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9pPr>
  </p:defaultTextStyle>
  <p:extLst>
    <p:ext uri="{EFAFB233-063F-42B5-8137-9DF3F51BA10A}">
      <p15:sldGuideLst xmlns:p15="http://schemas.microsoft.com/office/powerpoint/2012/main">
        <p15:guide id="1" orient="horz" pos="3027" userDrawn="1">
          <p15:clr>
            <a:srgbClr val="A4A3A4"/>
          </p15:clr>
        </p15:guide>
        <p15:guide id="2" pos="40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55"/>
    <p:restoredTop sz="94726"/>
  </p:normalViewPr>
  <p:slideViewPr>
    <p:cSldViewPr snapToGrid="0" showGuides="1">
      <p:cViewPr>
        <p:scale>
          <a:sx n="77" d="100"/>
          <a:sy n="77" d="100"/>
        </p:scale>
        <p:origin x="608" y="320"/>
      </p:cViewPr>
      <p:guideLst>
        <p:guide orient="horz" pos="3027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2" name="Shape 17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23278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39797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82318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42274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1344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&amp;サブタイト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テキスト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タイトルテキスト</a:t>
            </a:r>
          </a:p>
        </p:txBody>
      </p:sp>
      <p:sp>
        <p:nvSpPr>
          <p:cNvPr id="12" name="本文レベル1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13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引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21"/>
          </p:nvPr>
        </p:nvSpPr>
        <p:spPr>
          <a:xfrm>
            <a:off x="1270000" y="6362700"/>
            <a:ext cx="10464800" cy="4572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</a:lstStyle>
          <a:p>
            <a:r>
              <a:t>–Johnny Appleseed</a:t>
            </a:r>
          </a:p>
        </p:txBody>
      </p:sp>
      <p:sp>
        <p:nvSpPr>
          <p:cNvPr id="94" name="“ここに引用を入力してください。”"/>
          <p:cNvSpPr txBox="1">
            <a:spLocks noGrp="1"/>
          </p:cNvSpPr>
          <p:nvPr>
            <p:ph type="body" sz="quarter" idx="22"/>
          </p:nvPr>
        </p:nvSpPr>
        <p:spPr>
          <a:xfrm>
            <a:off x="1270000" y="4267200"/>
            <a:ext cx="10464800" cy="6096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/>
            </a:lvl1pPr>
          </a:lstStyle>
          <a:p>
            <a:r>
              <a:t>“ここに引用を入力してください。”</a:t>
            </a:r>
          </a:p>
        </p:txBody>
      </p:sp>
      <p:sp>
        <p:nvSpPr>
          <p:cNvPr id="95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写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画像"/>
          <p:cNvSpPr>
            <a:spLocks noGrp="1"/>
          </p:cNvSpPr>
          <p:nvPr>
            <p:ph type="pic" idx="21"/>
          </p:nvPr>
        </p:nvSpPr>
        <p:spPr>
          <a:xfrm>
            <a:off x="-949853" y="0"/>
            <a:ext cx="14904506" cy="994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&amp;箇条書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タイトルテキスト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6000"/>
            </a:lvl1pPr>
          </a:lstStyle>
          <a:p>
            <a:r>
              <a:t>タイトルテキスト</a:t>
            </a:r>
          </a:p>
        </p:txBody>
      </p:sp>
      <p:sp>
        <p:nvSpPr>
          <p:cNvPr id="118" name="本文レベル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anchor="t"/>
          <a:lstStyle>
            <a:lvl1pPr marL="444500" indent="-444500">
              <a:spcBef>
                <a:spcPts val="1500"/>
              </a:spcBef>
            </a:lvl1pPr>
            <a:lvl2pPr marL="889000" indent="-444500">
              <a:spcBef>
                <a:spcPts val="1500"/>
              </a:spcBef>
            </a:lvl2pPr>
            <a:lvl3pPr marL="1333500" indent="-444500">
              <a:spcBef>
                <a:spcPts val="1500"/>
              </a:spcBef>
            </a:lvl3pPr>
            <a:lvl4pPr marL="1778000" indent="-444500">
              <a:spcBef>
                <a:spcPts val="1500"/>
              </a:spcBef>
            </a:lvl4pPr>
            <a:lvl5pPr marL="2222500" indent="-444500">
              <a:spcBef>
                <a:spcPts val="1500"/>
              </a:spcBef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119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 &amp; 箇条書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タイトルテキスト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</p:spPr>
        <p:txBody>
          <a:bodyPr/>
          <a:lstStyle>
            <a:lvl1pPr>
              <a:defRPr sz="6000"/>
            </a:lvl1pPr>
          </a:lstStyle>
          <a:p>
            <a:r>
              <a:t>タイトルテキスト</a:t>
            </a:r>
          </a:p>
        </p:txBody>
      </p:sp>
      <p:sp>
        <p:nvSpPr>
          <p:cNvPr id="127" name="本文レベル1…"/>
          <p:cNvSpPr>
            <a:spLocks noGrp="1"/>
          </p:cNvSpPr>
          <p:nvPr>
            <p:ph type="body" idx="1"/>
          </p:nvPr>
        </p:nvSpPr>
        <p:spPr>
          <a:xfrm>
            <a:off x="952500" y="2609850"/>
            <a:ext cx="11099800" cy="6286500"/>
          </a:xfrm>
          <a:prstGeom prst="rect">
            <a:avLst/>
          </a:prstGeom>
        </p:spPr>
        <p:txBody>
          <a:bodyPr anchor="t"/>
          <a:lstStyle>
            <a:lvl1pPr marL="533400" indent="-444500">
              <a:lnSpc>
                <a:spcPct val="10000"/>
              </a:lnSpc>
              <a:buClr>
                <a:srgbClr val="000000"/>
              </a:buClr>
              <a:buSzPct val="180000"/>
            </a:lvl1pPr>
            <a:lvl2pPr marL="533400" indent="-444500">
              <a:lnSpc>
                <a:spcPct val="10000"/>
              </a:lnSpc>
              <a:buClr>
                <a:srgbClr val="000000"/>
              </a:buClr>
              <a:buSzPct val="180000"/>
            </a:lvl2pPr>
            <a:lvl3pPr marL="533400" indent="-444500">
              <a:lnSpc>
                <a:spcPct val="10000"/>
              </a:lnSpc>
              <a:buClr>
                <a:srgbClr val="000000"/>
              </a:buClr>
              <a:buSzPct val="180000"/>
            </a:lvl3pPr>
            <a:lvl4pPr marL="533400" indent="-444500">
              <a:lnSpc>
                <a:spcPct val="10000"/>
              </a:lnSpc>
              <a:buClr>
                <a:srgbClr val="000000"/>
              </a:buClr>
              <a:buSzPct val="180000"/>
            </a:lvl4pPr>
            <a:lvl5pPr marL="533400" indent="-444500">
              <a:lnSpc>
                <a:spcPct val="10000"/>
              </a:lnSpc>
              <a:buClr>
                <a:srgbClr val="000000"/>
              </a:buClr>
              <a:buSzPct val="1800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128" name="スライド番号"/>
          <p:cNvSpPr>
            <a:spLocks noGrp="1"/>
          </p:cNvSpPr>
          <p:nvPr>
            <p:ph type="sldNum" sz="quarter" idx="2"/>
          </p:nvPr>
        </p:nvSpPr>
        <p:spPr>
          <a:xfrm>
            <a:off x="6288709" y="9251950"/>
            <a:ext cx="414682" cy="330200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 &amp; 箇条書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タイトルテキスト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</p:spPr>
        <p:txBody>
          <a:bodyPr/>
          <a:lstStyle>
            <a:lvl1pPr>
              <a:defRPr sz="5000"/>
            </a:lvl1pPr>
          </a:lstStyle>
          <a:p>
            <a:r>
              <a:t>タイトルテキスト</a:t>
            </a:r>
          </a:p>
        </p:txBody>
      </p:sp>
      <p:sp>
        <p:nvSpPr>
          <p:cNvPr id="136" name="本文レベル1…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</p:spPr>
        <p:txBody>
          <a:bodyPr anchor="t"/>
          <a:lstStyle>
            <a:lvl1pPr marL="533400" indent="-444500">
              <a:lnSpc>
                <a:spcPct val="10000"/>
              </a:lnSpc>
              <a:buClr>
                <a:srgbClr val="000000"/>
              </a:buClr>
              <a:buSzPct val="180000"/>
            </a:lvl1pPr>
            <a:lvl2pPr marL="533400" indent="-444500">
              <a:lnSpc>
                <a:spcPct val="10000"/>
              </a:lnSpc>
              <a:buClr>
                <a:srgbClr val="000000"/>
              </a:buClr>
              <a:buSzPct val="180000"/>
            </a:lvl2pPr>
            <a:lvl3pPr marL="533400" indent="-444500">
              <a:lnSpc>
                <a:spcPct val="10000"/>
              </a:lnSpc>
              <a:buClr>
                <a:srgbClr val="000000"/>
              </a:buClr>
              <a:buSzPct val="180000"/>
            </a:lvl3pPr>
            <a:lvl4pPr marL="533400" indent="-444500">
              <a:lnSpc>
                <a:spcPct val="10000"/>
              </a:lnSpc>
              <a:buClr>
                <a:srgbClr val="000000"/>
              </a:buClr>
              <a:buSzPct val="180000"/>
            </a:lvl4pPr>
            <a:lvl5pPr marL="533400" indent="-444500">
              <a:lnSpc>
                <a:spcPct val="10000"/>
              </a:lnSpc>
              <a:buClr>
                <a:srgbClr val="000000"/>
              </a:buClr>
              <a:buSzPct val="1800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137" name="スライド番号"/>
          <p:cNvSpPr>
            <a:spLocks noGrp="1"/>
          </p:cNvSpPr>
          <p:nvPr>
            <p:ph type="sldNum" sz="quarter" idx="2"/>
          </p:nvPr>
        </p:nvSpPr>
        <p:spPr>
          <a:xfrm>
            <a:off x="6288709" y="9251950"/>
            <a:ext cx="414682" cy="330200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 &amp; 箇条書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タイトルテキスト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</p:spPr>
        <p:txBody>
          <a:bodyPr/>
          <a:lstStyle>
            <a:lvl1pPr>
              <a:defRPr sz="6000"/>
            </a:lvl1pPr>
          </a:lstStyle>
          <a:p>
            <a:r>
              <a:t>タイトルテキスト</a:t>
            </a:r>
          </a:p>
        </p:txBody>
      </p:sp>
      <p:sp>
        <p:nvSpPr>
          <p:cNvPr id="145" name="本文レベル1…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</p:spPr>
        <p:txBody>
          <a:bodyPr anchor="t"/>
          <a:lstStyle>
            <a:lvl1pPr marL="533400" indent="-444500">
              <a:lnSpc>
                <a:spcPct val="10000"/>
              </a:lnSpc>
              <a:buClr>
                <a:srgbClr val="000000"/>
              </a:buClr>
              <a:buSzPct val="180000"/>
            </a:lvl1pPr>
            <a:lvl2pPr marL="533400" indent="-444500">
              <a:lnSpc>
                <a:spcPct val="10000"/>
              </a:lnSpc>
              <a:buClr>
                <a:srgbClr val="000000"/>
              </a:buClr>
              <a:buSzPct val="180000"/>
            </a:lvl2pPr>
            <a:lvl3pPr marL="533400" indent="-444500">
              <a:lnSpc>
                <a:spcPct val="10000"/>
              </a:lnSpc>
              <a:buClr>
                <a:srgbClr val="000000"/>
              </a:buClr>
              <a:buSzPct val="180000"/>
            </a:lvl3pPr>
            <a:lvl4pPr marL="533400" indent="-444500">
              <a:lnSpc>
                <a:spcPct val="10000"/>
              </a:lnSpc>
              <a:buClr>
                <a:srgbClr val="000000"/>
              </a:buClr>
              <a:buSzPct val="180000"/>
            </a:lvl4pPr>
            <a:lvl5pPr marL="533400" indent="-444500">
              <a:lnSpc>
                <a:spcPct val="10000"/>
              </a:lnSpc>
              <a:buClr>
                <a:srgbClr val="000000"/>
              </a:buClr>
              <a:buSzPct val="1800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146" name="スライド番号"/>
          <p:cNvSpPr>
            <a:spLocks noGrp="1"/>
          </p:cNvSpPr>
          <p:nvPr>
            <p:ph type="sldNum" sz="quarter" idx="2"/>
          </p:nvPr>
        </p:nvSpPr>
        <p:spPr>
          <a:xfrm>
            <a:off x="6288709" y="9251950"/>
            <a:ext cx="414682" cy="330200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作者と日付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5802148" y="5195485"/>
            <a:ext cx="1399848" cy="40586"/>
          </a:xfrm>
          <a:prstGeom prst="rect">
            <a:avLst/>
          </a:prstGeom>
        </p:spPr>
        <p:txBody>
          <a:bodyPr lIns="2912" tIns="2912" rIns="2912" bIns="2912" anchor="t"/>
          <a:lstStyle>
            <a:lvl1pPr marL="0" indent="0" defTabSz="234808">
              <a:spcBef>
                <a:spcPts val="0"/>
              </a:spcBef>
              <a:buSzTx/>
              <a:buNone/>
              <a:defRPr sz="480"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r>
              <a:t>作者と日付</a:t>
            </a:r>
          </a:p>
        </p:txBody>
      </p:sp>
      <p:sp>
        <p:nvSpPr>
          <p:cNvPr id="154" name="プレゼンテーションのタイトル"/>
          <p:cNvSpPr txBox="1">
            <a:spLocks noGrp="1"/>
          </p:cNvSpPr>
          <p:nvPr>
            <p:ph type="title" hasCustomPrompt="1"/>
          </p:nvPr>
        </p:nvSpPr>
        <p:spPr>
          <a:xfrm>
            <a:off x="5802476" y="4603914"/>
            <a:ext cx="1399848" cy="296154"/>
          </a:xfrm>
          <a:prstGeom prst="rect">
            <a:avLst/>
          </a:prstGeom>
        </p:spPr>
        <p:txBody>
          <a:bodyPr lIns="3236" tIns="3236" rIns="3236" bIns="3236" anchor="b"/>
          <a:lstStyle>
            <a:lvl1pPr algn="l" defTabSz="1733930">
              <a:lnSpc>
                <a:spcPct val="80000"/>
              </a:lnSpc>
              <a:defRPr sz="7400" spc="-148"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r>
              <a:t>プレゼンテーションのタイトル</a:t>
            </a:r>
          </a:p>
        </p:txBody>
      </p:sp>
      <p:sp>
        <p:nvSpPr>
          <p:cNvPr id="155" name="本文レベル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802148" y="4900067"/>
            <a:ext cx="1399847" cy="121375"/>
          </a:xfrm>
          <a:prstGeom prst="rect">
            <a:avLst/>
          </a:prstGeom>
        </p:spPr>
        <p:txBody>
          <a:bodyPr lIns="3236" tIns="3236" rIns="3236" bIns="3236" anchor="t"/>
          <a:lstStyle>
            <a:lvl1pPr marL="0" indent="0" defTabSz="587022">
              <a:spcBef>
                <a:spcPts val="0"/>
              </a:spcBef>
              <a:buSzTx/>
              <a:buNone/>
              <a:defRPr sz="3000"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  <a:lvl2pPr marL="0" indent="457200" defTabSz="587022">
              <a:spcBef>
                <a:spcPts val="0"/>
              </a:spcBef>
              <a:buSzTx/>
              <a:buNone/>
              <a:defRPr sz="3000"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2pPr>
            <a:lvl3pPr marL="0" indent="914400" defTabSz="587022">
              <a:spcBef>
                <a:spcPts val="0"/>
              </a:spcBef>
              <a:buSzTx/>
              <a:buNone/>
              <a:defRPr sz="3000"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3pPr>
            <a:lvl4pPr marL="0" indent="1371600" defTabSz="587022">
              <a:spcBef>
                <a:spcPts val="0"/>
              </a:spcBef>
              <a:buSzTx/>
              <a:buNone/>
              <a:defRPr sz="3000"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4pPr>
            <a:lvl5pPr marL="0" indent="1828800" defTabSz="587022">
              <a:spcBef>
                <a:spcPts val="0"/>
              </a:spcBef>
              <a:buSzTx/>
              <a:buNone/>
              <a:defRPr sz="3000"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5pPr>
          </a:lstStyle>
          <a:p>
            <a:r>
              <a:t>プレゼンテーションのサブタイトル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56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6438502" y="5170155"/>
            <a:ext cx="127001" cy="127001"/>
          </a:xfrm>
          <a:prstGeom prst="rect">
            <a:avLst/>
          </a:prstGeom>
        </p:spPr>
        <p:txBody>
          <a:bodyPr lIns="3236" tIns="3236" rIns="3236" bIns="3236" anchor="b"/>
          <a:lstStyle>
            <a:lvl1pPr defTabSz="415431">
              <a:defRPr sz="6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&amp;箇条書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タイトルテキスト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6000"/>
            </a:lvl1pPr>
          </a:lstStyle>
          <a:p>
            <a:r>
              <a:t>タイトルテキスト</a:t>
            </a:r>
          </a:p>
        </p:txBody>
      </p:sp>
      <p:sp>
        <p:nvSpPr>
          <p:cNvPr id="164" name="本文レベル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anchor="t"/>
          <a:lstStyle>
            <a:lvl1pPr marL="444500" indent="-444500">
              <a:spcBef>
                <a:spcPts val="0"/>
              </a:spcBef>
            </a:lvl1pPr>
            <a:lvl2pPr marL="889000" indent="-444500">
              <a:spcBef>
                <a:spcPts val="0"/>
              </a:spcBef>
            </a:lvl2pPr>
            <a:lvl3pPr marL="1333500" indent="-444500">
              <a:spcBef>
                <a:spcPts val="0"/>
              </a:spcBef>
            </a:lvl3pPr>
            <a:lvl4pPr marL="1778000" indent="-444500">
              <a:spcBef>
                <a:spcPts val="0"/>
              </a:spcBef>
            </a:lvl4pPr>
            <a:lvl5pPr marL="2222500" indent="-444500">
              <a:spcBef>
                <a:spcPts val="0"/>
              </a:spcBef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165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画像（横長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画像"/>
          <p:cNvSpPr>
            <a:spLocks noGrp="1"/>
          </p:cNvSpPr>
          <p:nvPr>
            <p:ph type="pic" idx="21"/>
          </p:nvPr>
        </p:nvSpPr>
        <p:spPr>
          <a:xfrm>
            <a:off x="1622088" y="289099"/>
            <a:ext cx="9753603" cy="650578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タイトルテキスト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タイトルテキスト</a:t>
            </a:r>
          </a:p>
        </p:txBody>
      </p:sp>
      <p:sp>
        <p:nvSpPr>
          <p:cNvPr id="22" name="本文レベル1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23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（中央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タイトルテキスト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タイトルテキスト</a:t>
            </a:r>
          </a:p>
        </p:txBody>
      </p:sp>
      <p:sp>
        <p:nvSpPr>
          <p:cNvPr id="31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画像（縦長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画像"/>
          <p:cNvSpPr>
            <a:spLocks noGrp="1"/>
          </p:cNvSpPr>
          <p:nvPr>
            <p:ph type="pic" idx="21"/>
          </p:nvPr>
        </p:nvSpPr>
        <p:spPr>
          <a:xfrm>
            <a:off x="2263775" y="613833"/>
            <a:ext cx="12401550" cy="82677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タイトルテキスト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タイトルテキスト</a:t>
            </a:r>
          </a:p>
        </p:txBody>
      </p:sp>
      <p:sp>
        <p:nvSpPr>
          <p:cNvPr id="40" name="本文レベル1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41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（上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タイトルテキスト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タイトルテキスト</a:t>
            </a:r>
          </a:p>
        </p:txBody>
      </p:sp>
      <p:sp>
        <p:nvSpPr>
          <p:cNvPr id="49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&amp;箇条書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タイトルテキスト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6000"/>
            </a:lvl1pPr>
          </a:lstStyle>
          <a:p>
            <a:r>
              <a:t>タイトルテキスト</a:t>
            </a:r>
          </a:p>
        </p:txBody>
      </p:sp>
      <p:sp>
        <p:nvSpPr>
          <p:cNvPr id="57" name="本文レベル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anchor="t"/>
          <a:lstStyle>
            <a:lvl1pPr marL="444500" indent="-444500">
              <a:spcBef>
                <a:spcPts val="1000"/>
              </a:spcBef>
            </a:lvl1pPr>
            <a:lvl2pPr>
              <a:spcBef>
                <a:spcPts val="1000"/>
              </a:spcBef>
            </a:lvl2pPr>
            <a:lvl3pPr>
              <a:spcBef>
                <a:spcPts val="1000"/>
              </a:spcBef>
            </a:lvl3pPr>
            <a:lvl4pPr>
              <a:spcBef>
                <a:spcPts val="1000"/>
              </a:spcBef>
            </a:lvl4pPr>
            <a:lvl5pPr>
              <a:spcBef>
                <a:spcPts val="1000"/>
              </a:spcBef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58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、箇条書き、画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画像"/>
          <p:cNvSpPr>
            <a:spLocks noGrp="1"/>
          </p:cNvSpPr>
          <p:nvPr>
            <p:ph type="pic" idx="21"/>
          </p:nvPr>
        </p:nvSpPr>
        <p:spPr>
          <a:xfrm>
            <a:off x="4086225" y="2586566"/>
            <a:ext cx="9429750" cy="62865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タイトルテキスト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タイトルテキスト</a:t>
            </a:r>
          </a:p>
        </p:txBody>
      </p:sp>
      <p:sp>
        <p:nvSpPr>
          <p:cNvPr id="67" name="本文レベル1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</a:lvl1pPr>
            <a:lvl2pPr marL="685800" indent="-342900">
              <a:spcBef>
                <a:spcPts val="3200"/>
              </a:spcBef>
            </a:lvl2pPr>
            <a:lvl3pPr marL="1028700" indent="-342900">
              <a:spcBef>
                <a:spcPts val="3200"/>
              </a:spcBef>
            </a:lvl3pPr>
            <a:lvl4pPr marL="1371600" indent="-342900">
              <a:spcBef>
                <a:spcPts val="3200"/>
              </a:spcBef>
            </a:lvl4pPr>
            <a:lvl5pPr marL="1714500" indent="-342900">
              <a:spcBef>
                <a:spcPts val="3200"/>
              </a:spcBef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68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6308360" y="9296400"/>
            <a:ext cx="381306" cy="3048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箇条書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本文レベル1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76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画像（3点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画像"/>
          <p:cNvSpPr>
            <a:spLocks noGrp="1"/>
          </p:cNvSpPr>
          <p:nvPr>
            <p:ph type="pic" sz="quarter" idx="21"/>
          </p:nvPr>
        </p:nvSpPr>
        <p:spPr>
          <a:xfrm>
            <a:off x="6680200" y="5029200"/>
            <a:ext cx="6054748" cy="4038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画像"/>
          <p:cNvSpPr>
            <a:spLocks noGrp="1"/>
          </p:cNvSpPr>
          <p:nvPr>
            <p:ph type="pic" sz="quarter" idx="22"/>
          </p:nvPr>
        </p:nvSpPr>
        <p:spPr>
          <a:xfrm>
            <a:off x="6502400" y="889000"/>
            <a:ext cx="5867400" cy="3911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画像"/>
          <p:cNvSpPr>
            <a:spLocks noGrp="1"/>
          </p:cNvSpPr>
          <p:nvPr>
            <p:ph type="pic" idx="23"/>
          </p:nvPr>
        </p:nvSpPr>
        <p:spPr>
          <a:xfrm>
            <a:off x="-2374900" y="889000"/>
            <a:ext cx="11982450" cy="7988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テキスト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タイトルテキスト</a:t>
            </a:r>
          </a:p>
        </p:txBody>
      </p:sp>
      <p:sp>
        <p:nvSpPr>
          <p:cNvPr id="3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本文レベル1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9pPr>
    </p:titleStyle>
    <p:bodyStyle>
      <a:lvl1pPr marL="388937" marR="0" indent="-388937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1pPr>
      <a:lvl2pPr marL="833437" marR="0" indent="-388937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2pPr>
      <a:lvl3pPr marL="1277937" marR="0" indent="-388937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3pPr>
      <a:lvl4pPr marL="1722437" marR="0" indent="-388937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4pPr>
      <a:lvl5pPr marL="2166937" marR="0" indent="-388937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5pPr>
      <a:lvl6pPr marL="2611437" marR="0" indent="-388937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6pPr>
      <a:lvl7pPr marL="3055937" marR="0" indent="-388937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7pPr>
      <a:lvl8pPr marL="3500437" marR="0" indent="-388937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8pPr>
      <a:lvl9pPr marL="3944937" marR="0" indent="-388937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0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12" Type="http://schemas.openxmlformats.org/officeDocument/2006/relationships/image" Target="../media/image66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0.png"/><Relationship Id="rId15" Type="http://schemas.openxmlformats.org/officeDocument/2006/relationships/image" Target="../media/image72.gif"/><Relationship Id="rId10" Type="http://schemas.openxmlformats.org/officeDocument/2006/relationships/image" Target="../media/image62.png"/><Relationship Id="rId4" Type="http://schemas.openxmlformats.org/officeDocument/2006/relationships/image" Target="../media/image65.png"/><Relationship Id="rId9" Type="http://schemas.openxmlformats.org/officeDocument/2006/relationships/image" Target="../media/image61.png"/><Relationship Id="rId14" Type="http://schemas.openxmlformats.org/officeDocument/2006/relationships/image" Target="../media/image7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3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5.png"/><Relationship Id="rId11" Type="http://schemas.openxmlformats.org/officeDocument/2006/relationships/image" Target="../media/image79.png"/><Relationship Id="rId5" Type="http://schemas.openxmlformats.org/officeDocument/2006/relationships/image" Target="../media/image74.png"/><Relationship Id="rId10" Type="http://schemas.openxmlformats.org/officeDocument/2006/relationships/image" Target="../media/image78.png"/><Relationship Id="rId4" Type="http://schemas.openxmlformats.org/officeDocument/2006/relationships/image" Target="../media/image730.png"/><Relationship Id="rId9" Type="http://schemas.openxmlformats.org/officeDocument/2006/relationships/image" Target="../media/image7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3.png"/><Relationship Id="rId1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image" Target="../media/image22.pn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3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9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5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Bubble Nucleation and Hadronic Phase Conversion in an…"/>
          <p:cNvSpPr txBox="1">
            <a:spLocks noGrp="1"/>
          </p:cNvSpPr>
          <p:nvPr>
            <p:ph type="ctrTitle"/>
          </p:nvPr>
        </p:nvSpPr>
        <p:spPr>
          <a:xfrm>
            <a:off x="773255" y="1964732"/>
            <a:ext cx="11458290" cy="3302001"/>
          </a:xfrm>
          <a:prstGeom prst="rect">
            <a:avLst/>
          </a:prstGeom>
        </p:spPr>
        <p:txBody>
          <a:bodyPr anchor="ctr"/>
          <a:lstStyle/>
          <a:p>
            <a:pPr>
              <a:defRPr sz="5500"/>
            </a:pPr>
            <a:r>
              <a:t>Bubble Nucleation and Hadronic Phase Conversion in an</a:t>
            </a:r>
          </a:p>
          <a:p>
            <a:pPr>
              <a:defRPr sz="5500"/>
            </a:pPr>
            <a:r>
              <a:t>Expanding Quark–Gluon Plasma</a:t>
            </a:r>
          </a:p>
        </p:txBody>
      </p:sp>
      <p:sp>
        <p:nvSpPr>
          <p:cNvPr id="175" name="Noriyuki Sogabe (University of Osaka)…"/>
          <p:cNvSpPr txBox="1">
            <a:spLocks noGrp="1"/>
          </p:cNvSpPr>
          <p:nvPr>
            <p:ph type="subTitle" sz="quarter" idx="1"/>
          </p:nvPr>
        </p:nvSpPr>
        <p:spPr>
          <a:xfrm>
            <a:off x="1454934" y="6373940"/>
            <a:ext cx="10094932" cy="1145680"/>
          </a:xfrm>
          <a:prstGeom prst="rect">
            <a:avLst/>
          </a:prstGeom>
        </p:spPr>
        <p:txBody>
          <a:bodyPr/>
          <a:lstStyle/>
          <a:p>
            <a:pPr>
              <a:defRPr sz="2800"/>
            </a:pPr>
            <a:r>
              <a:rPr dirty="0"/>
              <a:t>Noriyuki Sogabe (University of Osaka)</a:t>
            </a:r>
          </a:p>
          <a:p>
            <a:pPr>
              <a:defRPr sz="2800"/>
            </a:pPr>
            <a:r>
              <a:rPr lang="en-US" dirty="0"/>
              <a:t>XQCD</a:t>
            </a:r>
            <a:r>
              <a:rPr dirty="0"/>
              <a:t> 2026 </a:t>
            </a:r>
            <a:r>
              <a:rPr lang="en-US" dirty="0"/>
              <a:t>July 14 PKNU</a:t>
            </a:r>
            <a:endParaRPr dirty="0"/>
          </a:p>
        </p:txBody>
      </p:sp>
      <p:sp>
        <p:nvSpPr>
          <p:cNvPr id="176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6385373" y="9296400"/>
            <a:ext cx="227280" cy="32430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1</a:t>
            </a:fld>
            <a:endParaRPr/>
          </a:p>
        </p:txBody>
      </p:sp>
      <p:sp>
        <p:nvSpPr>
          <p:cNvPr id="177" name="Misha Stephanov and Ho-Ung Yee…"/>
          <p:cNvSpPr txBox="1"/>
          <p:nvPr/>
        </p:nvSpPr>
        <p:spPr>
          <a:xfrm>
            <a:off x="1454934" y="8294003"/>
            <a:ext cx="10094932" cy="809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>
              <a:defRPr sz="2000">
                <a:solidFill>
                  <a:schemeClr val="accent1">
                    <a:lumOff val="-13575"/>
                  </a:schemeClr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r>
              <a:t>Misha Stephanov and Ho-Ung Yee</a:t>
            </a:r>
          </a:p>
          <a:p>
            <a:pPr>
              <a:defRPr sz="2000">
                <a:solidFill>
                  <a:schemeClr val="accent1">
                    <a:lumOff val="-13575"/>
                  </a:schemeClr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r>
              <a:t>(University of Illinois Chicago)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Hadronic state distributio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Hadronic state distribution</a:t>
            </a:r>
          </a:p>
        </p:txBody>
      </p:sp>
      <p:sp>
        <p:nvSpPr>
          <p:cNvPr id="344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10</a:t>
            </a:fld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5" name="方程式"/>
              <p:cNvSpPr txBox="1"/>
              <p:nvPr/>
            </p:nvSpPr>
            <p:spPr>
              <a:xfrm>
                <a:off x="2091565" y="2971415"/>
                <a:ext cx="8172738" cy="806310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𝒲</m:t>
                      </m:r>
                      <m:r>
                        <a:rPr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𝜏</m:t>
                      </m:r>
                      <m:r>
                        <a:rPr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)∼</m:t>
                      </m:r>
                      <m:sSubSup>
                        <m:sSubSupPr>
                          <m:ctrlP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∫</m:t>
                          </m:r>
                        </m:e>
                        <m:sub>
                          <m:sSub>
                            <m:sSubPr>
                              <m:ctrlP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m:rPr>
                                  <m:sty m:val="p"/>
                                </m:rP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</m:sub>
                          </m:sSub>
                        </m:sub>
                        <m:sup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𝜏</m:t>
                          </m:r>
                        </m:sup>
                      </m:sSubSup>
                      <m:r>
                        <m:rPr>
                          <m:sty m:val="p"/>
                        </m:rPr>
                        <a:rPr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sSup>
                        <m:sSupPr>
                          <m:ctrlP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  <m:sup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sSub>
                        <m:sSubPr>
                          <m:ctrlP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⟨</m:t>
                          </m:r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𝜏</m:t>
                          </m:r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</m:e>
                            <m:sup>
                              <m: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𝒮</m:t>
                          </m:r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𝒮</m:t>
                              </m:r>
                              <m: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bSup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</m:e>
                            <m:sup>
                              <m: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))</m:t>
                          </m:r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𝒮</m:t>
                              </m:r>
                              <m: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bSup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</m:e>
                            <m:sup>
                              <m:r>
                                <a:rPr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))⟩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family</m:t>
                          </m:r>
                        </m:sub>
                      </m:sSub>
                    </m:oMath>
                  </m:oMathPara>
                </a14:m>
                <a:endParaRPr sz="2400"/>
              </a:p>
            </p:txBody>
          </p:sp>
        </mc:Choice>
        <mc:Fallback xmlns="">
          <p:sp>
            <p:nvSpPr>
              <p:cNvPr id="345" name="方程式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1565" y="2971415"/>
                <a:ext cx="8172738" cy="806310"/>
              </a:xfrm>
              <a:prstGeom prst="rect">
                <a:avLst/>
              </a:prstGeom>
              <a:blipFill>
                <a:blip r:embed="rId2"/>
                <a:stretch>
                  <a:fillRect l="-1240" t="-1538" r="-9302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52" name="グループ"/>
          <p:cNvGrpSpPr/>
          <p:nvPr/>
        </p:nvGrpSpPr>
        <p:grpSpPr>
          <a:xfrm>
            <a:off x="8456307" y="7192303"/>
            <a:ext cx="3323373" cy="1056817"/>
            <a:chOff x="-8084" y="0"/>
            <a:chExt cx="3323371" cy="105681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6" name="方程式"/>
                <p:cNvSpPr txBox="1"/>
                <p:nvPr/>
              </p:nvSpPr>
              <p:spPr>
                <a:xfrm>
                  <a:off x="0" y="0"/>
                  <a:ext cx="1540636" cy="25205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sz="2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sz="2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sz="2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c</m:t>
                            </m:r>
                          </m:sub>
                        </m:sSub>
                        <m:r>
                          <a:rPr sz="2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=450</m:t>
                        </m:r>
                        <m:r>
                          <m:rPr>
                            <m:sty m:val="p"/>
                          </m:rPr>
                          <a:rPr sz="2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MeV</m:t>
                        </m:r>
                      </m:oMath>
                    </m:oMathPara>
                  </a14:m>
                  <a:endParaRPr sz="2100"/>
                </a:p>
              </p:txBody>
            </p:sp>
          </mc:Choice>
          <mc:Fallback xmlns="">
            <p:sp>
              <p:nvSpPr>
                <p:cNvPr id="346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0"/>
                  <a:ext cx="1540636" cy="252059"/>
                </a:xfrm>
                <a:prstGeom prst="rect">
                  <a:avLst/>
                </a:prstGeom>
                <a:blipFill>
                  <a:blip r:embed="rId3"/>
                  <a:stretch>
                    <a:fillRect l="-5738" r="-7377" b="-52381"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7" name="方程式"/>
                <p:cNvSpPr txBox="1"/>
                <p:nvPr/>
              </p:nvSpPr>
              <p:spPr>
                <a:xfrm>
                  <a:off x="1791186" y="533"/>
                  <a:ext cx="1524101" cy="250992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sz="2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sz="2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sz="2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c</m:t>
                            </m:r>
                          </m:sub>
                        </m:sSub>
                        <m:r>
                          <a:rPr sz="2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=136</m:t>
                        </m:r>
                        <m:r>
                          <m:rPr>
                            <m:sty m:val="p"/>
                          </m:rPr>
                          <a:rPr sz="2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MeV</m:t>
                        </m:r>
                      </m:oMath>
                    </m:oMathPara>
                  </a14:m>
                  <a:endParaRPr sz="2100"/>
                </a:p>
              </p:txBody>
            </p:sp>
          </mc:Choice>
          <mc:Fallback xmlns="">
            <p:sp>
              <p:nvSpPr>
                <p:cNvPr id="347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91186" y="533"/>
                  <a:ext cx="1524101" cy="250992"/>
                </a:xfrm>
                <a:prstGeom prst="rect">
                  <a:avLst/>
                </a:prstGeom>
                <a:blipFill>
                  <a:blip r:embed="rId4"/>
                  <a:stretch>
                    <a:fillRect l="-5785" r="-6612" b="-38095"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8" name="方程式"/>
                <p:cNvSpPr txBox="1"/>
                <p:nvPr/>
              </p:nvSpPr>
              <p:spPr>
                <a:xfrm>
                  <a:off x="-8084" y="386212"/>
                  <a:ext cx="748234" cy="243232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sz="2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sz="2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sz="2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sz="2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sz="2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sz="2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7</m:t>
                            </m:r>
                          </m:e>
                          <m:sup>
                            <m:r>
                              <a:rPr sz="2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∘</m:t>
                            </m:r>
                          </m:sup>
                        </m:sSup>
                      </m:oMath>
                    </m:oMathPara>
                  </a14:m>
                  <a:endParaRPr sz="2100" dirty="0"/>
                </a:p>
              </p:txBody>
            </p:sp>
          </mc:Choice>
          <mc:Fallback xmlns="">
            <p:sp>
              <p:nvSpPr>
                <p:cNvPr id="348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8084" y="386212"/>
                  <a:ext cx="748234" cy="243232"/>
                </a:xfrm>
                <a:prstGeom prst="rect">
                  <a:avLst/>
                </a:prstGeom>
                <a:blipFill>
                  <a:blip r:embed="rId5"/>
                  <a:stretch>
                    <a:fillRect l="-8333" r="-21667" b="-55000"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9" name="方程式"/>
                <p:cNvSpPr txBox="1"/>
                <p:nvPr/>
              </p:nvSpPr>
              <p:spPr>
                <a:xfrm>
                  <a:off x="1793659" y="382745"/>
                  <a:ext cx="994722" cy="25016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sz="2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sz="2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sz="2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sz="2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=−</m:t>
                        </m:r>
                        <m:sSup>
                          <m:sSupPr>
                            <m:ctrlPr>
                              <a:rPr sz="2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sz="2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  <m:sup>
                            <m:r>
                              <a:rPr sz="2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∘</m:t>
                            </m:r>
                          </m:sup>
                        </m:sSup>
                      </m:oMath>
                    </m:oMathPara>
                  </a14:m>
                  <a:endParaRPr sz="2100"/>
                </a:p>
              </p:txBody>
            </p:sp>
          </mc:Choice>
          <mc:Fallback xmlns="">
            <p:sp>
              <p:nvSpPr>
                <p:cNvPr id="349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93659" y="382745"/>
                  <a:ext cx="994722" cy="250166"/>
                </a:xfrm>
                <a:prstGeom prst="rect">
                  <a:avLst/>
                </a:prstGeom>
                <a:blipFill>
                  <a:blip r:embed="rId6"/>
                  <a:stretch>
                    <a:fillRect l="-6250" r="-11250" b="-42857"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0" name="方程式"/>
                <p:cNvSpPr txBox="1"/>
                <p:nvPr/>
              </p:nvSpPr>
              <p:spPr>
                <a:xfrm>
                  <a:off x="1838362" y="776831"/>
                  <a:ext cx="829116" cy="18829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sz="2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sz="2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=0.5</m:t>
                        </m:r>
                      </m:oMath>
                    </m:oMathPara>
                  </a14:m>
                  <a:endParaRPr sz="2100"/>
                </a:p>
              </p:txBody>
            </p:sp>
          </mc:Choice>
          <mc:Fallback xmlns="">
            <p:sp>
              <p:nvSpPr>
                <p:cNvPr id="350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38362" y="776831"/>
                  <a:ext cx="829116" cy="188291"/>
                </a:xfrm>
                <a:prstGeom prst="rect">
                  <a:avLst/>
                </a:prstGeom>
                <a:blipFill>
                  <a:blip r:embed="rId7"/>
                  <a:stretch>
                    <a:fillRect l="-9091" r="-19697" b="-81250"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1" name="方程式"/>
                <p:cNvSpPr txBox="1"/>
                <p:nvPr/>
              </p:nvSpPr>
              <p:spPr>
                <a:xfrm>
                  <a:off x="70312" y="821852"/>
                  <a:ext cx="806714" cy="234963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sz="2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𝜌</m:t>
                        </m:r>
                        <m:r>
                          <a:rPr sz="2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=1.0</m:t>
                        </m:r>
                      </m:oMath>
                    </m:oMathPara>
                  </a14:m>
                  <a:endParaRPr sz="2100" dirty="0"/>
                </a:p>
              </p:txBody>
            </p:sp>
          </mc:Choice>
          <mc:Fallback xmlns="">
            <p:sp>
              <p:nvSpPr>
                <p:cNvPr id="351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312" y="821852"/>
                  <a:ext cx="806714" cy="234963"/>
                </a:xfrm>
                <a:prstGeom prst="rect">
                  <a:avLst/>
                </a:prstGeom>
                <a:blipFill>
                  <a:blip r:embed="rId8"/>
                  <a:stretch>
                    <a:fillRect l="-12500" r="-17188" b="-68421"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53" name="BEST EOS"/>
          <p:cNvSpPr txBox="1"/>
          <p:nvPr/>
        </p:nvSpPr>
        <p:spPr>
          <a:xfrm>
            <a:off x="8399220" y="6664580"/>
            <a:ext cx="1673902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spcBef>
                <a:spcPts val="4200"/>
              </a:spcBef>
              <a:defRPr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rPr dirty="0"/>
              <a:t>BEST EOS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5" name="方程式"/>
              <p:cNvSpPr txBox="1"/>
              <p:nvPr/>
            </p:nvSpPr>
            <p:spPr>
              <a:xfrm>
                <a:off x="3947626" y="8429833"/>
                <a:ext cx="1057534" cy="338554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m:rPr>
                          <m:sty m:val="p"/>
                        </m:rPr>
                        <a:rPr lang="en-US"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MeV</m:t>
                      </m:r>
                      <m:r>
                        <a:rPr lang="en-US"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sz="2200" dirty="0"/>
              </a:p>
            </p:txBody>
          </p:sp>
        </mc:Choice>
        <mc:Fallback xmlns="">
          <p:sp>
            <p:nvSpPr>
              <p:cNvPr id="355" name="方程式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7626" y="8429833"/>
                <a:ext cx="1057534" cy="338554"/>
              </a:xfrm>
              <a:prstGeom prst="rect">
                <a:avLst/>
              </a:prstGeom>
              <a:blipFill>
                <a:blip r:embed="rId9"/>
                <a:stretch>
                  <a:fillRect l="-4762" t="-7143" r="-7143" b="-35714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6" name="方程式"/>
              <p:cNvSpPr txBox="1"/>
              <p:nvPr/>
            </p:nvSpPr>
            <p:spPr>
              <a:xfrm rot="16200000">
                <a:off x="1537472" y="5891434"/>
                <a:ext cx="1069011" cy="338554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m:rPr>
                          <m:sty m:val="p"/>
                        </m:rPr>
                        <a:rPr lang="en-US"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MeV</m:t>
                      </m:r>
                      <m:r>
                        <a:rPr lang="en-US"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sz="2200" dirty="0"/>
              </a:p>
            </p:txBody>
          </p:sp>
        </mc:Choice>
        <mc:Fallback xmlns="">
          <p:sp>
            <p:nvSpPr>
              <p:cNvPr id="356" name="方程式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1537472" y="5891434"/>
                <a:ext cx="1069011" cy="338554"/>
              </a:xfrm>
              <a:prstGeom prst="rect">
                <a:avLst/>
              </a:prstGeom>
              <a:blipFill>
                <a:blip r:embed="rId10"/>
                <a:stretch>
                  <a:fillRect l="-7143" t="-8235" r="-35714" b="-4706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7" name="方程式"/>
              <p:cNvSpPr txBox="1"/>
              <p:nvPr/>
            </p:nvSpPr>
            <p:spPr>
              <a:xfrm>
                <a:off x="6980897" y="4506070"/>
                <a:ext cx="315469" cy="213971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𝒲</m:t>
                      </m:r>
                    </m:oMath>
                  </m:oMathPara>
                </a14:m>
                <a:endParaRPr sz="2400"/>
              </a:p>
            </p:txBody>
          </p:sp>
        </mc:Choice>
        <mc:Fallback xmlns="">
          <p:sp>
            <p:nvSpPr>
              <p:cNvPr id="357" name="方程式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0897" y="4506070"/>
                <a:ext cx="315469" cy="213971"/>
              </a:xfrm>
              <a:prstGeom prst="rect">
                <a:avLst/>
              </a:prstGeom>
              <a:blipFill>
                <a:blip r:embed="rId11"/>
                <a:stretch>
                  <a:fillRect l="-30769" r="-34615" b="-77778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8" name="Movie"/>
          <p:cNvSpPr txBox="1"/>
          <p:nvPr/>
        </p:nvSpPr>
        <p:spPr>
          <a:xfrm>
            <a:off x="6328884" y="8525129"/>
            <a:ext cx="6054543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chemeClr val="accent1">
                    <a:lumOff val="-13575"/>
                  </a:schemeClr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rPr lang="en-US" altLang="ja-JP" dirty="0"/>
              <a:t>(Animation available in the PowerPoint version)</a:t>
            </a:r>
          </a:p>
        </p:txBody>
      </p:sp>
      <p:pic>
        <p:nvPicPr>
          <p:cNvPr id="359" name="画像" descr="画像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64590" y="4818224"/>
            <a:ext cx="914401" cy="35814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68" name="グループ"/>
          <p:cNvGrpSpPr/>
          <p:nvPr/>
        </p:nvGrpSpPr>
        <p:grpSpPr>
          <a:xfrm>
            <a:off x="8456307" y="4526414"/>
            <a:ext cx="3430185" cy="1630631"/>
            <a:chOff x="0" y="-1"/>
            <a:chExt cx="3430183" cy="1630630"/>
          </a:xfrm>
        </p:grpSpPr>
        <p:sp>
          <p:nvSpPr>
            <p:cNvPr id="360" name="Phase transition"/>
            <p:cNvSpPr txBox="1"/>
            <p:nvPr/>
          </p:nvSpPr>
          <p:spPr>
            <a:xfrm>
              <a:off x="550360" y="-1"/>
              <a:ext cx="2170358" cy="355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l">
                <a:spcBef>
                  <a:spcPts val="4200"/>
                </a:spcBef>
                <a:defRPr sz="20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Phase transition</a:t>
              </a:r>
            </a:p>
          </p:txBody>
        </p:sp>
        <p:sp>
          <p:nvSpPr>
            <p:cNvPr id="361" name="線"/>
            <p:cNvSpPr/>
            <p:nvPr/>
          </p:nvSpPr>
          <p:spPr>
            <a:xfrm>
              <a:off x="19793" y="177799"/>
              <a:ext cx="493813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  <a:endParaRPr/>
            </a:p>
          </p:txBody>
        </p:sp>
        <p:sp>
          <p:nvSpPr>
            <p:cNvPr id="362" name="線"/>
            <p:cNvSpPr/>
            <p:nvPr/>
          </p:nvSpPr>
          <p:spPr>
            <a:xfrm>
              <a:off x="19793" y="596349"/>
              <a:ext cx="493813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  <a:endParaRPr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3" name="trajectory"/>
                <p:cNvSpPr txBox="1"/>
                <p:nvPr/>
              </p:nvSpPr>
              <p:spPr>
                <a:xfrm>
                  <a:off x="537660" y="391165"/>
                  <a:ext cx="2757495" cy="41036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spAutoFit/>
                </a:bodyPr>
                <a:lstStyle/>
                <a:p>
                  <a:pPr algn="l">
                    <a:spcBef>
                      <a:spcPts val="4200"/>
                    </a:spcBef>
                    <a:defRPr sz="2000"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a:rPr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a14:m>
                  <a:r>
                    <a:rPr dirty="0"/>
                    <a:t> </a:t>
                  </a:r>
                  <a:r>
                    <a:rPr lang="en-US" dirty="0"/>
                    <a:t>Bjorken evolution</a:t>
                  </a:r>
                  <a:endParaRPr dirty="0"/>
                </a:p>
              </p:txBody>
            </p:sp>
          </mc:Choice>
          <mc:Fallback xmlns="">
            <p:sp>
              <p:nvSpPr>
                <p:cNvPr id="363" name="trajectory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7660" y="391165"/>
                  <a:ext cx="2757495" cy="410369"/>
                </a:xfrm>
                <a:prstGeom prst="rect">
                  <a:avLst/>
                </a:prstGeom>
                <a:blipFill>
                  <a:blip r:embed="rId13"/>
                  <a:stretch>
                    <a:fillRect l="-2294" t="-9091" r="-459" b="-24242"/>
                  </a:stretch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m="http://schemas.openxmlformats.org/officeDocument/2006/math" xmlns="" xmlns:a14="http://schemas.microsoft.com/office/drawing/2010/main" val="1"/>
                  </a:ext>
                </a:extLst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64" name="Freeze-out curve"/>
            <p:cNvSpPr txBox="1"/>
            <p:nvPr/>
          </p:nvSpPr>
          <p:spPr>
            <a:xfrm>
              <a:off x="545127" y="836529"/>
              <a:ext cx="2885056" cy="355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l">
                <a:spcBef>
                  <a:spcPts val="4200"/>
                </a:spcBef>
                <a:defRPr sz="20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t>Freeze-out curve</a:t>
              </a:r>
            </a:p>
          </p:txBody>
        </p:sp>
        <p:pic>
          <p:nvPicPr>
            <p:cNvPr id="365" name="画像" descr="画像"/>
            <p:cNvPicPr>
              <a:picLocks noChangeAspect="1"/>
            </p:cNvPicPr>
            <p:nvPr/>
          </p:nvPicPr>
          <p:blipFill>
            <a:blip r:embed="rId14"/>
            <a:srcRect l="45334" t="45295" r="45334" b="45295"/>
            <a:stretch>
              <a:fillRect/>
            </a:stretch>
          </p:blipFill>
          <p:spPr>
            <a:xfrm>
              <a:off x="0" y="865999"/>
              <a:ext cx="533290" cy="32982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66" name="線"/>
            <p:cNvSpPr/>
            <p:nvPr/>
          </p:nvSpPr>
          <p:spPr>
            <a:xfrm>
              <a:off x="19793" y="1452828"/>
              <a:ext cx="493813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ysDot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  <a:endParaRPr/>
            </a:p>
          </p:txBody>
        </p:sp>
        <p:sp>
          <p:nvSpPr>
            <p:cNvPr id="367" name="Metastable boundary"/>
            <p:cNvSpPr txBox="1"/>
            <p:nvPr/>
          </p:nvSpPr>
          <p:spPr>
            <a:xfrm>
              <a:off x="545127" y="1275028"/>
              <a:ext cx="2885056" cy="355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l">
                <a:spcBef>
                  <a:spcPts val="4200"/>
                </a:spcBef>
                <a:defRPr sz="20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r>
                <a:rPr dirty="0"/>
                <a:t>Metastable boundary</a:t>
              </a:r>
            </a:p>
          </p:txBody>
        </p:sp>
      </p:grpSp>
      <p:pic>
        <p:nvPicPr>
          <p:cNvPr id="3" name="図 2">
            <a:extLst>
              <a:ext uri="{FF2B5EF4-FFF2-40B4-BE49-F238E27FC236}">
                <a16:creationId xmlns:a16="http://schemas.microsoft.com/office/drawing/2014/main" id="{E42A9EC2-B0DB-2CC2-75EF-22BA3625EB8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036" y="4292442"/>
            <a:ext cx="4162714" cy="4060959"/>
          </a:xfrm>
          <a:prstGeom prst="rect">
            <a:avLst/>
          </a:prstGeom>
        </p:spPr>
      </p:pic>
      <p:sp>
        <p:nvSpPr>
          <p:cNvPr id="4" name="NS, Stephanov, Yee (in preparation)">
            <a:extLst>
              <a:ext uri="{FF2B5EF4-FFF2-40B4-BE49-F238E27FC236}">
                <a16:creationId xmlns:a16="http://schemas.microsoft.com/office/drawing/2014/main" id="{0E26224C-B32A-96D0-1A40-BA0B8179D2CB}"/>
              </a:ext>
            </a:extLst>
          </p:cNvPr>
          <p:cNvSpPr txBox="1"/>
          <p:nvPr/>
        </p:nvSpPr>
        <p:spPr>
          <a:xfrm>
            <a:off x="7530381" y="1912957"/>
            <a:ext cx="4650312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spcBef>
                <a:spcPts val="1000"/>
              </a:spcBef>
              <a:defRPr sz="1800">
                <a:solidFill>
                  <a:schemeClr val="accent1">
                    <a:lumOff val="-13575"/>
                  </a:schemeClr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>
              <a:defRPr sz="2400">
                <a:solidFill>
                  <a:srgbClr val="000000"/>
                </a:solidFill>
              </a:defRPr>
            </a:pPr>
            <a:r>
              <a:rPr sz="2000" dirty="0">
                <a:solidFill>
                  <a:schemeClr val="accent1">
                    <a:lumOff val="-13575"/>
                  </a:schemeClr>
                </a:solidFill>
              </a:rPr>
              <a:t>NS, </a:t>
            </a:r>
            <a:r>
              <a:rPr sz="2000" dirty="0" err="1">
                <a:solidFill>
                  <a:schemeClr val="accent1">
                    <a:lumOff val="-13575"/>
                  </a:schemeClr>
                </a:solidFill>
              </a:rPr>
              <a:t>Stephanov</a:t>
            </a:r>
            <a:r>
              <a:rPr sz="2000" dirty="0">
                <a:solidFill>
                  <a:schemeClr val="accent1">
                    <a:lumOff val="-13575"/>
                  </a:schemeClr>
                </a:solidFill>
              </a:rPr>
              <a:t>, Yee (in preparation)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Hadronic state evolutio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Hadronic state evolution</a:t>
            </a:r>
          </a:p>
        </p:txBody>
      </p:sp>
      <p:sp>
        <p:nvSpPr>
          <p:cNvPr id="372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11</a:t>
            </a:fld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73" name="方程式"/>
              <p:cNvSpPr txBox="1"/>
              <p:nvPr/>
            </p:nvSpPr>
            <p:spPr>
              <a:xfrm>
                <a:off x="9159874" y="6534245"/>
                <a:ext cx="1579010" cy="369332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squar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fo</m:t>
                          </m:r>
                        </m:sub>
                      </m:sSub>
                    </m:oMath>
                  </m:oMathPara>
                </a14:m>
                <a:endParaRPr sz="2400" dirty="0"/>
              </a:p>
            </p:txBody>
          </p:sp>
        </mc:Choice>
        <mc:Fallback>
          <p:sp>
            <p:nvSpPr>
              <p:cNvPr id="373" name="方程式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9874" y="6534245"/>
                <a:ext cx="1579010" cy="369332"/>
              </a:xfrm>
              <a:prstGeom prst="rect">
                <a:avLst/>
              </a:prstGeom>
              <a:blipFill>
                <a:blip r:embed="rId3"/>
                <a:stretch>
                  <a:fillRect b="-23333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4" name="方程式"/>
              <p:cNvSpPr txBox="1"/>
              <p:nvPr/>
            </p:nvSpPr>
            <p:spPr>
              <a:xfrm rot="16200000">
                <a:off x="5735873" y="4933346"/>
                <a:ext cx="1956748" cy="332776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𝒲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proj</m:t>
                          </m:r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</m:sub>
                      </m:sSub>
                      <m:r>
                        <a:rPr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comp</m:t>
                          </m:r>
                        </m:sub>
                      </m:sSub>
                      <m:r>
                        <a:rPr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fo</m:t>
                          </m:r>
                        </m:sub>
                      </m:sSub>
                      <m:r>
                        <a:rPr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sz="2400" dirty="0"/>
              </a:p>
            </p:txBody>
          </p:sp>
        </mc:Choice>
        <mc:Fallback xmlns="">
          <p:sp>
            <p:nvSpPr>
              <p:cNvPr id="374" name="方程式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5735873" y="4933346"/>
                <a:ext cx="1956748" cy="332776"/>
              </a:xfrm>
              <a:prstGeom prst="rect">
                <a:avLst/>
              </a:prstGeom>
              <a:blipFill>
                <a:blip r:embed="rId4"/>
                <a:stretch>
                  <a:fillRect t="-24516" r="-51852" b="-5161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5" name="Ideal adiabatic evolution of   (gray contours)…"/>
              <p:cNvSpPr txBox="1">
                <a:spLocks noGrp="1"/>
              </p:cNvSpPr>
              <p:nvPr>
                <p:ph type="body" sz="quarter" idx="1"/>
              </p:nvPr>
            </p:nvSpPr>
            <p:spPr>
              <a:xfrm>
                <a:off x="2190603" y="7744240"/>
                <a:ext cx="9990090" cy="1402497"/>
              </a:xfrm>
              <a:prstGeom prst="rect">
                <a:avLst/>
              </a:prstGeom>
            </p:spPr>
            <p:txBody>
              <a:bodyPr>
                <a:noAutofit/>
              </a:bodyPr>
              <a:lstStyle/>
              <a:p>
                <a:r>
                  <a:rPr lang="ja-JP" altLang="ja-JP" sz="2400"/>
                  <a:t>Broad distribution from nonequilibrium bubble nucleation</a:t>
                </a:r>
              </a:p>
              <a:p>
                <a:r>
                  <a:rPr lang="ja-JP" altLang="ja-JP" sz="2400"/>
                  <a:t>Volume-weighted states remain localized</a:t>
                </a:r>
                <a:endParaRPr lang="en-US" altLang="ja-JP" sz="2400" dirty="0"/>
              </a:p>
              <a:p>
                <a:r>
                  <a:rPr lang="en-US" altLang="ja-JP" sz="2400" dirty="0"/>
                  <a:t>Different fluid elements freeze out at different</a:t>
                </a:r>
                <a:r>
                  <a:rPr lang="ja-JP" altLang="ja-JP" sz="240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altLang="ja-JP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altLang="ja-JP" sz="2400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sz="2400" b="0" i="0" smtClean="0">
                            <a:latin typeface="Cambria Math" panose="02040503050406030204" pitchFamily="18" charset="0"/>
                          </a:rPr>
                          <m:t>fo</m:t>
                        </m:r>
                      </m:sub>
                    </m:sSub>
                  </m:oMath>
                </a14:m>
                <a:endParaRPr lang="ja-JP" altLang="ja-JP" sz="2400"/>
              </a:p>
            </p:txBody>
          </p:sp>
        </mc:Choice>
        <mc:Fallback>
          <p:sp>
            <p:nvSpPr>
              <p:cNvPr id="375" name="Ideal adiabatic evolution of   (gray contours)…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"/>
              </p:nvPr>
            </p:nvSpPr>
            <p:spPr>
              <a:xfrm>
                <a:off x="2190603" y="7744240"/>
                <a:ext cx="9990090" cy="1402497"/>
              </a:xfrm>
              <a:prstGeom prst="rect">
                <a:avLst/>
              </a:prstGeom>
              <a:blipFill>
                <a:blip r:embed="rId5"/>
                <a:stretch>
                  <a:fillRect l="-2284" t="-17117" b="-2252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6" name="方程式"/>
              <p:cNvSpPr txBox="1"/>
              <p:nvPr/>
            </p:nvSpPr>
            <p:spPr>
              <a:xfrm>
                <a:off x="3282965" y="7010014"/>
                <a:ext cx="1149610" cy="369332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m:rPr>
                          <m:sty m:val="p"/>
                        </m:rPr>
                        <a:rPr 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MeV</m:t>
                      </m:r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sz="2400" dirty="0"/>
              </a:p>
            </p:txBody>
          </p:sp>
        </mc:Choice>
        <mc:Fallback xmlns="">
          <p:sp>
            <p:nvSpPr>
              <p:cNvPr id="376" name="方程式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2965" y="7010014"/>
                <a:ext cx="1149610" cy="369332"/>
              </a:xfrm>
              <a:prstGeom prst="rect">
                <a:avLst/>
              </a:prstGeom>
              <a:blipFill>
                <a:blip r:embed="rId6"/>
                <a:stretch>
                  <a:fillRect l="-4396" t="-6667" r="-7692" b="-36667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7" name="方程式"/>
              <p:cNvSpPr txBox="1"/>
              <p:nvPr/>
            </p:nvSpPr>
            <p:spPr>
              <a:xfrm rot="16200000">
                <a:off x="620887" y="4899232"/>
                <a:ext cx="1162498" cy="369332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m:rPr>
                          <m:sty m:val="p"/>
                        </m:rPr>
                        <a:rPr 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MeV</m:t>
                      </m:r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sz="2400" dirty="0"/>
              </a:p>
            </p:txBody>
          </p:sp>
        </mc:Choice>
        <mc:Fallback xmlns="">
          <p:sp>
            <p:nvSpPr>
              <p:cNvPr id="377" name="方程式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620887" y="4899232"/>
                <a:ext cx="1162498" cy="369332"/>
              </a:xfrm>
              <a:prstGeom prst="rect">
                <a:avLst/>
              </a:prstGeom>
              <a:blipFill>
                <a:blip r:embed="rId7"/>
                <a:stretch>
                  <a:fillRect l="-6897" t="-6522" r="-41379" b="-4348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8" name="方程式"/>
              <p:cNvSpPr txBox="1"/>
              <p:nvPr/>
            </p:nvSpPr>
            <p:spPr>
              <a:xfrm>
                <a:off x="2807746" y="2734616"/>
                <a:ext cx="1724566" cy="332559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𝒲</m:t>
                      </m:r>
                      <m:r>
                        <a:rPr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comp</m:t>
                          </m:r>
                        </m:sub>
                      </m:sSub>
                      <m:r>
                        <a:rPr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sz="2400"/>
              </a:p>
            </p:txBody>
          </p:sp>
        </mc:Choice>
        <mc:Fallback xmlns="">
          <p:sp>
            <p:nvSpPr>
              <p:cNvPr id="378" name="方程式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7746" y="2734616"/>
                <a:ext cx="1724566" cy="332559"/>
              </a:xfrm>
              <a:prstGeom prst="rect">
                <a:avLst/>
              </a:prstGeom>
              <a:blipFill>
                <a:blip r:embed="rId8"/>
                <a:stretch>
                  <a:fillRect l="-6618" r="-19853" b="-48148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80" name="画像" descr="画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55439" y="3747450"/>
            <a:ext cx="4270370" cy="2704568"/>
          </a:xfrm>
          <a:prstGeom prst="rect">
            <a:avLst/>
          </a:prstGeom>
          <a:ln w="12700">
            <a:miter lim="400000"/>
          </a:ln>
        </p:spPr>
      </p:pic>
      <p:pic>
        <p:nvPicPr>
          <p:cNvPr id="381" name="画像" descr="画像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57687" y="3115248"/>
            <a:ext cx="3992357" cy="3894766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E429AB77-EED8-44C9-EB99-2C8FBB63FC6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46517" y="3290711"/>
            <a:ext cx="1066470" cy="232738"/>
          </a:xfrm>
          <a:prstGeom prst="rect">
            <a:avLst/>
          </a:prstGeom>
        </p:spPr>
      </p:pic>
      <p:sp>
        <p:nvSpPr>
          <p:cNvPr id="3" name="NS, Stephanov, Yee (in preparation)">
            <a:extLst>
              <a:ext uri="{FF2B5EF4-FFF2-40B4-BE49-F238E27FC236}">
                <a16:creationId xmlns:a16="http://schemas.microsoft.com/office/drawing/2014/main" id="{1505062C-F46A-D003-5DFD-FD6665125920}"/>
              </a:ext>
            </a:extLst>
          </p:cNvPr>
          <p:cNvSpPr txBox="1"/>
          <p:nvPr/>
        </p:nvSpPr>
        <p:spPr>
          <a:xfrm>
            <a:off x="7530381" y="1912957"/>
            <a:ext cx="4650312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spcBef>
                <a:spcPts val="1000"/>
              </a:spcBef>
              <a:defRPr sz="1800">
                <a:solidFill>
                  <a:schemeClr val="accent1">
                    <a:lumOff val="-13575"/>
                  </a:schemeClr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>
              <a:defRPr sz="2400">
                <a:solidFill>
                  <a:srgbClr val="000000"/>
                </a:solidFill>
              </a:defRPr>
            </a:pPr>
            <a:r>
              <a:rPr sz="2000" dirty="0">
                <a:solidFill>
                  <a:schemeClr val="accent1">
                    <a:lumOff val="-13575"/>
                  </a:schemeClr>
                </a:solidFill>
              </a:rPr>
              <a:t>NS, </a:t>
            </a:r>
            <a:r>
              <a:rPr sz="2000" dirty="0" err="1">
                <a:solidFill>
                  <a:schemeClr val="accent1">
                    <a:lumOff val="-13575"/>
                  </a:schemeClr>
                </a:solidFill>
              </a:rPr>
              <a:t>Stephanov</a:t>
            </a:r>
            <a:r>
              <a:rPr sz="2000" dirty="0">
                <a:solidFill>
                  <a:schemeClr val="accent1">
                    <a:lumOff val="-13575"/>
                  </a:schemeClr>
                </a:solidFill>
              </a:rPr>
              <a:t>, Yee (in preparation)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Summary and advertismen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Summary and </a:t>
            </a:r>
            <a:r>
              <a:rPr lang="en-US" dirty="0" err="1"/>
              <a:t>A</a:t>
            </a:r>
            <a:r>
              <a:rPr dirty="0" err="1"/>
              <a:t>dvertisment</a:t>
            </a:r>
            <a:endParaRPr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84" name="Hadronic conversion dynamics in an expanding medium: Three characteristic times:…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952500" y="2909840"/>
                <a:ext cx="11099800" cy="5982369"/>
              </a:xfrm>
              <a:prstGeom prst="rect">
                <a:avLst/>
              </a:prstGeom>
            </p:spPr>
            <p:txBody>
              <a:bodyPr>
                <a:normAutofit/>
              </a:bodyPr>
              <a:lstStyle/>
              <a:p>
                <a:pPr marL="444499" indent="-444499">
                  <a:defRPr sz="2400"/>
                </a:pPr>
                <a:r>
                  <a:rPr lang="en-US" dirty="0"/>
                  <a:t>Searching for the QCD critical point and the first-order chiral phase transition in heavy-ion collisions</a:t>
                </a:r>
              </a:p>
              <a:p>
                <a:pPr marL="444499" indent="-444499">
                  <a:defRPr sz="2400"/>
                </a:pPr>
                <a:r>
                  <a:rPr dirty="0"/>
                  <a:t>Hadronic conversion dynamics in an expanding medium: Three characteristic times: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nuc</m:t>
                        </m:r>
                      </m:sub>
                    </m:sSub>
                    <m:r>
                      <a:rPr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bub</m:t>
                        </m:r>
                      </m:sub>
                    </m:sSub>
                    <m:r>
                      <a:rPr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conv</m:t>
                        </m:r>
                      </m:sub>
                    </m:sSub>
                  </m:oMath>
                </a14:m>
                <a:endParaRPr dirty="0"/>
              </a:p>
              <a:p>
                <a:pPr marL="444499" indent="-444499">
                  <a:defRPr sz="2400"/>
                </a:pPr>
                <a:r>
                  <a:rPr dirty="0"/>
                  <a:t>Distribution of hadronic states in </a:t>
                </a:r>
                <a14:m>
                  <m:oMath xmlns:m="http://schemas.openxmlformats.org/officeDocument/2006/math">
                    <m:r>
                      <a:rPr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𝜇</m:t>
                    </m:r>
                    <m:r>
                      <a:rPr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dirty="0"/>
                  <a:t> (volume weighted) dynamically selected by the volume-dominant production time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altLang="ja-JP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altLang="ja-JP" sz="2400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sz="2400" i="1">
                            <a:latin typeface="Cambria Math" panose="02040503050406030204" pitchFamily="18" charset="0"/>
                          </a:rPr>
                          <m:t>bub</m:t>
                        </m:r>
                      </m:sub>
                    </m:sSub>
                  </m:oMath>
                </a14:m>
                <a:endParaRPr lang="en-US" dirty="0"/>
              </a:p>
              <a:p>
                <a:pPr marL="0" indent="0">
                  <a:lnSpc>
                    <a:spcPct val="150000"/>
                  </a:lnSpc>
                  <a:buNone/>
                  <a:defRPr sz="2400"/>
                </a:pPr>
                <a:r>
                  <a:rPr lang="en-US" altLang="ja-JP" dirty="0"/>
                  <a:t>[Outlook] More sophisticated BEST EOS </a:t>
                </a:r>
                <a:r>
                  <a:rPr lang="en-US" altLang="ja-JP" sz="2000" dirty="0" err="1">
                    <a:solidFill>
                      <a:schemeClr val="accent1">
                        <a:lumOff val="-13575"/>
                      </a:schemeClr>
                    </a:solidFill>
                  </a:rPr>
                  <a:t>Kahangirwe</a:t>
                </a:r>
                <a:r>
                  <a:rPr lang="en-US" altLang="ja-JP" sz="2000" dirty="0">
                    <a:solidFill>
                      <a:schemeClr val="accent1">
                        <a:lumOff val="-13575"/>
                      </a:schemeClr>
                    </a:solidFill>
                  </a:rPr>
                  <a:t> et al. (2024)</a:t>
                </a:r>
              </a:p>
              <a:p>
                <a:pPr marL="0" indent="0">
                  <a:lnSpc>
                    <a:spcPct val="150000"/>
                  </a:lnSpc>
                  <a:buNone/>
                  <a:defRPr sz="2400"/>
                </a:pPr>
                <a:r>
                  <a:rPr lang="en-US" altLang="ja-JP" dirty="0"/>
                  <a:t>[Adv.] Quantum-Metric Dominance in the Meissner Mass of Magnetized Color Superconductors</a:t>
                </a:r>
                <a:r>
                  <a:rPr lang="en-US" altLang="ja-JP" sz="2400" dirty="0">
                    <a:solidFill>
                      <a:schemeClr val="accent1">
                        <a:lumOff val="-13575"/>
                      </a:schemeClr>
                    </a:solidFill>
                  </a:rPr>
                  <a:t>, </a:t>
                </a:r>
                <a:r>
                  <a:rPr lang="en-US" altLang="ja-JP" dirty="0"/>
                  <a:t>Fri 4 pm~, by Kazuya Mameda</a:t>
                </a:r>
                <a:endParaRPr lang="en-US" altLang="ja-JP" sz="2400" dirty="0"/>
              </a:p>
            </p:txBody>
          </p:sp>
        </mc:Choice>
        <mc:Fallback>
          <p:sp>
            <p:nvSpPr>
              <p:cNvPr id="384" name="Hadronic conversion dynamics in an expanding medium: Three characteristic times:…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952500" y="2909840"/>
                <a:ext cx="11099800" cy="5982369"/>
              </a:xfrm>
              <a:prstGeom prst="rect">
                <a:avLst/>
              </a:prstGeom>
              <a:blipFill>
                <a:blip r:embed="rId2"/>
                <a:stretch>
                  <a:fillRect l="-1943" t="-3805" r="-182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5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12</a:t>
            </a:fld>
            <a:endParaRPr/>
          </a:p>
        </p:txBody>
      </p:sp>
      <p:sp>
        <p:nvSpPr>
          <p:cNvPr id="2" name="NS, Stephanov, Yee (in preparation)">
            <a:extLst>
              <a:ext uri="{FF2B5EF4-FFF2-40B4-BE49-F238E27FC236}">
                <a16:creationId xmlns:a16="http://schemas.microsoft.com/office/drawing/2014/main" id="{F791F468-8367-2A82-A277-431B23CABFF3}"/>
              </a:ext>
            </a:extLst>
          </p:cNvPr>
          <p:cNvSpPr txBox="1"/>
          <p:nvPr/>
        </p:nvSpPr>
        <p:spPr>
          <a:xfrm>
            <a:off x="7530381" y="1912957"/>
            <a:ext cx="4650312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spcBef>
                <a:spcPts val="1000"/>
              </a:spcBef>
              <a:defRPr sz="1800">
                <a:solidFill>
                  <a:schemeClr val="accent1">
                    <a:lumOff val="-13575"/>
                  </a:schemeClr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>
              <a:defRPr sz="2400">
                <a:solidFill>
                  <a:srgbClr val="000000"/>
                </a:solidFill>
              </a:defRPr>
            </a:pPr>
            <a:r>
              <a:rPr sz="2000" dirty="0">
                <a:solidFill>
                  <a:schemeClr val="accent1">
                    <a:lumOff val="-13575"/>
                  </a:schemeClr>
                </a:solidFill>
              </a:rPr>
              <a:t>NS, </a:t>
            </a:r>
            <a:r>
              <a:rPr sz="2000" dirty="0" err="1">
                <a:solidFill>
                  <a:schemeClr val="accent1">
                    <a:lumOff val="-13575"/>
                  </a:schemeClr>
                </a:solidFill>
              </a:rPr>
              <a:t>Stephanov</a:t>
            </a:r>
            <a:r>
              <a:rPr sz="2000" dirty="0">
                <a:solidFill>
                  <a:schemeClr val="accent1">
                    <a:lumOff val="-13575"/>
                  </a:schemeClr>
                </a:solidFill>
              </a:rPr>
              <a:t>, Yee (in preparation)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From fluctuations to first-order dynamic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From fluctuations to first-order dynamics</a:t>
            </a:r>
          </a:p>
        </p:txBody>
      </p:sp>
      <p:sp>
        <p:nvSpPr>
          <p:cNvPr id="180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6385373" y="9296400"/>
            <a:ext cx="227280" cy="32430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</a:t>
            </a:fld>
            <a:endParaRPr/>
          </a:p>
        </p:txBody>
      </p:sp>
      <p:sp>
        <p:nvSpPr>
          <p:cNvPr id="181" name="線"/>
          <p:cNvSpPr/>
          <p:nvPr/>
        </p:nvSpPr>
        <p:spPr>
          <a:xfrm>
            <a:off x="4511178" y="3744157"/>
            <a:ext cx="1573297" cy="20778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05" h="21600" extrusionOk="0">
                <a:moveTo>
                  <a:pt x="0" y="0"/>
                </a:moveTo>
                <a:cubicBezTo>
                  <a:pt x="407" y="1789"/>
                  <a:pt x="1130" y="3526"/>
                  <a:pt x="2146" y="5163"/>
                </a:cubicBezTo>
                <a:cubicBezTo>
                  <a:pt x="3977" y="8115"/>
                  <a:pt x="6725" y="10678"/>
                  <a:pt x="10178" y="12599"/>
                </a:cubicBezTo>
                <a:cubicBezTo>
                  <a:pt x="11954" y="13587"/>
                  <a:pt x="13945" y="14441"/>
                  <a:pt x="16050" y="14900"/>
                </a:cubicBezTo>
                <a:cubicBezTo>
                  <a:pt x="17698" y="15260"/>
                  <a:pt x="19467" y="15441"/>
                  <a:pt x="20505" y="16508"/>
                </a:cubicBezTo>
                <a:cubicBezTo>
                  <a:pt x="21600" y="17635"/>
                  <a:pt x="21473" y="18540"/>
                  <a:pt x="20715" y="19386"/>
                </a:cubicBezTo>
                <a:cubicBezTo>
                  <a:pt x="20079" y="20095"/>
                  <a:pt x="18911" y="20865"/>
                  <a:pt x="17862" y="21600"/>
                </a:cubicBezTo>
              </a:path>
            </a:pathLst>
          </a:custGeom>
          <a:ln w="25400">
            <a:solidFill>
              <a:srgbClr val="000000"/>
            </a:solidFill>
            <a:miter lim="400000"/>
            <a:tailEnd type="stealth"/>
          </a:ln>
        </p:spPr>
        <p:txBody>
          <a:bodyPr lIns="5670" tIns="5670" rIns="5670" bIns="5670" anchor="ctr"/>
          <a:lstStyle/>
          <a:p>
            <a:pPr defTabSz="304270">
              <a:defRPr sz="100" baseline="0">
                <a:latin typeface="+mn-lt"/>
                <a:ea typeface="+mn-ea"/>
                <a:cs typeface="+mn-cs"/>
                <a:sym typeface="ヒラギノ角ゴ ProN W3"/>
              </a:defRPr>
            </a:pPr>
            <a:endParaRPr/>
          </a:p>
        </p:txBody>
      </p:sp>
      <p:sp>
        <p:nvSpPr>
          <p:cNvPr id="182" name="線"/>
          <p:cNvSpPr/>
          <p:nvPr/>
        </p:nvSpPr>
        <p:spPr>
          <a:xfrm>
            <a:off x="5023130" y="3741189"/>
            <a:ext cx="1343620" cy="11627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1494" y="2660"/>
                  <a:pt x="3171" y="5176"/>
                  <a:pt x="5014" y="7526"/>
                </a:cubicBezTo>
                <a:cubicBezTo>
                  <a:pt x="9667" y="13458"/>
                  <a:pt x="15309" y="18245"/>
                  <a:pt x="21600" y="21600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5670" tIns="5670" rIns="5670" bIns="5670" anchor="ctr"/>
          <a:lstStyle/>
          <a:p>
            <a:pPr defTabSz="304270">
              <a:defRPr sz="100" baseline="0">
                <a:latin typeface="+mn-lt"/>
                <a:ea typeface="+mn-ea"/>
                <a:cs typeface="+mn-cs"/>
                <a:sym typeface="ヒラギノ角ゴ ProN W3"/>
              </a:defRPr>
            </a:pPr>
            <a:endParaRPr/>
          </a:p>
        </p:txBody>
      </p:sp>
      <p:sp>
        <p:nvSpPr>
          <p:cNvPr id="183" name="線"/>
          <p:cNvSpPr/>
          <p:nvPr/>
        </p:nvSpPr>
        <p:spPr>
          <a:xfrm rot="21341642">
            <a:off x="5777719" y="4605951"/>
            <a:ext cx="3328420" cy="37898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4474" y="903"/>
                  <a:pt x="8806" y="2959"/>
                  <a:pt x="12395" y="5739"/>
                </a:cubicBezTo>
                <a:cubicBezTo>
                  <a:pt x="17518" y="9708"/>
                  <a:pt x="21181" y="15299"/>
                  <a:pt x="21600" y="21600"/>
                </a:cubicBezTo>
              </a:path>
            </a:pathLst>
          </a:custGeom>
          <a:ln w="38100">
            <a:solidFill>
              <a:srgbClr val="000000"/>
            </a:solidFill>
          </a:ln>
        </p:spPr>
        <p:txBody>
          <a:bodyPr lIns="45719" rIns="45719" anchor="ctr"/>
          <a:lstStyle/>
          <a:p>
            <a:pPr defTabSz="914400">
              <a:defRPr sz="18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84" name="線"/>
          <p:cNvSpPr/>
          <p:nvPr/>
        </p:nvSpPr>
        <p:spPr>
          <a:xfrm rot="21341642">
            <a:off x="5740181" y="4726645"/>
            <a:ext cx="3243941" cy="36342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4599" y="909"/>
                  <a:pt x="9054" y="3059"/>
                  <a:pt x="12718" y="5985"/>
                </a:cubicBezTo>
                <a:cubicBezTo>
                  <a:pt x="17640" y="9916"/>
                  <a:pt x="21194" y="15404"/>
                  <a:pt x="21600" y="21600"/>
                </a:cubicBezTo>
              </a:path>
            </a:pathLst>
          </a:custGeom>
          <a:ln w="38100">
            <a:solidFill>
              <a:srgbClr val="000000"/>
            </a:solidFill>
          </a:ln>
        </p:spPr>
        <p:txBody>
          <a:bodyPr lIns="45719" rIns="45719" anchor="ctr"/>
          <a:lstStyle/>
          <a:p>
            <a:pPr defTabSz="914400">
              <a:defRPr sz="18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85" name="線"/>
          <p:cNvSpPr/>
          <p:nvPr/>
        </p:nvSpPr>
        <p:spPr>
          <a:xfrm flipV="1">
            <a:off x="2780852" y="3263481"/>
            <a:ext cx="1" cy="5007259"/>
          </a:xfrm>
          <a:prstGeom prst="line">
            <a:avLst/>
          </a:prstGeom>
          <a:ln w="38100">
            <a:solidFill>
              <a:srgbClr val="000000"/>
            </a:solidFill>
            <a:tailEnd type="stealth" w="lg" len="lg"/>
          </a:ln>
        </p:spPr>
        <p:txBody>
          <a:bodyPr lIns="45719" rIns="45719"/>
          <a:lstStyle/>
          <a:p>
            <a:pPr algn="l" defTabSz="914400">
              <a:defRPr sz="18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86" name="線"/>
          <p:cNvSpPr/>
          <p:nvPr/>
        </p:nvSpPr>
        <p:spPr>
          <a:xfrm>
            <a:off x="2770019" y="8238205"/>
            <a:ext cx="7920147" cy="22290"/>
          </a:xfrm>
          <a:prstGeom prst="line">
            <a:avLst/>
          </a:prstGeom>
          <a:ln w="38100">
            <a:solidFill>
              <a:srgbClr val="000000"/>
            </a:solidFill>
            <a:tailEnd type="stealth" w="lg" len="lg"/>
          </a:ln>
        </p:spPr>
        <p:txBody>
          <a:bodyPr lIns="45719" rIns="45719"/>
          <a:lstStyle/>
          <a:p>
            <a:pPr algn="l" defTabSz="914400">
              <a:defRPr sz="18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7" name="方程式"/>
              <p:cNvSpPr txBox="1"/>
              <p:nvPr/>
            </p:nvSpPr>
            <p:spPr>
              <a:xfrm>
                <a:off x="2296291" y="3182341"/>
                <a:ext cx="371780" cy="422949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51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sz="5100" dirty="0"/>
              </a:p>
            </p:txBody>
          </p:sp>
        </mc:Choice>
        <mc:Fallback xmlns="">
          <p:sp>
            <p:nvSpPr>
              <p:cNvPr id="187" name="方程式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6291" y="3182341"/>
                <a:ext cx="371780" cy="422949"/>
              </a:xfrm>
              <a:prstGeom prst="rect">
                <a:avLst/>
              </a:prstGeom>
              <a:blipFill>
                <a:blip r:embed="rId3"/>
                <a:stretch>
                  <a:fillRect l="-54839" r="-58065" b="-97059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8" name="方程式"/>
              <p:cNvSpPr txBox="1"/>
              <p:nvPr/>
            </p:nvSpPr>
            <p:spPr>
              <a:xfrm>
                <a:off x="10450145" y="8087406"/>
                <a:ext cx="334214" cy="409995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51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sz="5100" dirty="0"/>
              </a:p>
            </p:txBody>
          </p:sp>
        </mc:Choice>
        <mc:Fallback>
          <p:sp>
            <p:nvSpPr>
              <p:cNvPr id="188" name="方程式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0145" y="8087406"/>
                <a:ext cx="334214" cy="409995"/>
              </a:xfrm>
              <a:prstGeom prst="rect">
                <a:avLst/>
              </a:prstGeom>
              <a:blipFill>
                <a:blip r:embed="rId4"/>
                <a:stretch>
                  <a:fillRect l="-60714" r="-67857" b="-129412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9" name="円形"/>
          <p:cNvSpPr/>
          <p:nvPr/>
        </p:nvSpPr>
        <p:spPr>
          <a:xfrm rot="21419365">
            <a:off x="5506106" y="4695447"/>
            <a:ext cx="198762" cy="198762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defTabSz="914400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90" name="線"/>
          <p:cNvSpPr/>
          <p:nvPr/>
        </p:nvSpPr>
        <p:spPr>
          <a:xfrm rot="21341642">
            <a:off x="3057094" y="5069593"/>
            <a:ext cx="3618337" cy="16472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0" y="0"/>
                  <a:pt x="16692" y="6078"/>
                  <a:pt x="21600" y="21600"/>
                </a:cubicBezTo>
              </a:path>
            </a:pathLst>
          </a:custGeom>
          <a:ln w="381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 defTabSz="914400">
              <a:defRPr sz="18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91" name="線"/>
          <p:cNvSpPr/>
          <p:nvPr/>
        </p:nvSpPr>
        <p:spPr>
          <a:xfrm>
            <a:off x="3909752" y="3748226"/>
            <a:ext cx="744850" cy="16399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4" h="21600" extrusionOk="0">
                <a:moveTo>
                  <a:pt x="0" y="0"/>
                </a:moveTo>
                <a:cubicBezTo>
                  <a:pt x="1127" y="3407"/>
                  <a:pt x="3276" y="6716"/>
                  <a:pt x="6371" y="9840"/>
                </a:cubicBezTo>
                <a:cubicBezTo>
                  <a:pt x="7786" y="11269"/>
                  <a:pt x="9404" y="12666"/>
                  <a:pt x="11593" y="13888"/>
                </a:cubicBezTo>
                <a:cubicBezTo>
                  <a:pt x="13229" y="14801"/>
                  <a:pt x="15206" y="15699"/>
                  <a:pt x="17190" y="16442"/>
                </a:cubicBezTo>
                <a:cubicBezTo>
                  <a:pt x="19275" y="17224"/>
                  <a:pt x="21373" y="17944"/>
                  <a:pt x="21508" y="19214"/>
                </a:cubicBezTo>
                <a:cubicBezTo>
                  <a:pt x="21600" y="20077"/>
                  <a:pt x="20515" y="20835"/>
                  <a:pt x="19648" y="21600"/>
                </a:cubicBezTo>
              </a:path>
            </a:pathLst>
          </a:custGeom>
          <a:ln w="25400">
            <a:solidFill>
              <a:srgbClr val="000000"/>
            </a:solidFill>
            <a:miter lim="400000"/>
            <a:tailEnd type="stealth"/>
          </a:ln>
        </p:spPr>
        <p:txBody>
          <a:bodyPr lIns="5670" tIns="5670" rIns="5670" bIns="5670" anchor="ctr"/>
          <a:lstStyle/>
          <a:p>
            <a:pPr defTabSz="304270">
              <a:defRPr sz="100" baseline="0">
                <a:latin typeface="+mn-lt"/>
                <a:ea typeface="+mn-ea"/>
                <a:cs typeface="+mn-cs"/>
                <a:sym typeface="ヒラギノ角ゴ ProN W3"/>
              </a:defRPr>
            </a:pPr>
            <a:endParaRPr/>
          </a:p>
        </p:txBody>
      </p:sp>
      <p:sp>
        <p:nvSpPr>
          <p:cNvPr id="192" name="線"/>
          <p:cNvSpPr/>
          <p:nvPr/>
        </p:nvSpPr>
        <p:spPr>
          <a:xfrm>
            <a:off x="6416356" y="5235638"/>
            <a:ext cx="393166" cy="9016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cubicBezTo>
                  <a:pt x="21100" y="3131"/>
                  <a:pt x="19268" y="6182"/>
                  <a:pt x="16582" y="9094"/>
                </a:cubicBezTo>
                <a:cubicBezTo>
                  <a:pt x="12441" y="13585"/>
                  <a:pt x="6884" y="17613"/>
                  <a:pt x="0" y="21600"/>
                </a:cubicBezTo>
              </a:path>
            </a:pathLst>
          </a:custGeom>
          <a:ln w="25400">
            <a:solidFill>
              <a:srgbClr val="000000"/>
            </a:solidFill>
            <a:miter lim="400000"/>
            <a:tailEnd type="stealth"/>
          </a:ln>
        </p:spPr>
        <p:txBody>
          <a:bodyPr lIns="5670" tIns="5670" rIns="5670" bIns="5670" anchor="ctr"/>
          <a:lstStyle/>
          <a:p>
            <a:pPr defTabSz="304270">
              <a:defRPr sz="100" baseline="0">
                <a:latin typeface="+mn-lt"/>
                <a:ea typeface="+mn-ea"/>
                <a:cs typeface="+mn-cs"/>
                <a:sym typeface="ヒラギノ角ゴ ProN W3"/>
              </a:defRPr>
            </a:pPr>
            <a:endParaRPr/>
          </a:p>
        </p:txBody>
      </p:sp>
      <p:sp>
        <p:nvSpPr>
          <p:cNvPr id="193" name="線"/>
          <p:cNvSpPr/>
          <p:nvPr/>
        </p:nvSpPr>
        <p:spPr>
          <a:xfrm>
            <a:off x="3318876" y="3779528"/>
            <a:ext cx="384532" cy="14740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1378" y="2966"/>
                  <a:pt x="3351" y="5912"/>
                  <a:pt x="5912" y="8824"/>
                </a:cubicBezTo>
                <a:cubicBezTo>
                  <a:pt x="9755" y="13196"/>
                  <a:pt x="14911" y="17479"/>
                  <a:pt x="21600" y="21600"/>
                </a:cubicBezTo>
              </a:path>
            </a:pathLst>
          </a:custGeom>
          <a:ln w="25400">
            <a:solidFill>
              <a:srgbClr val="000000"/>
            </a:solidFill>
            <a:miter lim="400000"/>
            <a:tailEnd type="stealth"/>
          </a:ln>
        </p:spPr>
        <p:txBody>
          <a:bodyPr lIns="5670" tIns="5670" rIns="5670" bIns="5670" anchor="ctr"/>
          <a:lstStyle/>
          <a:p>
            <a:pPr defTabSz="304270">
              <a:defRPr sz="100" baseline="0">
                <a:latin typeface="+mn-lt"/>
                <a:ea typeface="+mn-ea"/>
                <a:cs typeface="+mn-cs"/>
                <a:sym typeface="ヒラギノ角ゴ ProN W3"/>
              </a:defRPr>
            </a:pPr>
            <a:endParaRPr/>
          </a:p>
        </p:txBody>
      </p:sp>
      <p:sp>
        <p:nvSpPr>
          <p:cNvPr id="194" name="線"/>
          <p:cNvSpPr/>
          <p:nvPr/>
        </p:nvSpPr>
        <p:spPr>
          <a:xfrm>
            <a:off x="2969238" y="5471316"/>
            <a:ext cx="2777751" cy="6503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3726" y="976"/>
                  <a:pt x="7426" y="3300"/>
                  <a:pt x="11060" y="6946"/>
                </a:cubicBezTo>
                <a:cubicBezTo>
                  <a:pt x="14663" y="10561"/>
                  <a:pt x="18189" y="15463"/>
                  <a:pt x="21600" y="21600"/>
                </a:cubicBezTo>
              </a:path>
            </a:pathLst>
          </a:custGeom>
          <a:ln w="25400">
            <a:solidFill>
              <a:srgbClr val="000000"/>
            </a:solidFill>
            <a:miter lim="400000"/>
            <a:headEnd type="triangle" w="lg" len="lg"/>
            <a:tailEnd type="triangle" w="lg" len="lg"/>
          </a:ln>
        </p:spPr>
        <p:txBody>
          <a:bodyPr lIns="5670" tIns="5670" rIns="5670" bIns="5670" anchor="ctr"/>
          <a:lstStyle/>
          <a:p>
            <a:pPr defTabSz="304270">
              <a:defRPr sz="100" baseline="0">
                <a:latin typeface="+mn-lt"/>
                <a:ea typeface="+mn-ea"/>
                <a:cs typeface="+mn-cs"/>
                <a:sym typeface="ヒラギノ角ゴ ProN W3"/>
              </a:defRPr>
            </a:pPr>
            <a:endParaRPr dirty="0"/>
          </a:p>
        </p:txBody>
      </p:sp>
      <p:sp>
        <p:nvSpPr>
          <p:cNvPr id="195" name="Critical Fluctuation?…"/>
          <p:cNvSpPr txBox="1"/>
          <p:nvPr/>
        </p:nvSpPr>
        <p:spPr>
          <a:xfrm>
            <a:off x="2068945" y="5622302"/>
            <a:ext cx="4247088" cy="18266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2000">
                <a:latin typeface="+mn-lt"/>
                <a:ea typeface="+mn-ea"/>
                <a:cs typeface="+mn-cs"/>
                <a:sym typeface="ヒラギノ角ゴ ProN W3"/>
              </a:defRPr>
            </a:pPr>
            <a:r>
              <a:rPr dirty="0"/>
              <a:t>Critical Fluctuation?</a:t>
            </a:r>
          </a:p>
          <a:p>
            <a:pPr>
              <a:defRPr sz="2000">
                <a:solidFill>
                  <a:schemeClr val="accent1">
                    <a:lumOff val="-13575"/>
                  </a:schemeClr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r>
              <a:rPr dirty="0"/>
              <a:t>STAR (CPOD2024)</a:t>
            </a:r>
          </a:p>
          <a:p>
            <a:pPr>
              <a:defRPr sz="2000">
                <a:solidFill>
                  <a:schemeClr val="accent1">
                    <a:lumOff val="-13575"/>
                  </a:schemeClr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r>
              <a:rPr dirty="0"/>
              <a:t>PRL (2025)</a:t>
            </a:r>
          </a:p>
        </p:txBody>
      </p:sp>
      <p:sp>
        <p:nvSpPr>
          <p:cNvPr id="196" name="図形"/>
          <p:cNvSpPr/>
          <p:nvPr/>
        </p:nvSpPr>
        <p:spPr>
          <a:xfrm>
            <a:off x="3649416" y="5223128"/>
            <a:ext cx="241809" cy="2418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10800" y="21600"/>
                </a:lnTo>
                <a:lnTo>
                  <a:pt x="21600" y="10800"/>
                </a:lnTo>
                <a:lnTo>
                  <a:pt x="10800" y="0"/>
                </a:lnTo>
                <a:close/>
              </a:path>
            </a:pathLst>
          </a:cu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4040" tIns="4040" rIns="4040" bIns="4040" anchor="ctr"/>
          <a:lstStyle/>
          <a:p>
            <a:pPr defTabSz="289057">
              <a:defRPr sz="100" baseline="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endParaRPr/>
          </a:p>
        </p:txBody>
      </p:sp>
      <p:sp>
        <p:nvSpPr>
          <p:cNvPr id="197" name="図形"/>
          <p:cNvSpPr/>
          <p:nvPr/>
        </p:nvSpPr>
        <p:spPr>
          <a:xfrm>
            <a:off x="4403927" y="5366304"/>
            <a:ext cx="241808" cy="2418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10800" y="21600"/>
                </a:lnTo>
                <a:lnTo>
                  <a:pt x="21600" y="10800"/>
                </a:lnTo>
                <a:lnTo>
                  <a:pt x="10800" y="0"/>
                </a:lnTo>
                <a:close/>
              </a:path>
            </a:pathLst>
          </a:cu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4040" tIns="4040" rIns="4040" bIns="4040" anchor="ctr"/>
          <a:lstStyle/>
          <a:p>
            <a:pPr defTabSz="289057">
              <a:defRPr sz="100" baseline="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endParaRPr/>
          </a:p>
        </p:txBody>
      </p:sp>
      <p:sp>
        <p:nvSpPr>
          <p:cNvPr id="198" name="図形"/>
          <p:cNvSpPr/>
          <p:nvPr/>
        </p:nvSpPr>
        <p:spPr>
          <a:xfrm>
            <a:off x="5627984" y="5767948"/>
            <a:ext cx="241808" cy="2418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10800" y="21600"/>
                </a:lnTo>
                <a:lnTo>
                  <a:pt x="21600" y="10800"/>
                </a:lnTo>
                <a:lnTo>
                  <a:pt x="10800" y="0"/>
                </a:lnTo>
                <a:close/>
              </a:path>
            </a:pathLst>
          </a:cu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4040" tIns="4040" rIns="4040" bIns="4040" anchor="ctr"/>
          <a:lstStyle/>
          <a:p>
            <a:pPr defTabSz="289057">
              <a:defRPr sz="100" baseline="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endParaRPr/>
          </a:p>
        </p:txBody>
      </p:sp>
      <p:sp>
        <p:nvSpPr>
          <p:cNvPr id="199" name="図形"/>
          <p:cNvSpPr/>
          <p:nvPr/>
        </p:nvSpPr>
        <p:spPr>
          <a:xfrm>
            <a:off x="6194063" y="6092785"/>
            <a:ext cx="241809" cy="2418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10800" y="21600"/>
                </a:lnTo>
                <a:lnTo>
                  <a:pt x="21600" y="10800"/>
                </a:lnTo>
                <a:lnTo>
                  <a:pt x="10800" y="0"/>
                </a:lnTo>
                <a:close/>
              </a:path>
            </a:pathLst>
          </a:cu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4040" tIns="4040" rIns="4040" bIns="4040" anchor="ctr"/>
          <a:lstStyle/>
          <a:p>
            <a:pPr defTabSz="289057">
              <a:defRPr sz="100" baseline="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0" name="方程式"/>
              <p:cNvSpPr txBox="1"/>
              <p:nvPr/>
            </p:nvSpPr>
            <p:spPr>
              <a:xfrm>
                <a:off x="2900294" y="3266891"/>
                <a:ext cx="2584390" cy="469393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sz="3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sz="3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3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sz="3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rad>
                      <m:r>
                        <a:rPr sz="3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&gt;...&gt;</m:t>
                      </m:r>
                      <m:rad>
                        <m:radPr>
                          <m:degHide m:val="on"/>
                          <m:ctrlPr>
                            <a:rPr sz="3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sz="3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3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sz="3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e>
                      </m:rad>
                    </m:oMath>
                  </m:oMathPara>
                </a14:m>
                <a:endParaRPr sz="3000"/>
              </a:p>
            </p:txBody>
          </p:sp>
        </mc:Choice>
        <mc:Fallback xmlns="">
          <p:sp>
            <p:nvSpPr>
              <p:cNvPr id="200" name="方程式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0294" y="3266891"/>
                <a:ext cx="2584390" cy="469393"/>
              </a:xfrm>
              <a:prstGeom prst="rect">
                <a:avLst/>
              </a:prstGeom>
              <a:blipFill>
                <a:blip r:embed="rId5"/>
                <a:stretch>
                  <a:fillRect b="-13158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角丸四角形吹き出し 2">
            <a:extLst>
              <a:ext uri="{FF2B5EF4-FFF2-40B4-BE49-F238E27FC236}">
                <a16:creationId xmlns:a16="http://schemas.microsoft.com/office/drawing/2014/main" id="{91D4FE6B-BED1-28B7-C164-58039AD38E51}"/>
              </a:ext>
            </a:extLst>
          </p:cNvPr>
          <p:cNvSpPr/>
          <p:nvPr/>
        </p:nvSpPr>
        <p:spPr>
          <a:xfrm>
            <a:off x="6888402" y="3024472"/>
            <a:ext cx="3627196" cy="1986359"/>
          </a:xfrm>
          <a:prstGeom prst="wedgeRoundRectCallout">
            <a:avLst>
              <a:gd name="adj1" fmla="val -52142"/>
              <a:gd name="adj2" fmla="val 85195"/>
              <a:gd name="adj3" fmla="val 16667"/>
            </a:avLst>
          </a:prstGeom>
          <a:solidFill>
            <a:schemeClr val="bg1"/>
          </a:solidFill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indent="63500" algn="l" defTabSz="12700">
              <a:spcBef>
                <a:spcPts val="30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latin typeface="+mn-lt"/>
                <a:ea typeface="+mn-ea"/>
                <a:cs typeface="+mn-cs"/>
                <a:sym typeface="ヒラギノ角ゴ ProN W3"/>
              </a:defRPr>
            </a:pPr>
            <a:r>
              <a:rPr lang="en-US" altLang="ja-JP" sz="2000" dirty="0">
                <a:sym typeface="ヒラギノ角ゴ ProN W3"/>
              </a:rPr>
              <a:t>Supercooled QGP</a:t>
            </a:r>
          </a:p>
          <a:p>
            <a:pPr indent="63500" algn="l" defTabSz="12700">
              <a:spcBef>
                <a:spcPts val="30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latin typeface="+mn-lt"/>
                <a:ea typeface="+mn-ea"/>
                <a:cs typeface="+mn-cs"/>
                <a:sym typeface="ヒラギノ角ゴ ProN W3"/>
              </a:defRPr>
            </a:pPr>
            <a:r>
              <a:rPr lang="en-US" altLang="ja-JP" sz="2000" dirty="0">
                <a:sym typeface="ヒラギノ角ゴ ProN W3"/>
              </a:rPr>
              <a:t>→ Bubble nucleation</a:t>
            </a:r>
          </a:p>
          <a:p>
            <a:pPr indent="63500" algn="l" defTabSz="12700">
              <a:spcBef>
                <a:spcPts val="30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latin typeface="+mn-lt"/>
                <a:ea typeface="+mn-ea"/>
                <a:cs typeface="+mn-cs"/>
                <a:sym typeface="ヒラギノ角ゴ ProN W3"/>
              </a:defRPr>
            </a:pPr>
            <a:r>
              <a:rPr lang="en-US" altLang="ja-JP" sz="2000" dirty="0">
                <a:sym typeface="ヒラギノ角ゴ ProN W3"/>
              </a:rPr>
              <a:t>→ Hadronic states</a:t>
            </a:r>
          </a:p>
          <a:p>
            <a:pPr indent="63500" algn="l" defTabSz="12700">
              <a:spcBef>
                <a:spcPts val="30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latin typeface="+mn-lt"/>
                <a:ea typeface="+mn-ea"/>
                <a:cs typeface="+mn-cs"/>
                <a:sym typeface="ヒラギノ角ゴ ProN W3"/>
              </a:defRPr>
            </a:pPr>
            <a:r>
              <a:rPr lang="en-US" altLang="ja-JP" sz="2000" dirty="0">
                <a:sym typeface="ヒラギノ角ゴ ProN W3"/>
              </a:rPr>
              <a:t>Any consequences at the freeze-out?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533BACB-71E6-CCEC-11B0-5A41EB898346}"/>
              </a:ext>
            </a:extLst>
          </p:cNvPr>
          <p:cNvSpPr txBox="1"/>
          <p:nvPr/>
        </p:nvSpPr>
        <p:spPr>
          <a:xfrm>
            <a:off x="7427158" y="3944152"/>
            <a:ext cx="102657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2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ヒラギノ角ゴ ProN W6"/>
              <a:ea typeface="ヒラギノ角ゴ ProN W6"/>
              <a:cs typeface="ヒラギノ角ゴ ProN W6"/>
              <a:sym typeface="ヒラギノ角ゴ ProN W6"/>
            </a:endParaRPr>
          </a:p>
        </p:txBody>
      </p:sp>
      <p:sp>
        <p:nvSpPr>
          <p:cNvPr id="15" name="線">
            <a:extLst>
              <a:ext uri="{FF2B5EF4-FFF2-40B4-BE49-F238E27FC236}">
                <a16:creationId xmlns:a16="http://schemas.microsoft.com/office/drawing/2014/main" id="{F97D6538-2375-9659-0D55-04C73DB19955}"/>
              </a:ext>
            </a:extLst>
          </p:cNvPr>
          <p:cNvSpPr/>
          <p:nvPr/>
        </p:nvSpPr>
        <p:spPr>
          <a:xfrm rot="21341642">
            <a:off x="8022187" y="5842993"/>
            <a:ext cx="2385473" cy="633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4599" y="909"/>
                  <a:pt x="9054" y="3059"/>
                  <a:pt x="12718" y="5985"/>
                </a:cubicBezTo>
                <a:cubicBezTo>
                  <a:pt x="17640" y="9916"/>
                  <a:pt x="21194" y="15404"/>
                  <a:pt x="21600" y="21600"/>
                </a:cubicBezTo>
              </a:path>
            </a:pathLst>
          </a:custGeom>
          <a:ln w="38100">
            <a:solidFill>
              <a:srgbClr val="000000"/>
            </a:solidFill>
          </a:ln>
        </p:spPr>
        <p:txBody>
          <a:bodyPr lIns="45719" rIns="45719" anchor="ctr"/>
          <a:lstStyle/>
          <a:p>
            <a:pPr defTabSz="914400">
              <a:defRPr sz="1800">
                <a:latin typeface="Calibri"/>
                <a:ea typeface="Calibri"/>
                <a:cs typeface="Calibri"/>
                <a:sym typeface="Calibri"/>
              </a:defRPr>
            </a:pPr>
            <a:endParaRPr dirty="0"/>
          </a:p>
        </p:txBody>
      </p:sp>
      <p:sp>
        <p:nvSpPr>
          <p:cNvPr id="17" name="Critical Fluctuation?…">
            <a:extLst>
              <a:ext uri="{FF2B5EF4-FFF2-40B4-BE49-F238E27FC236}">
                <a16:creationId xmlns:a16="http://schemas.microsoft.com/office/drawing/2014/main" id="{123B16B8-4248-6C9A-ED3E-F43430E7DD28}"/>
              </a:ext>
            </a:extLst>
          </p:cNvPr>
          <p:cNvSpPr txBox="1"/>
          <p:nvPr/>
        </p:nvSpPr>
        <p:spPr>
          <a:xfrm>
            <a:off x="8874627" y="5978634"/>
            <a:ext cx="2321870" cy="18266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2000">
                <a:latin typeface="+mn-lt"/>
                <a:ea typeface="+mn-ea"/>
                <a:cs typeface="+mn-cs"/>
                <a:sym typeface="ヒラギノ角ゴ ProN W3"/>
              </a:defRPr>
            </a:pPr>
            <a:r>
              <a:rPr lang="en-US" altLang="ja-JP" dirty="0"/>
              <a:t>Color Superconductors</a:t>
            </a:r>
            <a:endParaRPr dirty="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Bubble nucleation and growth in expanding media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Bubble nucleation and growth in expanding media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4" name="Expanding media   →   dependent hadronic states…"/>
              <p:cNvSpPr txBox="1">
                <a:spLocks noGrp="1"/>
              </p:cNvSpPr>
              <p:nvPr>
                <p:ph type="body" sz="half" idx="1"/>
              </p:nvPr>
            </p:nvSpPr>
            <p:spPr>
              <a:xfrm>
                <a:off x="952500" y="7435621"/>
                <a:ext cx="11099800" cy="2645402"/>
              </a:xfrm>
              <a:prstGeom prst="rect">
                <a:avLst/>
              </a:prstGeom>
            </p:spPr>
            <p:txBody>
              <a:bodyPr/>
              <a:lstStyle/>
              <a:p>
                <a:pPr marL="444499" indent="-444499">
                  <a:defRPr sz="2400"/>
                </a:pPr>
                <a:r>
                  <a:rPr lang="en-US" sz="2400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QGP</m:t>
                        </m:r>
                      </m:sub>
                    </m:sSub>
                    <m:r>
                      <a:rPr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𝜏</m:t>
                    </m:r>
                    <m:r>
                      <a:rPr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dirty="0"/>
                  <a:t> </a:t>
                </a:r>
                <a:r>
                  <a:rPr lang="en-US" dirty="0"/>
                  <a:t>as expanding media </a:t>
                </a:r>
                <a:r>
                  <a:rPr dirty="0"/>
                  <a:t>→ </a:t>
                </a:r>
                <a14:m>
                  <m:oMath xmlns:m="http://schemas.openxmlformats.org/officeDocument/2006/math">
                    <m:r>
                      <a:rPr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dirty="0"/>
                  <a:t> dependent hadronic states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Had</m:t>
                        </m:r>
                      </m:sub>
                    </m:sSub>
                    <m:r>
                      <a:rPr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𝜏</m:t>
                    </m:r>
                    <m:r>
                      <a:rPr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dirty="0"/>
              </a:p>
              <a:p>
                <a:pPr marL="444499" indent="-444499">
                  <a:defRPr sz="2400"/>
                </a:pPr>
                <a:r>
                  <a:rPr lang="en-US" dirty="0"/>
                  <a:t>Most probable hadronic state distribution </a:t>
                </a:r>
                <a14:m>
                  <m:oMath xmlns:m="http://schemas.openxmlformats.org/officeDocument/2006/math">
                    <m:r>
                      <a:rPr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Had</m:t>
                        </m:r>
                      </m:sub>
                    </m:sSub>
                    <m:r>
                      <a:rPr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Had</m:t>
                        </m:r>
                      </m:sub>
                    </m:sSub>
                    <m:r>
                      <a:rPr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dirty="0"/>
                  <a:t> (volume weighted)</a:t>
                </a:r>
              </a:p>
            </p:txBody>
          </p:sp>
        </mc:Choice>
        <mc:Fallback>
          <p:sp>
            <p:nvSpPr>
              <p:cNvPr id="204" name="Expanding media   →   dependent hadronic states…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xfrm>
                <a:off x="952500" y="7435621"/>
                <a:ext cx="11099800" cy="2645402"/>
              </a:xfrm>
              <a:prstGeom prst="rect">
                <a:avLst/>
              </a:prstGeom>
              <a:blipFill>
                <a:blip r:embed="rId2"/>
                <a:stretch>
                  <a:fillRect l="-1943" t="-909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5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6385373" y="9296400"/>
            <a:ext cx="227280" cy="32430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3</a:t>
            </a:fld>
            <a:endParaRPr/>
          </a:p>
        </p:txBody>
      </p:sp>
      <p:sp>
        <p:nvSpPr>
          <p:cNvPr id="206" name="四角形"/>
          <p:cNvSpPr/>
          <p:nvPr/>
        </p:nvSpPr>
        <p:spPr>
          <a:xfrm>
            <a:off x="9057172" y="3746127"/>
            <a:ext cx="2012825" cy="1450847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  <a:alpha val="4790"/>
            </a:schemeClr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endParaRPr/>
          </a:p>
        </p:txBody>
      </p:sp>
      <p:sp>
        <p:nvSpPr>
          <p:cNvPr id="207" name="図形"/>
          <p:cNvSpPr/>
          <p:nvPr/>
        </p:nvSpPr>
        <p:spPr>
          <a:xfrm>
            <a:off x="10808539" y="4940706"/>
            <a:ext cx="263530" cy="2569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371" h="20355" extrusionOk="0">
                <a:moveTo>
                  <a:pt x="20094" y="2810"/>
                </a:moveTo>
                <a:lnTo>
                  <a:pt x="20371" y="20319"/>
                </a:lnTo>
                <a:lnTo>
                  <a:pt x="2570" y="20355"/>
                </a:lnTo>
                <a:cubicBezTo>
                  <a:pt x="-1229" y="15314"/>
                  <a:pt x="-770" y="8161"/>
                  <a:pt x="3640" y="3673"/>
                </a:cubicBezTo>
                <a:cubicBezTo>
                  <a:pt x="8107" y="-873"/>
                  <a:pt x="15197" y="-1245"/>
                  <a:pt x="20094" y="2810"/>
                </a:cubicBezTo>
                <a:close/>
              </a:path>
            </a:pathLst>
          </a:custGeom>
          <a:solidFill>
            <a:srgbClr val="929292">
              <a:alpha val="30000"/>
            </a:srgbClr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endParaRPr/>
          </a:p>
        </p:txBody>
      </p:sp>
      <p:sp>
        <p:nvSpPr>
          <p:cNvPr id="208" name="円形"/>
          <p:cNvSpPr/>
          <p:nvPr/>
        </p:nvSpPr>
        <p:spPr>
          <a:xfrm>
            <a:off x="9152073" y="3756903"/>
            <a:ext cx="767285" cy="767284"/>
          </a:xfrm>
          <a:prstGeom prst="ellipse">
            <a:avLst/>
          </a:prstGeom>
          <a:solidFill>
            <a:srgbClr val="929292">
              <a:alpha val="60000"/>
            </a:srgbClr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endParaRPr/>
          </a:p>
        </p:txBody>
      </p:sp>
      <p:sp>
        <p:nvSpPr>
          <p:cNvPr id="209" name="円形"/>
          <p:cNvSpPr/>
          <p:nvPr/>
        </p:nvSpPr>
        <p:spPr>
          <a:xfrm>
            <a:off x="9434776" y="4051942"/>
            <a:ext cx="201880" cy="201880"/>
          </a:xfrm>
          <a:prstGeom prst="ellipse">
            <a:avLst/>
          </a:prstGeom>
          <a:ln w="254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endParaRPr/>
          </a:p>
        </p:txBody>
      </p:sp>
      <p:sp>
        <p:nvSpPr>
          <p:cNvPr id="210" name="図形"/>
          <p:cNvSpPr/>
          <p:nvPr/>
        </p:nvSpPr>
        <p:spPr>
          <a:xfrm>
            <a:off x="10383204" y="3856431"/>
            <a:ext cx="686438" cy="7612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462" h="19058" extrusionOk="0">
                <a:moveTo>
                  <a:pt x="20417" y="3749"/>
                </a:moveTo>
                <a:lnTo>
                  <a:pt x="20462" y="15393"/>
                </a:lnTo>
                <a:cubicBezTo>
                  <a:pt x="16227" y="19891"/>
                  <a:pt x="8283" y="20314"/>
                  <a:pt x="3405" y="16301"/>
                </a:cubicBezTo>
                <a:cubicBezTo>
                  <a:pt x="-1131" y="12570"/>
                  <a:pt x="-1138" y="6437"/>
                  <a:pt x="3405" y="2719"/>
                </a:cubicBezTo>
                <a:cubicBezTo>
                  <a:pt x="8298" y="-1286"/>
                  <a:pt x="16258" y="-804"/>
                  <a:pt x="20417" y="3749"/>
                </a:cubicBezTo>
                <a:close/>
              </a:path>
            </a:pathLst>
          </a:custGeom>
          <a:solidFill>
            <a:srgbClr val="929292">
              <a:alpha val="60000"/>
            </a:srgbClr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endParaRPr/>
          </a:p>
        </p:txBody>
      </p:sp>
      <p:sp>
        <p:nvSpPr>
          <p:cNvPr id="211" name="図形"/>
          <p:cNvSpPr/>
          <p:nvPr/>
        </p:nvSpPr>
        <p:spPr>
          <a:xfrm>
            <a:off x="9355881" y="4055047"/>
            <a:ext cx="1360274" cy="11440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55" h="20416" extrusionOk="0">
                <a:moveTo>
                  <a:pt x="16752" y="3541"/>
                </a:moveTo>
                <a:cubicBezTo>
                  <a:pt x="20510" y="8154"/>
                  <a:pt x="20635" y="15615"/>
                  <a:pt x="17034" y="20416"/>
                </a:cubicBezTo>
                <a:lnTo>
                  <a:pt x="2694" y="20404"/>
                </a:lnTo>
                <a:cubicBezTo>
                  <a:pt x="-965" y="15658"/>
                  <a:pt x="-888" y="8171"/>
                  <a:pt x="2868" y="3541"/>
                </a:cubicBezTo>
                <a:cubicBezTo>
                  <a:pt x="6701" y="-1184"/>
                  <a:pt x="12908" y="-1177"/>
                  <a:pt x="16752" y="3541"/>
                </a:cubicBezTo>
                <a:close/>
              </a:path>
            </a:pathLst>
          </a:custGeom>
          <a:solidFill>
            <a:srgbClr val="929292"/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endParaRPr/>
          </a:p>
        </p:txBody>
      </p:sp>
      <p:sp>
        <p:nvSpPr>
          <p:cNvPr id="212" name="四角形"/>
          <p:cNvSpPr/>
          <p:nvPr/>
        </p:nvSpPr>
        <p:spPr>
          <a:xfrm>
            <a:off x="6770447" y="3733790"/>
            <a:ext cx="2012825" cy="1450847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  <a:alpha val="34838"/>
            </a:schemeClr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endParaRPr/>
          </a:p>
        </p:txBody>
      </p:sp>
      <p:sp>
        <p:nvSpPr>
          <p:cNvPr id="213" name="円形"/>
          <p:cNvSpPr/>
          <p:nvPr/>
        </p:nvSpPr>
        <p:spPr>
          <a:xfrm>
            <a:off x="7364453" y="4337937"/>
            <a:ext cx="767284" cy="767284"/>
          </a:xfrm>
          <a:prstGeom prst="ellipse">
            <a:avLst/>
          </a:prstGeom>
          <a:solidFill>
            <a:srgbClr val="929292"/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endParaRPr/>
          </a:p>
        </p:txBody>
      </p:sp>
      <p:sp>
        <p:nvSpPr>
          <p:cNvPr id="214" name="四角形"/>
          <p:cNvSpPr/>
          <p:nvPr/>
        </p:nvSpPr>
        <p:spPr>
          <a:xfrm>
            <a:off x="1958131" y="3746127"/>
            <a:ext cx="2012826" cy="1450847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endParaRPr/>
          </a:p>
        </p:txBody>
      </p:sp>
      <p:sp>
        <p:nvSpPr>
          <p:cNvPr id="215" name="四角形"/>
          <p:cNvSpPr/>
          <p:nvPr/>
        </p:nvSpPr>
        <p:spPr>
          <a:xfrm>
            <a:off x="4483720" y="3733790"/>
            <a:ext cx="2012826" cy="1450847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  <a:alpha val="70464"/>
            </a:schemeClr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endParaRPr/>
          </a:p>
        </p:txBody>
      </p:sp>
      <p:sp>
        <p:nvSpPr>
          <p:cNvPr id="216" name="円形"/>
          <p:cNvSpPr/>
          <p:nvPr/>
        </p:nvSpPr>
        <p:spPr>
          <a:xfrm>
            <a:off x="7685255" y="4671076"/>
            <a:ext cx="125680" cy="125680"/>
          </a:xfrm>
          <a:prstGeom prst="ellipse">
            <a:avLst/>
          </a:prstGeom>
          <a:solidFill>
            <a:srgbClr val="929292"/>
          </a:solidFill>
          <a:ln w="254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endParaRPr/>
          </a:p>
        </p:txBody>
      </p:sp>
      <p:sp>
        <p:nvSpPr>
          <p:cNvPr id="217" name="円形"/>
          <p:cNvSpPr/>
          <p:nvPr/>
        </p:nvSpPr>
        <p:spPr>
          <a:xfrm>
            <a:off x="7148050" y="4026905"/>
            <a:ext cx="201880" cy="201880"/>
          </a:xfrm>
          <a:prstGeom prst="ellipse">
            <a:avLst/>
          </a:prstGeom>
          <a:solidFill>
            <a:srgbClr val="929292">
              <a:alpha val="60000"/>
            </a:srgbClr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endParaRPr/>
          </a:p>
        </p:txBody>
      </p:sp>
      <p:sp>
        <p:nvSpPr>
          <p:cNvPr id="218" name="円形"/>
          <p:cNvSpPr/>
          <p:nvPr/>
        </p:nvSpPr>
        <p:spPr>
          <a:xfrm>
            <a:off x="8381050" y="4122959"/>
            <a:ext cx="201880" cy="201880"/>
          </a:xfrm>
          <a:prstGeom prst="ellipse">
            <a:avLst/>
          </a:prstGeom>
          <a:solidFill>
            <a:srgbClr val="929292">
              <a:alpha val="60000"/>
            </a:srgbClr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endParaRPr/>
          </a:p>
        </p:txBody>
      </p:sp>
      <p:sp>
        <p:nvSpPr>
          <p:cNvPr id="219" name="円形"/>
          <p:cNvSpPr/>
          <p:nvPr/>
        </p:nvSpPr>
        <p:spPr>
          <a:xfrm>
            <a:off x="9651179" y="4350274"/>
            <a:ext cx="767284" cy="767284"/>
          </a:xfrm>
          <a:prstGeom prst="ellipse">
            <a:avLst/>
          </a:prstGeom>
          <a:solidFill>
            <a:srgbClr val="929292"/>
          </a:solidFill>
          <a:ln w="254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endParaRPr/>
          </a:p>
        </p:txBody>
      </p:sp>
      <p:sp>
        <p:nvSpPr>
          <p:cNvPr id="220" name="円形"/>
          <p:cNvSpPr/>
          <p:nvPr/>
        </p:nvSpPr>
        <p:spPr>
          <a:xfrm>
            <a:off x="10667775" y="4135296"/>
            <a:ext cx="201881" cy="201880"/>
          </a:xfrm>
          <a:prstGeom prst="ellipse">
            <a:avLst/>
          </a:prstGeom>
          <a:ln w="254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endParaRPr/>
          </a:p>
        </p:txBody>
      </p:sp>
      <p:sp>
        <p:nvSpPr>
          <p:cNvPr id="221" name="円形"/>
          <p:cNvSpPr/>
          <p:nvPr/>
        </p:nvSpPr>
        <p:spPr>
          <a:xfrm>
            <a:off x="9057172" y="4764258"/>
            <a:ext cx="320107" cy="320106"/>
          </a:xfrm>
          <a:prstGeom prst="ellipse">
            <a:avLst/>
          </a:prstGeom>
          <a:solidFill>
            <a:srgbClr val="929292">
              <a:alpha val="30000"/>
            </a:srgbClr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endParaRPr/>
          </a:p>
        </p:txBody>
      </p:sp>
      <p:sp>
        <p:nvSpPr>
          <p:cNvPr id="222" name="円形"/>
          <p:cNvSpPr/>
          <p:nvPr/>
        </p:nvSpPr>
        <p:spPr>
          <a:xfrm>
            <a:off x="5398530" y="4671076"/>
            <a:ext cx="125680" cy="125680"/>
          </a:xfrm>
          <a:prstGeom prst="ellipse">
            <a:avLst/>
          </a:prstGeom>
          <a:solidFill>
            <a:srgbClr val="929292"/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3" name="方程式"/>
              <p:cNvSpPr txBox="1"/>
              <p:nvPr/>
            </p:nvSpPr>
            <p:spPr>
              <a:xfrm>
                <a:off x="2589707" y="3042833"/>
                <a:ext cx="868406" cy="492386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𝜏</m:t>
                      </m:r>
                      <m:r>
                        <a:rPr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c</m:t>
                          </m:r>
                        </m:sub>
                      </m:sSub>
                    </m:oMath>
                  </m:oMathPara>
                </a14:m>
                <a:endParaRPr sz="2400" dirty="0"/>
              </a:p>
            </p:txBody>
          </p:sp>
        </mc:Choice>
        <mc:Fallback xmlns="">
          <p:sp>
            <p:nvSpPr>
              <p:cNvPr id="223" name="方程式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9707" y="3042833"/>
                <a:ext cx="868406" cy="492386"/>
              </a:xfrm>
              <a:prstGeom prst="rect">
                <a:avLst/>
              </a:prstGeom>
              <a:blipFill>
                <a:blip r:embed="rId3"/>
                <a:stretch>
                  <a:fillRect l="-5797" r="-1449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8" name="グループ"/>
          <p:cNvGrpSpPr/>
          <p:nvPr/>
        </p:nvGrpSpPr>
        <p:grpSpPr>
          <a:xfrm>
            <a:off x="2882045" y="5871035"/>
            <a:ext cx="2711239" cy="890889"/>
            <a:chOff x="0" y="0"/>
            <a:chExt cx="2711237" cy="8908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4" name="方程式"/>
                <p:cNvSpPr txBox="1"/>
                <p:nvPr/>
              </p:nvSpPr>
              <p:spPr>
                <a:xfrm>
                  <a:off x="0" y="55459"/>
                  <a:ext cx="702322" cy="25376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sz="19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sz="19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sz="19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QGP</m:t>
                            </m:r>
                          </m:sub>
                        </m:sSub>
                        <m:r>
                          <a:rPr sz="1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sz="1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  <m:r>
                          <a:rPr sz="1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sz="1900"/>
                </a:p>
              </p:txBody>
            </p:sp>
          </mc:Choice>
          <mc:Fallback xmlns="">
            <p:sp>
              <p:nvSpPr>
                <p:cNvPr id="224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55459"/>
                  <a:ext cx="702322" cy="253769"/>
                </a:xfrm>
                <a:prstGeom prst="rect">
                  <a:avLst/>
                </a:prstGeom>
                <a:blipFill>
                  <a:blip r:embed="rId4"/>
                  <a:stretch>
                    <a:fillRect l="-12500" r="-30357" b="-52381"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5" name="方程式"/>
                <p:cNvSpPr txBox="1"/>
                <p:nvPr/>
              </p:nvSpPr>
              <p:spPr>
                <a:xfrm>
                  <a:off x="28696" y="598547"/>
                  <a:ext cx="644930" cy="22515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sz="19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sz="19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sz="19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Had</m:t>
                            </m:r>
                          </m:sub>
                        </m:sSub>
                        <m:r>
                          <a:rPr sz="1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sz="1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  <m:r>
                          <a:rPr sz="1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sz="1900"/>
                </a:p>
              </p:txBody>
            </p:sp>
          </mc:Choice>
          <mc:Fallback xmlns="">
            <p:sp>
              <p:nvSpPr>
                <p:cNvPr id="225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696" y="598547"/>
                  <a:ext cx="644930" cy="225159"/>
                </a:xfrm>
                <a:prstGeom prst="rect">
                  <a:avLst/>
                </a:prstGeom>
                <a:blipFill>
                  <a:blip r:embed="rId5"/>
                  <a:stretch>
                    <a:fillRect l="-11538" r="-38462" b="-63158"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6" name="四角形"/>
            <p:cNvSpPr/>
            <p:nvPr/>
          </p:nvSpPr>
          <p:spPr>
            <a:xfrm>
              <a:off x="902431" y="0"/>
              <a:ext cx="1808807" cy="364688"/>
            </a:xfrm>
            <a:prstGeom prst="rect">
              <a:avLst/>
            </a:prstGeom>
            <a:gradFill flip="none" rotWithShape="1">
              <a:gsLst>
                <a:gs pos="0">
                  <a:srgbClr val="FEFCF4"/>
                </a:gs>
                <a:gs pos="100000">
                  <a:schemeClr val="accent4">
                    <a:hueOff val="-461056"/>
                    <a:satOff val="4338"/>
                    <a:lumOff val="-10225"/>
                  </a:schemeClr>
                </a:gs>
              </a:gsLst>
              <a:lin ang="0" scaled="0"/>
            </a:gra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  <a:endParaRPr/>
            </a:p>
          </p:txBody>
        </p:sp>
        <p:sp>
          <p:nvSpPr>
            <p:cNvPr id="227" name="四角形"/>
            <p:cNvSpPr/>
            <p:nvPr/>
          </p:nvSpPr>
          <p:spPr>
            <a:xfrm>
              <a:off x="902431" y="526200"/>
              <a:ext cx="1808807" cy="364689"/>
            </a:xfrm>
            <a:prstGeom prst="rect">
              <a:avLst/>
            </a:prstGeom>
            <a:gradFill flip="none" rotWithShape="1">
              <a:gsLst>
                <a:gs pos="0">
                  <a:srgbClr val="929292"/>
                </a:gs>
                <a:gs pos="100000">
                  <a:srgbClr val="DEDCD6">
                    <a:alpha val="46774"/>
                  </a:srgbClr>
                </a:gs>
              </a:gsLst>
              <a:lin ang="0" scaled="0"/>
            </a:gra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  <a:endParaRPr/>
            </a:p>
          </p:txBody>
        </p:sp>
      </p:grpSp>
      <p:sp>
        <p:nvSpPr>
          <p:cNvPr id="229" name="線"/>
          <p:cNvSpPr/>
          <p:nvPr/>
        </p:nvSpPr>
        <p:spPr>
          <a:xfrm>
            <a:off x="2815327" y="3470370"/>
            <a:ext cx="7892400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 w="lg" len="lg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0" name="方程式"/>
              <p:cNvSpPr txBox="1"/>
              <p:nvPr/>
            </p:nvSpPr>
            <p:spPr>
              <a:xfrm>
                <a:off x="10742545" y="3260397"/>
                <a:ext cx="249178" cy="369332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squar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𝜏</m:t>
                      </m:r>
                    </m:oMath>
                  </m:oMathPara>
                </a14:m>
                <a:endParaRPr sz="2400" dirty="0"/>
              </a:p>
            </p:txBody>
          </p:sp>
        </mc:Choice>
        <mc:Fallback xmlns="">
          <p:sp>
            <p:nvSpPr>
              <p:cNvPr id="230" name="方程式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42545" y="3260397"/>
                <a:ext cx="249178" cy="369332"/>
              </a:xfrm>
              <a:prstGeom prst="rect">
                <a:avLst/>
              </a:prstGeom>
              <a:blipFill>
                <a:blip r:embed="rId6"/>
                <a:stretch>
                  <a:fillRect l="-4762" r="-4762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1" name="線"/>
          <p:cNvSpPr/>
          <p:nvPr/>
        </p:nvSpPr>
        <p:spPr>
          <a:xfrm flipV="1">
            <a:off x="2964543" y="3409047"/>
            <a:ext cx="1" cy="159093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endParaRPr/>
          </a:p>
        </p:txBody>
      </p:sp>
      <p:grpSp>
        <p:nvGrpSpPr>
          <p:cNvPr id="237" name="グループ"/>
          <p:cNvGrpSpPr/>
          <p:nvPr/>
        </p:nvGrpSpPr>
        <p:grpSpPr>
          <a:xfrm>
            <a:off x="8421895" y="5518381"/>
            <a:ext cx="3097616" cy="1608534"/>
            <a:chOff x="-130632" y="0"/>
            <a:chExt cx="3097615" cy="160853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2" name="方程式"/>
                <p:cNvSpPr txBox="1"/>
                <p:nvPr/>
              </p:nvSpPr>
              <p:spPr>
                <a:xfrm>
                  <a:off x="-130632" y="0"/>
                  <a:ext cx="683772" cy="28440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type m:val="lin"/>
                            <m:ctrlPr>
                              <a:rPr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num>
                          <m:den>
                            <m:sSub>
                              <m:sSubPr>
                                <m:ctrlPr>
                                  <a:rPr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tot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sz="2400" dirty="0"/>
                </a:p>
              </p:txBody>
            </p:sp>
          </mc:Choice>
          <mc:Fallback xmlns="">
            <p:sp>
              <p:nvSpPr>
                <p:cNvPr id="232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130632" y="0"/>
                  <a:ext cx="683772" cy="284409"/>
                </a:xfrm>
                <a:prstGeom prst="rect">
                  <a:avLst/>
                </a:prstGeom>
                <a:blipFill>
                  <a:blip r:embed="rId7"/>
                  <a:stretch>
                    <a:fillRect l="-52727" t="-217391" r="-29091" b="-356522"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3" name="線"/>
            <p:cNvSpPr/>
            <p:nvPr/>
          </p:nvSpPr>
          <p:spPr>
            <a:xfrm flipV="1">
              <a:off x="734409" y="8499"/>
              <a:ext cx="1" cy="127898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  <a:endParaRPr/>
            </a:p>
          </p:txBody>
        </p:sp>
        <p:sp>
          <p:nvSpPr>
            <p:cNvPr id="234" name="線"/>
            <p:cNvSpPr/>
            <p:nvPr/>
          </p:nvSpPr>
          <p:spPr>
            <a:xfrm>
              <a:off x="721740" y="1274810"/>
              <a:ext cx="1708462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  <a:endParaRPr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5" name="方程式"/>
                <p:cNvSpPr txBox="1"/>
                <p:nvPr/>
              </p:nvSpPr>
              <p:spPr>
                <a:xfrm>
                  <a:off x="2467617" y="1331133"/>
                  <a:ext cx="499366" cy="27740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Had</m:t>
                            </m:r>
                          </m:sub>
                        </m:sSub>
                      </m:oMath>
                    </m:oMathPara>
                  </a14:m>
                  <a:endParaRPr sz="2400"/>
                </a:p>
              </p:txBody>
            </p:sp>
          </mc:Choice>
          <mc:Fallback xmlns="">
            <p:sp>
              <p:nvSpPr>
                <p:cNvPr id="235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67617" y="1331133"/>
                  <a:ext cx="499366" cy="277400"/>
                </a:xfrm>
                <a:prstGeom prst="rect">
                  <a:avLst/>
                </a:prstGeom>
                <a:blipFill>
                  <a:blip r:embed="rId8"/>
                  <a:stretch>
                    <a:fillRect l="-19512" r="-29268" b="-52174"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6" name="線"/>
            <p:cNvSpPr/>
            <p:nvPr/>
          </p:nvSpPr>
          <p:spPr>
            <a:xfrm flipH="1">
              <a:off x="856495" y="230429"/>
              <a:ext cx="1385355" cy="9472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36" extrusionOk="0">
                  <a:moveTo>
                    <a:pt x="0" y="21336"/>
                  </a:moveTo>
                  <a:cubicBezTo>
                    <a:pt x="2731" y="19215"/>
                    <a:pt x="5021" y="16055"/>
                    <a:pt x="6590" y="12191"/>
                  </a:cubicBezTo>
                  <a:cubicBezTo>
                    <a:pt x="7761" y="9309"/>
                    <a:pt x="8772" y="6185"/>
                    <a:pt x="9830" y="3574"/>
                  </a:cubicBezTo>
                  <a:cubicBezTo>
                    <a:pt x="10294" y="2429"/>
                    <a:pt x="10860" y="1410"/>
                    <a:pt x="11483" y="754"/>
                  </a:cubicBezTo>
                  <a:cubicBezTo>
                    <a:pt x="12173" y="29"/>
                    <a:pt x="12973" y="-264"/>
                    <a:pt x="13833" y="285"/>
                  </a:cubicBezTo>
                  <a:cubicBezTo>
                    <a:pt x="15086" y="1086"/>
                    <a:pt x="15353" y="2871"/>
                    <a:pt x="15583" y="4592"/>
                  </a:cubicBezTo>
                  <a:cubicBezTo>
                    <a:pt x="15820" y="6368"/>
                    <a:pt x="16145" y="8260"/>
                    <a:pt x="16455" y="10139"/>
                  </a:cubicBezTo>
                  <a:cubicBezTo>
                    <a:pt x="16744" y="11887"/>
                    <a:pt x="17040" y="13646"/>
                    <a:pt x="17328" y="15375"/>
                  </a:cubicBezTo>
                  <a:cubicBezTo>
                    <a:pt x="17732" y="17074"/>
                    <a:pt x="18491" y="18495"/>
                    <a:pt x="19468" y="19467"/>
                  </a:cubicBezTo>
                  <a:cubicBezTo>
                    <a:pt x="20110" y="20106"/>
                    <a:pt x="20835" y="20553"/>
                    <a:pt x="21600" y="20775"/>
                  </a:cubicBez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  <a:endParaRPr/>
            </a:p>
          </p:txBody>
        </p:sp>
      </p:grp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etup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Setup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0" name="Three-layer problem: Gyulassy, Kajantie, Kurki-Sunio, McLerran (1984)…"/>
              <p:cNvSpPr txBox="1">
                <a:spLocks noGrp="1"/>
              </p:cNvSpPr>
              <p:nvPr>
                <p:ph type="body" sz="half" idx="1"/>
              </p:nvPr>
            </p:nvSpPr>
            <p:spPr>
              <a:xfrm>
                <a:off x="863458" y="2923507"/>
                <a:ext cx="10477213" cy="5965510"/>
              </a:xfrm>
              <a:prstGeom prst="rect">
                <a:avLst/>
              </a:prstGeom>
            </p:spPr>
            <p:txBody>
              <a:bodyPr>
                <a:normAutofit/>
              </a:bodyPr>
              <a:lstStyle/>
              <a:p>
                <a:pPr marL="444499" indent="-444499">
                  <a:lnSpc>
                    <a:spcPts val="420"/>
                  </a:lnSpc>
                  <a:defRPr sz="2400"/>
                </a:pPr>
                <a:r>
                  <a:rPr dirty="0"/>
                  <a:t>Three-layer </a:t>
                </a:r>
                <a:r>
                  <a:rPr dirty="0" err="1"/>
                  <a:t>problem:</a:t>
                </a:r>
                <a:endParaRPr lang="en-US" dirty="0"/>
              </a:p>
              <a:p>
                <a:pPr marL="0" indent="0">
                  <a:buNone/>
                  <a:defRPr sz="2400"/>
                </a:pPr>
                <a:r>
                  <a:rPr lang="en-US" sz="1800" dirty="0">
                    <a:solidFill>
                      <a:schemeClr val="accent1">
                        <a:lumOff val="-13575"/>
                      </a:schemeClr>
                    </a:solidFill>
                  </a:rPr>
                  <a:t>      </a:t>
                </a:r>
                <a:r>
                  <a:rPr lang="en-US" sz="1800" dirty="0" err="1">
                    <a:solidFill>
                      <a:schemeClr val="accent1">
                        <a:lumOff val="-13575"/>
                      </a:schemeClr>
                    </a:solidFill>
                  </a:rPr>
                  <a:t>Gyulassy</a:t>
                </a:r>
                <a:r>
                  <a:rPr lang="en-US" sz="1800" dirty="0">
                    <a:solidFill>
                      <a:schemeClr val="accent1">
                        <a:lumOff val="-13575"/>
                      </a:schemeClr>
                    </a:solidFill>
                  </a:rPr>
                  <a:t>, </a:t>
                </a:r>
                <a:r>
                  <a:rPr lang="en-US" sz="1800" dirty="0" err="1">
                    <a:solidFill>
                      <a:schemeClr val="accent1">
                        <a:lumOff val="-13575"/>
                      </a:schemeClr>
                    </a:solidFill>
                  </a:rPr>
                  <a:t>Kajantie</a:t>
                </a:r>
                <a:r>
                  <a:rPr lang="en-US" sz="1800" dirty="0">
                    <a:solidFill>
                      <a:schemeClr val="accent1">
                        <a:lumOff val="-13575"/>
                      </a:schemeClr>
                    </a:solidFill>
                  </a:rPr>
                  <a:t>, Kurki-Sunio, McLerran (1984)</a:t>
                </a:r>
              </a:p>
              <a:p>
                <a:pPr marL="952500">
                  <a:buChar char="-"/>
                  <a:defRPr sz="2400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sz="240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dirty="0"/>
                  <a:t> : Supercooled QGP</a:t>
                </a:r>
              </a:p>
              <a:p>
                <a:pPr marL="952500">
                  <a:buChar char="-"/>
                  <a:defRPr sz="2400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sz="240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dirty="0"/>
                  <a:t> : Reheated QGP (required by kinematics)</a:t>
                </a:r>
              </a:p>
              <a:p>
                <a:pPr marL="1077913" indent="-569913">
                  <a:buChar char="-"/>
                  <a:defRPr sz="2400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sz="2400" i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dirty="0"/>
                  <a:t> : Hadronic state</a:t>
                </a:r>
              </a:p>
              <a:p>
                <a:pPr marL="444499" indent="-444499">
                  <a:defRPr sz="2400"/>
                </a:pPr>
                <a:r>
                  <a:rPr dirty="0"/>
                  <a:t>BEST EOS (3D Ising + lattice data) </a:t>
                </a:r>
              </a:p>
              <a:p>
                <a:pPr marL="0" indent="444500">
                  <a:spcBef>
                    <a:spcPts val="200"/>
                  </a:spcBef>
                  <a:buSzTx/>
                  <a:buNone/>
                  <a:defRPr sz="2400"/>
                </a:pPr>
                <a:r>
                  <a:rPr dirty="0"/>
                  <a:t>+ metastable extension beyond mean-field approx</a:t>
                </a:r>
                <a:r>
                  <a:rPr lang="en-US" dirty="0"/>
                  <a:t>imation </a:t>
                </a:r>
                <a:r>
                  <a:rPr lang="en-US" altLang="ja-JP" dirty="0"/>
                  <a:t>(MFA).</a:t>
                </a:r>
                <a:r>
                  <a:rPr lang="en-US" dirty="0"/>
                  <a:t> </a:t>
                </a:r>
              </a:p>
              <a:p>
                <a:pPr marL="0" indent="444500" algn="r">
                  <a:spcBef>
                    <a:spcPts val="200"/>
                  </a:spcBef>
                  <a:buSzTx/>
                  <a:buNone/>
                  <a:defRPr sz="2400"/>
                </a:pPr>
                <a:r>
                  <a:rPr lang="en-US" sz="1800" dirty="0">
                    <a:solidFill>
                      <a:srgbClr val="0070C0"/>
                    </a:solidFill>
                  </a:rPr>
                  <a:t>c.f., see also </a:t>
                </a:r>
                <a:r>
                  <a:rPr lang="en-US" sz="1800" dirty="0" err="1">
                    <a:solidFill>
                      <a:srgbClr val="0070C0"/>
                    </a:solidFill>
                  </a:rPr>
                  <a:t>K</a:t>
                </a:r>
                <a:r>
                  <a:rPr lang="en-US" altLang="ja-JP" sz="1800" dirty="0" err="1">
                    <a:solidFill>
                      <a:srgbClr val="0070C0"/>
                    </a:solidFill>
                  </a:rPr>
                  <a:t>arthein</a:t>
                </a:r>
                <a:r>
                  <a:rPr lang="en-US" altLang="ja-JP" sz="1800" dirty="0">
                    <a:solidFill>
                      <a:srgbClr val="0070C0"/>
                    </a:solidFill>
                  </a:rPr>
                  <a:t>, Koch, and Ratti (2025) for the metastable BEST </a:t>
                </a:r>
                <a:r>
                  <a:rPr lang="en-US" sz="1800" dirty="0">
                    <a:solidFill>
                      <a:srgbClr val="0070C0"/>
                    </a:solidFill>
                  </a:rPr>
                  <a:t>MFA</a:t>
                </a:r>
              </a:p>
              <a:p>
                <a:pPr marL="444499" indent="-444499">
                  <a:defRPr sz="2400"/>
                </a:pPr>
                <a:r>
                  <a:rPr lang="en-US" altLang="ja-JP" dirty="0" err="1"/>
                  <a:t>Bjorken</a:t>
                </a:r>
                <a:r>
                  <a:rPr lang="en-US" altLang="ja-JP" dirty="0"/>
                  <a:t> expansion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altLang="ja-JP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ja-JP" sz="2400"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lang="ar-AE" altLang="ja-JP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ar-AE" altLang="ja-JP" dirty="0"/>
                  <a:t> </a:t>
                </a:r>
                <a:endParaRPr lang="en-US" altLang="ja-JP" dirty="0"/>
              </a:p>
              <a:p>
                <a:pPr marL="0" indent="444500" algn="ctr">
                  <a:lnSpc>
                    <a:spcPct val="150000"/>
                  </a:lnSpc>
                  <a:spcBef>
                    <a:spcPts val="200"/>
                  </a:spcBef>
                  <a:buSzTx/>
                  <a:buNone/>
                  <a:defRPr sz="2400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ar-AE" altLang="ja-JP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altLang="ja-JP" sz="24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ar-AE" altLang="ja-JP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ar-AE" altLang="ja-JP" sz="24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ar-AE" altLang="ja-JP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altLang="ja-JP" sz="24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ar-AE" altLang="ja-JP" sz="2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ja-JP" sz="2400" i="1">
                            <a:latin typeface="Cambria Math" panose="02040503050406030204" pitchFamily="18" charset="0"/>
                          </a:rPr>
                          <m:t>c</m:t>
                        </m:r>
                      </m:sub>
                    </m:sSub>
                    <m:f>
                      <m:fPr>
                        <m:ctrlPr>
                          <a:rPr lang="ar-AE" altLang="ja-JP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ar-AE" altLang="ja-JP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altLang="ja-JP" sz="2400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ar-AE" altLang="ja-JP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altLang="ja-JP" sz="2400" i="1">
                                <a:latin typeface="Cambria Math" panose="02040503050406030204" pitchFamily="18" charset="0"/>
                              </a:rPr>
                              <m:t>c</m:t>
                            </m:r>
                          </m:sub>
                        </m:sSub>
                      </m:num>
                      <m:den>
                        <m:r>
                          <a:rPr lang="ar-AE" altLang="ja-JP" sz="2400" i="1">
                            <a:latin typeface="Cambria Math" panose="02040503050406030204" pitchFamily="18" charset="0"/>
                          </a:rPr>
                          <m:t>𝜏</m:t>
                        </m:r>
                      </m:den>
                    </m:f>
                    <m:r>
                      <a:rPr lang="ar-AE" altLang="ja-JP" sz="2400" i="1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altLang="ja-JP" sz="2400" i="1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ar-AE" altLang="ja-JP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ja-JP" sz="24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acc>
                      </m:e>
                      <m:sub>
                        <m:r>
                          <a:rPr lang="en-US" altLang="ja-JP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ar-AE" altLang="ja-JP" i="1">
                        <a:latin typeface="Cambria Math" panose="02040503050406030204" pitchFamily="18" charset="0"/>
                      </a:rPr>
                      <m:t>≡</m:t>
                    </m:r>
                    <m:f>
                      <m:fPr>
                        <m:ctrlPr>
                          <a:rPr lang="ar-AE" altLang="ja-JP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ar-AE" altLang="ja-JP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altLang="ja-JP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ja-JP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ar-AE" altLang="ja-JP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altLang="ja-JP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altLang="ja-JP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ar-AE" altLang="ja-JP" sz="24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ja-JP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ar-AE" altLang="ja-JP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ja-JP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acc>
                      </m:e>
                      <m:sub>
                        <m:r>
                          <m:rPr>
                            <m:sty m:val="p"/>
                          </m:rPr>
                          <a:rPr lang="en-US" altLang="ja-JP">
                            <a:latin typeface="Cambria Math" panose="02040503050406030204" pitchFamily="18" charset="0"/>
                          </a:rPr>
                          <m:t>ini</m:t>
                        </m:r>
                      </m:sub>
                    </m:sSub>
                  </m:oMath>
                </a14:m>
                <a:r>
                  <a:rPr lang="en-US" altLang="ja-JP" i="1" dirty="0">
                    <a:latin typeface="Cambria Math" panose="02040503050406030204" pitchFamily="18" charset="0"/>
                  </a:rPr>
                  <a:t> </a:t>
                </a:r>
                <a:r>
                  <a:rPr lang="en-US" altLang="ja-JP" sz="2400" dirty="0"/>
                  <a:t> </a:t>
                </a:r>
                <a14:m>
                  <m:oMath xmlns:m="http://schemas.openxmlformats.org/officeDocument/2006/math">
                    <m:r>
                      <a:rPr lang="ar-AE" altLang="ja-JP" sz="2400" i="1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altLang="ja-JP" sz="2400" i="1" dirty="0">
                    <a:latin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altLang="ja-JP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altLang="ja-JP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ar-AE" altLang="ja-JP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ar-AE" altLang="ja-JP" sz="24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ar-AE" altLang="ja-JP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altLang="ja-JP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ar-AE" altLang="ja-JP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ar-AE" altLang="ja-JP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ar-AE" altLang="ja-JP" sz="2400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d>
                    <m:r>
                      <a:rPr lang="ar-AE" altLang="ja-JP" sz="2400" i="1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altLang="ja-JP" sz="2400" i="1" dirty="0">
                    <a:latin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altLang="ja-JP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altLang="ja-JP" sz="2400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ar-AE" altLang="ja-JP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ar-AE" altLang="ja-JP" sz="24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ar-AE" altLang="ja-JP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altLang="ja-JP" sz="2400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sSub>
                          <m:sSubPr>
                            <m:ctrlPr>
                              <a:rPr lang="en-US" altLang="ja-JP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ar-AE" altLang="ja-JP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ja-JP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ja-JP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</m:sSub>
                    <m:r>
                      <a:rPr lang="ar-AE" altLang="ja-JP" sz="2400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ar-AE" altLang="ja-JP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altLang="ja-JP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ar-AE" altLang="ja-JP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ar-AE" altLang="ja-JP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dirty="0"/>
              </a:p>
            </p:txBody>
          </p:sp>
        </mc:Choice>
        <mc:Fallback xmlns="">
          <p:sp>
            <p:nvSpPr>
              <p:cNvPr id="240" name="Three-layer problem: Gyulassy, Kajantie, Kurki-Sunio, McLerran (1984)…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xfrm>
                <a:off x="863458" y="2923507"/>
                <a:ext cx="10477213" cy="5965510"/>
              </a:xfrm>
              <a:prstGeom prst="rect">
                <a:avLst/>
              </a:prstGeom>
              <a:blipFill>
                <a:blip r:embed="rId2"/>
                <a:stretch>
                  <a:fillRect l="-2182" t="-8298" r="-97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1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6385373" y="9296400"/>
            <a:ext cx="227280" cy="32430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4</a:t>
            </a:fld>
            <a:endParaRPr/>
          </a:p>
        </p:txBody>
      </p:sp>
      <p:grpSp>
        <p:nvGrpSpPr>
          <p:cNvPr id="252" name="グループ"/>
          <p:cNvGrpSpPr/>
          <p:nvPr/>
        </p:nvGrpSpPr>
        <p:grpSpPr>
          <a:xfrm>
            <a:off x="9083554" y="2183886"/>
            <a:ext cx="3142228" cy="3162318"/>
            <a:chOff x="0" y="-24329"/>
            <a:chExt cx="3805107" cy="3829436"/>
          </a:xfrm>
        </p:grpSpPr>
        <p:pic>
          <p:nvPicPr>
            <p:cNvPr id="242" name="画像" descr="画像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3805107" cy="3805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3" name="方程式"/>
                <p:cNvSpPr txBox="1"/>
                <p:nvPr/>
              </p:nvSpPr>
              <p:spPr>
                <a:xfrm>
                  <a:off x="2487736" y="1536148"/>
                  <a:ext cx="469616" cy="27699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def</m:t>
                            </m:r>
                          </m:sub>
                        </m:sSub>
                      </m:oMath>
                    </m:oMathPara>
                  </a14:m>
                  <a:endParaRPr sz="1800" dirty="0"/>
                </a:p>
              </p:txBody>
            </p:sp>
          </mc:Choice>
          <mc:Fallback xmlns="">
            <p:sp>
              <p:nvSpPr>
                <p:cNvPr id="243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7736" y="1536148"/>
                  <a:ext cx="469616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12500" r="-12500" b="-42105"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4" name="方程式"/>
                <p:cNvSpPr txBox="1"/>
                <p:nvPr/>
              </p:nvSpPr>
              <p:spPr>
                <a:xfrm>
                  <a:off x="2733274" y="2041241"/>
                  <a:ext cx="270843" cy="27699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f</m:t>
                            </m:r>
                          </m:sub>
                        </m:sSub>
                      </m:oMath>
                    </m:oMathPara>
                  </a14:m>
                  <a:endParaRPr sz="1800" dirty="0"/>
                </a:p>
              </p:txBody>
            </p:sp>
          </mc:Choice>
          <mc:Fallback xmlns="">
            <p:sp>
              <p:nvSpPr>
                <p:cNvPr id="244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33274" y="2041241"/>
                  <a:ext cx="270843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9091" r="-4545" b="-17391"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5" name="方程式"/>
                <p:cNvSpPr txBox="1"/>
                <p:nvPr/>
              </p:nvSpPr>
              <p:spPr>
                <a:xfrm>
                  <a:off x="3320224" y="1815217"/>
                  <a:ext cx="397481" cy="33516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sh</m:t>
                            </m:r>
                          </m:sub>
                        </m:sSub>
                      </m:oMath>
                    </m:oMathPara>
                  </a14:m>
                  <a:endParaRPr sz="1800" dirty="0"/>
                </a:p>
              </p:txBody>
            </p:sp>
          </mc:Choice>
          <mc:Fallback xmlns="">
            <p:sp>
              <p:nvSpPr>
                <p:cNvPr id="245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20224" y="1815217"/>
                  <a:ext cx="397481" cy="335169"/>
                </a:xfrm>
                <a:prstGeom prst="rect">
                  <a:avLst/>
                </a:prstGeom>
                <a:blipFill>
                  <a:blip r:embed="rId6"/>
                  <a:stretch>
                    <a:fillRect l="-18519" r="-11111" b="-13043"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6" name="方程式"/>
                <p:cNvSpPr txBox="1"/>
                <p:nvPr/>
              </p:nvSpPr>
              <p:spPr>
                <a:xfrm>
                  <a:off x="1647805" y="250266"/>
                  <a:ext cx="498090" cy="20642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dirty="0"/>
                </a:p>
              </p:txBody>
            </p:sp>
          </mc:Choice>
          <mc:Fallback xmlns="">
            <p:sp>
              <p:nvSpPr>
                <p:cNvPr id="246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47805" y="250266"/>
                  <a:ext cx="498090" cy="206427"/>
                </a:xfrm>
                <a:prstGeom prst="rect">
                  <a:avLst/>
                </a:prstGeom>
                <a:blipFill>
                  <a:blip r:embed="rId7"/>
                  <a:stretch>
                    <a:fillRect l="-18182" r="-39394" b="-86667"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7" name="方程式"/>
                <p:cNvSpPr txBox="1"/>
                <p:nvPr/>
              </p:nvSpPr>
              <p:spPr>
                <a:xfrm>
                  <a:off x="1648366" y="1921627"/>
                  <a:ext cx="497020" cy="20869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/>
                </a:p>
              </p:txBody>
            </p:sp>
          </mc:Choice>
          <mc:Fallback xmlns="">
            <p:sp>
              <p:nvSpPr>
                <p:cNvPr id="247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48366" y="1921627"/>
                  <a:ext cx="497020" cy="208699"/>
                </a:xfrm>
                <a:prstGeom prst="rect">
                  <a:avLst/>
                </a:prstGeom>
                <a:blipFill>
                  <a:blip r:embed="rId8"/>
                  <a:stretch>
                    <a:fillRect l="-14634" r="-14634" b="-64706"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8" name="方程式"/>
                <p:cNvSpPr txBox="1"/>
                <p:nvPr/>
              </p:nvSpPr>
              <p:spPr>
                <a:xfrm>
                  <a:off x="1621431" y="969234"/>
                  <a:ext cx="479177" cy="20642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dirty="0"/>
                </a:p>
              </p:txBody>
            </p:sp>
          </mc:Choice>
          <mc:Fallback xmlns="">
            <p:sp>
              <p:nvSpPr>
                <p:cNvPr id="248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21431" y="969234"/>
                  <a:ext cx="479177" cy="206427"/>
                </a:xfrm>
                <a:prstGeom prst="rect">
                  <a:avLst/>
                </a:prstGeom>
                <a:blipFill>
                  <a:blip r:embed="rId9"/>
                  <a:stretch>
                    <a:fillRect l="-18182" r="-39394" b="-86667"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9" name="方程式"/>
                <p:cNvSpPr txBox="1"/>
                <p:nvPr/>
              </p:nvSpPr>
              <p:spPr>
                <a:xfrm>
                  <a:off x="1822357" y="1669715"/>
                  <a:ext cx="156592" cy="151334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oMath>
                    </m:oMathPara>
                  </a14:m>
                  <a:endParaRPr/>
                </a:p>
              </p:txBody>
            </p:sp>
          </mc:Choice>
          <mc:Fallback xmlns="">
            <p:sp>
              <p:nvSpPr>
                <p:cNvPr id="249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22357" y="1669715"/>
                  <a:ext cx="156592" cy="151334"/>
                </a:xfrm>
                <a:prstGeom prst="rect">
                  <a:avLst/>
                </a:prstGeom>
                <a:blipFill>
                  <a:blip r:embed="rId10"/>
                  <a:stretch>
                    <a:fillRect l="-46154" r="-53846" b="-100000"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0" name="方程式"/>
                <p:cNvSpPr txBox="1"/>
                <p:nvPr/>
              </p:nvSpPr>
              <p:spPr>
                <a:xfrm>
                  <a:off x="1789256" y="639914"/>
                  <a:ext cx="221226" cy="211685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Q</m:t>
                            </m:r>
                          </m:e>
                          <m:sub>
                            <m: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dirty="0"/>
                </a:p>
              </p:txBody>
            </p:sp>
          </mc:Choice>
          <mc:Fallback xmlns="">
            <p:sp>
              <p:nvSpPr>
                <p:cNvPr id="250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89256" y="639914"/>
                  <a:ext cx="221226" cy="211685"/>
                </a:xfrm>
                <a:prstGeom prst="rect">
                  <a:avLst/>
                </a:prstGeom>
                <a:blipFill>
                  <a:blip r:embed="rId11"/>
                  <a:stretch>
                    <a:fillRect l="-53333" r="-66667" b="-100000"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1" name="方程式"/>
                <p:cNvSpPr txBox="1"/>
                <p:nvPr/>
              </p:nvSpPr>
              <p:spPr>
                <a:xfrm>
                  <a:off x="1782606" y="-24329"/>
                  <a:ext cx="234210" cy="211685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Q</m:t>
                            </m:r>
                          </m:e>
                          <m:sub>
                            <m: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dirty="0"/>
                </a:p>
              </p:txBody>
            </p:sp>
          </mc:Choice>
          <mc:Fallback xmlns="">
            <p:sp>
              <p:nvSpPr>
                <p:cNvPr id="251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82606" y="-24329"/>
                  <a:ext cx="234210" cy="211685"/>
                </a:xfrm>
                <a:prstGeom prst="rect">
                  <a:avLst/>
                </a:prstGeom>
                <a:blipFill>
                  <a:blip r:embed="rId12"/>
                  <a:stretch>
                    <a:fillRect l="-50000" r="-56250" b="-93333"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6385373" y="9296400"/>
            <a:ext cx="227280" cy="32430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5</a:t>
            </a:fld>
            <a:endParaRPr/>
          </a:p>
        </p:txBody>
      </p:sp>
      <p:sp>
        <p:nvSpPr>
          <p:cNvPr id="282" name="Hydrodynamic matchin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Hydrodynamic matching</a:t>
            </a:r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2F92AD8A-C19B-390E-508A-E4B1A7EABF82}"/>
              </a:ext>
            </a:extLst>
          </p:cNvPr>
          <p:cNvGrpSpPr/>
          <p:nvPr/>
        </p:nvGrpSpPr>
        <p:grpSpPr>
          <a:xfrm>
            <a:off x="952500" y="2638587"/>
            <a:ext cx="11611853" cy="3900042"/>
            <a:chOff x="696473" y="4116770"/>
            <a:chExt cx="11611853" cy="3900042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55" name="Background evolution (Bjorken):…"/>
                <p:cNvSpPr txBox="1"/>
                <p:nvPr/>
              </p:nvSpPr>
              <p:spPr>
                <a:xfrm>
                  <a:off x="696473" y="4116770"/>
                  <a:ext cx="11611853" cy="3900042"/>
                </a:xfrm>
                <a:prstGeom prst="rect">
                  <a:avLst/>
                </a:prstGeom>
                <a:ln w="12700">
                  <a:miter lim="400000"/>
                </a:ln>
                <a:extLst>
                  <a:ext uri="{C572A759-6A51-4108-AA02-DFA0A04FC94B}">
                    <ma14:wrappingTextBoxFlag xmlns="" xmlns:m="http://schemas.openxmlformats.org/officeDocument/2006/math" xmlns:ma14="http://schemas.microsoft.com/office/mac/drawingml/2011/main" val="1"/>
                  </a:ext>
                </a:extLst>
              </p:spPr>
              <p:txBody>
                <a:bodyPr lIns="50800" tIns="50800" rIns="50800" bIns="50800" anchor="ctr">
                  <a:spAutoFit/>
                </a:bodyPr>
                <a:lstStyle/>
                <a:p>
                  <a:pPr marL="444499" indent="-444499" algn="l">
                    <a:spcBef>
                      <a:spcPts val="1000"/>
                    </a:spcBef>
                    <a:spcAft>
                      <a:spcPts val="600"/>
                    </a:spcAft>
                    <a:buSzPct val="145000"/>
                    <a:buChar char="•"/>
                    <a:defRPr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  <a:r>
                    <a:rPr lang="en-US" dirty="0"/>
                    <a:t>Energy, momentum, and baryon number conservations</a:t>
                  </a:r>
                </a:p>
                <a:p>
                  <a:pPr indent="508000" algn="l">
                    <a:defRPr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  <a:r>
                    <a:rPr lang="en-US" dirty="0"/>
                    <a:t>Expanding QGP states → Reheated QGP and hadronic states:</a:t>
                  </a:r>
                </a:p>
                <a:p>
                  <a:pPr indent="508000" algn="l">
                    <a:defRPr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  <a:endParaRPr lang="en-US" dirty="0"/>
                </a:p>
                <a:p>
                  <a:pPr indent="508000" algn="l">
                    <a:defRPr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  <a:endParaRPr lang="en-US" dirty="0"/>
                </a:p>
                <a:p>
                  <a:pPr indent="508000" algn="l">
                    <a:defRPr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  <a:endParaRPr lang="en-US" dirty="0"/>
                </a:p>
                <a:p>
                  <a:pPr indent="508000" algn="l">
                    <a:defRPr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  <a:r>
                    <a:rPr lang="en-US" dirty="0"/>
                    <a:t>  </a:t>
                  </a:r>
                </a:p>
                <a:p>
                  <a:pPr>
                    <a:lnSpc>
                      <a:spcPct val="40000"/>
                    </a:lnSpc>
                    <a:defRPr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  <a:r>
                    <a:rPr lang="en-US" dirty="0"/>
                    <a:t>              </a:t>
                  </a:r>
                </a:p>
                <a:p>
                  <a:pPr>
                    <a:lnSpc>
                      <a:spcPct val="40000"/>
                    </a:lnSpc>
                    <a:defRPr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  <a:endParaRPr lang="en-US" dirty="0"/>
                </a:p>
                <a:p>
                  <a:pPr>
                    <a:spcBef>
                      <a:spcPts val="1000"/>
                    </a:spcBef>
                    <a:defRPr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ar-AE" altLang="ja-JP" i="1">
                              <a:latin typeface="Cambria Math" panose="02040503050406030204" pitchFamily="18" charset="0"/>
                              <a:sym typeface="ヒラギノ角ゴ ProN W3"/>
                            </a:rPr>
                          </m:ctrlPr>
                        </m:sSubPr>
                        <m:e>
                          <m:r>
                            <a:rPr lang="ar-AE" altLang="ja-JP" i="1">
                              <a:latin typeface="Cambria Math" panose="02040503050406030204" pitchFamily="18" charset="0"/>
                              <a:sym typeface="ヒラギノ角ゴ ProN W3"/>
                            </a:rPr>
                            <m:t>𝒮</m:t>
                          </m:r>
                        </m:e>
                        <m:sub>
                          <m:sSub>
                            <m:sSub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  <a:sym typeface="ヒラギノ角ゴ ProN W3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ar-AE" altLang="ja-JP" i="1">
                                      <a:latin typeface="Cambria Math" panose="02040503050406030204" pitchFamily="18" charset="0"/>
                                      <a:sym typeface="ヒラギノ角ゴ ProN W3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ja-JP" i="1">
                                      <a:latin typeface="Cambria Math" panose="02040503050406030204" pitchFamily="18" charset="0"/>
                                      <a:sym typeface="ヒラギノ角ゴ ProN W3"/>
                                    </a:rPr>
                                    <m:t>𝑠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ja-JP" i="1">
                                  <a:latin typeface="Cambria Math" panose="02040503050406030204" pitchFamily="18" charset="0"/>
                                  <a:sym typeface="ヒラギノ角ゴ ProN W3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ar-AE" altLang="ja-JP" i="1">
                              <a:latin typeface="Cambria Math" panose="02040503050406030204" pitchFamily="18" charset="0"/>
                              <a:sym typeface="ヒラギノ角ゴ ProN W3"/>
                            </a:rPr>
                          </m:ctrlPr>
                        </m:dPr>
                        <m:e>
                          <m:r>
                            <a:rPr lang="ar-AE" altLang="ja-JP" i="1">
                              <a:latin typeface="Cambria Math" panose="02040503050406030204" pitchFamily="18" charset="0"/>
                              <a:sym typeface="ヒラギノ角ゴ ProN W3"/>
                            </a:rPr>
                            <m:t>𝜏</m:t>
                          </m:r>
                        </m:e>
                      </m:d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≡</m:t>
                      </m:r>
                      <m:d>
                        <m:dPr>
                          <m:ctrlPr>
                            <a:rPr lang="en-US" altLang="ja-JP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sym typeface="ヒラギノ角ゴ ProN W3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ar-AE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ar-AE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ar-AE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ar-AE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ar-AE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ar-AE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ar-AE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ar-AE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ar-AE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ar-AE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ar-AE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ar-AE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ar-AE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def</m:t>
                              </m:r>
                            </m:sub>
                          </m:sSub>
                          <m:r>
                            <a:rPr lang="ar-AE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ar-AE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f</m:t>
                              </m:r>
                            </m:sub>
                          </m:sSub>
                          <m:r>
                            <a:rPr lang="ar-AE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ar-AE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sh</m:t>
                              </m:r>
                            </m:sub>
                          </m:sSub>
                        </m:e>
                      </m:d>
                    </m:oMath>
                  </a14:m>
                  <a:r>
                    <a:rPr lang="en-US" altLang="ja-JP" dirty="0">
                      <a:sym typeface="ヒラギノ角ゴ ProN W3"/>
                    </a:rPr>
                    <a:t>: one-parameter family of solutions</a:t>
                  </a:r>
                  <a:endParaRPr lang="ar-AE" dirty="0"/>
                </a:p>
                <a:p>
                  <a:pPr marL="444499" indent="-444499" algn="l">
                    <a:lnSpc>
                      <a:spcPct val="150000"/>
                    </a:lnSpc>
                    <a:spcBef>
                      <a:spcPts val="1000"/>
                    </a:spcBef>
                    <a:buSzPct val="145000"/>
                    <a:buChar char="•"/>
                    <a:defRPr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  <a:r>
                    <a:rPr lang="en-US" dirty="0"/>
                    <a:t>Assuming all bubbles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ar-AE" altLang="ja-JP" i="1">
                              <a:latin typeface="Cambria Math" panose="02040503050406030204" pitchFamily="18" charset="0"/>
                              <a:sym typeface="ヒラギノ角ゴ ProN W3"/>
                            </a:rPr>
                          </m:ctrlPr>
                        </m:sSubPr>
                        <m:e>
                          <m:r>
                            <a:rPr lang="ar-AE" altLang="ja-JP" i="1">
                              <a:latin typeface="Cambria Math" panose="02040503050406030204" pitchFamily="18" charset="0"/>
                              <a:sym typeface="ヒラギノ角ゴ ProN W3"/>
                            </a:rPr>
                            <m:t>𝒮</m:t>
                          </m:r>
                        </m:e>
                        <m:sub>
                          <m:sSub>
                            <m:sSub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  <a:sym typeface="ヒラギノ角ゴ ProN W3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ar-AE" altLang="ja-JP" i="1">
                                      <a:latin typeface="Cambria Math" panose="02040503050406030204" pitchFamily="18" charset="0"/>
                                      <a:sym typeface="ヒラギノ角ゴ ProN W3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ja-JP" i="1">
                                      <a:latin typeface="Cambria Math" panose="02040503050406030204" pitchFamily="18" charset="0"/>
                                      <a:sym typeface="ヒラギノ角ゴ ProN W3"/>
                                    </a:rPr>
                                    <m:t>𝑠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ja-JP" i="1">
                                  <a:latin typeface="Cambria Math" panose="02040503050406030204" pitchFamily="18" charset="0"/>
                                  <a:sym typeface="ヒラギノ角ゴ ProN W3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ar-AE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ar-AE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𝜏</m:t>
                      </m:r>
                      <m:r>
                        <a:rPr lang="ar-AE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ar-AE" dirty="0"/>
                    <a:t> </a:t>
                  </a:r>
                  <a:r>
                    <a:rPr lang="en-US" dirty="0"/>
                    <a:t>created stochastically in space  </a:t>
                  </a:r>
                  <a:endParaRPr dirty="0"/>
                </a:p>
              </p:txBody>
            </p:sp>
          </mc:Choice>
          <mc:Fallback>
            <p:sp>
              <p:nvSpPr>
                <p:cNvPr id="255" name="Background evolution (Bjorken):…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6473" y="4116770"/>
                  <a:ext cx="11611853" cy="3900042"/>
                </a:xfrm>
                <a:prstGeom prst="rect">
                  <a:avLst/>
                </a:prstGeom>
                <a:blipFill>
                  <a:blip r:embed="rId2"/>
                  <a:stretch>
                    <a:fillRect l="-1856" t="-5502" b="-4854"/>
                  </a:stretch>
                </a:blipFill>
                <a:ln w="12700">
                  <a:miter lim="400000"/>
                </a:ln>
                <a:extLst>
                  <a:ext uri="{C572A759-6A51-4108-AA02-DFA0A04FC94B}">
                    <ma14:wrappingTextBoxFlag xmlns="" xmlns:m="http://schemas.openxmlformats.org/officeDocument/2006/math" xmlns:ma14="http://schemas.microsoft.com/office/mac/drawingml/2011/main" xmlns:a14="http://schemas.microsoft.com/office/drawing/2010/main" val="1"/>
                  </a:ext>
                </a:extLst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3" name="グループ">
              <a:extLst>
                <a:ext uri="{FF2B5EF4-FFF2-40B4-BE49-F238E27FC236}">
                  <a16:creationId xmlns:a16="http://schemas.microsoft.com/office/drawing/2014/main" id="{FD4BCD42-3C0A-2193-470C-21F798DF899E}"/>
                </a:ext>
              </a:extLst>
            </p:cNvPr>
            <p:cNvGrpSpPr/>
            <p:nvPr/>
          </p:nvGrpSpPr>
          <p:grpSpPr>
            <a:xfrm>
              <a:off x="1217218" y="5394352"/>
              <a:ext cx="5677227" cy="1329806"/>
              <a:chOff x="-726836" y="0"/>
              <a:chExt cx="5677226" cy="1329804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方程式">
                    <a:extLst>
                      <a:ext uri="{FF2B5EF4-FFF2-40B4-BE49-F238E27FC236}">
                        <a16:creationId xmlns:a16="http://schemas.microsoft.com/office/drawing/2014/main" id="{FB4F1C9F-8ECA-F9C4-3A30-A347604CB422}"/>
                      </a:ext>
                    </a:extLst>
                  </p:cNvPr>
                  <p:cNvSpPr txBox="1"/>
                  <p:nvPr/>
                </p:nvSpPr>
                <p:spPr>
                  <a:xfrm>
                    <a:off x="2263307" y="929937"/>
                    <a:ext cx="618528" cy="203916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algn="l" defTabSz="914400" latinLnBrk="1">
                      <a:defRPr sz="1800"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sz="2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sz="2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sh</m:t>
                              </m:r>
                            </m:sub>
                          </m:sSub>
                          <m:r>
                            <a:rPr sz="2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sz="2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sz="2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f</m:t>
                              </m:r>
                            </m:sub>
                          </m:sSub>
                        </m:oMath>
                      </m:oMathPara>
                    </a14:m>
                    <a:endParaRPr sz="2300" dirty="0"/>
                  </a:p>
                </p:txBody>
              </p:sp>
            </mc:Choice>
            <mc:Fallback xmlns="">
              <p:sp>
                <p:nvSpPr>
                  <p:cNvPr id="256" name="方程式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263307" y="929937"/>
                    <a:ext cx="618528" cy="203916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12245" r="-34694" b="-100000"/>
                    </a:stretch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5" name="線">
                <a:extLst>
                  <a:ext uri="{FF2B5EF4-FFF2-40B4-BE49-F238E27FC236}">
                    <a16:creationId xmlns:a16="http://schemas.microsoft.com/office/drawing/2014/main" id="{0DAB3A7B-0D25-0FBA-86AB-A4C82A6EA3D6}"/>
                  </a:ext>
                </a:extLst>
              </p:cNvPr>
              <p:cNvSpPr/>
              <p:nvPr/>
            </p:nvSpPr>
            <p:spPr>
              <a:xfrm>
                <a:off x="1107380" y="597570"/>
                <a:ext cx="948591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lg" len="lg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  <a:endParaRPr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" name="方程式">
                    <a:extLst>
                      <a:ext uri="{FF2B5EF4-FFF2-40B4-BE49-F238E27FC236}">
                        <a16:creationId xmlns:a16="http://schemas.microsoft.com/office/drawing/2014/main" id="{35DEFB19-0DC4-D040-37B3-DBEA8699BD1E}"/>
                      </a:ext>
                    </a:extLst>
                  </p:cNvPr>
                  <p:cNvSpPr txBox="1"/>
                  <p:nvPr/>
                </p:nvSpPr>
                <p:spPr>
                  <a:xfrm>
                    <a:off x="2171700" y="462328"/>
                    <a:ext cx="801742" cy="270485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algn="l" defTabSz="914400" latinLnBrk="1">
                      <a:defRPr sz="1800"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sz="2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sz="2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sz="2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sz="2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sz="2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sz="2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sz="2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oMath>
                      </m:oMathPara>
                    </a14:m>
                    <a:endParaRPr sz="2300" dirty="0"/>
                  </a:p>
                </p:txBody>
              </p:sp>
            </mc:Choice>
            <mc:Fallback xmlns="">
              <p:sp>
                <p:nvSpPr>
                  <p:cNvPr id="258" name="方程式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71700" y="462328"/>
                    <a:ext cx="801742" cy="270485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17460" r="-31746" b="-69565"/>
                    </a:stretch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7" name="線">
                <a:extLst>
                  <a:ext uri="{FF2B5EF4-FFF2-40B4-BE49-F238E27FC236}">
                    <a16:creationId xmlns:a16="http://schemas.microsoft.com/office/drawing/2014/main" id="{60D2E574-2EEE-6901-4463-6041DFED601B}"/>
                  </a:ext>
                </a:extLst>
              </p:cNvPr>
              <p:cNvSpPr/>
              <p:nvPr/>
            </p:nvSpPr>
            <p:spPr>
              <a:xfrm>
                <a:off x="3080548" y="597570"/>
                <a:ext cx="948590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lg" len="lg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  <a:endParaRPr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" name="方程式">
                    <a:extLst>
                      <a:ext uri="{FF2B5EF4-FFF2-40B4-BE49-F238E27FC236}">
                        <a16:creationId xmlns:a16="http://schemas.microsoft.com/office/drawing/2014/main" id="{050B90D0-D726-A9ED-F1FC-FC791092A88D}"/>
                      </a:ext>
                    </a:extLst>
                  </p:cNvPr>
                  <p:cNvSpPr txBox="1"/>
                  <p:nvPr/>
                </p:nvSpPr>
                <p:spPr>
                  <a:xfrm>
                    <a:off x="4354048" y="929937"/>
                    <a:ext cx="388796" cy="203916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algn="l" defTabSz="914400" latinLnBrk="1">
                      <a:defRPr sz="1800"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sz="2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sz="2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def</m:t>
                              </m:r>
                            </m:sub>
                          </m:sSub>
                        </m:oMath>
                      </m:oMathPara>
                    </a14:m>
                    <a:endParaRPr sz="2300" dirty="0"/>
                  </a:p>
                </p:txBody>
              </p:sp>
            </mc:Choice>
            <mc:Fallback xmlns="">
              <p:sp>
                <p:nvSpPr>
                  <p:cNvPr id="260" name="方程式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354048" y="929937"/>
                    <a:ext cx="388796" cy="203916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15625" r="-43750" b="-100000"/>
                    </a:stretch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方程式">
                    <a:extLst>
                      <a:ext uri="{FF2B5EF4-FFF2-40B4-BE49-F238E27FC236}">
                        <a16:creationId xmlns:a16="http://schemas.microsoft.com/office/drawing/2014/main" id="{A6DDB6AD-7A95-7DA9-D570-5CB9F2461017}"/>
                      </a:ext>
                    </a:extLst>
                  </p:cNvPr>
                  <p:cNvSpPr txBox="1"/>
                  <p:nvPr/>
                </p:nvSpPr>
                <p:spPr>
                  <a:xfrm>
                    <a:off x="4146503" y="460876"/>
                    <a:ext cx="803887" cy="273389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algn="l" defTabSz="914400" latinLnBrk="1">
                      <a:defRPr sz="1800"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sz="2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sz="2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sz="2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sz="2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sz="2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sz="2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sz="2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oMath>
                      </m:oMathPara>
                    </a14:m>
                    <a:endParaRPr sz="2300" dirty="0"/>
                  </a:p>
                </p:txBody>
              </p:sp>
            </mc:Choice>
            <mc:Fallback xmlns="">
              <p:sp>
                <p:nvSpPr>
                  <p:cNvPr id="261" name="方程式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46503" y="460876"/>
                    <a:ext cx="803887" cy="273389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17188" r="-32813" b="-69565"/>
                    </a:stretch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0" name="方程式">
                <a:extLst>
                  <a:ext uri="{FF2B5EF4-FFF2-40B4-BE49-F238E27FC236}">
                    <a16:creationId xmlns:a16="http://schemas.microsoft.com/office/drawing/2014/main" id="{192065DC-87AB-DFB1-4BD0-5D5A2DEC4777}"/>
                  </a:ext>
                </a:extLst>
              </p:cNvPr>
              <p:cNvSpPr txBox="1"/>
              <p:nvPr/>
            </p:nvSpPr>
            <p:spPr>
              <a:xfrm>
                <a:off x="1126611" y="898918"/>
                <a:ext cx="65" cy="4308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:endParaRPr lang="ar-AE" altLang="ja-JP" sz="2800" dirty="0"/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1" name="方程式">
                    <a:extLst>
                      <a:ext uri="{FF2B5EF4-FFF2-40B4-BE49-F238E27FC236}">
                        <a16:creationId xmlns:a16="http://schemas.microsoft.com/office/drawing/2014/main" id="{FF785DF7-3EC6-81A9-F49C-77592689BB95}"/>
                      </a:ext>
                    </a:extLst>
                  </p:cNvPr>
                  <p:cNvSpPr txBox="1"/>
                  <p:nvPr/>
                </p:nvSpPr>
                <p:spPr>
                  <a:xfrm>
                    <a:off x="-726836" y="460876"/>
                    <a:ext cx="1802096" cy="353942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algn="l" defTabSz="914400" latinLnBrk="1">
                      <a:defRPr sz="1800"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ar-AE" sz="23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ar-AE" sz="2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ar-AE" sz="2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ar-AE" sz="23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sz="2300" i="1">
                              <a:latin typeface="Cambria Math" panose="02040503050406030204" pitchFamily="18" charset="0"/>
                            </a:rPr>
                            <m:t>τ</m:t>
                          </m:r>
                          <m:r>
                            <a:rPr lang="en-US" sz="23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ar-AE" sz="2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ar-AE" sz="2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ar-AE" sz="2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3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sz="2300" i="1">
                              <a:latin typeface="Cambria Math" panose="02040503050406030204" pitchFamily="18" charset="0"/>
                            </a:rPr>
                            <m:t>τ</m:t>
                          </m:r>
                          <m:r>
                            <a:rPr lang="en-US" sz="23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ar-AE" sz="2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oMath>
                      </m:oMathPara>
                    </a14:m>
                    <a:endParaRPr sz="2300" dirty="0"/>
                  </a:p>
                </p:txBody>
              </p:sp>
            </mc:Choice>
            <mc:Fallback>
              <p:sp>
                <p:nvSpPr>
                  <p:cNvPr id="21" name="方程式">
                    <a:extLst>
                      <a:ext uri="{FF2B5EF4-FFF2-40B4-BE49-F238E27FC236}">
                        <a16:creationId xmlns:a16="http://schemas.microsoft.com/office/drawing/2014/main" id="{FF785DF7-3EC6-81A9-F49C-77592689BB9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-726836" y="460876"/>
                    <a:ext cx="1802096" cy="35394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l="-4930" r="-4225" b="-34483"/>
                    </a:stretch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2" name="3 eqs.">
                <a:extLst>
                  <a:ext uri="{FF2B5EF4-FFF2-40B4-BE49-F238E27FC236}">
                    <a16:creationId xmlns:a16="http://schemas.microsoft.com/office/drawing/2014/main" id="{F1E6CF44-D775-F517-41E5-9AF1130E3EC7}"/>
                  </a:ext>
                </a:extLst>
              </p:cNvPr>
              <p:cNvSpPr txBox="1"/>
              <p:nvPr/>
            </p:nvSpPr>
            <p:spPr>
              <a:xfrm>
                <a:off x="1017372" y="0"/>
                <a:ext cx="1063971" cy="43163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Autofit/>
              </a:bodyPr>
              <a:lstStyle>
                <a:lvl1pPr>
                  <a:defRPr sz="2000">
                    <a:latin typeface="+mn-lt"/>
                    <a:ea typeface="+mn-ea"/>
                    <a:cs typeface="+mn-cs"/>
                    <a:sym typeface="ヒラギノ角ゴ ProN W3"/>
                  </a:defRPr>
                </a:lvl1pPr>
              </a:lstStyle>
              <a:p>
                <a:r>
                  <a:rPr lang="en-US" dirty="0"/>
                  <a:t>3 </a:t>
                </a:r>
                <a:r>
                  <a:rPr lang="en-US" dirty="0" err="1"/>
                  <a:t>eqs</a:t>
                </a:r>
                <a:r>
                  <a:rPr lang="en-US" dirty="0"/>
                  <a:t>.</a:t>
                </a:r>
                <a:endParaRPr dirty="0"/>
              </a:p>
            </p:txBody>
          </p:sp>
          <p:sp>
            <p:nvSpPr>
              <p:cNvPr id="23" name="3 eqs.">
                <a:extLst>
                  <a:ext uri="{FF2B5EF4-FFF2-40B4-BE49-F238E27FC236}">
                    <a16:creationId xmlns:a16="http://schemas.microsoft.com/office/drawing/2014/main" id="{3BA49F34-0AC9-693F-A93A-7532343C7597}"/>
                  </a:ext>
                </a:extLst>
              </p:cNvPr>
              <p:cNvSpPr txBox="1"/>
              <p:nvPr/>
            </p:nvSpPr>
            <p:spPr>
              <a:xfrm>
                <a:off x="2965169" y="0"/>
                <a:ext cx="1063970" cy="43163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Autofit/>
              </a:bodyPr>
              <a:lstStyle>
                <a:lvl1pPr>
                  <a:defRPr sz="2000">
                    <a:latin typeface="+mn-lt"/>
                    <a:ea typeface="+mn-ea"/>
                    <a:cs typeface="+mn-cs"/>
                    <a:sym typeface="ヒラギノ角ゴ ProN W3"/>
                  </a:defRPr>
                </a:lvl1pPr>
              </a:lstStyle>
              <a:p>
                <a:r>
                  <a:rPr dirty="0"/>
                  <a:t>3 </a:t>
                </a:r>
                <a:r>
                  <a:rPr dirty="0" err="1"/>
                  <a:t>eqs</a:t>
                </a:r>
                <a:r>
                  <a:rPr dirty="0"/>
                  <a:t>.</a:t>
                </a:r>
              </a:p>
            </p:txBody>
          </p:sp>
        </p:grpSp>
        <p:grpSp>
          <p:nvGrpSpPr>
            <p:cNvPr id="24" name="グループ">
              <a:extLst>
                <a:ext uri="{FF2B5EF4-FFF2-40B4-BE49-F238E27FC236}">
                  <a16:creationId xmlns:a16="http://schemas.microsoft.com/office/drawing/2014/main" id="{C5732D46-F0A5-7A9A-9764-7FB0E85A04EF}"/>
                </a:ext>
              </a:extLst>
            </p:cNvPr>
            <p:cNvGrpSpPr/>
            <p:nvPr/>
          </p:nvGrpSpPr>
          <p:grpSpPr>
            <a:xfrm>
              <a:off x="7536199" y="5464105"/>
              <a:ext cx="3108660" cy="1369320"/>
              <a:chOff x="0" y="-1"/>
              <a:chExt cx="3108659" cy="1369319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5" name="方程式">
                    <a:extLst>
                      <a:ext uri="{FF2B5EF4-FFF2-40B4-BE49-F238E27FC236}">
                        <a16:creationId xmlns:a16="http://schemas.microsoft.com/office/drawing/2014/main" id="{B0B42122-ED7E-2466-932B-78173CE6D2EB}"/>
                      </a:ext>
                    </a:extLst>
                  </p:cNvPr>
                  <p:cNvSpPr txBox="1"/>
                  <p:nvPr/>
                </p:nvSpPr>
                <p:spPr>
                  <a:xfrm>
                    <a:off x="252436" y="55541"/>
                    <a:ext cx="165291" cy="159742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algn="l" defTabSz="914400" latinLnBrk="1">
                      <a:defRPr sz="1800"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sty m:val="p"/>
                            </m:rPr>
                            <a:rPr sz="1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oMath>
                      </m:oMathPara>
                    </a14:m>
                    <a:endParaRPr sz="1900" dirty="0"/>
                  </a:p>
                </p:txBody>
              </p:sp>
            </mc:Choice>
            <mc:Fallback xmlns="">
              <p:sp>
                <p:nvSpPr>
                  <p:cNvPr id="267" name="方程式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52436" y="55541"/>
                    <a:ext cx="165291" cy="159742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l="-42857" r="-50000" b="-85714"/>
                    </a:stretch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" name="方程式">
                    <a:extLst>
                      <a:ext uri="{FF2B5EF4-FFF2-40B4-BE49-F238E27FC236}">
                        <a16:creationId xmlns:a16="http://schemas.microsoft.com/office/drawing/2014/main" id="{26A48579-19F3-3B24-2204-0A7E9746EF80}"/>
                      </a:ext>
                    </a:extLst>
                  </p:cNvPr>
                  <p:cNvSpPr txBox="1"/>
                  <p:nvPr/>
                </p:nvSpPr>
                <p:spPr>
                  <a:xfrm>
                    <a:off x="1393368" y="23690"/>
                    <a:ext cx="233516" cy="223445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algn="l" defTabSz="914400" latinLnBrk="1">
                      <a:defRPr sz="1800"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sz="19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sz="19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Q</m:t>
                              </m:r>
                            </m:e>
                            <m:sub>
                              <m:r>
                                <a:rPr sz="19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sz="1900"/>
                  </a:p>
                </p:txBody>
              </p:sp>
            </mc:Choice>
            <mc:Fallback xmlns="">
              <p:sp>
                <p:nvSpPr>
                  <p:cNvPr id="268" name="方程式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93368" y="23690"/>
                    <a:ext cx="233516" cy="223445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l="-42105" r="-36842" b="-72222"/>
                    </a:stretch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方程式">
                    <a:extLst>
                      <a:ext uri="{FF2B5EF4-FFF2-40B4-BE49-F238E27FC236}">
                        <a16:creationId xmlns:a16="http://schemas.microsoft.com/office/drawing/2014/main" id="{4E2F896B-2E9C-76A1-E927-EC37EC508F58}"/>
                      </a:ext>
                    </a:extLst>
                  </p:cNvPr>
                  <p:cNvSpPr txBox="1"/>
                  <p:nvPr/>
                </p:nvSpPr>
                <p:spPr>
                  <a:xfrm>
                    <a:off x="2649388" y="23690"/>
                    <a:ext cx="247223" cy="223445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algn="l" defTabSz="914400" latinLnBrk="1">
                      <a:defRPr sz="1800"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sz="19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sz="19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Q</m:t>
                              </m:r>
                            </m:e>
                            <m:sub>
                              <m:r>
                                <a:rPr sz="19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oMath>
                      </m:oMathPara>
                    </a14:m>
                    <a:endParaRPr sz="1900"/>
                  </a:p>
                </p:txBody>
              </p:sp>
            </mc:Choice>
            <mc:Fallback xmlns="">
              <p:sp>
                <p:nvSpPr>
                  <p:cNvPr id="269" name="方程式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649388" y="23690"/>
                    <a:ext cx="247223" cy="223445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l="-45000" r="-30000" b="-72222"/>
                    </a:stretch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8" name="線">
                <a:extLst>
                  <a:ext uri="{FF2B5EF4-FFF2-40B4-BE49-F238E27FC236}">
                    <a16:creationId xmlns:a16="http://schemas.microsoft.com/office/drawing/2014/main" id="{BCC658DA-D964-7C21-D42D-517139DDBE08}"/>
                  </a:ext>
                </a:extLst>
              </p:cNvPr>
              <p:cNvSpPr/>
              <p:nvPr/>
            </p:nvSpPr>
            <p:spPr>
              <a:xfrm flipV="1">
                <a:off x="880388" y="-1"/>
                <a:ext cx="1" cy="136931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  <a:endParaRPr/>
              </a:p>
            </p:txBody>
          </p:sp>
          <p:sp>
            <p:nvSpPr>
              <p:cNvPr id="29" name="線">
                <a:extLst>
                  <a:ext uri="{FF2B5EF4-FFF2-40B4-BE49-F238E27FC236}">
                    <a16:creationId xmlns:a16="http://schemas.microsoft.com/office/drawing/2014/main" id="{FB9E94C3-5D0F-FE9E-62FD-9C71451AF37D}"/>
                  </a:ext>
                </a:extLst>
              </p:cNvPr>
              <p:cNvSpPr/>
              <p:nvPr/>
            </p:nvSpPr>
            <p:spPr>
              <a:xfrm>
                <a:off x="874700" y="1058413"/>
                <a:ext cx="483973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lg" len="lg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  <a:endParaRPr/>
              </a:p>
            </p:txBody>
          </p:sp>
          <p:sp>
            <p:nvSpPr>
              <p:cNvPr id="30" name="線">
                <a:extLst>
                  <a:ext uri="{FF2B5EF4-FFF2-40B4-BE49-F238E27FC236}">
                    <a16:creationId xmlns:a16="http://schemas.microsoft.com/office/drawing/2014/main" id="{FA108675-1469-3AAD-44B4-9C5045A19673}"/>
                  </a:ext>
                </a:extLst>
              </p:cNvPr>
              <p:cNvSpPr/>
              <p:nvPr/>
            </p:nvSpPr>
            <p:spPr>
              <a:xfrm>
                <a:off x="1646436" y="1056329"/>
                <a:ext cx="292030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lg" len="lg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  <a:endParaRPr/>
              </a:p>
            </p:txBody>
          </p:sp>
          <p:sp>
            <p:nvSpPr>
              <p:cNvPr id="31" name="線">
                <a:extLst>
                  <a:ext uri="{FF2B5EF4-FFF2-40B4-BE49-F238E27FC236}">
                    <a16:creationId xmlns:a16="http://schemas.microsoft.com/office/drawing/2014/main" id="{C586E2F9-EE4E-3374-DC71-7179276864A0}"/>
                  </a:ext>
                </a:extLst>
              </p:cNvPr>
              <p:cNvSpPr/>
              <p:nvPr/>
            </p:nvSpPr>
            <p:spPr>
              <a:xfrm>
                <a:off x="2127162" y="1047780"/>
                <a:ext cx="781500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lg" len="lg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  <a:endParaRPr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2" name="方程式">
                    <a:extLst>
                      <a:ext uri="{FF2B5EF4-FFF2-40B4-BE49-F238E27FC236}">
                        <a16:creationId xmlns:a16="http://schemas.microsoft.com/office/drawing/2014/main" id="{9B6EA61D-522D-ADF6-BDFC-6CFC76A12DD8}"/>
                      </a:ext>
                    </a:extLst>
                  </p:cNvPr>
                  <p:cNvSpPr txBox="1"/>
                  <p:nvPr/>
                </p:nvSpPr>
                <p:spPr>
                  <a:xfrm>
                    <a:off x="2437341" y="457559"/>
                    <a:ext cx="671318" cy="223445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algn="l" defTabSz="914400" latinLnBrk="1">
                      <a:defRPr sz="1800"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sz="1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sz="19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19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sz="19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sz="1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sz="19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19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sz="19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sz="1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oMath>
                      </m:oMathPara>
                    </a14:m>
                    <a:endParaRPr sz="1900" dirty="0"/>
                  </a:p>
                </p:txBody>
              </p:sp>
            </mc:Choice>
            <mc:Fallback xmlns="">
              <p:sp>
                <p:nvSpPr>
                  <p:cNvPr id="274" name="方程式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37341" y="457559"/>
                    <a:ext cx="671318" cy="223445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 l="-14815" r="-29630" b="-77778"/>
                    </a:stretch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3" name="方程式">
                    <a:extLst>
                      <a:ext uri="{FF2B5EF4-FFF2-40B4-BE49-F238E27FC236}">
                        <a16:creationId xmlns:a16="http://schemas.microsoft.com/office/drawing/2014/main" id="{67538166-6950-ED81-68B8-F9C88DC06B9E}"/>
                      </a:ext>
                    </a:extLst>
                  </p:cNvPr>
                  <p:cNvSpPr txBox="1"/>
                  <p:nvPr/>
                </p:nvSpPr>
                <p:spPr>
                  <a:xfrm>
                    <a:off x="1221493" y="461214"/>
                    <a:ext cx="664518" cy="223445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algn="l" defTabSz="914400" latinLnBrk="1">
                      <a:defRPr sz="1800"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sz="1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sz="19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19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sz="19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sz="1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sz="19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19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sz="19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sz="1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oMath>
                      </m:oMathPara>
                    </a14:m>
                    <a:endParaRPr sz="1900"/>
                  </a:p>
                </p:txBody>
              </p:sp>
            </mc:Choice>
            <mc:Fallback xmlns="">
              <p:sp>
                <p:nvSpPr>
                  <p:cNvPr id="275" name="方程式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21493" y="461214"/>
                    <a:ext cx="664518" cy="223445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 l="-16981" r="-28302" b="-68421"/>
                    </a:stretch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方程式">
                    <a:extLst>
                      <a:ext uri="{FF2B5EF4-FFF2-40B4-BE49-F238E27FC236}">
                        <a16:creationId xmlns:a16="http://schemas.microsoft.com/office/drawing/2014/main" id="{953C7F17-2374-DE59-0483-15386EAC1FB6}"/>
                      </a:ext>
                    </a:extLst>
                  </p:cNvPr>
                  <p:cNvSpPr txBox="1"/>
                  <p:nvPr/>
                </p:nvSpPr>
                <p:spPr>
                  <a:xfrm>
                    <a:off x="907777" y="700213"/>
                    <a:ext cx="321180" cy="168452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algn="l" defTabSz="914400" latinLnBrk="1">
                      <a:defRPr sz="1800"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sz="19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19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sz="19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def</m:t>
                              </m:r>
                            </m:sub>
                          </m:sSub>
                        </m:oMath>
                      </m:oMathPara>
                    </a14:m>
                    <a:endParaRPr sz="1900" dirty="0"/>
                  </a:p>
                </p:txBody>
              </p:sp>
            </mc:Choice>
            <mc:Fallback xmlns="">
              <p:sp>
                <p:nvSpPr>
                  <p:cNvPr id="34" name="方程式">
                    <a:extLst>
                      <a:ext uri="{FF2B5EF4-FFF2-40B4-BE49-F238E27FC236}">
                        <a16:creationId xmlns:a16="http://schemas.microsoft.com/office/drawing/2014/main" id="{953C7F17-2374-DE59-0483-15386EAC1FB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07777" y="700213"/>
                    <a:ext cx="321180" cy="168452"/>
                  </a:xfrm>
                  <a:prstGeom prst="rect">
                    <a:avLst/>
                  </a:prstGeom>
                  <a:blipFill>
                    <a:blip r:embed="rId14"/>
                    <a:stretch>
                      <a:fillRect l="-14815" r="-40741" b="-92857"/>
                    </a:stretch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方程式">
                    <a:extLst>
                      <a:ext uri="{FF2B5EF4-FFF2-40B4-BE49-F238E27FC236}">
                        <a16:creationId xmlns:a16="http://schemas.microsoft.com/office/drawing/2014/main" id="{17806F06-081B-B944-6D60-E0014397CA71}"/>
                      </a:ext>
                    </a:extLst>
                  </p:cNvPr>
                  <p:cNvSpPr txBox="1"/>
                  <p:nvPr/>
                </p:nvSpPr>
                <p:spPr>
                  <a:xfrm>
                    <a:off x="1663192" y="701069"/>
                    <a:ext cx="159451" cy="166740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algn="l" defTabSz="914400" latinLnBrk="1">
                      <a:defRPr sz="1800"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sz="19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19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sz="19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f</m:t>
                              </m:r>
                            </m:sub>
                          </m:sSub>
                        </m:oMath>
                      </m:oMathPara>
                    </a14:m>
                    <a:endParaRPr sz="1900" dirty="0"/>
                  </a:p>
                </p:txBody>
              </p:sp>
            </mc:Choice>
            <mc:Fallback xmlns="">
              <p:sp>
                <p:nvSpPr>
                  <p:cNvPr id="35" name="方程式">
                    <a:extLst>
                      <a:ext uri="{FF2B5EF4-FFF2-40B4-BE49-F238E27FC236}">
                        <a16:creationId xmlns:a16="http://schemas.microsoft.com/office/drawing/2014/main" id="{17806F06-081B-B944-6D60-E0014397CA7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663192" y="701069"/>
                    <a:ext cx="159451" cy="166740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 l="-38462" r="-69231" b="-92857"/>
                    </a:stretch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6" name="方程式">
                    <a:extLst>
                      <a:ext uri="{FF2B5EF4-FFF2-40B4-BE49-F238E27FC236}">
                        <a16:creationId xmlns:a16="http://schemas.microsoft.com/office/drawing/2014/main" id="{F5696328-EDD6-9A50-F36B-ED41C5FFB2A1}"/>
                      </a:ext>
                    </a:extLst>
                  </p:cNvPr>
                  <p:cNvSpPr txBox="1"/>
                  <p:nvPr/>
                </p:nvSpPr>
                <p:spPr>
                  <a:xfrm>
                    <a:off x="2341260" y="714501"/>
                    <a:ext cx="243913" cy="168452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algn="l" defTabSz="914400" latinLnBrk="1">
                      <a:defRPr sz="1800"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sz="19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19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sz="19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sh</m:t>
                              </m:r>
                            </m:sub>
                          </m:sSub>
                        </m:oMath>
                      </m:oMathPara>
                    </a14:m>
                    <a:endParaRPr sz="1900" dirty="0"/>
                  </a:p>
                </p:txBody>
              </p:sp>
            </mc:Choice>
            <mc:Fallback xmlns="">
              <p:sp>
                <p:nvSpPr>
                  <p:cNvPr id="36" name="方程式">
                    <a:extLst>
                      <a:ext uri="{FF2B5EF4-FFF2-40B4-BE49-F238E27FC236}">
                        <a16:creationId xmlns:a16="http://schemas.microsoft.com/office/drawing/2014/main" id="{F5696328-EDD6-9A50-F36B-ED41C5FFB2A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41260" y="714501"/>
                    <a:ext cx="243913" cy="168452"/>
                  </a:xfrm>
                  <a:prstGeom prst="rect">
                    <a:avLst/>
                  </a:prstGeom>
                  <a:blipFill>
                    <a:blip r:embed="rId16"/>
                    <a:stretch>
                      <a:fillRect l="-25000" r="-60000" b="-100000"/>
                    </a:stretch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7" name="方程式">
                    <a:extLst>
                      <a:ext uri="{FF2B5EF4-FFF2-40B4-BE49-F238E27FC236}">
                        <a16:creationId xmlns:a16="http://schemas.microsoft.com/office/drawing/2014/main" id="{8A5C5B23-73DC-BAFE-82C7-91C0ADD9523F}"/>
                      </a:ext>
                    </a:extLst>
                  </p:cNvPr>
                  <p:cNvSpPr txBox="1"/>
                  <p:nvPr/>
                </p:nvSpPr>
                <p:spPr>
                  <a:xfrm>
                    <a:off x="0" y="460015"/>
                    <a:ext cx="670163" cy="225843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algn="l" defTabSz="914400" latinLnBrk="1">
                      <a:defRPr sz="1800"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sz="1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sz="19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19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sz="19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sz="1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sz="19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19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sz="19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sz="1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oMath>
                      </m:oMathPara>
                    </a14:m>
                    <a:endParaRPr sz="1900" dirty="0"/>
                  </a:p>
                </p:txBody>
              </p:sp>
            </mc:Choice>
            <mc:Fallback xmlns="">
              <p:sp>
                <p:nvSpPr>
                  <p:cNvPr id="279" name="方程式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0" y="460015"/>
                    <a:ext cx="670163" cy="225843"/>
                  </a:xfrm>
                  <a:prstGeom prst="rect">
                    <a:avLst/>
                  </a:prstGeom>
                  <a:blipFill>
                    <a:blip r:embed="rId17"/>
                    <a:stretch>
                      <a:fillRect l="-14815" r="-29630" b="-68421"/>
                    </a:stretch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8" name="線">
                <a:extLst>
                  <a:ext uri="{FF2B5EF4-FFF2-40B4-BE49-F238E27FC236}">
                    <a16:creationId xmlns:a16="http://schemas.microsoft.com/office/drawing/2014/main" id="{3A1078B6-3DD3-AF1B-A0E2-20ED5842A03A}"/>
                  </a:ext>
                </a:extLst>
              </p:cNvPr>
              <p:cNvSpPr/>
              <p:nvPr/>
            </p:nvSpPr>
            <p:spPr>
              <a:xfrm flipV="1">
                <a:off x="2139862" y="38513"/>
                <a:ext cx="1" cy="129229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  <a:endParaRPr/>
              </a:p>
            </p:txBody>
          </p:sp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7133778D-A8C9-BA1F-0924-A73492051A6D}"/>
                  </a:ext>
                </a:extLst>
              </p:cNvPr>
              <p:cNvSpPr txBox="1"/>
              <p:nvPr/>
            </p:nvSpPr>
            <p:spPr>
              <a:xfrm>
                <a:off x="3149491" y="4570578"/>
                <a:ext cx="1255215" cy="39299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ar-AE" altLang="ja-JP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acc>
                        </m:e>
                        <m:sub>
                          <m:r>
                            <a:rPr lang="en-US" altLang="ja-JP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ja-JP" sz="2000" b="0" i="1" smtClean="0">
                          <a:latin typeface="Cambria Math" panose="02040503050406030204" pitchFamily="18" charset="0"/>
                        </a:rPr>
                        <m:t>(≥</m:t>
                      </m:r>
                      <m:sSub>
                        <m:sSubPr>
                          <m:ctrlPr>
                            <a:rPr lang="ar-AE" altLang="ja-JP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ar-AE" altLang="ja-JP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ar-AE" altLang="ja-JP" sz="18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acc>
                        </m:e>
                        <m:sub>
                          <m:r>
                            <a:rPr lang="en-US" altLang="ja-JP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1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ar-AE" altLang="ja-JP" sz="2800" dirty="0"/>
              </a:p>
            </p:txBody>
          </p:sp>
        </mc:Choice>
        <mc:Fallback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7133778D-A8C9-BA1F-0924-A73492051A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9491" y="4570578"/>
                <a:ext cx="1255215" cy="392993"/>
              </a:xfrm>
              <a:prstGeom prst="rect">
                <a:avLst/>
              </a:prstGeom>
              <a:blipFill>
                <a:blip r:embed="rId18"/>
                <a:stretch>
                  <a:fillRect t="-6452" r="-2000" b="-22581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Nucleation rat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Nucleation rate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5" name="Nucleation rate:     (per unit time and volume)…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952500" y="2309443"/>
                <a:ext cx="11099800" cy="5616031"/>
              </a:xfrm>
              <a:prstGeom prst="rect">
                <a:avLst/>
              </a:prstGeom>
            </p:spPr>
            <p:txBody>
              <a:bodyPr>
                <a:normAutofit/>
              </a:bodyPr>
              <a:lstStyle/>
              <a:p>
                <a:pPr marL="336499" indent="-444499">
                  <a:spcBef>
                    <a:spcPts val="0"/>
                  </a:spcBef>
                  <a:defRPr sz="2400"/>
                </a:pPr>
                <a:r>
                  <a:rPr lang="en-US" dirty="0"/>
                  <a:t>Nucleation rate: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Γ</m:t>
                    </m:r>
                    <m:r>
                      <a:rPr lang="el-GR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l-GR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𝒮</m:t>
                    </m:r>
                    <m:r>
                      <a:rPr lang="el-GR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)∝</m:t>
                    </m:r>
                    <m:r>
                      <m:rPr>
                        <m:sty m:val="p"/>
                      </m:rP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exp</m:t>
                    </m:r>
                    <m:d>
                      <m:dPr>
                        <m:ctrlP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ar-AE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l-GR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l-GR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  <m:r>
                              <a:rPr lang="el-GR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ar-AE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ar-AE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crit</m:t>
                                </m:r>
                              </m:sub>
                            </m:sSub>
                            <m:r>
                              <a:rPr lang="ar-AE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sSub>
                              <m:sSubPr>
                                <m:ctrlPr>
                                  <a:rPr lang="ar-AE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ar-AE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ar-AE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den>
                        </m:f>
                      </m:e>
                    </m:d>
                  </m:oMath>
                </a14:m>
                <a:r>
                  <a:rPr lang="ar-AE" dirty="0"/>
                  <a:t>  (</a:t>
                </a:r>
                <a:r>
                  <a:rPr lang="en-US" dirty="0"/>
                  <a:t>per unit time and volume)</a:t>
                </a:r>
              </a:p>
              <a:p>
                <a:pPr marL="0" indent="6627813" algn="ctr">
                  <a:lnSpc>
                    <a:spcPts val="1520"/>
                  </a:lnSpc>
                  <a:spcBef>
                    <a:spcPts val="0"/>
                  </a:spcBef>
                  <a:buNone/>
                  <a:defRPr sz="2400"/>
                </a:pPr>
                <a:r>
                  <a:rPr lang="en-US" sz="2000" dirty="0">
                    <a:solidFill>
                      <a:srgbClr val="0070C0"/>
                    </a:solidFill>
                  </a:rPr>
                  <a:t>Csernai and Kapusta (1992)</a:t>
                </a:r>
              </a:p>
              <a:p>
                <a:pPr marL="0" indent="6627813" algn="ctr">
                  <a:lnSpc>
                    <a:spcPts val="1520"/>
                  </a:lnSpc>
                  <a:spcBef>
                    <a:spcPts val="0"/>
                  </a:spcBef>
                  <a:buNone/>
                  <a:defRPr sz="2400"/>
                </a:pPr>
                <a:r>
                  <a:rPr lang="en-US" dirty="0"/>
                  <a:t> </a:t>
                </a:r>
              </a:p>
              <a:p>
                <a:pPr marL="590550" indent="-87313">
                  <a:spcBef>
                    <a:spcPts val="0"/>
                  </a:spcBef>
                  <a:buNone/>
                  <a:defRPr sz="2400"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l-GR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l-GR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</m:d>
                      <m:r>
                        <a:rPr lang="el-GR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el-GR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ar-AE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ar-AE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ar-AE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ar-AE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ar-AE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ar-AE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ar-AE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ar-AE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ar-AE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ar-AE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ar-AE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ar-AE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ar-AE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ar-AE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ar-AE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ar-AE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ar-AE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ar-AE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ar-AE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ar-AE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  <m:r>
                            <a:rPr lang="ar-AE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ar-AE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meta</m:t>
                              </m:r>
                            </m:sub>
                          </m:sSub>
                          <m:d>
                            <m:dPr>
                              <m:ctrlPr>
                                <a:rPr lang="ar-AE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ar-AE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ar-AE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ar-AE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ar-AE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ar-AE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ar-AE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ar-AE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en-US" sz="2400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pPr marL="0" indent="1252538">
                  <a:spcBef>
                    <a:spcPts val="0"/>
                  </a:spcBef>
                  <a:buNone/>
                  <a:defRPr sz="2400"/>
                </a:pPr>
                <a14:m>
                  <m:oMath xmlns:m="http://schemas.openxmlformats.org/officeDocument/2006/math">
                    <m:r>
                      <a:rPr lang="ar-AE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ar-AE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∼</m:t>
                    </m:r>
                    <m:f>
                      <m:fPr>
                        <m:ctrlP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ar-AE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meta</m:t>
                            </m:r>
                          </m:sub>
                        </m:sSub>
                        <m: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  <m:sSup>
                          <m:sSupPr>
                            <m:ctrlPr>
                              <a:rPr lang="ar-AE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ar-AE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ar-AE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𝜉</m:t>
                        </m:r>
                      </m:den>
                    </m:f>
                  </m:oMath>
                </a14:m>
                <a:r>
                  <a:rPr lang="ar-AE" dirty="0"/>
                  <a:t> (</a:t>
                </a:r>
                <a:r>
                  <a:rPr lang="en-US" dirty="0"/>
                  <a:t>surface tension)</a:t>
                </a:r>
              </a:p>
              <a:p>
                <a:pPr marL="0" indent="1968500">
                  <a:spcBef>
                    <a:spcPts val="0"/>
                  </a:spcBef>
                  <a:buNone/>
                  <a:defRPr sz="2400"/>
                </a:pPr>
                <a:endParaRPr lang="en-US" dirty="0"/>
              </a:p>
              <a:p>
                <a:pPr>
                  <a:defRPr sz="2400"/>
                </a:pPr>
                <a:r>
                  <a:rPr lang="en-US" dirty="0"/>
                  <a:t>Mean nucleation rate: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ar-AE" altLang="ja-JP" sz="2400" i="1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m:rPr>
                            <m:sty m:val="p"/>
                          </m:rPr>
                          <a:rPr lang="el-GR" altLang="ja-JP" sz="2400" i="1">
                            <a:latin typeface="Cambria Math" panose="02040503050406030204" pitchFamily="18" charset="0"/>
                          </a:rPr>
                          <m:t>Γ</m:t>
                        </m:r>
                      </m:e>
                    </m:bar>
                    <m:r>
                      <a:rPr lang="ar-AE" altLang="ja-JP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ar-AE" altLang="ja-JP" sz="2400" i="1">
                        <a:latin typeface="Cambria Math" panose="02040503050406030204" pitchFamily="18" charset="0"/>
                      </a:rPr>
                      <m:t>𝜏</m:t>
                    </m:r>
                    <m:r>
                      <a:rPr lang="ar-AE" altLang="ja-JP" sz="2400" i="1">
                        <a:latin typeface="Cambria Math" panose="02040503050406030204" pitchFamily="18" charset="0"/>
                      </a:rPr>
                      <m:t>)=⟨</m:t>
                    </m:r>
                    <m:sSub>
                      <m:sSubPr>
                        <m:ctrlPr>
                          <a:rPr lang="ar-AE" altLang="ja-JP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ja-JP" sz="2400" i="1">
                            <a:latin typeface="Cambria Math" panose="02040503050406030204" pitchFamily="18" charset="0"/>
                          </a:rPr>
                          <m:t>Γ</m:t>
                        </m:r>
                      </m:e>
                      <m:sub>
                        <m:sSub>
                          <m:sSubPr>
                            <m:ctrlPr>
                              <a:rPr lang="ar-AE" altLang="ja-JP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ar-AE" altLang="ja-JP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ar-AE" altLang="ja-JP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</m:acc>
                          </m:e>
                          <m:sub>
                            <m:r>
                              <a:rPr lang="ar-AE" altLang="ja-JP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ar-AE" altLang="ja-JP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ar-AE" altLang="ja-JP" sz="2400" i="1">
                        <a:latin typeface="Cambria Math" panose="02040503050406030204" pitchFamily="18" charset="0"/>
                      </a:rPr>
                      <m:t>𝜏</m:t>
                    </m:r>
                    <m:r>
                      <a:rPr lang="ar-AE" altLang="ja-JP" sz="2400" i="1">
                        <a:latin typeface="Cambria Math" panose="02040503050406030204" pitchFamily="18" charset="0"/>
                      </a:rPr>
                      <m:t>)</m:t>
                    </m:r>
                    <m:sSub>
                      <m:sSubPr>
                        <m:ctrlPr>
                          <a:rPr lang="ar-AE" altLang="ja-JP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altLang="ja-JP" sz="2400" i="1">
                            <a:latin typeface="Cambria Math" panose="02040503050406030204" pitchFamily="18" charset="0"/>
                          </a:rPr>
                          <m:t>⟩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sz="2400" i="1">
                            <a:latin typeface="Cambria Math" panose="02040503050406030204" pitchFamily="18" charset="0"/>
                          </a:rPr>
                          <m:t>family</m:t>
                        </m:r>
                      </m:sub>
                    </m:sSub>
                  </m:oMath>
                </a14:m>
                <a:endParaRPr lang="ar-AE" altLang="ja-JP" sz="2400" dirty="0"/>
              </a:p>
            </p:txBody>
          </p:sp>
        </mc:Choice>
        <mc:Fallback xmlns="">
          <p:sp>
            <p:nvSpPr>
              <p:cNvPr id="285" name="Nucleation rate:     (per unit time and volume)…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952500" y="2309443"/>
                <a:ext cx="11099800" cy="5616031"/>
              </a:xfrm>
              <a:prstGeom prst="rect">
                <a:avLst/>
              </a:prstGeom>
              <a:blipFill>
                <a:blip r:embed="rId3"/>
                <a:stretch>
                  <a:fillRect l="-1943" t="-270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6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6385373" y="9296400"/>
            <a:ext cx="227280" cy="32430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sp>
        <p:nvSpPr>
          <p:cNvPr id="287" name="方程式"/>
          <p:cNvSpPr txBox="1"/>
          <p:nvPr/>
        </p:nvSpPr>
        <p:spPr>
          <a:xfrm>
            <a:off x="2277739" y="6102394"/>
            <a:ext cx="65" cy="36933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/>
            </a:pPr>
            <a:endParaRPr sz="2400" dirty="0"/>
          </a:p>
        </p:txBody>
      </p:sp>
      <p:grpSp>
        <p:nvGrpSpPr>
          <p:cNvPr id="294" name="グループ"/>
          <p:cNvGrpSpPr/>
          <p:nvPr/>
        </p:nvGrpSpPr>
        <p:grpSpPr>
          <a:xfrm>
            <a:off x="8847144" y="3310529"/>
            <a:ext cx="2520221" cy="1779361"/>
            <a:chOff x="0" y="0"/>
            <a:chExt cx="2520219" cy="1779360"/>
          </a:xfrm>
        </p:grpSpPr>
        <p:sp>
          <p:nvSpPr>
            <p:cNvPr id="290" name="四角形"/>
            <p:cNvSpPr/>
            <p:nvPr/>
          </p:nvSpPr>
          <p:spPr>
            <a:xfrm>
              <a:off x="0" y="0"/>
              <a:ext cx="2520219" cy="1779360"/>
            </a:xfrm>
            <a:prstGeom prst="rect">
              <a:avLst/>
            </a:prstGeom>
            <a:solidFill>
              <a:schemeClr val="accent4">
                <a:hueOff val="-461056"/>
                <a:satOff val="4338"/>
                <a:lumOff val="-10225"/>
                <a:alpha val="70464"/>
              </a:schemeClr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  <a:endParaRPr/>
            </a:p>
          </p:txBody>
        </p:sp>
        <p:sp>
          <p:nvSpPr>
            <p:cNvPr id="291" name="円形"/>
            <p:cNvSpPr/>
            <p:nvPr/>
          </p:nvSpPr>
          <p:spPr>
            <a:xfrm>
              <a:off x="782123" y="411694"/>
              <a:ext cx="955972" cy="955972"/>
            </a:xfrm>
            <a:prstGeom prst="ellipse">
              <a:avLst/>
            </a:prstGeom>
            <a:solidFill>
              <a:srgbClr val="929292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  <a:endParaRPr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2" name="方程式"/>
                <p:cNvSpPr txBox="1"/>
                <p:nvPr/>
              </p:nvSpPr>
              <p:spPr>
                <a:xfrm>
                  <a:off x="834994" y="782701"/>
                  <a:ext cx="793079" cy="21395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dirty="0"/>
                </a:p>
              </p:txBody>
            </p:sp>
          </mc:Choice>
          <mc:Fallback xmlns="">
            <p:sp>
              <p:nvSpPr>
                <p:cNvPr id="292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994" y="782701"/>
                  <a:ext cx="793079" cy="213957"/>
                </a:xfrm>
                <a:prstGeom prst="rect">
                  <a:avLst/>
                </a:prstGeom>
                <a:blipFill>
                  <a:blip r:embed="rId4"/>
                  <a:stretch>
                    <a:fillRect l="-9524" t="-5556" r="-25397" b="-66667"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3" name="方程式"/>
                <p:cNvSpPr txBox="1"/>
                <p:nvPr/>
              </p:nvSpPr>
              <p:spPr>
                <a:xfrm>
                  <a:off x="1260109" y="1460960"/>
                  <a:ext cx="1097693" cy="21330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meta</m:t>
                            </m:r>
                          </m:sub>
                        </m:sSub>
                        <m:r>
                          <a:rPr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dirty="0"/>
                </a:p>
              </p:txBody>
            </p:sp>
          </mc:Choice>
          <mc:Fallback xmlns="">
            <p:sp>
              <p:nvSpPr>
                <p:cNvPr id="293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60109" y="1460960"/>
                  <a:ext cx="1097693" cy="213307"/>
                </a:xfrm>
                <a:prstGeom prst="rect">
                  <a:avLst/>
                </a:prstGeom>
                <a:blipFill>
                  <a:blip r:embed="rId5"/>
                  <a:stretch>
                    <a:fillRect l="-6818" r="-23864" b="-72222"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7A35A1B-3990-51F6-3D7C-853A36961E51}"/>
              </a:ext>
            </a:extLst>
          </p:cNvPr>
          <p:cNvGrpSpPr/>
          <p:nvPr/>
        </p:nvGrpSpPr>
        <p:grpSpPr>
          <a:xfrm>
            <a:off x="3756466" y="5880357"/>
            <a:ext cx="4581314" cy="3039253"/>
            <a:chOff x="3573138" y="5573864"/>
            <a:chExt cx="5219909" cy="3462898"/>
          </a:xfrm>
        </p:grpSpPr>
        <p:pic>
          <p:nvPicPr>
            <p:cNvPr id="288" name="ペーストされたムービー.png" descr="ペーストされたムービー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6200000">
              <a:off x="2802634" y="6719843"/>
              <a:ext cx="1940220" cy="399212"/>
            </a:xfrm>
            <a:prstGeom prst="rect">
              <a:avLst/>
            </a:prstGeom>
            <a:ln w="12700">
              <a:miter lim="400000"/>
            </a:ln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9" name="方程式"/>
                <p:cNvSpPr txBox="1"/>
                <p:nvPr/>
              </p:nvSpPr>
              <p:spPr>
                <a:xfrm>
                  <a:off x="5814038" y="8615948"/>
                  <a:ext cx="1348284" cy="420814"/>
                </a:xfrm>
                <a:prstGeom prst="rect">
                  <a:avLst/>
                </a:prstGeom>
                <a:ln w="12700">
                  <a:miter lim="400000"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m:rPr>
                            <m:sty m:val="p"/>
                          </m:r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fm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</m:oMath>
                    </m:oMathPara>
                  </a14:m>
                  <a:endParaRPr sz="2400" dirty="0"/>
                </a:p>
              </p:txBody>
            </p:sp>
          </mc:Choice>
          <mc:Fallback xmlns="">
            <p:sp>
              <p:nvSpPr>
                <p:cNvPr id="289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14038" y="8615948"/>
                  <a:ext cx="1348284" cy="420814"/>
                </a:xfrm>
                <a:prstGeom prst="rect">
                  <a:avLst/>
                </a:prstGeom>
                <a:blipFill>
                  <a:blip r:embed="rId7"/>
                  <a:stretch>
                    <a:fillRect l="-1064" t="-6667" r="-7447" b="-36667"/>
                  </a:stretch>
                </a:blipFill>
                <a:ln w="12700">
                  <a:miter lim="400000"/>
                </a:ln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95" name="画像" descr="画像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977699" y="5573864"/>
              <a:ext cx="4815348" cy="3017618"/>
            </a:xfrm>
            <a:prstGeom prst="rect">
              <a:avLst/>
            </a:prstGeom>
            <a:ln w="12700">
              <a:miter lim="400000"/>
            </a:ln>
          </p:spPr>
        </p:pic>
      </p:grp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First nucleatio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First nucleation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8" name="Total nucleation:…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952500" y="2590800"/>
                <a:ext cx="11099800" cy="5103406"/>
              </a:xfrm>
              <a:prstGeom prst="rect">
                <a:avLst/>
              </a:prstGeom>
            </p:spPr>
            <p:txBody>
              <a:bodyPr/>
              <a:lstStyle/>
              <a:p>
                <a:pPr marL="444499" indent="-444499">
                  <a:lnSpc>
                    <a:spcPct val="60000"/>
                  </a:lnSpc>
                  <a:spcBef>
                    <a:spcPts val="100"/>
                  </a:spcBef>
                  <a:defRPr sz="2400"/>
                </a:pPr>
                <a:r>
                  <a:rPr lang="en-US" dirty="0"/>
                  <a:t>Total nucleation: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bar>
                    <m:r>
                      <a:rPr lang="ar-AE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ar-AE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𝜏</m:t>
                    </m:r>
                    <m:r>
                      <a:rPr lang="ar-AE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)≡</m:t>
                    </m:r>
                    <m:sSubSup>
                      <m:sSubSupPr>
                        <m:ctrlP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∫</m:t>
                        </m:r>
                      </m:e>
                      <m:sub>
                        <m:sSub>
                          <m:sSubPr>
                            <m:ctrlPr>
                              <a:rPr lang="ar-AE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ar-AE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c</m:t>
                            </m:r>
                          </m:sub>
                        </m:sSub>
                      </m:sub>
                      <m:sup>
                        <m: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sup>
                    </m:sSubSup>
                    <m:r>
                      <m:rPr>
                        <m:sty m:val="p"/>
                      </m:rP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sSup>
                      <m:sSupPr>
                        <m:ctrlP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p>
                        <m: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bar>
                      <m:barPr>
                        <m:pos m:val="top"/>
                        <m:ctrlP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m:rPr>
                            <m:sty m:val="p"/>
                          </m:rPr>
                          <a:rPr lang="el-GR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Γ</m:t>
                        </m:r>
                      </m:e>
                    </m:bar>
                    <m:r>
                      <a:rPr lang="ar-AE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p>
                        <m: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ar-AE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sSub>
                      <m:sSubPr>
                        <m:ctrlP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tot</m:t>
                        </m:r>
                      </m:sub>
                    </m:sSub>
                    <m:r>
                      <a:rPr lang="ar-AE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p>
                        <m: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ar-AE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),</m:t>
                    </m:r>
                  </m:oMath>
                </a14:m>
                <a:r>
                  <a:rPr lang="ar-AE" dirty="0"/>
                  <a:t>　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tot</m:t>
                        </m:r>
                      </m:sub>
                    </m:sSub>
                    <m:r>
                      <a:rPr lang="ar-AE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ar-AE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𝜏</m:t>
                    </m:r>
                    <m:r>
                      <a:rPr lang="ar-AE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)=</m:t>
                    </m:r>
                    <m:r>
                      <a:rPr lang="ar-AE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sSubSup>
                      <m:sSubSupPr>
                        <m:ctrlP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sys</m:t>
                        </m:r>
                      </m:sub>
                      <m:sup>
                        <m: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ar-AE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𝜏</m:t>
                    </m:r>
                    <m:r>
                      <m:rPr>
                        <m:sty m:val="p"/>
                      </m:rPr>
                      <a:rPr lang="el-GR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Δ</m:t>
                    </m:r>
                    <m:r>
                      <a:rPr lang="el-GR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endParaRPr lang="el-GR" dirty="0"/>
              </a:p>
              <a:p>
                <a:pPr marL="0" indent="4445000" algn="ctr">
                  <a:lnSpc>
                    <a:spcPct val="60000"/>
                  </a:lnSpc>
                  <a:spcBef>
                    <a:spcPts val="1700"/>
                  </a:spcBef>
                  <a:buSzTx/>
                  <a:buNone/>
                  <a:defRPr sz="2400"/>
                </a:pPr>
                <a:r>
                  <a:rPr lang="el-GR" dirty="0"/>
                  <a:t>  </a:t>
                </a:r>
                <a:r>
                  <a:rPr lang="en-US" dirty="0"/>
                  <a:t>            </a:t>
                </a:r>
                <a:r>
                  <a:rPr lang="el-GR" dirty="0"/>
                  <a:t>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ar-AE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ar-AE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sys</m:t>
                            </m:r>
                          </m:sub>
                        </m:sSub>
                        <m:r>
                          <a:rPr lang="ar-AE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=4</m:t>
                        </m:r>
                        <m:r>
                          <a:rPr lang="ar-AE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fm</m:t>
                        </m:r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  </m:t>
                        </m:r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=5 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fm</m:t>
                        </m:r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m:rPr>
                            <m:sty m:val="p"/>
                          </m:rPr>
                          <a:rPr lang="el-GR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l-GR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𝜂</m:t>
                        </m:r>
                        <m:r>
                          <a:rPr lang="el-GR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=0.5 </m:t>
                        </m:r>
                        <m:r>
                          <m:rPr>
                            <m:sty m:val="p"/>
                          </m:rPr>
                          <a:rPr lang="en-US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fm</m:t>
                        </m:r>
                      </m:e>
                    </m:d>
                  </m:oMath>
                </a14:m>
                <a:r>
                  <a:rPr lang="ar-AE" sz="2000" dirty="0"/>
                  <a:t>  </a:t>
                </a:r>
              </a:p>
              <a:p>
                <a:pPr marL="444499" indent="-444499">
                  <a:defRPr sz="2400"/>
                </a:pPr>
                <a:r>
                  <a:rPr lang="en-US" dirty="0"/>
                  <a:t>The first nucleation probability density: </a:t>
                </a:r>
              </a:p>
              <a:p>
                <a:pPr marL="444499" indent="-444499">
                  <a:defRPr sz="2400"/>
                </a:pPr>
                <a:endParaRPr lang="en-US" dirty="0"/>
              </a:p>
              <a:p>
                <a:pPr marL="0" indent="0">
                  <a:buNone/>
                  <a:defRPr sz="2400"/>
                </a:pPr>
                <a:endParaRPr lang="en-US" dirty="0"/>
              </a:p>
              <a:p>
                <a:pPr marL="0" indent="0" algn="ctr">
                  <a:lnSpc>
                    <a:spcPct val="50000"/>
                  </a:lnSpc>
                  <a:spcBef>
                    <a:spcPts val="0"/>
                  </a:spcBef>
                  <a:buSzTx/>
                  <a:buNone/>
                  <a:defRPr sz="2400"/>
                </a:pPr>
                <a:endParaRPr lang="en-US" dirty="0"/>
              </a:p>
              <a:p>
                <a:pPr marL="0" indent="0" algn="ctr">
                  <a:lnSpc>
                    <a:spcPct val="50000"/>
                  </a:lnSpc>
                  <a:spcBef>
                    <a:spcPts val="0"/>
                  </a:spcBef>
                  <a:buSzTx/>
                  <a:buNone/>
                  <a:defRPr sz="2400"/>
                </a:pPr>
                <a:endParaRPr lang="en-US" dirty="0"/>
              </a:p>
              <a:p>
                <a:pPr marL="0" indent="0" algn="ctr">
                  <a:lnSpc>
                    <a:spcPct val="50000"/>
                  </a:lnSpc>
                  <a:spcBef>
                    <a:spcPts val="0"/>
                  </a:spcBef>
                  <a:buSzTx/>
                  <a:buNone/>
                  <a:defRPr sz="2400"/>
                </a:pPr>
                <a:endParaRPr lang="en-US" dirty="0"/>
              </a:p>
              <a:p>
                <a:pPr marL="444499" indent="-444499">
                  <a:lnSpc>
                    <a:spcPct val="80000"/>
                  </a:lnSpc>
                  <a:defRPr sz="2400"/>
                </a:pPr>
                <a:r>
                  <a:rPr lang="en-US" dirty="0"/>
                  <a:t>The first nucleation time:</a:t>
                </a:r>
                <a:r>
                  <a:rPr lang="ar-AE" altLang="ja-JP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altLang="ja-JP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ar-AE" altLang="ja-JP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ar-AE" altLang="ja-JP" sz="2400" i="1">
                                <a:latin typeface="Cambria Math" panose="02040503050406030204" pitchFamily="18" charset="0"/>
                              </a:rPr>
                              <m:t>𝒫</m:t>
                            </m:r>
                          </m:e>
                        </m:acc>
                      </m:e>
                      <m:sub>
                        <m:r>
                          <m:rPr>
                            <m:sty m:val="p"/>
                          </m:rPr>
                          <a:rPr lang="en-US" altLang="ja-JP" sz="2400" b="0" i="0" smtClean="0">
                            <a:latin typeface="Cambria Math" panose="02040503050406030204" pitchFamily="18" charset="0"/>
                          </a:rPr>
                          <m:t>first</m:t>
                        </m:r>
                      </m:sub>
                    </m:sSub>
                    <m:r>
                      <a:rPr lang="ar-AE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first</m:t>
                        </m:r>
                      </m:sub>
                    </m:sSub>
                    <m:r>
                      <a:rPr lang="ar-AE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)=0</m:t>
                    </m:r>
                  </m:oMath>
                </a14:m>
                <a:endParaRPr dirty="0"/>
              </a:p>
            </p:txBody>
          </p:sp>
        </mc:Choice>
        <mc:Fallback xmlns="">
          <p:sp>
            <p:nvSpPr>
              <p:cNvPr id="298" name="Total nucleation:…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952500" y="2590800"/>
                <a:ext cx="11099800" cy="5103406"/>
              </a:xfrm>
              <a:prstGeom prst="rect">
                <a:avLst/>
              </a:prstGeom>
              <a:blipFill>
                <a:blip r:embed="rId2"/>
                <a:stretch>
                  <a:fillRect l="-1943" t="-6468" r="-171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4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6385373" y="9296400"/>
            <a:ext cx="227280" cy="32430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  <p:grpSp>
        <p:nvGrpSpPr>
          <p:cNvPr id="303" name="グループ"/>
          <p:cNvGrpSpPr/>
          <p:nvPr/>
        </p:nvGrpSpPr>
        <p:grpSpPr>
          <a:xfrm>
            <a:off x="4256001" y="4170604"/>
            <a:ext cx="5222536" cy="1198636"/>
            <a:chOff x="111186" y="0"/>
            <a:chExt cx="5222535" cy="119863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9" name="方程式"/>
                <p:cNvSpPr txBox="1"/>
                <p:nvPr/>
              </p:nvSpPr>
              <p:spPr>
                <a:xfrm>
                  <a:off x="342882" y="0"/>
                  <a:ext cx="4990839" cy="609205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>
                  <a:spAutoFit/>
                </a:bodyPr>
                <a:lstStyle/>
                <a:p>
                  <a:pPr algn="l" defTabSz="914400" latinLnBrk="1">
                    <a:defRPr sz="1800"/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ar-AE" sz="24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𝒫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first</m:t>
                          </m:r>
                        </m:sub>
                      </m:sSub>
                      <m:d>
                        <m:dPr>
                          <m:ctrlPr>
                            <a:rPr lang="ar-AE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</m:d>
                      <m:r>
                        <a:rPr lang="ar-AE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ar-AE" altLang="ja-JP" sz="24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acc>
                            <m:accPr>
                              <m:chr m:val="̅"/>
                              <m:ctrlPr>
                                <a:rPr lang="ar-AE" altLang="ja-JP" sz="24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ja-JP" sz="24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</m:acc>
                        </m:e>
                      </m:acc>
                      <m:d>
                        <m:dPr>
                          <m:ctrlPr>
                            <a:rPr lang="ar-AE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</m:d>
                    </m:oMath>
                  </a14:m>
                  <a:r>
                    <a:rPr lang="en-US" altLang="ja-JP" dirty="0"/>
                    <a:t> </a:t>
                  </a:r>
                  <a14:m>
                    <m:oMath xmlns:m="http://schemas.openxmlformats.org/officeDocument/2006/math">
                      <m:limLow>
                        <m:limLow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m:rPr>
                                  <m:sty m:val="p"/>
                                </m:r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exp</m:t>
                              </m:r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[−</m:t>
                              </m:r>
                              <m:bar>
                                <m:barPr>
                                  <m:pos m:val="top"/>
                                  <m:ctrlPr>
                                    <a:rPr lang="ar-AE" altLang="ja-JP" sz="2000" i="1">
                                      <a:latin typeface="Cambria Math" panose="02040503050406030204" pitchFamily="18" charset="0"/>
                                    </a:rPr>
                                  </m:ctrlPr>
                                </m:barPr>
                                <m:e>
                                  <m:r>
                                    <a:rPr lang="ar-AE" altLang="ja-JP" sz="20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</m:bar>
                              <m:r>
                                <a:rPr lang="ar-AE" altLang="ja-JP" sz="20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ar-AE" altLang="ja-JP" sz="2000" i="1"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  <m:r>
                                <a:rPr lang="ar-AE" altLang="ja-JP" sz="2000" i="1">
                                  <a:latin typeface="Cambria Math" panose="02040503050406030204" pitchFamily="18" charset="0"/>
                                </a:rPr>
                                <m:t>)]</m:t>
                              </m:r>
                            </m:e>
                          </m:groupChr>
                        </m:e>
                        <m:lim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 </m:t>
                          </m:r>
                        </m:lim>
                      </m:limLow>
                      <m:r>
                        <m:rPr>
                          <m:nor/>
                        </m:rPr>
                        <a:rPr lang="ar-AE" altLang="ja-JP" sz="2000" i="0" dirty="0"/>
                        <m:t> </m:t>
                      </m:r>
                    </m:oMath>
                  </a14:m>
                  <a:endParaRPr sz="2400" dirty="0"/>
                </a:p>
              </p:txBody>
            </p:sp>
          </mc:Choice>
          <mc:Fallback xmlns="">
            <p:sp>
              <p:nvSpPr>
                <p:cNvPr id="299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2882" y="0"/>
                  <a:ext cx="4990839" cy="609205"/>
                </a:xfrm>
                <a:prstGeom prst="rect">
                  <a:avLst/>
                </a:prstGeom>
                <a:blipFill>
                  <a:blip r:embed="rId3"/>
                  <a:stretch>
                    <a:fillRect l="-2030" t="-14286" b="-26531"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0" name="No nucleation until"/>
                <p:cNvSpPr txBox="1"/>
                <p:nvPr/>
              </p:nvSpPr>
              <p:spPr>
                <a:xfrm>
                  <a:off x="2314800" y="731012"/>
                  <a:ext cx="2810158" cy="409912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>
                    <a:spcBef>
                      <a:spcPts val="4200"/>
                    </a:spcBef>
                    <a:defRPr sz="2000"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  <a:r>
                    <a:rPr dirty="0"/>
                    <a:t>No nucleation until </a:t>
                  </a:r>
                  <a14:m>
                    <m:oMath xmlns:m="http://schemas.openxmlformats.org/officeDocument/2006/math">
                      <m:r>
                        <a:rPr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𝜏</m:t>
                      </m:r>
                    </m:oMath>
                  </a14:m>
                  <a:endParaRPr dirty="0"/>
                </a:p>
              </p:txBody>
            </p:sp>
          </mc:Choice>
          <mc:Fallback xmlns="">
            <p:sp>
              <p:nvSpPr>
                <p:cNvPr id="300" name="No nucleation until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14800" y="731012"/>
                  <a:ext cx="2810158" cy="409912"/>
                </a:xfrm>
                <a:prstGeom prst="rect">
                  <a:avLst/>
                </a:prstGeom>
                <a:blipFill>
                  <a:blip r:embed="rId4"/>
                  <a:stretch>
                    <a:fillRect l="-897" t="-2941" b="-23529"/>
                  </a:stretch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m="http://schemas.openxmlformats.org/officeDocument/2006/math" xmlns="" xmlns:a14="http://schemas.microsoft.com/office/drawing/2010/main" val="1"/>
                  </a:ext>
                </a:extLst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1" name="Nucleation at"/>
                <p:cNvSpPr txBox="1"/>
                <p:nvPr/>
              </p:nvSpPr>
              <p:spPr>
                <a:xfrm>
                  <a:off x="111186" y="788721"/>
                  <a:ext cx="1994741" cy="409912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>
                    <a:spcBef>
                      <a:spcPts val="4200"/>
                    </a:spcBef>
                    <a:defRPr sz="2000"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  <a:r>
                    <a:rPr dirty="0"/>
                    <a:t>Nucleation at </a:t>
                  </a:r>
                  <a14:m>
                    <m:oMath xmlns:m="http://schemas.openxmlformats.org/officeDocument/2006/math">
                      <m:r>
                        <a:rPr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𝜏</m:t>
                      </m:r>
                    </m:oMath>
                  </a14:m>
                  <a:r>
                    <a:rPr dirty="0"/>
                    <a:t> </a:t>
                  </a:r>
                </a:p>
              </p:txBody>
            </p:sp>
          </mc:Choice>
          <mc:Fallback xmlns="">
            <p:sp>
              <p:nvSpPr>
                <p:cNvPr id="301" name="Nucleation at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186" y="788721"/>
                  <a:ext cx="1994741" cy="409912"/>
                </a:xfrm>
                <a:prstGeom prst="rect">
                  <a:avLst/>
                </a:prstGeom>
                <a:blipFill>
                  <a:blip r:embed="rId5"/>
                  <a:stretch>
                    <a:fillRect l="-5063" t="-6061" b="-27273"/>
                  </a:stretch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m="http://schemas.openxmlformats.org/officeDocument/2006/math" xmlns="" xmlns:a14="http://schemas.microsoft.com/office/drawing/2010/main" val="1"/>
                  </a:ext>
                </a:extLst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02" name="線"/>
            <p:cNvSpPr/>
            <p:nvPr/>
          </p:nvSpPr>
          <p:spPr>
            <a:xfrm flipV="1">
              <a:off x="1682233" y="384473"/>
              <a:ext cx="214821" cy="44946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lg" len="lg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  <a:endParaRPr dirty="0"/>
            </a:p>
          </p:txBody>
        </p:sp>
      </p:grp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Bubble growth and  conversion dynamic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Bubble growth and  conversion dynamics</a:t>
            </a:r>
          </a:p>
        </p:txBody>
      </p:sp>
      <p:sp>
        <p:nvSpPr>
          <p:cNvPr id="307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6385373" y="9296400"/>
            <a:ext cx="227280" cy="32430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8</a:t>
            </a:fld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8" name="Hadronic volume fraction for each matching solution:…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1145064" y="3478819"/>
                <a:ext cx="11099801" cy="5716453"/>
              </a:xfrm>
              <a:prstGeom prst="rect">
                <a:avLst/>
              </a:prstGeom>
            </p:spPr>
            <p:txBody>
              <a:bodyPr/>
              <a:lstStyle/>
              <a:p>
                <a:pPr marL="444499" indent="-444499">
                  <a:lnSpc>
                    <a:spcPct val="90000"/>
                  </a:lnSpc>
                  <a:spcBef>
                    <a:spcPts val="600"/>
                  </a:spcBef>
                  <a:defRPr sz="2400"/>
                </a:pPr>
                <a:r>
                  <a:rPr lang="en-US" dirty="0"/>
                  <a:t>Hadronic volume fraction for each matching solution:</a:t>
                </a:r>
              </a:p>
              <a:p>
                <a:pPr marL="0" indent="635000">
                  <a:spcBef>
                    <a:spcPts val="0"/>
                  </a:spcBef>
                  <a:buSzTx/>
                  <a:buNone/>
                  <a:defRPr sz="2400"/>
                </a:pPr>
                <a:endParaRPr lang="en-US" altLang="ja-JP" sz="2400" i="1" dirty="0">
                  <a:latin typeface="Cambria Math" panose="02040503050406030204" pitchFamily="18" charset="0"/>
                </a:endParaRPr>
              </a:p>
              <a:p>
                <a:pPr marL="0" indent="635000">
                  <a:spcBef>
                    <a:spcPts val="0"/>
                  </a:spcBef>
                  <a:buSzTx/>
                  <a:buNone/>
                  <a:defRPr sz="2400"/>
                </a:pPr>
                <a:endParaRPr lang="en-US" altLang="ja-JP" sz="2400" i="1" dirty="0">
                  <a:latin typeface="Cambria Math" panose="02040503050406030204" pitchFamily="18" charset="0"/>
                </a:endParaRPr>
              </a:p>
              <a:p>
                <a:pPr marL="0" indent="635000">
                  <a:spcBef>
                    <a:spcPts val="0"/>
                  </a:spcBef>
                  <a:buSzTx/>
                  <a:buNone/>
                  <a:defRPr sz="2400"/>
                </a:pPr>
                <a14:m>
                  <m:oMath xmlns:m="http://schemas.openxmlformats.org/officeDocument/2006/math">
                    <m:r>
                      <a:rPr lang="en-US" altLang="ja-JP" i="1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altLang="ja-JP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ja-JP" i="1">
                        <a:latin typeface="Cambria Math" panose="02040503050406030204" pitchFamily="18" charset="0"/>
                      </a:rPr>
                      <m:t>𝜏</m:t>
                    </m:r>
                    <m:r>
                      <a:rPr lang="en-US" altLang="ja-JP" i="1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ar-AE" altLang="ja-JP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AE" altLang="ja-JP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p>
                        <m:r>
                          <a:rPr lang="ar-AE" altLang="ja-JP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ar-AE" altLang="ja-JP" i="1">
                        <a:latin typeface="Cambria Math" panose="02040503050406030204" pitchFamily="18" charset="0"/>
                      </a:rPr>
                      <m:t>;</m:t>
                    </m:r>
                    <m:r>
                      <a:rPr lang="ar-AE" altLang="ja-JP" i="1">
                        <a:latin typeface="Cambria Math" panose="02040503050406030204" pitchFamily="18" charset="0"/>
                      </a:rPr>
                      <m:t>𝒮</m:t>
                    </m:r>
                    <m:r>
                      <a:rPr lang="ar-AE" altLang="ja-JP" i="1">
                        <a:latin typeface="Cambria Math" panose="02040503050406030204" pitchFamily="18" charset="0"/>
                      </a:rPr>
                      <m:t>)≡</m:t>
                    </m:r>
                    <m:acc>
                      <m:accPr>
                        <m:chr m:val="̇"/>
                        <m:ctrlPr>
                          <a:rPr lang="ar-AE" altLang="ja-JP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ja-JP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acc>
                    <m:r>
                      <a:rPr lang="ar-AE" altLang="ja-JP" i="1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ar-AE" altLang="ja-JP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AE" altLang="ja-JP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p>
                        <m:r>
                          <a:rPr lang="ar-AE" altLang="ja-JP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ar-AE" altLang="ja-JP" i="1">
                        <a:latin typeface="Cambria Math" panose="02040503050406030204" pitchFamily="18" charset="0"/>
                      </a:rPr>
                      <m:t>;</m:t>
                    </m:r>
                    <m:r>
                      <a:rPr lang="ar-AE" altLang="ja-JP" i="1">
                        <a:latin typeface="Cambria Math" panose="02040503050406030204" pitchFamily="18" charset="0"/>
                      </a:rPr>
                      <m:t>𝒮</m:t>
                    </m:r>
                    <m:r>
                      <a:rPr lang="ar-AE" altLang="ja-JP" i="1">
                        <a:latin typeface="Cambria Math" panose="02040503050406030204" pitchFamily="18" charset="0"/>
                      </a:rPr>
                      <m:t>)</m:t>
                    </m:r>
                    <m:f>
                      <m:fPr>
                        <m:ctrlPr>
                          <a:rPr lang="ar-AE" altLang="ja-JP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ar-AE" altLang="ja-JP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altLang="ja-JP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ja-JP" i="1">
                                <a:latin typeface="Cambria Math" panose="02040503050406030204" pitchFamily="18" charset="0"/>
                              </a:rPr>
                              <m:t>bub</m:t>
                            </m:r>
                          </m:sub>
                        </m:sSub>
                        <m:r>
                          <a:rPr lang="ar-AE" altLang="ja-JP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ar-AE" altLang="ja-JP" i="1">
                            <a:latin typeface="Cambria Math" panose="02040503050406030204" pitchFamily="18" charset="0"/>
                          </a:rPr>
                          <m:t>𝜏</m:t>
                        </m:r>
                        <m:r>
                          <a:rPr lang="ar-AE" altLang="ja-JP" i="1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ar-AE" altLang="ja-JP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ar-AE" altLang="ja-JP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p>
                            <m:r>
                              <a:rPr lang="ar-AE" altLang="ja-JP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ar-AE" altLang="ja-JP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ar-AE" altLang="ja-JP" i="1">
                            <a:latin typeface="Cambria Math" panose="02040503050406030204" pitchFamily="18" charset="0"/>
                          </a:rPr>
                          <m:t>𝒮</m:t>
                        </m:r>
                        <m:r>
                          <a:rPr lang="ar-AE" altLang="ja-JP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ar-AE" altLang="ja-JP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altLang="ja-JP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ja-JP" i="1">
                                <a:latin typeface="Cambria Math" panose="02040503050406030204" pitchFamily="18" charset="0"/>
                              </a:rPr>
                              <m:t>tot</m:t>
                            </m:r>
                          </m:sub>
                        </m:sSub>
                        <m:r>
                          <a:rPr lang="ar-AE" altLang="ja-JP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ar-AE" altLang="ja-JP" i="1">
                            <a:latin typeface="Cambria Math" panose="02040503050406030204" pitchFamily="18" charset="0"/>
                          </a:rPr>
                          <m:t>𝜏</m:t>
                        </m:r>
                        <m:r>
                          <a:rPr lang="ar-AE" altLang="ja-JP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ar-AE" altLang="ja-JP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</a:p>
              <a:p>
                <a:pPr marL="0" indent="508000">
                  <a:lnSpc>
                    <a:spcPct val="90000"/>
                  </a:lnSpc>
                  <a:buSzTx/>
                  <a:buNone/>
                  <a:defRPr sz="2400"/>
                </a:pPr>
                <a:endParaRPr lang="ar-AE" dirty="0"/>
              </a:p>
              <a:p>
                <a:pPr marL="0" indent="508000">
                  <a:lnSpc>
                    <a:spcPct val="90000"/>
                  </a:lnSpc>
                  <a:buSzTx/>
                  <a:buNone/>
                  <a:defRPr sz="2400"/>
                </a:pPr>
                <a:r>
                  <a:rPr lang="en-US" dirty="0"/>
                  <a:t>Accumulated mean volume fraction: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𝜏</m:t>
                    </m:r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)=</m:t>
                    </m:r>
                    <m:sSubSup>
                      <m:sSubSupPr>
                        <m:ctrlP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∫</m:t>
                        </m:r>
                      </m:e>
                      <m:sub>
                        <m:sSub>
                          <m:sSubPr>
                            <m:ctrlPr>
                              <a:rPr lang="ar-AE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ar-AE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c</m:t>
                            </m:r>
                          </m:sub>
                        </m:sSub>
                      </m:sub>
                      <m:sup>
                        <m: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sup>
                    </m:sSubSup>
                    <m:r>
                      <m:rPr>
                        <m:sty m:val="p"/>
                      </m:rP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sSup>
                      <m:sSupPr>
                        <m:ctrlP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p>
                        <m: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bar>
                      <m:barPr>
                        <m:pos m:val="top"/>
                        <m:ctrlP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</m:bar>
                    <m:r>
                      <a:rPr lang="ar-AE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ar-AE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𝜏</m:t>
                    </m:r>
                    <m:r>
                      <a:rPr lang="ar-AE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p>
                        <m: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ar-AE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0" indent="508000">
                  <a:lnSpc>
                    <a:spcPct val="90000"/>
                  </a:lnSpc>
                  <a:buSzTx/>
                  <a:buNone/>
                  <a:defRPr sz="2400"/>
                </a:pPr>
                <a:endParaRPr lang="ar-AE" dirty="0"/>
              </a:p>
              <a:p>
                <a:pPr marL="444499" indent="-444499">
                  <a:lnSpc>
                    <a:spcPct val="70000"/>
                  </a:lnSpc>
                  <a:spcBef>
                    <a:spcPts val="0"/>
                  </a:spcBef>
                  <a:defRPr sz="2400"/>
                </a:pPr>
                <a:r>
                  <a:rPr lang="en-US" dirty="0"/>
                  <a:t>Conversion rate: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𝒫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conv</m:t>
                        </m:r>
                      </m:sub>
                    </m:sSub>
                    <m:r>
                      <a:rPr lang="ar-AE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≡</m:t>
                    </m:r>
                    <m:acc>
                      <m:accPr>
                        <m:chr m:val="̇"/>
                        <m:ctrlPr>
                          <a:rPr lang="ar-AE" altLang="ja-JP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ja-JP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acc>
                    <m:r>
                      <a:rPr lang="ar-AE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ar-AE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𝜏</m:t>
                    </m:r>
                    <m:r>
                      <a:rPr lang="ar-AE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limLow>
                      <m:limLowPr>
                        <m:ctrlPr>
                          <a:rPr lang="en-US" altLang="ja-JP" sz="24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en-US" altLang="ja-JP" sz="24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r>
                              <m:rPr>
                                <m:sty m:val="p"/>
                              </m:rPr>
                              <a:rPr lang="en-US" altLang="ja-JP" sz="2400" i="1">
                                <a:latin typeface="Cambria Math" panose="02040503050406030204" pitchFamily="18" charset="0"/>
                              </a:rPr>
                              <m:t>exp</m:t>
                            </m:r>
                            <m:r>
                              <a:rPr lang="en-US" altLang="ja-JP" sz="2400" i="1">
                                <a:latin typeface="Cambria Math" panose="02040503050406030204" pitchFamily="18" charset="0"/>
                              </a:rPr>
                              <m:t>[−</m:t>
                            </m:r>
                            <m:r>
                              <a:rPr lang="en-US" altLang="ja-JP" sz="2400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  <m:r>
                              <a:rPr lang="en-US" altLang="ja-JP" sz="24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ja-JP" sz="2400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  <m:r>
                              <a:rPr lang="en-US" altLang="ja-JP" sz="2400" i="1">
                                <a:latin typeface="Cambria Math" panose="02040503050406030204" pitchFamily="18" charset="0"/>
                              </a:rPr>
                              <m:t>)]</m:t>
                            </m:r>
                          </m:e>
                        </m:groupChr>
                      </m:e>
                      <m:lim>
                        <m:r>
                          <a:rPr lang="en-US" altLang="ja-JP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lim>
                    </m:limLow>
                  </m:oMath>
                </a14:m>
                <a:r>
                  <a:rPr lang="ar-AE" dirty="0"/>
                  <a:t> →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ar-AE" altLang="ja-JP" sz="24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ar-AE" altLang="ja-JP" sz="2400" i="1">
                                <a:latin typeface="Cambria Math" panose="02040503050406030204" pitchFamily="18" charset="0"/>
                              </a:rPr>
                              <m:t>𝒫</m:t>
                            </m:r>
                          </m:e>
                        </m:acc>
                      </m:e>
                      <m:sub>
                        <m:r>
                          <m:rPr>
                            <m:sty m:val="p"/>
                          </m:r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conv</m:t>
                        </m:r>
                      </m:sub>
                    </m:sSub>
                    <m:r>
                      <a:rPr lang="ar-AE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conv</m:t>
                        </m:r>
                      </m:sub>
                    </m:sSub>
                    <m:r>
                      <a:rPr lang="ar-AE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)=0</m:t>
                    </m:r>
                  </m:oMath>
                </a14:m>
                <a:r>
                  <a:rPr lang="ar-AE" dirty="0"/>
                  <a:t>   </a:t>
                </a:r>
                <a:endParaRPr lang="en-US" dirty="0"/>
              </a:p>
              <a:p>
                <a:pPr marL="0" indent="3810000">
                  <a:spcBef>
                    <a:spcPts val="600"/>
                  </a:spcBef>
                  <a:buSzTx/>
                  <a:buNone/>
                  <a:defRPr sz="1700"/>
                </a:pPr>
                <a:r>
                  <a:rPr lang="en-US" dirty="0"/>
                  <a:t>               Survival rate (no bubbles)</a:t>
                </a:r>
              </a:p>
              <a:p>
                <a:pPr marL="0" indent="3810000">
                  <a:spcBef>
                    <a:spcPts val="600"/>
                  </a:spcBef>
                  <a:buSzTx/>
                  <a:buNone/>
                  <a:defRPr sz="1700"/>
                </a:pPr>
                <a:r>
                  <a:rPr lang="en-US" dirty="0"/>
                  <a:t> </a:t>
                </a:r>
              </a:p>
              <a:p>
                <a:pPr marL="444499" indent="-444499">
                  <a:lnSpc>
                    <a:spcPct val="50000"/>
                  </a:lnSpc>
                  <a:spcBef>
                    <a:spcPts val="0"/>
                  </a:spcBef>
                  <a:defRPr sz="2400"/>
                </a:pPr>
                <a:r>
                  <a:rPr lang="en-US" dirty="0"/>
                  <a:t>Bubble creation history: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𝒫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bub</m:t>
                        </m:r>
                      </m:sub>
                    </m:sSub>
                    <m:r>
                      <a:rPr lang="ar-AE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∼</m:t>
                    </m:r>
                    <m:bar>
                      <m:barPr>
                        <m:pos m:val="top"/>
                        <m:ctrlP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</m:bar>
                    <m:d>
                      <m:dPr>
                        <m:ctrlP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ar-AE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comp</m:t>
                            </m:r>
                          </m:sub>
                        </m:sSub>
                        <m: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d>
                  </m:oMath>
                </a14:m>
                <a:r>
                  <a:rPr lang="ar-AE" dirty="0"/>
                  <a:t> </a:t>
                </a:r>
                <a:r>
                  <a:rPr lang="en-US" altLang="ja-JP" dirty="0"/>
                  <a:t>→</a:t>
                </a:r>
                <a:r>
                  <a:rPr lang="ar-AE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ar-AE" altLang="ja-JP" sz="24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ar-AE" altLang="ja-JP" sz="2400" i="1">
                                <a:latin typeface="Cambria Math" panose="02040503050406030204" pitchFamily="18" charset="0"/>
                              </a:rPr>
                              <m:t>𝒫</m:t>
                            </m:r>
                          </m:e>
                        </m:acc>
                      </m:e>
                      <m:sub>
                        <m:r>
                          <m:rPr>
                            <m:sty m:val="p"/>
                          </m:r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bub</m:t>
                        </m:r>
                      </m:sub>
                    </m:sSub>
                    <m:r>
                      <a:rPr lang="ar-AE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bub</m:t>
                        </m:r>
                      </m:sub>
                    </m:sSub>
                    <m:r>
                      <a:rPr lang="ar-AE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)=0</m:t>
                    </m:r>
                  </m:oMath>
                </a14:m>
                <a:endParaRPr lang="en-US" dirty="0"/>
              </a:p>
              <a:p>
                <a:pPr marL="444499" indent="-444499">
                  <a:lnSpc>
                    <a:spcPct val="50000"/>
                  </a:lnSpc>
                  <a:spcBef>
                    <a:spcPts val="0"/>
                  </a:spcBef>
                  <a:defRPr sz="2400"/>
                </a:pPr>
                <a:endParaRPr lang="en-US" dirty="0"/>
              </a:p>
              <a:p>
                <a:pPr marL="0" indent="0">
                  <a:lnSpc>
                    <a:spcPct val="50000"/>
                  </a:lnSpc>
                  <a:spcBef>
                    <a:spcPts val="0"/>
                  </a:spcBef>
                  <a:buNone/>
                  <a:defRPr sz="2400"/>
                </a:pPr>
                <a:endParaRPr lang="en-US" dirty="0"/>
              </a:p>
              <a:p>
                <a:pPr marL="0" indent="0">
                  <a:lnSpc>
                    <a:spcPct val="50000"/>
                  </a:lnSpc>
                  <a:spcBef>
                    <a:spcPts val="0"/>
                  </a:spcBef>
                  <a:buNone/>
                  <a:defRPr sz="2400"/>
                </a:pPr>
                <a:r>
                  <a:rPr lang="en-US" altLang="ja-JP" sz="2400" dirty="0"/>
                  <a:t>                                   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AE" altLang="ja-JP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AE" altLang="ja-JP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altLang="ja-JP" sz="2400" i="1">
                            <a:latin typeface="Cambria Math" panose="02040503050406030204" pitchFamily="18" charset="0"/>
                          </a:rPr>
                          <m:t>hadronic</m:t>
                        </m:r>
                        <m:r>
                          <a:rPr lang="en-US" altLang="ja-JP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ja-JP" sz="2400" i="1">
                            <a:latin typeface="Cambria Math" panose="02040503050406030204" pitchFamily="18" charset="0"/>
                          </a:rPr>
                          <m:t>volume</m:t>
                        </m:r>
                        <m:r>
                          <a:rPr lang="en-US" altLang="ja-JP" sz="2400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ar-AE" altLang="ja-JP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altLang="ja-JP" sz="2400" i="1">
                            <a:latin typeface="Cambria Math" panose="02040503050406030204" pitchFamily="18" charset="0"/>
                          </a:rPr>
                          <m:t>total</m:t>
                        </m:r>
                        <m:r>
                          <a:rPr lang="en-US" altLang="ja-JP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ja-JP" sz="2400" i="1">
                            <a:latin typeface="Cambria Math" panose="02040503050406030204" pitchFamily="18" charset="0"/>
                          </a:rPr>
                          <m:t>volume</m:t>
                        </m:r>
                        <m:r>
                          <a:rPr lang="en-US" altLang="ja-JP" sz="2400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ar-AE" altLang="ja-JP" sz="2400" i="1">
                        <a:latin typeface="Cambria Math" panose="02040503050406030204" pitchFamily="18" charset="0"/>
                      </a:rPr>
                      <m:t>∼1</m:t>
                    </m:r>
                  </m:oMath>
                </a14:m>
                <a:endParaRPr lang="ar-AE" altLang="ja-JP" sz="2400" dirty="0"/>
              </a:p>
              <a:p>
                <a:pPr marL="444499" indent="-444499">
                  <a:lnSpc>
                    <a:spcPct val="50000"/>
                  </a:lnSpc>
                  <a:spcBef>
                    <a:spcPts val="0"/>
                  </a:spcBef>
                  <a:defRPr sz="2400"/>
                </a:pPr>
                <a:endParaRPr lang="ar-AE" dirty="0"/>
              </a:p>
            </p:txBody>
          </p:sp>
        </mc:Choice>
        <mc:Fallback xmlns="">
          <p:sp>
            <p:nvSpPr>
              <p:cNvPr id="308" name="Hadronic volume fraction for each matching solution:…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145064" y="3478819"/>
                <a:ext cx="11099801" cy="5716453"/>
              </a:xfrm>
              <a:prstGeom prst="rect">
                <a:avLst/>
              </a:prstGeom>
              <a:blipFill>
                <a:blip r:embed="rId3"/>
                <a:stretch>
                  <a:fillRect l="-2057" t="-488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5" name="See also Kolmogorov (1937), Johnson and Mehl (1939), Avrami (1939)"/>
          <p:cNvSpPr txBox="1"/>
          <p:nvPr/>
        </p:nvSpPr>
        <p:spPr>
          <a:xfrm>
            <a:off x="3053245" y="2456162"/>
            <a:ext cx="9191620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>
                <a:solidFill>
                  <a:schemeClr val="accent1">
                    <a:lumOff val="-13575"/>
                  </a:schemeClr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rPr sz="2000" dirty="0"/>
              <a:t>See also Kolmogorov (1937), Johnson and Mehl (1939), </a:t>
            </a:r>
            <a:r>
              <a:rPr sz="2000" dirty="0" err="1"/>
              <a:t>Avrami</a:t>
            </a:r>
            <a:r>
              <a:rPr sz="2000" dirty="0"/>
              <a:t> (1939) </a:t>
            </a:r>
          </a:p>
        </p:txBody>
      </p:sp>
      <p:sp>
        <p:nvSpPr>
          <p:cNvPr id="14" name="線">
            <a:extLst>
              <a:ext uri="{FF2B5EF4-FFF2-40B4-BE49-F238E27FC236}">
                <a16:creationId xmlns:a16="http://schemas.microsoft.com/office/drawing/2014/main" id="{3E252EFB-2C90-BF5F-D51A-9C7A3931AC30}"/>
              </a:ext>
            </a:extLst>
          </p:cNvPr>
          <p:cNvSpPr/>
          <p:nvPr/>
        </p:nvSpPr>
        <p:spPr>
          <a:xfrm>
            <a:off x="7376803" y="4604516"/>
            <a:ext cx="1094434" cy="1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 w="med" len="med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方程式">
                <a:extLst>
                  <a:ext uri="{FF2B5EF4-FFF2-40B4-BE49-F238E27FC236}">
                    <a16:creationId xmlns:a16="http://schemas.microsoft.com/office/drawing/2014/main" id="{6D6C2508-EF82-F60E-80FF-76C92EC91A05}"/>
                  </a:ext>
                </a:extLst>
              </p:cNvPr>
              <p:cNvSpPr txBox="1"/>
              <p:nvPr/>
            </p:nvSpPr>
            <p:spPr>
              <a:xfrm>
                <a:off x="6892697" y="4054920"/>
                <a:ext cx="413126" cy="4308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  <m:sup>
                          <m:r>
                            <a:rPr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sz="2600" dirty="0"/>
              </a:p>
            </p:txBody>
          </p:sp>
        </mc:Choice>
        <mc:Fallback xmlns="">
          <p:sp>
            <p:nvSpPr>
              <p:cNvPr id="15" name="方程式">
                <a:extLst>
                  <a:ext uri="{FF2B5EF4-FFF2-40B4-BE49-F238E27FC236}">
                    <a16:creationId xmlns:a16="http://schemas.microsoft.com/office/drawing/2014/main" id="{6D6C2508-EF82-F60E-80FF-76C92EC91A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2697" y="4054920"/>
                <a:ext cx="413126" cy="430887"/>
              </a:xfrm>
              <a:prstGeom prst="rect">
                <a:avLst/>
              </a:prstGeom>
              <a:blipFill>
                <a:blip r:embed="rId4"/>
                <a:stretch>
                  <a:fillRect l="-5882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方程式">
                <a:extLst>
                  <a:ext uri="{FF2B5EF4-FFF2-40B4-BE49-F238E27FC236}">
                    <a16:creationId xmlns:a16="http://schemas.microsoft.com/office/drawing/2014/main" id="{E6FDA6AC-BA9A-9D2F-4A02-F43F9E7D714C}"/>
                  </a:ext>
                </a:extLst>
              </p:cNvPr>
              <p:cNvSpPr txBox="1"/>
              <p:nvPr/>
            </p:nvSpPr>
            <p:spPr>
              <a:xfrm>
                <a:off x="8996901" y="3817068"/>
                <a:ext cx="293029" cy="4308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𝜏</m:t>
                      </m:r>
                    </m:oMath>
                  </m:oMathPara>
                </a14:m>
                <a:endParaRPr sz="2600" dirty="0"/>
              </a:p>
            </p:txBody>
          </p:sp>
        </mc:Choice>
        <mc:Fallback xmlns="">
          <p:sp>
            <p:nvSpPr>
              <p:cNvPr id="16" name="方程式">
                <a:extLst>
                  <a:ext uri="{FF2B5EF4-FFF2-40B4-BE49-F238E27FC236}">
                    <a16:creationId xmlns:a16="http://schemas.microsoft.com/office/drawing/2014/main" id="{E6FDA6AC-BA9A-9D2F-4A02-F43F9E7D71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6901" y="3817068"/>
                <a:ext cx="293029" cy="430887"/>
              </a:xfrm>
              <a:prstGeom prst="rect">
                <a:avLst/>
              </a:prstGeom>
              <a:blipFill>
                <a:blip r:embed="rId5"/>
                <a:stretch>
                  <a:fillRect l="-8333" r="-4167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方程式">
                <a:extLst>
                  <a:ext uri="{FF2B5EF4-FFF2-40B4-BE49-F238E27FC236}">
                    <a16:creationId xmlns:a16="http://schemas.microsoft.com/office/drawing/2014/main" id="{36C8EA74-061D-B3D0-02D8-B40315D70F7A}"/>
                  </a:ext>
                </a:extLst>
              </p:cNvPr>
              <p:cNvSpPr txBox="1"/>
              <p:nvPr/>
            </p:nvSpPr>
            <p:spPr>
              <a:xfrm>
                <a:off x="5936786" y="4382307"/>
                <a:ext cx="1576404" cy="44441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ar-AE" altLang="ja-JP" sz="28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ja-JP" sz="2800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acc>
                    </m:oMath>
                  </m:oMathPara>
                </a14:m>
                <a:endParaRPr sz="2800" dirty="0"/>
              </a:p>
            </p:txBody>
          </p:sp>
        </mc:Choice>
        <mc:Fallback xmlns="">
          <p:sp>
            <p:nvSpPr>
              <p:cNvPr id="17" name="方程式">
                <a:extLst>
                  <a:ext uri="{FF2B5EF4-FFF2-40B4-BE49-F238E27FC236}">
                    <a16:creationId xmlns:a16="http://schemas.microsoft.com/office/drawing/2014/main" id="{36C8EA74-061D-B3D0-02D8-B40315D70F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6786" y="4382307"/>
                <a:ext cx="1576404" cy="444417"/>
              </a:xfrm>
              <a:prstGeom prst="rect">
                <a:avLst/>
              </a:prstGeom>
              <a:blipFill>
                <a:blip r:embed="rId6"/>
                <a:stretch>
                  <a:fillRect t="-11111" b="-8333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円形">
            <a:extLst>
              <a:ext uri="{FF2B5EF4-FFF2-40B4-BE49-F238E27FC236}">
                <a16:creationId xmlns:a16="http://schemas.microsoft.com/office/drawing/2014/main" id="{C4B4E286-5DCF-F15C-47FF-A333F6A6AC62}"/>
              </a:ext>
            </a:extLst>
          </p:cNvPr>
          <p:cNvSpPr/>
          <p:nvPr/>
        </p:nvSpPr>
        <p:spPr>
          <a:xfrm>
            <a:off x="6962027" y="4549054"/>
            <a:ext cx="88342" cy="88342"/>
          </a:xfrm>
          <a:prstGeom prst="ellipse">
            <a:avLst/>
          </a:prstGeom>
          <a:solidFill>
            <a:srgbClr val="929292"/>
          </a:solidFill>
          <a:ln w="25400" cap="flat">
            <a:solidFill>
              <a:srgbClr val="000000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endParaRPr/>
          </a:p>
        </p:txBody>
      </p:sp>
      <p:sp>
        <p:nvSpPr>
          <p:cNvPr id="19" name="円形">
            <a:extLst>
              <a:ext uri="{FF2B5EF4-FFF2-40B4-BE49-F238E27FC236}">
                <a16:creationId xmlns:a16="http://schemas.microsoft.com/office/drawing/2014/main" id="{CDAF7D34-88ED-7F2A-D988-38D444ECB8E4}"/>
              </a:ext>
            </a:extLst>
          </p:cNvPr>
          <p:cNvSpPr/>
          <p:nvPr/>
        </p:nvSpPr>
        <p:spPr>
          <a:xfrm>
            <a:off x="8797672" y="4247022"/>
            <a:ext cx="687254" cy="687255"/>
          </a:xfrm>
          <a:prstGeom prst="ellipse">
            <a:avLst/>
          </a:prstGeom>
          <a:solidFill>
            <a:srgbClr val="929292"/>
          </a:solidFill>
          <a:ln w="25400" cap="flat">
            <a:solidFill>
              <a:srgbClr val="000000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方程式">
                <a:extLst>
                  <a:ext uri="{FF2B5EF4-FFF2-40B4-BE49-F238E27FC236}">
                    <a16:creationId xmlns:a16="http://schemas.microsoft.com/office/drawing/2014/main" id="{890833C9-2E59-9C2F-6FC0-421AA4394D8E}"/>
                  </a:ext>
                </a:extLst>
              </p:cNvPr>
              <p:cNvSpPr txBox="1"/>
              <p:nvPr/>
            </p:nvSpPr>
            <p:spPr>
              <a:xfrm>
                <a:off x="8093518" y="5087342"/>
                <a:ext cx="3277767" cy="26182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bub</m:t>
                          </m:r>
                        </m:sub>
                      </m:sSub>
                      <m:r>
                        <a:rPr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𝜏</m:t>
                      </m:r>
                      <m:r>
                        <a:rPr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p>
                        <m:sSupPr>
                          <m:ctrlPr>
                            <a:rPr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  <m:sup>
                          <m:r>
                            <a:rPr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𝒮</m:t>
                      </m:r>
                      <m:r>
                        <a:rPr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def</m:t>
                          </m:r>
                        </m:sub>
                      </m:sSub>
                      <m:r>
                        <a:rPr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𝒮</m:t>
                      </m:r>
                      <m:r>
                        <a:rPr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)(</m:t>
                      </m:r>
                      <m:r>
                        <a:rPr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𝜏</m:t>
                      </m:r>
                      <m:r>
                        <a:rPr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  <m:sup>
                          <m:r>
                            <a:rPr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sz="2200" dirty="0"/>
              </a:p>
            </p:txBody>
          </p:sp>
        </mc:Choice>
        <mc:Fallback xmlns="">
          <p:sp>
            <p:nvSpPr>
              <p:cNvPr id="20" name="方程式">
                <a:extLst>
                  <a:ext uri="{FF2B5EF4-FFF2-40B4-BE49-F238E27FC236}">
                    <a16:creationId xmlns:a16="http://schemas.microsoft.com/office/drawing/2014/main" id="{890833C9-2E59-9C2F-6FC0-421AA4394D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3518" y="5087342"/>
                <a:ext cx="3277767" cy="261828"/>
              </a:xfrm>
              <a:prstGeom prst="rect">
                <a:avLst/>
              </a:prstGeom>
              <a:blipFill>
                <a:blip r:embed="rId7"/>
                <a:stretch>
                  <a:fillRect l="-3089" r="-17375" b="-80952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線">
            <a:extLst>
              <a:ext uri="{FF2B5EF4-FFF2-40B4-BE49-F238E27FC236}">
                <a16:creationId xmlns:a16="http://schemas.microsoft.com/office/drawing/2014/main" id="{3F667154-C5AB-2BEE-D220-886870F47D78}"/>
              </a:ext>
            </a:extLst>
          </p:cNvPr>
          <p:cNvSpPr/>
          <p:nvPr/>
        </p:nvSpPr>
        <p:spPr>
          <a:xfrm flipH="1">
            <a:off x="9158725" y="4590648"/>
            <a:ext cx="337979" cy="1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headEnd type="arrow" w="med" len="med"/>
            <a:tailEnd type="arrow" w="med" len="med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endParaRPr/>
          </a:p>
        </p:txBody>
      </p:sp>
      <p:sp>
        <p:nvSpPr>
          <p:cNvPr id="24" name="線">
            <a:extLst>
              <a:ext uri="{FF2B5EF4-FFF2-40B4-BE49-F238E27FC236}">
                <a16:creationId xmlns:a16="http://schemas.microsoft.com/office/drawing/2014/main" id="{5E44C595-0D9A-4AB0-6265-B21C8A8EE13C}"/>
              </a:ext>
            </a:extLst>
          </p:cNvPr>
          <p:cNvSpPr/>
          <p:nvPr/>
        </p:nvSpPr>
        <p:spPr>
          <a:xfrm flipH="1" flipV="1">
            <a:off x="7147534" y="8194097"/>
            <a:ext cx="229268" cy="306959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 w="med" len="med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Three characteristic stage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Three characteristic stages</a:t>
            </a:r>
          </a:p>
        </p:txBody>
      </p:sp>
      <p:sp>
        <p:nvSpPr>
          <p:cNvPr id="328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6385373" y="9296400"/>
            <a:ext cx="227280" cy="32430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9</a:t>
            </a:fld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9" name="方程式"/>
              <p:cNvSpPr txBox="1"/>
              <p:nvPr/>
            </p:nvSpPr>
            <p:spPr>
              <a:xfrm>
                <a:off x="5994345" y="7320843"/>
                <a:ext cx="1183337" cy="369332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𝜏</m:t>
                      </m:r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m:rPr>
                          <m:sty m:val="p"/>
                        </m:rPr>
                        <a:rPr 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fm</m:t>
                      </m:r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sz="2400" dirty="0"/>
              </a:p>
            </p:txBody>
          </p:sp>
        </mc:Choice>
        <mc:Fallback xmlns="">
          <p:sp>
            <p:nvSpPr>
              <p:cNvPr id="329" name="方程式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4345" y="7320843"/>
                <a:ext cx="1183337" cy="369332"/>
              </a:xfrm>
              <a:prstGeom prst="rect">
                <a:avLst/>
              </a:prstGeom>
              <a:blipFill>
                <a:blip r:embed="rId3"/>
                <a:stretch>
                  <a:fillRect l="-1064" t="-6667" r="-8511" b="-36667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0" name="線"/>
          <p:cNvSpPr/>
          <p:nvPr/>
        </p:nvSpPr>
        <p:spPr>
          <a:xfrm>
            <a:off x="5445696" y="3726191"/>
            <a:ext cx="0" cy="766186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1" name="First nucleation"/>
              <p:cNvSpPr txBox="1"/>
              <p:nvPr/>
            </p:nvSpPr>
            <p:spPr>
              <a:xfrm>
                <a:off x="2497783" y="3276586"/>
                <a:ext cx="3355239" cy="471924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wrap="square" lIns="50800" tIns="50800" rIns="50800" bIns="50800" anchor="ctr">
                <a:spAutoFit/>
              </a:bodyPr>
              <a:lstStyle/>
              <a:p>
                <a:pPr>
                  <a:defRPr>
                    <a:latin typeface="+mn-lt"/>
                    <a:ea typeface="+mn-ea"/>
                    <a:cs typeface="+mn-cs"/>
                    <a:sym typeface="ヒラギノ角ゴ ProN W3"/>
                  </a:defRPr>
                </a:pPr>
                <a:r>
                  <a:rPr dirty="0"/>
                  <a:t>First nucleation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nuc</m:t>
                        </m:r>
                      </m:sub>
                    </m:sSub>
                  </m:oMath>
                </a14:m>
                <a:r>
                  <a:rPr dirty="0"/>
                  <a:t> </a:t>
                </a:r>
              </a:p>
            </p:txBody>
          </p:sp>
        </mc:Choice>
        <mc:Fallback xmlns="">
          <p:sp>
            <p:nvSpPr>
              <p:cNvPr id="331" name="First nucle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7783" y="3276586"/>
                <a:ext cx="3355239" cy="471924"/>
              </a:xfrm>
              <a:prstGeom prst="rect">
                <a:avLst/>
              </a:prstGeom>
              <a:blipFill>
                <a:blip r:embed="rId4"/>
                <a:stretch>
                  <a:fillRect t="-7692" b="-23077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2" name="線"/>
          <p:cNvSpPr/>
          <p:nvPr/>
        </p:nvSpPr>
        <p:spPr>
          <a:xfrm>
            <a:off x="7530381" y="3886200"/>
            <a:ext cx="1" cy="1877976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3" name="Volume-dominant bubble creation"/>
              <p:cNvSpPr txBox="1"/>
              <p:nvPr/>
            </p:nvSpPr>
            <p:spPr>
              <a:xfrm>
                <a:off x="5853023" y="2673107"/>
                <a:ext cx="3122989" cy="1079749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lIns="50800" tIns="50800" rIns="50800" bIns="50800" anchor="ctr">
                <a:spAutoFit/>
              </a:bodyPr>
              <a:lstStyle/>
              <a:p>
                <a:pPr>
                  <a:spcBef>
                    <a:spcPts val="4200"/>
                  </a:spcBef>
                  <a:defRPr>
                    <a:latin typeface="+mn-lt"/>
                    <a:ea typeface="+mn-ea"/>
                    <a:cs typeface="+mn-cs"/>
                    <a:sym typeface="ヒラギノ角ゴ ProN W3"/>
                  </a:defRPr>
                </a:pPr>
                <a:r>
                  <a:rPr dirty="0"/>
                  <a:t>Volume-dominant bubble creation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bub</m:t>
                        </m:r>
                      </m:sub>
                    </m:sSub>
                  </m:oMath>
                </a14:m>
                <a:r>
                  <a:rPr dirty="0"/>
                  <a:t> </a:t>
                </a:r>
              </a:p>
            </p:txBody>
          </p:sp>
        </mc:Choice>
        <mc:Fallback xmlns="">
          <p:sp>
            <p:nvSpPr>
              <p:cNvPr id="333" name="Volume-dominant bubble cre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3023" y="2673107"/>
                <a:ext cx="3122989" cy="1079749"/>
              </a:xfrm>
              <a:prstGeom prst="rect">
                <a:avLst/>
              </a:prstGeom>
              <a:blipFill>
                <a:blip r:embed="rId5"/>
                <a:stretch>
                  <a:fillRect t="-9302" r="-2024" b="-6977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4" name="線"/>
          <p:cNvSpPr/>
          <p:nvPr/>
        </p:nvSpPr>
        <p:spPr>
          <a:xfrm flipH="1">
            <a:off x="8173081" y="4021942"/>
            <a:ext cx="1130644" cy="1130644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5" name="Maximal conversion"/>
              <p:cNvSpPr txBox="1"/>
              <p:nvPr/>
            </p:nvSpPr>
            <p:spPr>
              <a:xfrm>
                <a:off x="9201748" y="3190691"/>
                <a:ext cx="2546994" cy="982455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lIns="50800" tIns="50800" rIns="50800" bIns="50800" anchor="ctr">
                <a:spAutoFit/>
              </a:bodyPr>
              <a:lstStyle/>
              <a:p>
                <a:pPr>
                  <a:spcBef>
                    <a:spcPts val="4200"/>
                  </a:spcBef>
                  <a:defRPr>
                    <a:latin typeface="+mn-lt"/>
                    <a:ea typeface="+mn-ea"/>
                    <a:cs typeface="+mn-cs"/>
                    <a:sym typeface="ヒラギノ角ゴ ProN W3"/>
                  </a:defRPr>
                </a:pPr>
                <a:r>
                  <a:t>Maximal conversion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conv</m:t>
                        </m:r>
                      </m:sub>
                    </m:sSub>
                  </m:oMath>
                </a14:m>
                <a:endParaRPr/>
              </a:p>
            </p:txBody>
          </p:sp>
        </mc:Choice>
        <mc:Fallback xmlns="">
          <p:sp>
            <p:nvSpPr>
              <p:cNvPr id="335" name="Maximal convers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1748" y="3190691"/>
                <a:ext cx="2546994" cy="982455"/>
              </a:xfrm>
              <a:prstGeom prst="rect">
                <a:avLst/>
              </a:prstGeom>
              <a:blipFill>
                <a:blip r:embed="rId6"/>
                <a:stretch>
                  <a:fillRect l="-4478" b="-5128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6" name="方程式"/>
              <p:cNvSpPr txBox="1"/>
              <p:nvPr/>
            </p:nvSpPr>
            <p:spPr>
              <a:xfrm rot="16200000">
                <a:off x="2326296" y="5497336"/>
                <a:ext cx="2835969" cy="323165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sz="21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1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𝒫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1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first</m:t>
                          </m:r>
                        </m:sub>
                      </m:sSub>
                      <m:r>
                        <a:rPr lang="ar-AE" sz="21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ar-AE" sz="21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1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𝒫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ar-AE" sz="2100" b="0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b</m:t>
                          </m:r>
                          <m:r>
                            <m:rPr>
                              <m:sty m:val="p"/>
                            </m:rPr>
                            <a:rPr lang="en-US" sz="2100" b="0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ub</m:t>
                          </m:r>
                        </m:sub>
                      </m:sSub>
                      <m:r>
                        <a:rPr lang="ar-AE" sz="21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ar-AE" sz="21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1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𝒫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1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conv</m:t>
                          </m:r>
                        </m:sub>
                      </m:sSub>
                      <m:r>
                        <a:rPr lang="en-US" sz="21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ar-AE" sz="21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sSup>
                        <m:sSupPr>
                          <m:ctrlPr>
                            <a:rPr lang="ar-AE" sz="21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21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fm</m:t>
                          </m:r>
                        </m:e>
                        <m:sup>
                          <m:r>
                            <a:rPr lang="ar-AE" sz="21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ar-AE" sz="21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sz="2100" dirty="0"/>
              </a:p>
            </p:txBody>
          </p:sp>
        </mc:Choice>
        <mc:Fallback xmlns="">
          <p:sp>
            <p:nvSpPr>
              <p:cNvPr id="336" name="方程式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2326296" y="5497336"/>
                <a:ext cx="2835969" cy="323165"/>
              </a:xfrm>
              <a:prstGeom prst="rect">
                <a:avLst/>
              </a:prstGeom>
              <a:blipFill>
                <a:blip r:embed="rId7"/>
                <a:stretch>
                  <a:fillRect l="-7692" t="-2679" r="-38462" b="-1339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7" name="方程式"/>
          <p:cNvSpPr txBox="1"/>
          <p:nvPr/>
        </p:nvSpPr>
        <p:spPr>
          <a:xfrm>
            <a:off x="6423120" y="8043807"/>
            <a:ext cx="3658041" cy="492443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/>
          <a:p>
            <a:pPr algn="l" defTabSz="914400" latinLnBrk="1">
              <a:defRPr sz="1800"/>
            </a:pPr>
            <a:endParaRPr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8" name="General hierarchy:"/>
              <p:cNvSpPr txBox="1"/>
              <p:nvPr/>
            </p:nvSpPr>
            <p:spPr>
              <a:xfrm>
                <a:off x="2681757" y="8064326"/>
                <a:ext cx="6122125" cy="471924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>
                <a:lvl1pPr>
                  <a:defRPr>
                    <a:latin typeface="+mn-lt"/>
                    <a:ea typeface="+mn-ea"/>
                    <a:cs typeface="+mn-cs"/>
                    <a:sym typeface="ヒラギノ角ゴ ProN W3"/>
                  </a:defRPr>
                </a:lvl1pPr>
              </a:lstStyle>
              <a:p>
                <a:r>
                  <a:rPr dirty="0"/>
                  <a:t>General hierarchy: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altLang="ja-JP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altLang="ja-JP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i="1">
                            <a:latin typeface="Cambria Math" panose="02040503050406030204" pitchFamily="18" charset="0"/>
                          </a:rPr>
                          <m:t>nuc</m:t>
                        </m:r>
                      </m:sub>
                    </m:sSub>
                    <m:r>
                      <a:rPr lang="ar-AE" altLang="ja-JP" i="1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ar-AE" altLang="ja-JP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altLang="ja-JP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i="1">
                            <a:latin typeface="Cambria Math" panose="02040503050406030204" pitchFamily="18" charset="0"/>
                          </a:rPr>
                          <m:t>bub</m:t>
                        </m:r>
                      </m:sub>
                    </m:sSub>
                    <m:r>
                      <a:rPr lang="ar-AE" altLang="ja-JP" i="1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ar-AE" altLang="ja-JP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altLang="ja-JP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i="1">
                            <a:latin typeface="Cambria Math" panose="02040503050406030204" pitchFamily="18" charset="0"/>
                          </a:rPr>
                          <m:t>conv</m:t>
                        </m:r>
                      </m:sub>
                    </m:sSub>
                  </m:oMath>
                </a14:m>
                <a:r>
                  <a:rPr lang="en-US" altLang="ja-JP" dirty="0"/>
                  <a:t> for</a:t>
                </a:r>
                <a:endParaRPr lang="ar-AE" altLang="ja-JP" dirty="0"/>
              </a:p>
            </p:txBody>
          </p:sp>
        </mc:Choice>
        <mc:Fallback xmlns="">
          <p:sp>
            <p:nvSpPr>
              <p:cNvPr id="338" name="General hierarchy: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1757" y="8064326"/>
                <a:ext cx="6122125" cy="471924"/>
              </a:xfrm>
              <a:prstGeom prst="rect">
                <a:avLst/>
              </a:prstGeom>
              <a:blipFill>
                <a:blip r:embed="rId8"/>
                <a:stretch>
                  <a:fillRect l="-1863" t="-10811" r="-3313" b="-29730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9" name="BEST EOS…"/>
          <p:cNvSpPr txBox="1"/>
          <p:nvPr/>
        </p:nvSpPr>
        <p:spPr>
          <a:xfrm>
            <a:off x="8856771" y="7868487"/>
            <a:ext cx="1724559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  <a:r>
              <a:rPr dirty="0"/>
              <a:t>BEST EOS</a:t>
            </a:r>
          </a:p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  <a:r>
              <a:rPr dirty="0"/>
              <a:t>Bag model</a:t>
            </a:r>
          </a:p>
        </p:txBody>
      </p:sp>
      <p:sp>
        <p:nvSpPr>
          <p:cNvPr id="340" name="NS, Stephanov, Yee (in preparation)"/>
          <p:cNvSpPr txBox="1"/>
          <p:nvPr/>
        </p:nvSpPr>
        <p:spPr>
          <a:xfrm>
            <a:off x="7530381" y="1912957"/>
            <a:ext cx="4650312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spcBef>
                <a:spcPts val="1000"/>
              </a:spcBef>
              <a:defRPr sz="1800">
                <a:solidFill>
                  <a:schemeClr val="accent1">
                    <a:lumOff val="-13575"/>
                  </a:schemeClr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>
              <a:defRPr sz="2400">
                <a:solidFill>
                  <a:srgbClr val="000000"/>
                </a:solidFill>
              </a:defRPr>
            </a:pPr>
            <a:r>
              <a:rPr sz="2000" dirty="0">
                <a:solidFill>
                  <a:schemeClr val="accent1">
                    <a:lumOff val="-13575"/>
                  </a:schemeClr>
                </a:solidFill>
              </a:rPr>
              <a:t>NS, </a:t>
            </a:r>
            <a:r>
              <a:rPr sz="2000" dirty="0" err="1">
                <a:solidFill>
                  <a:schemeClr val="accent1">
                    <a:lumOff val="-13575"/>
                  </a:schemeClr>
                </a:solidFill>
              </a:rPr>
              <a:t>Stephanov</a:t>
            </a:r>
            <a:r>
              <a:rPr sz="2000" dirty="0">
                <a:solidFill>
                  <a:schemeClr val="accent1">
                    <a:lumOff val="-13575"/>
                  </a:schemeClr>
                </a:solidFill>
              </a:rPr>
              <a:t>, Yee (in preparation)</a:t>
            </a:r>
          </a:p>
        </p:txBody>
      </p:sp>
      <p:pic>
        <p:nvPicPr>
          <p:cNvPr id="341" name="画像" descr="画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42358" y="4269564"/>
            <a:ext cx="4761524" cy="30262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ヒラギノ角ゴ ProN W3"/>
        <a:ea typeface="ヒラギノ角ゴ ProN W3"/>
        <a:cs typeface="ヒラギノ角ゴ ProN W3"/>
      </a:majorFont>
      <a:minorFont>
        <a:latin typeface="ヒラギノ角ゴ ProN W3"/>
        <a:ea typeface="ヒラギノ角ゴ ProN W3"/>
        <a:cs typeface="ヒラギノ角ゴ ProN W3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ヒラギノ角ゴ ProN W6"/>
            <a:ea typeface="ヒラギノ角ゴ ProN W6"/>
            <a:cs typeface="ヒラギノ角ゴ ProN W6"/>
            <a:sym typeface="ヒラギノ角ゴ ProN W6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ヒラギノ角ゴ ProN W3"/>
        <a:ea typeface="ヒラギノ角ゴ ProN W3"/>
        <a:cs typeface="ヒラギノ角ゴ ProN W3"/>
      </a:majorFont>
      <a:minorFont>
        <a:latin typeface="ヒラギノ角ゴ ProN W3"/>
        <a:ea typeface="ヒラギノ角ゴ ProN W3"/>
        <a:cs typeface="ヒラギノ角ゴ ProN W3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ヒラギノ角ゴ ProN W6"/>
            <a:ea typeface="ヒラギノ角ゴ ProN W6"/>
            <a:cs typeface="ヒラギノ角ゴ ProN W6"/>
            <a:sym typeface="ヒラギノ角ゴ ProN W6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1440</TotalTime>
  <Words>888</Words>
  <Application>Microsoft Macintosh PowerPoint</Application>
  <PresentationFormat>ユーザー設定</PresentationFormat>
  <Paragraphs>176</Paragraphs>
  <Slides>12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19" baseType="lpstr">
      <vt:lpstr>ヒラギノ角ゴ ProN W3</vt:lpstr>
      <vt:lpstr>ヒラギノ角ゴ ProN W6</vt:lpstr>
      <vt:lpstr>Cambria Math</vt:lpstr>
      <vt:lpstr>Helvetica Neue Light</vt:lpstr>
      <vt:lpstr>Helvetica Neue Thin</vt:lpstr>
      <vt:lpstr>Times New Roman</vt:lpstr>
      <vt:lpstr>White</vt:lpstr>
      <vt:lpstr>Bubble Nucleation and Hadronic Phase Conversion in an Expanding Quark–Gluon Plasma</vt:lpstr>
      <vt:lpstr>From fluctuations to first-order dynamics</vt:lpstr>
      <vt:lpstr>Bubble nucleation and growth in expanding media</vt:lpstr>
      <vt:lpstr>Setup</vt:lpstr>
      <vt:lpstr>Hydrodynamic matching</vt:lpstr>
      <vt:lpstr>Nucleation rate</vt:lpstr>
      <vt:lpstr>First nucleation</vt:lpstr>
      <vt:lpstr>Bubble growth and  conversion dynamics</vt:lpstr>
      <vt:lpstr>Three characteristic stages</vt:lpstr>
      <vt:lpstr>Hadronic state distribution</vt:lpstr>
      <vt:lpstr>Hadronic state evolution</vt:lpstr>
      <vt:lpstr>Summary and Advertisment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Sogabe, Nori</cp:lastModifiedBy>
  <cp:revision>124</cp:revision>
  <dcterms:modified xsi:type="dcterms:W3CDTF">2026-07-14T00:17:34Z</dcterms:modified>
</cp:coreProperties>
</file>