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7.xml" ContentType="application/inkml+xml"/>
  <Override PartName="/ppt/ink/ink18.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314" r:id="rId3"/>
    <p:sldId id="315" r:id="rId4"/>
    <p:sldId id="266" r:id="rId5"/>
    <p:sldId id="316" r:id="rId6"/>
    <p:sldId id="310" r:id="rId7"/>
    <p:sldId id="317" r:id="rId8"/>
    <p:sldId id="276" r:id="rId9"/>
    <p:sldId id="259" r:id="rId10"/>
    <p:sldId id="308" r:id="rId11"/>
    <p:sldId id="309" r:id="rId12"/>
    <p:sldId id="302" r:id="rId13"/>
    <p:sldId id="282" r:id="rId14"/>
    <p:sldId id="311" r:id="rId15"/>
    <p:sldId id="320" r:id="rId16"/>
    <p:sldId id="303" r:id="rId17"/>
    <p:sldId id="318" r:id="rId18"/>
    <p:sldId id="304" r:id="rId19"/>
    <p:sldId id="307" r:id="rId20"/>
    <p:sldId id="313" r:id="rId21"/>
    <p:sldId id="258" r:id="rId22"/>
    <p:sldId id="325" r:id="rId23"/>
    <p:sldId id="326" r:id="rId24"/>
    <p:sldId id="327" r:id="rId25"/>
    <p:sldId id="328" r:id="rId26"/>
    <p:sldId id="329" r:id="rId27"/>
    <p:sldId id="268" r:id="rId28"/>
    <p:sldId id="294" r:id="rId29"/>
    <p:sldId id="31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008000"/>
    <a:srgbClr val="FF0000"/>
    <a:srgbClr val="FFA800"/>
    <a:srgbClr val="9400D3"/>
    <a:srgbClr val="4472C4"/>
    <a:srgbClr val="FF33CC"/>
    <a:srgbClr val="F47B8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785" autoAdjust="0"/>
    <p:restoredTop sz="94118" autoAdjust="0"/>
  </p:normalViewPr>
  <p:slideViewPr>
    <p:cSldViewPr snapToGrid="0">
      <p:cViewPr>
        <p:scale>
          <a:sx n="75" d="100"/>
          <a:sy n="75" d="100"/>
        </p:scale>
        <p:origin x="1240" y="7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4T06:16:16.892"/>
    </inkml:context>
    <inkml:brush xml:id="br0">
      <inkml:brushProperty name="width" value="0.025" units="cm"/>
      <inkml:brushProperty name="height" value="0.025" units="cm"/>
      <inkml:brushProperty name="color" value="#E71224"/>
    </inkml:brush>
  </inkml:definitions>
  <inkml:trace contextRef="#ctx0" brushRef="#br0">1 0 17610 0 0,'0'0'4628'0'0,"0"0"-2540"0"0,0 0-2088 0 0,0 0-1236 0 0,0 0-14805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6T06:51:18.012"/>
    </inkml:context>
    <inkml:brush xml:id="br0">
      <inkml:brushProperty name="width" value="0.1" units="cm"/>
      <inkml:brushProperty name="height" value="0.1" units="cm"/>
      <inkml:brushProperty name="color" value="#4472C4"/>
    </inkml:brush>
  </inkml:definitions>
  <inkml:trace contextRef="#ctx0" brushRef="#br0">77 354 28915 0 0,'0'0'1044'0'0,"0"0"-452"0"0,0 0-330 0 0,0 0-126 0 0,0 0 87 0 0,0 0 47 0 0,0 0-56 0 0,0 0-80 0 0,0 0-62 0 0,-5-11-46 0 0,-29-54 13 0 0,32 62-45 0 0,0-1 0 0 0,0 1 0 0 0,0-1 0 0 0,1 0-1 0 0,-1 0 1 0 0,1 1 0 0 0,0-1 0 0 0,0 0 0 0 0,1 0 0 0 0,-1 0 0 0 0,1 0 0 0 0,0 0 0 0 0,0 0 0 0 0,0 0-1 0 0,1 0 1 0 0,-1 0 0 0 0,1 0 0 0 0,0 0 0 0 0,0 0 0 0 0,1 0 0 0 0,-1 0 0 0 0,1 1 0 0 0,-1-1 0 0 0,1 0-1 0 0,0 1 1 0 0,1 0 0 0 0,-1-1 0 0 0,0 1 0 0 0,1 0 0 0 0,2-1 6 0 0,94-81-254 0 0,-72 72 190 0 0,0 2 1 0 0,1 0 0 0 0,0 2 0 0 0,1 1 0 0 0,-1 1 0 0 0,1 1 0 0 0,1 2 0 0 0,-1 1-1 0 0,17 1 64 0 0,-37 1-50 0 0,-1 0-1 0 0,1 1 1 0 0,0 0-1 0 0,-1 0 1 0 0,1 1-1 0 0,-1 0 1 0 0,1 0-1 0 0,-1 1 1 0 0,1 0-1 0 0,-1 1 1 0 0,0 0-1 0 0,0 0 1 0 0,0 1-1 0 0,-1 0 1 0 0,1 0-1 0 0,-1 1 1 0 0,0-1-1 0 0,7 7 51 0 0,-3-1 21 0 0,-4-6-13 0 0,-1 1 0 0 0,1 0 0 0 0,-1 0 1 0 0,0 0-1 0 0,0 1 0 0 0,0 0 1 0 0,-1 0-1 0 0,0 1 0 0 0,0 0 0 0 0,-1 0 1 0 0,1 0-1 0 0,-2 0 0 0 0,1 0 1 0 0,-1 1-1 0 0,0 0 0 0 0,-1-1 0 0 0,1 1 1 0 0,-2 0-1 0 0,1 1 0 0 0,-1-1 1 0 0,0 0-1 0 0,-1 0-8 0 0,0 1 26 0 0,0-1 0 0 0,-1 1 0 0 0,0-1 0 0 0,0 0 0 0 0,-1 1 0 0 0,0-1 1 0 0,0 0-1 0 0,-1 0 0 0 0,0 0 0 0 0,-1-1 0 0 0,0 1 0 0 0,0-1 0 0 0,0 0 0 0 0,-1 0 1 0 0,0 0-1 0 0,0-1 0 0 0,-6 5-26 0 0,-34 43 8 0 0,-6 7 28 0 0,-2-2 0 0 0,-2-3 0 0 0,-3-1 0 0 0,-10 2-36 0 0,-159 153-172 0 0,142-86-2 0 0,81-111 145 0 0,1 0-1 0 0,0 1 0 0 0,1-1 1 0 0,0 1-1 0 0,1 0 0 0 0,1 0 1 0 0,0-1-1 0 0,1 1 0 0 0,1 0 1 0 0,0-1-1 0 0,0 1 1 0 0,1-1-1 0 0,1 0 0 0 0,1 0 1 0 0,0 0-1 0 0,1 1 30 0 0,-5-10-14 0 0,40 88 85 0 0,19 18-33 0 0,-59-106-1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6T06:51:19.145"/>
    </inkml:context>
    <inkml:brush xml:id="br0">
      <inkml:brushProperty name="width" value="0.1" units="cm"/>
      <inkml:brushProperty name="height" value="0.1" units="cm"/>
      <inkml:brushProperty name="color" value="#4472C4"/>
    </inkml:brush>
  </inkml:definitions>
  <inkml:trace contextRef="#ctx0" brushRef="#br0">132 38 19182 0 0,'0'0'4075'0'0,"0"0"-1987"0"0,0 0-1131 0 0,0 0-110 0 0,0 0-16 0 0,0 0-154 0 0,0 0-235 0 0,0 0-162 0 0,0 0-85 0 0,0 0 50 0 0,-4-3 33 0 0,-49-32 1319 0 0,14 38-2130 0 0,36 0 413 0 0,-1 1 1 0 0,1-1-1 0 0,0 1 1 0 0,1 0-1 0 0,-1-1 0 0 0,0 2 1 0 0,1-1-1 0 0,0 0 1 0 0,0 0-1 0 0,0 1 1 0 0,1-1-1 0 0,-1 1 0 0 0,1-1 1 0 0,0 1-1 0 0,1-1 1 0 0,-1 1-1 0 0,1 0 1 0 0,0 0-1 0 0,0-1 1 0 0,0 1-1 0 0,1 2 120 0 0,2-4 30 0 0,-1-1-1 0 0,1 1 1 0 0,0-1 0 0 0,0 0-1 0 0,1 0 1 0 0,-1 0 0 0 0,0-1-1 0 0,1 1 1 0 0,-1-1 0 0 0,1 0 0 0 0,-1 0-1 0 0,1 0 1 0 0,0 0 0 0 0,-1-1-1 0 0,1 1 1 0 0,0-1 0 0 0,-1 0-1 0 0,1 0 1 0 0,0-1 0 0 0,-1 1-1 0 0,1-1 1 0 0,0 1 0 0 0,-1-1 0 0 0,1 0-1 0 0,-1-1 1 0 0,1 1 0 0 0,-1 0-1 0 0,0-1 1 0 0,1 0 0 0 0,-1 0-1 0 0,0 0 1 0 0,1-1-30 0 0,13-80 1644 0 0,-64 94-2755 0 0,43-3 214 0 0,-5 12-382 0 0,7-12-3028 0 0,1 0-4060 0 0,1-4-6916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0T11:01:15.884"/>
    </inkml:context>
    <inkml:brush xml:id="br0">
      <inkml:brushProperty name="width" value="0.1" units="cm"/>
      <inkml:brushProperty name="height" value="0.1" units="cm"/>
      <inkml:brushProperty name="color" value="#FFC114"/>
    </inkml:brush>
  </inkml:definitions>
  <inkml:trace contextRef="#ctx0" brushRef="#br0">1 1083 7053 0 0,'0'0'10609'0'0,"0"0"-6760"0"0,0 0-2896 0 0,0 0-566 0 0,0 0 150 0 0,1 17 73 0 0,15 119 3131 0 0,44 142-2992 0 0,-5-31-278 0 0,-10 3 1 0 0,-11 5-472 0 0,32 87 618 0 0,-65-342-556 0 0,-1 0 0 0 0,1-1-1 0 0,-1 1 1 0 0,1 0 0 0 0,-1-1 0 0 0,1 1-1 0 0,-1 0 1 0 0,1 0 0 0 0,0 0-1 0 0,-1-1 1 0 0,1 1 0 0 0,-1 0-1 0 0,1 0 1 0 0,0 0 0 0 0,-1 0-1 0 0,1 0 1 0 0,-1 0 0 0 0,1 0-1 0 0,0 0 1 0 0,-1 0 0 0 0,1 0 0 0 0,0 0-1 0 0,-1 1 1 0 0,1-1 0 0 0,-1 0-62 0 0,23-265 55 0 0,64-34-114 0 0,-19 86 67 0 0,9 2 0 0 0,49-82-8 0 0,-56 142 97 0 0,6 3 1 0 0,6 4 0 0 0,7 4 0 0 0,5 3 0 0 0,7 5 0 0 0,18-10-98 0 0,184-158 331 0 0,-295 293-290 0 0,-7 6-65 0 0,0-1 1 0 0,0 1-1 0 0,0-1 1 0 0,0 1-1 0 0,0 0 0 0 0,0 0 1 0 0,1-1-1 0 0,-1 1 1 0 0,1 0-1 0 0,-1 0 1 0 0,1 0-1 0 0,-1 0 1 0 0,1 0-1 0 0,-1 1 1 0 0,1-1-1 0 0,0 1 1 0 0,-1-1-1 0 0,1 1 0 0 0,0-1 1 0 0,0 1-1 0 0,-1 0 1 0 0,1 0-1 0 0,0 0 1 0 0,0 0-1 0 0,0 0 1 0 0,-1 0-1 0 0,1 0 1 0 0,0 0-1 0 0,0 1 1 0 0,-1-1-1 0 0,1 1 0 0 0,0 0 1 0 0,-1-1-1 0 0,1 1 1 0 0,0 0-1 0 0,-1 0 1 0 0,1 0-1 0 0,-1 0 1 0 0,1 0-1 0 0,-1 0 1 0 0,0 0 23 0 0,0 0-49 0 0,33 22-1930 0 0,-15-3-3409 0 0,-30-22-5800 0 0,-70-55-1806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0T11:01:15.885"/>
    </inkml:context>
    <inkml:brush xml:id="br0">
      <inkml:brushProperty name="width" value="0.1" units="cm"/>
      <inkml:brushProperty name="height" value="0.1" units="cm"/>
      <inkml:brushProperty name="color" value="#FFC114"/>
    </inkml:brush>
  </inkml:definitions>
  <inkml:trace contextRef="#ctx0" brushRef="#br0">0 1449 19378 0 0,'0'0'3319'0'0,"0"0"-2184"0"0,0 0-901 0 0,0 0 149 0 0,0 0-40 0 0,0 0-37 0 0,0 0 192 0 0,0 0 311 0 0,0 0-167 0 0,2 1-559 0 0,5 3-143 0 0,-5-4 268 0 0,-2 0 122 0 0,0 0-39 0 0,0 0-137 0 0,27 110 770 0 0,-13-1-512 0 0,-5 0 1 0 0,-4 1-1 0 0,-9 72-412 0 0,2-19 65 0 0,34 20 61 0 0,-22-134 72 0 0,-8-134 1115 0 0,13 24-1309 0 0,3 1 0 0 0,2 1 0 0 0,3 1 1 0 0,3 0-1 0 0,12-19-4 0 0,-20 40 9 0 0,111-212 90 0 0,11 5 1 0 0,10 7-1 0 0,11 6 0 0 0,9 8 1 0 0,10 7-1 0 0,85-70-99 0 0,-223 241 11 0 0,2 3 0 0 0,2 1-1 0 0,1 3 1 0 0,3 1 0 0 0,19-9-11 0 0,-4 8-18 0 0,-64 38 7 0 0,-1 0-1 0 0,0 0 0 0 0,0 0-1 0 0,0 0-6 0 0,0 0-1 0 0,0 0-1 0 0,0 0-2 0 0,0 0-2 0 0,-7 7-7903 0 0,6-6 410 0 0,9-7-9458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0T11:01:15.886"/>
    </inkml:context>
    <inkml:brush xml:id="br0">
      <inkml:brushProperty name="width" value="0.1" units="cm"/>
      <inkml:brushProperty name="height" value="0.1" units="cm"/>
      <inkml:brushProperty name="color" value="#FFC114"/>
    </inkml:brush>
  </inkml:definitions>
  <inkml:trace contextRef="#ctx0" brushRef="#br0">0 1449 19378 0 0,'0'0'3319'0'0,"0"0"-2184"0"0,0 0-901 0 0,0 0 149 0 0,0 0-40 0 0,0 0-37 0 0,0 0 192 0 0,0 0 311 0 0,0 0-167 0 0,2 1-559 0 0,5 3-143 0 0,-5-4 268 0 0,-2 0 122 0 0,0 0-39 0 0,0 0-137 0 0,27 110 770 0 0,-13-1-512 0 0,-5 0 1 0 0,-4 1-1 0 0,-9 72-412 0 0,2-19 65 0 0,34 20 61 0 0,-22-134 72 0 0,-8-134 1115 0 0,13 24-1309 0 0,3 1 0 0 0,2 1 0 0 0,3 1 1 0 0,3 0-1 0 0,12-19-4 0 0,-20 40 9 0 0,111-212 90 0 0,11 5 1 0 0,10 7-1 0 0,11 6 0 0 0,9 8 1 0 0,10 7-1 0 0,85-70-99 0 0,-223 241 11 0 0,2 3 0 0 0,2 1-1 0 0,1 3 1 0 0,3 1 0 0 0,19-9-11 0 0,-4 8-18 0 0,-64 38 7 0 0,-1 0-1 0 0,0 0 0 0 0,0 0-1 0 0,0 0-6 0 0,0 0-1 0 0,0 0-1 0 0,0 0-2 0 0,0 0-2 0 0,-7 7-7903 0 0,6-6 410 0 0,9-7-9458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2T04:15:15.855"/>
    </inkml:context>
    <inkml:brush xml:id="br0">
      <inkml:brushProperty name="width" value="0.1" units="cm"/>
      <inkml:brushProperty name="height" value="0.1" units="cm"/>
      <inkml:brushProperty name="color" value="#00B0F0"/>
    </inkml:brush>
  </inkml:definitions>
  <inkml:trace contextRef="#ctx0" brushRef="#br0">77 354 28915 0 0,'0'0'1044'0'0,"0"0"-452"0"0,0 0-330 0 0,0 0-126 0 0,0 0 87 0 0,0 0 47 0 0,0 0-56 0 0,0 0-80 0 0,0 0-62 0 0,-5-11-46 0 0,-29-54 13 0 0,32 62-45 0 0,0-1 0 0 0,0 1 0 0 0,0-1 0 0 0,1 0-1 0 0,-1 0 1 0 0,1 1 0 0 0,0-1 0 0 0,0 0 0 0 0,1 0 0 0 0,-1 0 0 0 0,1 0 0 0 0,0 0 0 0 0,0 0 0 0 0,0 0-1 0 0,1 0 1 0 0,-1 0 0 0 0,1 0 0 0 0,0 0 0 0 0,0 0 0 0 0,1 0 0 0 0,-1 0 0 0 0,1 1 0 0 0,-1-1 0 0 0,1 0-1 0 0,0 1 1 0 0,1 0 0 0 0,-1-1 0 0 0,0 1 0 0 0,1 0 0 0 0,2-1 6 0 0,94-81-254 0 0,-72 72 190 0 0,0 2 1 0 0,1 0 0 0 0,0 2 0 0 0,1 1 0 0 0,-1 1 0 0 0,1 1 0 0 0,1 2 0 0 0,-1 1-1 0 0,17 1 64 0 0,-37 1-50 0 0,-1 0-1 0 0,1 1 1 0 0,0 0-1 0 0,-1 0 1 0 0,1 1-1 0 0,-1 0 1 0 0,1 0-1 0 0,-1 1 1 0 0,1 0-1 0 0,-1 1 1 0 0,0 0-1 0 0,0 0 1 0 0,0 1-1 0 0,-1 0 1 0 0,1 0-1 0 0,-1 1 1 0 0,0-1-1 0 0,7 7 51 0 0,-3-1 21 0 0,-4-6-13 0 0,-1 1 0 0 0,1 0 0 0 0,-1 0 1 0 0,0 0-1 0 0,0 1 0 0 0,0 0 1 0 0,-1 0-1 0 0,0 1 0 0 0,0 0 0 0 0,-1 0 1 0 0,1 0-1 0 0,-2 0 0 0 0,1 0 1 0 0,-1 1-1 0 0,0 0 0 0 0,-1-1 0 0 0,1 1 1 0 0,-2 0-1 0 0,1 1 0 0 0,-1-1 1 0 0,0 0-1 0 0,-1 0-8 0 0,0 1 26 0 0,0-1 0 0 0,-1 1 0 0 0,0-1 0 0 0,0 0 0 0 0,-1 1 0 0 0,0-1 1 0 0,0 0-1 0 0,-1 0 0 0 0,0 0 0 0 0,-1-1 0 0 0,0 1 0 0 0,0-1 0 0 0,0 0 0 0 0,-1 0 1 0 0,0 0-1 0 0,0-1 0 0 0,-6 5-26 0 0,-34 43 8 0 0,-6 7 28 0 0,-2-2 0 0 0,-2-3 0 0 0,-3-1 0 0 0,-10 2-36 0 0,-159 153-172 0 0,142-86-2 0 0,81-111 145 0 0,1 0-1 0 0,0 1 0 0 0,1-1 1 0 0,0 1-1 0 0,1 0 0 0 0,1 0 1 0 0,0-1-1 0 0,1 1 0 0 0,1 0 1 0 0,0-1-1 0 0,0 1 1 0 0,1-1-1 0 0,1 0 0 0 0,1 0 1 0 0,0 0-1 0 0,1 1 30 0 0,-5-10-14 0 0,40 88 85 0 0,19 18-33 0 0,-59-106-1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2T04:15:15.856"/>
    </inkml:context>
    <inkml:brush xml:id="br0">
      <inkml:brushProperty name="width" value="0.1" units="cm"/>
      <inkml:brushProperty name="height" value="0.1" units="cm"/>
      <inkml:brushProperty name="color" value="#00B0F0"/>
    </inkml:brush>
  </inkml:definitions>
  <inkml:trace contextRef="#ctx0" brushRef="#br0">132 38 19182 0 0,'0'0'4075'0'0,"0"0"-1987"0"0,0 0-1131 0 0,0 0-110 0 0,0 0-16 0 0,0 0-154 0 0,0 0-235 0 0,0 0-162 0 0,0 0-85 0 0,0 0 50 0 0,-4-3 33 0 0,-49-32 1319 0 0,14 38-2130 0 0,36 0 413 0 0,-1 1 1 0 0,1-1-1 0 0,0 1 1 0 0,1 0-1 0 0,-1-1 0 0 0,0 2 1 0 0,1-1-1 0 0,0 0 1 0 0,0 0-1 0 0,0 1 1 0 0,1-1-1 0 0,-1 1 0 0 0,1-1 1 0 0,0 1-1 0 0,1-1 1 0 0,-1 1-1 0 0,1 0 1 0 0,0 0-1 0 0,0-1 1 0 0,0 1-1 0 0,1 2 120 0 0,2-4 30 0 0,-1-1-1 0 0,1 1 1 0 0,0-1 0 0 0,0 0-1 0 0,1 0 1 0 0,-1 0 0 0 0,0-1-1 0 0,1 1 1 0 0,-1-1 0 0 0,1 0 0 0 0,-1 0-1 0 0,1 0 1 0 0,0 0 0 0 0,-1-1-1 0 0,1 1 1 0 0,0-1 0 0 0,-1 0-1 0 0,1 0 1 0 0,0-1 0 0 0,-1 1-1 0 0,1-1 1 0 0,0 1 0 0 0,-1-1 0 0 0,1 0-1 0 0,-1-1 1 0 0,1 1 0 0 0,-1 0-1 0 0,0-1 1 0 0,1 0 0 0 0,-1 0-1 0 0,0 0 1 0 0,1-1-30 0 0,13-80 1644 0 0,-64 94-2755 0 0,43-3 214 0 0,-5 12-382 0 0,7-12-3028 0 0,1 0-4060 0 0,1-4-6916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1T08:04:55.137"/>
    </inkml:context>
    <inkml:brush xml:id="br0">
      <inkml:brushProperty name="width" value="0.2" units="cm"/>
      <inkml:brushProperty name="height" value="0.2" units="cm"/>
    </inkml:brush>
  </inkml:definitions>
  <inkml:trace contextRef="#ctx0" brushRef="#br0">3809 11 188 0 0,'0'0'331'0'0,"0"0"-199"0"0,0 0-110 0 0,0 0-11 0 0,0 0 10 0 0,0 0 25 0 0,0 0-16 0 0,0 0 19 0 0,0 0-32 0 0,0 0-12 0 0,-16-10 2301 0 0,-700 44-3370 0 0,333-18 93 0 0,-511-8 792 0 0,222-5 795 0 0,303 16-499 0 0,330-16-91 0 0,0 1 0 0 0,0 3 0 0 0,0 0 0 0 0,0 3 0 0 0,1 1 1 0 0,1 2-1 0 0,-19 11-26 0 0,-94 57 6 0 0,18 15 22 0 0,90-57 36 0 0,-17 18 125 0 0,42-26-129 0 0,7-3 23 0 0,-12 38-48 0 0,22 128 188 0 0,32-138-175 0 0,1-11-71 0 0,53 24 244 0 0,169 58-211 0 0,-209-113 242 0 0,0-2-1 0 0,0-2 1 0 0,1-2-1 0 0,1-2 1 0 0,31 0-252 0 0,10 2 155 0 0,283-9 576 0 0,-116-46-82 0 0,-148 2 68 0 0,-107 43-711 0 0,0 0 0 0 0,0 0 1 0 0,0-1-1 0 0,-1 1 0 0 0,1 0 1 0 0,-1 0-1 0 0,1-1 0 0 0,-1 1 0 0 0,0-1 1 0 0,0 1-1 0 0,0 0 0 0 0,0-1 1 0 0,0 1-1 0 0,0 0 0 0 0,-1-1 0 0 0,1 1 1 0 0,-1 0-1 0 0,0-1 0 0 0,0 1 0 0 0,0 0 1 0 0,0 0-1 0 0,0 0 0 0 0,0 0 1 0 0,0 0-1 0 0,-1 0 0 0 0,1 0 0 0 0,-1 0 1 0 0,1 0-1 0 0,-1 1 0 0 0,0-1 1 0 0,0 1-1 0 0,1-1 0 0 0,-1 1 0 0 0,0 0 1 0 0,-1-1-1 0 0,1 1 0 0 0,0 0 0 0 0,0 1 1 0 0,0-1-1 0 0,-1 0 0 0 0,0 0-6 0 0,-78-38-116 0 0,29 20 51 0 0,-1 3 0 0 0,-1 2 0 0 0,0 2-1 0 0,-1 3 1 0 0,0 2 0 0 0,-6 3 65 0 0,31 2 80 0 0,-62-5-321 0 0,0 3 0 0 0,-1 5-1 0 0,-68 11 242 0 0,-164 63-648 0 0,127 25 281 0 0,160-26 403 0 0,31-6-102 0 0,23 56-53 0 0,32-38-9 0 0,3 5 73 0 0,62 58-76 0 0,-26-41 113 0 0,43-20 16 0 0,16-27 148 0 0,16-28 466 0 0,-13-13-188 0 0,1-7 0 0 0,0-6 1 0 0,8-8-425 0 0,90-26 1030 0 0,-236 25-991 0 0,0 0 1 0 0,0-1-1 0 0,-1 0 0 0 0,1-1 1 0 0,-1 0-1 0 0,0-1 1 0 0,0 0-1 0 0,0 0 1 0 0,-1-1-1 0 0,0-1 1 0 0,0 0-1 0 0,-1 0 1 0 0,0-1-1 0 0,0 0 1 0 0,0-1-1 0 0,1-2-39 0 0,-9 8-2 0 0,0 1 0 0 0,-1-1 1 0 0,1 1-1 0 0,-1-1 0 0 0,1 1 0 0 0,-1-1 1 0 0,0 1-1 0 0,0-1 0 0 0,0 0 0 0 0,-1 1 1 0 0,1-1-1 0 0,-1 1 0 0 0,1-1 0 0 0,-1 1 0 0 0,0 0 1 0 0,0-1-1 0 0,0 1 0 0 0,0 0 0 0 0,0-1 1 0 0,0 1-1 0 0,-1 0 0 0 0,1 0 0 0 0,-1 0 1 0 0,1 0-1 0 0,-1 0 0 0 0,0 0 0 0 0,0 1 0 0 0,0-1 1 0 0,0 0 1 0 0,-15-7-60 0 0,-1 1 1 0 0,0 0-1 0 0,0 2 1 0 0,0 0 0 0 0,0 1-1 0 0,-1 0 1 0 0,0 2-1 0 0,-16-1 60 0 0,-126-14-466 0 0,-1 8-1 0 0,-98 8 467 0 0,209 2-143 0 0,-158 20-173 0 0,-73 58-559 0 0,154-19 793 0 0,1 21 88 0 0,109-68-44 0 0,1 0-1 0 0,0 1 0 0 0,1 1 0 0 0,0 1 1 0 0,1 0-1 0 0,1 1 0 0 0,0 0 0 0 0,-10 19 39 0 0,7 29-16 0 0,6-22 204 0 0,11 251-950 0 0,-21-174 492 0 0,21-114 282 0 0,1 1 0 0 0,0 0 0 0 0,0-1 0 0 0,0 0-1 0 0,1 1 1 0 0,0-1 0 0 0,0 0 0 0 0,0 1 0 0 0,1-1 0 0 0,0-1 0 0 0,0 1 0 0 0,0 0 0 0 0,0-1 0 0 0,1 1 0 0 0,-1-1 0 0 0,1 0 0 0 0,0 0 0 0 0,1-1 0 0 0,-1 1 0 0 0,3 1-12 0 0,30 18 26 0 0,1-2 0 0 0,1-1-1 0 0,0-2 1 0 0,1-1 0 0 0,1-3 0 0 0,0-1 0 0 0,1-2-1 0 0,1-2 1 0 0,0-2 0 0 0,0-2 0 0 0,42 0-26 0 0,-46 0 3 0 0,101 10 339 0 0,0-6 0 0 0,112-7-342 0 0,67-35 1493 0 0,-303 31-1378 0 0,0-1 0 0 0,0-1 0 0 0,-1 0 0 0 0,1-1 0 0 0,-1-1 0 0 0,0-1 0 0 0,0 0 0 0 0,-1 0 0 0 0,0-2 0 0 0,13-9-115 0 0,-23 15 20 0 0,1-1 1 0 0,0 0-1 0 0,-1 0 0 0 0,0 0 0 0 0,0-1 0 0 0,0 1 0 0 0,0-1 1 0 0,-1 0-1 0 0,0 0 0 0 0,0 0 0 0 0,0-1 0 0 0,-1 1 0 0 0,1-1 0 0 0,-1 1 1 0 0,0-1-1 0 0,-1 0 0 0 0,0 0 0 0 0,0 0 0 0 0,0 0 0 0 0,-1 0 0 0 0,1 1 1 0 0,-1-1-1 0 0,-1-3-20 0 0,-52-19-158 0 0,-127-22-224 0 0,-195 14-608 0 0,283 42 830 0 0,0 4 0 0 0,1 4 1 0 0,0 3-1 0 0,-1 6 160 0 0,65-17-33 0 0,-294 103-202 0 0,216-21 159 0 0,96-78 20 0 0,5-7 58 0 0,1 0 1 0 0,0 1-1 0 0,0-1 1 0 0,0 0 0 0 0,0 1-1 0 0,1 0 1 0 0,-1 0-1 0 0,1 0 1 0 0,0 0 0 0 0,0 0-1 0 0,1 0 1 0 0,-1 0 0 0 0,1 0-1 0 0,0 1 1 0 0,0-1-1 0 0,0 1 1 0 0,1-1 0 0 0,-1 1-1 0 0,1-1 1 0 0,0 1-1 0 0,0 0-2 0 0,-9 62-64 0 0,7-59 75 0 0,1 0 0 0 0,0-1 0 0 0,1 1 0 0 0,-1 0 0 0 0,2 0 0 0 0,-1 0 1 0 0,1 0-1 0 0,0 0 0 0 0,1-1 0 0 0,0 1 0 0 0,0 0 0 0 0,0-1 0 0 0,1 1 0 0 0,0-1 1 0 0,1 0-1 0 0,0 0 0 0 0,0 0 0 0 0,1 0-11 0 0,-2-2 2 0 0,6 10 15 0 0,0 0 1 0 0,0-1 0 0 0,1 0-1 0 0,1-1 1 0 0,0 0 0 0 0,1 0-1 0 0,1-2 1 0 0,0 1 0 0 0,8 4-18 0 0,50 33-43 0 0,-17-19 212 0 0,2-3 0 0 0,1-2-1 0 0,1-3 1 0 0,1-2 0 0 0,1-3 0 0 0,0-3 0 0 0,1-2 0 0 0,48 3-169 0 0,584 57 390 0 0,87-38 76 0 0,-190-19-484 0 0,-43 0 267 0 0,-455-8-248 0 0,-91-7 12 0 0,50 2 1263 0 0,-44-2-1252 0 0,48 2 21 0 0,-54-2-62 0 0,-1 0-21 0 0,0 0 12 0 0,0 0-19 0 0,0 0 0 0 0,0 0 19 0 0,0 0-23 0 0,0 0-21 0 0,0 0 12 0 0,0 0 28 0 0,0 0-20 0 0,0 0-34 0 0,0 0-56 0 0,0 0-75 0 0,16 6-2295 0 0,-14-5-1859 0 0,-20-8 2714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1T08:13:44.034"/>
    </inkml:context>
    <inkml:brush xml:id="br0">
      <inkml:brushProperty name="width" value="0.1" units="cm"/>
      <inkml:brushProperty name="height" value="0.1" units="cm"/>
    </inkml:brush>
  </inkml:definitions>
  <inkml:trace contextRef="#ctx0" brushRef="#br0">636 43 3500 0 0,'-1'-8'6445'0'0,"1"3"-3846"0"0,-7-5-3517 0 0,5 8 1350 0 0,-7-1-553 0 0,0 0-1 0 0,0 0 1 0 0,0 0-1 0 0,-1 1 1 0 0,1 1-1 0 0,0-1 0 0 0,-1 2 1 0 0,1-1-1 0 0,-1 1 1 0 0,1 1-1 0 0,-1 0 0 0 0,1 0 1 0 0,-1 1-1 0 0,-6 2 122 0 0,-107 26-318 0 0,-52 54 520 0 0,57 29-732 0 0,79-43 423 0 0,17 10-315 0 0,21 4 284 0 0,12-34 35 0 0,-5-21 124 0 0,20 50 95 0 0,22-7 147 0 0,12-12 17 0 0,102 21-108 0 0,51-24 450 0 0,-50-53 294 0 0,-46-54-434 0 0,-44-28 134 0 0,-27 25-54 0 0,11-8 714 0 0,-20 5-187 0 0,-15-17-908 0 0,-22-47-178 0 0,-21 57 29 0 0,9 19 47 0 0,-19-3-238 0 0,4 4 255 0 0,-6 4-440 0 0,-11 1-174 0 0,-9 9 374 0 0,-46-26 558 0 0,80 44-902 0 0,-34-14-204 0 0,17 31-7817 0 0,31-2 5351 0 0</inkml:trace>
  <inkml:trace contextRef="#ctx0" brushRef="#br0" timeOffset="2745.597">657 72 1804 0 0,'0'0'976'0'0,"0"0"-297"0"0,0 0-174 0 0,0 0-55 0 0,0 0-74 0 0,0 0-178 0 0,0 0-278 0 0,0 0-93 0 0,0 0 4 0 0,-11 5-372 0 0,-36 56 1081 0 0,25 5-119 0 0,11-31-123 0 0,-17 50-66 0 0,6-37-151 0 0,1-2 194 0 0,-6 16 38 0 0,5-9-161 0 0,5-9 14 0 0,-8 28 128 0 0,7-12 339 0 0,-3-13-550 0 0,-1-5 295 0 0,-5 12 158 0 0,5 0-451 0 0,1-10 274 0 0,-6 15-197 0 0,5-11-151 0 0,0 0 212 0 0,-5 12 154 0 0,6-4-71 0 0,-1-14-250 0 0,-5 12 136 0 0,5-8 156 0 0,0-16 2400 0 0,6-6-2524 0 0,16-24-214 0 0,0 0-4 0 0,0 0 1 0 0,0 0 2 0 0,0 0-8 0 0,0 0-58 0 0,0 0-108 0 0,0 0-111 0 0,0 0-77 0 0,0 0-51 0 0,0 0-21 0 0,0 0 28 0 0,0 0 47 0 0,0 0 28 0 0,-1-1-618 0 0,-2-4-7934 0 0,7 11 7886 0 0</inkml:trace>
  <inkml:trace contextRef="#ctx0" brushRef="#br0" timeOffset="4955.361">273 1398 772 0 0,'0'0'3587'0'0,"0"0"-2012"0"0,0 0-910 0 0,0 0-185 0 0,0 0-32 0 0,0 0-91 0 0,0 0-114 0 0,0 0-85 0 0,0 0-58 0 0,0 0 11 0 0,3-1 69 0 0,102-29 1872 0 0,-41-2-1622 0 0,-41-30-558 0 0,-55 26-552 0 0,-49 31-165 0 0,9 66 523 0 0,25 19 193 0 0,40-13 205 0 0,50-14 1614 0 0,38-31-838 0 0,-80-22-832 0 0,37-3 906 0 0,-22-4-563 0 0,14-3-333 0 0,-12 10-4812 0 0,-17 1 2197 0 0,-1-1-1139 0 0</inkml:trace>
  <inkml:trace contextRef="#ctx0" brushRef="#br0" timeOffset="6279.602">641 1278 852 0 0,'0'0'2799'0'0,"0"0"-912"0"0,0 0-482 0 0,0 0-252 0 0,0 0-315 0 0,0 0-250 0 0,0 0-171 0 0,0 0-22 0 0,0 0-83 0 0,1-3-190 0 0,-1 0-153 0 0,1 1 1 0 0,0 0-1 0 0,-1 1 0 0 0,1-1 1 0 0,0 0-1 0 0,0 0 1 0 0,0 0-1 0 0,0 0 1 0 0,0 1-1 0 0,1-1 1 0 0,-1 0-1 0 0,0 1 0 0 0,1-1 1 0 0,-1 1-1 0 0,1-1 1 0 0,0 1-1 0 0,-1 0 1 0 0,1 0-1 0 0,0 0 1 0 0,0 0-1 0 0,0 0 0 0 0,0 0 1 0 0,0 0-1 0 0,0 1 1 0 0,0-1-1 0 0,0 1 1 0 0,0-1-1 0 0,0 1 1 0 0,0 0-1 0 0,0 0 0 0 0,0 0 1 0 0,0 0-1 0 0,0 0 1 0 0,0 0-1 0 0,2 1 31 0 0,0 3 2 0 0,0 0 1 0 0,0 0-1 0 0,-1 1 0 0 0,1-1 0 0 0,-1 1 1 0 0,0 0-1 0 0,0 0 0 0 0,-1 0 0 0 0,0 0 0 0 0,1 0 1 0 0,-2 1-1 0 0,1-1 0 0 0,-1 1 0 0 0,1-1 1 0 0,-2 1-1 0 0,1-1 0 0 0,0 1 0 0 0,-1 0 1 0 0,0-1-1 0 0,-1 1 0 0 0,1 0 0 0 0,-1-1 0 0 0,-1 4-2 0 0,2 19 773 0 0,-21 13-768 0 0,-17 5 531 0 0,35-44-476 0 0,1 0 1 0 0,-1-1-1 0 0,0 1 1 0 0,0-1-1 0 0,0 1 1 0 0,0-1-1 0 0,0 0 1 0 0,0 0-1 0 0,0-1 0 0 0,0 1 1 0 0,0-1-1 0 0,0 1 1 0 0,0-1-1 0 0,0 0 1 0 0,-1 0-1 0 0,1 0 1 0 0,0-1-1 0 0,0 1 0 0 0,0-1 1 0 0,0 1-1 0 0,0-1 1 0 0,0 0-1 0 0,0-1 1 0 0,0 1-1 0 0,0 0 0 0 0,0-1-60 0 0,-15-12 916 0 0,6 6-2565 0 0,8 4-4553 0 0,4 4 2391 0 0</inkml:trace>
  <inkml:trace contextRef="#ctx0" brushRef="#br0" timeOffset="7692.093">939 1326 148 0 0,'0'0'2746'0'0,"0"0"-1050"0"0,0 0-410 0 0,0 0-217 0 0,0 0-280 0 0,0 0-165 0 0,0 0-124 0 0,0 0-140 0 0,0 0-79 0 0,0 0-38 0 0,-6-37 1216 0 0,-31 19-3078 0 0,-38 57 1731 0 0,52 8-252 0 0,12-17 307 0 0,10 25 218 0 0,19-34 943 0 0,63 7-707 0 0,-63-25-556 0 0,25 2-1300 0 0,-27-12-5064 0 0,-12 4 2237 0 0</inkml:trace>
  <inkml:trace contextRef="#ctx0" brushRef="#br0" timeOffset="9122.364">1335 926 396 0 0,'0'0'909'0'0,"0"0"-550"0"0,0 0-121 0 0,0 0 196 0 0,0 0 136 0 0,0 0 1 0 0,0 0-14 0 0,0 0-126 0 0,0 0-131 0 0,-2 4-82 0 0,-30 46 603 0 0,-17 41-129 0 0,17-20-11 0 0,5-12-301 0 0,-15 26-120 0 0,26-43 12 0 0,4 18-61 0 0,1 9 430 0 0,79-61 2871 0 0,-60-8-3231 0 0,14-1-659 0 0,-11 0-5237 0 0,-11-2 2534 0 0</inkml:trace>
  <inkml:trace contextRef="#ctx0" brushRef="#br0" timeOffset="10059.779">1107 1100 684 0 0,'0'0'1806'0'0,"0"0"-393"0"0,0 0-359 0 0,0 0-127 0 0,0 0-35 0 0,0 0-105 0 0,0 0-191 0 0,0 0-158 0 0,0 0-95 0 0,0 0-52 0 0,0 0-15 0 0,0 0 11 0 0,0 0 19 0 0,0 0-5 0 0,0 0-44 0 0,0 0-67 0 0,0 0-78 0 0,1 0-84 0 0,2 0-43 0 0,-2 0-85 0 0,98 29-489 0 0,-47-7 527 0 0,-36-12 133 0 0,-5-4-1418 0 0,-4-1-3610 0 0,-2-3 2168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6T06:09:19.026"/>
    </inkml:context>
    <inkml:brush xml:id="br0">
      <inkml:brushProperty name="width" value="0.1" units="cm"/>
      <inkml:brushProperty name="height" value="0.1" units="cm"/>
      <inkml:brushProperty name="color" value="#FFC114"/>
    </inkml:brush>
  </inkml:definitions>
  <inkml:trace contextRef="#ctx0" brushRef="#br0">1 1083 7053 0 0,'0'0'10609'0'0,"0"0"-6760"0"0,0 0-2896 0 0,0 0-566 0 0,0 0 150 0 0,1 17 73 0 0,15 119 3131 0 0,44 142-2992 0 0,-5-31-278 0 0,-10 3 1 0 0,-11 5-472 0 0,32 87 618 0 0,-65-342-556 0 0,-1 0 0 0 0,1-1-1 0 0,-1 1 1 0 0,1 0 0 0 0,-1-1 0 0 0,1 1-1 0 0,-1 0 1 0 0,1 0 0 0 0,0 0-1 0 0,-1-1 1 0 0,1 1 0 0 0,-1 0-1 0 0,1 0 1 0 0,0 0 0 0 0,-1 0-1 0 0,1 0 1 0 0,-1 0 0 0 0,1 0-1 0 0,0 0 1 0 0,-1 0 0 0 0,1 0 0 0 0,0 0-1 0 0,-1 1 1 0 0,1-1 0 0 0,-1 0-62 0 0,23-265 55 0 0,64-34-114 0 0,-19 86 67 0 0,9 2 0 0 0,49-82-8 0 0,-56 142 97 0 0,6 3 1 0 0,6 4 0 0 0,7 4 0 0 0,5 3 0 0 0,7 5 0 0 0,18-10-98 0 0,184-158 331 0 0,-295 293-290 0 0,-7 6-65 0 0,0-1 1 0 0,0 1-1 0 0,0-1 1 0 0,0 1-1 0 0,0 0 0 0 0,0 0 1 0 0,1-1-1 0 0,-1 1 1 0 0,1 0-1 0 0,-1 0 1 0 0,1 0-1 0 0,-1 0 1 0 0,1 0-1 0 0,-1 1 1 0 0,1-1-1 0 0,0 1 1 0 0,-1-1-1 0 0,1 1 0 0 0,0-1 1 0 0,0 1-1 0 0,-1 0 1 0 0,1 0-1 0 0,0 0 1 0 0,0 0-1 0 0,0 0 1 0 0,-1 0-1 0 0,1 0 1 0 0,0 0-1 0 0,0 1 1 0 0,-1-1-1 0 0,1 1 0 0 0,0 0 1 0 0,-1-1-1 0 0,1 1 1 0 0,0 0-1 0 0,-1 0 1 0 0,1 0-1 0 0,-1 0 1 0 0,1 0-1 0 0,-1 0 1 0 0,0 0 23 0 0,0 0-49 0 0,33 22-1930 0 0,-15-3-3409 0 0,-30-22-5800 0 0,-70-55-1806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1T07:17:08.314"/>
    </inkml:context>
    <inkml:brush xml:id="br0">
      <inkml:brushProperty name="width" value="0.1" units="cm"/>
      <inkml:brushProperty name="height" value="0.1" units="cm"/>
      <inkml:brushProperty name="color" value="#4472C4"/>
    </inkml:brush>
  </inkml:definitions>
  <inkml:trace contextRef="#ctx0" brushRef="#br0">77 354 28915 0 0,'0'0'1044'0'0,"0"0"-452"0"0,0 0-330 0 0,0 0-126 0 0,0 0 87 0 0,0 0 47 0 0,0 0-56 0 0,0 0-80 0 0,0 0-62 0 0,-5-11-46 0 0,-29-54 13 0 0,32 62-45 0 0,0-1 0 0 0,0 1 0 0 0,0-1 0 0 0,1 0-1 0 0,-1 0 1 0 0,1 1 0 0 0,0-1 0 0 0,0 0 0 0 0,1 0 0 0 0,-1 0 0 0 0,1 0 0 0 0,0 0 0 0 0,0 0 0 0 0,0 0-1 0 0,1 0 1 0 0,-1 0 0 0 0,1 0 0 0 0,0 0 0 0 0,0 0 0 0 0,1 0 0 0 0,-1 0 0 0 0,1 1 0 0 0,-1-1 0 0 0,1 0-1 0 0,0 1 1 0 0,1 0 0 0 0,-1-1 0 0 0,0 1 0 0 0,1 0 0 0 0,2-1 6 0 0,94-81-254 0 0,-72 72 190 0 0,0 2 1 0 0,1 0 0 0 0,0 2 0 0 0,1 1 0 0 0,-1 1 0 0 0,1 1 0 0 0,1 2 0 0 0,-1 1-1 0 0,17 1 64 0 0,-37 1-50 0 0,-1 0-1 0 0,1 1 1 0 0,0 0-1 0 0,-1 0 1 0 0,1 1-1 0 0,-1 0 1 0 0,1 0-1 0 0,-1 1 1 0 0,1 0-1 0 0,-1 1 1 0 0,0 0-1 0 0,0 0 1 0 0,0 1-1 0 0,-1 0 1 0 0,1 0-1 0 0,-1 1 1 0 0,0-1-1 0 0,7 7 51 0 0,-3-1 21 0 0,-4-6-13 0 0,-1 1 0 0 0,1 0 0 0 0,-1 0 1 0 0,0 0-1 0 0,0 1 0 0 0,0 0 1 0 0,-1 0-1 0 0,0 1 0 0 0,0 0 0 0 0,-1 0 1 0 0,1 0-1 0 0,-2 0 0 0 0,1 0 1 0 0,-1 1-1 0 0,0 0 0 0 0,-1-1 0 0 0,1 1 1 0 0,-2 0-1 0 0,1 1 0 0 0,-1-1 1 0 0,0 0-1 0 0,-1 0-8 0 0,0 1 26 0 0,0-1 0 0 0,-1 1 0 0 0,0-1 0 0 0,0 0 0 0 0,-1 1 0 0 0,0-1 1 0 0,0 0-1 0 0,-1 0 0 0 0,0 0 0 0 0,-1-1 0 0 0,0 1 0 0 0,0-1 0 0 0,0 0 0 0 0,-1 0 1 0 0,0 0-1 0 0,0-1 0 0 0,-6 5-26 0 0,-34 43 8 0 0,-6 7 28 0 0,-2-2 0 0 0,-2-3 0 0 0,-3-1 0 0 0,-10 2-36 0 0,-159 153-172 0 0,142-86-2 0 0,81-111 145 0 0,1 0-1 0 0,0 1 0 0 0,1-1 1 0 0,0 1-1 0 0,1 0 0 0 0,1 0 1 0 0,0-1-1 0 0,1 1 0 0 0,1 0 1 0 0,0-1-1 0 0,0 1 1 0 0,1-1-1 0 0,1 0 0 0 0,1 0 1 0 0,0 0-1 0 0,1 1 30 0 0,-5-10-14 0 0,40 88 85 0 0,19 18-33 0 0,-59-106-1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6T06:09:21.319"/>
    </inkml:context>
    <inkml:brush xml:id="br0">
      <inkml:brushProperty name="width" value="0.1" units="cm"/>
      <inkml:brushProperty name="height" value="0.1" units="cm"/>
      <inkml:brushProperty name="color" value="#FFC114"/>
    </inkml:brush>
  </inkml:definitions>
  <inkml:trace contextRef="#ctx0" brushRef="#br0">0 1449 19378 0 0,'0'0'3319'0'0,"0"0"-2184"0"0,0 0-901 0 0,0 0 149 0 0,0 0-40 0 0,0 0-37 0 0,0 0 192 0 0,0 0 311 0 0,0 0-167 0 0,2 1-559 0 0,5 3-143 0 0,-5-4 268 0 0,-2 0 122 0 0,0 0-39 0 0,0 0-137 0 0,27 110 770 0 0,-13-1-512 0 0,-5 0 1 0 0,-4 1-1 0 0,-9 72-412 0 0,2-19 65 0 0,34 20 61 0 0,-22-134 72 0 0,-8-134 1115 0 0,13 24-1309 0 0,3 1 0 0 0,2 1 0 0 0,3 1 1 0 0,3 0-1 0 0,12-19-4 0 0,-20 40 9 0 0,111-212 90 0 0,11 5 1 0 0,10 7-1 0 0,11 6 0 0 0,9 8 1 0 0,10 7-1 0 0,85-70-99 0 0,-223 241 11 0 0,2 3 0 0 0,2 1-1 0 0,1 3 1 0 0,3 1 0 0 0,19-9-11 0 0,-4 8-18 0 0,-64 38 7 0 0,-1 0-1 0 0,0 0 0 0 0,0 0-1 0 0,0 0-6 0 0,0 0-1 0 0,0 0-1 0 0,0 0-2 0 0,0 0-2 0 0,-7 7-7903 0 0,6-6 410 0 0,9-7-9458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0T05:11:19.266"/>
    </inkml:context>
    <inkml:brush xml:id="br0">
      <inkml:brushProperty name="width" value="0.1" units="cm"/>
      <inkml:brushProperty name="height" value="0.1" units="cm"/>
      <inkml:brushProperty name="color" value="#FFC114"/>
    </inkml:brush>
  </inkml:definitions>
  <inkml:trace contextRef="#ctx0" brushRef="#br0">0 1449 19378 0 0,'0'0'3319'0'0,"0"0"-2184"0"0,0 0-901 0 0,0 0 149 0 0,0 0-40 0 0,0 0-37 0 0,0 0 192 0 0,0 0 311 0 0,0 0-167 0 0,2 1-559 0 0,5 3-143 0 0,-5-4 268 0 0,-2 0 122 0 0,0 0-39 0 0,0 0-137 0 0,27 110 770 0 0,-13-1-512 0 0,-5 0 1 0 0,-4 1-1 0 0,-9 72-412 0 0,2-19 65 0 0,34 20 61 0 0,-22-134 72 0 0,-8-134 1115 0 0,13 24-1309 0 0,3 1 0 0 0,2 1 0 0 0,3 1 1 0 0,3 0-1 0 0,12-19-4 0 0,-20 40 9 0 0,111-212 90 0 0,11 5 1 0 0,10 7-1 0 0,11 6 0 0 0,9 8 1 0 0,10 7-1 0 0,85-70-99 0 0,-223 241 11 0 0,2 3 0 0 0,2 1-1 0 0,1 3 1 0 0,3 1 0 0 0,19-9-11 0 0,-4 8-18 0 0,-64 38 7 0 0,-1 0-1 0 0,0 0 0 0 0,0 0-1 0 0,0 0-6 0 0,0 0-1 0 0,0 0-1 0 0,0 0-2 0 0,0 0-2 0 0,-7 7-7903 0 0,6-6 410 0 0,9-7-9458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0T05:26:07.926"/>
    </inkml:context>
    <inkml:brush xml:id="br0">
      <inkml:brushProperty name="width" value="0.1" units="cm"/>
      <inkml:brushProperty name="height" value="0.1" units="cm"/>
      <inkml:brushProperty name="color" value="#FFC114"/>
    </inkml:brush>
  </inkml:definitions>
  <inkml:trace contextRef="#ctx0" brushRef="#br0">1 1083 7053 0 0,'0'0'10609'0'0,"0"0"-6760"0"0,0 0-2896 0 0,0 0-566 0 0,0 0 150 0 0,1 17 73 0 0,15 119 3131 0 0,44 142-2992 0 0,-5-31-278 0 0,-10 3 1 0 0,-11 5-472 0 0,32 87 618 0 0,-65-342-556 0 0,-1 0 0 0 0,1-1-1 0 0,-1 1 1 0 0,1 0 0 0 0,-1-1 0 0 0,1 1-1 0 0,-1 0 1 0 0,1 0 0 0 0,0 0-1 0 0,-1-1 1 0 0,1 1 0 0 0,-1 0-1 0 0,1 0 1 0 0,0 0 0 0 0,-1 0-1 0 0,1 0 1 0 0,-1 0 0 0 0,1 0-1 0 0,0 0 1 0 0,-1 0 0 0 0,1 0 0 0 0,0 0-1 0 0,-1 1 1 0 0,1-1 0 0 0,-1 0-62 0 0,23-265 55 0 0,64-34-114 0 0,-19 86 67 0 0,9 2 0 0 0,49-82-8 0 0,-56 142 97 0 0,6 3 1 0 0,6 4 0 0 0,7 4 0 0 0,5 3 0 0 0,7 5 0 0 0,18-10-98 0 0,184-158 331 0 0,-295 293-290 0 0,-7 6-65 0 0,0-1 1 0 0,0 1-1 0 0,0-1 1 0 0,0 1-1 0 0,0 0 0 0 0,0 0 1 0 0,1-1-1 0 0,-1 1 1 0 0,1 0-1 0 0,-1 0 1 0 0,1 0-1 0 0,-1 0 1 0 0,1 0-1 0 0,-1 1 1 0 0,1-1-1 0 0,0 1 1 0 0,-1-1-1 0 0,1 1 0 0 0,0-1 1 0 0,0 1-1 0 0,-1 0 1 0 0,1 0-1 0 0,0 0 1 0 0,0 0-1 0 0,0 0 1 0 0,-1 0-1 0 0,1 0 1 0 0,0 0-1 0 0,0 1 1 0 0,-1-1-1 0 0,1 1 0 0 0,0 0 1 0 0,-1-1-1 0 0,1 1 1 0 0,0 0-1 0 0,-1 0 1 0 0,1 0-1 0 0,-1 0 1 0 0,1 0-1 0 0,-1 0 1 0 0,0 0 23 0 0,0 0-49 0 0,33 22-1930 0 0,-15-3-3409 0 0,-30-22-5800 0 0,-70-55-1806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1T07:17:08.316"/>
    </inkml:context>
    <inkml:brush xml:id="br0">
      <inkml:brushProperty name="width" value="0.1" units="cm"/>
      <inkml:brushProperty name="height" value="0.1" units="cm"/>
      <inkml:brushProperty name="color" value="#4472C4"/>
    </inkml:brush>
  </inkml:definitions>
  <inkml:trace contextRef="#ctx0" brushRef="#br0">132 38 19182 0 0,'0'0'4075'0'0,"0"0"-1987"0"0,0 0-1131 0 0,0 0-110 0 0,0 0-16 0 0,0 0-154 0 0,0 0-235 0 0,0 0-162 0 0,0 0-85 0 0,0 0 50 0 0,-4-3 33 0 0,-49-32 1319 0 0,14 38-2130 0 0,36 0 413 0 0,-1 1 1 0 0,1-1-1 0 0,0 1 1 0 0,1 0-1 0 0,-1-1 0 0 0,0 2 1 0 0,1-1-1 0 0,0 0 1 0 0,0 0-1 0 0,0 1 1 0 0,1-1-1 0 0,-1 1 0 0 0,1-1 1 0 0,0 1-1 0 0,1-1 1 0 0,-1 1-1 0 0,1 0 1 0 0,0 0-1 0 0,0-1 1 0 0,0 1-1 0 0,1 2 120 0 0,2-4 30 0 0,-1-1-1 0 0,1 1 1 0 0,0-1 0 0 0,0 0-1 0 0,1 0 1 0 0,-1 0 0 0 0,0-1-1 0 0,1 1 1 0 0,-1-1 0 0 0,1 0 0 0 0,-1 0-1 0 0,1 0 1 0 0,0 0 0 0 0,-1-1-1 0 0,1 1 1 0 0,0-1 0 0 0,-1 0-1 0 0,1 0 1 0 0,0-1 0 0 0,-1 1-1 0 0,1-1 1 0 0,0 1 0 0 0,-1-1 0 0 0,1 0-1 0 0,-1-1 1 0 0,1 1 0 0 0,-1 0-1 0 0,0-1 1 0 0,1 0 0 0 0,-1 0-1 0 0,0 0 1 0 0,1-1-30 0 0,13-80 1644 0 0,-64 94-2755 0 0,43-3 214 0 0,-5 12-382 0 0,7-12-3028 0 0,1 0-4060 0 0,1-4-6916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1T07:18:29.288"/>
    </inkml:context>
    <inkml:brush xml:id="br0">
      <inkml:brushProperty name="width" value="0.1" units="cm"/>
      <inkml:brushProperty name="height" value="0.1" units="cm"/>
      <inkml:brushProperty name="color" value="#FF0000"/>
    </inkml:brush>
  </inkml:definitions>
  <inkml:trace contextRef="#ctx0" brushRef="#br0">77 354 28915 0 0,'0'0'1044'0'0,"0"0"-452"0"0,0 0-330 0 0,0 0-126 0 0,0 0 87 0 0,0 0 47 0 0,0 0-56 0 0,0 0-80 0 0,0 0-62 0 0,-5-11-46 0 0,-29-54 13 0 0,32 62-45 0 0,0-1 0 0 0,0 1 0 0 0,0-1 0 0 0,1 0-1 0 0,-1 0 1 0 0,1 1 0 0 0,0-1 0 0 0,0 0 0 0 0,1 0 0 0 0,-1 0 0 0 0,1 0 0 0 0,0 0 0 0 0,0 0 0 0 0,0 0-1 0 0,1 0 1 0 0,-1 0 0 0 0,1 0 0 0 0,0 0 0 0 0,0 0 0 0 0,1 0 0 0 0,-1 0 0 0 0,1 1 0 0 0,-1-1 0 0 0,1 0-1 0 0,0 1 1 0 0,1 0 0 0 0,-1-1 0 0 0,0 1 0 0 0,1 0 0 0 0,2-1 6 0 0,94-81-254 0 0,-72 72 190 0 0,0 2 1 0 0,1 0 0 0 0,0 2 0 0 0,1 1 0 0 0,-1 1 0 0 0,1 1 0 0 0,1 2 0 0 0,-1 1-1 0 0,17 1 64 0 0,-37 1-50 0 0,-1 0-1 0 0,1 1 1 0 0,0 0-1 0 0,-1 0 1 0 0,1 1-1 0 0,-1 0 1 0 0,1 0-1 0 0,-1 1 1 0 0,1 0-1 0 0,-1 1 1 0 0,0 0-1 0 0,0 0 1 0 0,0 1-1 0 0,-1 0 1 0 0,1 0-1 0 0,-1 1 1 0 0,0-1-1 0 0,7 7 51 0 0,-3-1 21 0 0,-4-6-13 0 0,-1 1 0 0 0,1 0 0 0 0,-1 0 1 0 0,0 0-1 0 0,0 1 0 0 0,0 0 1 0 0,-1 0-1 0 0,0 1 0 0 0,0 0 0 0 0,-1 0 1 0 0,1 0-1 0 0,-2 0 0 0 0,1 0 1 0 0,-1 1-1 0 0,0 0 0 0 0,-1-1 0 0 0,1 1 1 0 0,-2 0-1 0 0,1 1 0 0 0,-1-1 1 0 0,0 0-1 0 0,-1 0-8 0 0,0 1 26 0 0,0-1 0 0 0,-1 1 0 0 0,0-1 0 0 0,0 0 0 0 0,-1 1 0 0 0,0-1 1 0 0,0 0-1 0 0,-1 0 0 0 0,0 0 0 0 0,-1-1 0 0 0,0 1 0 0 0,0-1 0 0 0,0 0 0 0 0,-1 0 1 0 0,0 0-1 0 0,0-1 0 0 0,-6 5-26 0 0,-34 43 8 0 0,-6 7 28 0 0,-2-2 0 0 0,-2-3 0 0 0,-3-1 0 0 0,-10 2-36 0 0,-159 153-172 0 0,142-86-2 0 0,81-111 145 0 0,1 0-1 0 0,0 1 0 0 0,1-1 1 0 0,0 1-1 0 0,1 0 0 0 0,1 0 1 0 0,0-1-1 0 0,1 1 0 0 0,1 0 1 0 0,0-1-1 0 0,0 1 1 0 0,1-1-1 0 0,1 0 0 0 0,1 0 1 0 0,0 0-1 0 0,1 1 30 0 0,-5-10-14 0 0,40 88 85 0 0,19 18-33 0 0,-59-106-1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1T07:18:29.289"/>
    </inkml:context>
    <inkml:brush xml:id="br0">
      <inkml:brushProperty name="width" value="0.1" units="cm"/>
      <inkml:brushProperty name="height" value="0.1" units="cm"/>
      <inkml:brushProperty name="color" value="#FF0000"/>
    </inkml:brush>
  </inkml:definitions>
  <inkml:trace contextRef="#ctx0" brushRef="#br0">132 38 19182 0 0,'0'0'4075'0'0,"0"0"-1987"0"0,0 0-1131 0 0,0 0-110 0 0,0 0-16 0 0,0 0-154 0 0,0 0-235 0 0,0 0-162 0 0,0 0-85 0 0,0 0 50 0 0,-4-3 33 0 0,-49-32 1319 0 0,14 38-2130 0 0,36 0 413 0 0,-1 1 1 0 0,1-1-1 0 0,0 1 1 0 0,1 0-1 0 0,-1-1 0 0 0,0 2 1 0 0,1-1-1 0 0,0 0 1 0 0,0 0-1 0 0,0 1 1 0 0,1-1-1 0 0,-1 1 0 0 0,1-1 1 0 0,0 1-1 0 0,1-1 1 0 0,-1 1-1 0 0,1 0 1 0 0,0 0-1 0 0,0-1 1 0 0,0 1-1 0 0,1 2 120 0 0,2-4 30 0 0,-1-1-1 0 0,1 1 1 0 0,0-1 0 0 0,0 0-1 0 0,1 0 1 0 0,-1 0 0 0 0,0-1-1 0 0,1 1 1 0 0,-1-1 0 0 0,1 0 0 0 0,-1 0-1 0 0,1 0 1 0 0,0 0 0 0 0,-1-1-1 0 0,1 1 1 0 0,0-1 0 0 0,-1 0-1 0 0,1 0 1 0 0,0-1 0 0 0,-1 1-1 0 0,1-1 1 0 0,0 1 0 0 0,-1-1 0 0 0,1 0-1 0 0,-1-1 1 0 0,1 1 0 0 0,-1 0-1 0 0,0-1 1 0 0,1 0 0 0 0,-1 0-1 0 0,0 0 1 0 0,1-1-30 0 0,13-80 1644 0 0,-64 94-2755 0 0,43-3 214 0 0,-5 12-382 0 0,7-12-3028 0 0,1 0-4060 0 0,1-4-6916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1T07:18:29.290"/>
    </inkml:context>
    <inkml:brush xml:id="br0">
      <inkml:brushProperty name="width" value="0.1" units="cm"/>
      <inkml:brushProperty name="height" value="0.1" units="cm"/>
      <inkml:brushProperty name="color" value="#FF0000"/>
    </inkml:brush>
  </inkml:definitions>
  <inkml:trace contextRef="#ctx0" brushRef="#br0">77 354 28915 0 0,'0'0'1044'0'0,"0"0"-452"0"0,0 0-330 0 0,0 0-126 0 0,0 0 87 0 0,0 0 47 0 0,0 0-56 0 0,0 0-80 0 0,0 0-62 0 0,-5-11-46 0 0,-29-54 13 0 0,32 62-45 0 0,0-1 0 0 0,0 1 0 0 0,0-1 0 0 0,1 0-1 0 0,-1 0 1 0 0,1 1 0 0 0,0-1 0 0 0,0 0 0 0 0,1 0 0 0 0,-1 0 0 0 0,1 0 0 0 0,0 0 0 0 0,0 0 0 0 0,0 0-1 0 0,1 0 1 0 0,-1 0 0 0 0,1 0 0 0 0,0 0 0 0 0,0 0 0 0 0,1 0 0 0 0,-1 0 0 0 0,1 1 0 0 0,-1-1 0 0 0,1 0-1 0 0,0 1 1 0 0,1 0 0 0 0,-1-1 0 0 0,0 1 0 0 0,1 0 0 0 0,2-1 6 0 0,94-81-254 0 0,-72 72 190 0 0,0 2 1 0 0,1 0 0 0 0,0 2 0 0 0,1 1 0 0 0,-1 1 0 0 0,1 1 0 0 0,1 2 0 0 0,-1 1-1 0 0,17 1 64 0 0,-37 1-50 0 0,-1 0-1 0 0,1 1 1 0 0,0 0-1 0 0,-1 0 1 0 0,1 1-1 0 0,-1 0 1 0 0,1 0-1 0 0,-1 1 1 0 0,1 0-1 0 0,-1 1 1 0 0,0 0-1 0 0,0 0 1 0 0,0 1-1 0 0,-1 0 1 0 0,1 0-1 0 0,-1 1 1 0 0,0-1-1 0 0,7 7 51 0 0,-3-1 21 0 0,-4-6-13 0 0,-1 1 0 0 0,1 0 0 0 0,-1 0 1 0 0,0 0-1 0 0,0 1 0 0 0,0 0 1 0 0,-1 0-1 0 0,0 1 0 0 0,0 0 0 0 0,-1 0 1 0 0,1 0-1 0 0,-2 0 0 0 0,1 0 1 0 0,-1 1-1 0 0,0 0 0 0 0,-1-1 0 0 0,1 1 1 0 0,-2 0-1 0 0,1 1 0 0 0,-1-1 1 0 0,0 0-1 0 0,-1 0-8 0 0,0 1 26 0 0,0-1 0 0 0,-1 1 0 0 0,0-1 0 0 0,0 0 0 0 0,-1 1 0 0 0,0-1 1 0 0,0 0-1 0 0,-1 0 0 0 0,0 0 0 0 0,-1-1 0 0 0,0 1 0 0 0,0-1 0 0 0,0 0 0 0 0,-1 0 1 0 0,0 0-1 0 0,0-1 0 0 0,-6 5-26 0 0,-34 43 8 0 0,-6 7 28 0 0,-2-2 0 0 0,-2-3 0 0 0,-3-1 0 0 0,-10 2-36 0 0,-159 153-172 0 0,142-86-2 0 0,81-111 145 0 0,1 0-1 0 0,0 1 0 0 0,1-1 1 0 0,0 1-1 0 0,1 0 0 0 0,1 0 1 0 0,0-1-1 0 0,1 1 0 0 0,1 0 1 0 0,0-1-1 0 0,0 1 1 0 0,1-1-1 0 0,1 0 0 0 0,1 0 1 0 0,0 0-1 0 0,1 1 30 0 0,-5-10-14 0 0,40 88 85 0 0,19 18-33 0 0,-59-106-1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1T07:18:29.291"/>
    </inkml:context>
    <inkml:brush xml:id="br0">
      <inkml:brushProperty name="width" value="0.1" units="cm"/>
      <inkml:brushProperty name="height" value="0.1" units="cm"/>
      <inkml:brushProperty name="color" value="#FF0000"/>
    </inkml:brush>
  </inkml:definitions>
  <inkml:trace contextRef="#ctx0" brushRef="#br0">132 38 19182 0 0,'0'0'4075'0'0,"0"0"-1987"0"0,0 0-1131 0 0,0 0-110 0 0,0 0-16 0 0,0 0-154 0 0,0 0-235 0 0,0 0-162 0 0,0 0-85 0 0,0 0 50 0 0,-4-3 33 0 0,-49-32 1319 0 0,14 38-2130 0 0,36 0 413 0 0,-1 1 1 0 0,1-1-1 0 0,0 1 1 0 0,1 0-1 0 0,-1-1 0 0 0,0 2 1 0 0,1-1-1 0 0,0 0 1 0 0,0 0-1 0 0,0 1 1 0 0,1-1-1 0 0,-1 1 0 0 0,1-1 1 0 0,0 1-1 0 0,1-1 1 0 0,-1 1-1 0 0,1 0 1 0 0,0 0-1 0 0,0-1 1 0 0,0 1-1 0 0,1 2 120 0 0,2-4 30 0 0,-1-1-1 0 0,1 1 1 0 0,0-1 0 0 0,0 0-1 0 0,1 0 1 0 0,-1 0 0 0 0,0-1-1 0 0,1 1 1 0 0,-1-1 0 0 0,1 0 0 0 0,-1 0-1 0 0,1 0 1 0 0,0 0 0 0 0,-1-1-1 0 0,1 1 1 0 0,0-1 0 0 0,-1 0-1 0 0,1 0 1 0 0,0-1 0 0 0,-1 1-1 0 0,1-1 1 0 0,0 1 0 0 0,-1-1 0 0 0,1 0-1 0 0,-1-1 1 0 0,1 1 0 0 0,-1 0-1 0 0,0-1 1 0 0,1 0 0 0 0,-1 0-1 0 0,0 0 1 0 0,1-1-30 0 0,13-80 1644 0 0,-64 94-2755 0 0,43-3 214 0 0,-5 12-382 0 0,7-12-3028 0 0,1 0-4060 0 0,1-4-6916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6T06:09:19.026"/>
    </inkml:context>
    <inkml:brush xml:id="br0">
      <inkml:brushProperty name="width" value="0.1" units="cm"/>
      <inkml:brushProperty name="height" value="0.1" units="cm"/>
      <inkml:brushProperty name="color" value="#FFC114"/>
    </inkml:brush>
  </inkml:definitions>
  <inkml:trace contextRef="#ctx0" brushRef="#br0">1 1083 7053 0 0,'0'0'10609'0'0,"0"0"-6760"0"0,0 0-2896 0 0,0 0-566 0 0,0 0 150 0 0,1 17 73 0 0,15 119 3131 0 0,44 142-2992 0 0,-5-31-278 0 0,-10 3 1 0 0,-11 5-472 0 0,32 87 618 0 0,-65-342-556 0 0,-1 0 0 0 0,1-1-1 0 0,-1 1 1 0 0,1 0 0 0 0,-1-1 0 0 0,1 1-1 0 0,-1 0 1 0 0,1 0 0 0 0,0 0-1 0 0,-1-1 1 0 0,1 1 0 0 0,-1 0-1 0 0,1 0 1 0 0,0 0 0 0 0,-1 0-1 0 0,1 0 1 0 0,-1 0 0 0 0,1 0-1 0 0,0 0 1 0 0,-1 0 0 0 0,1 0 0 0 0,0 0-1 0 0,-1 1 1 0 0,1-1 0 0 0,-1 0-62 0 0,23-265 55 0 0,64-34-114 0 0,-19 86 67 0 0,9 2 0 0 0,49-82-8 0 0,-56 142 97 0 0,6 3 1 0 0,6 4 0 0 0,7 4 0 0 0,5 3 0 0 0,7 5 0 0 0,18-10-98 0 0,184-158 331 0 0,-295 293-290 0 0,-7 6-65 0 0,0-1 1 0 0,0 1-1 0 0,0-1 1 0 0,0 1-1 0 0,0 0 0 0 0,0 0 1 0 0,1-1-1 0 0,-1 1 1 0 0,1 0-1 0 0,-1 0 1 0 0,1 0-1 0 0,-1 0 1 0 0,1 0-1 0 0,-1 1 1 0 0,1-1-1 0 0,0 1 1 0 0,-1-1-1 0 0,1 1 0 0 0,0-1 1 0 0,0 1-1 0 0,-1 0 1 0 0,1 0-1 0 0,0 0 1 0 0,0 0-1 0 0,0 0 1 0 0,-1 0-1 0 0,1 0 1 0 0,0 0-1 0 0,0 1 1 0 0,-1-1-1 0 0,1 1 0 0 0,0 0 1 0 0,-1-1-1 0 0,1 1 1 0 0,0 0-1 0 0,-1 0 1 0 0,1 0-1 0 0,-1 0 1 0 0,1 0-1 0 0,-1 0 1 0 0,0 0 23 0 0,0 0-49 0 0,33 22-1930 0 0,-15-3-3409 0 0,-30-22-5800 0 0,-70-55-1806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6T06:09:21.319"/>
    </inkml:context>
    <inkml:brush xml:id="br0">
      <inkml:brushProperty name="width" value="0.1" units="cm"/>
      <inkml:brushProperty name="height" value="0.1" units="cm"/>
      <inkml:brushProperty name="color" value="#FFC114"/>
    </inkml:brush>
  </inkml:definitions>
  <inkml:trace contextRef="#ctx0" brushRef="#br0">0 1449 19378 0 0,'0'0'3319'0'0,"0"0"-2184"0"0,0 0-901 0 0,0 0 149 0 0,0 0-40 0 0,0 0-37 0 0,0 0 192 0 0,0 0 311 0 0,0 0-167 0 0,2 1-559 0 0,5 3-143 0 0,-5-4 268 0 0,-2 0 122 0 0,0 0-39 0 0,0 0-137 0 0,27 110 770 0 0,-13-1-512 0 0,-5 0 1 0 0,-4 1-1 0 0,-9 72-412 0 0,2-19 65 0 0,34 20 61 0 0,-22-134 72 0 0,-8-134 1115 0 0,13 24-1309 0 0,3 1 0 0 0,2 1 0 0 0,3 1 1 0 0,3 0-1 0 0,12-19-4 0 0,-20 40 9 0 0,111-212 90 0 0,11 5 1 0 0,10 7-1 0 0,11 6 0 0 0,9 8 1 0 0,10 7-1 0 0,85-70-99 0 0,-223 241 11 0 0,2 3 0 0 0,2 1-1 0 0,1 3 1 0 0,3 1 0 0 0,19-9-11 0 0,-4 8-18 0 0,-64 38 7 0 0,-1 0-1 0 0,0 0 0 0 0,0 0-1 0 0,0 0-6 0 0,0 0-1 0 0,0 0-1 0 0,0 0-2 0 0,0 0-2 0 0,-7 7-7903 0 0,6-6 410 0 0,9-7-9458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44C4D-9E2A-44AC-89D6-0E14C10399F4}" type="datetimeFigureOut">
              <a:rPr lang="en-US" smtClean="0"/>
              <a:t>4/24/2026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F723AB-E615-47AE-AAF1-76B8A65602FB}" type="slidenum">
              <a:rPr lang="en-US" smtClean="0"/>
              <a:t>‹#›</a:t>
            </a:fld>
            <a:endParaRPr lang="en-US"/>
          </a:p>
        </p:txBody>
      </p:sp>
    </p:spTree>
    <p:extLst>
      <p:ext uri="{BB962C8B-B14F-4D97-AF65-F5344CB8AC3E}">
        <p14:creationId xmlns:p14="http://schemas.microsoft.com/office/powerpoint/2010/main" val="1832799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AHN </a:t>
            </a:r>
            <a:r>
              <a:rPr lang="en-US" dirty="0" err="1"/>
              <a:t>Saebyeok</a:t>
            </a:r>
            <a:r>
              <a:rPr lang="en-US" dirty="0"/>
              <a:t> </a:t>
            </a:r>
            <a:r>
              <a:rPr lang="en-US" baseline="30000" dirty="0"/>
              <a:t>1</a:t>
            </a:r>
            <a:r>
              <a:rPr lang="en-US" dirty="0"/>
              <a:t>, UCHAIKIN Sergey V.</a:t>
            </a:r>
            <a:r>
              <a:rPr lang="en-US" baseline="30000" dirty="0"/>
              <a:t>1</a:t>
            </a:r>
            <a:r>
              <a:rPr lang="en-US" dirty="0"/>
              <a:t>, KWON </a:t>
            </a:r>
            <a:r>
              <a:rPr lang="en-US" dirty="0" err="1"/>
              <a:t>Ohjoon</a:t>
            </a:r>
            <a:r>
              <a:rPr lang="en-US" dirty="0"/>
              <a:t> </a:t>
            </a:r>
            <a:r>
              <a:rPr lang="en-US" baseline="30000" dirty="0"/>
              <a:t>1</a:t>
            </a:r>
            <a:r>
              <a:rPr lang="en-US" dirty="0"/>
              <a:t>, YOUN </a:t>
            </a:r>
            <a:r>
              <a:rPr lang="en-US" dirty="0" err="1"/>
              <a:t>SungWoo</a:t>
            </a:r>
            <a:r>
              <a:rPr lang="en-US" dirty="0"/>
              <a:t> </a:t>
            </a:r>
            <a:r>
              <a:rPr lang="en-US" baseline="30000" dirty="0"/>
              <a:t>*</a:t>
            </a:r>
            <a:endParaRPr lang="en-US" dirty="0"/>
          </a:p>
        </p:txBody>
      </p:sp>
      <p:sp>
        <p:nvSpPr>
          <p:cNvPr id="4" name="Slide Number Placeholder 3"/>
          <p:cNvSpPr>
            <a:spLocks noGrp="1"/>
          </p:cNvSpPr>
          <p:nvPr>
            <p:ph type="sldNum" sz="quarter" idx="5"/>
          </p:nvPr>
        </p:nvSpPr>
        <p:spPr/>
        <p:txBody>
          <a:bodyPr/>
          <a:lstStyle/>
          <a:p>
            <a:fld id="{AEF723AB-E615-47AE-AAF1-76B8A65602FB}" type="slidenum">
              <a:rPr lang="en-US" smtClean="0"/>
              <a:t>1</a:t>
            </a:fld>
            <a:endParaRPr lang="en-US"/>
          </a:p>
        </p:txBody>
      </p:sp>
    </p:spTree>
    <p:extLst>
      <p:ext uri="{BB962C8B-B14F-4D97-AF65-F5344CB8AC3E}">
        <p14:creationId xmlns:p14="http://schemas.microsoft.com/office/powerpoint/2010/main" val="506962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ko-KR" sz="1200" b="0" dirty="0">
                <a:latin typeface="Times New Roman" panose="02020603050405020304" pitchFamily="18" charset="0"/>
                <a:cs typeface="Times New Roman" panose="02020603050405020304" pitchFamily="18" charset="0"/>
              </a:rPr>
              <a:t>The modes relatively sensitive to the rotation of the rod around its axis are identified as labeled, from the simulated modes overlapped with them.</a:t>
            </a:r>
          </a:p>
        </p:txBody>
      </p:sp>
      <p:sp>
        <p:nvSpPr>
          <p:cNvPr id="4" name="Slide Number Placeholder 3"/>
          <p:cNvSpPr>
            <a:spLocks noGrp="1"/>
          </p:cNvSpPr>
          <p:nvPr>
            <p:ph type="sldNum" sz="quarter" idx="5"/>
          </p:nvPr>
        </p:nvSpPr>
        <p:spPr/>
        <p:txBody>
          <a:bodyPr/>
          <a:lstStyle/>
          <a:p>
            <a:fld id="{F0D934AB-B581-41E0-9DC2-65E9A1D505E2}" type="slidenum">
              <a:rPr lang="en-US" smtClean="0"/>
              <a:t>10</a:t>
            </a:fld>
            <a:endParaRPr lang="en-US"/>
          </a:p>
        </p:txBody>
      </p:sp>
    </p:spTree>
    <p:extLst>
      <p:ext uri="{BB962C8B-B14F-4D97-AF65-F5344CB8AC3E}">
        <p14:creationId xmlns:p14="http://schemas.microsoft.com/office/powerpoint/2010/main" val="2925134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experiment was proposed by </a:t>
            </a:r>
            <a:r>
              <a:rPr lang="en-US" dirty="0" err="1"/>
              <a:t>Sikivie</a:t>
            </a:r>
            <a:endParaRPr lang="en-US" dirty="0"/>
          </a:p>
          <a:p>
            <a:endParaRPr lang="en-US" dirty="0"/>
          </a:p>
          <a:p>
            <a:r>
              <a:rPr lang="en-US" dirty="0"/>
              <a:t>Typical microwave detectors are based on linear ampliﬁers, that however have an irreducible noise level even at zero temperature, coming from quantum ﬂuctuations of the vacuum.</a:t>
            </a:r>
          </a:p>
          <a:p>
            <a:r>
              <a:rPr lang="en-US" dirty="0"/>
              <a:t>This quantum limit is now being reached by the most advanced detectors of this type (e.g. Josephson Parametric Ampliﬁers), and the truly frontier at this moment is deﬁning strategies to overcome this limit.</a:t>
            </a:r>
          </a:p>
          <a:p>
            <a:endParaRPr lang="en-US" dirty="0"/>
          </a:p>
        </p:txBody>
      </p:sp>
      <p:sp>
        <p:nvSpPr>
          <p:cNvPr id="4" name="Slide Number Placeholder 3"/>
          <p:cNvSpPr>
            <a:spLocks noGrp="1"/>
          </p:cNvSpPr>
          <p:nvPr>
            <p:ph type="sldNum" sz="quarter" idx="5"/>
          </p:nvPr>
        </p:nvSpPr>
        <p:spPr/>
        <p:txBody>
          <a:bodyPr/>
          <a:lstStyle/>
          <a:p>
            <a:fld id="{42951F76-2A6F-4E36-9707-1C6DC4E7301B}" type="slidenum">
              <a:rPr lang="en-US" smtClean="0"/>
              <a:t>11</a:t>
            </a:fld>
            <a:endParaRPr lang="en-US"/>
          </a:p>
        </p:txBody>
      </p:sp>
    </p:spTree>
    <p:extLst>
      <p:ext uri="{BB962C8B-B14F-4D97-AF65-F5344CB8AC3E}">
        <p14:creationId xmlns:p14="http://schemas.microsoft.com/office/powerpoint/2010/main" val="3807223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51F76-2A6F-4E36-9707-1C6DC4E7301B}" type="slidenum">
              <a:rPr lang="en-US" smtClean="0"/>
              <a:t>12</a:t>
            </a:fld>
            <a:endParaRPr lang="en-US"/>
          </a:p>
        </p:txBody>
      </p:sp>
    </p:spTree>
    <p:extLst>
      <p:ext uri="{BB962C8B-B14F-4D97-AF65-F5344CB8AC3E}">
        <p14:creationId xmlns:p14="http://schemas.microsoft.com/office/powerpoint/2010/main" val="977511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51F76-2A6F-4E36-9707-1C6DC4E7301B}" type="slidenum">
              <a:rPr lang="en-US" smtClean="0"/>
              <a:t>13</a:t>
            </a:fld>
            <a:endParaRPr lang="en-US"/>
          </a:p>
        </p:txBody>
      </p:sp>
    </p:spTree>
    <p:extLst>
      <p:ext uri="{BB962C8B-B14F-4D97-AF65-F5344CB8AC3E}">
        <p14:creationId xmlns:p14="http://schemas.microsoft.com/office/powerpoint/2010/main" val="1041738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51F76-2A6F-4E36-9707-1C6DC4E7301B}" type="slidenum">
              <a:rPr lang="en-US" smtClean="0"/>
              <a:t>14</a:t>
            </a:fld>
            <a:endParaRPr lang="en-US"/>
          </a:p>
        </p:txBody>
      </p:sp>
    </p:spTree>
    <p:extLst>
      <p:ext uri="{BB962C8B-B14F-4D97-AF65-F5344CB8AC3E}">
        <p14:creationId xmlns:p14="http://schemas.microsoft.com/office/powerpoint/2010/main" val="1180241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51F76-2A6F-4E36-9707-1C6DC4E7301B}" type="slidenum">
              <a:rPr lang="en-US" smtClean="0"/>
              <a:t>15</a:t>
            </a:fld>
            <a:endParaRPr lang="en-US"/>
          </a:p>
        </p:txBody>
      </p:sp>
    </p:spTree>
    <p:extLst>
      <p:ext uri="{BB962C8B-B14F-4D97-AF65-F5344CB8AC3E}">
        <p14:creationId xmlns:p14="http://schemas.microsoft.com/office/powerpoint/2010/main" val="4176497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51F76-2A6F-4E36-9707-1C6DC4E7301B}" type="slidenum">
              <a:rPr lang="en-US" smtClean="0"/>
              <a:t>16</a:t>
            </a:fld>
            <a:endParaRPr lang="en-US"/>
          </a:p>
        </p:txBody>
      </p:sp>
    </p:spTree>
    <p:extLst>
      <p:ext uri="{BB962C8B-B14F-4D97-AF65-F5344CB8AC3E}">
        <p14:creationId xmlns:p14="http://schemas.microsoft.com/office/powerpoint/2010/main" val="134312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51F76-2A6F-4E36-9707-1C6DC4E7301B}" type="slidenum">
              <a:rPr lang="en-US" smtClean="0"/>
              <a:t>17</a:t>
            </a:fld>
            <a:endParaRPr lang="en-US"/>
          </a:p>
        </p:txBody>
      </p:sp>
    </p:spTree>
    <p:extLst>
      <p:ext uri="{BB962C8B-B14F-4D97-AF65-F5344CB8AC3E}">
        <p14:creationId xmlns:p14="http://schemas.microsoft.com/office/powerpoint/2010/main" val="1688962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51F76-2A6F-4E36-9707-1C6DC4E7301B}" type="slidenum">
              <a:rPr lang="en-US" smtClean="0"/>
              <a:t>18</a:t>
            </a:fld>
            <a:endParaRPr lang="en-US"/>
          </a:p>
        </p:txBody>
      </p:sp>
    </p:spTree>
    <p:extLst>
      <p:ext uri="{BB962C8B-B14F-4D97-AF65-F5344CB8AC3E}">
        <p14:creationId xmlns:p14="http://schemas.microsoft.com/office/powerpoint/2010/main" val="520366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latin typeface="Arial" panose="020B0604020202020204" pitchFamily="34" charset="0"/>
                    <a:cs typeface="Arial" panose="020B0604020202020204" pitchFamily="34" charset="0"/>
                  </a:rPr>
                  <a:t>Axion </a:t>
                </a:r>
                <a:r>
                  <a:rPr lang="en-US" altLang="ko-KR" dirty="0" err="1">
                    <a:latin typeface="Arial" panose="020B0604020202020204" pitchFamily="34" charset="0"/>
                    <a:cs typeface="Arial" panose="020B0604020202020204" pitchFamily="34" charset="0"/>
                  </a:rPr>
                  <a:t>haloscope</a:t>
                </a:r>
                <a:r>
                  <a:rPr lang="en-US" altLang="ko-KR" dirty="0">
                    <a:latin typeface="Arial" panose="020B0604020202020204" pitchFamily="34" charset="0"/>
                    <a:cs typeface="Arial" panose="020B0604020202020204" pitchFamily="34" charset="0"/>
                  </a:rPr>
                  <a:t> experiments aim to directly identify axions in the dark matter halo of our galaxy by exploiting the fact that axions transform into photons when exposed to an external magnetic field. Since it is predicted that the conversion power of the axion is extremely low, </a:t>
                </a:r>
                <a:r>
                  <a:rPr kumimoji="1" lang="en-US" altLang="ko-KR" dirty="0">
                    <a:latin typeface="Arial" panose="020B0604020202020204" pitchFamily="34" charset="0"/>
                    <a:cs typeface="Arial" panose="020B0604020202020204" pitchFamily="34" charset="0"/>
                  </a:rPr>
                  <a:t>approximately </a:t>
                </a:r>
                <a14:m>
                  <m:oMath xmlns:m="http://schemas.openxmlformats.org/officeDocument/2006/math">
                    <m:sSup>
                      <m:sSupPr>
                        <m:ctrlPr>
                          <a:rPr kumimoji="1" lang="en-US" altLang="ko-KR" i="1">
                            <a:latin typeface="Cambria Math" panose="02040503050406030204" pitchFamily="18" charset="0"/>
                            <a:cs typeface="Times New Roman" panose="02020603050405020304" pitchFamily="18" charset="0"/>
                          </a:rPr>
                        </m:ctrlPr>
                      </m:sSupPr>
                      <m:e>
                        <m:r>
                          <a:rPr kumimoji="1" lang="en-US" altLang="ko-KR" i="1">
                            <a:latin typeface="Cambria Math" panose="02040503050406030204" pitchFamily="18" charset="0"/>
                            <a:cs typeface="Times New Roman" panose="02020603050405020304" pitchFamily="18" charset="0"/>
                          </a:rPr>
                          <m:t>10</m:t>
                        </m:r>
                      </m:e>
                      <m:sup>
                        <m:r>
                          <a:rPr kumimoji="1" lang="en-US" altLang="ko-KR" i="1">
                            <a:latin typeface="Cambria Math" panose="02040503050406030204" pitchFamily="18" charset="0"/>
                            <a:cs typeface="Times New Roman" panose="02020603050405020304" pitchFamily="18" charset="0"/>
                          </a:rPr>
                          <m:t>−22</m:t>
                        </m:r>
                      </m:sup>
                    </m:sSup>
                  </m:oMath>
                </a14:m>
                <a:r>
                  <a:rPr kumimoji="1" lang="en-US" altLang="ko-KR" dirty="0">
                    <a:latin typeface="Arial" panose="020B0604020202020204" pitchFamily="34" charset="0"/>
                    <a:cs typeface="Arial" panose="020B0604020202020204" pitchFamily="34" charset="0"/>
                  </a:rPr>
                  <a:t> W</a:t>
                </a:r>
                <a:r>
                  <a:rPr kumimoji="1" lang="en-US" altLang="ko-KR" baseline="30000" dirty="0">
                    <a:latin typeface="Arial" panose="020B0604020202020204" pitchFamily="34" charset="0"/>
                    <a:cs typeface="Arial" panose="020B0604020202020204" pitchFamily="34" charset="0"/>
                  </a:rPr>
                  <a:t>[1]</a:t>
                </a:r>
                <a:r>
                  <a:rPr kumimoji="1" lang="en-US" altLang="ko-KR" dirty="0">
                    <a:latin typeface="Arial" panose="020B0604020202020204" pitchFamily="34" charset="0"/>
                    <a:cs typeface="Arial" panose="020B0604020202020204" pitchFamily="34" charset="0"/>
                  </a:rPr>
                  <a:t>, </a:t>
                </a:r>
                <a:r>
                  <a:rPr kumimoji="1" lang="en-US" altLang="ko-KR" dirty="0" err="1">
                    <a:latin typeface="Arial" panose="020B0604020202020204" pitchFamily="34" charset="0"/>
                    <a:cs typeface="Arial" panose="020B0604020202020204" pitchFamily="34" charset="0"/>
                  </a:rPr>
                  <a:t>haloscope</a:t>
                </a:r>
                <a:r>
                  <a:rPr kumimoji="1" lang="en-US" altLang="ko-KR" dirty="0">
                    <a:latin typeface="Arial" panose="020B0604020202020204" pitchFamily="34" charset="0"/>
                    <a:cs typeface="Arial" panose="020B0604020202020204" pitchFamily="34" charset="0"/>
                  </a:rPr>
                  <a:t> is required to be very sensitive.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Axion search experiments are desire to resolve fundamental questions in physics: the strong CP problem and the nature of dark matter. One of the leading experiments is the </a:t>
                </a:r>
                <a:r>
                  <a:rPr lang="en-US" altLang="ko-KR" sz="1200" b="1" dirty="0">
                    <a:solidFill>
                      <a:srgbClr val="000000"/>
                    </a:solidFill>
                    <a:latin typeface="Times New Roman" panose="02020603050405020304" pitchFamily="18" charset="0"/>
                    <a:cs typeface="Times New Roman" panose="02020603050405020304" pitchFamily="18" charset="0"/>
                  </a:rPr>
                  <a:t>CAPP-MAX experiment</a:t>
                </a:r>
                <a:r>
                  <a:rPr lang="en-US" altLang="ko-KR" sz="1200" dirty="0">
                    <a:solidFill>
                      <a:srgbClr val="000000"/>
                    </a:solidFill>
                    <a:latin typeface="Times New Roman" panose="02020603050405020304" pitchFamily="18" charset="0"/>
                    <a:cs typeface="Times New Roman" panose="02020603050405020304" pitchFamily="18" charset="0"/>
                  </a:rPr>
                  <a:t> at the Center for Axion and Precision Physics Research (CAPP) of Institute for Basic Science (IBS) in South Korea.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This experiment featuring a 12 T big bore (32 cm) Nb3Sn superconducting magnet, 37-liter cylinder copper cavity and a state-of-the-art microwave readout system based on Josephson Parametric Amplifier (JPA) that approaches the quantum noise limit.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We show the technical details of the detector chain, features of the dilution refrigerator immersed into the liquid He </a:t>
                </a:r>
                <a:r>
                  <a:rPr lang="en-US" altLang="ko-KR" sz="1200" dirty="0" err="1">
                    <a:solidFill>
                      <a:srgbClr val="000000"/>
                    </a:solidFill>
                    <a:latin typeface="Times New Roman" panose="02020603050405020304" pitchFamily="18" charset="0"/>
                    <a:cs typeface="Times New Roman" panose="02020603050405020304" pitchFamily="18" charset="0"/>
                  </a:rPr>
                  <a:t>dewar</a:t>
                </a:r>
                <a:r>
                  <a:rPr lang="en-US" altLang="ko-KR" sz="1200" dirty="0">
                    <a:solidFill>
                      <a:srgbClr val="000000"/>
                    </a:solidFill>
                    <a:latin typeface="Times New Roman" panose="02020603050405020304" pitchFamily="18" charset="0"/>
                    <a:cs typeface="Times New Roman" panose="02020603050405020304" pitchFamily="18" charset="0"/>
                  </a:rPr>
                  <a:t>, and the operation of the closed cycle helium recovery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The system temperature is kept near to 25 </a:t>
                </a:r>
                <a:r>
                  <a:rPr lang="en-US" altLang="ko-KR" sz="1200" dirty="0" err="1">
                    <a:solidFill>
                      <a:srgbClr val="000000"/>
                    </a:solidFill>
                    <a:latin typeface="Times New Roman" panose="02020603050405020304" pitchFamily="18" charset="0"/>
                    <a:cs typeface="Times New Roman" panose="02020603050405020304" pitchFamily="18" charset="0"/>
                  </a:rPr>
                  <a:t>mK</a:t>
                </a:r>
                <a:r>
                  <a:rPr lang="en-US" altLang="ko-KR" sz="1200" dirty="0">
                    <a:solidFill>
                      <a:srgbClr val="000000"/>
                    </a:solidFill>
                    <a:latin typeface="Times New Roman" panose="02020603050405020304" pitchFamily="18" charset="0"/>
                    <a:cs typeface="Times New Roman" panose="02020603050405020304" pitchFamily="18" charset="0"/>
                  </a:rPr>
                  <a:t>, which is the lowest temperature of any axion experiment to date.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Recent advances in low noise amplifier technology have opened up new possibilities for exploring a wide range of plausible axion masses with high sensitivity.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Our results demonstrate the potential of the CAPP-MAX experiment to significantly improve the speed of axion dark matter search and contribute to a deeper understanding of the universe's fundamental nature.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In this presentation, we provide the technical details of the CAPP-MAX experiment, discuss the current status of the experiment, and outline future plans.</a:t>
                </a:r>
                <a:r>
                  <a:rPr lang="en-US" altLang="ko-KR" sz="1200" b="0" i="0" dirty="0">
                    <a:solidFill>
                      <a:srgbClr val="000000"/>
                    </a:solidFill>
                    <a:effectLst/>
                    <a:latin typeface="Times New Roman" panose="02020603050405020304" pitchFamily="18" charset="0"/>
                    <a:cs typeface="Times New Roman" panose="02020603050405020304" pitchFamily="18" charset="0"/>
                  </a:rPr>
                  <a:t> </a:t>
                </a:r>
                <a:endParaRPr lang="en-US" altLang="ko-KR" sz="1200" b="0" i="0" dirty="0">
                  <a:solidFill>
                    <a:srgbClr val="494949"/>
                  </a:solidFill>
                  <a:effectLst/>
                  <a:latin typeface="Times New Roman" panose="02020603050405020304" pitchFamily="18" charset="0"/>
                  <a:cs typeface="Times New Roman" panose="02020603050405020304" pitchFamily="18" charset="0"/>
                </a:endParaRPr>
              </a:p>
              <a:p>
                <a:endParaRPr lang="en-US" dirty="0"/>
              </a:p>
              <a:p>
                <a:endParaRPr lang="en-US" dirty="0"/>
              </a:p>
              <a:p>
                <a:endParaRPr lang="en-US" dirty="0"/>
              </a:p>
              <a:p>
                <a:r>
                  <a:rPr lang="en-US" dirty="0"/>
                  <a:t>Fig.1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latin typeface="Times New Roman" panose="02020603050405020304" pitchFamily="18" charset="0"/>
                    <a:cs typeface="Times New Roman" panose="02020603050405020304" pitchFamily="18" charset="0"/>
                  </a:rPr>
                  <a:t>It exploits the axion-photon coupling </a:t>
                </a:r>
                <a:r>
                  <a:rPr lang="en-US" altLang="ko-KR" sz="1200" dirty="0" err="1">
                    <a:latin typeface="Times New Roman" panose="02020603050405020304" pitchFamily="18" charset="0"/>
                    <a:cs typeface="Times New Roman" panose="02020603050405020304" pitchFamily="18" charset="0"/>
                  </a:rPr>
                  <a:t>gaγγ</a:t>
                </a:r>
                <a:r>
                  <a:rPr lang="en-US" altLang="ko-KR" sz="1200" dirty="0">
                    <a:latin typeface="Times New Roman" panose="02020603050405020304" pitchFamily="18" charset="0"/>
                    <a:cs typeface="Times New Roman" panose="02020603050405020304" pitchFamily="18" charset="0"/>
                  </a:rPr>
                  <a:t> in a microwave cavity permeated with a static magnetic field B0, which results in resonant conversions of axions to photons when the axion mass m a matches the frequency of the cavity mode ν.</a:t>
                </a:r>
                <a:endParaRPr lang="en-US" sz="1200" dirty="0"/>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latin typeface="Arial" panose="020B0604020202020204" pitchFamily="34" charset="0"/>
                    <a:cs typeface="Arial" panose="020B0604020202020204" pitchFamily="34" charset="0"/>
                  </a:rPr>
                  <a:t>Axion </a:t>
                </a:r>
                <a:r>
                  <a:rPr lang="en-US" altLang="ko-KR" dirty="0" err="1">
                    <a:latin typeface="Arial" panose="020B0604020202020204" pitchFamily="34" charset="0"/>
                    <a:cs typeface="Arial" panose="020B0604020202020204" pitchFamily="34" charset="0"/>
                  </a:rPr>
                  <a:t>haloscope</a:t>
                </a:r>
                <a:r>
                  <a:rPr lang="en-US" altLang="ko-KR" dirty="0">
                    <a:latin typeface="Arial" panose="020B0604020202020204" pitchFamily="34" charset="0"/>
                    <a:cs typeface="Arial" panose="020B0604020202020204" pitchFamily="34" charset="0"/>
                  </a:rPr>
                  <a:t> experiments aim to directly identify axions in the dark matter halo of our galaxy by exploiting the fact that axions transform into photons when exposed to an external magnetic field. Since it is predicted that the conversion power of the axion is extremely low, </a:t>
                </a:r>
                <a:r>
                  <a:rPr kumimoji="1" lang="en-US" altLang="ko-KR" dirty="0">
                    <a:latin typeface="Arial" panose="020B0604020202020204" pitchFamily="34" charset="0"/>
                    <a:cs typeface="Arial" panose="020B0604020202020204" pitchFamily="34" charset="0"/>
                  </a:rPr>
                  <a:t>approximately </a:t>
                </a:r>
                <a:r>
                  <a:rPr kumimoji="1" lang="en-US" altLang="ko-KR" i="0">
                    <a:latin typeface="Cambria Math" panose="02040503050406030204" pitchFamily="18" charset="0"/>
                    <a:cs typeface="Times New Roman" panose="02020603050405020304" pitchFamily="18" charset="0"/>
                  </a:rPr>
                  <a:t>〖10〗^(−22)</a:t>
                </a:r>
                <a:r>
                  <a:rPr kumimoji="1" lang="en-US" altLang="ko-KR" dirty="0">
                    <a:latin typeface="Arial" panose="020B0604020202020204" pitchFamily="34" charset="0"/>
                    <a:cs typeface="Arial" panose="020B0604020202020204" pitchFamily="34" charset="0"/>
                  </a:rPr>
                  <a:t> W</a:t>
                </a:r>
                <a:r>
                  <a:rPr kumimoji="1" lang="en-US" altLang="ko-KR" baseline="30000" dirty="0">
                    <a:latin typeface="Arial" panose="020B0604020202020204" pitchFamily="34" charset="0"/>
                    <a:cs typeface="Arial" panose="020B0604020202020204" pitchFamily="34" charset="0"/>
                  </a:rPr>
                  <a:t>[1]</a:t>
                </a:r>
                <a:r>
                  <a:rPr kumimoji="1" lang="en-US" altLang="ko-KR" dirty="0">
                    <a:latin typeface="Arial" panose="020B0604020202020204" pitchFamily="34" charset="0"/>
                    <a:cs typeface="Arial" panose="020B0604020202020204" pitchFamily="34" charset="0"/>
                  </a:rPr>
                  <a:t>, </a:t>
                </a:r>
                <a:r>
                  <a:rPr kumimoji="1" lang="en-US" altLang="ko-KR" dirty="0" err="1">
                    <a:latin typeface="Arial" panose="020B0604020202020204" pitchFamily="34" charset="0"/>
                    <a:cs typeface="Arial" panose="020B0604020202020204" pitchFamily="34" charset="0"/>
                  </a:rPr>
                  <a:t>haloscope</a:t>
                </a:r>
                <a:r>
                  <a:rPr kumimoji="1" lang="en-US" altLang="ko-KR" dirty="0">
                    <a:latin typeface="Arial" panose="020B0604020202020204" pitchFamily="34" charset="0"/>
                    <a:cs typeface="Arial" panose="020B0604020202020204" pitchFamily="34" charset="0"/>
                  </a:rPr>
                  <a:t> is required to be very sensitive.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Axion search experiments are desire to resolve fundamental questions in physics: the strong CP problem and the nature of dark matter. One of the leading experiments is the </a:t>
                </a:r>
                <a:r>
                  <a:rPr lang="en-US" altLang="ko-KR" sz="1200" b="1" dirty="0">
                    <a:solidFill>
                      <a:srgbClr val="000000"/>
                    </a:solidFill>
                    <a:latin typeface="Times New Roman" panose="02020603050405020304" pitchFamily="18" charset="0"/>
                    <a:cs typeface="Times New Roman" panose="02020603050405020304" pitchFamily="18" charset="0"/>
                  </a:rPr>
                  <a:t>CAPP-MAX experiment</a:t>
                </a:r>
                <a:r>
                  <a:rPr lang="en-US" altLang="ko-KR" sz="1200" dirty="0">
                    <a:solidFill>
                      <a:srgbClr val="000000"/>
                    </a:solidFill>
                    <a:latin typeface="Times New Roman" panose="02020603050405020304" pitchFamily="18" charset="0"/>
                    <a:cs typeface="Times New Roman" panose="02020603050405020304" pitchFamily="18" charset="0"/>
                  </a:rPr>
                  <a:t> at the Center for Axion and Precision Physics Research (CAPP) of Institute for Basic Science (IBS) in South Korea.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This experiment featuring a 12 T big bore (32 cm) Nb3Sn superconducting magnet, 37-liter cylinder copper cavity and a state-of-the-art microwave readout system based on Josephson Parametric Amplifier (JPA) that approaches the quantum noise limit.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We show the technical details of the detector chain, features of the dilution refrigerator immersed into the liquid He </a:t>
                </a:r>
                <a:r>
                  <a:rPr lang="en-US" altLang="ko-KR" sz="1200" dirty="0" err="1">
                    <a:solidFill>
                      <a:srgbClr val="000000"/>
                    </a:solidFill>
                    <a:latin typeface="Times New Roman" panose="02020603050405020304" pitchFamily="18" charset="0"/>
                    <a:cs typeface="Times New Roman" panose="02020603050405020304" pitchFamily="18" charset="0"/>
                  </a:rPr>
                  <a:t>dewar</a:t>
                </a:r>
                <a:r>
                  <a:rPr lang="en-US" altLang="ko-KR" sz="1200" dirty="0">
                    <a:solidFill>
                      <a:srgbClr val="000000"/>
                    </a:solidFill>
                    <a:latin typeface="Times New Roman" panose="02020603050405020304" pitchFamily="18" charset="0"/>
                    <a:cs typeface="Times New Roman" panose="02020603050405020304" pitchFamily="18" charset="0"/>
                  </a:rPr>
                  <a:t>, and the operation of the closed cycle helium recovery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The system temperature is kept near to 25 </a:t>
                </a:r>
                <a:r>
                  <a:rPr lang="en-US" altLang="ko-KR" sz="1200" dirty="0" err="1">
                    <a:solidFill>
                      <a:srgbClr val="000000"/>
                    </a:solidFill>
                    <a:latin typeface="Times New Roman" panose="02020603050405020304" pitchFamily="18" charset="0"/>
                    <a:cs typeface="Times New Roman" panose="02020603050405020304" pitchFamily="18" charset="0"/>
                  </a:rPr>
                  <a:t>mK</a:t>
                </a:r>
                <a:r>
                  <a:rPr lang="en-US" altLang="ko-KR" sz="1200" dirty="0">
                    <a:solidFill>
                      <a:srgbClr val="000000"/>
                    </a:solidFill>
                    <a:latin typeface="Times New Roman" panose="02020603050405020304" pitchFamily="18" charset="0"/>
                    <a:cs typeface="Times New Roman" panose="02020603050405020304" pitchFamily="18" charset="0"/>
                  </a:rPr>
                  <a:t>, which is the lowest temperature of any axion experiment to date.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Recent advances in low noise amplifier technology have opened up new possibilities for exploring a wide range of plausible axion masses with high sensitivity.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Our results demonstrate the potential of the CAPP-MAX experiment to significantly improve the speed of axion dark matter search and contribute to a deeper understanding of the universe's fundamental nature.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In this presentation, we provide the technical details of the CAPP-MAX experiment, discuss the current status of the experiment, and outline future plans.</a:t>
                </a:r>
                <a:r>
                  <a:rPr lang="en-US" altLang="ko-KR" sz="1200" b="0" i="0" dirty="0">
                    <a:solidFill>
                      <a:srgbClr val="000000"/>
                    </a:solidFill>
                    <a:effectLst/>
                    <a:latin typeface="Times New Roman" panose="02020603050405020304" pitchFamily="18" charset="0"/>
                    <a:cs typeface="Times New Roman" panose="02020603050405020304" pitchFamily="18" charset="0"/>
                  </a:rPr>
                  <a:t> </a:t>
                </a:r>
                <a:endParaRPr lang="en-US" altLang="ko-KR" sz="1200" b="0" i="0" dirty="0">
                  <a:solidFill>
                    <a:srgbClr val="494949"/>
                  </a:solidFill>
                  <a:effectLst/>
                  <a:latin typeface="Times New Roman" panose="02020603050405020304" pitchFamily="18" charset="0"/>
                  <a:cs typeface="Times New Roman" panose="02020603050405020304" pitchFamily="18" charset="0"/>
                </a:endParaRPr>
              </a:p>
              <a:p>
                <a:endParaRPr lang="en-US" dirty="0"/>
              </a:p>
              <a:p>
                <a:endParaRPr lang="en-US" dirty="0"/>
              </a:p>
              <a:p>
                <a:endParaRPr lang="en-US" dirty="0"/>
              </a:p>
              <a:p>
                <a:r>
                  <a:rPr lang="en-US" dirty="0"/>
                  <a:t>Fig.1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latin typeface="Times New Roman" panose="02020603050405020304" pitchFamily="18" charset="0"/>
                    <a:cs typeface="Times New Roman" panose="02020603050405020304" pitchFamily="18" charset="0"/>
                  </a:rPr>
                  <a:t>It exploits the axion-photon coupling </a:t>
                </a:r>
                <a:r>
                  <a:rPr lang="en-US" altLang="ko-KR" sz="1200" dirty="0" err="1">
                    <a:latin typeface="Times New Roman" panose="02020603050405020304" pitchFamily="18" charset="0"/>
                    <a:cs typeface="Times New Roman" panose="02020603050405020304" pitchFamily="18" charset="0"/>
                  </a:rPr>
                  <a:t>gaγγ</a:t>
                </a:r>
                <a:r>
                  <a:rPr lang="en-US" altLang="ko-KR" sz="1200" dirty="0">
                    <a:latin typeface="Times New Roman" panose="02020603050405020304" pitchFamily="18" charset="0"/>
                    <a:cs typeface="Times New Roman" panose="02020603050405020304" pitchFamily="18" charset="0"/>
                  </a:rPr>
                  <a:t> in a microwave cavity permeated with a static magnetic field B0, which results in resonant conversions of axions to photons when the axion mass m a matches the frequency of the cavity mode ν.</a:t>
                </a:r>
                <a:endParaRPr lang="en-US" sz="1200" dirty="0"/>
              </a:p>
              <a:p>
                <a:endParaRPr lang="en-US" dirty="0"/>
              </a:p>
            </p:txBody>
          </p:sp>
        </mc:Fallback>
      </mc:AlternateContent>
      <p:sp>
        <p:nvSpPr>
          <p:cNvPr id="4" name="Slide Number Placeholder 3"/>
          <p:cNvSpPr>
            <a:spLocks noGrp="1"/>
          </p:cNvSpPr>
          <p:nvPr>
            <p:ph type="sldNum" sz="quarter" idx="5"/>
          </p:nvPr>
        </p:nvSpPr>
        <p:spPr/>
        <p:txBody>
          <a:bodyPr/>
          <a:lstStyle/>
          <a:p>
            <a:fld id="{F0D934AB-B581-41E0-9DC2-65E9A1D505E2}" type="slidenum">
              <a:rPr lang="en-US" smtClean="0"/>
              <a:t>19</a:t>
            </a:fld>
            <a:endParaRPr lang="en-US"/>
          </a:p>
        </p:txBody>
      </p:sp>
    </p:spTree>
    <p:extLst>
      <p:ext uri="{BB962C8B-B14F-4D97-AF65-F5344CB8AC3E}">
        <p14:creationId xmlns:p14="http://schemas.microsoft.com/office/powerpoint/2010/main" val="306100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Axion dark matter permeates space. The axion field oscillates in time at a frequency set by its mass. </a:t>
            </a:r>
          </a:p>
        </p:txBody>
      </p:sp>
      <p:sp>
        <p:nvSpPr>
          <p:cNvPr id="4" name="Slide Number Placeholder 3"/>
          <p:cNvSpPr>
            <a:spLocks noGrp="1"/>
          </p:cNvSpPr>
          <p:nvPr>
            <p:ph type="sldNum" sz="quarter" idx="5"/>
          </p:nvPr>
        </p:nvSpPr>
        <p:spPr/>
        <p:txBody>
          <a:bodyPr/>
          <a:lstStyle/>
          <a:p>
            <a:fld id="{42951F76-2A6F-4E36-9707-1C6DC4E7301B}" type="slidenum">
              <a:rPr lang="en-US" smtClean="0"/>
              <a:t>2</a:t>
            </a:fld>
            <a:endParaRPr lang="en-US"/>
          </a:p>
        </p:txBody>
      </p:sp>
    </p:spTree>
    <p:extLst>
      <p:ext uri="{BB962C8B-B14F-4D97-AF65-F5344CB8AC3E}">
        <p14:creationId xmlns:p14="http://schemas.microsoft.com/office/powerpoint/2010/main" val="1252702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latin typeface="Arial" panose="020B0604020202020204" pitchFamily="34" charset="0"/>
                    <a:cs typeface="Arial" panose="020B0604020202020204" pitchFamily="34" charset="0"/>
                  </a:rPr>
                  <a:t>Axion </a:t>
                </a:r>
                <a:r>
                  <a:rPr lang="en-US" altLang="ko-KR" dirty="0" err="1">
                    <a:latin typeface="Arial" panose="020B0604020202020204" pitchFamily="34" charset="0"/>
                    <a:cs typeface="Arial" panose="020B0604020202020204" pitchFamily="34" charset="0"/>
                  </a:rPr>
                  <a:t>haloscope</a:t>
                </a:r>
                <a:r>
                  <a:rPr lang="en-US" altLang="ko-KR" dirty="0">
                    <a:latin typeface="Arial" panose="020B0604020202020204" pitchFamily="34" charset="0"/>
                    <a:cs typeface="Arial" panose="020B0604020202020204" pitchFamily="34" charset="0"/>
                  </a:rPr>
                  <a:t> experiments aim to directly identify axions in the dark matter halo of our galaxy by exploiting the fact that axions transform into photons when exposed to an external magnetic field. Since it is predicted that the conversion power of the axion is extremely low, </a:t>
                </a:r>
                <a:r>
                  <a:rPr kumimoji="1" lang="en-US" altLang="ko-KR" dirty="0">
                    <a:latin typeface="Arial" panose="020B0604020202020204" pitchFamily="34" charset="0"/>
                    <a:cs typeface="Arial" panose="020B0604020202020204" pitchFamily="34" charset="0"/>
                  </a:rPr>
                  <a:t>approximately </a:t>
                </a:r>
                <a14:m>
                  <m:oMath xmlns:m="http://schemas.openxmlformats.org/officeDocument/2006/math">
                    <m:sSup>
                      <m:sSupPr>
                        <m:ctrlPr>
                          <a:rPr kumimoji="1" lang="en-US" altLang="ko-KR" i="1">
                            <a:latin typeface="Cambria Math" panose="02040503050406030204" pitchFamily="18" charset="0"/>
                            <a:cs typeface="Times New Roman" panose="02020603050405020304" pitchFamily="18" charset="0"/>
                          </a:rPr>
                        </m:ctrlPr>
                      </m:sSupPr>
                      <m:e>
                        <m:r>
                          <a:rPr kumimoji="1" lang="en-US" altLang="ko-KR" i="1">
                            <a:latin typeface="Cambria Math" panose="02040503050406030204" pitchFamily="18" charset="0"/>
                            <a:cs typeface="Times New Roman" panose="02020603050405020304" pitchFamily="18" charset="0"/>
                          </a:rPr>
                          <m:t>10</m:t>
                        </m:r>
                      </m:e>
                      <m:sup>
                        <m:r>
                          <a:rPr kumimoji="1" lang="en-US" altLang="ko-KR" i="1">
                            <a:latin typeface="Cambria Math" panose="02040503050406030204" pitchFamily="18" charset="0"/>
                            <a:cs typeface="Times New Roman" panose="02020603050405020304" pitchFamily="18" charset="0"/>
                          </a:rPr>
                          <m:t>−22</m:t>
                        </m:r>
                      </m:sup>
                    </m:sSup>
                  </m:oMath>
                </a14:m>
                <a:r>
                  <a:rPr kumimoji="1" lang="en-US" altLang="ko-KR" dirty="0">
                    <a:latin typeface="Arial" panose="020B0604020202020204" pitchFamily="34" charset="0"/>
                    <a:cs typeface="Arial" panose="020B0604020202020204" pitchFamily="34" charset="0"/>
                  </a:rPr>
                  <a:t> W</a:t>
                </a:r>
                <a:r>
                  <a:rPr kumimoji="1" lang="en-US" altLang="ko-KR" baseline="30000" dirty="0">
                    <a:latin typeface="Arial" panose="020B0604020202020204" pitchFamily="34" charset="0"/>
                    <a:cs typeface="Arial" panose="020B0604020202020204" pitchFamily="34" charset="0"/>
                  </a:rPr>
                  <a:t>[1]</a:t>
                </a:r>
                <a:r>
                  <a:rPr kumimoji="1" lang="en-US" altLang="ko-KR" dirty="0">
                    <a:latin typeface="Arial" panose="020B0604020202020204" pitchFamily="34" charset="0"/>
                    <a:cs typeface="Arial" panose="020B0604020202020204" pitchFamily="34" charset="0"/>
                  </a:rPr>
                  <a:t>, </a:t>
                </a:r>
                <a:r>
                  <a:rPr kumimoji="1" lang="en-US" altLang="ko-KR" dirty="0" err="1">
                    <a:latin typeface="Arial" panose="020B0604020202020204" pitchFamily="34" charset="0"/>
                    <a:cs typeface="Arial" panose="020B0604020202020204" pitchFamily="34" charset="0"/>
                  </a:rPr>
                  <a:t>haloscope</a:t>
                </a:r>
                <a:r>
                  <a:rPr kumimoji="1" lang="en-US" altLang="ko-KR" dirty="0">
                    <a:latin typeface="Arial" panose="020B0604020202020204" pitchFamily="34" charset="0"/>
                    <a:cs typeface="Arial" panose="020B0604020202020204" pitchFamily="34" charset="0"/>
                  </a:rPr>
                  <a:t> is required to be very sensitive.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Axion search experiments are desire to resolve fundamental questions in physics: the strong CP problem and the nature of dark matter. One of the leading experiments is the </a:t>
                </a:r>
                <a:r>
                  <a:rPr lang="en-US" altLang="ko-KR" sz="1200" b="1" dirty="0">
                    <a:solidFill>
                      <a:srgbClr val="000000"/>
                    </a:solidFill>
                    <a:latin typeface="Times New Roman" panose="02020603050405020304" pitchFamily="18" charset="0"/>
                    <a:cs typeface="Times New Roman" panose="02020603050405020304" pitchFamily="18" charset="0"/>
                  </a:rPr>
                  <a:t>CAPP-MAX experiment</a:t>
                </a:r>
                <a:r>
                  <a:rPr lang="en-US" altLang="ko-KR" sz="1200" dirty="0">
                    <a:solidFill>
                      <a:srgbClr val="000000"/>
                    </a:solidFill>
                    <a:latin typeface="Times New Roman" panose="02020603050405020304" pitchFamily="18" charset="0"/>
                    <a:cs typeface="Times New Roman" panose="02020603050405020304" pitchFamily="18" charset="0"/>
                  </a:rPr>
                  <a:t> at the Center for Axion and Precision Physics Research (CAPP) of Institute for Basic Science (IBS) in South Korea.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This experiment featuring a 12 T big bore (32 cm) Nb3Sn superconducting magnet, 37-liter cylinder copper cavity and a state-of-the-art microwave readout system based on Josephson Parametric Amplifier (JPA) that approaches the quantum noise limit.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We show the technical details of the detector chain, features of the dilution refrigerator immersed into the liquid He </a:t>
                </a:r>
                <a:r>
                  <a:rPr lang="en-US" altLang="ko-KR" sz="1200" dirty="0" err="1">
                    <a:solidFill>
                      <a:srgbClr val="000000"/>
                    </a:solidFill>
                    <a:latin typeface="Times New Roman" panose="02020603050405020304" pitchFamily="18" charset="0"/>
                    <a:cs typeface="Times New Roman" panose="02020603050405020304" pitchFamily="18" charset="0"/>
                  </a:rPr>
                  <a:t>dewar</a:t>
                </a:r>
                <a:r>
                  <a:rPr lang="en-US" altLang="ko-KR" sz="1200" dirty="0">
                    <a:solidFill>
                      <a:srgbClr val="000000"/>
                    </a:solidFill>
                    <a:latin typeface="Times New Roman" panose="02020603050405020304" pitchFamily="18" charset="0"/>
                    <a:cs typeface="Times New Roman" panose="02020603050405020304" pitchFamily="18" charset="0"/>
                  </a:rPr>
                  <a:t>, and the operation of the closed cycle helium recovery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The system temperature is kept near to 25 </a:t>
                </a:r>
                <a:r>
                  <a:rPr lang="en-US" altLang="ko-KR" sz="1200" dirty="0" err="1">
                    <a:solidFill>
                      <a:srgbClr val="000000"/>
                    </a:solidFill>
                    <a:latin typeface="Times New Roman" panose="02020603050405020304" pitchFamily="18" charset="0"/>
                    <a:cs typeface="Times New Roman" panose="02020603050405020304" pitchFamily="18" charset="0"/>
                  </a:rPr>
                  <a:t>mK</a:t>
                </a:r>
                <a:r>
                  <a:rPr lang="en-US" altLang="ko-KR" sz="1200" dirty="0">
                    <a:solidFill>
                      <a:srgbClr val="000000"/>
                    </a:solidFill>
                    <a:latin typeface="Times New Roman" panose="02020603050405020304" pitchFamily="18" charset="0"/>
                    <a:cs typeface="Times New Roman" panose="02020603050405020304" pitchFamily="18" charset="0"/>
                  </a:rPr>
                  <a:t>, which is the lowest temperature of any axion experiment to date.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Recent advances in low noise amplifier technology have opened up new possibilities for exploring a wide range of plausible axion masses with high sensitivity.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Our results demonstrate the potential of the CAPP-MAX experiment to significantly improve the speed of axion dark matter search and contribute to a deeper understanding of the universe's fundamental nature.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In this presentation, we provide the technical details of the CAPP-MAX experiment, discuss the current status of the experiment, and outline future plans.</a:t>
                </a:r>
                <a:r>
                  <a:rPr lang="en-US" altLang="ko-KR" sz="1200" b="0" i="0" dirty="0">
                    <a:solidFill>
                      <a:srgbClr val="000000"/>
                    </a:solidFill>
                    <a:effectLst/>
                    <a:latin typeface="Times New Roman" panose="02020603050405020304" pitchFamily="18" charset="0"/>
                    <a:cs typeface="Times New Roman" panose="02020603050405020304" pitchFamily="18" charset="0"/>
                  </a:rPr>
                  <a:t> </a:t>
                </a:r>
                <a:endParaRPr lang="en-US" altLang="ko-KR" sz="1200" b="0" i="0" dirty="0">
                  <a:solidFill>
                    <a:srgbClr val="494949"/>
                  </a:solidFill>
                  <a:effectLst/>
                  <a:latin typeface="Times New Roman" panose="02020603050405020304" pitchFamily="18" charset="0"/>
                  <a:cs typeface="Times New Roman" panose="02020603050405020304" pitchFamily="18" charset="0"/>
                </a:endParaRPr>
              </a:p>
              <a:p>
                <a:endParaRPr lang="en-US" dirty="0"/>
              </a:p>
              <a:p>
                <a:endParaRPr lang="en-US" dirty="0"/>
              </a:p>
              <a:p>
                <a:endParaRPr lang="en-US" dirty="0"/>
              </a:p>
              <a:p>
                <a:r>
                  <a:rPr lang="en-US" dirty="0"/>
                  <a:t>Fig.1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latin typeface="Times New Roman" panose="02020603050405020304" pitchFamily="18" charset="0"/>
                    <a:cs typeface="Times New Roman" panose="02020603050405020304" pitchFamily="18" charset="0"/>
                  </a:rPr>
                  <a:t>It exploits the axion-photon coupling </a:t>
                </a:r>
                <a:r>
                  <a:rPr lang="en-US" altLang="ko-KR" sz="1200" dirty="0" err="1">
                    <a:latin typeface="Times New Roman" panose="02020603050405020304" pitchFamily="18" charset="0"/>
                    <a:cs typeface="Times New Roman" panose="02020603050405020304" pitchFamily="18" charset="0"/>
                  </a:rPr>
                  <a:t>gaγγ</a:t>
                </a:r>
                <a:r>
                  <a:rPr lang="en-US" altLang="ko-KR" sz="1200" dirty="0">
                    <a:latin typeface="Times New Roman" panose="02020603050405020304" pitchFamily="18" charset="0"/>
                    <a:cs typeface="Times New Roman" panose="02020603050405020304" pitchFamily="18" charset="0"/>
                  </a:rPr>
                  <a:t> in a microwave cavity permeated with a static magnetic field B0, which results in resonant conversions of axions to photons when the axion mass m a matches the frequency of the cavity mode ν.</a:t>
                </a:r>
                <a:endParaRPr lang="en-US" sz="1200" dirty="0"/>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latin typeface="Arial" panose="020B0604020202020204" pitchFamily="34" charset="0"/>
                    <a:cs typeface="Arial" panose="020B0604020202020204" pitchFamily="34" charset="0"/>
                  </a:rPr>
                  <a:t>Axion </a:t>
                </a:r>
                <a:r>
                  <a:rPr lang="en-US" altLang="ko-KR" dirty="0" err="1">
                    <a:latin typeface="Arial" panose="020B0604020202020204" pitchFamily="34" charset="0"/>
                    <a:cs typeface="Arial" panose="020B0604020202020204" pitchFamily="34" charset="0"/>
                  </a:rPr>
                  <a:t>haloscope</a:t>
                </a:r>
                <a:r>
                  <a:rPr lang="en-US" altLang="ko-KR" dirty="0">
                    <a:latin typeface="Arial" panose="020B0604020202020204" pitchFamily="34" charset="0"/>
                    <a:cs typeface="Arial" panose="020B0604020202020204" pitchFamily="34" charset="0"/>
                  </a:rPr>
                  <a:t> experiments aim to directly identify axions in the dark matter halo of our galaxy by exploiting the fact that axions transform into photons when exposed to an external magnetic field. Since it is predicted that the conversion power of the axion is extremely low, </a:t>
                </a:r>
                <a:r>
                  <a:rPr kumimoji="1" lang="en-US" altLang="ko-KR" dirty="0">
                    <a:latin typeface="Arial" panose="020B0604020202020204" pitchFamily="34" charset="0"/>
                    <a:cs typeface="Arial" panose="020B0604020202020204" pitchFamily="34" charset="0"/>
                  </a:rPr>
                  <a:t>approximately </a:t>
                </a:r>
                <a:r>
                  <a:rPr kumimoji="1" lang="en-US" altLang="ko-KR" i="0">
                    <a:latin typeface="Cambria Math" panose="02040503050406030204" pitchFamily="18" charset="0"/>
                    <a:cs typeface="Times New Roman" panose="02020603050405020304" pitchFamily="18" charset="0"/>
                  </a:rPr>
                  <a:t>〖10〗^(−22)</a:t>
                </a:r>
                <a:r>
                  <a:rPr kumimoji="1" lang="en-US" altLang="ko-KR" dirty="0">
                    <a:latin typeface="Arial" panose="020B0604020202020204" pitchFamily="34" charset="0"/>
                    <a:cs typeface="Arial" panose="020B0604020202020204" pitchFamily="34" charset="0"/>
                  </a:rPr>
                  <a:t> W</a:t>
                </a:r>
                <a:r>
                  <a:rPr kumimoji="1" lang="en-US" altLang="ko-KR" baseline="30000" dirty="0">
                    <a:latin typeface="Arial" panose="020B0604020202020204" pitchFamily="34" charset="0"/>
                    <a:cs typeface="Arial" panose="020B0604020202020204" pitchFamily="34" charset="0"/>
                  </a:rPr>
                  <a:t>[1]</a:t>
                </a:r>
                <a:r>
                  <a:rPr kumimoji="1" lang="en-US" altLang="ko-KR" dirty="0">
                    <a:latin typeface="Arial" panose="020B0604020202020204" pitchFamily="34" charset="0"/>
                    <a:cs typeface="Arial" panose="020B0604020202020204" pitchFamily="34" charset="0"/>
                  </a:rPr>
                  <a:t>, </a:t>
                </a:r>
                <a:r>
                  <a:rPr kumimoji="1" lang="en-US" altLang="ko-KR" dirty="0" err="1">
                    <a:latin typeface="Arial" panose="020B0604020202020204" pitchFamily="34" charset="0"/>
                    <a:cs typeface="Arial" panose="020B0604020202020204" pitchFamily="34" charset="0"/>
                  </a:rPr>
                  <a:t>haloscope</a:t>
                </a:r>
                <a:r>
                  <a:rPr kumimoji="1" lang="en-US" altLang="ko-KR" dirty="0">
                    <a:latin typeface="Arial" panose="020B0604020202020204" pitchFamily="34" charset="0"/>
                    <a:cs typeface="Arial" panose="020B0604020202020204" pitchFamily="34" charset="0"/>
                  </a:rPr>
                  <a:t> is required to be very sensitive.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Axion search experiments are desire to resolve fundamental questions in physics: the strong CP problem and the nature of dark matter. One of the leading experiments is the </a:t>
                </a:r>
                <a:r>
                  <a:rPr lang="en-US" altLang="ko-KR" sz="1200" b="1" dirty="0">
                    <a:solidFill>
                      <a:srgbClr val="000000"/>
                    </a:solidFill>
                    <a:latin typeface="Times New Roman" panose="02020603050405020304" pitchFamily="18" charset="0"/>
                    <a:cs typeface="Times New Roman" panose="02020603050405020304" pitchFamily="18" charset="0"/>
                  </a:rPr>
                  <a:t>CAPP-MAX experiment</a:t>
                </a:r>
                <a:r>
                  <a:rPr lang="en-US" altLang="ko-KR" sz="1200" dirty="0">
                    <a:solidFill>
                      <a:srgbClr val="000000"/>
                    </a:solidFill>
                    <a:latin typeface="Times New Roman" panose="02020603050405020304" pitchFamily="18" charset="0"/>
                    <a:cs typeface="Times New Roman" panose="02020603050405020304" pitchFamily="18" charset="0"/>
                  </a:rPr>
                  <a:t> at the Center for Axion and Precision Physics Research (CAPP) of Institute for Basic Science (IBS) in South Korea.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This experiment featuring a 12 T big bore (32 cm) Nb3Sn superconducting magnet, 37-liter cylinder copper cavity and a state-of-the-art microwave readout system based on Josephson Parametric Amplifier (JPA) that approaches the quantum noise limit.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We show the technical details of the detector chain, features of the dilution refrigerator immersed into the liquid He </a:t>
                </a:r>
                <a:r>
                  <a:rPr lang="en-US" altLang="ko-KR" sz="1200" dirty="0" err="1">
                    <a:solidFill>
                      <a:srgbClr val="000000"/>
                    </a:solidFill>
                    <a:latin typeface="Times New Roman" panose="02020603050405020304" pitchFamily="18" charset="0"/>
                    <a:cs typeface="Times New Roman" panose="02020603050405020304" pitchFamily="18" charset="0"/>
                  </a:rPr>
                  <a:t>dewar</a:t>
                </a:r>
                <a:r>
                  <a:rPr lang="en-US" altLang="ko-KR" sz="1200" dirty="0">
                    <a:solidFill>
                      <a:srgbClr val="000000"/>
                    </a:solidFill>
                    <a:latin typeface="Times New Roman" panose="02020603050405020304" pitchFamily="18" charset="0"/>
                    <a:cs typeface="Times New Roman" panose="02020603050405020304" pitchFamily="18" charset="0"/>
                  </a:rPr>
                  <a:t>, and the operation of the closed cycle helium recovery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The system temperature is kept near to 25 </a:t>
                </a:r>
                <a:r>
                  <a:rPr lang="en-US" altLang="ko-KR" sz="1200" dirty="0" err="1">
                    <a:solidFill>
                      <a:srgbClr val="000000"/>
                    </a:solidFill>
                    <a:latin typeface="Times New Roman" panose="02020603050405020304" pitchFamily="18" charset="0"/>
                    <a:cs typeface="Times New Roman" panose="02020603050405020304" pitchFamily="18" charset="0"/>
                  </a:rPr>
                  <a:t>mK</a:t>
                </a:r>
                <a:r>
                  <a:rPr lang="en-US" altLang="ko-KR" sz="1200" dirty="0">
                    <a:solidFill>
                      <a:srgbClr val="000000"/>
                    </a:solidFill>
                    <a:latin typeface="Times New Roman" panose="02020603050405020304" pitchFamily="18" charset="0"/>
                    <a:cs typeface="Times New Roman" panose="02020603050405020304" pitchFamily="18" charset="0"/>
                  </a:rPr>
                  <a:t>, which is the lowest temperature of any axion experiment to date.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Recent advances in low noise amplifier technology have opened up new possibilities for exploring a wide range of plausible axion masses with high sensitivity.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Our results demonstrate the potential of the CAPP-MAX experiment to significantly improve the speed of axion dark matter search and contribute to a deeper understanding of the universe's fundamental nature.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In this presentation, we provide the technical details of the CAPP-MAX experiment, discuss the current status of the experiment, and outline future plans.</a:t>
                </a:r>
                <a:r>
                  <a:rPr lang="en-US" altLang="ko-KR" sz="1200" b="0" i="0" dirty="0">
                    <a:solidFill>
                      <a:srgbClr val="000000"/>
                    </a:solidFill>
                    <a:effectLst/>
                    <a:latin typeface="Times New Roman" panose="02020603050405020304" pitchFamily="18" charset="0"/>
                    <a:cs typeface="Times New Roman" panose="02020603050405020304" pitchFamily="18" charset="0"/>
                  </a:rPr>
                  <a:t> </a:t>
                </a:r>
                <a:endParaRPr lang="en-US" altLang="ko-KR" sz="1200" b="0" i="0" dirty="0">
                  <a:solidFill>
                    <a:srgbClr val="494949"/>
                  </a:solidFill>
                  <a:effectLst/>
                  <a:latin typeface="Times New Roman" panose="02020603050405020304" pitchFamily="18" charset="0"/>
                  <a:cs typeface="Times New Roman" panose="02020603050405020304" pitchFamily="18" charset="0"/>
                </a:endParaRPr>
              </a:p>
              <a:p>
                <a:endParaRPr lang="en-US" dirty="0"/>
              </a:p>
              <a:p>
                <a:endParaRPr lang="en-US" dirty="0"/>
              </a:p>
              <a:p>
                <a:endParaRPr lang="en-US" dirty="0"/>
              </a:p>
              <a:p>
                <a:r>
                  <a:rPr lang="en-US" dirty="0"/>
                  <a:t>Fig.1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latin typeface="Times New Roman" panose="02020603050405020304" pitchFamily="18" charset="0"/>
                    <a:cs typeface="Times New Roman" panose="02020603050405020304" pitchFamily="18" charset="0"/>
                  </a:rPr>
                  <a:t>It exploits the axion-photon coupling </a:t>
                </a:r>
                <a:r>
                  <a:rPr lang="en-US" altLang="ko-KR" sz="1200" dirty="0" err="1">
                    <a:latin typeface="Times New Roman" panose="02020603050405020304" pitchFamily="18" charset="0"/>
                    <a:cs typeface="Times New Roman" panose="02020603050405020304" pitchFamily="18" charset="0"/>
                  </a:rPr>
                  <a:t>gaγγ</a:t>
                </a:r>
                <a:r>
                  <a:rPr lang="en-US" altLang="ko-KR" sz="1200" dirty="0">
                    <a:latin typeface="Times New Roman" panose="02020603050405020304" pitchFamily="18" charset="0"/>
                    <a:cs typeface="Times New Roman" panose="02020603050405020304" pitchFamily="18" charset="0"/>
                  </a:rPr>
                  <a:t> in a microwave cavity permeated with a static magnetic field B0, which results in resonant conversions of axions to photons when the axion mass m a matches the frequency of the cavity mode ν.</a:t>
                </a:r>
                <a:endParaRPr lang="en-US" sz="1200" dirty="0"/>
              </a:p>
              <a:p>
                <a:endParaRPr lang="en-US" dirty="0"/>
              </a:p>
            </p:txBody>
          </p:sp>
        </mc:Fallback>
      </mc:AlternateContent>
      <p:sp>
        <p:nvSpPr>
          <p:cNvPr id="4" name="Slide Number Placeholder 3"/>
          <p:cNvSpPr>
            <a:spLocks noGrp="1"/>
          </p:cNvSpPr>
          <p:nvPr>
            <p:ph type="sldNum" sz="quarter" idx="5"/>
          </p:nvPr>
        </p:nvSpPr>
        <p:spPr/>
        <p:txBody>
          <a:bodyPr/>
          <a:lstStyle/>
          <a:p>
            <a:fld id="{F0D934AB-B581-41E0-9DC2-65E9A1D505E2}" type="slidenum">
              <a:rPr lang="en-US" smtClean="0"/>
              <a:t>20</a:t>
            </a:fld>
            <a:endParaRPr lang="en-US"/>
          </a:p>
        </p:txBody>
      </p:sp>
    </p:spTree>
    <p:extLst>
      <p:ext uri="{BB962C8B-B14F-4D97-AF65-F5344CB8AC3E}">
        <p14:creationId xmlns:p14="http://schemas.microsoft.com/office/powerpoint/2010/main" val="3328087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34AB-B581-41E0-9DC2-65E9A1D505E2}" type="slidenum">
              <a:rPr lang="en-US" smtClean="0"/>
              <a:t>21</a:t>
            </a:fld>
            <a:endParaRPr lang="en-US"/>
          </a:p>
        </p:txBody>
      </p:sp>
    </p:spTree>
    <p:extLst>
      <p:ext uri="{BB962C8B-B14F-4D97-AF65-F5344CB8AC3E}">
        <p14:creationId xmlns:p14="http://schemas.microsoft.com/office/powerpoint/2010/main" val="4203497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34AB-B581-41E0-9DC2-65E9A1D505E2}" type="slidenum">
              <a:rPr lang="en-US" smtClean="0"/>
              <a:t>22</a:t>
            </a:fld>
            <a:endParaRPr lang="en-US"/>
          </a:p>
        </p:txBody>
      </p:sp>
    </p:spTree>
    <p:extLst>
      <p:ext uri="{BB962C8B-B14F-4D97-AF65-F5344CB8AC3E}">
        <p14:creationId xmlns:p14="http://schemas.microsoft.com/office/powerpoint/2010/main" val="1530982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34AB-B581-41E0-9DC2-65E9A1D505E2}" type="slidenum">
              <a:rPr lang="en-US" smtClean="0"/>
              <a:t>23</a:t>
            </a:fld>
            <a:endParaRPr lang="en-US"/>
          </a:p>
        </p:txBody>
      </p:sp>
    </p:spTree>
    <p:extLst>
      <p:ext uri="{BB962C8B-B14F-4D97-AF65-F5344CB8AC3E}">
        <p14:creationId xmlns:p14="http://schemas.microsoft.com/office/powerpoint/2010/main" val="1625081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34AB-B581-41E0-9DC2-65E9A1D505E2}" type="slidenum">
              <a:rPr lang="en-US" smtClean="0"/>
              <a:t>24</a:t>
            </a:fld>
            <a:endParaRPr lang="en-US"/>
          </a:p>
        </p:txBody>
      </p:sp>
    </p:spTree>
    <p:extLst>
      <p:ext uri="{BB962C8B-B14F-4D97-AF65-F5344CB8AC3E}">
        <p14:creationId xmlns:p14="http://schemas.microsoft.com/office/powerpoint/2010/main" val="309727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34AB-B581-41E0-9DC2-65E9A1D505E2}" type="slidenum">
              <a:rPr lang="en-US" smtClean="0"/>
              <a:t>25</a:t>
            </a:fld>
            <a:endParaRPr lang="en-US"/>
          </a:p>
        </p:txBody>
      </p:sp>
    </p:spTree>
    <p:extLst>
      <p:ext uri="{BB962C8B-B14F-4D97-AF65-F5344CB8AC3E}">
        <p14:creationId xmlns:p14="http://schemas.microsoft.com/office/powerpoint/2010/main" val="1245011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34AB-B581-41E0-9DC2-65E9A1D505E2}" type="slidenum">
              <a:rPr lang="en-US" smtClean="0"/>
              <a:t>26</a:t>
            </a:fld>
            <a:endParaRPr lang="en-US"/>
          </a:p>
        </p:txBody>
      </p:sp>
    </p:spTree>
    <p:extLst>
      <p:ext uri="{BB962C8B-B14F-4D97-AF65-F5344CB8AC3E}">
        <p14:creationId xmlns:p14="http://schemas.microsoft.com/office/powerpoint/2010/main" val="3328118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34AB-B581-41E0-9DC2-65E9A1D505E2}" type="slidenum">
              <a:rPr lang="en-US" smtClean="0"/>
              <a:t>27</a:t>
            </a:fld>
            <a:endParaRPr lang="en-US"/>
          </a:p>
        </p:txBody>
      </p:sp>
    </p:spTree>
    <p:extLst>
      <p:ext uri="{BB962C8B-B14F-4D97-AF65-F5344CB8AC3E}">
        <p14:creationId xmlns:p14="http://schemas.microsoft.com/office/powerpoint/2010/main" val="3858113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Grenoble, </a:t>
            </a:r>
            <a:r>
              <a:rPr lang="en-US" dirty="0" err="1"/>
              <a:t>resis</a:t>
            </a:r>
            <a:r>
              <a:rPr lang="en-US" dirty="0"/>
              <a:t>	</a:t>
            </a:r>
            <a:r>
              <a:rPr lang="en-US" dirty="0" err="1"/>
              <a:t>tive</a:t>
            </a:r>
            <a:r>
              <a:rPr lang="en-US" dirty="0"/>
              <a:t>-hybrid magnet with 35 T</a:t>
            </a:r>
          </a:p>
        </p:txBody>
      </p:sp>
      <p:sp>
        <p:nvSpPr>
          <p:cNvPr id="4" name="Slide Number Placeholder 3"/>
          <p:cNvSpPr>
            <a:spLocks noGrp="1"/>
          </p:cNvSpPr>
          <p:nvPr>
            <p:ph type="sldNum" sz="quarter" idx="5"/>
          </p:nvPr>
        </p:nvSpPr>
        <p:spPr/>
        <p:txBody>
          <a:bodyPr/>
          <a:lstStyle/>
          <a:p>
            <a:fld id="{42951F76-2A6F-4E36-9707-1C6DC4E7301B}" type="slidenum">
              <a:rPr lang="en-US" smtClean="0"/>
              <a:t>3</a:t>
            </a:fld>
            <a:endParaRPr lang="en-US"/>
          </a:p>
        </p:txBody>
      </p:sp>
    </p:spTree>
    <p:extLst>
      <p:ext uri="{BB962C8B-B14F-4D97-AF65-F5344CB8AC3E}">
        <p14:creationId xmlns:p14="http://schemas.microsoft.com/office/powerpoint/2010/main" val="2802482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the outlie of my talk. First I would like to show the axion </a:t>
            </a:r>
            <a:r>
              <a:rPr lang="en-US" sz="1200" kern="1200" dirty="0" err="1">
                <a:solidFill>
                  <a:schemeClr val="tx1"/>
                </a:solidFill>
                <a:effectLst/>
                <a:latin typeface="+mn-lt"/>
                <a:ea typeface="+mn-ea"/>
                <a:cs typeface="+mn-cs"/>
              </a:rPr>
              <a:t>haloscope</a:t>
            </a:r>
            <a:r>
              <a:rPr lang="en-US" sz="1200" kern="1200" dirty="0">
                <a:solidFill>
                  <a:schemeClr val="tx1"/>
                </a:solidFill>
                <a:effectLst/>
                <a:latin typeface="+mn-lt"/>
                <a:ea typeface="+mn-ea"/>
                <a:cs typeface="+mn-cs"/>
              </a:rPr>
              <a:t> experiment proposed by </a:t>
            </a:r>
            <a:r>
              <a:rPr lang="en-US" sz="1200" kern="1200" dirty="0" err="1">
                <a:solidFill>
                  <a:schemeClr val="tx1"/>
                </a:solidFill>
                <a:effectLst/>
                <a:latin typeface="+mn-lt"/>
                <a:ea typeface="+mn-ea"/>
                <a:cs typeface="+mn-cs"/>
              </a:rPr>
              <a:t>Sikivie</a:t>
            </a:r>
            <a:r>
              <a:rPr lang="en-US" sz="1200" kern="1200" dirty="0">
                <a:solidFill>
                  <a:schemeClr val="tx1"/>
                </a:solidFill>
                <a:effectLst/>
                <a:latin typeface="+mn-lt"/>
                <a:ea typeface="+mn-ea"/>
                <a:cs typeface="+mn-cs"/>
              </a:rPr>
              <a:t>, than I will show you the current quantum noise limited amplifier readout for the experiment, next I will mention about the single photon detector based on the underdamped Josephson junction. After it I will explain the main idea of using the Josephson junction as a microwave photon detector, where I will remind you about the washboard potential. Next, the CBJJ as a single photon counter will be show with the main parameters and the measurement setup. And as a final I will show you the main diagram of the axion measurement system based on the CBJJ.</a:t>
            </a:r>
          </a:p>
          <a:p>
            <a:endParaRPr lang="en-US" dirty="0"/>
          </a:p>
        </p:txBody>
      </p:sp>
      <p:sp>
        <p:nvSpPr>
          <p:cNvPr id="4" name="Slide Number Placeholder 3"/>
          <p:cNvSpPr>
            <a:spLocks noGrp="1"/>
          </p:cNvSpPr>
          <p:nvPr>
            <p:ph type="sldNum" sz="quarter" idx="5"/>
          </p:nvPr>
        </p:nvSpPr>
        <p:spPr/>
        <p:txBody>
          <a:bodyPr/>
          <a:lstStyle/>
          <a:p>
            <a:fld id="{42951F76-2A6F-4E36-9707-1C6DC4E7301B}" type="slidenum">
              <a:rPr lang="en-US" smtClean="0"/>
              <a:t>4</a:t>
            </a:fld>
            <a:endParaRPr lang="en-US"/>
          </a:p>
        </p:txBody>
      </p:sp>
    </p:spTree>
    <p:extLst>
      <p:ext uri="{BB962C8B-B14F-4D97-AF65-F5344CB8AC3E}">
        <p14:creationId xmlns:p14="http://schemas.microsoft.com/office/powerpoint/2010/main" val="3803400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the outlie of my talk. First I would like to show the axion </a:t>
            </a:r>
            <a:r>
              <a:rPr lang="en-US" sz="1200" kern="1200" dirty="0" err="1">
                <a:solidFill>
                  <a:schemeClr val="tx1"/>
                </a:solidFill>
                <a:effectLst/>
                <a:latin typeface="+mn-lt"/>
                <a:ea typeface="+mn-ea"/>
                <a:cs typeface="+mn-cs"/>
              </a:rPr>
              <a:t>haloscope</a:t>
            </a:r>
            <a:r>
              <a:rPr lang="en-US" sz="1200" kern="1200" dirty="0">
                <a:solidFill>
                  <a:schemeClr val="tx1"/>
                </a:solidFill>
                <a:effectLst/>
                <a:latin typeface="+mn-lt"/>
                <a:ea typeface="+mn-ea"/>
                <a:cs typeface="+mn-cs"/>
              </a:rPr>
              <a:t> experiment proposed by </a:t>
            </a:r>
            <a:r>
              <a:rPr lang="en-US" sz="1200" kern="1200" dirty="0" err="1">
                <a:solidFill>
                  <a:schemeClr val="tx1"/>
                </a:solidFill>
                <a:effectLst/>
                <a:latin typeface="+mn-lt"/>
                <a:ea typeface="+mn-ea"/>
                <a:cs typeface="+mn-cs"/>
              </a:rPr>
              <a:t>Sikivie</a:t>
            </a:r>
            <a:r>
              <a:rPr lang="en-US" sz="1200" kern="1200" dirty="0">
                <a:solidFill>
                  <a:schemeClr val="tx1"/>
                </a:solidFill>
                <a:effectLst/>
                <a:latin typeface="+mn-lt"/>
                <a:ea typeface="+mn-ea"/>
                <a:cs typeface="+mn-cs"/>
              </a:rPr>
              <a:t>, than I will show you the current quantum noise limited amplifier readout for the experiment, next I will mention about the single photon detector based on the underdamped Josephson junction. After it I will explain the main idea of using the Josephson junction as a microwave photon detector, where I will remind you about the washboard potential. Next, the CBJJ as a single photon counter will be show with the main parameters and the measurement setup. And as a final I will show you the main diagram of the axion measurement system based on the CBJJ.</a:t>
            </a:r>
          </a:p>
          <a:p>
            <a:endParaRPr lang="en-US" dirty="0"/>
          </a:p>
        </p:txBody>
      </p:sp>
      <p:sp>
        <p:nvSpPr>
          <p:cNvPr id="4" name="Slide Number Placeholder 3"/>
          <p:cNvSpPr>
            <a:spLocks noGrp="1"/>
          </p:cNvSpPr>
          <p:nvPr>
            <p:ph type="sldNum" sz="quarter" idx="5"/>
          </p:nvPr>
        </p:nvSpPr>
        <p:spPr/>
        <p:txBody>
          <a:bodyPr/>
          <a:lstStyle/>
          <a:p>
            <a:fld id="{42951F76-2A6F-4E36-9707-1C6DC4E7301B}" type="slidenum">
              <a:rPr lang="en-US" smtClean="0"/>
              <a:t>5</a:t>
            </a:fld>
            <a:endParaRPr lang="en-US"/>
          </a:p>
        </p:txBody>
      </p:sp>
    </p:spTree>
    <p:extLst>
      <p:ext uri="{BB962C8B-B14F-4D97-AF65-F5344CB8AC3E}">
        <p14:creationId xmlns:p14="http://schemas.microsoft.com/office/powerpoint/2010/main" val="4216659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experiment was proposed by </a:t>
            </a:r>
            <a:r>
              <a:rPr lang="en-US" dirty="0" err="1"/>
              <a:t>Sikivie</a:t>
            </a:r>
            <a:endParaRPr lang="en-US" dirty="0"/>
          </a:p>
          <a:p>
            <a:endParaRPr lang="en-US" dirty="0"/>
          </a:p>
          <a:p>
            <a:r>
              <a:rPr lang="en-US" dirty="0"/>
              <a:t>Typical microwave detectors are based on linear ampliﬁers, that however have an irreducible noise level even at zero temperature, coming from quantum ﬂuctuations of the vacuum.</a:t>
            </a:r>
          </a:p>
          <a:p>
            <a:r>
              <a:rPr lang="en-US" dirty="0"/>
              <a:t>This quantum limit is now being reached by the most advanced detectors of this type (e.g. Josephson Parametric Ampliﬁers), and the truly frontier at this moment is deﬁning strategies to overcome this limit.</a:t>
            </a:r>
          </a:p>
          <a:p>
            <a:endParaRPr lang="en-US" dirty="0"/>
          </a:p>
        </p:txBody>
      </p:sp>
      <p:sp>
        <p:nvSpPr>
          <p:cNvPr id="4" name="Slide Number Placeholder 3"/>
          <p:cNvSpPr>
            <a:spLocks noGrp="1"/>
          </p:cNvSpPr>
          <p:nvPr>
            <p:ph type="sldNum" sz="quarter" idx="5"/>
          </p:nvPr>
        </p:nvSpPr>
        <p:spPr/>
        <p:txBody>
          <a:bodyPr/>
          <a:lstStyle/>
          <a:p>
            <a:fld id="{42951F76-2A6F-4E36-9707-1C6DC4E7301B}" type="slidenum">
              <a:rPr lang="en-US" smtClean="0"/>
              <a:t>6</a:t>
            </a:fld>
            <a:endParaRPr lang="en-US"/>
          </a:p>
        </p:txBody>
      </p:sp>
    </p:spTree>
    <p:extLst>
      <p:ext uri="{BB962C8B-B14F-4D97-AF65-F5344CB8AC3E}">
        <p14:creationId xmlns:p14="http://schemas.microsoft.com/office/powerpoint/2010/main" val="3999420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The FOM in axion </a:t>
            </a:r>
            <a:r>
              <a:rPr lang="en-US" altLang="ko-KR" sz="1200" dirty="0" err="1">
                <a:solidFill>
                  <a:srgbClr val="000000"/>
                </a:solidFill>
                <a:latin typeface="Times New Roman" panose="02020603050405020304" pitchFamily="18" charset="0"/>
                <a:cs typeface="Times New Roman" panose="02020603050405020304" pitchFamily="18" charset="0"/>
              </a:rPr>
              <a:t>haloscope</a:t>
            </a:r>
            <a:r>
              <a:rPr lang="en-US" altLang="ko-KR" sz="1200" dirty="0">
                <a:solidFill>
                  <a:srgbClr val="000000"/>
                </a:solidFill>
                <a:latin typeface="Times New Roman" panose="02020603050405020304" pitchFamily="18" charset="0"/>
                <a:cs typeface="Times New Roman" panose="02020603050405020304" pitchFamily="18" charset="0"/>
              </a:rPr>
              <a:t> searches is dominated by the strength and volume of the magnet, making it the key factor in CAPP-MAX.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superconducting magnet, classified as “wet,” necessitates direct contact with liquid helium (</a:t>
            </a:r>
            <a:r>
              <a:rPr lang="en-US" dirty="0" err="1"/>
              <a:t>LHe</a:t>
            </a:r>
            <a:r>
              <a:rPr lang="en-US" dirty="0"/>
              <a:t>) to keep the coils in the superconducting state. Its main characteristics are the following three: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 cylindrical magnet used in our experiment, manufactured by Oxford Instruments [51], can operate at a central magnetic field of 12 T when cooled to a temperature of 4.2 K using </a:t>
            </a:r>
            <a:r>
              <a:rPr lang="en-US" dirty="0" err="1"/>
              <a:t>LHe</a:t>
            </a:r>
            <a:r>
              <a:rPr lang="en-US" dirty="0"/>
              <a:t>. In Figure 1, the magnetic field map in the cavity region is shown in the plot on the left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 The solenoidal magnet used in CAPP-MAX has a cold bore diameter of 320 mm. The magnet is composed of two different low-temperature superconductors: Nb3Sn for the inner coil and </a:t>
            </a:r>
            <a:r>
              <a:rPr lang="en-US" dirty="0" err="1"/>
              <a:t>NbTi</a:t>
            </a:r>
            <a:r>
              <a:rPr lang="en-US" dirty="0"/>
              <a:t> for the outer one. These coils are nested together to form a concentric solenoid. The inner coil has a length of 560 mm, while the outer has a length of 640 mm. Considering the dimensions of the coil and the radiation shields of the dilution refrigerator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average root mean square (rms) magnetic field along the magnet axis over this volume measures 10.55 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The field cancellation region, located 750 mm above the center of the magnet, with dimensions 100 mm in both diameter and length in cylindrical coordinates. Within this region, the magnetic fields generated are weaker than 100 G, as illustrated on the right of Figure 2. The presence of this cancellation region is of utmost importance for ensuring the proper operation of the Quantum noise limited amplifiers, which serves as the initial stage RF-amplifier, as well as for the required microwave circulators and other RF components in the setup.</a:t>
            </a:r>
          </a:p>
        </p:txBody>
      </p:sp>
      <p:sp>
        <p:nvSpPr>
          <p:cNvPr id="4" name="Slide Number Placeholder 3"/>
          <p:cNvSpPr>
            <a:spLocks noGrp="1"/>
          </p:cNvSpPr>
          <p:nvPr>
            <p:ph type="sldNum" sz="quarter" idx="5"/>
          </p:nvPr>
        </p:nvSpPr>
        <p:spPr/>
        <p:txBody>
          <a:bodyPr/>
          <a:lstStyle/>
          <a:p>
            <a:fld id="{F0D934AB-B581-41E0-9DC2-65E9A1D505E2}" type="slidenum">
              <a:rPr lang="en-US" smtClean="0"/>
              <a:t>7</a:t>
            </a:fld>
            <a:endParaRPr lang="en-US"/>
          </a:p>
        </p:txBody>
      </p:sp>
    </p:spTree>
    <p:extLst>
      <p:ext uri="{BB962C8B-B14F-4D97-AF65-F5344CB8AC3E}">
        <p14:creationId xmlns:p14="http://schemas.microsoft.com/office/powerpoint/2010/main" val="2833574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latin typeface="Arial" panose="020B0604020202020204" pitchFamily="34" charset="0"/>
                    <a:cs typeface="Arial" panose="020B0604020202020204" pitchFamily="34" charset="0"/>
                  </a:rPr>
                  <a:t>Axion </a:t>
                </a:r>
                <a:r>
                  <a:rPr lang="en-US" altLang="ko-KR" dirty="0" err="1">
                    <a:latin typeface="Arial" panose="020B0604020202020204" pitchFamily="34" charset="0"/>
                    <a:cs typeface="Arial" panose="020B0604020202020204" pitchFamily="34" charset="0"/>
                  </a:rPr>
                  <a:t>haloscope</a:t>
                </a:r>
                <a:r>
                  <a:rPr lang="en-US" altLang="ko-KR" dirty="0">
                    <a:latin typeface="Arial" panose="020B0604020202020204" pitchFamily="34" charset="0"/>
                    <a:cs typeface="Arial" panose="020B0604020202020204" pitchFamily="34" charset="0"/>
                  </a:rPr>
                  <a:t> experiments aim to directly identify axions in the dark matter halo of our galaxy by exploiting the fact that axions transform into photons when exposed to an external magnetic field. Since it is predicted that the conversion power of the axion is extremely low, </a:t>
                </a:r>
                <a:r>
                  <a:rPr kumimoji="1" lang="en-US" altLang="ko-KR" dirty="0">
                    <a:latin typeface="Arial" panose="020B0604020202020204" pitchFamily="34" charset="0"/>
                    <a:cs typeface="Arial" panose="020B0604020202020204" pitchFamily="34" charset="0"/>
                  </a:rPr>
                  <a:t>approximately </a:t>
                </a:r>
                <a14:m>
                  <m:oMath xmlns:m="http://schemas.openxmlformats.org/officeDocument/2006/math">
                    <m:sSup>
                      <m:sSupPr>
                        <m:ctrlPr>
                          <a:rPr kumimoji="1" lang="en-US" altLang="ko-KR" i="1">
                            <a:latin typeface="Cambria Math" panose="02040503050406030204" pitchFamily="18" charset="0"/>
                            <a:cs typeface="Times New Roman" panose="02020603050405020304" pitchFamily="18" charset="0"/>
                          </a:rPr>
                        </m:ctrlPr>
                      </m:sSupPr>
                      <m:e>
                        <m:r>
                          <a:rPr kumimoji="1" lang="en-US" altLang="ko-KR" i="1">
                            <a:latin typeface="Cambria Math" panose="02040503050406030204" pitchFamily="18" charset="0"/>
                            <a:cs typeface="Times New Roman" panose="02020603050405020304" pitchFamily="18" charset="0"/>
                          </a:rPr>
                          <m:t>10</m:t>
                        </m:r>
                      </m:e>
                      <m:sup>
                        <m:r>
                          <a:rPr kumimoji="1" lang="en-US" altLang="ko-KR" i="1">
                            <a:latin typeface="Cambria Math" panose="02040503050406030204" pitchFamily="18" charset="0"/>
                            <a:cs typeface="Times New Roman" panose="02020603050405020304" pitchFamily="18" charset="0"/>
                          </a:rPr>
                          <m:t>−22</m:t>
                        </m:r>
                      </m:sup>
                    </m:sSup>
                  </m:oMath>
                </a14:m>
                <a:r>
                  <a:rPr kumimoji="1" lang="en-US" altLang="ko-KR" dirty="0">
                    <a:latin typeface="Arial" panose="020B0604020202020204" pitchFamily="34" charset="0"/>
                    <a:cs typeface="Arial" panose="020B0604020202020204" pitchFamily="34" charset="0"/>
                  </a:rPr>
                  <a:t> W</a:t>
                </a:r>
                <a:r>
                  <a:rPr kumimoji="1" lang="en-US" altLang="ko-KR" baseline="30000" dirty="0">
                    <a:latin typeface="Arial" panose="020B0604020202020204" pitchFamily="34" charset="0"/>
                    <a:cs typeface="Arial" panose="020B0604020202020204" pitchFamily="34" charset="0"/>
                  </a:rPr>
                  <a:t>[1]</a:t>
                </a:r>
                <a:r>
                  <a:rPr kumimoji="1" lang="en-US" altLang="ko-KR" dirty="0">
                    <a:latin typeface="Arial" panose="020B0604020202020204" pitchFamily="34" charset="0"/>
                    <a:cs typeface="Arial" panose="020B0604020202020204" pitchFamily="34" charset="0"/>
                  </a:rPr>
                  <a:t>, </a:t>
                </a:r>
                <a:r>
                  <a:rPr kumimoji="1" lang="en-US" altLang="ko-KR" dirty="0" err="1">
                    <a:latin typeface="Arial" panose="020B0604020202020204" pitchFamily="34" charset="0"/>
                    <a:cs typeface="Arial" panose="020B0604020202020204" pitchFamily="34" charset="0"/>
                  </a:rPr>
                  <a:t>haloscope</a:t>
                </a:r>
                <a:r>
                  <a:rPr kumimoji="1" lang="en-US" altLang="ko-KR" dirty="0">
                    <a:latin typeface="Arial" panose="020B0604020202020204" pitchFamily="34" charset="0"/>
                    <a:cs typeface="Arial" panose="020B0604020202020204" pitchFamily="34" charset="0"/>
                  </a:rPr>
                  <a:t> is required to be very sensitive.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Axion search experiments are desire to resolve fundamental questions in physics: the strong CP problem and the nature of dark matter. One of the leading experiments is the </a:t>
                </a:r>
                <a:r>
                  <a:rPr lang="en-US" altLang="ko-KR" sz="1200" b="1" dirty="0">
                    <a:solidFill>
                      <a:srgbClr val="000000"/>
                    </a:solidFill>
                    <a:latin typeface="Times New Roman" panose="02020603050405020304" pitchFamily="18" charset="0"/>
                    <a:cs typeface="Times New Roman" panose="02020603050405020304" pitchFamily="18" charset="0"/>
                  </a:rPr>
                  <a:t>CAPP-MAX experiment</a:t>
                </a:r>
                <a:r>
                  <a:rPr lang="en-US" altLang="ko-KR" sz="1200" dirty="0">
                    <a:solidFill>
                      <a:srgbClr val="000000"/>
                    </a:solidFill>
                    <a:latin typeface="Times New Roman" panose="02020603050405020304" pitchFamily="18" charset="0"/>
                    <a:cs typeface="Times New Roman" panose="02020603050405020304" pitchFamily="18" charset="0"/>
                  </a:rPr>
                  <a:t> at the Center for Axion and Precision Physics Research (CAPP) of Institute for Basic Science (IBS) in South Korea.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This experiment featuring a 12 T big bore (32 cm) Nb3Sn superconducting magnet, 37-liter cylinder copper cavity and a state-of-the-art microwave readout system based on Josephson Parametric Amplifier (JPA) that approaches the quantum noise limit.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We show the technical details of the detector chain, features of the dilution refrigerator immersed into the liquid He </a:t>
                </a:r>
                <a:r>
                  <a:rPr lang="en-US" altLang="ko-KR" sz="1200" dirty="0" err="1">
                    <a:solidFill>
                      <a:srgbClr val="000000"/>
                    </a:solidFill>
                    <a:latin typeface="Times New Roman" panose="02020603050405020304" pitchFamily="18" charset="0"/>
                    <a:cs typeface="Times New Roman" panose="02020603050405020304" pitchFamily="18" charset="0"/>
                  </a:rPr>
                  <a:t>dewar</a:t>
                </a:r>
                <a:r>
                  <a:rPr lang="en-US" altLang="ko-KR" sz="1200" dirty="0">
                    <a:solidFill>
                      <a:srgbClr val="000000"/>
                    </a:solidFill>
                    <a:latin typeface="Times New Roman" panose="02020603050405020304" pitchFamily="18" charset="0"/>
                    <a:cs typeface="Times New Roman" panose="02020603050405020304" pitchFamily="18" charset="0"/>
                  </a:rPr>
                  <a:t>, and the operation of the closed cycle helium recovery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The system temperature is kept near to 25 </a:t>
                </a:r>
                <a:r>
                  <a:rPr lang="en-US" altLang="ko-KR" sz="1200" dirty="0" err="1">
                    <a:solidFill>
                      <a:srgbClr val="000000"/>
                    </a:solidFill>
                    <a:latin typeface="Times New Roman" panose="02020603050405020304" pitchFamily="18" charset="0"/>
                    <a:cs typeface="Times New Roman" panose="02020603050405020304" pitchFamily="18" charset="0"/>
                  </a:rPr>
                  <a:t>mK</a:t>
                </a:r>
                <a:r>
                  <a:rPr lang="en-US" altLang="ko-KR" sz="1200" dirty="0">
                    <a:solidFill>
                      <a:srgbClr val="000000"/>
                    </a:solidFill>
                    <a:latin typeface="Times New Roman" panose="02020603050405020304" pitchFamily="18" charset="0"/>
                    <a:cs typeface="Times New Roman" panose="02020603050405020304" pitchFamily="18" charset="0"/>
                  </a:rPr>
                  <a:t>, which is the lowest temperature of any axion experiment to date.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Recent advances in low noise amplifier technology have opened up new possibilities for exploring a wide range of plausible axion masses with high sensitivity.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Our results demonstrate the potential of the CAPP-MAX experiment to significantly improve the speed of axion dark matter search and contribute to a deeper understanding of the universe's fundamental nature.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In this presentation, we provide the technical details of the CAPP-MAX experiment, discuss the current status of the experiment, and outline future plans.</a:t>
                </a:r>
                <a:r>
                  <a:rPr lang="en-US" altLang="ko-KR" sz="1200" b="0" i="0" dirty="0">
                    <a:solidFill>
                      <a:srgbClr val="000000"/>
                    </a:solidFill>
                    <a:effectLst/>
                    <a:latin typeface="Times New Roman" panose="02020603050405020304" pitchFamily="18" charset="0"/>
                    <a:cs typeface="Times New Roman" panose="02020603050405020304" pitchFamily="18" charset="0"/>
                  </a:rPr>
                  <a:t> </a:t>
                </a:r>
                <a:endParaRPr lang="en-US" altLang="ko-KR" sz="1200" b="0" i="0" dirty="0">
                  <a:solidFill>
                    <a:srgbClr val="494949"/>
                  </a:solidFill>
                  <a:effectLst/>
                  <a:latin typeface="Times New Roman" panose="02020603050405020304" pitchFamily="18" charset="0"/>
                  <a:cs typeface="Times New Roman" panose="02020603050405020304" pitchFamily="18" charset="0"/>
                </a:endParaRPr>
              </a:p>
              <a:p>
                <a:endParaRPr lang="en-US" dirty="0"/>
              </a:p>
              <a:p>
                <a:endParaRPr lang="en-US" dirty="0"/>
              </a:p>
              <a:p>
                <a:endParaRPr lang="en-US" dirty="0"/>
              </a:p>
              <a:p>
                <a:r>
                  <a:rPr lang="en-US" dirty="0"/>
                  <a:t>Fig.1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latin typeface="Times New Roman" panose="02020603050405020304" pitchFamily="18" charset="0"/>
                    <a:cs typeface="Times New Roman" panose="02020603050405020304" pitchFamily="18" charset="0"/>
                  </a:rPr>
                  <a:t>It exploits the axion-photon coupling </a:t>
                </a:r>
                <a:r>
                  <a:rPr lang="en-US" altLang="ko-KR" sz="1200" dirty="0" err="1">
                    <a:latin typeface="Times New Roman" panose="02020603050405020304" pitchFamily="18" charset="0"/>
                    <a:cs typeface="Times New Roman" panose="02020603050405020304" pitchFamily="18" charset="0"/>
                  </a:rPr>
                  <a:t>gaγγ</a:t>
                </a:r>
                <a:r>
                  <a:rPr lang="en-US" altLang="ko-KR" sz="1200" dirty="0">
                    <a:latin typeface="Times New Roman" panose="02020603050405020304" pitchFamily="18" charset="0"/>
                    <a:cs typeface="Times New Roman" panose="02020603050405020304" pitchFamily="18" charset="0"/>
                  </a:rPr>
                  <a:t> in a microwave cavity permeated with a static magnetic field B0, which results in resonant conversions of axions to photons when the axion mass m a matches the frequency of the cavity mode ν.</a:t>
                </a:r>
                <a:endParaRPr lang="en-US" sz="1200" dirty="0"/>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latin typeface="Arial" panose="020B0604020202020204" pitchFamily="34" charset="0"/>
                    <a:cs typeface="Arial" panose="020B0604020202020204" pitchFamily="34" charset="0"/>
                  </a:rPr>
                  <a:t>Axion </a:t>
                </a:r>
                <a:r>
                  <a:rPr lang="en-US" altLang="ko-KR" dirty="0" err="1">
                    <a:latin typeface="Arial" panose="020B0604020202020204" pitchFamily="34" charset="0"/>
                    <a:cs typeface="Arial" panose="020B0604020202020204" pitchFamily="34" charset="0"/>
                  </a:rPr>
                  <a:t>haloscope</a:t>
                </a:r>
                <a:r>
                  <a:rPr lang="en-US" altLang="ko-KR" dirty="0">
                    <a:latin typeface="Arial" panose="020B0604020202020204" pitchFamily="34" charset="0"/>
                    <a:cs typeface="Arial" panose="020B0604020202020204" pitchFamily="34" charset="0"/>
                  </a:rPr>
                  <a:t> experiments aim to directly identify axions in the dark matter halo of our galaxy by exploiting the fact that axions transform into photons when exposed to an external magnetic field. Since it is predicted that the conversion power of the axion is extremely low, </a:t>
                </a:r>
                <a:r>
                  <a:rPr kumimoji="1" lang="en-US" altLang="ko-KR" dirty="0">
                    <a:latin typeface="Arial" panose="020B0604020202020204" pitchFamily="34" charset="0"/>
                    <a:cs typeface="Arial" panose="020B0604020202020204" pitchFamily="34" charset="0"/>
                  </a:rPr>
                  <a:t>approximately </a:t>
                </a:r>
                <a:r>
                  <a:rPr kumimoji="1" lang="en-US" altLang="ko-KR" i="0">
                    <a:latin typeface="Cambria Math" panose="02040503050406030204" pitchFamily="18" charset="0"/>
                    <a:cs typeface="Times New Roman" panose="02020603050405020304" pitchFamily="18" charset="0"/>
                  </a:rPr>
                  <a:t>〖10〗^(−22)</a:t>
                </a:r>
                <a:r>
                  <a:rPr kumimoji="1" lang="en-US" altLang="ko-KR" dirty="0">
                    <a:latin typeface="Arial" panose="020B0604020202020204" pitchFamily="34" charset="0"/>
                    <a:cs typeface="Arial" panose="020B0604020202020204" pitchFamily="34" charset="0"/>
                  </a:rPr>
                  <a:t> W</a:t>
                </a:r>
                <a:r>
                  <a:rPr kumimoji="1" lang="en-US" altLang="ko-KR" baseline="30000" dirty="0">
                    <a:latin typeface="Arial" panose="020B0604020202020204" pitchFamily="34" charset="0"/>
                    <a:cs typeface="Arial" panose="020B0604020202020204" pitchFamily="34" charset="0"/>
                  </a:rPr>
                  <a:t>[1]</a:t>
                </a:r>
                <a:r>
                  <a:rPr kumimoji="1" lang="en-US" altLang="ko-KR" dirty="0">
                    <a:latin typeface="Arial" panose="020B0604020202020204" pitchFamily="34" charset="0"/>
                    <a:cs typeface="Arial" panose="020B0604020202020204" pitchFamily="34" charset="0"/>
                  </a:rPr>
                  <a:t>, </a:t>
                </a:r>
                <a:r>
                  <a:rPr kumimoji="1" lang="en-US" altLang="ko-KR" dirty="0" err="1">
                    <a:latin typeface="Arial" panose="020B0604020202020204" pitchFamily="34" charset="0"/>
                    <a:cs typeface="Arial" panose="020B0604020202020204" pitchFamily="34" charset="0"/>
                  </a:rPr>
                  <a:t>haloscope</a:t>
                </a:r>
                <a:r>
                  <a:rPr kumimoji="1" lang="en-US" altLang="ko-KR" dirty="0">
                    <a:latin typeface="Arial" panose="020B0604020202020204" pitchFamily="34" charset="0"/>
                    <a:cs typeface="Arial" panose="020B0604020202020204" pitchFamily="34" charset="0"/>
                  </a:rPr>
                  <a:t> is required to be very sensitive.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Axion search experiments are desire to resolve fundamental questions in physics: the strong CP problem and the nature of dark matter. One of the leading experiments is the </a:t>
                </a:r>
                <a:r>
                  <a:rPr lang="en-US" altLang="ko-KR" sz="1200" b="1" dirty="0">
                    <a:solidFill>
                      <a:srgbClr val="000000"/>
                    </a:solidFill>
                    <a:latin typeface="Times New Roman" panose="02020603050405020304" pitchFamily="18" charset="0"/>
                    <a:cs typeface="Times New Roman" panose="02020603050405020304" pitchFamily="18" charset="0"/>
                  </a:rPr>
                  <a:t>CAPP-MAX experiment</a:t>
                </a:r>
                <a:r>
                  <a:rPr lang="en-US" altLang="ko-KR" sz="1200" dirty="0">
                    <a:solidFill>
                      <a:srgbClr val="000000"/>
                    </a:solidFill>
                    <a:latin typeface="Times New Roman" panose="02020603050405020304" pitchFamily="18" charset="0"/>
                    <a:cs typeface="Times New Roman" panose="02020603050405020304" pitchFamily="18" charset="0"/>
                  </a:rPr>
                  <a:t> at the Center for Axion and Precision Physics Research (CAPP) of Institute for Basic Science (IBS) in South Korea.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This experiment featuring a 12 T big bore (32 cm) Nb3Sn superconducting magnet, 37-liter cylinder copper cavity and a state-of-the-art microwave readout system based on Josephson Parametric Amplifier (JPA) that approaches the quantum noise limit.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We show the technical details of the detector chain, features of the dilution refrigerator immersed into the liquid He </a:t>
                </a:r>
                <a:r>
                  <a:rPr lang="en-US" altLang="ko-KR" sz="1200" dirty="0" err="1">
                    <a:solidFill>
                      <a:srgbClr val="000000"/>
                    </a:solidFill>
                    <a:latin typeface="Times New Roman" panose="02020603050405020304" pitchFamily="18" charset="0"/>
                    <a:cs typeface="Times New Roman" panose="02020603050405020304" pitchFamily="18" charset="0"/>
                  </a:rPr>
                  <a:t>dewar</a:t>
                </a:r>
                <a:r>
                  <a:rPr lang="en-US" altLang="ko-KR" sz="1200" dirty="0">
                    <a:solidFill>
                      <a:srgbClr val="000000"/>
                    </a:solidFill>
                    <a:latin typeface="Times New Roman" panose="02020603050405020304" pitchFamily="18" charset="0"/>
                    <a:cs typeface="Times New Roman" panose="02020603050405020304" pitchFamily="18" charset="0"/>
                  </a:rPr>
                  <a:t>, and the operation of the closed cycle helium recovery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The system temperature is kept near to 25 </a:t>
                </a:r>
                <a:r>
                  <a:rPr lang="en-US" altLang="ko-KR" sz="1200" dirty="0" err="1">
                    <a:solidFill>
                      <a:srgbClr val="000000"/>
                    </a:solidFill>
                    <a:latin typeface="Times New Roman" panose="02020603050405020304" pitchFamily="18" charset="0"/>
                    <a:cs typeface="Times New Roman" panose="02020603050405020304" pitchFamily="18" charset="0"/>
                  </a:rPr>
                  <a:t>mK</a:t>
                </a:r>
                <a:r>
                  <a:rPr lang="en-US" altLang="ko-KR" sz="1200" dirty="0">
                    <a:solidFill>
                      <a:srgbClr val="000000"/>
                    </a:solidFill>
                    <a:latin typeface="Times New Roman" panose="02020603050405020304" pitchFamily="18" charset="0"/>
                    <a:cs typeface="Times New Roman" panose="02020603050405020304" pitchFamily="18" charset="0"/>
                  </a:rPr>
                  <a:t>, which is the lowest temperature of any axion experiment to date.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Recent advances in low noise amplifier technology have opened up new possibilities for exploring a wide range of plausible axion masses with high sensitivity.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Our results demonstrate the potential of the CAPP-MAX experiment to significantly improve the speed of axion dark matter search and contribute to a deeper understanding of the universe's fundamental nature.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In this presentation, we provide the technical details of the CAPP-MAX experiment, discuss the current status of the experiment, and outline future plans.</a:t>
                </a:r>
                <a:r>
                  <a:rPr lang="en-US" altLang="ko-KR" sz="1200" b="0" i="0" dirty="0">
                    <a:solidFill>
                      <a:srgbClr val="000000"/>
                    </a:solidFill>
                    <a:effectLst/>
                    <a:latin typeface="Times New Roman" panose="02020603050405020304" pitchFamily="18" charset="0"/>
                    <a:cs typeface="Times New Roman" panose="02020603050405020304" pitchFamily="18" charset="0"/>
                  </a:rPr>
                  <a:t> </a:t>
                </a:r>
                <a:endParaRPr lang="en-US" altLang="ko-KR" sz="1200" b="0" i="0" dirty="0">
                  <a:solidFill>
                    <a:srgbClr val="494949"/>
                  </a:solidFill>
                  <a:effectLst/>
                  <a:latin typeface="Times New Roman" panose="02020603050405020304" pitchFamily="18" charset="0"/>
                  <a:cs typeface="Times New Roman" panose="02020603050405020304" pitchFamily="18" charset="0"/>
                </a:endParaRPr>
              </a:p>
              <a:p>
                <a:endParaRPr lang="en-US" dirty="0"/>
              </a:p>
              <a:p>
                <a:endParaRPr lang="en-US" dirty="0"/>
              </a:p>
              <a:p>
                <a:endParaRPr lang="en-US" dirty="0"/>
              </a:p>
              <a:p>
                <a:r>
                  <a:rPr lang="en-US" dirty="0"/>
                  <a:t>Fig.1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latin typeface="Times New Roman" panose="02020603050405020304" pitchFamily="18" charset="0"/>
                    <a:cs typeface="Times New Roman" panose="02020603050405020304" pitchFamily="18" charset="0"/>
                  </a:rPr>
                  <a:t>It exploits the axion-photon coupling </a:t>
                </a:r>
                <a:r>
                  <a:rPr lang="en-US" altLang="ko-KR" sz="1200" dirty="0" err="1">
                    <a:latin typeface="Times New Roman" panose="02020603050405020304" pitchFamily="18" charset="0"/>
                    <a:cs typeface="Times New Roman" panose="02020603050405020304" pitchFamily="18" charset="0"/>
                  </a:rPr>
                  <a:t>gaγγ</a:t>
                </a:r>
                <a:r>
                  <a:rPr lang="en-US" altLang="ko-KR" sz="1200" dirty="0">
                    <a:latin typeface="Times New Roman" panose="02020603050405020304" pitchFamily="18" charset="0"/>
                    <a:cs typeface="Times New Roman" panose="02020603050405020304" pitchFamily="18" charset="0"/>
                  </a:rPr>
                  <a:t> in a microwave cavity permeated with a static magnetic field B0, which results in resonant conversions of axions to photons when the axion mass m a matches the frequency of the cavity mode ν.</a:t>
                </a:r>
                <a:endParaRPr lang="en-US" sz="1200" dirty="0"/>
              </a:p>
              <a:p>
                <a:endParaRPr lang="en-US" dirty="0"/>
              </a:p>
            </p:txBody>
          </p:sp>
        </mc:Fallback>
      </mc:AlternateContent>
      <p:sp>
        <p:nvSpPr>
          <p:cNvPr id="4" name="Slide Number Placeholder 3"/>
          <p:cNvSpPr>
            <a:spLocks noGrp="1"/>
          </p:cNvSpPr>
          <p:nvPr>
            <p:ph type="sldNum" sz="quarter" idx="5"/>
          </p:nvPr>
        </p:nvSpPr>
        <p:spPr/>
        <p:txBody>
          <a:bodyPr/>
          <a:lstStyle/>
          <a:p>
            <a:fld id="{F0D934AB-B581-41E0-9DC2-65E9A1D505E2}" type="slidenum">
              <a:rPr lang="en-US" smtClean="0"/>
              <a:t>8</a:t>
            </a:fld>
            <a:endParaRPr lang="en-US"/>
          </a:p>
        </p:txBody>
      </p:sp>
    </p:spTree>
    <p:extLst>
      <p:ext uri="{BB962C8B-B14F-4D97-AF65-F5344CB8AC3E}">
        <p14:creationId xmlns:p14="http://schemas.microsoft.com/office/powerpoint/2010/main" val="3850384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ko-KR" sz="1200" b="0" dirty="0">
                <a:latin typeface="Times New Roman" panose="02020603050405020304" pitchFamily="18" charset="0"/>
                <a:cs typeface="Times New Roman" panose="02020603050405020304" pitchFamily="18" charset="0"/>
              </a:rPr>
              <a:t>The modes relatively sensitive to the rotation of the rod around its axis are identified as labeled, from the simulated modes overlapped with them.</a:t>
            </a:r>
          </a:p>
        </p:txBody>
      </p:sp>
      <p:sp>
        <p:nvSpPr>
          <p:cNvPr id="4" name="Slide Number Placeholder 3"/>
          <p:cNvSpPr>
            <a:spLocks noGrp="1"/>
          </p:cNvSpPr>
          <p:nvPr>
            <p:ph type="sldNum" sz="quarter" idx="5"/>
          </p:nvPr>
        </p:nvSpPr>
        <p:spPr/>
        <p:txBody>
          <a:bodyPr/>
          <a:lstStyle/>
          <a:p>
            <a:fld id="{F0D934AB-B581-41E0-9DC2-65E9A1D505E2}" type="slidenum">
              <a:rPr lang="en-US" smtClean="0"/>
              <a:t>9</a:t>
            </a:fld>
            <a:endParaRPr lang="en-US"/>
          </a:p>
        </p:txBody>
      </p:sp>
    </p:spTree>
    <p:extLst>
      <p:ext uri="{BB962C8B-B14F-4D97-AF65-F5344CB8AC3E}">
        <p14:creationId xmlns:p14="http://schemas.microsoft.com/office/powerpoint/2010/main" val="3091608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31C17-6E35-47A4-B050-ED5EC511CE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E82BCF-708F-4525-8285-B762C3161F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D1C768-F3DF-4FB0-A9E1-502114AC4115}"/>
              </a:ext>
            </a:extLst>
          </p:cNvPr>
          <p:cNvSpPr>
            <a:spLocks noGrp="1"/>
          </p:cNvSpPr>
          <p:nvPr>
            <p:ph type="dt" sz="half" idx="10"/>
          </p:nvPr>
        </p:nvSpPr>
        <p:spPr/>
        <p:txBody>
          <a:bodyPr/>
          <a:lstStyle/>
          <a:p>
            <a:fld id="{8EA4FAB6-5C5C-4276-84E7-72DD5ECC138A}" type="datetimeFigureOut">
              <a:rPr lang="en-US" smtClean="0"/>
              <a:t>4/24/2026</a:t>
            </a:fld>
            <a:endParaRPr lang="en-US"/>
          </a:p>
        </p:txBody>
      </p:sp>
      <p:sp>
        <p:nvSpPr>
          <p:cNvPr id="5" name="Footer Placeholder 4">
            <a:extLst>
              <a:ext uri="{FF2B5EF4-FFF2-40B4-BE49-F238E27FC236}">
                <a16:creationId xmlns:a16="http://schemas.microsoft.com/office/drawing/2014/main" id="{7D9AE1F3-9DCA-4C62-BE65-91E113B65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2E6EF-FEED-4318-9DEC-2E37B3450361}"/>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3831231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0A37F-9D52-4C30-BC3C-1E9BBCF952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660F53-DBAD-4A2F-8BDB-C38146008C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56483-6A24-4DC6-A219-EB0A7DCA289B}"/>
              </a:ext>
            </a:extLst>
          </p:cNvPr>
          <p:cNvSpPr>
            <a:spLocks noGrp="1"/>
          </p:cNvSpPr>
          <p:nvPr>
            <p:ph type="dt" sz="half" idx="10"/>
          </p:nvPr>
        </p:nvSpPr>
        <p:spPr/>
        <p:txBody>
          <a:bodyPr/>
          <a:lstStyle/>
          <a:p>
            <a:fld id="{8EA4FAB6-5C5C-4276-84E7-72DD5ECC138A}" type="datetimeFigureOut">
              <a:rPr lang="en-US" smtClean="0"/>
              <a:t>4/24/2026</a:t>
            </a:fld>
            <a:endParaRPr lang="en-US"/>
          </a:p>
        </p:txBody>
      </p:sp>
      <p:sp>
        <p:nvSpPr>
          <p:cNvPr id="5" name="Footer Placeholder 4">
            <a:extLst>
              <a:ext uri="{FF2B5EF4-FFF2-40B4-BE49-F238E27FC236}">
                <a16:creationId xmlns:a16="http://schemas.microsoft.com/office/drawing/2014/main" id="{517D46C9-A7E4-4A03-AE74-2069F86288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7DBFF-1F1B-4D3C-942A-5DD67BBBB940}"/>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3083707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96517C-1BDE-4F5D-848F-6B90E4451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4DC397-A0D7-42B3-B4A1-4686A50AB24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DC88E-8C35-4953-8E86-914766D04BA3}"/>
              </a:ext>
            </a:extLst>
          </p:cNvPr>
          <p:cNvSpPr>
            <a:spLocks noGrp="1"/>
          </p:cNvSpPr>
          <p:nvPr>
            <p:ph type="dt" sz="half" idx="10"/>
          </p:nvPr>
        </p:nvSpPr>
        <p:spPr/>
        <p:txBody>
          <a:bodyPr/>
          <a:lstStyle/>
          <a:p>
            <a:fld id="{8EA4FAB6-5C5C-4276-84E7-72DD5ECC138A}" type="datetimeFigureOut">
              <a:rPr lang="en-US" smtClean="0"/>
              <a:t>4/24/2026</a:t>
            </a:fld>
            <a:endParaRPr lang="en-US"/>
          </a:p>
        </p:txBody>
      </p:sp>
      <p:sp>
        <p:nvSpPr>
          <p:cNvPr id="5" name="Footer Placeholder 4">
            <a:extLst>
              <a:ext uri="{FF2B5EF4-FFF2-40B4-BE49-F238E27FC236}">
                <a16:creationId xmlns:a16="http://schemas.microsoft.com/office/drawing/2014/main" id="{70B49C0F-3CF8-4573-B37E-A99BE5988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9976A-BD4F-4D1C-9CB3-B4A34D6D9F6B}"/>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1752861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C06F-590E-41ED-8382-D5D31DB5C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C9C84C-DB50-4E17-A8B2-EF5F5D05067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C0AD9-9D88-44B3-87C0-79BD8E48FCB9}"/>
              </a:ext>
            </a:extLst>
          </p:cNvPr>
          <p:cNvSpPr>
            <a:spLocks noGrp="1"/>
          </p:cNvSpPr>
          <p:nvPr>
            <p:ph type="dt" sz="half" idx="10"/>
          </p:nvPr>
        </p:nvSpPr>
        <p:spPr/>
        <p:txBody>
          <a:bodyPr/>
          <a:lstStyle/>
          <a:p>
            <a:fld id="{8EA4FAB6-5C5C-4276-84E7-72DD5ECC138A}" type="datetimeFigureOut">
              <a:rPr lang="en-US" smtClean="0"/>
              <a:t>4/24/2026</a:t>
            </a:fld>
            <a:endParaRPr lang="en-US"/>
          </a:p>
        </p:txBody>
      </p:sp>
      <p:sp>
        <p:nvSpPr>
          <p:cNvPr id="5" name="Footer Placeholder 4">
            <a:extLst>
              <a:ext uri="{FF2B5EF4-FFF2-40B4-BE49-F238E27FC236}">
                <a16:creationId xmlns:a16="http://schemas.microsoft.com/office/drawing/2014/main" id="{8B19FCD6-DCF2-4F54-97E3-C9365D9F07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0C9B4-C013-48F4-B7C8-4F43668C94D0}"/>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789855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1104B-EEF3-4E0F-BA62-436195D39D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AED86-2928-4BF1-B358-27C57EBAE4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C491890-ED16-43C8-894E-61F873E799DD}"/>
              </a:ext>
            </a:extLst>
          </p:cNvPr>
          <p:cNvSpPr>
            <a:spLocks noGrp="1"/>
          </p:cNvSpPr>
          <p:nvPr>
            <p:ph type="dt" sz="half" idx="10"/>
          </p:nvPr>
        </p:nvSpPr>
        <p:spPr/>
        <p:txBody>
          <a:bodyPr/>
          <a:lstStyle/>
          <a:p>
            <a:fld id="{8EA4FAB6-5C5C-4276-84E7-72DD5ECC138A}" type="datetimeFigureOut">
              <a:rPr lang="en-US" smtClean="0"/>
              <a:t>4/24/2026</a:t>
            </a:fld>
            <a:endParaRPr lang="en-US"/>
          </a:p>
        </p:txBody>
      </p:sp>
      <p:sp>
        <p:nvSpPr>
          <p:cNvPr id="5" name="Footer Placeholder 4">
            <a:extLst>
              <a:ext uri="{FF2B5EF4-FFF2-40B4-BE49-F238E27FC236}">
                <a16:creationId xmlns:a16="http://schemas.microsoft.com/office/drawing/2014/main" id="{C1C99B93-4580-4934-A4AC-443E9EA63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299B6-8C74-4FDC-B8E8-1C5B6660D93F}"/>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3450869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0758D-722A-43B3-A3A0-A58A8703AE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D9D03A-22E9-45CB-8D9E-37012191E9F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5F534D-37CB-428B-BD9F-40ADC12623E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AB606B-5D87-431D-A9AD-C635A5694CE2}"/>
              </a:ext>
            </a:extLst>
          </p:cNvPr>
          <p:cNvSpPr>
            <a:spLocks noGrp="1"/>
          </p:cNvSpPr>
          <p:nvPr>
            <p:ph type="dt" sz="half" idx="10"/>
          </p:nvPr>
        </p:nvSpPr>
        <p:spPr/>
        <p:txBody>
          <a:bodyPr/>
          <a:lstStyle/>
          <a:p>
            <a:fld id="{8EA4FAB6-5C5C-4276-84E7-72DD5ECC138A}" type="datetimeFigureOut">
              <a:rPr lang="en-US" smtClean="0"/>
              <a:t>4/24/2026</a:t>
            </a:fld>
            <a:endParaRPr lang="en-US"/>
          </a:p>
        </p:txBody>
      </p:sp>
      <p:sp>
        <p:nvSpPr>
          <p:cNvPr id="6" name="Footer Placeholder 5">
            <a:extLst>
              <a:ext uri="{FF2B5EF4-FFF2-40B4-BE49-F238E27FC236}">
                <a16:creationId xmlns:a16="http://schemas.microsoft.com/office/drawing/2014/main" id="{9B7F8BF7-F1B0-4B8F-9734-5692D0D92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28845C-27E3-4459-9EE4-1A3369F4F857}"/>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1101285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BCCA-4750-46A3-BB59-B618A03DEF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5B4BE5-684B-4009-8CA0-937D2A5090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2F9F8E-39D5-43F4-BD81-DA6259A03B4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28450D-EEB2-4E4B-BFED-0A6320B97B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071A4DA-4EB6-485D-BB84-02D248A50C4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2CD991-DAE7-45F1-8059-0B3D2183A9B0}"/>
              </a:ext>
            </a:extLst>
          </p:cNvPr>
          <p:cNvSpPr>
            <a:spLocks noGrp="1"/>
          </p:cNvSpPr>
          <p:nvPr>
            <p:ph type="dt" sz="half" idx="10"/>
          </p:nvPr>
        </p:nvSpPr>
        <p:spPr/>
        <p:txBody>
          <a:bodyPr/>
          <a:lstStyle/>
          <a:p>
            <a:fld id="{8EA4FAB6-5C5C-4276-84E7-72DD5ECC138A}" type="datetimeFigureOut">
              <a:rPr lang="en-US" smtClean="0"/>
              <a:t>4/24/2026</a:t>
            </a:fld>
            <a:endParaRPr lang="en-US"/>
          </a:p>
        </p:txBody>
      </p:sp>
      <p:sp>
        <p:nvSpPr>
          <p:cNvPr id="8" name="Footer Placeholder 7">
            <a:extLst>
              <a:ext uri="{FF2B5EF4-FFF2-40B4-BE49-F238E27FC236}">
                <a16:creationId xmlns:a16="http://schemas.microsoft.com/office/drawing/2014/main" id="{B960BC4D-CAAA-4DE5-889B-3807DBC177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90FCDB-E5DF-4A6C-9413-D553C402CCE9}"/>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1646434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D8147-6549-4AB1-A50C-A71CD765AF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6AAE88-6BA2-467A-9F8C-3073308036B0}"/>
              </a:ext>
            </a:extLst>
          </p:cNvPr>
          <p:cNvSpPr>
            <a:spLocks noGrp="1"/>
          </p:cNvSpPr>
          <p:nvPr>
            <p:ph type="dt" sz="half" idx="10"/>
          </p:nvPr>
        </p:nvSpPr>
        <p:spPr/>
        <p:txBody>
          <a:bodyPr/>
          <a:lstStyle/>
          <a:p>
            <a:fld id="{8EA4FAB6-5C5C-4276-84E7-72DD5ECC138A}" type="datetimeFigureOut">
              <a:rPr lang="en-US" smtClean="0"/>
              <a:t>4/24/2026</a:t>
            </a:fld>
            <a:endParaRPr lang="en-US"/>
          </a:p>
        </p:txBody>
      </p:sp>
      <p:sp>
        <p:nvSpPr>
          <p:cNvPr id="4" name="Footer Placeholder 3">
            <a:extLst>
              <a:ext uri="{FF2B5EF4-FFF2-40B4-BE49-F238E27FC236}">
                <a16:creationId xmlns:a16="http://schemas.microsoft.com/office/drawing/2014/main" id="{C8506854-EA50-47B8-84C7-7FA4F61981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667BDE-3AB6-40AA-A114-28CF96306495}"/>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405507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48264E-E86E-4478-88C5-6CF10BB7502A}"/>
              </a:ext>
            </a:extLst>
          </p:cNvPr>
          <p:cNvSpPr>
            <a:spLocks noGrp="1"/>
          </p:cNvSpPr>
          <p:nvPr>
            <p:ph type="dt" sz="half" idx="10"/>
          </p:nvPr>
        </p:nvSpPr>
        <p:spPr/>
        <p:txBody>
          <a:bodyPr/>
          <a:lstStyle/>
          <a:p>
            <a:fld id="{8EA4FAB6-5C5C-4276-84E7-72DD5ECC138A}" type="datetimeFigureOut">
              <a:rPr lang="en-US" smtClean="0"/>
              <a:t>4/24/2026</a:t>
            </a:fld>
            <a:endParaRPr lang="en-US"/>
          </a:p>
        </p:txBody>
      </p:sp>
      <p:sp>
        <p:nvSpPr>
          <p:cNvPr id="3" name="Footer Placeholder 2">
            <a:extLst>
              <a:ext uri="{FF2B5EF4-FFF2-40B4-BE49-F238E27FC236}">
                <a16:creationId xmlns:a16="http://schemas.microsoft.com/office/drawing/2014/main" id="{35CD20B7-5547-49D6-9CA5-3CBE5F884C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3EAA74-9236-4792-9B34-28C68E9D42A7}"/>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81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92959-1F4F-45FF-A4F8-D4F368D3B2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A97E48-5C71-4E48-9DF0-082EB75E12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42124-73BB-4E27-84EF-EFE1F6B70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D6A1C5-7981-4937-BEBA-A9BD039BAEF6}"/>
              </a:ext>
            </a:extLst>
          </p:cNvPr>
          <p:cNvSpPr>
            <a:spLocks noGrp="1"/>
          </p:cNvSpPr>
          <p:nvPr>
            <p:ph type="dt" sz="half" idx="10"/>
          </p:nvPr>
        </p:nvSpPr>
        <p:spPr/>
        <p:txBody>
          <a:bodyPr/>
          <a:lstStyle/>
          <a:p>
            <a:fld id="{8EA4FAB6-5C5C-4276-84E7-72DD5ECC138A}" type="datetimeFigureOut">
              <a:rPr lang="en-US" smtClean="0"/>
              <a:t>4/24/2026</a:t>
            </a:fld>
            <a:endParaRPr lang="en-US"/>
          </a:p>
        </p:txBody>
      </p:sp>
      <p:sp>
        <p:nvSpPr>
          <p:cNvPr id="6" name="Footer Placeholder 5">
            <a:extLst>
              <a:ext uri="{FF2B5EF4-FFF2-40B4-BE49-F238E27FC236}">
                <a16:creationId xmlns:a16="http://schemas.microsoft.com/office/drawing/2014/main" id="{CB8E0ADE-AE1A-4866-BE7D-BB1613D11D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B42E9-8A9C-46BE-B6E3-F20173D02E6E}"/>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364973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18CBF-83C4-4806-855A-58F488F6D1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D9FDD6-FB63-4E1D-93C4-7184BD292E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89C951-C062-4F05-A84F-C22F6B96D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632C47-2226-4A92-A861-531913A177BB}"/>
              </a:ext>
            </a:extLst>
          </p:cNvPr>
          <p:cNvSpPr>
            <a:spLocks noGrp="1"/>
          </p:cNvSpPr>
          <p:nvPr>
            <p:ph type="dt" sz="half" idx="10"/>
          </p:nvPr>
        </p:nvSpPr>
        <p:spPr/>
        <p:txBody>
          <a:bodyPr/>
          <a:lstStyle/>
          <a:p>
            <a:fld id="{8EA4FAB6-5C5C-4276-84E7-72DD5ECC138A}" type="datetimeFigureOut">
              <a:rPr lang="en-US" smtClean="0"/>
              <a:t>4/24/2026</a:t>
            </a:fld>
            <a:endParaRPr lang="en-US"/>
          </a:p>
        </p:txBody>
      </p:sp>
      <p:sp>
        <p:nvSpPr>
          <p:cNvPr id="6" name="Footer Placeholder 5">
            <a:extLst>
              <a:ext uri="{FF2B5EF4-FFF2-40B4-BE49-F238E27FC236}">
                <a16:creationId xmlns:a16="http://schemas.microsoft.com/office/drawing/2014/main" id="{939772A5-3BF9-43F1-963A-72B3EFFC4B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481A96-B264-405A-B0D4-88745D1A8BE4}"/>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556805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6E506A-DFBA-4C86-9C57-E7FABE552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CA453B-F92A-41D4-9C7A-4D79CB15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41F88-940C-46B6-8432-AB64B128E0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A4FAB6-5C5C-4276-84E7-72DD5ECC138A}" type="datetimeFigureOut">
              <a:rPr lang="en-US" smtClean="0"/>
              <a:t>4/24/2026</a:t>
            </a:fld>
            <a:endParaRPr lang="en-US"/>
          </a:p>
        </p:txBody>
      </p:sp>
      <p:sp>
        <p:nvSpPr>
          <p:cNvPr id="5" name="Footer Placeholder 4">
            <a:extLst>
              <a:ext uri="{FF2B5EF4-FFF2-40B4-BE49-F238E27FC236}">
                <a16:creationId xmlns:a16="http://schemas.microsoft.com/office/drawing/2014/main" id="{1C8E4BAE-D0C4-4EAD-879A-6CBC16F101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689BB9-300A-4703-89CF-B71FC933FF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2D1BD-E692-4B2A-A3F7-C930133DC503}" type="slidenum">
              <a:rPr lang="en-US" smtClean="0"/>
              <a:t>‹#›</a:t>
            </a:fld>
            <a:endParaRPr lang="en-US"/>
          </a:p>
        </p:txBody>
      </p:sp>
    </p:spTree>
    <p:extLst>
      <p:ext uri="{BB962C8B-B14F-4D97-AF65-F5344CB8AC3E}">
        <p14:creationId xmlns:p14="http://schemas.microsoft.com/office/powerpoint/2010/main" val="726478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customXml" Target="../ink/ink13.xml"/><Relationship Id="rId13"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300.png"/><Relationship Id="rId12" Type="http://schemas.openxmlformats.org/officeDocument/2006/relationships/customXml" Target="../ink/ink15.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customXml" Target="../ink/ink12.xml"/><Relationship Id="rId11" Type="http://schemas.openxmlformats.org/officeDocument/2006/relationships/image" Target="../media/image32.png"/><Relationship Id="rId5" Type="http://schemas.openxmlformats.org/officeDocument/2006/relationships/image" Target="../media/image30.png"/><Relationship Id="rId15" Type="http://schemas.openxmlformats.org/officeDocument/2006/relationships/image" Target="../media/image34.png"/><Relationship Id="rId10" Type="http://schemas.openxmlformats.org/officeDocument/2006/relationships/customXml" Target="../ink/ink14.xml"/><Relationship Id="rId4" Type="http://schemas.openxmlformats.org/officeDocument/2006/relationships/image" Target="../media/image280.png"/><Relationship Id="rId9" Type="http://schemas.openxmlformats.org/officeDocument/2006/relationships/image" Target="../media/image31.png"/><Relationship Id="rId14" Type="http://schemas.openxmlformats.org/officeDocument/2006/relationships/customXml" Target="../ink/ink16.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customXml" Target="../ink/ink18.xml"/><Relationship Id="rId3" Type="http://schemas.openxmlformats.org/officeDocument/2006/relationships/image" Target="../media/image41.png"/><Relationship Id="rId7"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customXml" Target="../ink/ink17.xml"/><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5.emf"/></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48.png"/><Relationship Id="rId4" Type="http://schemas.openxmlformats.org/officeDocument/2006/relationships/image" Target="../media/image51.jp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customXml" Target="../ink/ink21.xml"/><Relationship Id="rId3" Type="http://schemas.openxmlformats.org/officeDocument/2006/relationships/image" Target="../media/image15.png"/><Relationship Id="rId7" Type="http://schemas.openxmlformats.org/officeDocument/2006/relationships/image" Target="../media/image21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customXml" Target="../ink/ink20.xml"/><Relationship Id="rId11" Type="http://schemas.openxmlformats.org/officeDocument/2006/relationships/image" Target="../media/image27.png"/><Relationship Id="rId5" Type="http://schemas.openxmlformats.org/officeDocument/2006/relationships/image" Target="../media/image200.png"/><Relationship Id="rId10" Type="http://schemas.openxmlformats.org/officeDocument/2006/relationships/customXml" Target="../ink/ink22.xml"/><Relationship Id="rId4" Type="http://schemas.openxmlformats.org/officeDocument/2006/relationships/customXml" Target="../ink/ink19.xml"/><Relationship Id="rId9" Type="http://schemas.openxmlformats.org/officeDocument/2006/relationships/image" Target="../media/image22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customXml" Target="../ink/ink6.xml"/><Relationship Id="rId3" Type="http://schemas.openxmlformats.org/officeDocument/2006/relationships/image" Target="../media/image15.png"/><Relationship Id="rId7" Type="http://schemas.openxmlformats.org/officeDocument/2006/relationships/customXml" Target="../ink/ink3.xml"/><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0.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160.png"/><Relationship Id="rId4" Type="http://schemas.openxmlformats.org/officeDocument/2006/relationships/image" Target="../media/image16.png"/><Relationship Id="rId9" Type="http://schemas.openxmlformats.org/officeDocument/2006/relationships/customXml" Target="../ink/ink4.xml"/><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0.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image" Target="../media/image15.png"/><Relationship Id="rId7" Type="http://schemas.openxmlformats.org/officeDocument/2006/relationships/image" Target="../media/image21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customXml" Target="../ink/ink9.xml"/><Relationship Id="rId11" Type="http://schemas.openxmlformats.org/officeDocument/2006/relationships/image" Target="../media/image23.png"/><Relationship Id="rId5" Type="http://schemas.openxmlformats.org/officeDocument/2006/relationships/image" Target="../media/image27.png"/><Relationship Id="rId10" Type="http://schemas.openxmlformats.org/officeDocument/2006/relationships/customXml" Target="../ink/ink11.xml"/><Relationship Id="rId4" Type="http://schemas.openxmlformats.org/officeDocument/2006/relationships/customXml" Target="../ink/ink8.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75D03E-03A4-4022-A747-EFFA8F6BA92C}"/>
              </a:ext>
            </a:extLst>
          </p:cNvPr>
          <p:cNvSpPr txBox="1"/>
          <p:nvPr/>
        </p:nvSpPr>
        <p:spPr>
          <a:xfrm>
            <a:off x="206528" y="2706650"/>
            <a:ext cx="7756260" cy="1015663"/>
          </a:xfrm>
          <a:prstGeom prst="rect">
            <a:avLst/>
          </a:prstGeom>
          <a:noFill/>
        </p:spPr>
        <p:txBody>
          <a:bodyPr wrap="square" rtlCol="0">
            <a:spAutoFit/>
          </a:bodyPr>
          <a:lstStyle/>
          <a:p>
            <a:r>
              <a:rPr lang="en-US" sz="3000" dirty="0" err="1">
                <a:latin typeface="Airal"/>
              </a:rPr>
              <a:t>Haloscope</a:t>
            </a:r>
            <a:r>
              <a:rPr lang="en-US" sz="3000" dirty="0">
                <a:latin typeface="Airal"/>
              </a:rPr>
              <a:t> Axion Search Experiments at Dark Matter Axion Group</a:t>
            </a:r>
          </a:p>
        </p:txBody>
      </p:sp>
      <p:pic>
        <p:nvPicPr>
          <p:cNvPr id="9" name="Picture 8">
            <a:extLst>
              <a:ext uri="{FF2B5EF4-FFF2-40B4-BE49-F238E27FC236}">
                <a16:creationId xmlns:a16="http://schemas.microsoft.com/office/drawing/2014/main" id="{4AD4F086-4C1D-4256-B920-A86C7FBA8FE2}"/>
              </a:ext>
            </a:extLst>
          </p:cNvPr>
          <p:cNvPicPr>
            <a:picLocks noChangeAspect="1"/>
          </p:cNvPicPr>
          <p:nvPr/>
        </p:nvPicPr>
        <p:blipFill rotWithShape="1">
          <a:blip r:embed="rId3">
            <a:extLst>
              <a:ext uri="{28A0092B-C50C-407E-A947-70E740481C1C}">
                <a14:useLocalDpi xmlns:a14="http://schemas.microsoft.com/office/drawing/2010/main" val="0"/>
              </a:ext>
            </a:extLst>
          </a:blip>
          <a:srcRect t="26227" b="26354"/>
          <a:stretch/>
        </p:blipFill>
        <p:spPr>
          <a:xfrm>
            <a:off x="-4451255" y="2466975"/>
            <a:ext cx="3390584" cy="4112286"/>
          </a:xfrm>
          <a:prstGeom prst="rect">
            <a:avLst/>
          </a:prstGeom>
        </p:spPr>
      </p:pic>
      <p:pic>
        <p:nvPicPr>
          <p:cNvPr id="12" name="Picture 11">
            <a:extLst>
              <a:ext uri="{FF2B5EF4-FFF2-40B4-BE49-F238E27FC236}">
                <a16:creationId xmlns:a16="http://schemas.microsoft.com/office/drawing/2014/main" id="{144E659A-F40F-47C6-A1CC-BE8C2B83E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29" y="126969"/>
            <a:ext cx="1812772" cy="433322"/>
          </a:xfrm>
          <a:prstGeom prst="rect">
            <a:avLst/>
          </a:prstGeom>
        </p:spPr>
      </p:pic>
      <p:pic>
        <p:nvPicPr>
          <p:cNvPr id="19" name="Picture 18">
            <a:extLst>
              <a:ext uri="{FF2B5EF4-FFF2-40B4-BE49-F238E27FC236}">
                <a16:creationId xmlns:a16="http://schemas.microsoft.com/office/drawing/2014/main" id="{5D116E8F-88FE-4D90-9779-1EA0C04AAF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29" y="767546"/>
            <a:ext cx="1812772" cy="1171166"/>
          </a:xfrm>
          <a:prstGeom prst="rect">
            <a:avLst/>
          </a:prstGeom>
        </p:spPr>
      </p:pic>
      <p:pic>
        <p:nvPicPr>
          <p:cNvPr id="25" name="Picture 24">
            <a:extLst>
              <a:ext uri="{FF2B5EF4-FFF2-40B4-BE49-F238E27FC236}">
                <a16:creationId xmlns:a16="http://schemas.microsoft.com/office/drawing/2014/main" id="{19BDEC5B-A037-4CE4-A079-8E9C99BE92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4371" y="0"/>
            <a:ext cx="4840941" cy="6858000"/>
          </a:xfrm>
          <a:prstGeom prst="rect">
            <a:avLst/>
          </a:prstGeom>
        </p:spPr>
      </p:pic>
      <p:pic>
        <p:nvPicPr>
          <p:cNvPr id="27" name="Picture 2">
            <a:extLst>
              <a:ext uri="{FF2B5EF4-FFF2-40B4-BE49-F238E27FC236}">
                <a16:creationId xmlns:a16="http://schemas.microsoft.com/office/drawing/2014/main" id="{B4694D2C-1D34-47BA-9DA6-B32813DC4C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5422" y="5839502"/>
            <a:ext cx="621306" cy="621306"/>
          </a:xfrm>
          <a:prstGeom prst="rect">
            <a:avLst/>
          </a:prstGeom>
          <a:noFill/>
          <a:extLst>
            <a:ext uri="{909E8E84-426E-40DD-AFC4-6F175D3DCCD1}">
              <a14:hiddenFill xmlns:a14="http://schemas.microsoft.com/office/drawing/2010/main">
                <a:solidFill>
                  <a:srgbClr val="FFFFFF"/>
                </a:solidFill>
              </a14:hiddenFill>
            </a:ext>
          </a:extLst>
        </p:spPr>
      </p:pic>
      <p:pic>
        <p:nvPicPr>
          <p:cNvPr id="28" name="Graphic 40">
            <a:extLst>
              <a:ext uri="{FF2B5EF4-FFF2-40B4-BE49-F238E27FC236}">
                <a16:creationId xmlns:a16="http://schemas.microsoft.com/office/drawing/2014/main" id="{75BDFDA0-5A0E-4865-8B91-AB223EB05A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73345" y="5971741"/>
            <a:ext cx="1264940" cy="395294"/>
          </a:xfrm>
          <a:prstGeom prst="rect">
            <a:avLst/>
          </a:prstGeom>
        </p:spPr>
      </p:pic>
      <p:pic>
        <p:nvPicPr>
          <p:cNvPr id="30" name="Picture 46">
            <a:extLst>
              <a:ext uri="{FF2B5EF4-FFF2-40B4-BE49-F238E27FC236}">
                <a16:creationId xmlns:a16="http://schemas.microsoft.com/office/drawing/2014/main" id="{32B8DAFD-8307-4DC8-A209-3729B170E1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42480" y="5924607"/>
            <a:ext cx="658595" cy="536201"/>
          </a:xfrm>
          <a:prstGeom prst="rect">
            <a:avLst/>
          </a:prstGeom>
        </p:spPr>
      </p:pic>
      <p:sp>
        <p:nvSpPr>
          <p:cNvPr id="31" name="Rectangle 30">
            <a:extLst>
              <a:ext uri="{FF2B5EF4-FFF2-40B4-BE49-F238E27FC236}">
                <a16:creationId xmlns:a16="http://schemas.microsoft.com/office/drawing/2014/main" id="{B196717D-CA42-4EE2-893C-F23C445259C1}"/>
              </a:ext>
            </a:extLst>
          </p:cNvPr>
          <p:cNvSpPr/>
          <p:nvPr/>
        </p:nvSpPr>
        <p:spPr>
          <a:xfrm>
            <a:off x="153188" y="4029373"/>
            <a:ext cx="8415878" cy="2431435"/>
          </a:xfrm>
          <a:prstGeom prst="rect">
            <a:avLst/>
          </a:prstGeom>
        </p:spPr>
        <p:txBody>
          <a:bodyPr wrap="square">
            <a:spAutoFit/>
          </a:bodyPr>
          <a:lstStyle/>
          <a:p>
            <a:pPr fontAlgn="base"/>
            <a:r>
              <a:rPr lang="en-US" dirty="0"/>
              <a:t>Boris Ivanov </a:t>
            </a:r>
            <a:r>
              <a:rPr lang="en-US" baseline="30000" dirty="0"/>
              <a:t>1</a:t>
            </a:r>
            <a:r>
              <a:rPr lang="en-US" dirty="0"/>
              <a:t> on behalf of DMAG</a:t>
            </a:r>
          </a:p>
          <a:p>
            <a:pPr fontAlgn="base"/>
            <a:endParaRPr lang="en-US" baseline="30000" dirty="0"/>
          </a:p>
          <a:p>
            <a:pPr fontAlgn="base"/>
            <a:r>
              <a:rPr lang="en-US" baseline="30000" dirty="0"/>
              <a:t>1</a:t>
            </a:r>
            <a:r>
              <a:rPr lang="en-US" b="1" dirty="0"/>
              <a:t>D</a:t>
            </a:r>
            <a:r>
              <a:rPr lang="en-US" dirty="0"/>
              <a:t>ark </a:t>
            </a:r>
            <a:r>
              <a:rPr lang="en-US" b="1" dirty="0"/>
              <a:t>M</a:t>
            </a:r>
            <a:r>
              <a:rPr lang="en-US" dirty="0"/>
              <a:t>atter </a:t>
            </a:r>
            <a:r>
              <a:rPr lang="en-US" b="1" dirty="0"/>
              <a:t>A</a:t>
            </a:r>
            <a:r>
              <a:rPr lang="en-US" dirty="0"/>
              <a:t>xion </a:t>
            </a:r>
            <a:r>
              <a:rPr lang="en-US" b="1" dirty="0"/>
              <a:t>G</a:t>
            </a:r>
            <a:r>
              <a:rPr lang="en-US" dirty="0"/>
              <a:t>roup, Institute for Basic Science, Daejeon, South Korea</a:t>
            </a:r>
            <a:endParaRPr lang="en-US" altLang="ko-KR" sz="1600" dirty="0">
              <a:latin typeface="Airal"/>
            </a:endParaRPr>
          </a:p>
          <a:p>
            <a:pPr algn="just">
              <a:lnSpc>
                <a:spcPct val="150000"/>
              </a:lnSpc>
              <a:tabLst>
                <a:tab pos="0" algn="l"/>
              </a:tabLst>
            </a:pPr>
            <a:endParaRPr lang="en-US" altLang="ko-KR" sz="1600" dirty="0">
              <a:latin typeface="Airal"/>
            </a:endParaRPr>
          </a:p>
          <a:p>
            <a:pPr algn="just">
              <a:lnSpc>
                <a:spcPct val="150000"/>
              </a:lnSpc>
              <a:tabLst>
                <a:tab pos="0" algn="l"/>
              </a:tabLst>
            </a:pPr>
            <a:r>
              <a:rPr lang="en-US" altLang="ko-KR" sz="1600" dirty="0">
                <a:latin typeface="Airal"/>
              </a:rPr>
              <a:t>in collaboration with </a:t>
            </a:r>
          </a:p>
          <a:p>
            <a:pPr algn="just">
              <a:lnSpc>
                <a:spcPct val="150000"/>
              </a:lnSpc>
              <a:tabLst>
                <a:tab pos="0" algn="l"/>
              </a:tabLst>
            </a:pPr>
            <a:r>
              <a:rPr lang="en-US" altLang="ko-KR" sz="1600" dirty="0">
                <a:latin typeface="Airal"/>
              </a:rPr>
              <a:t>Arjan F. van Loo</a:t>
            </a:r>
            <a:r>
              <a:rPr lang="en-US" sz="1600" baseline="30000" dirty="0"/>
              <a:t> 2,3</a:t>
            </a:r>
            <a:r>
              <a:rPr lang="en-US" sz="1600" dirty="0">
                <a:latin typeface="Airal"/>
              </a:rPr>
              <a:t> </a:t>
            </a:r>
            <a:r>
              <a:rPr lang="en-US" altLang="ko-KR" sz="1600" dirty="0">
                <a:latin typeface="Airal"/>
              </a:rPr>
              <a:t>and </a:t>
            </a:r>
            <a:r>
              <a:rPr lang="en-US" altLang="ko-KR" sz="1600" dirty="0" err="1">
                <a:latin typeface="Airal"/>
              </a:rPr>
              <a:t>Yasunobu</a:t>
            </a:r>
            <a:r>
              <a:rPr lang="en-US" altLang="ko-KR" sz="1600" dirty="0">
                <a:latin typeface="Airal"/>
              </a:rPr>
              <a:t> Nakamura</a:t>
            </a:r>
            <a:r>
              <a:rPr lang="en-US" sz="1600" baseline="30000" dirty="0"/>
              <a:t> 2,3</a:t>
            </a:r>
            <a:endParaRPr lang="en-US" altLang="ko-KR" sz="1600" dirty="0">
              <a:latin typeface="Airal"/>
            </a:endParaRPr>
          </a:p>
          <a:p>
            <a:pPr algn="just">
              <a:tabLst>
                <a:tab pos="0" algn="l"/>
              </a:tabLst>
            </a:pPr>
            <a:r>
              <a:rPr lang="en-US" sz="1600" baseline="30000" dirty="0"/>
              <a:t>2</a:t>
            </a:r>
            <a:r>
              <a:rPr lang="en-US" altLang="ko-KR" sz="1600" dirty="0">
                <a:latin typeface="Airal"/>
              </a:rPr>
              <a:t>RIKEN Center for Quantum Computing (RQC),</a:t>
            </a:r>
          </a:p>
          <a:p>
            <a:pPr algn="just">
              <a:tabLst>
                <a:tab pos="0" algn="l"/>
              </a:tabLst>
            </a:pPr>
            <a:r>
              <a:rPr lang="en-US" sz="1600" baseline="30000" dirty="0"/>
              <a:t>3</a:t>
            </a:r>
            <a:r>
              <a:rPr lang="en-US" altLang="ko-KR" sz="1600" dirty="0">
                <a:latin typeface="Airal"/>
              </a:rPr>
              <a:t>Department of Applied Physics, The University of Tokyo</a:t>
            </a:r>
            <a:endParaRPr lang="en-KR" altLang="ko-KR" sz="1600" dirty="0">
              <a:latin typeface="Airal"/>
            </a:endParaRPr>
          </a:p>
        </p:txBody>
      </p:sp>
    </p:spTree>
    <p:extLst>
      <p:ext uri="{BB962C8B-B14F-4D97-AF65-F5344CB8AC3E}">
        <p14:creationId xmlns:p14="http://schemas.microsoft.com/office/powerpoint/2010/main" val="3244000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11F75CAB-CDC1-4D75-83DB-4D46A8466F9E}"/>
              </a:ext>
            </a:extLst>
          </p:cNvPr>
          <p:cNvSpPr>
            <a:spLocks noGrp="1"/>
          </p:cNvSpPr>
          <p:nvPr>
            <p:ph type="sldNum" sz="quarter" idx="12"/>
          </p:nvPr>
        </p:nvSpPr>
        <p:spPr>
          <a:xfrm>
            <a:off x="11460938" y="6455410"/>
            <a:ext cx="615424" cy="365125"/>
          </a:xfrm>
        </p:spPr>
        <p:txBody>
          <a:bodyPr/>
          <a:lstStyle/>
          <a:p>
            <a:fld id="{E7B952DE-19CB-4DCF-A103-EC9AA4ABAB57}" type="slidenum">
              <a:rPr lang="en-US" smtClean="0"/>
              <a:t>10</a:t>
            </a:fld>
            <a:endParaRPr lang="en-US" dirty="0"/>
          </a:p>
        </p:txBody>
      </p:sp>
      <p:sp>
        <p:nvSpPr>
          <p:cNvPr id="19" name="Rectangle 18">
            <a:extLst>
              <a:ext uri="{FF2B5EF4-FFF2-40B4-BE49-F238E27FC236}">
                <a16:creationId xmlns:a16="http://schemas.microsoft.com/office/drawing/2014/main" id="{AF2C3EAB-9E9E-4BB9-BB0D-BF42F9832E51}"/>
              </a:ext>
            </a:extLst>
          </p:cNvPr>
          <p:cNvSpPr/>
          <p:nvPr/>
        </p:nvSpPr>
        <p:spPr>
          <a:xfrm>
            <a:off x="45788" y="86605"/>
            <a:ext cx="3584575" cy="400110"/>
          </a:xfrm>
          <a:prstGeom prst="rect">
            <a:avLst/>
          </a:prstGeom>
        </p:spPr>
        <p:txBody>
          <a:bodyPr wrap="square">
            <a:spAutoFit/>
          </a:bodyPr>
          <a:lstStyle/>
          <a:p>
            <a:r>
              <a:rPr lang="en-US" altLang="ko-KR" sz="2000" dirty="0">
                <a:latin typeface="Arial" panose="020B0604020202020204" pitchFamily="34" charset="0"/>
                <a:cs typeface="Arial" panose="020B0604020202020204" pitchFamily="34" charset="0"/>
              </a:rPr>
              <a:t>ULC mode map at 4K and 0T</a:t>
            </a:r>
            <a:endParaRPr lang="en-US" sz="2000" dirty="0"/>
          </a:p>
        </p:txBody>
      </p:sp>
      <p:pic>
        <p:nvPicPr>
          <p:cNvPr id="3" name="Picture 2">
            <a:extLst>
              <a:ext uri="{FF2B5EF4-FFF2-40B4-BE49-F238E27FC236}">
                <a16:creationId xmlns:a16="http://schemas.microsoft.com/office/drawing/2014/main" id="{03E9CDF9-2ECC-427E-A8FA-A40D02DD06D6}"/>
              </a:ext>
            </a:extLst>
          </p:cNvPr>
          <p:cNvPicPr>
            <a:picLocks noChangeAspect="1"/>
          </p:cNvPicPr>
          <p:nvPr/>
        </p:nvPicPr>
        <p:blipFill rotWithShape="1">
          <a:blip r:embed="rId3">
            <a:extLst>
              <a:ext uri="{28A0092B-C50C-407E-A947-70E740481C1C}">
                <a14:useLocalDpi xmlns:a14="http://schemas.microsoft.com/office/drawing/2010/main" val="0"/>
              </a:ext>
            </a:extLst>
          </a:blip>
          <a:srcRect l="2901" t="5947" r="1376"/>
          <a:stretch/>
        </p:blipFill>
        <p:spPr>
          <a:xfrm>
            <a:off x="45788" y="978794"/>
            <a:ext cx="5525038" cy="5735451"/>
          </a:xfrm>
          <a:prstGeom prst="rect">
            <a:avLst/>
          </a:prstGeom>
        </p:spPr>
      </p:pic>
      <p:pic>
        <p:nvPicPr>
          <p:cNvPr id="6" name="Picture 5">
            <a:extLst>
              <a:ext uri="{FF2B5EF4-FFF2-40B4-BE49-F238E27FC236}">
                <a16:creationId xmlns:a16="http://schemas.microsoft.com/office/drawing/2014/main" id="{4EC4C245-AB79-475A-8BD5-D7F0BF10A978}"/>
              </a:ext>
            </a:extLst>
          </p:cNvPr>
          <p:cNvPicPr>
            <a:picLocks noChangeAspect="1"/>
          </p:cNvPicPr>
          <p:nvPr/>
        </p:nvPicPr>
        <p:blipFill>
          <a:blip r:embed="rId4"/>
          <a:stretch>
            <a:fillRect/>
          </a:stretch>
        </p:blipFill>
        <p:spPr>
          <a:xfrm>
            <a:off x="5659298" y="1970468"/>
            <a:ext cx="6417064" cy="3097429"/>
          </a:xfrm>
          <a:prstGeom prst="rect">
            <a:avLst/>
          </a:prstGeom>
        </p:spPr>
      </p:pic>
      <p:sp>
        <p:nvSpPr>
          <p:cNvPr id="20" name="Rectangle 19">
            <a:extLst>
              <a:ext uri="{FF2B5EF4-FFF2-40B4-BE49-F238E27FC236}">
                <a16:creationId xmlns:a16="http://schemas.microsoft.com/office/drawing/2014/main" id="{9766D4B6-8A05-4D45-9C10-27913646599F}"/>
              </a:ext>
            </a:extLst>
          </p:cNvPr>
          <p:cNvSpPr/>
          <p:nvPr/>
        </p:nvSpPr>
        <p:spPr>
          <a:xfrm>
            <a:off x="5895975" y="1532007"/>
            <a:ext cx="5736141" cy="369332"/>
          </a:xfrm>
          <a:prstGeom prst="rect">
            <a:avLst/>
          </a:prstGeom>
        </p:spPr>
        <p:txBody>
          <a:bodyPr wrap="square">
            <a:spAutoFit/>
          </a:bodyPr>
          <a:lstStyle/>
          <a:p>
            <a:pPr lvl="0">
              <a:defRPr/>
            </a:pPr>
            <a:r>
              <a:rPr lang="en-US" dirty="0">
                <a:latin typeface="Arial" panose="020B0604020202020204" pitchFamily="34" charset="0"/>
                <a:cs typeface="Arial" panose="020B0604020202020204" pitchFamily="34" charset="0"/>
              </a:rPr>
              <a:t>Loaded and unloaded quality factor at 40 </a:t>
            </a:r>
            <a:r>
              <a:rPr lang="en-US" dirty="0" err="1">
                <a:latin typeface="Arial" panose="020B0604020202020204" pitchFamily="34" charset="0"/>
                <a:cs typeface="Arial" panose="020B0604020202020204" pitchFamily="34" charset="0"/>
              </a:rPr>
              <a:t>mK</a:t>
            </a:r>
            <a:r>
              <a:rPr lang="en-US" dirty="0">
                <a:latin typeface="Arial" panose="020B0604020202020204" pitchFamily="34" charset="0"/>
                <a:cs typeface="Arial" panose="020B0604020202020204" pitchFamily="34" charset="0"/>
              </a:rPr>
              <a:t> and 12T</a:t>
            </a:r>
          </a:p>
        </p:txBody>
      </p:sp>
      <p:sp>
        <p:nvSpPr>
          <p:cNvPr id="7" name="TextBox 6">
            <a:extLst>
              <a:ext uri="{FF2B5EF4-FFF2-40B4-BE49-F238E27FC236}">
                <a16:creationId xmlns:a16="http://schemas.microsoft.com/office/drawing/2014/main" id="{3B6BB0CB-41E6-4E26-9E13-DEF0A510F235}"/>
              </a:ext>
            </a:extLst>
          </p:cNvPr>
          <p:cNvSpPr txBox="1"/>
          <p:nvPr/>
        </p:nvSpPr>
        <p:spPr>
          <a:xfrm>
            <a:off x="1529567" y="3532113"/>
            <a:ext cx="966932" cy="369332"/>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TM010</a:t>
            </a:r>
            <a:r>
              <a:rPr lang="en-US"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8337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15014-D138-4B23-A08A-98A70F69979C}"/>
              </a:ext>
            </a:extLst>
          </p:cNvPr>
          <p:cNvSpPr>
            <a:spLocks noGrp="1"/>
          </p:cNvSpPr>
          <p:nvPr>
            <p:ph type="sldNum" sz="quarter" idx="12"/>
          </p:nvPr>
        </p:nvSpPr>
        <p:spPr>
          <a:xfrm>
            <a:off x="11762645" y="6492875"/>
            <a:ext cx="419099" cy="365125"/>
          </a:xfrm>
        </p:spPr>
        <p:txBody>
          <a:bodyPr/>
          <a:lstStyle/>
          <a:p>
            <a:fld id="{009814FA-236F-4B59-B245-B408A2B5883A}" type="slidenum">
              <a:rPr lang="en-US" smtClean="0"/>
              <a:t>11</a:t>
            </a:fld>
            <a:endParaRPr lang="en-US" dirty="0"/>
          </a:p>
        </p:txBody>
      </p:sp>
      <p:pic>
        <p:nvPicPr>
          <p:cNvPr id="9" name="Picture 8">
            <a:extLst>
              <a:ext uri="{FF2B5EF4-FFF2-40B4-BE49-F238E27FC236}">
                <a16:creationId xmlns:a16="http://schemas.microsoft.com/office/drawing/2014/main" id="{865C524E-5A37-45A1-9BA3-664801D1B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70" y="1145934"/>
            <a:ext cx="7320979" cy="4566132"/>
          </a:xfrm>
          <a:prstGeom prst="rect">
            <a:avLst/>
          </a:prstGeom>
        </p:spPr>
      </p:pic>
      <p:sp>
        <p:nvSpPr>
          <p:cNvPr id="10" name="Oval 9">
            <a:extLst>
              <a:ext uri="{FF2B5EF4-FFF2-40B4-BE49-F238E27FC236}">
                <a16:creationId xmlns:a16="http://schemas.microsoft.com/office/drawing/2014/main" id="{FFDC0CB8-34F6-4EC1-B885-70AB2C8A0036}"/>
              </a:ext>
            </a:extLst>
          </p:cNvPr>
          <p:cNvSpPr/>
          <p:nvPr/>
        </p:nvSpPr>
        <p:spPr>
          <a:xfrm>
            <a:off x="3222853" y="1192097"/>
            <a:ext cx="1577748" cy="540749"/>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D37B84-3939-4E94-810D-5C38F113809F}"/>
              </a:ext>
            </a:extLst>
          </p:cNvPr>
          <p:cNvSpPr/>
          <p:nvPr/>
        </p:nvSpPr>
        <p:spPr>
          <a:xfrm>
            <a:off x="5512804" y="1462471"/>
            <a:ext cx="1109224" cy="1238865"/>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AD0350BA-4306-471C-8FC8-1230810D9FA9}"/>
                  </a:ext>
                </a:extLst>
              </p:cNvPr>
              <p:cNvSpPr/>
              <p:nvPr/>
            </p:nvSpPr>
            <p:spPr>
              <a:xfrm>
                <a:off x="9207024" y="5067023"/>
                <a:ext cx="1469761" cy="8828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kumimoji="1" lang="en-US" altLang="ko-KR" sz="2200" i="1">
                              <a:latin typeface="Cambria Math" panose="02040503050406030204" pitchFamily="18" charset="0"/>
                              <a:cs typeface="Times New Roman" panose="02020603050405020304" pitchFamily="18" charset="0"/>
                            </a:rPr>
                          </m:ctrlPr>
                        </m:fPr>
                        <m:num>
                          <m:r>
                            <a:rPr kumimoji="1" lang="en-US" altLang="ko-KR" sz="2200" i="1">
                              <a:latin typeface="Cambria Math" panose="02040503050406030204" pitchFamily="18" charset="0"/>
                              <a:cs typeface="Times New Roman" panose="02020603050405020304" pitchFamily="18" charset="0"/>
                            </a:rPr>
                            <m:t>𝑑𝑓</m:t>
                          </m:r>
                        </m:num>
                        <m:den>
                          <m:r>
                            <a:rPr kumimoji="1" lang="en-US" altLang="ko-KR" sz="2200" i="1">
                              <a:latin typeface="Cambria Math" panose="02040503050406030204" pitchFamily="18" charset="0"/>
                              <a:cs typeface="Times New Roman" panose="02020603050405020304" pitchFamily="18" charset="0"/>
                            </a:rPr>
                            <m:t>𝑑𝑡</m:t>
                          </m:r>
                        </m:den>
                      </m:f>
                      <m:r>
                        <a:rPr kumimoji="1" lang="en-US" altLang="ko-KR" sz="2200" i="1">
                          <a:latin typeface="Cambria Math" panose="02040503050406030204" pitchFamily="18" charset="0"/>
                          <a:cs typeface="Times New Roman" panose="02020603050405020304" pitchFamily="18" charset="0"/>
                        </a:rPr>
                        <m:t> ~ </m:t>
                      </m:r>
                      <m:f>
                        <m:fPr>
                          <m:ctrlPr>
                            <a:rPr kumimoji="1" lang="en-US" altLang="ko-KR" sz="2200" i="1">
                              <a:latin typeface="Cambria Math" panose="02040503050406030204" pitchFamily="18" charset="0"/>
                              <a:cs typeface="Times New Roman" panose="02020603050405020304" pitchFamily="18" charset="0"/>
                            </a:rPr>
                          </m:ctrlPr>
                        </m:fPr>
                        <m:num>
                          <m:sSubSup>
                            <m:sSubSupPr>
                              <m:ctrlPr>
                                <a:rPr kumimoji="1" lang="en-US" altLang="ko-KR" sz="2200" i="1">
                                  <a:latin typeface="Cambria Math" panose="02040503050406030204" pitchFamily="18" charset="0"/>
                                  <a:cs typeface="Times New Roman" panose="02020603050405020304" pitchFamily="18" charset="0"/>
                                </a:rPr>
                              </m:ctrlPr>
                            </m:sSubSupPr>
                            <m:e>
                              <m:r>
                                <a:rPr kumimoji="1" lang="en-US" altLang="ko-KR" sz="2200" i="1">
                                  <a:latin typeface="Cambria Math" panose="02040503050406030204" pitchFamily="18" charset="0"/>
                                  <a:cs typeface="Times New Roman" panose="02020603050405020304" pitchFamily="18" charset="0"/>
                                </a:rPr>
                                <m:t>𝐵</m:t>
                              </m:r>
                            </m:e>
                            <m:sub>
                              <m:r>
                                <a:rPr kumimoji="1" lang="en-US" altLang="ko-KR" sz="2200" i="1">
                                  <a:latin typeface="Cambria Math" panose="02040503050406030204" pitchFamily="18" charset="0"/>
                                  <a:cs typeface="Times New Roman" panose="02020603050405020304" pitchFamily="18" charset="0"/>
                                </a:rPr>
                                <m:t>0</m:t>
                              </m:r>
                            </m:sub>
                            <m:sup>
                              <m:r>
                                <a:rPr kumimoji="1" lang="en-US" altLang="ko-KR" sz="2200" i="1">
                                  <a:latin typeface="Cambria Math" panose="02040503050406030204" pitchFamily="18" charset="0"/>
                                  <a:cs typeface="Times New Roman" panose="02020603050405020304" pitchFamily="18" charset="0"/>
                                </a:rPr>
                                <m:t>4</m:t>
                              </m:r>
                            </m:sup>
                          </m:sSubSup>
                        </m:num>
                        <m:den>
                          <m:sSubSup>
                            <m:sSubSupPr>
                              <m:ctrlPr>
                                <a:rPr kumimoji="1" lang="en-US" altLang="ko-KR" sz="2200" i="1">
                                  <a:latin typeface="Cambria Math" panose="02040503050406030204" pitchFamily="18" charset="0"/>
                                  <a:cs typeface="Times New Roman" panose="02020603050405020304" pitchFamily="18" charset="0"/>
                                </a:rPr>
                              </m:ctrlPr>
                            </m:sSubSupPr>
                            <m:e>
                              <m:r>
                                <a:rPr kumimoji="1" lang="en-US" altLang="ko-KR" sz="2200" i="1">
                                  <a:latin typeface="Cambria Math" panose="02040503050406030204" pitchFamily="18" charset="0"/>
                                  <a:cs typeface="Times New Roman" panose="02020603050405020304" pitchFamily="18" charset="0"/>
                                </a:rPr>
                                <m:t>𝑇</m:t>
                              </m:r>
                            </m:e>
                            <m:sub>
                              <m:r>
                                <a:rPr kumimoji="1" lang="en-US" altLang="ko-KR" sz="2200" i="1">
                                  <a:latin typeface="Cambria Math" panose="02040503050406030204" pitchFamily="18" charset="0"/>
                                  <a:cs typeface="Times New Roman" panose="02020603050405020304" pitchFamily="18" charset="0"/>
                                </a:rPr>
                                <m:t>𝑠𝑦𝑠</m:t>
                              </m:r>
                            </m:sub>
                            <m:sup>
                              <m:r>
                                <a:rPr kumimoji="1" lang="en-US" altLang="ko-KR" sz="2200" i="1">
                                  <a:latin typeface="Cambria Math" panose="02040503050406030204" pitchFamily="18" charset="0"/>
                                  <a:cs typeface="Times New Roman" panose="02020603050405020304" pitchFamily="18" charset="0"/>
                                </a:rPr>
                                <m:t>2</m:t>
                              </m:r>
                            </m:sup>
                          </m:sSubSup>
                        </m:den>
                      </m:f>
                    </m:oMath>
                  </m:oMathPara>
                </a14:m>
                <a:endParaRPr lang="en-US" sz="2200" dirty="0"/>
              </a:p>
            </p:txBody>
          </p:sp>
        </mc:Choice>
        <mc:Fallback xmlns="">
          <p:sp>
            <p:nvSpPr>
              <p:cNvPr id="33" name="Rectangle 32">
                <a:extLst>
                  <a:ext uri="{FF2B5EF4-FFF2-40B4-BE49-F238E27FC236}">
                    <a16:creationId xmlns:a16="http://schemas.microsoft.com/office/drawing/2014/main" id="{AD0350BA-4306-471C-8FC8-1230810D9FA9}"/>
                  </a:ext>
                </a:extLst>
              </p:cNvPr>
              <p:cNvSpPr>
                <a:spLocks noRot="1" noChangeAspect="1" noMove="1" noResize="1" noEditPoints="1" noAdjustHandles="1" noChangeArrowheads="1" noChangeShapeType="1" noTextEdit="1"/>
              </p:cNvSpPr>
              <p:nvPr/>
            </p:nvSpPr>
            <p:spPr>
              <a:xfrm>
                <a:off x="9207024" y="5067023"/>
                <a:ext cx="1469761" cy="882806"/>
              </a:xfrm>
              <a:prstGeom prst="rect">
                <a:avLst/>
              </a:prstGeom>
              <a:blipFill>
                <a:blip r:embed="rId4"/>
                <a:stretch>
                  <a:fillRect/>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C333C0C1-CF07-4C1A-B1A4-7A7B5AF344C5}"/>
              </a:ext>
            </a:extLst>
          </p:cNvPr>
          <p:cNvSpPr/>
          <p:nvPr/>
        </p:nvSpPr>
        <p:spPr>
          <a:xfrm>
            <a:off x="10016249" y="5463053"/>
            <a:ext cx="597406" cy="491025"/>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1EBAB8E-6974-4BFB-805E-4BE8AE717F67}"/>
              </a:ext>
            </a:extLst>
          </p:cNvPr>
          <p:cNvSpPr/>
          <p:nvPr/>
        </p:nvSpPr>
        <p:spPr>
          <a:xfrm>
            <a:off x="8143144" y="1262490"/>
            <a:ext cx="4038600" cy="307777"/>
          </a:xfrm>
          <a:prstGeom prst="rect">
            <a:avLst/>
          </a:prstGeom>
        </p:spPr>
        <p:txBody>
          <a:bodyPr wrap="square">
            <a:spAutoFit/>
          </a:bodyPr>
          <a:lstStyle/>
          <a:p>
            <a:r>
              <a:rPr lang="en-US" altLang="ko-KR" sz="1400" dirty="0">
                <a:latin typeface="Arial" panose="020B0604020202020204" pitchFamily="34" charset="0"/>
                <a:cs typeface="Arial" panose="020B0604020202020204" pitchFamily="34" charset="0"/>
              </a:rPr>
              <a:t>High electron mobility transistor amplifier (HEMT)</a:t>
            </a:r>
            <a:endParaRPr lang="en-US" sz="1400" dirty="0">
              <a:latin typeface="Arial" panose="020B0604020202020204" pitchFamily="34" charset="0"/>
              <a:cs typeface="Arial" panose="020B0604020202020204" pitchFamily="34" charset="0"/>
            </a:endParaRPr>
          </a:p>
        </p:txBody>
      </p:sp>
      <p:pic>
        <p:nvPicPr>
          <p:cNvPr id="70" name="Picture 69">
            <a:extLst>
              <a:ext uri="{FF2B5EF4-FFF2-40B4-BE49-F238E27FC236}">
                <a16:creationId xmlns:a16="http://schemas.microsoft.com/office/drawing/2014/main" id="{0EC28830-2473-4E86-823D-35D10786DE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4469" y="1311063"/>
            <a:ext cx="2758062" cy="1835365"/>
          </a:xfrm>
          <a:prstGeom prst="rect">
            <a:avLst/>
          </a:prstGeom>
        </p:spPr>
      </p:pic>
      <p:sp>
        <p:nvSpPr>
          <p:cNvPr id="78" name="Rectangle 77">
            <a:extLst>
              <a:ext uri="{FF2B5EF4-FFF2-40B4-BE49-F238E27FC236}">
                <a16:creationId xmlns:a16="http://schemas.microsoft.com/office/drawing/2014/main" id="{C4552AA8-41AB-49B7-8E29-1C6A6E790E8B}"/>
              </a:ext>
            </a:extLst>
          </p:cNvPr>
          <p:cNvSpPr/>
          <p:nvPr/>
        </p:nvSpPr>
        <p:spPr>
          <a:xfrm>
            <a:off x="10392814" y="2015085"/>
            <a:ext cx="1123202" cy="523220"/>
          </a:xfrm>
          <a:prstGeom prst="rect">
            <a:avLst/>
          </a:prstGeom>
        </p:spPr>
        <p:txBody>
          <a:bodyPr wrap="square">
            <a:spAutoFit/>
          </a:bodyPr>
          <a:lstStyle/>
          <a:p>
            <a:r>
              <a:rPr lang="en-US" altLang="ko-KR" sz="1400" dirty="0">
                <a:latin typeface="Arial" panose="020B0604020202020204" pitchFamily="34" charset="0"/>
                <a:cs typeface="Arial" panose="020B0604020202020204" pitchFamily="34" charset="0"/>
              </a:rPr>
              <a:t>G ~ 30 dB,</a:t>
            </a:r>
          </a:p>
          <a:p>
            <a:r>
              <a:rPr lang="en-US" sz="1400" u="sng" dirty="0">
                <a:latin typeface="Arial" panose="020B0604020202020204" pitchFamily="34" charset="0"/>
                <a:cs typeface="Arial" panose="020B0604020202020204" pitchFamily="34" charset="0"/>
              </a:rPr>
              <a:t>T</a:t>
            </a:r>
            <a:r>
              <a:rPr lang="en-US" sz="1400" u="sng" baseline="-25000" dirty="0">
                <a:latin typeface="Arial" panose="020B0604020202020204" pitchFamily="34" charset="0"/>
                <a:cs typeface="Arial" panose="020B0604020202020204" pitchFamily="34" charset="0"/>
              </a:rPr>
              <a:t>n</a:t>
            </a:r>
            <a:r>
              <a:rPr lang="en-US" sz="1400" u="sng" dirty="0">
                <a:latin typeface="Arial" panose="020B0604020202020204" pitchFamily="34" charset="0"/>
                <a:cs typeface="Arial" panose="020B0604020202020204" pitchFamily="34" charset="0"/>
              </a:rPr>
              <a:t> &lt; 4 K</a:t>
            </a:r>
            <a:r>
              <a:rPr lang="en-US" sz="1400" dirty="0">
                <a:latin typeface="Arial" panose="020B0604020202020204" pitchFamily="34" charset="0"/>
                <a:cs typeface="Arial" panose="020B0604020202020204" pitchFamily="34" charset="0"/>
              </a:rPr>
              <a:t>.</a:t>
            </a:r>
            <a:endParaRPr lang="en-US" sz="1400" dirty="0"/>
          </a:p>
        </p:txBody>
      </p:sp>
      <mc:AlternateContent xmlns:mc="http://schemas.openxmlformats.org/markup-compatibility/2006" xmlns:p14="http://schemas.microsoft.com/office/powerpoint/2010/main">
        <mc:Choice Requires="p14">
          <p:contentPart p14:bwMode="auto" r:id="rId6">
            <p14:nvContentPartPr>
              <p14:cNvPr id="24" name="Ink 23">
                <a:extLst>
                  <a:ext uri="{FF2B5EF4-FFF2-40B4-BE49-F238E27FC236}">
                    <a16:creationId xmlns:a16="http://schemas.microsoft.com/office/drawing/2014/main" id="{9D5D8DF3-C0F2-4743-B033-332AD67A4840}"/>
                  </a:ext>
                </a:extLst>
              </p14:cNvPr>
              <p14:cNvContentPartPr/>
              <p14:nvPr/>
            </p14:nvContentPartPr>
            <p14:xfrm>
              <a:off x="699265" y="2269768"/>
              <a:ext cx="624240" cy="939240"/>
            </p14:xfrm>
          </p:contentPart>
        </mc:Choice>
        <mc:Fallback xmlns="">
          <p:pic>
            <p:nvPicPr>
              <p:cNvPr id="24" name="Ink 23">
                <a:extLst>
                  <a:ext uri="{FF2B5EF4-FFF2-40B4-BE49-F238E27FC236}">
                    <a16:creationId xmlns:a16="http://schemas.microsoft.com/office/drawing/2014/main" id="{9D5D8DF3-C0F2-4743-B033-332AD67A4840}"/>
                  </a:ext>
                </a:extLst>
              </p:cNvPr>
              <p:cNvPicPr/>
              <p:nvPr/>
            </p:nvPicPr>
            <p:blipFill>
              <a:blip r:embed="rId7"/>
              <a:stretch>
                <a:fillRect/>
              </a:stretch>
            </p:blipFill>
            <p:spPr>
              <a:xfrm>
                <a:off x="681265" y="2251768"/>
                <a:ext cx="659880" cy="974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5" name="Ink 24">
                <a:extLst>
                  <a:ext uri="{FF2B5EF4-FFF2-40B4-BE49-F238E27FC236}">
                    <a16:creationId xmlns:a16="http://schemas.microsoft.com/office/drawing/2014/main" id="{07C472F5-1967-4FB2-89DE-29A6F1F72802}"/>
                  </a:ext>
                </a:extLst>
              </p14:cNvPr>
              <p14:cNvContentPartPr/>
              <p14:nvPr/>
            </p14:nvContentPartPr>
            <p14:xfrm>
              <a:off x="4224527" y="2363368"/>
              <a:ext cx="655560" cy="888840"/>
            </p14:xfrm>
          </p:contentPart>
        </mc:Choice>
        <mc:Fallback xmlns="">
          <p:pic>
            <p:nvPicPr>
              <p:cNvPr id="25" name="Ink 24">
                <a:extLst>
                  <a:ext uri="{FF2B5EF4-FFF2-40B4-BE49-F238E27FC236}">
                    <a16:creationId xmlns:a16="http://schemas.microsoft.com/office/drawing/2014/main" id="{07C472F5-1967-4FB2-89DE-29A6F1F72802}"/>
                  </a:ext>
                </a:extLst>
              </p:cNvPr>
              <p:cNvPicPr/>
              <p:nvPr/>
            </p:nvPicPr>
            <p:blipFill>
              <a:blip r:embed="rId9"/>
              <a:stretch>
                <a:fillRect/>
              </a:stretch>
            </p:blipFill>
            <p:spPr>
              <a:xfrm>
                <a:off x="4206537" y="2345368"/>
                <a:ext cx="691180" cy="924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 name="Ink 25">
                <a:extLst>
                  <a:ext uri="{FF2B5EF4-FFF2-40B4-BE49-F238E27FC236}">
                    <a16:creationId xmlns:a16="http://schemas.microsoft.com/office/drawing/2014/main" id="{A3F22C32-0271-4323-B818-89CFD55B88DC}"/>
                  </a:ext>
                </a:extLst>
              </p14:cNvPr>
              <p14:cNvContentPartPr/>
              <p14:nvPr/>
            </p14:nvContentPartPr>
            <p14:xfrm>
              <a:off x="2509307" y="1784326"/>
              <a:ext cx="655560" cy="888840"/>
            </p14:xfrm>
          </p:contentPart>
        </mc:Choice>
        <mc:Fallback xmlns="">
          <p:pic>
            <p:nvPicPr>
              <p:cNvPr id="26" name="Ink 25">
                <a:extLst>
                  <a:ext uri="{FF2B5EF4-FFF2-40B4-BE49-F238E27FC236}">
                    <a16:creationId xmlns:a16="http://schemas.microsoft.com/office/drawing/2014/main" id="{A3F22C32-0271-4323-B818-89CFD55B88DC}"/>
                  </a:ext>
                </a:extLst>
              </p:cNvPr>
              <p:cNvPicPr/>
              <p:nvPr/>
            </p:nvPicPr>
            <p:blipFill>
              <a:blip r:embed="rId9"/>
              <a:stretch>
                <a:fillRect/>
              </a:stretch>
            </p:blipFill>
            <p:spPr>
              <a:xfrm>
                <a:off x="2491317" y="1766326"/>
                <a:ext cx="691180" cy="924480"/>
              </a:xfrm>
              <a:prstGeom prst="rect">
                <a:avLst/>
              </a:prstGeom>
            </p:spPr>
          </p:pic>
        </mc:Fallback>
      </mc:AlternateContent>
      <p:sp>
        <p:nvSpPr>
          <p:cNvPr id="30" name="Rectangle 29">
            <a:extLst>
              <a:ext uri="{FF2B5EF4-FFF2-40B4-BE49-F238E27FC236}">
                <a16:creationId xmlns:a16="http://schemas.microsoft.com/office/drawing/2014/main" id="{6C0D4F65-CD5B-4802-B05F-A7F24297CC8E}"/>
              </a:ext>
            </a:extLst>
          </p:cNvPr>
          <p:cNvSpPr/>
          <p:nvPr/>
        </p:nvSpPr>
        <p:spPr>
          <a:xfrm>
            <a:off x="9788089" y="4319613"/>
            <a:ext cx="429889" cy="33037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2ACCEEB-E748-44D2-92CD-670A42663A46}"/>
              </a:ext>
            </a:extLst>
          </p:cNvPr>
          <p:cNvSpPr/>
          <p:nvPr/>
        </p:nvSpPr>
        <p:spPr>
          <a:xfrm>
            <a:off x="8942282" y="3465938"/>
            <a:ext cx="2211842" cy="400110"/>
          </a:xfrm>
          <a:prstGeom prst="rect">
            <a:avLst/>
          </a:prstGeom>
        </p:spPr>
        <p:txBody>
          <a:bodyPr wrap="square">
            <a:spAutoFit/>
          </a:bodyPr>
          <a:lstStyle/>
          <a:p>
            <a:r>
              <a:rPr lang="en-US" altLang="ko-KR" sz="2000" dirty="0">
                <a:latin typeface="Arial" panose="020B0604020202020204" pitchFamily="34" charset="0"/>
                <a:cs typeface="Arial" panose="020B0604020202020204" pitchFamily="34" charset="0"/>
              </a:rPr>
              <a:t>Scanning rate</a:t>
            </a:r>
            <a:endParaRPr lang="en-U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BDC1F057-36FA-4D12-BC98-4683E260BDB1}"/>
                  </a:ext>
                </a:extLst>
              </p:cNvPr>
              <p:cNvSpPr/>
              <p:nvPr/>
            </p:nvSpPr>
            <p:spPr>
              <a:xfrm>
                <a:off x="7517587" y="3877513"/>
                <a:ext cx="4741297" cy="779509"/>
              </a:xfrm>
              <a:prstGeom prst="rect">
                <a:avLst/>
              </a:prstGeom>
            </p:spPr>
            <p:txBody>
              <a:bodyPr wrap="square">
                <a:spAutoFit/>
              </a:bodyPr>
              <a:lstStyle/>
              <a:p>
                <a14:m>
                  <m:oMath xmlns:m="http://schemas.openxmlformats.org/officeDocument/2006/math">
                    <m:f>
                      <m:fPr>
                        <m:ctrlPr>
                          <a:rPr kumimoji="1" lang="en-US" altLang="ko-KR" sz="2200" i="1" smtClean="0">
                            <a:latin typeface="Cambria Math" panose="02040503050406030204" pitchFamily="18" charset="0"/>
                            <a:ea typeface="Cambria Math" panose="02040503050406030204" pitchFamily="18" charset="0"/>
                            <a:cs typeface="Times New Roman" panose="02020603050405020304" pitchFamily="18" charset="0"/>
                          </a:rPr>
                        </m:ctrlPr>
                      </m:fPr>
                      <m:num>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𝑑𝑓</m:t>
                        </m:r>
                      </m:num>
                      <m:den>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𝑑𝑡</m:t>
                        </m:r>
                      </m:den>
                    </m:f>
                    <m:r>
                      <a:rPr kumimoji="1" lang="en-US" altLang="ko-KR" sz="2200" b="0" i="1" smtClean="0">
                        <a:latin typeface="Cambria Math" panose="02040503050406030204" pitchFamily="18" charset="0"/>
                        <a:ea typeface="Cambria Math" panose="02040503050406030204" pitchFamily="18" charset="0"/>
                        <a:cs typeface="Times New Roman" panose="02020603050405020304" pitchFamily="18" charset="0"/>
                      </a:rPr>
                      <m:t>= </m:t>
                    </m:r>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 </m:t>
                    </m:r>
                    <m:sSup>
                      <m:sSupPr>
                        <m:ctrlPr>
                          <a:rPr kumimoji="1" lang="en-US" altLang="ko-KR" sz="2200" i="1" smtClean="0">
                            <a:latin typeface="Cambria Math" panose="02040503050406030204" pitchFamily="18" charset="0"/>
                            <a:ea typeface="Cambria Math" panose="02040503050406030204" pitchFamily="18" charset="0"/>
                            <a:cs typeface="Times New Roman" panose="02020603050405020304" pitchFamily="18" charset="0"/>
                          </a:rPr>
                        </m:ctrlPr>
                      </m:sSupPr>
                      <m:e>
                        <m:d>
                          <m:dPr>
                            <m:ctrlP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ctrlPr>
                              </m:fPr>
                              <m:num>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1</m:t>
                                </m:r>
                              </m:num>
                              <m:den>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𝑆𝑁𝑅</m:t>
                                </m:r>
                              </m:den>
                            </m:f>
                          </m:e>
                        </m:d>
                      </m:e>
                      <m:sup>
                        <m:r>
                          <a:rPr kumimoji="1" lang="en-US" altLang="ko-KR" sz="2200" b="0" i="1" smtClean="0">
                            <a:latin typeface="Cambria Math" panose="02040503050406030204" pitchFamily="18" charset="0"/>
                            <a:ea typeface="Cambria Math" panose="02040503050406030204" pitchFamily="18" charset="0"/>
                            <a:cs typeface="Times New Roman" panose="02020603050405020304" pitchFamily="18" charset="0"/>
                          </a:rPr>
                          <m:t>2</m:t>
                        </m:r>
                      </m:sup>
                    </m:sSup>
                    <m:sSup>
                      <m:sSupPr>
                        <m:ctrlP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ctrlPr>
                      </m:sSupPr>
                      <m:e>
                        <m:d>
                          <m:dPr>
                            <m:ctrlP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ctrlPr>
                              </m:fPr>
                              <m:num>
                                <m:r>
                                  <a:rPr kumimoji="1" lang="en-US" altLang="ko-KR" sz="2200" b="0" i="1" smtClean="0">
                                    <a:latin typeface="Cambria Math" panose="02040503050406030204" pitchFamily="18" charset="0"/>
                                    <a:ea typeface="Cambria Math" panose="02040503050406030204" pitchFamily="18" charset="0"/>
                                    <a:cs typeface="Times New Roman" panose="02020603050405020304" pitchFamily="18" charset="0"/>
                                  </a:rPr>
                                  <m:t>𝑃</m:t>
                                </m:r>
                                <m:sSub>
                                  <m:sSubPr>
                                    <m:ctrlPr>
                                      <a:rPr kumimoji="1" lang="en-US" altLang="ko-KR" sz="22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kumimoji="1" lang="en-US" altLang="ko-KR" sz="2200" b="0" i="1" smtClean="0">
                                        <a:latin typeface="Cambria Math" panose="02040503050406030204" pitchFamily="18" charset="0"/>
                                        <a:ea typeface="Cambria Math" panose="02040503050406030204" pitchFamily="18" charset="0"/>
                                        <a:cs typeface="Times New Roman" panose="02020603050405020304" pitchFamily="18" charset="0"/>
                                      </a:rPr>
                                      <m:t>𝑃</m:t>
                                    </m:r>
                                  </m:e>
                                  <m:sub>
                                    <m:r>
                                      <a:rPr kumimoji="1" lang="en-US" altLang="ko-KR" sz="2200" b="0" i="1" smtClean="0">
                                        <a:latin typeface="Cambria Math" panose="02040503050406030204" pitchFamily="18" charset="0"/>
                                        <a:ea typeface="Cambria Math" panose="02040503050406030204" pitchFamily="18" charset="0"/>
                                        <a:cs typeface="Times New Roman" panose="02020603050405020304" pitchFamily="18" charset="0"/>
                                      </a:rPr>
                                      <m:t>𝑎</m:t>
                                    </m:r>
                                    <m:r>
                                      <a:rPr kumimoji="1" lang="en-US" altLang="ko-KR" sz="2200" b="0" i="1" smtClean="0">
                                        <a:latin typeface="Cambria Math" panose="02040503050406030204" pitchFamily="18" charset="0"/>
                                        <a:ea typeface="Cambria Math" panose="02040503050406030204" pitchFamily="18" charset="0"/>
                                        <a:cs typeface="Times New Roman" panose="02020603050405020304" pitchFamily="18" charset="0"/>
                                      </a:rPr>
                                      <m:t>→</m:t>
                                    </m:r>
                                    <m:r>
                                      <a:rPr kumimoji="1" lang="ko-KR" altLang="en-US" sz="2200" b="0" i="1" smtClean="0">
                                        <a:latin typeface="Cambria Math" panose="02040503050406030204" pitchFamily="18" charset="0"/>
                                        <a:ea typeface="Cambria Math" panose="02040503050406030204" pitchFamily="18" charset="0"/>
                                        <a:cs typeface="Times New Roman" panose="02020603050405020304" pitchFamily="18" charset="0"/>
                                      </a:rPr>
                                      <m:t>𝛾</m:t>
                                    </m:r>
                                    <m:r>
                                      <a:rPr kumimoji="1" lang="ko-KR" altLang="en-US" sz="2200" i="1">
                                        <a:latin typeface="Cambria Math" panose="02040503050406030204" pitchFamily="18" charset="0"/>
                                        <a:ea typeface="Cambria Math" panose="02040503050406030204" pitchFamily="18" charset="0"/>
                                        <a:cs typeface="Times New Roman" panose="02020603050405020304" pitchFamily="18" charset="0"/>
                                      </a:rPr>
                                      <m:t>𝛾</m:t>
                                    </m:r>
                                  </m:sub>
                                </m:sSub>
                                <m:r>
                                  <a:rPr kumimoji="1" lang="en-US" altLang="ko-KR" sz="2200" b="0" i="1" smtClean="0">
                                    <a:latin typeface="Cambria Math" panose="02040503050406030204" pitchFamily="18" charset="0"/>
                                    <a:ea typeface="Cambria Math" panose="02040503050406030204" pitchFamily="18" charset="0"/>
                                    <a:cs typeface="Times New Roman" panose="02020603050405020304" pitchFamily="18" charset="0"/>
                                  </a:rPr>
                                  <m:t>(</m:t>
                                </m:r>
                                <m:r>
                                  <a:rPr kumimoji="1" lang="en-US" altLang="ko-KR" sz="2200" b="0" i="1" smtClean="0">
                                    <a:latin typeface="Cambria Math" panose="02040503050406030204" pitchFamily="18" charset="0"/>
                                    <a:ea typeface="Cambria Math" panose="02040503050406030204" pitchFamily="18" charset="0"/>
                                    <a:cs typeface="Times New Roman" panose="02020603050405020304" pitchFamily="18" charset="0"/>
                                  </a:rPr>
                                  <m:t>𝑓</m:t>
                                </m:r>
                                <m:r>
                                  <a:rPr kumimoji="1" lang="en-US" altLang="ko-KR" sz="2200" b="0" i="1" smtClean="0">
                                    <a:latin typeface="Cambria Math" panose="02040503050406030204" pitchFamily="18" charset="0"/>
                                    <a:ea typeface="Cambria Math" panose="02040503050406030204" pitchFamily="18" charset="0"/>
                                    <a:cs typeface="Times New Roman" panose="02020603050405020304" pitchFamily="18" charset="0"/>
                                  </a:rPr>
                                  <m:t>)</m:t>
                                </m:r>
                              </m:num>
                              <m:den>
                                <m:sSub>
                                  <m:sSubPr>
                                    <m:ctrlP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ctrlPr>
                                  </m:sSubPr>
                                  <m:e>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𝑘</m:t>
                                    </m:r>
                                  </m:e>
                                  <m:sub>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𝐵</m:t>
                                    </m:r>
                                  </m:sub>
                                </m:sSub>
                                <m:sSub>
                                  <m:sSubPr>
                                    <m:ctrlP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ctrlPr>
                                  </m:sSubPr>
                                  <m:e>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𝑇</m:t>
                                    </m:r>
                                  </m:e>
                                  <m:sub>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𝑠𝑦𝑠</m:t>
                                    </m:r>
                                  </m:sub>
                                </m:sSub>
                              </m:den>
                            </m:f>
                          </m:e>
                        </m:d>
                      </m:e>
                      <m:sup>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2</m:t>
                        </m:r>
                      </m:sup>
                    </m:sSup>
                    <m:f>
                      <m:fPr>
                        <m:ctrlP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kumimoji="1" lang="en-US" altLang="ko-KR" sz="2200" i="1" smtClean="0">
                                <a:latin typeface="Cambria Math" panose="02040503050406030204" pitchFamily="18" charset="0"/>
                                <a:ea typeface="Cambria Math" panose="02040503050406030204" pitchFamily="18" charset="0"/>
                                <a:cs typeface="Times New Roman" panose="02020603050405020304" pitchFamily="18" charset="0"/>
                              </a:rPr>
                            </m:ctrlPr>
                          </m:sSubPr>
                          <m:e>
                            <m:r>
                              <a:rPr kumimoji="1" lang="en-US" altLang="ko-KR" sz="2200" b="0" i="1" smtClean="0">
                                <a:latin typeface="Cambria Math" panose="02040503050406030204" pitchFamily="18" charset="0"/>
                                <a:ea typeface="Cambria Math" panose="02040503050406030204" pitchFamily="18" charset="0"/>
                                <a:cs typeface="Times New Roman" panose="02020603050405020304" pitchFamily="18" charset="0"/>
                              </a:rPr>
                              <m:t>𝑄</m:t>
                            </m:r>
                          </m:e>
                          <m:sub>
                            <m:r>
                              <a:rPr kumimoji="1" lang="en-US" altLang="ko-KR" sz="2200" b="0" i="1" smtClean="0">
                                <a:latin typeface="Cambria Math" panose="02040503050406030204" pitchFamily="18" charset="0"/>
                                <a:ea typeface="Cambria Math" panose="02040503050406030204" pitchFamily="18" charset="0"/>
                                <a:cs typeface="Times New Roman" panose="02020603050405020304" pitchFamily="18" charset="0"/>
                              </a:rPr>
                              <m:t>𝑎</m:t>
                            </m:r>
                          </m:sub>
                        </m:sSub>
                      </m:num>
                      <m:den>
                        <m:sSub>
                          <m:sSubPr>
                            <m:ctrlP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ctrlPr>
                          </m:sSubPr>
                          <m:e>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𝑄</m:t>
                            </m:r>
                          </m:e>
                          <m:sub>
                            <m:r>
                              <a:rPr kumimoji="1" lang="en-US" altLang="ko-KR" sz="2200" b="0" i="1" smtClean="0">
                                <a:latin typeface="Cambria Math" panose="02040503050406030204" pitchFamily="18" charset="0"/>
                                <a:ea typeface="Cambria Math" panose="02040503050406030204" pitchFamily="18" charset="0"/>
                                <a:cs typeface="Times New Roman" panose="02020603050405020304" pitchFamily="18" charset="0"/>
                              </a:rPr>
                              <m:t>𝐿</m:t>
                            </m:r>
                          </m:sub>
                        </m:sSub>
                      </m:den>
                    </m:f>
                  </m:oMath>
                </a14:m>
                <a:r>
                  <a:rPr lang="en-US" sz="2200" dirty="0">
                    <a:latin typeface="Cambria Math" panose="02040503050406030204" pitchFamily="18" charset="0"/>
                    <a:ea typeface="Cambria Math" panose="02040503050406030204" pitchFamily="18" charset="0"/>
                  </a:rPr>
                  <a:t> ~ </a:t>
                </a:r>
                <a14:m>
                  <m:oMath xmlns:m="http://schemas.openxmlformats.org/officeDocument/2006/math">
                    <m:f>
                      <m:fPr>
                        <m:ctrlP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kumimoji="1" lang="en-US" altLang="ko-KR" sz="2200" i="1" smtClean="0">
                                <a:latin typeface="Cambria Math" panose="02040503050406030204" pitchFamily="18" charset="0"/>
                                <a:ea typeface="Cambria Math" panose="02040503050406030204" pitchFamily="18" charset="0"/>
                                <a:cs typeface="Times New Roman" panose="02020603050405020304" pitchFamily="18" charset="0"/>
                              </a:rPr>
                            </m:ctrlPr>
                          </m:sSubSupPr>
                          <m:e>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𝐵</m:t>
                            </m:r>
                          </m:e>
                          <m:sub>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0</m:t>
                            </m:r>
                          </m:sub>
                          <m:sup>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4</m:t>
                            </m:r>
                          </m:sup>
                        </m:sSubSup>
                        <m:sSup>
                          <m:sSupPr>
                            <m:ctrlP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ctrlPr>
                          </m:sSupPr>
                          <m:e>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𝑉</m:t>
                            </m:r>
                          </m:e>
                          <m:sup>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2</m:t>
                            </m:r>
                          </m:sup>
                        </m:sSup>
                        <m:r>
                          <a:rPr kumimoji="1" lang="en-US" altLang="ko-KR" sz="2200" b="0" i="1" smtClean="0">
                            <a:latin typeface="Cambria Math" panose="02040503050406030204" pitchFamily="18" charset="0"/>
                            <a:ea typeface="Cambria Math" panose="02040503050406030204" pitchFamily="18" charset="0"/>
                            <a:cs typeface="Times New Roman" panose="02020603050405020304" pitchFamily="18" charset="0"/>
                          </a:rPr>
                          <m:t>𝐶</m:t>
                        </m:r>
                        <m:sSub>
                          <m:sSubPr>
                            <m:ctrlP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ctrlPr>
                          </m:sSubPr>
                          <m:e>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𝑄</m:t>
                            </m:r>
                          </m:e>
                          <m:sub>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𝐿</m:t>
                            </m:r>
                          </m:sub>
                        </m:sSub>
                      </m:num>
                      <m:den>
                        <m:sSubSup>
                          <m:sSubSupPr>
                            <m:ctrlP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ctrlPr>
                          </m:sSubSupPr>
                          <m:e>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𝑇</m:t>
                            </m:r>
                          </m:e>
                          <m:sub>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𝑠𝑦𝑠</m:t>
                            </m:r>
                          </m:sub>
                          <m:sup>
                            <m:r>
                              <a:rPr kumimoji="1" lang="en-US" altLang="ko-KR" sz="2200" i="1">
                                <a:latin typeface="Cambria Math" panose="02040503050406030204" pitchFamily="18" charset="0"/>
                                <a:ea typeface="Cambria Math" panose="02040503050406030204" pitchFamily="18" charset="0"/>
                                <a:cs typeface="Times New Roman" panose="02020603050405020304" pitchFamily="18" charset="0"/>
                              </a:rPr>
                              <m:t>2</m:t>
                            </m:r>
                          </m:sup>
                        </m:sSubSup>
                      </m:den>
                    </m:f>
                  </m:oMath>
                </a14:m>
                <a:endParaRPr lang="en-US" sz="2200" dirty="0">
                  <a:latin typeface="Cambria Math" panose="02040503050406030204" pitchFamily="18" charset="0"/>
                  <a:ea typeface="Cambria Math" panose="02040503050406030204" pitchFamily="18" charset="0"/>
                </a:endParaRPr>
              </a:p>
            </p:txBody>
          </p:sp>
        </mc:Choice>
        <mc:Fallback xmlns="">
          <p:sp>
            <p:nvSpPr>
              <p:cNvPr id="38" name="Rectangle 37">
                <a:extLst>
                  <a:ext uri="{FF2B5EF4-FFF2-40B4-BE49-F238E27FC236}">
                    <a16:creationId xmlns:a16="http://schemas.microsoft.com/office/drawing/2014/main" id="{BDC1F057-36FA-4D12-BC98-4683E260BDB1}"/>
                  </a:ext>
                </a:extLst>
              </p:cNvPr>
              <p:cNvSpPr>
                <a:spLocks noRot="1" noChangeAspect="1" noMove="1" noResize="1" noEditPoints="1" noAdjustHandles="1" noChangeArrowheads="1" noChangeShapeType="1" noTextEdit="1"/>
              </p:cNvSpPr>
              <p:nvPr/>
            </p:nvSpPr>
            <p:spPr>
              <a:xfrm>
                <a:off x="7517587" y="3877513"/>
                <a:ext cx="4741297" cy="77950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2">
            <p14:nvContentPartPr>
              <p14:cNvPr id="23" name="Ink 22">
                <a:extLst>
                  <a:ext uri="{FF2B5EF4-FFF2-40B4-BE49-F238E27FC236}">
                    <a16:creationId xmlns:a16="http://schemas.microsoft.com/office/drawing/2014/main" id="{DE594E19-D21C-4CDC-9904-A795D2D1691F}"/>
                  </a:ext>
                </a:extLst>
              </p14:cNvPr>
              <p14:cNvContentPartPr/>
              <p14:nvPr/>
            </p14:nvContentPartPr>
            <p14:xfrm>
              <a:off x="6063576" y="1640825"/>
              <a:ext cx="257400" cy="530280"/>
            </p14:xfrm>
          </p:contentPart>
        </mc:Choice>
        <mc:Fallback xmlns="">
          <p:pic>
            <p:nvPicPr>
              <p:cNvPr id="23" name="Ink 22">
                <a:extLst>
                  <a:ext uri="{FF2B5EF4-FFF2-40B4-BE49-F238E27FC236}">
                    <a16:creationId xmlns:a16="http://schemas.microsoft.com/office/drawing/2014/main" id="{DE594E19-D21C-4CDC-9904-A795D2D1691F}"/>
                  </a:ext>
                </a:extLst>
              </p:cNvPr>
              <p:cNvPicPr/>
              <p:nvPr/>
            </p:nvPicPr>
            <p:blipFill>
              <a:blip r:embed="rId13"/>
              <a:stretch>
                <a:fillRect/>
              </a:stretch>
            </p:blipFill>
            <p:spPr>
              <a:xfrm>
                <a:off x="6045576" y="1622825"/>
                <a:ext cx="293040" cy="565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4B5B555B-24E3-40AB-B7C7-B5993D7E7AED}"/>
                  </a:ext>
                </a:extLst>
              </p14:cNvPr>
              <p14:cNvContentPartPr/>
              <p14:nvPr/>
            </p14:nvContentPartPr>
            <p14:xfrm>
              <a:off x="6080856" y="2307905"/>
              <a:ext cx="47520" cy="44640"/>
            </p14:xfrm>
          </p:contentPart>
        </mc:Choice>
        <mc:Fallback xmlns="">
          <p:pic>
            <p:nvPicPr>
              <p:cNvPr id="27" name="Ink 26">
                <a:extLst>
                  <a:ext uri="{FF2B5EF4-FFF2-40B4-BE49-F238E27FC236}">
                    <a16:creationId xmlns:a16="http://schemas.microsoft.com/office/drawing/2014/main" id="{4B5B555B-24E3-40AB-B7C7-B5993D7E7AED}"/>
                  </a:ext>
                </a:extLst>
              </p:cNvPr>
              <p:cNvPicPr/>
              <p:nvPr/>
            </p:nvPicPr>
            <p:blipFill>
              <a:blip r:embed="rId15"/>
              <a:stretch>
                <a:fillRect/>
              </a:stretch>
            </p:blipFill>
            <p:spPr>
              <a:xfrm>
                <a:off x="6062856" y="2290049"/>
                <a:ext cx="83160" cy="79995"/>
              </a:xfrm>
              <a:prstGeom prst="rect">
                <a:avLst/>
              </a:prstGeom>
            </p:spPr>
          </p:pic>
        </mc:Fallback>
      </mc:AlternateContent>
      <p:cxnSp>
        <p:nvCxnSpPr>
          <p:cNvPr id="28" name="Connector: Elbow 27">
            <a:extLst>
              <a:ext uri="{FF2B5EF4-FFF2-40B4-BE49-F238E27FC236}">
                <a16:creationId xmlns:a16="http://schemas.microsoft.com/office/drawing/2014/main" id="{56C0DAE0-A1C4-47A3-A25D-5858502D3EDB}"/>
              </a:ext>
            </a:extLst>
          </p:cNvPr>
          <p:cNvCxnSpPr>
            <a:cxnSpLocks/>
          </p:cNvCxnSpPr>
          <p:nvPr/>
        </p:nvCxnSpPr>
        <p:spPr>
          <a:xfrm rot="16200000" flipH="1">
            <a:off x="7417871" y="1257309"/>
            <a:ext cx="128957" cy="1698636"/>
          </a:xfrm>
          <a:prstGeom prst="bentConnector2">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38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3" grpId="0"/>
      <p:bldP spid="36" grpId="0" animBg="1"/>
      <p:bldP spid="61" grpId="0"/>
      <p:bldP spid="78" grpId="0"/>
      <p:bldP spid="30" grpId="0" animBg="1"/>
      <p:bldP spid="31"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15014-D138-4B23-A08A-98A70F69979C}"/>
              </a:ext>
            </a:extLst>
          </p:cNvPr>
          <p:cNvSpPr>
            <a:spLocks noGrp="1"/>
          </p:cNvSpPr>
          <p:nvPr>
            <p:ph type="sldNum" sz="quarter" idx="12"/>
          </p:nvPr>
        </p:nvSpPr>
        <p:spPr>
          <a:xfrm>
            <a:off x="11826240" y="6492875"/>
            <a:ext cx="365760" cy="365125"/>
          </a:xfrm>
        </p:spPr>
        <p:txBody>
          <a:bodyPr/>
          <a:lstStyle/>
          <a:p>
            <a:fld id="{009814FA-236F-4B59-B245-B408A2B5883A}" type="slidenum">
              <a:rPr lang="en-US" smtClean="0"/>
              <a:t>12</a:t>
            </a:fld>
            <a:endParaRPr lang="en-US" dirty="0"/>
          </a:p>
        </p:txBody>
      </p:sp>
      <p:sp>
        <p:nvSpPr>
          <p:cNvPr id="15" name="Title 1">
            <a:extLst>
              <a:ext uri="{FF2B5EF4-FFF2-40B4-BE49-F238E27FC236}">
                <a16:creationId xmlns:a16="http://schemas.microsoft.com/office/drawing/2014/main" id="{96CC32BB-115E-42DB-ABFB-C306759FF855}"/>
              </a:ext>
            </a:extLst>
          </p:cNvPr>
          <p:cNvSpPr txBox="1">
            <a:spLocks/>
          </p:cNvSpPr>
          <p:nvPr/>
        </p:nvSpPr>
        <p:spPr>
          <a:xfrm>
            <a:off x="75195" y="77627"/>
            <a:ext cx="8959585" cy="37569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2000" dirty="0">
                <a:latin typeface="Arial" panose="020B0604020202020204" pitchFamily="34" charset="0"/>
                <a:cs typeface="Arial" panose="020B0604020202020204" pitchFamily="34" charset="0"/>
              </a:rPr>
              <a:t>Josephson Parametric Amplifier (JPA) – quantum-noise-limited linear amplifier</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0C0E768-9234-45ED-B664-87642977CE1C}"/>
                  </a:ext>
                </a:extLst>
              </p:cNvPr>
              <p:cNvSpPr txBox="1"/>
              <p:nvPr/>
            </p:nvSpPr>
            <p:spPr>
              <a:xfrm>
                <a:off x="6960667" y="4590806"/>
                <a:ext cx="5108963" cy="5503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𝑇</m:t>
                      </m:r>
                      <m:r>
                        <a:rPr lang="en-US" b="0" i="1" baseline="-25000" smtClean="0">
                          <a:solidFill>
                            <a:srgbClr val="FF0000"/>
                          </a:solidFill>
                          <a:latin typeface="Cambria Math" panose="02040503050406030204" pitchFamily="18" charset="0"/>
                        </a:rPr>
                        <m:t>𝑠𝑦𝑠</m:t>
                      </m:r>
                      <m:r>
                        <a:rPr lang="pt-BR"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𝑇</m:t>
                      </m:r>
                      <m:r>
                        <a:rPr lang="en-US" b="0" i="1" baseline="-25000" smtClean="0">
                          <a:solidFill>
                            <a:srgbClr val="FF0000"/>
                          </a:solidFill>
                          <a:latin typeface="Cambria Math" panose="02040503050406030204" pitchFamily="18" charset="0"/>
                        </a:rPr>
                        <m:t>𝑠</m:t>
                      </m:r>
                      <m:r>
                        <a:rPr lang="pt-BR"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𝑇</m:t>
                      </m:r>
                      <m:r>
                        <a:rPr lang="en-US" b="0" i="1" baseline="-25000" smtClean="0">
                          <a:solidFill>
                            <a:srgbClr val="FF0000"/>
                          </a:solidFill>
                          <a:latin typeface="Cambria Math" panose="02040503050406030204" pitchFamily="18" charset="0"/>
                        </a:rPr>
                        <m:t>𝑗𝑝𝑎</m:t>
                      </m:r>
                      <m:r>
                        <a:rPr lang="en-US" b="0" i="1" smtClean="0">
                          <a:solidFill>
                            <a:srgbClr val="FF0000"/>
                          </a:solidFill>
                          <a:latin typeface="Cambria Math" panose="02040503050406030204" pitchFamily="18" charset="0"/>
                        </a:rPr>
                        <m:t>+</m:t>
                      </m:r>
                      <m:f>
                        <m:fPr>
                          <m:ctrlPr>
                            <a:rPr lang="pt-BR"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𝑇</m:t>
                          </m:r>
                          <m:r>
                            <a:rPr lang="en-US" b="0" i="1" baseline="-25000" smtClean="0">
                              <a:solidFill>
                                <a:srgbClr val="FF0000"/>
                              </a:solidFill>
                              <a:latin typeface="Cambria Math" panose="02040503050406030204" pitchFamily="18" charset="0"/>
                            </a:rPr>
                            <m:t>𝑖𝑠𝑜</m:t>
                          </m:r>
                        </m:num>
                        <m:den>
                          <m:r>
                            <a:rPr lang="en-US" b="0" i="1" smtClean="0">
                              <a:solidFill>
                                <a:srgbClr val="FF0000"/>
                              </a:solidFill>
                              <a:latin typeface="Cambria Math" panose="02040503050406030204" pitchFamily="18" charset="0"/>
                            </a:rPr>
                            <m:t>𝐺</m:t>
                          </m:r>
                          <m:r>
                            <a:rPr lang="en-US" b="0" i="1" baseline="-25000" smtClean="0">
                              <a:solidFill>
                                <a:srgbClr val="FF0000"/>
                              </a:solidFill>
                              <a:latin typeface="Cambria Math" panose="02040503050406030204" pitchFamily="18" charset="0"/>
                            </a:rPr>
                            <m:t>𝑗𝑝𝑎</m:t>
                          </m:r>
                        </m:den>
                      </m:f>
                      <m:r>
                        <a:rPr lang="pt-BR" i="1" smtClean="0">
                          <a:solidFill>
                            <a:srgbClr val="FF0000"/>
                          </a:solidFill>
                          <a:latin typeface="Cambria Math" panose="02040503050406030204" pitchFamily="18" charset="0"/>
                        </a:rPr>
                        <m:t>+</m:t>
                      </m:r>
                      <m:f>
                        <m:fPr>
                          <m:ctrlPr>
                            <a:rPr lang="pt-BR"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𝑇</m:t>
                          </m:r>
                          <m:r>
                            <a:rPr lang="en-US" b="0" i="1" baseline="-25000" smtClean="0">
                              <a:solidFill>
                                <a:srgbClr val="FF0000"/>
                              </a:solidFill>
                              <a:latin typeface="Cambria Math" panose="02040503050406030204" pitchFamily="18" charset="0"/>
                            </a:rPr>
                            <m:t>𝐻𝐸𝑀𝑇</m:t>
                          </m:r>
                          <m:r>
                            <a:rPr lang="en-US" b="0" i="1" baseline="-25000" smtClean="0">
                              <a:solidFill>
                                <a:srgbClr val="FF0000"/>
                              </a:solidFill>
                              <a:latin typeface="Cambria Math" panose="02040503050406030204" pitchFamily="18" charset="0"/>
                            </a:rPr>
                            <m:t>1</m:t>
                          </m:r>
                        </m:num>
                        <m:den>
                          <m:r>
                            <a:rPr lang="en-US" b="0" i="1" smtClean="0">
                              <a:solidFill>
                                <a:srgbClr val="FF0000"/>
                              </a:solidFill>
                              <a:latin typeface="Cambria Math" panose="02040503050406030204" pitchFamily="18" charset="0"/>
                            </a:rPr>
                            <m:t>𝐺</m:t>
                          </m:r>
                          <m:r>
                            <a:rPr lang="en-US" b="0" i="1" baseline="-25000" smtClean="0">
                              <a:solidFill>
                                <a:srgbClr val="FF0000"/>
                              </a:solidFill>
                              <a:latin typeface="Cambria Math" panose="02040503050406030204" pitchFamily="18" charset="0"/>
                            </a:rPr>
                            <m:t>𝑗𝑝𝑎</m:t>
                          </m:r>
                          <m:r>
                            <a:rPr lang="en-US" b="0" i="1" smtClean="0">
                              <a:solidFill>
                                <a:srgbClr val="FF0000"/>
                              </a:solidFill>
                              <a:latin typeface="Cambria Math" panose="02040503050406030204" pitchFamily="18" charset="0"/>
                            </a:rPr>
                            <m:t>𝐺</m:t>
                          </m:r>
                          <m:r>
                            <a:rPr lang="en-US" b="0" i="1" baseline="-25000" smtClean="0">
                              <a:solidFill>
                                <a:srgbClr val="FF0000"/>
                              </a:solidFill>
                              <a:latin typeface="Cambria Math" panose="02040503050406030204" pitchFamily="18" charset="0"/>
                            </a:rPr>
                            <m:t>𝑖𝑠𝑜</m:t>
                          </m:r>
                        </m:den>
                      </m:f>
                      <m:r>
                        <a:rPr lang="pt-BR" i="1" smtClean="0">
                          <a:solidFill>
                            <a:srgbClr val="FF0000"/>
                          </a:solidFill>
                          <a:latin typeface="Cambria Math" panose="02040503050406030204" pitchFamily="18" charset="0"/>
                        </a:rPr>
                        <m:t>+</m:t>
                      </m:r>
                      <m:f>
                        <m:fPr>
                          <m:ctrlPr>
                            <a:rPr lang="pt-BR"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𝑇</m:t>
                          </m:r>
                          <m:r>
                            <a:rPr lang="en-US" i="1" baseline="-25000">
                              <a:solidFill>
                                <a:srgbClr val="FF0000"/>
                              </a:solidFill>
                              <a:latin typeface="Cambria Math" panose="02040503050406030204" pitchFamily="18" charset="0"/>
                            </a:rPr>
                            <m:t>𝐻𝐸𝑀𝑇</m:t>
                          </m:r>
                          <m:r>
                            <a:rPr lang="en-US" b="0" i="1" baseline="-25000" smtClean="0">
                              <a:solidFill>
                                <a:srgbClr val="FF0000"/>
                              </a:solidFill>
                              <a:latin typeface="Cambria Math" panose="02040503050406030204" pitchFamily="18" charset="0"/>
                            </a:rPr>
                            <m:t>2</m:t>
                          </m:r>
                        </m:num>
                        <m:den>
                          <m:r>
                            <a:rPr lang="en-US" i="1">
                              <a:solidFill>
                                <a:srgbClr val="FF0000"/>
                              </a:solidFill>
                              <a:latin typeface="Cambria Math" panose="02040503050406030204" pitchFamily="18" charset="0"/>
                            </a:rPr>
                            <m:t>𝐺</m:t>
                          </m:r>
                          <m:r>
                            <a:rPr lang="en-US" i="1" baseline="-25000">
                              <a:solidFill>
                                <a:srgbClr val="FF0000"/>
                              </a:solidFill>
                              <a:latin typeface="Cambria Math" panose="02040503050406030204" pitchFamily="18" charset="0"/>
                            </a:rPr>
                            <m:t>𝑗𝑝𝑎</m:t>
                          </m:r>
                          <m:r>
                            <a:rPr lang="en-US" i="1">
                              <a:solidFill>
                                <a:srgbClr val="FF0000"/>
                              </a:solidFill>
                              <a:latin typeface="Cambria Math" panose="02040503050406030204" pitchFamily="18" charset="0"/>
                            </a:rPr>
                            <m:t>𝐺</m:t>
                          </m:r>
                          <m:r>
                            <a:rPr lang="en-US" b="0" i="1" baseline="-25000" smtClean="0">
                              <a:solidFill>
                                <a:srgbClr val="FF0000"/>
                              </a:solidFill>
                              <a:latin typeface="Cambria Math" panose="02040503050406030204" pitchFamily="18" charset="0"/>
                            </a:rPr>
                            <m:t>𝑖𝑠𝑜</m:t>
                          </m:r>
                          <m:r>
                            <a:rPr lang="en-US" b="0" i="1" smtClean="0">
                              <a:solidFill>
                                <a:srgbClr val="FF0000"/>
                              </a:solidFill>
                              <a:latin typeface="Cambria Math" panose="02040503050406030204" pitchFamily="18" charset="0"/>
                            </a:rPr>
                            <m:t>𝐺</m:t>
                          </m:r>
                          <m:r>
                            <a:rPr lang="en-US" b="0" i="1" baseline="-25000" smtClean="0">
                              <a:solidFill>
                                <a:srgbClr val="FF0000"/>
                              </a:solidFill>
                              <a:latin typeface="Cambria Math" panose="02040503050406030204" pitchFamily="18" charset="0"/>
                            </a:rPr>
                            <m:t>𝐻𝐸𝑀𝑇</m:t>
                          </m:r>
                          <m:r>
                            <a:rPr lang="en-US" b="0" i="1" baseline="-25000" smtClean="0">
                              <a:solidFill>
                                <a:srgbClr val="FF0000"/>
                              </a:solidFill>
                              <a:latin typeface="Cambria Math" panose="02040503050406030204" pitchFamily="18" charset="0"/>
                            </a:rPr>
                            <m:t>1</m:t>
                          </m:r>
                        </m:den>
                      </m:f>
                      <m:r>
                        <a:rPr lang="pt-BR"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 name="TextBox 2">
                <a:extLst>
                  <a:ext uri="{FF2B5EF4-FFF2-40B4-BE49-F238E27FC236}">
                    <a16:creationId xmlns:a16="http://schemas.microsoft.com/office/drawing/2014/main" id="{50C0E768-9234-45ED-B664-87642977CE1C}"/>
                  </a:ext>
                </a:extLst>
              </p:cNvPr>
              <p:cNvSpPr txBox="1">
                <a:spLocks noRot="1" noChangeAspect="1" noMove="1" noResize="1" noEditPoints="1" noAdjustHandles="1" noChangeArrowheads="1" noChangeShapeType="1" noTextEdit="1"/>
              </p:cNvSpPr>
              <p:nvPr/>
            </p:nvSpPr>
            <p:spPr>
              <a:xfrm>
                <a:off x="6960667" y="4590806"/>
                <a:ext cx="5108963" cy="550343"/>
              </a:xfrm>
              <a:prstGeom prst="rect">
                <a:avLst/>
              </a:prstGeom>
              <a:blipFill>
                <a:blip r:embed="rId3"/>
                <a:stretch>
                  <a:fillRect b="-8889"/>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4A5FA30D-33B5-4D65-974B-195BD9101A03}"/>
              </a:ext>
            </a:extLst>
          </p:cNvPr>
          <p:cNvCxnSpPr>
            <a:cxnSpLocks/>
          </p:cNvCxnSpPr>
          <p:nvPr/>
        </p:nvCxnSpPr>
        <p:spPr>
          <a:xfrm flipH="1">
            <a:off x="6594591" y="5407353"/>
            <a:ext cx="956884" cy="1010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18E6EE4-25B5-47C3-91F4-6C9DBFA6788D}"/>
              </a:ext>
            </a:extLst>
          </p:cNvPr>
          <p:cNvCxnSpPr>
            <a:cxnSpLocks/>
          </p:cNvCxnSpPr>
          <p:nvPr/>
        </p:nvCxnSpPr>
        <p:spPr>
          <a:xfrm>
            <a:off x="7551475" y="5407353"/>
            <a:ext cx="1075521" cy="1010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09FE347-61D3-4B67-8763-9247C5346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304" y="4203137"/>
            <a:ext cx="6467712" cy="1888643"/>
          </a:xfrm>
          <a:prstGeom prst="rect">
            <a:avLst/>
          </a:prstGeom>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FFF090D-69BD-425D-ADFE-A094E694E002}"/>
                  </a:ext>
                </a:extLst>
              </p:cNvPr>
              <p:cNvSpPr/>
              <p:nvPr/>
            </p:nvSpPr>
            <p:spPr>
              <a:xfrm>
                <a:off x="6838997" y="5103068"/>
                <a:ext cx="1846916" cy="369332"/>
              </a:xfrm>
              <a:prstGeom prst="rect">
                <a:avLst/>
              </a:prstGeom>
            </p:spPr>
            <p:txBody>
              <a:bodyPr wrap="none">
                <a:spAutoFit/>
              </a:bodyPr>
              <a:lstStyle/>
              <a:p>
                <a14:m>
                  <m:oMath xmlns:m="http://schemas.openxmlformats.org/officeDocument/2006/math">
                    <m:r>
                      <a:rPr lang="en-US" i="1" smtClean="0">
                        <a:solidFill>
                          <a:srgbClr val="FF0000"/>
                        </a:solidFill>
                        <a:latin typeface="Cambria Math" panose="02040503050406030204" pitchFamily="18" charset="0"/>
                      </a:rPr>
                      <m:t>𝑇</m:t>
                    </m:r>
                    <m:r>
                      <a:rPr lang="en-US" i="1" baseline="-25000">
                        <a:solidFill>
                          <a:srgbClr val="FF0000"/>
                        </a:solidFill>
                        <a:latin typeface="Cambria Math" panose="02040503050406030204" pitchFamily="18" charset="0"/>
                      </a:rPr>
                      <m:t>𝑠</m:t>
                    </m:r>
                  </m:oMath>
                </a14:m>
                <a:r>
                  <a:rPr lang="en-US" dirty="0">
                    <a:latin typeface="Arial" panose="020B0604020202020204" pitchFamily="34" charset="0"/>
                    <a:cs typeface="Arial" panose="020B0604020202020204" pitchFamily="34" charset="0"/>
                  </a:rPr>
                  <a:t>- source noise</a:t>
                </a:r>
              </a:p>
            </p:txBody>
          </p:sp>
        </mc:Choice>
        <mc:Fallback xmlns="">
          <p:sp>
            <p:nvSpPr>
              <p:cNvPr id="12" name="Rectangle 11">
                <a:extLst>
                  <a:ext uri="{FF2B5EF4-FFF2-40B4-BE49-F238E27FC236}">
                    <a16:creationId xmlns:a16="http://schemas.microsoft.com/office/drawing/2014/main" id="{8FFF090D-69BD-425D-ADFE-A094E694E002}"/>
                  </a:ext>
                </a:extLst>
              </p:cNvPr>
              <p:cNvSpPr>
                <a:spLocks noRot="1" noChangeAspect="1" noMove="1" noResize="1" noEditPoints="1" noAdjustHandles="1" noChangeArrowheads="1" noChangeShapeType="1" noTextEdit="1"/>
              </p:cNvSpPr>
              <p:nvPr/>
            </p:nvSpPr>
            <p:spPr>
              <a:xfrm>
                <a:off x="6838997" y="5103068"/>
                <a:ext cx="1846916" cy="369332"/>
              </a:xfrm>
              <a:prstGeom prst="rect">
                <a:avLst/>
              </a:prstGeom>
              <a:blipFill>
                <a:blip r:embed="rId5"/>
                <a:stretch>
                  <a:fillRect t="-8197" r="-1980" b="-24590"/>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5FE2B99A-96FA-4160-AAA5-AF35DCE31D88}"/>
              </a:ext>
            </a:extLst>
          </p:cNvPr>
          <p:cNvSpPr/>
          <p:nvPr/>
        </p:nvSpPr>
        <p:spPr>
          <a:xfrm>
            <a:off x="6238774" y="6444602"/>
            <a:ext cx="774571"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cavity</a:t>
            </a:r>
          </a:p>
        </p:txBody>
      </p:sp>
      <p:sp>
        <p:nvSpPr>
          <p:cNvPr id="31" name="Rectangle 30">
            <a:extLst>
              <a:ext uri="{FF2B5EF4-FFF2-40B4-BE49-F238E27FC236}">
                <a16:creationId xmlns:a16="http://schemas.microsoft.com/office/drawing/2014/main" id="{D87F5AC8-75D0-4376-A61D-C5A8F1F3899C}"/>
              </a:ext>
            </a:extLst>
          </p:cNvPr>
          <p:cNvSpPr/>
          <p:nvPr/>
        </p:nvSpPr>
        <p:spPr>
          <a:xfrm>
            <a:off x="8731104" y="6202895"/>
            <a:ext cx="2672526" cy="646331"/>
          </a:xfrm>
          <a:prstGeom prst="rect">
            <a:avLst/>
          </a:prstGeom>
        </p:spPr>
        <p:txBody>
          <a:bodyPr wrap="none">
            <a:spAutoFit/>
          </a:bodyPr>
          <a:lstStyle/>
          <a:p>
            <a:r>
              <a:rPr lang="en-US" dirty="0">
                <a:latin typeface="Arial" panose="020B0604020202020204" pitchFamily="34" charset="0"/>
                <a:cs typeface="Arial" panose="020B0604020202020204" pitchFamily="34" charset="0"/>
              </a:rPr>
              <a:t>Noise source</a:t>
            </a:r>
          </a:p>
          <a:p>
            <a:r>
              <a:rPr lang="en-US" dirty="0">
                <a:latin typeface="Arial" panose="020B0604020202020204" pitchFamily="34" charset="0"/>
                <a:cs typeface="Arial" panose="020B0604020202020204" pitchFamily="34" charset="0"/>
              </a:rPr>
              <a:t>(basically matched load)</a:t>
            </a:r>
          </a:p>
        </p:txBody>
      </p:sp>
      <p:sp>
        <p:nvSpPr>
          <p:cNvPr id="41" name="Oval 40">
            <a:extLst>
              <a:ext uri="{FF2B5EF4-FFF2-40B4-BE49-F238E27FC236}">
                <a16:creationId xmlns:a16="http://schemas.microsoft.com/office/drawing/2014/main" id="{E0DAE507-569F-4DB5-A44B-035AC7DD152B}"/>
              </a:ext>
            </a:extLst>
          </p:cNvPr>
          <p:cNvSpPr/>
          <p:nvPr/>
        </p:nvSpPr>
        <p:spPr>
          <a:xfrm>
            <a:off x="1477510" y="915394"/>
            <a:ext cx="1006247" cy="369332"/>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or: Elbow 7">
            <a:extLst>
              <a:ext uri="{FF2B5EF4-FFF2-40B4-BE49-F238E27FC236}">
                <a16:creationId xmlns:a16="http://schemas.microsoft.com/office/drawing/2014/main" id="{33D09A8C-1AA9-4FFD-A701-E8A1C37F4A59}"/>
              </a:ext>
            </a:extLst>
          </p:cNvPr>
          <p:cNvCxnSpPr>
            <a:cxnSpLocks/>
          </p:cNvCxnSpPr>
          <p:nvPr/>
        </p:nvCxnSpPr>
        <p:spPr>
          <a:xfrm flipV="1">
            <a:off x="2472326" y="850837"/>
            <a:ext cx="1652968" cy="239215"/>
          </a:xfrm>
          <a:prstGeom prst="bentConnector3">
            <a:avLst>
              <a:gd name="adj1" fmla="val 83191"/>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F335D67-CD23-41E0-8E2A-9E1D82488AD4}"/>
              </a:ext>
            </a:extLst>
          </p:cNvPr>
          <p:cNvSpPr/>
          <p:nvPr/>
        </p:nvSpPr>
        <p:spPr>
          <a:xfrm>
            <a:off x="4125294" y="679547"/>
            <a:ext cx="4909486" cy="369332"/>
          </a:xfrm>
          <a:prstGeom prst="rect">
            <a:avLst/>
          </a:prstGeom>
        </p:spPr>
        <p:txBody>
          <a:bodyPr wrap="square">
            <a:spAutoFit/>
          </a:bodyPr>
          <a:lstStyle/>
          <a:p>
            <a:r>
              <a:rPr lang="en-US" dirty="0">
                <a:solidFill>
                  <a:srgbClr val="00B0F0"/>
                </a:solidFill>
              </a:rPr>
              <a:t>Quantum-noise-limited amplifier is required</a:t>
            </a:r>
          </a:p>
        </p:txBody>
      </p:sp>
      <p:pic>
        <p:nvPicPr>
          <p:cNvPr id="21" name="Picture 20">
            <a:extLst>
              <a:ext uri="{FF2B5EF4-FFF2-40B4-BE49-F238E27FC236}">
                <a16:creationId xmlns:a16="http://schemas.microsoft.com/office/drawing/2014/main" id="{74454628-C2FE-4567-9F65-A1C917F1E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304" y="940719"/>
            <a:ext cx="3270084" cy="2039568"/>
          </a:xfrm>
          <a:prstGeom prst="rect">
            <a:avLst/>
          </a:prstGeom>
        </p:spPr>
      </p:pic>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EE3FE913-FE3F-4090-8491-87D60EBD1089}"/>
                  </a:ext>
                </a:extLst>
              </p:cNvPr>
              <p:cNvSpPr/>
              <p:nvPr/>
            </p:nvSpPr>
            <p:spPr>
              <a:xfrm>
                <a:off x="4030807" y="1257872"/>
                <a:ext cx="5148782"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𝑇</m:t>
                    </m:r>
                    <m:r>
                      <a:rPr lang="en-US" b="0" i="1" baseline="-25000" smtClean="0">
                        <a:latin typeface="Cambria Math" panose="02040503050406030204" pitchFamily="18" charset="0"/>
                      </a:rPr>
                      <m:t>𝑒𝑥𝑝</m:t>
                    </m:r>
                  </m:oMath>
                </a14:m>
                <a:r>
                  <a:rPr lang="en-US" dirty="0">
                    <a:latin typeface="Arial" panose="020B0604020202020204" pitchFamily="34" charset="0"/>
                    <a:cs typeface="Arial" panose="020B0604020202020204" pitchFamily="34" charset="0"/>
                  </a:rPr>
                  <a:t> = 20 </a:t>
                </a:r>
                <a:r>
                  <a:rPr lang="en-US" dirty="0" err="1">
                    <a:latin typeface="Arial" panose="020B0604020202020204" pitchFamily="34" charset="0"/>
                    <a:cs typeface="Arial" panose="020B0604020202020204" pitchFamily="34" charset="0"/>
                  </a:rPr>
                  <a:t>mK</a:t>
                </a:r>
                <a:r>
                  <a:rPr lang="en-US" dirty="0">
                    <a:latin typeface="Arial" panose="020B0604020202020204" pitchFamily="34" charset="0"/>
                    <a:cs typeface="Arial" panose="020B0604020202020204" pitchFamily="34" charset="0"/>
                  </a:rPr>
                  <a:t>, considering the Plank expression:</a:t>
                </a:r>
              </a:p>
            </p:txBody>
          </p:sp>
        </mc:Choice>
        <mc:Fallback xmlns="">
          <p:sp>
            <p:nvSpPr>
              <p:cNvPr id="44" name="Rectangle 43">
                <a:extLst>
                  <a:ext uri="{FF2B5EF4-FFF2-40B4-BE49-F238E27FC236}">
                    <a16:creationId xmlns:a16="http://schemas.microsoft.com/office/drawing/2014/main" id="{EE3FE913-FE3F-4090-8491-87D60EBD1089}"/>
                  </a:ext>
                </a:extLst>
              </p:cNvPr>
              <p:cNvSpPr>
                <a:spLocks noRot="1" noChangeAspect="1" noMove="1" noResize="1" noEditPoints="1" noAdjustHandles="1" noChangeArrowheads="1" noChangeShapeType="1" noTextEdit="1"/>
              </p:cNvSpPr>
              <p:nvPr/>
            </p:nvSpPr>
            <p:spPr>
              <a:xfrm>
                <a:off x="4030807" y="1257872"/>
                <a:ext cx="5148782" cy="369332"/>
              </a:xfrm>
              <a:prstGeom prst="rect">
                <a:avLst/>
              </a:prstGeom>
              <a:blipFill>
                <a:blip r:embed="rId7"/>
                <a:stretch>
                  <a:fillRect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172C1E2-819C-4433-8EDB-669721B436DC}"/>
                  </a:ext>
                </a:extLst>
              </p:cNvPr>
              <p:cNvSpPr txBox="1"/>
              <p:nvPr/>
            </p:nvSpPr>
            <p:spPr>
              <a:xfrm>
                <a:off x="4125294" y="1786726"/>
                <a:ext cx="16939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m:t>
                      </m:r>
                      <m:r>
                        <a:rPr lang="en-US" b="0" i="1" baseline="-25000" smtClean="0">
                          <a:solidFill>
                            <a:srgbClr val="FF0000"/>
                          </a:solidFill>
                          <a:latin typeface="Cambria Math" panose="02040503050406030204" pitchFamily="18" charset="0"/>
                        </a:rPr>
                        <m:t>𝑛</m:t>
                      </m:r>
                      <m:r>
                        <a:rPr lang="pt-BR"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h𝑓𝑛</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𝑓</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𝑇</m:t>
                          </m:r>
                        </m:e>
                      </m:d>
                      <m:r>
                        <a:rPr lang="en-US" b="0" i="1" smtClean="0">
                          <a:solidFill>
                            <a:srgbClr val="FF0000"/>
                          </a:solidFill>
                          <a:latin typeface="Cambria Math" panose="02040503050406030204" pitchFamily="18" charset="0"/>
                        </a:rPr>
                        <m:t>𝐵</m:t>
                      </m:r>
                    </m:oMath>
                  </m:oMathPara>
                </a14:m>
                <a:endParaRPr lang="en-US" dirty="0">
                  <a:solidFill>
                    <a:srgbClr val="FF0000"/>
                  </a:solidFill>
                </a:endParaRPr>
              </a:p>
            </p:txBody>
          </p:sp>
        </mc:Choice>
        <mc:Fallback xmlns="">
          <p:sp>
            <p:nvSpPr>
              <p:cNvPr id="45" name="TextBox 44">
                <a:extLst>
                  <a:ext uri="{FF2B5EF4-FFF2-40B4-BE49-F238E27FC236}">
                    <a16:creationId xmlns:a16="http://schemas.microsoft.com/office/drawing/2014/main" id="{6172C1E2-819C-4433-8EDB-669721B436DC}"/>
                  </a:ext>
                </a:extLst>
              </p:cNvPr>
              <p:cNvSpPr txBox="1">
                <a:spLocks noRot="1" noChangeAspect="1" noMove="1" noResize="1" noEditPoints="1" noAdjustHandles="1" noChangeArrowheads="1" noChangeShapeType="1" noTextEdit="1"/>
              </p:cNvSpPr>
              <p:nvPr/>
            </p:nvSpPr>
            <p:spPr>
              <a:xfrm>
                <a:off x="4125294" y="1786726"/>
                <a:ext cx="1693925" cy="276999"/>
              </a:xfrm>
              <a:prstGeom prst="rect">
                <a:avLst/>
              </a:prstGeom>
              <a:blipFill>
                <a:blip r:embed="rId8"/>
                <a:stretch>
                  <a:fillRect l="-2878" t="-2174" r="-2518"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7714A2B-F99A-493D-BDD8-46E881A0EC86}"/>
                  </a:ext>
                </a:extLst>
              </p:cNvPr>
              <p:cNvSpPr txBox="1"/>
              <p:nvPr/>
            </p:nvSpPr>
            <p:spPr>
              <a:xfrm>
                <a:off x="4030807" y="2199471"/>
                <a:ext cx="2513509" cy="7553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𝑛</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𝑓</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𝑇</m:t>
                      </m:r>
                      <m:r>
                        <a:rPr lang="en-US" b="0" i="1" smtClean="0">
                          <a:solidFill>
                            <a:srgbClr val="FF0000"/>
                          </a:solidFill>
                          <a:latin typeface="Cambria Math" panose="02040503050406030204" pitchFamily="18" charset="0"/>
                        </a:rPr>
                        <m:t>) =</m:t>
                      </m:r>
                      <m:f>
                        <m:fPr>
                          <m:ctrlPr>
                            <a:rPr lang="pt-BR"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1</m:t>
                          </m:r>
                        </m:num>
                        <m:den>
                          <m:r>
                            <m:rPr>
                              <m:sty m:val="p"/>
                            </m:rPr>
                            <a:rPr lang="en-US" b="0" i="0" smtClean="0">
                              <a:solidFill>
                                <a:srgbClr val="FF0000"/>
                              </a:solidFill>
                              <a:latin typeface="Cambria Math" panose="02040503050406030204" pitchFamily="18" charset="0"/>
                            </a:rPr>
                            <m:t>exp</m:t>
                          </m:r>
                          <m:r>
                            <a:rPr lang="en-US" b="0" i="1" smtClean="0">
                              <a:solidFill>
                                <a:srgbClr val="FF0000"/>
                              </a:solidFill>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h𝑓</m:t>
                              </m:r>
                            </m:num>
                            <m:den>
                              <m:r>
                                <a:rPr lang="en-US" b="0" i="1" smtClean="0">
                                  <a:solidFill>
                                    <a:srgbClr val="FF0000"/>
                                  </a:solidFill>
                                  <a:latin typeface="Cambria Math" panose="02040503050406030204" pitchFamily="18" charset="0"/>
                                </a:rPr>
                                <m:t>𝑘</m:t>
                              </m:r>
                              <m:r>
                                <a:rPr lang="en-US" b="0" i="1" baseline="-25000" smtClean="0">
                                  <a:solidFill>
                                    <a:srgbClr val="FF0000"/>
                                  </a:solidFill>
                                  <a:latin typeface="Cambria Math" panose="02040503050406030204" pitchFamily="18" charset="0"/>
                                </a:rPr>
                                <m:t>𝐵</m:t>
                              </m:r>
                              <m:r>
                                <a:rPr lang="en-US" b="0" i="1" smtClean="0">
                                  <a:solidFill>
                                    <a:srgbClr val="FF0000"/>
                                  </a:solidFill>
                                  <a:latin typeface="Cambria Math" panose="02040503050406030204" pitchFamily="18" charset="0"/>
                                </a:rPr>
                                <m:t>𝑇</m:t>
                              </m:r>
                            </m:den>
                          </m:f>
                          <m:r>
                            <a:rPr lang="en-US" b="0" i="1" smtClean="0">
                              <a:solidFill>
                                <a:srgbClr val="FF0000"/>
                              </a:solidFill>
                              <a:latin typeface="Cambria Math" panose="02040503050406030204" pitchFamily="18" charset="0"/>
                            </a:rPr>
                            <m:t>)−1</m:t>
                          </m:r>
                        </m:den>
                      </m:f>
                    </m:oMath>
                  </m:oMathPara>
                </a14:m>
                <a:endParaRPr lang="en-US" dirty="0">
                  <a:solidFill>
                    <a:srgbClr val="FF0000"/>
                  </a:solidFill>
                </a:endParaRPr>
              </a:p>
            </p:txBody>
          </p:sp>
        </mc:Choice>
        <mc:Fallback xmlns="">
          <p:sp>
            <p:nvSpPr>
              <p:cNvPr id="46" name="TextBox 45">
                <a:extLst>
                  <a:ext uri="{FF2B5EF4-FFF2-40B4-BE49-F238E27FC236}">
                    <a16:creationId xmlns:a16="http://schemas.microsoft.com/office/drawing/2014/main" id="{A7714A2B-F99A-493D-BDD8-46E881A0EC86}"/>
                  </a:ext>
                </a:extLst>
              </p:cNvPr>
              <p:cNvSpPr txBox="1">
                <a:spLocks noRot="1" noChangeAspect="1" noMove="1" noResize="1" noEditPoints="1" noAdjustHandles="1" noChangeArrowheads="1" noChangeShapeType="1" noTextEdit="1"/>
              </p:cNvSpPr>
              <p:nvPr/>
            </p:nvSpPr>
            <p:spPr>
              <a:xfrm>
                <a:off x="4030807" y="2199471"/>
                <a:ext cx="2513509" cy="755335"/>
              </a:xfrm>
              <a:prstGeom prst="rect">
                <a:avLst/>
              </a:prstGeom>
              <a:blipFill>
                <a:blip r:embed="rId9"/>
                <a:stretch>
                  <a:fillRect b="-4839"/>
                </a:stretch>
              </a:blipFill>
            </p:spPr>
            <p:txBody>
              <a:bodyPr/>
              <a:lstStyle/>
              <a:p>
                <a:r>
                  <a:rPr lang="en-US">
                    <a:noFill/>
                  </a:rPr>
                  <a:t> </a:t>
                </a:r>
              </a:p>
            </p:txBody>
          </p:sp>
        </mc:Fallback>
      </mc:AlternateContent>
      <p:sp>
        <p:nvSpPr>
          <p:cNvPr id="47" name="Rectangle 46">
            <a:extLst>
              <a:ext uri="{FF2B5EF4-FFF2-40B4-BE49-F238E27FC236}">
                <a16:creationId xmlns:a16="http://schemas.microsoft.com/office/drawing/2014/main" id="{799AA32B-85C2-4C41-828F-202A97B781BF}"/>
              </a:ext>
            </a:extLst>
          </p:cNvPr>
          <p:cNvSpPr/>
          <p:nvPr/>
        </p:nvSpPr>
        <p:spPr>
          <a:xfrm>
            <a:off x="6601466" y="2278347"/>
            <a:ext cx="5468164"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 Bose-Einstein mean photon number at frequency </a:t>
            </a:r>
            <a:r>
              <a:rPr lang="en-US" i="1" dirty="0">
                <a:latin typeface="Arial" panose="020B0604020202020204" pitchFamily="34" charset="0"/>
                <a:cs typeface="Arial" panose="020B0604020202020204" pitchFamily="34" charset="0"/>
              </a:rPr>
              <a:t>f</a:t>
            </a:r>
          </a:p>
        </p:txBody>
      </p:sp>
      <p:sp>
        <p:nvSpPr>
          <p:cNvPr id="48" name="Rectangle 47">
            <a:extLst>
              <a:ext uri="{FF2B5EF4-FFF2-40B4-BE49-F238E27FC236}">
                <a16:creationId xmlns:a16="http://schemas.microsoft.com/office/drawing/2014/main" id="{BE295449-FDBC-4BE9-8D09-2228C179E7C2}"/>
              </a:ext>
            </a:extLst>
          </p:cNvPr>
          <p:cNvSpPr/>
          <p:nvPr/>
        </p:nvSpPr>
        <p:spPr>
          <a:xfrm>
            <a:off x="6060956" y="1723566"/>
            <a:ext cx="1569660"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 noise power</a:t>
            </a:r>
            <a:endParaRPr lang="en-US" i="1"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8FF81B16-C94B-485C-9CB7-AC4B3A951DEC}"/>
              </a:ext>
            </a:extLst>
          </p:cNvPr>
          <p:cNvSpPr/>
          <p:nvPr/>
        </p:nvSpPr>
        <p:spPr>
          <a:xfrm>
            <a:off x="3895863" y="3061379"/>
            <a:ext cx="5296905" cy="837473"/>
          </a:xfrm>
          <a:prstGeom prst="rect">
            <a:avLst/>
          </a:prstGeom>
        </p:spPr>
        <p:txBody>
          <a:bodyPr wrap="square">
            <a:spAutoFit/>
          </a:bodyPr>
          <a:lstStyle/>
          <a:p>
            <a:r>
              <a:rPr lang="en-US" dirty="0">
                <a:latin typeface="Arial" panose="020B0604020202020204" pitchFamily="34" charset="0"/>
                <a:cs typeface="Arial" panose="020B0604020202020204" pitchFamily="34" charset="0"/>
              </a:rPr>
              <a:t>If we consider </a:t>
            </a:r>
            <a:r>
              <a:rPr lang="en-US" i="1" dirty="0">
                <a:latin typeface="Arial" panose="020B0604020202020204" pitchFamily="34" charset="0"/>
                <a:cs typeface="Arial" panose="020B0604020202020204" pitchFamily="34" charset="0"/>
              </a:rPr>
              <a:t>f = </a:t>
            </a:r>
            <a:r>
              <a:rPr lang="en-US" dirty="0">
                <a:latin typeface="Arial" panose="020B0604020202020204" pitchFamily="34" charset="0"/>
                <a:cs typeface="Arial" panose="020B0604020202020204" pitchFamily="34" charset="0"/>
              </a:rPr>
              <a:t>5 GHz, and 20 </a:t>
            </a:r>
            <a:r>
              <a:rPr lang="en-US" dirty="0" err="1">
                <a:latin typeface="Arial" panose="020B0604020202020204" pitchFamily="34" charset="0"/>
                <a:cs typeface="Arial" panose="020B0604020202020204" pitchFamily="34" charset="0"/>
              </a:rPr>
              <a:t>mK</a:t>
            </a:r>
            <a:r>
              <a:rPr lang="en-US" dirty="0">
                <a:latin typeface="Arial" panose="020B0604020202020204" pitchFamily="34" charset="0"/>
                <a:cs typeface="Arial" panose="020B0604020202020204" pitchFamily="34" charset="0"/>
              </a:rPr>
              <a:t>, we obtain:</a:t>
            </a:r>
          </a:p>
          <a:p>
            <a:pPr>
              <a:lnSpc>
                <a:spcPct val="200000"/>
              </a:lnSpc>
            </a:pPr>
            <a:r>
              <a:rPr lang="en-US" dirty="0">
                <a:latin typeface="Arial" panose="020B0604020202020204" pitchFamily="34" charset="0"/>
                <a:cs typeface="Arial" panose="020B0604020202020204" pitchFamily="34" charset="0"/>
              </a:rPr>
              <a:t>2.04 x 10</a:t>
            </a:r>
            <a:r>
              <a:rPr lang="en-US" baseline="30000" dirty="0">
                <a:latin typeface="Arial" panose="020B0604020202020204" pitchFamily="34" charset="0"/>
                <a:cs typeface="Arial" panose="020B0604020202020204" pitchFamily="34" charset="0"/>
              </a:rPr>
              <a:t>-29</a:t>
            </a:r>
            <a:r>
              <a:rPr lang="en-US" dirty="0">
                <a:latin typeface="Arial" panose="020B0604020202020204" pitchFamily="34" charset="0"/>
                <a:cs typeface="Arial" panose="020B0604020202020204" pitchFamily="34" charset="0"/>
              </a:rPr>
              <a:t> W/Hz </a:t>
            </a:r>
            <a:r>
              <a:rPr lang="en-US" dirty="0">
                <a:latin typeface="Arial" panose="020B0604020202020204" pitchFamily="34" charset="0"/>
                <a:cs typeface="Arial" panose="020B0604020202020204" pitchFamily="34" charset="0"/>
                <a:sym typeface="Wingdings" panose="05000000000000000000" pitchFamily="2" charset="2"/>
              </a:rPr>
              <a:t> - 256,9 dBm/Hz</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37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30" grpId="0"/>
      <p:bldP spid="31" grpId="0"/>
      <p:bldP spid="41" grpId="0" animBg="1"/>
      <p:bldP spid="23" grpId="0"/>
      <p:bldP spid="44" grpId="0"/>
      <p:bldP spid="45" grpId="0"/>
      <p:bldP spid="46" grpId="0"/>
      <p:bldP spid="47" grpId="0"/>
      <p:bldP spid="48"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15014-D138-4B23-A08A-98A70F69979C}"/>
              </a:ext>
            </a:extLst>
          </p:cNvPr>
          <p:cNvSpPr>
            <a:spLocks noGrp="1"/>
          </p:cNvSpPr>
          <p:nvPr>
            <p:ph type="sldNum" sz="quarter" idx="12"/>
          </p:nvPr>
        </p:nvSpPr>
        <p:spPr>
          <a:xfrm>
            <a:off x="11826240" y="6492875"/>
            <a:ext cx="365760" cy="365125"/>
          </a:xfrm>
        </p:spPr>
        <p:txBody>
          <a:bodyPr/>
          <a:lstStyle/>
          <a:p>
            <a:fld id="{009814FA-236F-4B59-B245-B408A2B5883A}" type="slidenum">
              <a:rPr lang="en-US" smtClean="0"/>
              <a:t>13</a:t>
            </a:fld>
            <a:endParaRPr lang="en-US" dirty="0"/>
          </a:p>
        </p:txBody>
      </p:sp>
      <p:sp>
        <p:nvSpPr>
          <p:cNvPr id="15" name="Title 1">
            <a:extLst>
              <a:ext uri="{FF2B5EF4-FFF2-40B4-BE49-F238E27FC236}">
                <a16:creationId xmlns:a16="http://schemas.microsoft.com/office/drawing/2014/main" id="{96CC32BB-115E-42DB-ABFB-C306759FF855}"/>
              </a:ext>
            </a:extLst>
          </p:cNvPr>
          <p:cNvSpPr txBox="1">
            <a:spLocks/>
          </p:cNvSpPr>
          <p:nvPr/>
        </p:nvSpPr>
        <p:spPr>
          <a:xfrm>
            <a:off x="0" y="89450"/>
            <a:ext cx="2568323" cy="4572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2000" dirty="0">
                <a:latin typeface="Arial" panose="020B0604020202020204" pitchFamily="34" charset="0"/>
                <a:cs typeface="Arial" panose="020B0604020202020204" pitchFamily="34" charset="0"/>
              </a:rPr>
              <a:t>JPA - linear amplifier</a:t>
            </a:r>
          </a:p>
        </p:txBody>
      </p:sp>
      <p:sp>
        <p:nvSpPr>
          <p:cNvPr id="20" name="Text…..">
            <a:extLst>
              <a:ext uri="{FF2B5EF4-FFF2-40B4-BE49-F238E27FC236}">
                <a16:creationId xmlns:a16="http://schemas.microsoft.com/office/drawing/2014/main" id="{1E96445D-F7A4-4066-B1A6-39801AB71D9F}"/>
              </a:ext>
            </a:extLst>
          </p:cNvPr>
          <p:cNvSpPr txBox="1"/>
          <p:nvPr/>
        </p:nvSpPr>
        <p:spPr>
          <a:xfrm>
            <a:off x="0" y="6343244"/>
            <a:ext cx="3962400" cy="54664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altLang="ko-KR" sz="1000" dirty="0">
                <a:latin typeface="+mn-lt"/>
                <a:cs typeface="Arial" panose="020B0604020202020204" pitchFamily="34" charset="0"/>
              </a:rPr>
              <a:t>[2] S.V. </a:t>
            </a:r>
            <a:r>
              <a:rPr kumimoji="1" lang="en-US" altLang="ko-KR" sz="1000" dirty="0" err="1">
                <a:latin typeface="+mn-lt"/>
                <a:cs typeface="Arial" panose="020B0604020202020204" pitchFamily="34" charset="0"/>
              </a:rPr>
              <a:t>Uchaikin</a:t>
            </a:r>
            <a:r>
              <a:rPr kumimoji="1" lang="en-US" altLang="ko-KR" sz="1000" dirty="0">
                <a:latin typeface="+mn-lt"/>
                <a:cs typeface="Arial" panose="020B0604020202020204" pitchFamily="34" charset="0"/>
              </a:rPr>
              <a:t>, et al. </a:t>
            </a:r>
            <a:r>
              <a:rPr kumimoji="1" lang="en-US" altLang="ko-KR" sz="1000" i="1" dirty="0">
                <a:latin typeface="+mn-lt"/>
                <a:cs typeface="Arial" panose="020B0604020202020204" pitchFamily="34" charset="0"/>
              </a:rPr>
              <a:t>J Low Temp Phys </a:t>
            </a:r>
            <a:r>
              <a:rPr kumimoji="1" lang="en-US" altLang="ko-KR" sz="1000" b="1" dirty="0">
                <a:latin typeface="+mn-lt"/>
                <a:cs typeface="Arial" panose="020B0604020202020204" pitchFamily="34" charset="0"/>
              </a:rPr>
              <a:t>216</a:t>
            </a:r>
            <a:r>
              <a:rPr kumimoji="1" lang="en-US" altLang="ko-KR" sz="1000" dirty="0">
                <a:latin typeface="+mn-lt"/>
                <a:cs typeface="Arial" panose="020B0604020202020204" pitchFamily="34" charset="0"/>
              </a:rPr>
              <a:t>, 14-20 (2024)</a:t>
            </a:r>
          </a:p>
          <a:p>
            <a:pPr algn="just"/>
            <a:r>
              <a:rPr kumimoji="1" lang="en-US" altLang="ko-KR" sz="1000" dirty="0">
                <a:latin typeface="+mn-lt"/>
                <a:cs typeface="Arial" panose="020B0604020202020204" pitchFamily="34" charset="0"/>
              </a:rPr>
              <a:t>[3] S.V. </a:t>
            </a:r>
            <a:r>
              <a:rPr kumimoji="1" lang="en-US" altLang="ko-KR" sz="1000" dirty="0" err="1">
                <a:latin typeface="+mn-lt"/>
                <a:cs typeface="Arial" panose="020B0604020202020204" pitchFamily="34" charset="0"/>
              </a:rPr>
              <a:t>Uchaikin</a:t>
            </a:r>
            <a:r>
              <a:rPr kumimoji="1" lang="fr-FR" altLang="ko-KR" sz="1000" dirty="0">
                <a:latin typeface="+mn-lt"/>
                <a:cs typeface="Arial" panose="020B0604020202020204" pitchFamily="34" charset="0"/>
              </a:rPr>
              <a:t> et al. </a:t>
            </a:r>
            <a:r>
              <a:rPr kumimoji="1" lang="en-US" altLang="ko-KR" sz="1000" i="1" dirty="0">
                <a:latin typeface="+mn-lt"/>
                <a:cs typeface="Arial" panose="020B0604020202020204" pitchFamily="34" charset="0"/>
              </a:rPr>
              <a:t>Front. Phys. </a:t>
            </a:r>
            <a:r>
              <a:rPr kumimoji="1" lang="en-US" altLang="ko-KR" sz="1000" b="1" dirty="0">
                <a:latin typeface="+mn-lt"/>
                <a:cs typeface="Arial" panose="020B0604020202020204" pitchFamily="34" charset="0"/>
              </a:rPr>
              <a:t>12</a:t>
            </a:r>
            <a:r>
              <a:rPr kumimoji="1" lang="en-US" altLang="ko-KR" sz="1000" i="1" dirty="0">
                <a:latin typeface="+mn-lt"/>
                <a:cs typeface="Arial" panose="020B0604020202020204" pitchFamily="34" charset="0"/>
              </a:rPr>
              <a:t>, </a:t>
            </a:r>
            <a:r>
              <a:rPr kumimoji="1" lang="en-US" altLang="ko-KR" sz="1000" dirty="0">
                <a:latin typeface="+mn-lt"/>
                <a:cs typeface="Arial" panose="020B0604020202020204" pitchFamily="34" charset="0"/>
              </a:rPr>
              <a:t>(2024)</a:t>
            </a:r>
            <a:endParaRPr kumimoji="1" lang="fr-FR" altLang="ko-KR" sz="1000" dirty="0">
              <a:latin typeface="+mn-lt"/>
              <a:cs typeface="Arial" panose="020B0604020202020204" pitchFamily="34" charset="0"/>
            </a:endParaRPr>
          </a:p>
        </p:txBody>
      </p:sp>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CD7D422E-65E2-4701-94A3-E74F9E33927D}"/>
                  </a:ext>
                </a:extLst>
              </p:cNvPr>
              <p:cNvSpPr/>
              <p:nvPr/>
            </p:nvSpPr>
            <p:spPr>
              <a:xfrm>
                <a:off x="7884833" y="1900237"/>
                <a:ext cx="2710935" cy="792846"/>
              </a:xfrm>
              <a:prstGeom prst="rect">
                <a:avLst/>
              </a:prstGeom>
            </p:spPr>
            <p:txBody>
              <a:bodyPr wrap="none">
                <a:spAutoFit/>
              </a:bodyPr>
              <a:lstStyle/>
              <a:p>
                <a14:m>
                  <m:oMath xmlns:m="http://schemas.openxmlformats.org/officeDocument/2006/math">
                    <m:sSub>
                      <m:sSubPr>
                        <m:ctrlPr>
                          <a:rPr kumimoji="1" lang="en-US" altLang="ko-KR" sz="2200" i="1" smtClean="0">
                            <a:latin typeface="Cambria Math" panose="02040503050406030204" pitchFamily="18" charset="0"/>
                            <a:cs typeface="Times New Roman" panose="02020603050405020304" pitchFamily="18" charset="0"/>
                          </a:rPr>
                        </m:ctrlPr>
                      </m:sSubPr>
                      <m:e>
                        <m:r>
                          <a:rPr kumimoji="1" lang="en-US" altLang="ko-KR" sz="2200" b="0" i="1" smtClean="0">
                            <a:latin typeface="Cambria Math" panose="02040503050406030204" pitchFamily="18" charset="0"/>
                            <a:cs typeface="Times New Roman" panose="02020603050405020304" pitchFamily="18" charset="0"/>
                          </a:rPr>
                          <m:t>𝐿</m:t>
                        </m:r>
                      </m:e>
                      <m:sub>
                        <m:r>
                          <a:rPr kumimoji="1" lang="en-US" altLang="ko-KR" sz="2200" b="0" i="1" smtClean="0">
                            <a:latin typeface="Cambria Math" panose="02040503050406030204" pitchFamily="18" charset="0"/>
                            <a:cs typeface="Times New Roman" panose="02020603050405020304" pitchFamily="18" charset="0"/>
                          </a:rPr>
                          <m:t>𝑒𝑓𝑓</m:t>
                        </m:r>
                      </m:sub>
                    </m:sSub>
                    <m:r>
                      <a:rPr kumimoji="1" lang="en-GB" altLang="ko-KR" sz="2200" b="0" i="1" smtClean="0">
                        <a:latin typeface="Cambria Math" panose="02040503050406030204" pitchFamily="18" charset="0"/>
                        <a:cs typeface="Times New Roman" panose="02020603050405020304" pitchFamily="18" charset="0"/>
                      </a:rPr>
                      <m:t>=</m:t>
                    </m:r>
                  </m:oMath>
                </a14:m>
                <a:r>
                  <a:rPr kumimoji="1" lang="en-GB" altLang="ko-KR" sz="2200" dirty="0">
                    <a:cs typeface="Times New Roman" panose="02020603050405020304" pitchFamily="18" charset="0"/>
                  </a:rPr>
                  <a:t> </a:t>
                </a:r>
                <a14:m>
                  <m:oMath xmlns:m="http://schemas.openxmlformats.org/officeDocument/2006/math">
                    <m:f>
                      <m:fPr>
                        <m:ctrlPr>
                          <a:rPr kumimoji="1" lang="en-GB" altLang="ko-KR" sz="2200" i="1">
                            <a:latin typeface="Cambria Math" panose="02040503050406030204" pitchFamily="18" charset="0"/>
                            <a:cs typeface="Times New Roman" panose="02020603050405020304" pitchFamily="18" charset="0"/>
                          </a:rPr>
                        </m:ctrlPr>
                      </m:fPr>
                      <m:num>
                        <m:sSub>
                          <m:sSubPr>
                            <m:ctrlPr>
                              <a:rPr kumimoji="1" lang="en-GB" altLang="ko-KR" sz="2200" i="1">
                                <a:latin typeface="Cambria Math" panose="02040503050406030204" pitchFamily="18" charset="0"/>
                                <a:cs typeface="Times New Roman" panose="02020603050405020304" pitchFamily="18" charset="0"/>
                              </a:rPr>
                            </m:ctrlPr>
                          </m:sSubPr>
                          <m:e>
                            <m:r>
                              <m:rPr>
                                <m:sty m:val="p"/>
                              </m:rPr>
                              <a:rPr kumimoji="1" lang="el-GR" altLang="ko-KR" sz="2200" i="1">
                                <a:latin typeface="Cambria Math" panose="02040503050406030204" pitchFamily="18" charset="0"/>
                                <a:ea typeface="Cambria Math" panose="02040503050406030204" pitchFamily="18" charset="0"/>
                                <a:cs typeface="Times New Roman" panose="02020603050405020304" pitchFamily="18" charset="0"/>
                              </a:rPr>
                              <m:t>Φ</m:t>
                            </m:r>
                          </m:e>
                          <m:sub>
                            <m:r>
                              <a:rPr kumimoji="1" lang="en-US" altLang="ko-KR" sz="2200" i="1">
                                <a:latin typeface="Cambria Math" panose="02040503050406030204" pitchFamily="18" charset="0"/>
                                <a:cs typeface="Times New Roman" panose="02020603050405020304" pitchFamily="18" charset="0"/>
                              </a:rPr>
                              <m:t>0</m:t>
                            </m:r>
                          </m:sub>
                        </m:sSub>
                      </m:num>
                      <m:den>
                        <m:r>
                          <a:rPr kumimoji="1" lang="en-GB" altLang="ko-KR" sz="2200" i="1">
                            <a:latin typeface="Cambria Math" panose="02040503050406030204" pitchFamily="18" charset="0"/>
                            <a:cs typeface="Times New Roman" panose="02020603050405020304" pitchFamily="18" charset="0"/>
                          </a:rPr>
                          <m:t>2</m:t>
                        </m:r>
                        <m:r>
                          <a:rPr kumimoji="1" lang="ko-KR" altLang="en-GB" sz="2200" i="1">
                            <a:latin typeface="Cambria Math" panose="02040503050406030204" pitchFamily="18" charset="0"/>
                            <a:cs typeface="Times New Roman" panose="02020603050405020304" pitchFamily="18" charset="0"/>
                          </a:rPr>
                          <m:t>𝜋</m:t>
                        </m:r>
                        <m:sSub>
                          <m:sSubPr>
                            <m:ctrlPr>
                              <a:rPr kumimoji="1" lang="en-US" altLang="ko-KR" sz="2200" i="1">
                                <a:latin typeface="Cambria Math" panose="02040503050406030204" pitchFamily="18" charset="0"/>
                                <a:cs typeface="Times New Roman" panose="02020603050405020304" pitchFamily="18" charset="0"/>
                              </a:rPr>
                            </m:ctrlPr>
                          </m:sSubPr>
                          <m:e>
                            <m:r>
                              <a:rPr kumimoji="1" lang="en-US" altLang="ko-KR" sz="2200" i="1">
                                <a:latin typeface="Cambria Math" panose="02040503050406030204" pitchFamily="18" charset="0"/>
                                <a:cs typeface="Times New Roman" panose="02020603050405020304" pitchFamily="18" charset="0"/>
                              </a:rPr>
                              <m:t>𝐼</m:t>
                            </m:r>
                          </m:e>
                          <m:sub>
                            <m:r>
                              <a:rPr kumimoji="1" lang="en-US" altLang="ko-KR" sz="2200" i="1">
                                <a:latin typeface="Cambria Math" panose="02040503050406030204" pitchFamily="18" charset="0"/>
                                <a:cs typeface="Times New Roman" panose="02020603050405020304" pitchFamily="18" charset="0"/>
                              </a:rPr>
                              <m:t>𝑐</m:t>
                            </m:r>
                          </m:sub>
                        </m:sSub>
                        <m:d>
                          <m:dPr>
                            <m:begChr m:val="|"/>
                            <m:endChr m:val="|"/>
                            <m:ctrlPr>
                              <a:rPr kumimoji="1" lang="en-US" altLang="ko-KR" sz="2200" i="1">
                                <a:latin typeface="Cambria Math" panose="02040503050406030204" pitchFamily="18" charset="0"/>
                                <a:cs typeface="Times New Roman" panose="02020603050405020304" pitchFamily="18" charset="0"/>
                              </a:rPr>
                            </m:ctrlPr>
                          </m:dPr>
                          <m:e>
                            <m:r>
                              <m:rPr>
                                <m:sty m:val="p"/>
                              </m:rPr>
                              <a:rPr kumimoji="1" lang="en-US" altLang="ko-KR" sz="2200">
                                <a:latin typeface="Cambria Math" panose="02040503050406030204" pitchFamily="18" charset="0"/>
                                <a:cs typeface="Times New Roman" panose="02020603050405020304" pitchFamily="18" charset="0"/>
                              </a:rPr>
                              <m:t>cos</m:t>
                            </m:r>
                            <m:r>
                              <a:rPr kumimoji="1" lang="en-US" altLang="ko-KR" sz="2200" i="1">
                                <a:latin typeface="Cambria Math" panose="02040503050406030204" pitchFamily="18" charset="0"/>
                                <a:cs typeface="Times New Roman" panose="02020603050405020304" pitchFamily="18" charset="0"/>
                              </a:rPr>
                              <m:t>⁡(</m:t>
                            </m:r>
                            <m:r>
                              <a:rPr kumimoji="1" lang="ko-KR" altLang="en-GB" sz="2200" i="1">
                                <a:latin typeface="Cambria Math" panose="02040503050406030204" pitchFamily="18" charset="0"/>
                                <a:cs typeface="Times New Roman" panose="02020603050405020304" pitchFamily="18" charset="0"/>
                              </a:rPr>
                              <m:t>𝜋</m:t>
                            </m:r>
                            <m:f>
                              <m:fPr>
                                <m:ctrlPr>
                                  <a:rPr kumimoji="1" lang="en-US" altLang="ko-KR" sz="2200" i="1">
                                    <a:latin typeface="Cambria Math" panose="02040503050406030204" pitchFamily="18" charset="0"/>
                                    <a:cs typeface="Times New Roman" panose="02020603050405020304" pitchFamily="18" charset="0"/>
                                  </a:rPr>
                                </m:ctrlPr>
                              </m:fPr>
                              <m:num>
                                <m:sSub>
                                  <m:sSubPr>
                                    <m:ctrlPr>
                                      <a:rPr kumimoji="1" lang="en-GB" altLang="ko-KR" sz="2200" i="1">
                                        <a:latin typeface="Cambria Math" panose="02040503050406030204" pitchFamily="18" charset="0"/>
                                        <a:cs typeface="Times New Roman" panose="02020603050405020304" pitchFamily="18" charset="0"/>
                                      </a:rPr>
                                    </m:ctrlPr>
                                  </m:sSubPr>
                                  <m:e>
                                    <m:r>
                                      <m:rPr>
                                        <m:sty m:val="p"/>
                                      </m:rPr>
                                      <a:rPr kumimoji="1" lang="el-GR" altLang="ko-KR" sz="2200" i="1">
                                        <a:latin typeface="Cambria Math" panose="02040503050406030204" pitchFamily="18" charset="0"/>
                                        <a:ea typeface="Cambria Math" panose="02040503050406030204" pitchFamily="18" charset="0"/>
                                        <a:cs typeface="Times New Roman" panose="02020603050405020304" pitchFamily="18" charset="0"/>
                                      </a:rPr>
                                      <m:t>Φ</m:t>
                                    </m:r>
                                  </m:e>
                                  <m:sub>
                                    <m:r>
                                      <a:rPr kumimoji="1" lang="en-US" altLang="ko-KR" sz="2200" i="1">
                                        <a:latin typeface="Cambria Math" panose="02040503050406030204" pitchFamily="18" charset="0"/>
                                        <a:cs typeface="Times New Roman" panose="02020603050405020304" pitchFamily="18" charset="0"/>
                                      </a:rPr>
                                      <m:t>𝑒𝑥𝑡</m:t>
                                    </m:r>
                                  </m:sub>
                                </m:sSub>
                              </m:num>
                              <m:den>
                                <m:sSub>
                                  <m:sSubPr>
                                    <m:ctrlPr>
                                      <a:rPr kumimoji="1" lang="en-GB" altLang="ko-KR" sz="2200" i="1">
                                        <a:latin typeface="Cambria Math" panose="02040503050406030204" pitchFamily="18" charset="0"/>
                                        <a:cs typeface="Times New Roman" panose="02020603050405020304" pitchFamily="18" charset="0"/>
                                      </a:rPr>
                                    </m:ctrlPr>
                                  </m:sSubPr>
                                  <m:e>
                                    <m:r>
                                      <m:rPr>
                                        <m:sty m:val="p"/>
                                      </m:rPr>
                                      <a:rPr kumimoji="1" lang="el-GR" altLang="ko-KR" sz="2200" i="1">
                                        <a:latin typeface="Cambria Math" panose="02040503050406030204" pitchFamily="18" charset="0"/>
                                        <a:ea typeface="Cambria Math" panose="02040503050406030204" pitchFamily="18" charset="0"/>
                                        <a:cs typeface="Times New Roman" panose="02020603050405020304" pitchFamily="18" charset="0"/>
                                      </a:rPr>
                                      <m:t>Φ</m:t>
                                    </m:r>
                                  </m:e>
                                  <m:sub>
                                    <m:r>
                                      <a:rPr kumimoji="1" lang="en-US" altLang="ko-KR" sz="2200" i="1">
                                        <a:latin typeface="Cambria Math" panose="02040503050406030204" pitchFamily="18" charset="0"/>
                                        <a:cs typeface="Times New Roman" panose="02020603050405020304" pitchFamily="18" charset="0"/>
                                      </a:rPr>
                                      <m:t>0</m:t>
                                    </m:r>
                                  </m:sub>
                                </m:sSub>
                              </m:den>
                            </m:f>
                            <m:r>
                              <a:rPr kumimoji="1" lang="en-US" altLang="ko-KR" sz="2200" i="1">
                                <a:latin typeface="Cambria Math" panose="02040503050406030204" pitchFamily="18" charset="0"/>
                                <a:cs typeface="Times New Roman" panose="02020603050405020304" pitchFamily="18" charset="0"/>
                              </a:rPr>
                              <m:t>)</m:t>
                            </m:r>
                          </m:e>
                        </m:d>
                      </m:den>
                    </m:f>
                  </m:oMath>
                </a14:m>
                <a:endParaRPr lang="en-US" sz="2200" dirty="0"/>
              </a:p>
            </p:txBody>
          </p:sp>
        </mc:Choice>
        <mc:Fallback>
          <p:sp>
            <p:nvSpPr>
              <p:cNvPr id="18" name="Rectangle 17">
                <a:extLst>
                  <a:ext uri="{FF2B5EF4-FFF2-40B4-BE49-F238E27FC236}">
                    <a16:creationId xmlns:a16="http://schemas.microsoft.com/office/drawing/2014/main" id="{CD7D422E-65E2-4701-94A3-E74F9E33927D}"/>
                  </a:ext>
                </a:extLst>
              </p:cNvPr>
              <p:cNvSpPr>
                <a:spLocks noRot="1" noChangeAspect="1" noMove="1" noResize="1" noEditPoints="1" noAdjustHandles="1" noChangeArrowheads="1" noChangeShapeType="1" noTextEdit="1"/>
              </p:cNvSpPr>
              <p:nvPr/>
            </p:nvSpPr>
            <p:spPr>
              <a:xfrm>
                <a:off x="7884833" y="1900237"/>
                <a:ext cx="2710935" cy="792846"/>
              </a:xfrm>
              <a:prstGeom prst="rect">
                <a:avLst/>
              </a:prstGeom>
              <a:blipFill>
                <a:blip r:embed="rId3"/>
                <a:stretch>
                  <a:fillRect/>
                </a:stretch>
              </a:blipFill>
            </p:spPr>
            <p:txBody>
              <a:bodyPr/>
              <a:lstStyle/>
              <a:p>
                <a:r>
                  <a:rPr lang="en-GB">
                    <a:noFill/>
                  </a:rPr>
                  <a:t> </a:t>
                </a:r>
              </a:p>
            </p:txBody>
          </p:sp>
        </mc:Fallback>
      </mc:AlternateContent>
      <p:pic>
        <p:nvPicPr>
          <p:cNvPr id="19" name="Picture 18">
            <a:extLst>
              <a:ext uri="{FF2B5EF4-FFF2-40B4-BE49-F238E27FC236}">
                <a16:creationId xmlns:a16="http://schemas.microsoft.com/office/drawing/2014/main" id="{AE002A4B-9988-49C8-BDE6-81744561209C}"/>
              </a:ext>
            </a:extLst>
          </p:cNvPr>
          <p:cNvPicPr>
            <a:picLocks noChangeAspect="1"/>
          </p:cNvPicPr>
          <p:nvPr/>
        </p:nvPicPr>
        <p:blipFill rotWithShape="1">
          <a:blip r:embed="rId4">
            <a:extLst>
              <a:ext uri="{28A0092B-C50C-407E-A947-70E740481C1C}">
                <a14:useLocalDpi xmlns:a14="http://schemas.microsoft.com/office/drawing/2010/main" val="0"/>
              </a:ext>
            </a:extLst>
          </a:blip>
          <a:srcRect b="50000"/>
          <a:stretch/>
        </p:blipFill>
        <p:spPr>
          <a:xfrm>
            <a:off x="178025" y="3562327"/>
            <a:ext cx="7095029" cy="2531848"/>
          </a:xfrm>
          <a:prstGeom prst="rect">
            <a:avLst/>
          </a:prstGeom>
        </p:spPr>
      </p:pic>
      <p:pic>
        <p:nvPicPr>
          <p:cNvPr id="21" name="Picture 20">
            <a:extLst>
              <a:ext uri="{FF2B5EF4-FFF2-40B4-BE49-F238E27FC236}">
                <a16:creationId xmlns:a16="http://schemas.microsoft.com/office/drawing/2014/main" id="{5BF7F745-C060-45ED-AA45-4769A43A8807}"/>
              </a:ext>
            </a:extLst>
          </p:cNvPr>
          <p:cNvPicPr>
            <a:picLocks noChangeAspect="1"/>
          </p:cNvPicPr>
          <p:nvPr/>
        </p:nvPicPr>
        <p:blipFill rotWithShape="1">
          <a:blip r:embed="rId5"/>
          <a:srcRect l="15016" b="11601"/>
          <a:stretch/>
        </p:blipFill>
        <p:spPr>
          <a:xfrm>
            <a:off x="8227704" y="2679547"/>
            <a:ext cx="2196614" cy="1816177"/>
          </a:xfrm>
          <a:prstGeom prst="rect">
            <a:avLst/>
          </a:prstGeom>
        </p:spPr>
      </p:pic>
      <p:cxnSp>
        <p:nvCxnSpPr>
          <p:cNvPr id="22" name="Straight Arrow Connector 21">
            <a:extLst>
              <a:ext uri="{FF2B5EF4-FFF2-40B4-BE49-F238E27FC236}">
                <a16:creationId xmlns:a16="http://schemas.microsoft.com/office/drawing/2014/main" id="{2FFA7555-DA96-4638-972C-48DB78F96CFC}"/>
              </a:ext>
            </a:extLst>
          </p:cNvPr>
          <p:cNvCxnSpPr/>
          <p:nvPr/>
        </p:nvCxnSpPr>
        <p:spPr>
          <a:xfrm>
            <a:off x="9353622" y="3657936"/>
            <a:ext cx="98355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0" name="Text…..">
            <a:extLst>
              <a:ext uri="{FF2B5EF4-FFF2-40B4-BE49-F238E27FC236}">
                <a16:creationId xmlns:a16="http://schemas.microsoft.com/office/drawing/2014/main" id="{AC6971D7-D93F-4692-9BA2-F8370A29434C}"/>
              </a:ext>
            </a:extLst>
          </p:cNvPr>
          <p:cNvSpPr txBox="1"/>
          <p:nvPr/>
        </p:nvSpPr>
        <p:spPr>
          <a:xfrm rot="16200000">
            <a:off x="7311396" y="3382634"/>
            <a:ext cx="1601190" cy="42353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sz="1200" dirty="0">
                <a:latin typeface="Arial" panose="020B0604020202020204" pitchFamily="34" charset="0"/>
                <a:cs typeface="Arial" panose="020B0604020202020204" pitchFamily="34" charset="0"/>
              </a:rPr>
              <a:t>Resonator phase</a:t>
            </a:r>
            <a:endParaRPr lang="en-US" sz="1200" dirty="0">
              <a:latin typeface="Arial" panose="020B0604020202020204" pitchFamily="34" charset="0"/>
              <a:cs typeface="Arial" panose="020B0604020202020204" pitchFamily="34" charset="0"/>
            </a:endParaRPr>
          </a:p>
        </p:txBody>
      </p:sp>
      <p:cxnSp>
        <p:nvCxnSpPr>
          <p:cNvPr id="31" name="Straight Arrow Connector 30">
            <a:extLst>
              <a:ext uri="{FF2B5EF4-FFF2-40B4-BE49-F238E27FC236}">
                <a16:creationId xmlns:a16="http://schemas.microsoft.com/office/drawing/2014/main" id="{C3B9146F-0F78-4689-89BB-5880E0A89F37}"/>
              </a:ext>
            </a:extLst>
          </p:cNvPr>
          <p:cNvCxnSpPr>
            <a:cxnSpLocks/>
          </p:cNvCxnSpPr>
          <p:nvPr/>
        </p:nvCxnSpPr>
        <p:spPr>
          <a:xfrm flipH="1">
            <a:off x="8327770" y="3657936"/>
            <a:ext cx="91155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2" name="Text…..">
            <a:extLst>
              <a:ext uri="{FF2B5EF4-FFF2-40B4-BE49-F238E27FC236}">
                <a16:creationId xmlns:a16="http://schemas.microsoft.com/office/drawing/2014/main" id="{26FAB824-E1BF-4D1C-86F5-9FB29673934A}"/>
              </a:ext>
            </a:extLst>
          </p:cNvPr>
          <p:cNvSpPr txBox="1"/>
          <p:nvPr/>
        </p:nvSpPr>
        <p:spPr>
          <a:xfrm>
            <a:off x="8327770" y="4411021"/>
            <a:ext cx="2343008" cy="42353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sz="1200" dirty="0">
                <a:latin typeface="Arial" panose="020B0604020202020204" pitchFamily="34" charset="0"/>
                <a:cs typeface="Arial" panose="020B0604020202020204" pitchFamily="34" charset="0"/>
              </a:rPr>
              <a:t>Resonance frequency (GHz)</a:t>
            </a:r>
            <a:endParaRPr lang="en-US" sz="1200" dirty="0">
              <a:latin typeface="Arial" panose="020B0604020202020204" pitchFamily="34" charset="0"/>
              <a:cs typeface="Arial" panose="020B0604020202020204" pitchFamily="34" charset="0"/>
            </a:endParaRPr>
          </a:p>
        </p:txBody>
      </p:sp>
      <mc:AlternateContent xmlns:mc="http://schemas.openxmlformats.org/markup-compatibility/2006">
        <mc:Choice xmlns:p14="http://schemas.microsoft.com/office/powerpoint/2010/main" Requires="p14">
          <p:contentPart p14:bwMode="auto" r:id="rId6">
            <p14:nvContentPartPr>
              <p14:cNvPr id="8" name="Ink 7">
                <a:extLst>
                  <a:ext uri="{FF2B5EF4-FFF2-40B4-BE49-F238E27FC236}">
                    <a16:creationId xmlns:a16="http://schemas.microsoft.com/office/drawing/2014/main" id="{2AE0A255-49F5-404E-8D98-60B7DD638E1F}"/>
                  </a:ext>
                </a:extLst>
              </p14:cNvPr>
              <p14:cNvContentPartPr/>
              <p14:nvPr/>
            </p14:nvContentPartPr>
            <p14:xfrm>
              <a:off x="10455000" y="2967540"/>
              <a:ext cx="1371240" cy="1297080"/>
            </p14:xfrm>
          </p:contentPart>
        </mc:Choice>
        <mc:Fallback>
          <p:pic>
            <p:nvPicPr>
              <p:cNvPr id="8" name="Ink 7">
                <a:extLst>
                  <a:ext uri="{FF2B5EF4-FFF2-40B4-BE49-F238E27FC236}">
                    <a16:creationId xmlns:a16="http://schemas.microsoft.com/office/drawing/2014/main" id="{2AE0A255-49F5-404E-8D98-60B7DD638E1F}"/>
                  </a:ext>
                </a:extLst>
              </p:cNvPr>
              <p:cNvPicPr/>
              <p:nvPr/>
            </p:nvPicPr>
            <p:blipFill>
              <a:blip r:embed="rId7"/>
              <a:stretch>
                <a:fillRect/>
              </a:stretch>
            </p:blipFill>
            <p:spPr>
              <a:xfrm>
                <a:off x="10419000" y="2931540"/>
                <a:ext cx="1442880" cy="13687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2" name="Ink 71">
                <a:extLst>
                  <a:ext uri="{FF2B5EF4-FFF2-40B4-BE49-F238E27FC236}">
                    <a16:creationId xmlns:a16="http://schemas.microsoft.com/office/drawing/2014/main" id="{74BFC861-2797-4A60-9C53-E1AF79B4D7A4}"/>
                  </a:ext>
                </a:extLst>
              </p14:cNvPr>
              <p14:cNvContentPartPr/>
              <p14:nvPr/>
            </p14:nvContentPartPr>
            <p14:xfrm>
              <a:off x="11164410" y="3314935"/>
              <a:ext cx="480600" cy="545400"/>
            </p14:xfrm>
          </p:contentPart>
        </mc:Choice>
        <mc:Fallback>
          <p:pic>
            <p:nvPicPr>
              <p:cNvPr id="72" name="Ink 71">
                <a:extLst>
                  <a:ext uri="{FF2B5EF4-FFF2-40B4-BE49-F238E27FC236}">
                    <a16:creationId xmlns:a16="http://schemas.microsoft.com/office/drawing/2014/main" id="{74BFC861-2797-4A60-9C53-E1AF79B4D7A4}"/>
                  </a:ext>
                </a:extLst>
              </p:cNvPr>
              <p:cNvPicPr/>
              <p:nvPr/>
            </p:nvPicPr>
            <p:blipFill>
              <a:blip r:embed="rId9"/>
              <a:stretch>
                <a:fillRect/>
              </a:stretch>
            </p:blipFill>
            <p:spPr>
              <a:xfrm>
                <a:off x="11146410" y="3296947"/>
                <a:ext cx="516240" cy="581016"/>
              </a:xfrm>
              <a:prstGeom prst="rect">
                <a:avLst/>
              </a:prstGeom>
            </p:spPr>
          </p:pic>
        </mc:Fallback>
      </mc:AlternateContent>
      <p:pic>
        <p:nvPicPr>
          <p:cNvPr id="23" name="Picture 22">
            <a:extLst>
              <a:ext uri="{FF2B5EF4-FFF2-40B4-BE49-F238E27FC236}">
                <a16:creationId xmlns:a16="http://schemas.microsoft.com/office/drawing/2014/main" id="{19D1DDFE-619D-42CE-BD2A-533326446701}"/>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a:stretch/>
        </p:blipFill>
        <p:spPr>
          <a:xfrm>
            <a:off x="365760" y="634313"/>
            <a:ext cx="7095029" cy="2531847"/>
          </a:xfrm>
          <a:prstGeom prst="rect">
            <a:avLst/>
          </a:prstGeom>
        </p:spPr>
      </p:pic>
    </p:spTree>
    <p:extLst>
      <p:ext uri="{BB962C8B-B14F-4D97-AF65-F5344CB8AC3E}">
        <p14:creationId xmlns:p14="http://schemas.microsoft.com/office/powerpoint/2010/main" val="2576688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15014-D138-4B23-A08A-98A70F69979C}"/>
              </a:ext>
            </a:extLst>
          </p:cNvPr>
          <p:cNvSpPr>
            <a:spLocks noGrp="1"/>
          </p:cNvSpPr>
          <p:nvPr>
            <p:ph type="sldNum" sz="quarter" idx="12"/>
          </p:nvPr>
        </p:nvSpPr>
        <p:spPr>
          <a:xfrm>
            <a:off x="11826240" y="6492875"/>
            <a:ext cx="365760" cy="365125"/>
          </a:xfrm>
        </p:spPr>
        <p:txBody>
          <a:bodyPr/>
          <a:lstStyle/>
          <a:p>
            <a:fld id="{009814FA-236F-4B59-B245-B408A2B5883A}" type="slidenum">
              <a:rPr lang="en-US" smtClean="0"/>
              <a:t>14</a:t>
            </a:fld>
            <a:endParaRPr lang="en-US" dirty="0"/>
          </a:p>
        </p:txBody>
      </p:sp>
      <p:pic>
        <p:nvPicPr>
          <p:cNvPr id="13" name="Picture 12">
            <a:extLst>
              <a:ext uri="{FF2B5EF4-FFF2-40B4-BE49-F238E27FC236}">
                <a16:creationId xmlns:a16="http://schemas.microsoft.com/office/drawing/2014/main" id="{1493DC71-990B-4D7B-999B-A9A0612F5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9653" y="3678012"/>
            <a:ext cx="3779520" cy="2938556"/>
          </a:xfrm>
          <a:prstGeom prst="rect">
            <a:avLst/>
          </a:prstGeom>
        </p:spPr>
      </p:pic>
      <p:sp>
        <p:nvSpPr>
          <p:cNvPr id="15" name="Title 1">
            <a:extLst>
              <a:ext uri="{FF2B5EF4-FFF2-40B4-BE49-F238E27FC236}">
                <a16:creationId xmlns:a16="http://schemas.microsoft.com/office/drawing/2014/main" id="{96CC32BB-115E-42DB-ABFB-C306759FF855}"/>
              </a:ext>
            </a:extLst>
          </p:cNvPr>
          <p:cNvSpPr txBox="1">
            <a:spLocks/>
          </p:cNvSpPr>
          <p:nvPr/>
        </p:nvSpPr>
        <p:spPr>
          <a:xfrm>
            <a:off x="66928" y="0"/>
            <a:ext cx="3006472" cy="68103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2000" dirty="0">
                <a:latin typeface="Arial" panose="020B0604020202020204" pitchFamily="34" charset="0"/>
                <a:cs typeface="Arial" panose="020B0604020202020204" pitchFamily="34" charset="0"/>
              </a:rPr>
              <a:t>JPA - linear amplifier</a:t>
            </a:r>
          </a:p>
        </p:txBody>
      </p:sp>
      <p:grpSp>
        <p:nvGrpSpPr>
          <p:cNvPr id="29" name="Group 28">
            <a:extLst>
              <a:ext uri="{FF2B5EF4-FFF2-40B4-BE49-F238E27FC236}">
                <a16:creationId xmlns:a16="http://schemas.microsoft.com/office/drawing/2014/main" id="{D1D3078F-0BFF-4863-BDE6-5D7A43A9075E}"/>
              </a:ext>
            </a:extLst>
          </p:cNvPr>
          <p:cNvGrpSpPr/>
          <p:nvPr/>
        </p:nvGrpSpPr>
        <p:grpSpPr>
          <a:xfrm>
            <a:off x="0" y="561037"/>
            <a:ext cx="3709036" cy="2778613"/>
            <a:chOff x="673859" y="561037"/>
            <a:chExt cx="3709036" cy="2778613"/>
          </a:xfrm>
        </p:grpSpPr>
        <p:pic>
          <p:nvPicPr>
            <p:cNvPr id="16" name="Picture 15">
              <a:extLst>
                <a:ext uri="{FF2B5EF4-FFF2-40B4-BE49-F238E27FC236}">
                  <a16:creationId xmlns:a16="http://schemas.microsoft.com/office/drawing/2014/main" id="{2482D43F-6F1D-45F8-85A4-84DA22047E2A}"/>
                </a:ext>
              </a:extLst>
            </p:cNvPr>
            <p:cNvPicPr>
              <a:picLocks noChangeAspect="1"/>
            </p:cNvPicPr>
            <p:nvPr/>
          </p:nvPicPr>
          <p:blipFill rotWithShape="1">
            <a:blip r:embed="rId4">
              <a:extLst>
                <a:ext uri="{28A0092B-C50C-407E-A947-70E740481C1C}">
                  <a14:useLocalDpi xmlns:a14="http://schemas.microsoft.com/office/drawing/2010/main" val="0"/>
                </a:ext>
              </a:extLst>
            </a:blip>
            <a:srcRect r="50030"/>
            <a:stretch/>
          </p:blipFill>
          <p:spPr>
            <a:xfrm>
              <a:off x="857189" y="579055"/>
              <a:ext cx="3525706" cy="2760595"/>
            </a:xfrm>
            <a:prstGeom prst="rect">
              <a:avLst/>
            </a:prstGeom>
          </p:spPr>
        </p:pic>
        <p:sp>
          <p:nvSpPr>
            <p:cNvPr id="17" name="Rectangle: Rounded Corners 16">
              <a:extLst>
                <a:ext uri="{FF2B5EF4-FFF2-40B4-BE49-F238E27FC236}">
                  <a16:creationId xmlns:a16="http://schemas.microsoft.com/office/drawing/2014/main" id="{565CACD4-442C-4903-8737-FD557AF8AF81}"/>
                </a:ext>
              </a:extLst>
            </p:cNvPr>
            <p:cNvSpPr/>
            <p:nvPr/>
          </p:nvSpPr>
          <p:spPr>
            <a:xfrm>
              <a:off x="673859" y="561037"/>
              <a:ext cx="563880" cy="2698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
            <a:extLst>
              <a:ext uri="{FF2B5EF4-FFF2-40B4-BE49-F238E27FC236}">
                <a16:creationId xmlns:a16="http://schemas.microsoft.com/office/drawing/2014/main" id="{1E96445D-F7A4-4066-B1A6-39801AB71D9F}"/>
              </a:ext>
            </a:extLst>
          </p:cNvPr>
          <p:cNvSpPr txBox="1"/>
          <p:nvPr/>
        </p:nvSpPr>
        <p:spPr>
          <a:xfrm>
            <a:off x="0" y="6343244"/>
            <a:ext cx="3962400" cy="54664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altLang="ko-KR" sz="1000" dirty="0">
                <a:latin typeface="+mn-lt"/>
                <a:cs typeface="Arial" panose="020B0604020202020204" pitchFamily="34" charset="0"/>
              </a:rPr>
              <a:t>[2] S.V. </a:t>
            </a:r>
            <a:r>
              <a:rPr kumimoji="1" lang="en-US" altLang="ko-KR" sz="1000" dirty="0" err="1">
                <a:latin typeface="+mn-lt"/>
                <a:cs typeface="Arial" panose="020B0604020202020204" pitchFamily="34" charset="0"/>
              </a:rPr>
              <a:t>Uchaikin</a:t>
            </a:r>
            <a:r>
              <a:rPr kumimoji="1" lang="en-US" altLang="ko-KR" sz="1000" dirty="0">
                <a:latin typeface="+mn-lt"/>
                <a:cs typeface="Arial" panose="020B0604020202020204" pitchFamily="34" charset="0"/>
              </a:rPr>
              <a:t>, et al. </a:t>
            </a:r>
            <a:r>
              <a:rPr kumimoji="1" lang="en-US" altLang="ko-KR" sz="1000" i="1" dirty="0">
                <a:latin typeface="+mn-lt"/>
                <a:cs typeface="Arial" panose="020B0604020202020204" pitchFamily="34" charset="0"/>
              </a:rPr>
              <a:t>J Low Temp Phys </a:t>
            </a:r>
            <a:r>
              <a:rPr kumimoji="1" lang="en-US" altLang="ko-KR" sz="1000" b="1" dirty="0">
                <a:latin typeface="+mn-lt"/>
                <a:cs typeface="Arial" panose="020B0604020202020204" pitchFamily="34" charset="0"/>
              </a:rPr>
              <a:t>216</a:t>
            </a:r>
            <a:r>
              <a:rPr kumimoji="1" lang="en-US" altLang="ko-KR" sz="1000" dirty="0">
                <a:latin typeface="+mn-lt"/>
                <a:cs typeface="Arial" panose="020B0604020202020204" pitchFamily="34" charset="0"/>
              </a:rPr>
              <a:t>, 14-20 (2024)</a:t>
            </a:r>
          </a:p>
          <a:p>
            <a:pPr algn="just"/>
            <a:r>
              <a:rPr kumimoji="1" lang="en-US" altLang="ko-KR" sz="1000" dirty="0">
                <a:latin typeface="+mn-lt"/>
                <a:cs typeface="Arial" panose="020B0604020202020204" pitchFamily="34" charset="0"/>
              </a:rPr>
              <a:t>[3] S.V. </a:t>
            </a:r>
            <a:r>
              <a:rPr kumimoji="1" lang="en-US" altLang="ko-KR" sz="1000" dirty="0" err="1">
                <a:latin typeface="+mn-lt"/>
                <a:cs typeface="Arial" panose="020B0604020202020204" pitchFamily="34" charset="0"/>
              </a:rPr>
              <a:t>Uchaikin</a:t>
            </a:r>
            <a:r>
              <a:rPr kumimoji="1" lang="fr-FR" altLang="ko-KR" sz="1000" dirty="0">
                <a:latin typeface="+mn-lt"/>
                <a:cs typeface="Arial" panose="020B0604020202020204" pitchFamily="34" charset="0"/>
              </a:rPr>
              <a:t> et al. </a:t>
            </a:r>
            <a:r>
              <a:rPr kumimoji="1" lang="en-US" altLang="ko-KR" sz="1000" i="1" dirty="0">
                <a:latin typeface="+mn-lt"/>
                <a:cs typeface="Arial" panose="020B0604020202020204" pitchFamily="34" charset="0"/>
              </a:rPr>
              <a:t>Front. Phys. </a:t>
            </a:r>
            <a:r>
              <a:rPr kumimoji="1" lang="en-US" altLang="ko-KR" sz="1000" b="1" dirty="0">
                <a:latin typeface="+mn-lt"/>
                <a:cs typeface="Arial" panose="020B0604020202020204" pitchFamily="34" charset="0"/>
              </a:rPr>
              <a:t>12</a:t>
            </a:r>
            <a:r>
              <a:rPr kumimoji="1" lang="en-US" altLang="ko-KR" sz="1000" i="1" dirty="0">
                <a:latin typeface="+mn-lt"/>
                <a:cs typeface="Arial" panose="020B0604020202020204" pitchFamily="34" charset="0"/>
              </a:rPr>
              <a:t>, </a:t>
            </a:r>
            <a:r>
              <a:rPr kumimoji="1" lang="en-US" altLang="ko-KR" sz="1000" dirty="0">
                <a:latin typeface="+mn-lt"/>
                <a:cs typeface="Arial" panose="020B0604020202020204" pitchFamily="34" charset="0"/>
              </a:rPr>
              <a:t>(2024)</a:t>
            </a:r>
            <a:endParaRPr kumimoji="1" lang="fr-FR" altLang="ko-KR" sz="1000" dirty="0">
              <a:latin typeface="+mn-lt"/>
              <a:cs typeface="Arial" panose="020B0604020202020204" pitchFamily="34" charset="0"/>
            </a:endParaRPr>
          </a:p>
        </p:txBody>
      </p:sp>
      <p:pic>
        <p:nvPicPr>
          <p:cNvPr id="23" name="Picture 22">
            <a:extLst>
              <a:ext uri="{FF2B5EF4-FFF2-40B4-BE49-F238E27FC236}">
                <a16:creationId xmlns:a16="http://schemas.microsoft.com/office/drawing/2014/main" id="{5363F40B-CBC0-4D78-9FA4-E137C2C19A56}"/>
              </a:ext>
            </a:extLst>
          </p:cNvPr>
          <p:cNvPicPr>
            <a:picLocks noChangeAspect="1"/>
          </p:cNvPicPr>
          <p:nvPr/>
        </p:nvPicPr>
        <p:blipFill>
          <a:blip r:embed="rId5"/>
          <a:stretch>
            <a:fillRect/>
          </a:stretch>
        </p:blipFill>
        <p:spPr>
          <a:xfrm>
            <a:off x="3650178" y="489701"/>
            <a:ext cx="3734853" cy="2899133"/>
          </a:xfrm>
          <a:prstGeom prst="rect">
            <a:avLst/>
          </a:prstGeom>
        </p:spPr>
      </p:pic>
      <p:sp>
        <p:nvSpPr>
          <p:cNvPr id="28" name="Rectangle 27">
            <a:extLst>
              <a:ext uri="{FF2B5EF4-FFF2-40B4-BE49-F238E27FC236}">
                <a16:creationId xmlns:a16="http://schemas.microsoft.com/office/drawing/2014/main" id="{7247A130-8398-44B0-9046-0E2F5D4EF4F1}"/>
              </a:ext>
            </a:extLst>
          </p:cNvPr>
          <p:cNvSpPr/>
          <p:nvPr/>
        </p:nvSpPr>
        <p:spPr>
          <a:xfrm>
            <a:off x="3678753" y="335728"/>
            <a:ext cx="330710" cy="435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a:extLst>
              <a:ext uri="{FF2B5EF4-FFF2-40B4-BE49-F238E27FC236}">
                <a16:creationId xmlns:a16="http://schemas.microsoft.com/office/drawing/2014/main" id="{DACE4221-C697-4E45-ACF7-1E9423F44D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3606" y="704990"/>
            <a:ext cx="4707330" cy="2283740"/>
          </a:xfrm>
          <a:prstGeom prst="rect">
            <a:avLst/>
          </a:prstGeom>
        </p:spPr>
      </p:pic>
    </p:spTree>
    <p:extLst>
      <p:ext uri="{BB962C8B-B14F-4D97-AF65-F5344CB8AC3E}">
        <p14:creationId xmlns:p14="http://schemas.microsoft.com/office/powerpoint/2010/main" val="2546855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15014-D138-4B23-A08A-98A70F69979C}"/>
              </a:ext>
            </a:extLst>
          </p:cNvPr>
          <p:cNvSpPr>
            <a:spLocks noGrp="1"/>
          </p:cNvSpPr>
          <p:nvPr>
            <p:ph type="sldNum" sz="quarter" idx="12"/>
          </p:nvPr>
        </p:nvSpPr>
        <p:spPr>
          <a:xfrm>
            <a:off x="11826240" y="6492875"/>
            <a:ext cx="365760" cy="365125"/>
          </a:xfrm>
        </p:spPr>
        <p:txBody>
          <a:bodyPr/>
          <a:lstStyle/>
          <a:p>
            <a:fld id="{009814FA-236F-4B59-B245-B408A2B5883A}" type="slidenum">
              <a:rPr lang="en-US" smtClean="0"/>
              <a:t>15</a:t>
            </a:fld>
            <a:endParaRPr lang="en-US" dirty="0"/>
          </a:p>
        </p:txBody>
      </p:sp>
      <p:pic>
        <p:nvPicPr>
          <p:cNvPr id="4" name="Picture 3">
            <a:extLst>
              <a:ext uri="{FF2B5EF4-FFF2-40B4-BE49-F238E27FC236}">
                <a16:creationId xmlns:a16="http://schemas.microsoft.com/office/drawing/2014/main" id="{40EA8FD8-BA85-4681-8DC0-43ECE5F5A72B}"/>
              </a:ext>
            </a:extLst>
          </p:cNvPr>
          <p:cNvPicPr>
            <a:picLocks noChangeAspect="1"/>
          </p:cNvPicPr>
          <p:nvPr/>
        </p:nvPicPr>
        <p:blipFill rotWithShape="1">
          <a:blip r:embed="rId3"/>
          <a:srcRect b="947"/>
          <a:stretch/>
        </p:blipFill>
        <p:spPr>
          <a:xfrm>
            <a:off x="4359174" y="798338"/>
            <a:ext cx="7607613" cy="2756179"/>
          </a:xfrm>
          <a:prstGeom prst="rect">
            <a:avLst/>
          </a:prstGeom>
        </p:spPr>
      </p:pic>
      <p:sp>
        <p:nvSpPr>
          <p:cNvPr id="15" name="Title 1">
            <a:extLst>
              <a:ext uri="{FF2B5EF4-FFF2-40B4-BE49-F238E27FC236}">
                <a16:creationId xmlns:a16="http://schemas.microsoft.com/office/drawing/2014/main" id="{96CC32BB-115E-42DB-ABFB-C306759FF855}"/>
              </a:ext>
            </a:extLst>
          </p:cNvPr>
          <p:cNvSpPr txBox="1">
            <a:spLocks/>
          </p:cNvSpPr>
          <p:nvPr/>
        </p:nvSpPr>
        <p:spPr>
          <a:xfrm>
            <a:off x="66928" y="0"/>
            <a:ext cx="3006472" cy="68103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2000" dirty="0">
                <a:latin typeface="Arial" panose="020B0604020202020204" pitchFamily="34" charset="0"/>
                <a:cs typeface="Arial" panose="020B0604020202020204" pitchFamily="34" charset="0"/>
              </a:rPr>
              <a:t>JPA - linear amplifier</a:t>
            </a:r>
          </a:p>
        </p:txBody>
      </p:sp>
      <p:sp>
        <p:nvSpPr>
          <p:cNvPr id="20" name="Text…..">
            <a:extLst>
              <a:ext uri="{FF2B5EF4-FFF2-40B4-BE49-F238E27FC236}">
                <a16:creationId xmlns:a16="http://schemas.microsoft.com/office/drawing/2014/main" id="{1E96445D-F7A4-4066-B1A6-39801AB71D9F}"/>
              </a:ext>
            </a:extLst>
          </p:cNvPr>
          <p:cNvSpPr txBox="1"/>
          <p:nvPr/>
        </p:nvSpPr>
        <p:spPr>
          <a:xfrm>
            <a:off x="0" y="6343244"/>
            <a:ext cx="3962400" cy="54664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altLang="ko-KR" sz="1000" dirty="0">
                <a:latin typeface="+mn-lt"/>
                <a:cs typeface="Arial" panose="020B0604020202020204" pitchFamily="34" charset="0"/>
              </a:rPr>
              <a:t>[2] S.V. </a:t>
            </a:r>
            <a:r>
              <a:rPr kumimoji="1" lang="en-US" altLang="ko-KR" sz="1000" dirty="0" err="1">
                <a:latin typeface="+mn-lt"/>
                <a:cs typeface="Arial" panose="020B0604020202020204" pitchFamily="34" charset="0"/>
              </a:rPr>
              <a:t>Uchaikin</a:t>
            </a:r>
            <a:r>
              <a:rPr kumimoji="1" lang="en-US" altLang="ko-KR" sz="1000" dirty="0">
                <a:latin typeface="+mn-lt"/>
                <a:cs typeface="Arial" panose="020B0604020202020204" pitchFamily="34" charset="0"/>
              </a:rPr>
              <a:t>, et al. </a:t>
            </a:r>
            <a:r>
              <a:rPr kumimoji="1" lang="en-US" altLang="ko-KR" sz="1000" i="1" dirty="0">
                <a:latin typeface="+mn-lt"/>
                <a:cs typeface="Arial" panose="020B0604020202020204" pitchFamily="34" charset="0"/>
              </a:rPr>
              <a:t>J Low Temp Phys </a:t>
            </a:r>
            <a:r>
              <a:rPr kumimoji="1" lang="en-US" altLang="ko-KR" sz="1000" b="1" dirty="0">
                <a:latin typeface="+mn-lt"/>
                <a:cs typeface="Arial" panose="020B0604020202020204" pitchFamily="34" charset="0"/>
              </a:rPr>
              <a:t>216</a:t>
            </a:r>
            <a:r>
              <a:rPr kumimoji="1" lang="en-US" altLang="ko-KR" sz="1000" dirty="0">
                <a:latin typeface="+mn-lt"/>
                <a:cs typeface="Arial" panose="020B0604020202020204" pitchFamily="34" charset="0"/>
              </a:rPr>
              <a:t>, 14-20 (2024)</a:t>
            </a:r>
          </a:p>
          <a:p>
            <a:pPr algn="just"/>
            <a:r>
              <a:rPr kumimoji="1" lang="en-US" altLang="ko-KR" sz="1000" dirty="0">
                <a:latin typeface="+mn-lt"/>
                <a:cs typeface="Arial" panose="020B0604020202020204" pitchFamily="34" charset="0"/>
              </a:rPr>
              <a:t>[3] S.V. </a:t>
            </a:r>
            <a:r>
              <a:rPr kumimoji="1" lang="en-US" altLang="ko-KR" sz="1000" dirty="0" err="1">
                <a:latin typeface="+mn-lt"/>
                <a:cs typeface="Arial" panose="020B0604020202020204" pitchFamily="34" charset="0"/>
              </a:rPr>
              <a:t>Uchaikin</a:t>
            </a:r>
            <a:r>
              <a:rPr kumimoji="1" lang="fr-FR" altLang="ko-KR" sz="1000" dirty="0">
                <a:latin typeface="+mn-lt"/>
                <a:cs typeface="Arial" panose="020B0604020202020204" pitchFamily="34" charset="0"/>
              </a:rPr>
              <a:t> et al. </a:t>
            </a:r>
            <a:r>
              <a:rPr kumimoji="1" lang="en-US" altLang="ko-KR" sz="1000" i="1" dirty="0">
                <a:latin typeface="+mn-lt"/>
                <a:cs typeface="Arial" panose="020B0604020202020204" pitchFamily="34" charset="0"/>
              </a:rPr>
              <a:t>Front. Phys. </a:t>
            </a:r>
            <a:r>
              <a:rPr kumimoji="1" lang="en-US" altLang="ko-KR" sz="1000" b="1" dirty="0">
                <a:latin typeface="+mn-lt"/>
                <a:cs typeface="Arial" panose="020B0604020202020204" pitchFamily="34" charset="0"/>
              </a:rPr>
              <a:t>12</a:t>
            </a:r>
            <a:r>
              <a:rPr kumimoji="1" lang="en-US" altLang="ko-KR" sz="1000" i="1" dirty="0">
                <a:latin typeface="+mn-lt"/>
                <a:cs typeface="Arial" panose="020B0604020202020204" pitchFamily="34" charset="0"/>
              </a:rPr>
              <a:t>, </a:t>
            </a:r>
            <a:r>
              <a:rPr kumimoji="1" lang="en-US" altLang="ko-KR" sz="1000" dirty="0">
                <a:latin typeface="+mn-lt"/>
                <a:cs typeface="Arial" panose="020B0604020202020204" pitchFamily="34" charset="0"/>
              </a:rPr>
              <a:t>(2024)</a:t>
            </a:r>
            <a:endParaRPr kumimoji="1" lang="fr-FR" altLang="ko-KR" sz="1000" dirty="0">
              <a:latin typeface="+mn-lt"/>
              <a:cs typeface="Arial" panose="020B0604020202020204" pitchFamily="34" charset="0"/>
            </a:endParaRPr>
          </a:p>
        </p:txBody>
      </p:sp>
      <p:sp>
        <p:nvSpPr>
          <p:cNvPr id="28" name="Rectangle 27">
            <a:extLst>
              <a:ext uri="{FF2B5EF4-FFF2-40B4-BE49-F238E27FC236}">
                <a16:creationId xmlns:a16="http://schemas.microsoft.com/office/drawing/2014/main" id="{7247A130-8398-44B0-9046-0E2F5D4EF4F1}"/>
              </a:ext>
            </a:extLst>
          </p:cNvPr>
          <p:cNvSpPr/>
          <p:nvPr/>
        </p:nvSpPr>
        <p:spPr>
          <a:xfrm>
            <a:off x="3678753" y="335728"/>
            <a:ext cx="330710" cy="435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6CF08AE8-452D-48A0-9C53-520AE0588DF6}"/>
              </a:ext>
            </a:extLst>
          </p:cNvPr>
          <p:cNvPicPr>
            <a:picLocks noChangeAspect="1"/>
          </p:cNvPicPr>
          <p:nvPr/>
        </p:nvPicPr>
        <p:blipFill rotWithShape="1">
          <a:blip r:embed="rId4">
            <a:extLst>
              <a:ext uri="{28A0092B-C50C-407E-A947-70E740481C1C}">
                <a14:useLocalDpi xmlns:a14="http://schemas.microsoft.com/office/drawing/2010/main" val="0"/>
              </a:ext>
            </a:extLst>
          </a:blip>
          <a:srcRect l="17078" t="40475" r="19822" b="30636"/>
          <a:stretch/>
        </p:blipFill>
        <p:spPr>
          <a:xfrm>
            <a:off x="656014" y="771420"/>
            <a:ext cx="3344378" cy="3402543"/>
          </a:xfrm>
          <a:prstGeom prst="rect">
            <a:avLst/>
          </a:prstGeom>
        </p:spPr>
      </p:pic>
      <p:sp>
        <p:nvSpPr>
          <p:cNvPr id="19" name="Text…..">
            <a:extLst>
              <a:ext uri="{FF2B5EF4-FFF2-40B4-BE49-F238E27FC236}">
                <a16:creationId xmlns:a16="http://schemas.microsoft.com/office/drawing/2014/main" id="{B0D5FF7E-C47C-4719-A19E-35FCC35E68CF}"/>
              </a:ext>
            </a:extLst>
          </p:cNvPr>
          <p:cNvSpPr txBox="1"/>
          <p:nvPr/>
        </p:nvSpPr>
        <p:spPr>
          <a:xfrm>
            <a:off x="656014" y="4136230"/>
            <a:ext cx="3344378" cy="66975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ctr"/>
            <a:r>
              <a:rPr kumimoji="1" lang="en-US" altLang="ko-KR" sz="1400" dirty="0">
                <a:latin typeface="Arial" panose="020B0604020202020204" pitchFamily="34" charset="0"/>
                <a:cs typeface="Arial" panose="020B0604020202020204" pitchFamily="34" charset="0"/>
              </a:rPr>
              <a:t>Gold plated printed circuit board for the single JPA chip</a:t>
            </a:r>
            <a:endParaRPr lang="en-US" sz="1400"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417FA082-F038-4142-92C6-6680A85908A6}"/>
              </a:ext>
            </a:extLst>
          </p:cNvPr>
          <p:cNvPicPr>
            <a:picLocks noChangeAspect="1"/>
          </p:cNvPicPr>
          <p:nvPr/>
        </p:nvPicPr>
        <p:blipFill>
          <a:blip r:embed="rId5"/>
          <a:stretch>
            <a:fillRect/>
          </a:stretch>
        </p:blipFill>
        <p:spPr>
          <a:xfrm>
            <a:off x="4000392" y="3698965"/>
            <a:ext cx="3734853" cy="2899133"/>
          </a:xfrm>
          <a:prstGeom prst="rect">
            <a:avLst/>
          </a:prstGeom>
        </p:spPr>
      </p:pic>
      <p:cxnSp>
        <p:nvCxnSpPr>
          <p:cNvPr id="22" name="Straight Arrow Connector 21">
            <a:extLst>
              <a:ext uri="{FF2B5EF4-FFF2-40B4-BE49-F238E27FC236}">
                <a16:creationId xmlns:a16="http://schemas.microsoft.com/office/drawing/2014/main" id="{0D9B8FFA-5206-4C8F-8D81-5EBD50419464}"/>
              </a:ext>
            </a:extLst>
          </p:cNvPr>
          <p:cNvCxnSpPr>
            <a:cxnSpLocks/>
          </p:cNvCxnSpPr>
          <p:nvPr/>
        </p:nvCxnSpPr>
        <p:spPr>
          <a:xfrm>
            <a:off x="6000389" y="4039689"/>
            <a:ext cx="0" cy="1838833"/>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7020CDB9-941E-4E8F-83B5-1CFD8759BEF0}"/>
              </a:ext>
            </a:extLst>
          </p:cNvPr>
          <p:cNvSpPr/>
          <p:nvPr/>
        </p:nvSpPr>
        <p:spPr>
          <a:xfrm>
            <a:off x="6104568" y="5793482"/>
            <a:ext cx="296328" cy="44494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13D244BF-5945-4C2A-8F56-476F8AED25C9}"/>
              </a:ext>
            </a:extLst>
          </p:cNvPr>
          <p:cNvSpPr/>
          <p:nvPr/>
        </p:nvSpPr>
        <p:spPr>
          <a:xfrm>
            <a:off x="5687728" y="3859448"/>
            <a:ext cx="388561" cy="1828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a:extLst>
              <a:ext uri="{FF2B5EF4-FFF2-40B4-BE49-F238E27FC236}">
                <a16:creationId xmlns:a16="http://schemas.microsoft.com/office/drawing/2014/main" id="{6055D1A1-E944-4596-A08E-B1AF28209A6D}"/>
              </a:ext>
            </a:extLst>
          </p:cNvPr>
          <p:cNvSpPr txBox="1"/>
          <p:nvPr/>
        </p:nvSpPr>
        <p:spPr>
          <a:xfrm rot="16200000">
            <a:off x="5427175" y="4781838"/>
            <a:ext cx="909669" cy="45431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altLang="ko-KR" sz="1400" b="1" dirty="0">
                <a:solidFill>
                  <a:schemeClr val="accent1"/>
                </a:solidFill>
                <a:latin typeface="Arial" panose="020B0604020202020204" pitchFamily="34" charset="0"/>
                <a:cs typeface="Arial" panose="020B0604020202020204" pitchFamily="34" charset="0"/>
              </a:rPr>
              <a:t>60 MHz</a:t>
            </a:r>
            <a:endParaRPr lang="en-US" sz="1400" b="1" dirty="0">
              <a:solidFill>
                <a:schemeClr val="accent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D5170988-BD89-489C-A2FE-CED47EC77223}"/>
              </a:ext>
            </a:extLst>
          </p:cNvPr>
          <p:cNvSpPr/>
          <p:nvPr/>
        </p:nvSpPr>
        <p:spPr>
          <a:xfrm>
            <a:off x="4028967" y="3544992"/>
            <a:ext cx="330710" cy="435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
            <a:extLst>
              <a:ext uri="{FF2B5EF4-FFF2-40B4-BE49-F238E27FC236}">
                <a16:creationId xmlns:a16="http://schemas.microsoft.com/office/drawing/2014/main" id="{86FAA520-52B5-49B6-8DA3-50DFEA571C85}"/>
              </a:ext>
            </a:extLst>
          </p:cNvPr>
          <p:cNvSpPr txBox="1"/>
          <p:nvPr/>
        </p:nvSpPr>
        <p:spPr>
          <a:xfrm>
            <a:off x="7780373" y="4261948"/>
            <a:ext cx="1267079" cy="153153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ctr"/>
            <a:r>
              <a:rPr kumimoji="1" lang="en-US" altLang="ko-KR" sz="1400" u="sng" dirty="0">
                <a:latin typeface="Arial" panose="020B0604020202020204" pitchFamily="34" charset="0"/>
                <a:cs typeface="Arial" panose="020B0604020202020204" pitchFamily="34" charset="0"/>
              </a:rPr>
              <a:t>60 MHz</a:t>
            </a:r>
            <a:r>
              <a:rPr kumimoji="1" lang="en-US" altLang="ko-KR" sz="1400" dirty="0">
                <a:latin typeface="Arial" panose="020B0604020202020204" pitchFamily="34" charset="0"/>
                <a:cs typeface="Arial" panose="020B0604020202020204" pitchFamily="34" charset="0"/>
              </a:rPr>
              <a:t> operating frequency range</a:t>
            </a:r>
          </a:p>
          <a:p>
            <a:pPr algn="ctr"/>
            <a:r>
              <a:rPr kumimoji="1" lang="en-US" sz="1400" i="1" dirty="0">
                <a:latin typeface="Arial" panose="020B0604020202020204" pitchFamily="34" charset="0"/>
                <a:cs typeface="Arial" panose="020B0604020202020204" pitchFamily="34" charset="0"/>
              </a:rPr>
              <a:t>vs</a:t>
            </a:r>
          </a:p>
          <a:p>
            <a:pPr algn="ctr"/>
            <a:r>
              <a:rPr kumimoji="1" lang="en-US" sz="1400" u="sng" dirty="0">
                <a:latin typeface="Arial" panose="020B0604020202020204" pitchFamily="34" charset="0"/>
                <a:cs typeface="Arial" panose="020B0604020202020204" pitchFamily="34" charset="0"/>
              </a:rPr>
              <a:t>300 MHz</a:t>
            </a:r>
            <a:endParaRPr lang="en-US" sz="1400" u="sng" dirty="0">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F2BB85F1-5AFB-4A98-B5C8-A3D66C0FF072}"/>
              </a:ext>
            </a:extLst>
          </p:cNvPr>
          <p:cNvPicPr>
            <a:picLocks noChangeAspect="1"/>
          </p:cNvPicPr>
          <p:nvPr/>
        </p:nvPicPr>
        <p:blipFill rotWithShape="1">
          <a:blip r:embed="rId6">
            <a:extLst>
              <a:ext uri="{28A0092B-C50C-407E-A947-70E740481C1C}">
                <a14:useLocalDpi xmlns:a14="http://schemas.microsoft.com/office/drawing/2010/main" val="0"/>
              </a:ext>
            </a:extLst>
          </a:blip>
          <a:srcRect l="2901" t="5947" r="1376"/>
          <a:stretch/>
        </p:blipFill>
        <p:spPr>
          <a:xfrm>
            <a:off x="9063296" y="3783681"/>
            <a:ext cx="2723361" cy="2827076"/>
          </a:xfrm>
          <a:prstGeom prst="rect">
            <a:avLst/>
          </a:prstGeom>
        </p:spPr>
      </p:pic>
    </p:spTree>
    <p:extLst>
      <p:ext uri="{BB962C8B-B14F-4D97-AF65-F5344CB8AC3E}">
        <p14:creationId xmlns:p14="http://schemas.microsoft.com/office/powerpoint/2010/main" val="27433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15014-D138-4B23-A08A-98A70F69979C}"/>
              </a:ext>
            </a:extLst>
          </p:cNvPr>
          <p:cNvSpPr>
            <a:spLocks noGrp="1"/>
          </p:cNvSpPr>
          <p:nvPr>
            <p:ph type="sldNum" sz="quarter" idx="12"/>
          </p:nvPr>
        </p:nvSpPr>
        <p:spPr>
          <a:xfrm>
            <a:off x="11826240" y="6492875"/>
            <a:ext cx="365760" cy="365125"/>
          </a:xfrm>
        </p:spPr>
        <p:txBody>
          <a:bodyPr/>
          <a:lstStyle/>
          <a:p>
            <a:fld id="{009814FA-236F-4B59-B245-B408A2B5883A}" type="slidenum">
              <a:rPr lang="en-US" smtClean="0"/>
              <a:t>16</a:t>
            </a:fld>
            <a:endParaRPr lang="en-US" dirty="0"/>
          </a:p>
        </p:txBody>
      </p:sp>
      <p:sp>
        <p:nvSpPr>
          <p:cNvPr id="15" name="Title 1">
            <a:extLst>
              <a:ext uri="{FF2B5EF4-FFF2-40B4-BE49-F238E27FC236}">
                <a16:creationId xmlns:a16="http://schemas.microsoft.com/office/drawing/2014/main" id="{96CC32BB-115E-42DB-ABFB-C306759FF855}"/>
              </a:ext>
            </a:extLst>
          </p:cNvPr>
          <p:cNvSpPr txBox="1">
            <a:spLocks/>
          </p:cNvSpPr>
          <p:nvPr/>
        </p:nvSpPr>
        <p:spPr>
          <a:xfrm>
            <a:off x="0" y="0"/>
            <a:ext cx="3730372" cy="68103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2000" dirty="0">
                <a:latin typeface="Arial" panose="020B0604020202020204" pitchFamily="34" charset="0"/>
                <a:cs typeface="Arial" panose="020B0604020202020204" pitchFamily="34" charset="0"/>
              </a:rPr>
              <a:t>Multiple JPA configuration</a:t>
            </a:r>
          </a:p>
        </p:txBody>
      </p:sp>
      <p:sp>
        <p:nvSpPr>
          <p:cNvPr id="20" name="Text…..">
            <a:extLst>
              <a:ext uri="{FF2B5EF4-FFF2-40B4-BE49-F238E27FC236}">
                <a16:creationId xmlns:a16="http://schemas.microsoft.com/office/drawing/2014/main" id="{1E96445D-F7A4-4066-B1A6-39801AB71D9F}"/>
              </a:ext>
            </a:extLst>
          </p:cNvPr>
          <p:cNvSpPr txBox="1"/>
          <p:nvPr/>
        </p:nvSpPr>
        <p:spPr>
          <a:xfrm>
            <a:off x="0" y="6314242"/>
            <a:ext cx="3962400" cy="54664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altLang="ko-KR" sz="1000" dirty="0">
                <a:latin typeface="Airal"/>
                <a:cs typeface="Arial" panose="020B0604020202020204" pitchFamily="34" charset="0"/>
              </a:rPr>
              <a:t>[3] S.V. </a:t>
            </a:r>
            <a:r>
              <a:rPr kumimoji="1" lang="en-US" altLang="ko-KR" sz="1000" dirty="0" err="1">
                <a:latin typeface="Airal"/>
                <a:cs typeface="Arial" panose="020B0604020202020204" pitchFamily="34" charset="0"/>
              </a:rPr>
              <a:t>Uchaikin</a:t>
            </a:r>
            <a:r>
              <a:rPr kumimoji="1" lang="fr-FR" altLang="ko-KR" sz="1000" dirty="0">
                <a:latin typeface="Airal"/>
                <a:cs typeface="Arial" panose="020B0604020202020204" pitchFamily="34" charset="0"/>
              </a:rPr>
              <a:t> et al. </a:t>
            </a:r>
            <a:r>
              <a:rPr kumimoji="1" lang="en-US" altLang="ko-KR" sz="1000" i="1" dirty="0">
                <a:latin typeface="Airal"/>
                <a:cs typeface="Arial" panose="020B0604020202020204" pitchFamily="34" charset="0"/>
              </a:rPr>
              <a:t>Front. Phys. </a:t>
            </a:r>
            <a:r>
              <a:rPr kumimoji="1" lang="en-US" altLang="ko-KR" sz="1000" b="1" dirty="0">
                <a:latin typeface="Airal"/>
                <a:cs typeface="Arial" panose="020B0604020202020204" pitchFamily="34" charset="0"/>
              </a:rPr>
              <a:t>12</a:t>
            </a:r>
            <a:r>
              <a:rPr kumimoji="1" lang="en-US" altLang="ko-KR" sz="1000" i="1" dirty="0">
                <a:latin typeface="Airal"/>
                <a:cs typeface="Arial" panose="020B0604020202020204" pitchFamily="34" charset="0"/>
              </a:rPr>
              <a:t>, </a:t>
            </a:r>
            <a:r>
              <a:rPr kumimoji="1" lang="en-US" altLang="ko-KR" sz="1000" dirty="0">
                <a:latin typeface="Airal"/>
                <a:cs typeface="Arial" panose="020B0604020202020204" pitchFamily="34" charset="0"/>
              </a:rPr>
              <a:t>(2024)</a:t>
            </a:r>
          </a:p>
          <a:p>
            <a:pPr algn="just"/>
            <a:r>
              <a:rPr kumimoji="1" lang="en-US" altLang="ko-KR" sz="1000" dirty="0">
                <a:latin typeface="Airal"/>
                <a:cs typeface="Arial" panose="020B0604020202020204" pitchFamily="34" charset="0"/>
              </a:rPr>
              <a:t>[4] B.I. Ivanov et al. </a:t>
            </a:r>
            <a:r>
              <a:rPr kumimoji="1" lang="fr-FR" altLang="ko-KR" sz="1000" i="1" dirty="0" err="1">
                <a:latin typeface="Airal"/>
                <a:cs typeface="Arial" panose="020B0604020202020204" pitchFamily="34" charset="0"/>
              </a:rPr>
              <a:t>Supercond</a:t>
            </a:r>
            <a:r>
              <a:rPr kumimoji="1" lang="fr-FR" altLang="ko-KR" sz="1000" i="1" dirty="0">
                <a:latin typeface="Airal"/>
                <a:cs typeface="Arial" panose="020B0604020202020204" pitchFamily="34" charset="0"/>
              </a:rPr>
              <a:t>. </a:t>
            </a:r>
            <a:r>
              <a:rPr kumimoji="1" lang="fr-FR" altLang="ko-KR" sz="1000" i="1" dirty="0" err="1">
                <a:latin typeface="Airal"/>
                <a:cs typeface="Arial" panose="020B0604020202020204" pitchFamily="34" charset="0"/>
              </a:rPr>
              <a:t>Sci</a:t>
            </a:r>
            <a:r>
              <a:rPr kumimoji="1" lang="fr-FR" altLang="ko-KR" sz="1000" i="1" dirty="0">
                <a:latin typeface="Airal"/>
                <a:cs typeface="Arial" panose="020B0604020202020204" pitchFamily="34" charset="0"/>
              </a:rPr>
              <a:t>. </a:t>
            </a:r>
            <a:r>
              <a:rPr kumimoji="1" lang="fr-FR" altLang="ko-KR" sz="1000" i="1" dirty="0" err="1">
                <a:latin typeface="Airal"/>
                <a:cs typeface="Arial" panose="020B0604020202020204" pitchFamily="34" charset="0"/>
              </a:rPr>
              <a:t>Technol</a:t>
            </a:r>
            <a:r>
              <a:rPr kumimoji="1" lang="fr-FR" altLang="ko-KR" sz="1000" i="1" dirty="0">
                <a:latin typeface="Airal"/>
                <a:cs typeface="Arial" panose="020B0604020202020204" pitchFamily="34" charset="0"/>
              </a:rPr>
              <a:t>. </a:t>
            </a:r>
            <a:r>
              <a:rPr kumimoji="1" lang="fr-FR" altLang="ko-KR" sz="1000" b="1" dirty="0">
                <a:latin typeface="Airal"/>
                <a:cs typeface="Arial" panose="020B0604020202020204" pitchFamily="34" charset="0"/>
              </a:rPr>
              <a:t>39</a:t>
            </a:r>
            <a:r>
              <a:rPr kumimoji="1" lang="fr-FR" altLang="ko-KR" sz="1000" dirty="0">
                <a:latin typeface="Airal"/>
                <a:cs typeface="Arial" panose="020B0604020202020204" pitchFamily="34" charset="0"/>
              </a:rPr>
              <a:t>,</a:t>
            </a:r>
            <a:r>
              <a:rPr kumimoji="1" lang="fr-FR" altLang="ko-KR" sz="1000" b="1" dirty="0">
                <a:latin typeface="Airal"/>
                <a:cs typeface="Arial" panose="020B0604020202020204" pitchFamily="34" charset="0"/>
              </a:rPr>
              <a:t> </a:t>
            </a:r>
            <a:r>
              <a:rPr kumimoji="1" lang="fr-FR" altLang="ko-KR" sz="1000" dirty="0">
                <a:latin typeface="Airal"/>
                <a:cs typeface="Arial" panose="020B0604020202020204" pitchFamily="34" charset="0"/>
              </a:rPr>
              <a:t>025011 (2026</a:t>
            </a:r>
            <a:r>
              <a:rPr kumimoji="1" lang="fr-FR" altLang="ko-KR" sz="1000" dirty="0">
                <a:cs typeface="Arial" panose="020B0604020202020204" pitchFamily="34" charset="0"/>
              </a:rPr>
              <a:t>)</a:t>
            </a:r>
            <a:endParaRPr kumimoji="1" lang="en-US" altLang="ko-KR" sz="1000" dirty="0">
              <a:cs typeface="Arial" panose="020B0604020202020204" pitchFamily="34" charset="0"/>
            </a:endParaRPr>
          </a:p>
        </p:txBody>
      </p:sp>
      <p:sp>
        <p:nvSpPr>
          <p:cNvPr id="28" name="Rectangle 27">
            <a:extLst>
              <a:ext uri="{FF2B5EF4-FFF2-40B4-BE49-F238E27FC236}">
                <a16:creationId xmlns:a16="http://schemas.microsoft.com/office/drawing/2014/main" id="{7247A130-8398-44B0-9046-0E2F5D4EF4F1}"/>
              </a:ext>
            </a:extLst>
          </p:cNvPr>
          <p:cNvSpPr/>
          <p:nvPr/>
        </p:nvSpPr>
        <p:spPr>
          <a:xfrm>
            <a:off x="3678753" y="335728"/>
            <a:ext cx="330710" cy="435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8C30EBD-E4EC-4061-9C6C-B63649515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48" y="1127760"/>
            <a:ext cx="11551438" cy="4876800"/>
          </a:xfrm>
          <a:prstGeom prst="rect">
            <a:avLst/>
          </a:prstGeom>
        </p:spPr>
      </p:pic>
    </p:spTree>
    <p:extLst>
      <p:ext uri="{BB962C8B-B14F-4D97-AF65-F5344CB8AC3E}">
        <p14:creationId xmlns:p14="http://schemas.microsoft.com/office/powerpoint/2010/main" val="759836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15014-D138-4B23-A08A-98A70F69979C}"/>
              </a:ext>
            </a:extLst>
          </p:cNvPr>
          <p:cNvSpPr>
            <a:spLocks noGrp="1"/>
          </p:cNvSpPr>
          <p:nvPr>
            <p:ph type="sldNum" sz="quarter" idx="12"/>
          </p:nvPr>
        </p:nvSpPr>
        <p:spPr>
          <a:xfrm>
            <a:off x="11826240" y="6492875"/>
            <a:ext cx="365760" cy="365125"/>
          </a:xfrm>
        </p:spPr>
        <p:txBody>
          <a:bodyPr/>
          <a:lstStyle/>
          <a:p>
            <a:fld id="{009814FA-236F-4B59-B245-B408A2B5883A}" type="slidenum">
              <a:rPr lang="en-US" smtClean="0"/>
              <a:t>17</a:t>
            </a:fld>
            <a:endParaRPr lang="en-US" dirty="0"/>
          </a:p>
        </p:txBody>
      </p:sp>
      <p:sp>
        <p:nvSpPr>
          <p:cNvPr id="15" name="Title 1">
            <a:extLst>
              <a:ext uri="{FF2B5EF4-FFF2-40B4-BE49-F238E27FC236}">
                <a16:creationId xmlns:a16="http://schemas.microsoft.com/office/drawing/2014/main" id="{96CC32BB-115E-42DB-ABFB-C306759FF855}"/>
              </a:ext>
            </a:extLst>
          </p:cNvPr>
          <p:cNvSpPr txBox="1">
            <a:spLocks/>
          </p:cNvSpPr>
          <p:nvPr/>
        </p:nvSpPr>
        <p:spPr>
          <a:xfrm>
            <a:off x="0" y="0"/>
            <a:ext cx="3730372" cy="68103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2000" dirty="0">
                <a:latin typeface="Arial" panose="020B0604020202020204" pitchFamily="34" charset="0"/>
                <a:cs typeface="Arial" panose="020B0604020202020204" pitchFamily="34" charset="0"/>
              </a:rPr>
              <a:t>Multiple JPA configuration</a:t>
            </a:r>
          </a:p>
        </p:txBody>
      </p:sp>
      <p:sp>
        <p:nvSpPr>
          <p:cNvPr id="20" name="Text…..">
            <a:extLst>
              <a:ext uri="{FF2B5EF4-FFF2-40B4-BE49-F238E27FC236}">
                <a16:creationId xmlns:a16="http://schemas.microsoft.com/office/drawing/2014/main" id="{1E96445D-F7A4-4066-B1A6-39801AB71D9F}"/>
              </a:ext>
            </a:extLst>
          </p:cNvPr>
          <p:cNvSpPr txBox="1"/>
          <p:nvPr/>
        </p:nvSpPr>
        <p:spPr>
          <a:xfrm>
            <a:off x="0" y="6314242"/>
            <a:ext cx="3962400" cy="54664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altLang="ko-KR" sz="1000" dirty="0">
                <a:latin typeface="Airal"/>
                <a:cs typeface="Arial" panose="020B0604020202020204" pitchFamily="34" charset="0"/>
              </a:rPr>
              <a:t>[3] S.V. </a:t>
            </a:r>
            <a:r>
              <a:rPr kumimoji="1" lang="en-US" altLang="ko-KR" sz="1000" dirty="0" err="1">
                <a:latin typeface="Airal"/>
                <a:cs typeface="Arial" panose="020B0604020202020204" pitchFamily="34" charset="0"/>
              </a:rPr>
              <a:t>Uchaikin</a:t>
            </a:r>
            <a:r>
              <a:rPr kumimoji="1" lang="fr-FR" altLang="ko-KR" sz="1000" dirty="0">
                <a:latin typeface="Airal"/>
                <a:cs typeface="Arial" panose="020B0604020202020204" pitchFamily="34" charset="0"/>
              </a:rPr>
              <a:t> et al. </a:t>
            </a:r>
            <a:r>
              <a:rPr kumimoji="1" lang="en-US" altLang="ko-KR" sz="1000" i="1" dirty="0">
                <a:latin typeface="Airal"/>
                <a:cs typeface="Arial" panose="020B0604020202020204" pitchFamily="34" charset="0"/>
              </a:rPr>
              <a:t>Front. Phys. </a:t>
            </a:r>
            <a:r>
              <a:rPr kumimoji="1" lang="en-US" altLang="ko-KR" sz="1000" b="1" dirty="0">
                <a:latin typeface="Airal"/>
                <a:cs typeface="Arial" panose="020B0604020202020204" pitchFamily="34" charset="0"/>
              </a:rPr>
              <a:t>12</a:t>
            </a:r>
            <a:r>
              <a:rPr kumimoji="1" lang="en-US" altLang="ko-KR" sz="1000" i="1" dirty="0">
                <a:latin typeface="Airal"/>
                <a:cs typeface="Arial" panose="020B0604020202020204" pitchFamily="34" charset="0"/>
              </a:rPr>
              <a:t>, </a:t>
            </a:r>
            <a:r>
              <a:rPr kumimoji="1" lang="en-US" altLang="ko-KR" sz="1000" dirty="0">
                <a:latin typeface="Airal"/>
                <a:cs typeface="Arial" panose="020B0604020202020204" pitchFamily="34" charset="0"/>
              </a:rPr>
              <a:t>(2024)</a:t>
            </a:r>
          </a:p>
          <a:p>
            <a:pPr algn="just"/>
            <a:r>
              <a:rPr kumimoji="1" lang="en-US" altLang="ko-KR" sz="1000" dirty="0">
                <a:latin typeface="Airal"/>
                <a:cs typeface="Arial" panose="020B0604020202020204" pitchFamily="34" charset="0"/>
              </a:rPr>
              <a:t>[4] B.I. Ivanov et al. </a:t>
            </a:r>
            <a:r>
              <a:rPr kumimoji="1" lang="fr-FR" altLang="ko-KR" sz="1000" i="1" dirty="0" err="1">
                <a:latin typeface="Airal"/>
                <a:cs typeface="Arial" panose="020B0604020202020204" pitchFamily="34" charset="0"/>
              </a:rPr>
              <a:t>Supercond</a:t>
            </a:r>
            <a:r>
              <a:rPr kumimoji="1" lang="fr-FR" altLang="ko-KR" sz="1000" i="1" dirty="0">
                <a:latin typeface="Airal"/>
                <a:cs typeface="Arial" panose="020B0604020202020204" pitchFamily="34" charset="0"/>
              </a:rPr>
              <a:t>. </a:t>
            </a:r>
            <a:r>
              <a:rPr kumimoji="1" lang="fr-FR" altLang="ko-KR" sz="1000" i="1" dirty="0" err="1">
                <a:latin typeface="Airal"/>
                <a:cs typeface="Arial" panose="020B0604020202020204" pitchFamily="34" charset="0"/>
              </a:rPr>
              <a:t>Sci</a:t>
            </a:r>
            <a:r>
              <a:rPr kumimoji="1" lang="fr-FR" altLang="ko-KR" sz="1000" i="1" dirty="0">
                <a:latin typeface="Airal"/>
                <a:cs typeface="Arial" panose="020B0604020202020204" pitchFamily="34" charset="0"/>
              </a:rPr>
              <a:t>. </a:t>
            </a:r>
            <a:r>
              <a:rPr kumimoji="1" lang="fr-FR" altLang="ko-KR" sz="1000" i="1" dirty="0" err="1">
                <a:latin typeface="Airal"/>
                <a:cs typeface="Arial" panose="020B0604020202020204" pitchFamily="34" charset="0"/>
              </a:rPr>
              <a:t>Technol</a:t>
            </a:r>
            <a:r>
              <a:rPr kumimoji="1" lang="fr-FR" altLang="ko-KR" sz="1000" i="1" dirty="0">
                <a:latin typeface="Airal"/>
                <a:cs typeface="Arial" panose="020B0604020202020204" pitchFamily="34" charset="0"/>
              </a:rPr>
              <a:t>. </a:t>
            </a:r>
            <a:r>
              <a:rPr kumimoji="1" lang="fr-FR" altLang="ko-KR" sz="1000" b="1" dirty="0">
                <a:latin typeface="Airal"/>
                <a:cs typeface="Arial" panose="020B0604020202020204" pitchFamily="34" charset="0"/>
              </a:rPr>
              <a:t>39</a:t>
            </a:r>
            <a:r>
              <a:rPr kumimoji="1" lang="fr-FR" altLang="ko-KR" sz="1000" dirty="0">
                <a:latin typeface="Airal"/>
                <a:cs typeface="Arial" panose="020B0604020202020204" pitchFamily="34" charset="0"/>
              </a:rPr>
              <a:t>,</a:t>
            </a:r>
            <a:r>
              <a:rPr kumimoji="1" lang="fr-FR" altLang="ko-KR" sz="1000" b="1" dirty="0">
                <a:latin typeface="Airal"/>
                <a:cs typeface="Arial" panose="020B0604020202020204" pitchFamily="34" charset="0"/>
              </a:rPr>
              <a:t> </a:t>
            </a:r>
            <a:r>
              <a:rPr kumimoji="1" lang="fr-FR" altLang="ko-KR" sz="1000" dirty="0">
                <a:latin typeface="Airal"/>
                <a:cs typeface="Arial" panose="020B0604020202020204" pitchFamily="34" charset="0"/>
              </a:rPr>
              <a:t>025011 (2026</a:t>
            </a:r>
            <a:r>
              <a:rPr kumimoji="1" lang="fr-FR" altLang="ko-KR" sz="1000" dirty="0">
                <a:cs typeface="Arial" panose="020B0604020202020204" pitchFamily="34" charset="0"/>
              </a:rPr>
              <a:t>)</a:t>
            </a:r>
            <a:endParaRPr kumimoji="1" lang="en-US" altLang="ko-KR" sz="1000" dirty="0">
              <a:cs typeface="Arial" panose="020B0604020202020204" pitchFamily="34" charset="0"/>
            </a:endParaRPr>
          </a:p>
        </p:txBody>
      </p:sp>
      <p:sp>
        <p:nvSpPr>
          <p:cNvPr id="28" name="Rectangle 27">
            <a:extLst>
              <a:ext uri="{FF2B5EF4-FFF2-40B4-BE49-F238E27FC236}">
                <a16:creationId xmlns:a16="http://schemas.microsoft.com/office/drawing/2014/main" id="{7247A130-8398-44B0-9046-0E2F5D4EF4F1}"/>
              </a:ext>
            </a:extLst>
          </p:cNvPr>
          <p:cNvSpPr/>
          <p:nvPr/>
        </p:nvSpPr>
        <p:spPr>
          <a:xfrm>
            <a:off x="3678753" y="335728"/>
            <a:ext cx="330710" cy="435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C011838B-2453-4CE6-A39A-AAEC534F57F0}"/>
              </a:ext>
            </a:extLst>
          </p:cNvPr>
          <p:cNvPicPr>
            <a:picLocks noChangeAspect="1"/>
          </p:cNvPicPr>
          <p:nvPr/>
        </p:nvPicPr>
        <p:blipFill>
          <a:blip r:embed="rId3"/>
          <a:stretch>
            <a:fillRect/>
          </a:stretch>
        </p:blipFill>
        <p:spPr>
          <a:xfrm>
            <a:off x="0" y="1515101"/>
            <a:ext cx="6133544" cy="3672368"/>
          </a:xfrm>
          <a:prstGeom prst="rect">
            <a:avLst/>
          </a:prstGeom>
        </p:spPr>
      </p:pic>
      <p:pic>
        <p:nvPicPr>
          <p:cNvPr id="5" name="Picture 4">
            <a:extLst>
              <a:ext uri="{FF2B5EF4-FFF2-40B4-BE49-F238E27FC236}">
                <a16:creationId xmlns:a16="http://schemas.microsoft.com/office/drawing/2014/main" id="{AE0B0280-8F4C-4EF2-8CE8-1E6AC56FE3C5}"/>
              </a:ext>
            </a:extLst>
          </p:cNvPr>
          <p:cNvPicPr>
            <a:picLocks noChangeAspect="1"/>
          </p:cNvPicPr>
          <p:nvPr/>
        </p:nvPicPr>
        <p:blipFill rotWithShape="1">
          <a:blip r:embed="rId4"/>
          <a:srcRect t="3621"/>
          <a:stretch/>
        </p:blipFill>
        <p:spPr>
          <a:xfrm>
            <a:off x="5954453" y="1610874"/>
            <a:ext cx="5977497" cy="3480822"/>
          </a:xfrm>
          <a:prstGeom prst="rect">
            <a:avLst/>
          </a:prstGeom>
        </p:spPr>
      </p:pic>
    </p:spTree>
    <p:extLst>
      <p:ext uri="{BB962C8B-B14F-4D97-AF65-F5344CB8AC3E}">
        <p14:creationId xmlns:p14="http://schemas.microsoft.com/office/powerpoint/2010/main" val="19726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15014-D138-4B23-A08A-98A70F69979C}"/>
              </a:ext>
            </a:extLst>
          </p:cNvPr>
          <p:cNvSpPr>
            <a:spLocks noGrp="1"/>
          </p:cNvSpPr>
          <p:nvPr>
            <p:ph type="sldNum" sz="quarter" idx="12"/>
          </p:nvPr>
        </p:nvSpPr>
        <p:spPr>
          <a:xfrm>
            <a:off x="11826240" y="6492875"/>
            <a:ext cx="365760" cy="365125"/>
          </a:xfrm>
        </p:spPr>
        <p:txBody>
          <a:bodyPr/>
          <a:lstStyle/>
          <a:p>
            <a:fld id="{009814FA-236F-4B59-B245-B408A2B5883A}" type="slidenum">
              <a:rPr lang="en-US" smtClean="0"/>
              <a:t>18</a:t>
            </a:fld>
            <a:endParaRPr lang="en-US" dirty="0"/>
          </a:p>
        </p:txBody>
      </p:sp>
      <p:sp>
        <p:nvSpPr>
          <p:cNvPr id="15" name="Title 1">
            <a:extLst>
              <a:ext uri="{FF2B5EF4-FFF2-40B4-BE49-F238E27FC236}">
                <a16:creationId xmlns:a16="http://schemas.microsoft.com/office/drawing/2014/main" id="{96CC32BB-115E-42DB-ABFB-C306759FF855}"/>
              </a:ext>
            </a:extLst>
          </p:cNvPr>
          <p:cNvSpPr txBox="1">
            <a:spLocks/>
          </p:cNvSpPr>
          <p:nvPr/>
        </p:nvSpPr>
        <p:spPr>
          <a:xfrm>
            <a:off x="-7591" y="49751"/>
            <a:ext cx="3236369" cy="68103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2000" dirty="0">
                <a:latin typeface="Arial" panose="020B0604020202020204" pitchFamily="34" charset="0"/>
                <a:cs typeface="Arial" panose="020B0604020202020204" pitchFamily="34" charset="0"/>
              </a:rPr>
              <a:t>Multiple JPA configuration</a:t>
            </a:r>
          </a:p>
        </p:txBody>
      </p:sp>
      <p:sp>
        <p:nvSpPr>
          <p:cNvPr id="20" name="Text…..">
            <a:extLst>
              <a:ext uri="{FF2B5EF4-FFF2-40B4-BE49-F238E27FC236}">
                <a16:creationId xmlns:a16="http://schemas.microsoft.com/office/drawing/2014/main" id="{1E96445D-F7A4-4066-B1A6-39801AB71D9F}"/>
              </a:ext>
            </a:extLst>
          </p:cNvPr>
          <p:cNvSpPr txBox="1"/>
          <p:nvPr/>
        </p:nvSpPr>
        <p:spPr>
          <a:xfrm>
            <a:off x="0" y="6311351"/>
            <a:ext cx="3962400" cy="54664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altLang="ko-KR" sz="1000" dirty="0">
                <a:latin typeface="Arial" panose="020B0604020202020204" pitchFamily="34" charset="0"/>
                <a:cs typeface="Arial" panose="020B0604020202020204" pitchFamily="34" charset="0"/>
              </a:rPr>
              <a:t>[3] S.V. </a:t>
            </a:r>
            <a:r>
              <a:rPr kumimoji="1" lang="en-US" altLang="ko-KR" sz="1000" dirty="0" err="1">
                <a:latin typeface="Arial" panose="020B0604020202020204" pitchFamily="34" charset="0"/>
                <a:cs typeface="Arial" panose="020B0604020202020204" pitchFamily="34" charset="0"/>
              </a:rPr>
              <a:t>Uchaikin</a:t>
            </a:r>
            <a:r>
              <a:rPr kumimoji="1" lang="fr-FR" altLang="ko-KR" sz="1000" dirty="0">
                <a:latin typeface="Arial" panose="020B0604020202020204" pitchFamily="34" charset="0"/>
                <a:cs typeface="Arial" panose="020B0604020202020204" pitchFamily="34" charset="0"/>
              </a:rPr>
              <a:t> et al. </a:t>
            </a:r>
            <a:r>
              <a:rPr kumimoji="1" lang="en-US" altLang="ko-KR" sz="1000" i="1" dirty="0">
                <a:latin typeface="Arial" panose="020B0604020202020204" pitchFamily="34" charset="0"/>
                <a:cs typeface="Arial" panose="020B0604020202020204" pitchFamily="34" charset="0"/>
              </a:rPr>
              <a:t>Front. Phys. </a:t>
            </a:r>
            <a:r>
              <a:rPr kumimoji="1" lang="en-US" altLang="ko-KR" sz="1000" b="1" dirty="0">
                <a:latin typeface="Arial" panose="020B0604020202020204" pitchFamily="34" charset="0"/>
                <a:cs typeface="Arial" panose="020B0604020202020204" pitchFamily="34" charset="0"/>
              </a:rPr>
              <a:t>12</a:t>
            </a:r>
            <a:r>
              <a:rPr kumimoji="1" lang="en-US" altLang="ko-KR" sz="1000" i="1" dirty="0">
                <a:latin typeface="Arial" panose="020B0604020202020204" pitchFamily="34" charset="0"/>
                <a:cs typeface="Arial" panose="020B0604020202020204" pitchFamily="34" charset="0"/>
              </a:rPr>
              <a:t>, </a:t>
            </a:r>
            <a:r>
              <a:rPr kumimoji="1" lang="en-US" altLang="ko-KR" sz="1000" dirty="0">
                <a:latin typeface="Arial" panose="020B0604020202020204" pitchFamily="34" charset="0"/>
                <a:cs typeface="Arial" panose="020B0604020202020204" pitchFamily="34" charset="0"/>
              </a:rPr>
              <a:t>(2024)</a:t>
            </a:r>
          </a:p>
          <a:p>
            <a:pPr algn="just"/>
            <a:r>
              <a:rPr kumimoji="1" lang="en-US" altLang="ko-KR" sz="1000" dirty="0">
                <a:latin typeface="Arial" panose="020B0604020202020204" pitchFamily="34" charset="0"/>
                <a:cs typeface="Arial" panose="020B0604020202020204" pitchFamily="34" charset="0"/>
              </a:rPr>
              <a:t>[4] B.I. Ivanov et al. </a:t>
            </a:r>
            <a:r>
              <a:rPr kumimoji="1" lang="fr-FR" altLang="ko-KR" sz="1000" i="1" dirty="0" err="1">
                <a:latin typeface="Arial" panose="020B0604020202020204" pitchFamily="34" charset="0"/>
                <a:cs typeface="Arial" panose="020B0604020202020204" pitchFamily="34" charset="0"/>
              </a:rPr>
              <a:t>Supercond</a:t>
            </a:r>
            <a:r>
              <a:rPr kumimoji="1" lang="fr-FR" altLang="ko-KR" sz="1000" i="1" dirty="0">
                <a:latin typeface="Arial" panose="020B0604020202020204" pitchFamily="34" charset="0"/>
                <a:cs typeface="Arial" panose="020B0604020202020204" pitchFamily="34" charset="0"/>
              </a:rPr>
              <a:t>. </a:t>
            </a:r>
            <a:r>
              <a:rPr kumimoji="1" lang="fr-FR" altLang="ko-KR" sz="1000" i="1" dirty="0" err="1">
                <a:latin typeface="Arial" panose="020B0604020202020204" pitchFamily="34" charset="0"/>
                <a:cs typeface="Arial" panose="020B0604020202020204" pitchFamily="34" charset="0"/>
              </a:rPr>
              <a:t>Sci</a:t>
            </a:r>
            <a:r>
              <a:rPr kumimoji="1" lang="fr-FR" altLang="ko-KR" sz="1000" i="1" dirty="0">
                <a:latin typeface="Arial" panose="020B0604020202020204" pitchFamily="34" charset="0"/>
                <a:cs typeface="Arial" panose="020B0604020202020204" pitchFamily="34" charset="0"/>
              </a:rPr>
              <a:t>. </a:t>
            </a:r>
            <a:r>
              <a:rPr kumimoji="1" lang="fr-FR" altLang="ko-KR" sz="1000" i="1" dirty="0" err="1">
                <a:latin typeface="Arial" panose="020B0604020202020204" pitchFamily="34" charset="0"/>
                <a:cs typeface="Arial" panose="020B0604020202020204" pitchFamily="34" charset="0"/>
              </a:rPr>
              <a:t>Technol</a:t>
            </a:r>
            <a:r>
              <a:rPr kumimoji="1" lang="fr-FR" altLang="ko-KR" sz="1000" i="1" dirty="0">
                <a:latin typeface="Arial" panose="020B0604020202020204" pitchFamily="34" charset="0"/>
                <a:cs typeface="Arial" panose="020B0604020202020204" pitchFamily="34" charset="0"/>
              </a:rPr>
              <a:t>. </a:t>
            </a:r>
            <a:r>
              <a:rPr kumimoji="1" lang="fr-FR" altLang="ko-KR" sz="1000" b="1" dirty="0">
                <a:latin typeface="Arial" panose="020B0604020202020204" pitchFamily="34" charset="0"/>
                <a:cs typeface="Arial" panose="020B0604020202020204" pitchFamily="34" charset="0"/>
              </a:rPr>
              <a:t>39</a:t>
            </a:r>
            <a:r>
              <a:rPr kumimoji="1" lang="fr-FR" altLang="ko-KR" sz="1000" dirty="0">
                <a:latin typeface="Arial" panose="020B0604020202020204" pitchFamily="34" charset="0"/>
                <a:cs typeface="Arial" panose="020B0604020202020204" pitchFamily="34" charset="0"/>
              </a:rPr>
              <a:t>,</a:t>
            </a:r>
            <a:r>
              <a:rPr kumimoji="1" lang="fr-FR" altLang="ko-KR" sz="1000" b="1" dirty="0">
                <a:latin typeface="Arial" panose="020B0604020202020204" pitchFamily="34" charset="0"/>
                <a:cs typeface="Arial" panose="020B0604020202020204" pitchFamily="34" charset="0"/>
              </a:rPr>
              <a:t> </a:t>
            </a:r>
            <a:r>
              <a:rPr kumimoji="1" lang="fr-FR" altLang="ko-KR" sz="1000" dirty="0">
                <a:latin typeface="Arial" panose="020B0604020202020204" pitchFamily="34" charset="0"/>
                <a:cs typeface="Arial" panose="020B0604020202020204" pitchFamily="34" charset="0"/>
              </a:rPr>
              <a:t>025011 (2026)</a:t>
            </a:r>
            <a:endParaRPr kumimoji="1" lang="en-US" altLang="ko-KR" sz="1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3C54189-DD85-4049-983E-E002806BC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850" y="524999"/>
            <a:ext cx="7918466" cy="5937967"/>
          </a:xfrm>
          <a:prstGeom prst="rect">
            <a:avLst/>
          </a:prstGeom>
        </p:spPr>
      </p:pic>
      <p:sp>
        <p:nvSpPr>
          <p:cNvPr id="7" name="Text…..">
            <a:extLst>
              <a:ext uri="{FF2B5EF4-FFF2-40B4-BE49-F238E27FC236}">
                <a16:creationId xmlns:a16="http://schemas.microsoft.com/office/drawing/2014/main" id="{2D3570CC-522C-4EBA-942B-646559F0F5CE}"/>
              </a:ext>
            </a:extLst>
          </p:cNvPr>
          <p:cNvSpPr txBox="1"/>
          <p:nvPr/>
        </p:nvSpPr>
        <p:spPr>
          <a:xfrm>
            <a:off x="3097348" y="1296419"/>
            <a:ext cx="746760" cy="45431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sz="1400" dirty="0">
                <a:latin typeface="Arial" panose="020B0604020202020204" pitchFamily="34" charset="0"/>
                <a:cs typeface="Arial" panose="020B0604020202020204" pitchFamily="34" charset="0"/>
              </a:rPr>
              <a:t>JPA1</a:t>
            </a:r>
            <a:endParaRPr lang="en-US" sz="1400" dirty="0">
              <a:latin typeface="Arial" panose="020B0604020202020204" pitchFamily="34" charset="0"/>
              <a:cs typeface="Arial" panose="020B0604020202020204" pitchFamily="34" charset="0"/>
            </a:endParaRPr>
          </a:p>
        </p:txBody>
      </p:sp>
      <p:sp>
        <p:nvSpPr>
          <p:cNvPr id="8" name="Text…..">
            <a:extLst>
              <a:ext uri="{FF2B5EF4-FFF2-40B4-BE49-F238E27FC236}">
                <a16:creationId xmlns:a16="http://schemas.microsoft.com/office/drawing/2014/main" id="{87E11B19-C19B-4E8F-89BB-55ED219C4F33}"/>
              </a:ext>
            </a:extLst>
          </p:cNvPr>
          <p:cNvSpPr txBox="1"/>
          <p:nvPr/>
        </p:nvSpPr>
        <p:spPr>
          <a:xfrm>
            <a:off x="4194628" y="1296419"/>
            <a:ext cx="746760" cy="45431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sz="1400" dirty="0">
                <a:latin typeface="Arial" panose="020B0604020202020204" pitchFamily="34" charset="0"/>
                <a:cs typeface="Arial" panose="020B0604020202020204" pitchFamily="34" charset="0"/>
              </a:rPr>
              <a:t>JPA2</a:t>
            </a:r>
            <a:endParaRPr lang="en-US" sz="1400" dirty="0">
              <a:latin typeface="Arial" panose="020B0604020202020204" pitchFamily="34" charset="0"/>
              <a:cs typeface="Arial" panose="020B0604020202020204" pitchFamily="34" charset="0"/>
            </a:endParaRPr>
          </a:p>
        </p:txBody>
      </p:sp>
      <p:sp>
        <p:nvSpPr>
          <p:cNvPr id="9" name="Text…..">
            <a:extLst>
              <a:ext uri="{FF2B5EF4-FFF2-40B4-BE49-F238E27FC236}">
                <a16:creationId xmlns:a16="http://schemas.microsoft.com/office/drawing/2014/main" id="{1B693D9B-C53B-45C4-AD6A-E5F0F030376F}"/>
              </a:ext>
            </a:extLst>
          </p:cNvPr>
          <p:cNvSpPr txBox="1"/>
          <p:nvPr/>
        </p:nvSpPr>
        <p:spPr>
          <a:xfrm>
            <a:off x="5145660" y="1227839"/>
            <a:ext cx="746760" cy="45431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sz="1400" dirty="0">
                <a:latin typeface="Arial" panose="020B0604020202020204" pitchFamily="34" charset="0"/>
                <a:cs typeface="Arial" panose="020B0604020202020204" pitchFamily="34" charset="0"/>
              </a:rPr>
              <a:t>JPA3</a:t>
            </a:r>
            <a:endParaRPr lang="en-US" sz="1400" dirty="0">
              <a:latin typeface="Arial" panose="020B0604020202020204" pitchFamily="34" charset="0"/>
              <a:cs typeface="Arial" panose="020B0604020202020204" pitchFamily="34" charset="0"/>
            </a:endParaRPr>
          </a:p>
        </p:txBody>
      </p:sp>
      <p:sp>
        <p:nvSpPr>
          <p:cNvPr id="10" name="Text…..">
            <a:extLst>
              <a:ext uri="{FF2B5EF4-FFF2-40B4-BE49-F238E27FC236}">
                <a16:creationId xmlns:a16="http://schemas.microsoft.com/office/drawing/2014/main" id="{D3EEDC1F-F859-4420-B1EE-126E1FE3AE29}"/>
              </a:ext>
            </a:extLst>
          </p:cNvPr>
          <p:cNvSpPr txBox="1"/>
          <p:nvPr/>
        </p:nvSpPr>
        <p:spPr>
          <a:xfrm>
            <a:off x="6583864" y="1296419"/>
            <a:ext cx="746760" cy="45431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sz="1400" dirty="0">
                <a:latin typeface="Arial" panose="020B0604020202020204" pitchFamily="34" charset="0"/>
                <a:cs typeface="Arial" panose="020B0604020202020204" pitchFamily="34" charset="0"/>
              </a:rPr>
              <a:t>JPA4</a:t>
            </a:r>
            <a:endParaRPr lang="en-US" sz="1400" dirty="0">
              <a:latin typeface="Arial" panose="020B0604020202020204" pitchFamily="34" charset="0"/>
              <a:cs typeface="Arial" panose="020B0604020202020204" pitchFamily="34" charset="0"/>
            </a:endParaRPr>
          </a:p>
        </p:txBody>
      </p:sp>
      <p:sp>
        <p:nvSpPr>
          <p:cNvPr id="11" name="Text…..">
            <a:extLst>
              <a:ext uri="{FF2B5EF4-FFF2-40B4-BE49-F238E27FC236}">
                <a16:creationId xmlns:a16="http://schemas.microsoft.com/office/drawing/2014/main" id="{D5F2E548-4F36-49EB-A38A-472B422F9513}"/>
              </a:ext>
            </a:extLst>
          </p:cNvPr>
          <p:cNvSpPr txBox="1"/>
          <p:nvPr/>
        </p:nvSpPr>
        <p:spPr>
          <a:xfrm>
            <a:off x="7500424" y="1257896"/>
            <a:ext cx="746760" cy="45431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sz="1400" dirty="0">
                <a:latin typeface="Arial" panose="020B0604020202020204" pitchFamily="34" charset="0"/>
                <a:cs typeface="Arial" panose="020B0604020202020204" pitchFamily="34" charset="0"/>
              </a:rPr>
              <a:t>JPA5</a:t>
            </a:r>
            <a:endParaRPr lang="en-US" sz="1400" dirty="0">
              <a:latin typeface="Arial" panose="020B0604020202020204" pitchFamily="34" charset="0"/>
              <a:cs typeface="Arial" panose="020B0604020202020204" pitchFamily="34" charset="0"/>
            </a:endParaRPr>
          </a:p>
        </p:txBody>
      </p:sp>
      <p:sp>
        <p:nvSpPr>
          <p:cNvPr id="12" name="Text…..">
            <a:extLst>
              <a:ext uri="{FF2B5EF4-FFF2-40B4-BE49-F238E27FC236}">
                <a16:creationId xmlns:a16="http://schemas.microsoft.com/office/drawing/2014/main" id="{2EFE4EAD-7BDD-42D9-8C93-7A55949FFDC7}"/>
              </a:ext>
            </a:extLst>
          </p:cNvPr>
          <p:cNvSpPr txBox="1"/>
          <p:nvPr/>
        </p:nvSpPr>
        <p:spPr>
          <a:xfrm>
            <a:off x="8750837" y="1227416"/>
            <a:ext cx="746760" cy="45431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sz="1400" dirty="0">
                <a:latin typeface="Arial" panose="020B0604020202020204" pitchFamily="34" charset="0"/>
                <a:cs typeface="Arial" panose="020B0604020202020204" pitchFamily="34" charset="0"/>
              </a:rPr>
              <a:t>JPA6</a:t>
            </a:r>
            <a:endParaRPr lang="en-US" sz="14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A6FCE795-C618-4027-8853-FD5CBA05E00F}"/>
                  </a:ext>
                </a:extLst>
              </p:cNvPr>
              <p:cNvSpPr/>
              <p:nvPr/>
            </p:nvSpPr>
            <p:spPr>
              <a:xfrm>
                <a:off x="10181165" y="4692945"/>
                <a:ext cx="463204" cy="6007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kumimoji="1" lang="en-US" altLang="ko-KR" sz="1600" b="0" i="1" smtClean="0">
                              <a:latin typeface="Cambria Math" panose="02040503050406030204" pitchFamily="18" charset="0"/>
                              <a:cs typeface="Times New Roman" panose="02020603050405020304" pitchFamily="18" charset="0"/>
                            </a:rPr>
                          </m:ctrlPr>
                        </m:fPr>
                        <m:num>
                          <m:r>
                            <a:rPr kumimoji="1" lang="en-US" altLang="ko-KR" sz="1600" i="1">
                              <a:latin typeface="Cambria Math" panose="02040503050406030204" pitchFamily="18" charset="0"/>
                              <a:cs typeface="Times New Roman" panose="02020603050405020304" pitchFamily="18" charset="0"/>
                            </a:rPr>
                            <m:t>h𝑓</m:t>
                          </m:r>
                        </m:num>
                        <m:den>
                          <m:sSub>
                            <m:sSubPr>
                              <m:ctrlPr>
                                <a:rPr kumimoji="1" lang="en-US" altLang="ko-KR" sz="1600" b="0" i="1" smtClean="0">
                                  <a:latin typeface="Cambria Math" panose="02040503050406030204" pitchFamily="18" charset="0"/>
                                  <a:cs typeface="Times New Roman" panose="02020603050405020304" pitchFamily="18" charset="0"/>
                                </a:rPr>
                              </m:ctrlPr>
                            </m:sSubPr>
                            <m:e>
                              <m:r>
                                <a:rPr kumimoji="1" lang="en-US" altLang="ko-KR" sz="1600" b="0" i="1" smtClean="0">
                                  <a:latin typeface="Cambria Math" panose="02040503050406030204" pitchFamily="18" charset="0"/>
                                  <a:cs typeface="Times New Roman" panose="02020603050405020304" pitchFamily="18" charset="0"/>
                                </a:rPr>
                                <m:t>𝑘</m:t>
                              </m:r>
                            </m:e>
                            <m:sub>
                              <m:r>
                                <a:rPr kumimoji="1" lang="en-US" altLang="ko-KR" sz="1600" b="0" i="1" smtClean="0">
                                  <a:latin typeface="Cambria Math" panose="02040503050406030204" pitchFamily="18" charset="0"/>
                                  <a:cs typeface="Times New Roman" panose="02020603050405020304" pitchFamily="18" charset="0"/>
                                </a:rPr>
                                <m:t>𝐵</m:t>
                              </m:r>
                            </m:sub>
                          </m:sSub>
                        </m:den>
                      </m:f>
                    </m:oMath>
                  </m:oMathPara>
                </a14:m>
                <a:endParaRPr lang="en-US" sz="1600" dirty="0"/>
              </a:p>
            </p:txBody>
          </p:sp>
        </mc:Choice>
        <mc:Fallback>
          <p:sp>
            <p:nvSpPr>
              <p:cNvPr id="14" name="Rectangle 13">
                <a:extLst>
                  <a:ext uri="{FF2B5EF4-FFF2-40B4-BE49-F238E27FC236}">
                    <a16:creationId xmlns:a16="http://schemas.microsoft.com/office/drawing/2014/main" id="{A6FCE795-C618-4027-8853-FD5CBA05E00F}"/>
                  </a:ext>
                </a:extLst>
              </p:cNvPr>
              <p:cNvSpPr>
                <a:spLocks noRot="1" noChangeAspect="1" noMove="1" noResize="1" noEditPoints="1" noAdjustHandles="1" noChangeArrowheads="1" noChangeShapeType="1" noTextEdit="1"/>
              </p:cNvSpPr>
              <p:nvPr/>
            </p:nvSpPr>
            <p:spPr>
              <a:xfrm>
                <a:off x="10181165" y="4692945"/>
                <a:ext cx="463204" cy="600742"/>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152663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23855785-D34A-419E-BC85-86A79575BCCA}"/>
              </a:ext>
            </a:extLst>
          </p:cNvPr>
          <p:cNvSpPr>
            <a:spLocks noGrp="1"/>
          </p:cNvSpPr>
          <p:nvPr>
            <p:ph type="sldNum" sz="quarter" idx="12"/>
          </p:nvPr>
        </p:nvSpPr>
        <p:spPr>
          <a:xfrm>
            <a:off x="9285074" y="6356349"/>
            <a:ext cx="2743200" cy="365125"/>
          </a:xfrm>
        </p:spPr>
        <p:txBody>
          <a:bodyPr/>
          <a:lstStyle/>
          <a:p>
            <a:fld id="{E7B952DE-19CB-4DCF-A103-EC9AA4ABAB57}" type="slidenum">
              <a:rPr lang="en-US" smtClean="0"/>
              <a:t>19</a:t>
            </a:fld>
            <a:endParaRPr lang="en-US" dirty="0"/>
          </a:p>
        </p:txBody>
      </p:sp>
      <p:pic>
        <p:nvPicPr>
          <p:cNvPr id="3" name="Picture 2">
            <a:extLst>
              <a:ext uri="{FF2B5EF4-FFF2-40B4-BE49-F238E27FC236}">
                <a16:creationId xmlns:a16="http://schemas.microsoft.com/office/drawing/2014/main" id="{D4CF86CD-0A1F-4290-A71A-A1E4E5E58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707" y="702811"/>
            <a:ext cx="9367053" cy="5842279"/>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6CD43D50-02A7-47DA-A4C8-2C2A1A30F1D6}"/>
                  </a:ext>
                </a:extLst>
              </p14:cNvPr>
              <p14:cNvContentPartPr/>
              <p14:nvPr/>
            </p14:nvContentPartPr>
            <p14:xfrm>
              <a:off x="2140231" y="2339840"/>
              <a:ext cx="624240" cy="939240"/>
            </p14:xfrm>
          </p:contentPart>
        </mc:Choice>
        <mc:Fallback xmlns="">
          <p:pic>
            <p:nvPicPr>
              <p:cNvPr id="16" name="Ink 15">
                <a:extLst>
                  <a:ext uri="{FF2B5EF4-FFF2-40B4-BE49-F238E27FC236}">
                    <a16:creationId xmlns:a16="http://schemas.microsoft.com/office/drawing/2014/main" id="{6CD43D50-02A7-47DA-A4C8-2C2A1A30F1D6}"/>
                  </a:ext>
                </a:extLst>
              </p:cNvPr>
              <p:cNvPicPr/>
              <p:nvPr/>
            </p:nvPicPr>
            <p:blipFill>
              <a:blip r:embed="rId5"/>
              <a:stretch>
                <a:fillRect/>
              </a:stretch>
            </p:blipFill>
            <p:spPr>
              <a:xfrm>
                <a:off x="2122591" y="2321840"/>
                <a:ext cx="659880" cy="974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D52BD970-E741-481B-A1CA-8238926EB97D}"/>
                  </a:ext>
                </a:extLst>
              </p14:cNvPr>
              <p14:cNvContentPartPr/>
              <p14:nvPr/>
            </p14:nvContentPartPr>
            <p14:xfrm>
              <a:off x="6567511" y="2433440"/>
              <a:ext cx="655560" cy="888840"/>
            </p14:xfrm>
          </p:contentPart>
        </mc:Choice>
        <mc:Fallback xmlns="">
          <p:pic>
            <p:nvPicPr>
              <p:cNvPr id="18" name="Ink 17">
                <a:extLst>
                  <a:ext uri="{FF2B5EF4-FFF2-40B4-BE49-F238E27FC236}">
                    <a16:creationId xmlns:a16="http://schemas.microsoft.com/office/drawing/2014/main" id="{D52BD970-E741-481B-A1CA-8238926EB97D}"/>
                  </a:ext>
                </a:extLst>
              </p:cNvPr>
              <p:cNvPicPr/>
              <p:nvPr/>
            </p:nvPicPr>
            <p:blipFill>
              <a:blip r:embed="rId7"/>
              <a:stretch>
                <a:fillRect/>
              </a:stretch>
            </p:blipFill>
            <p:spPr>
              <a:xfrm>
                <a:off x="6549511" y="2415800"/>
                <a:ext cx="691200" cy="924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7494AEE6-2433-4859-9207-6B499CF183F6}"/>
                  </a:ext>
                </a:extLst>
              </p14:cNvPr>
              <p14:cNvContentPartPr/>
              <p14:nvPr/>
            </p14:nvContentPartPr>
            <p14:xfrm>
              <a:off x="8729686" y="1054463"/>
              <a:ext cx="655560" cy="888840"/>
            </p14:xfrm>
          </p:contentPart>
        </mc:Choice>
        <mc:Fallback xmlns="">
          <p:pic>
            <p:nvPicPr>
              <p:cNvPr id="12" name="Ink 11">
                <a:extLst>
                  <a:ext uri="{FF2B5EF4-FFF2-40B4-BE49-F238E27FC236}">
                    <a16:creationId xmlns:a16="http://schemas.microsoft.com/office/drawing/2014/main" id="{7494AEE6-2433-4859-9207-6B499CF183F6}"/>
                  </a:ext>
                </a:extLst>
              </p:cNvPr>
              <p:cNvPicPr/>
              <p:nvPr/>
            </p:nvPicPr>
            <p:blipFill>
              <a:blip r:embed="rId9"/>
              <a:stretch>
                <a:fillRect/>
              </a:stretch>
            </p:blipFill>
            <p:spPr>
              <a:xfrm>
                <a:off x="8711696" y="1036463"/>
                <a:ext cx="691180" cy="924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2C96DDBC-B4B7-4AE3-A155-17C88C82CA12}"/>
                  </a:ext>
                </a:extLst>
              </p14:cNvPr>
              <p14:cNvContentPartPr/>
              <p14:nvPr/>
            </p14:nvContentPartPr>
            <p14:xfrm>
              <a:off x="4885877" y="2085840"/>
              <a:ext cx="624240" cy="939240"/>
            </p14:xfrm>
          </p:contentPart>
        </mc:Choice>
        <mc:Fallback xmlns="">
          <p:pic>
            <p:nvPicPr>
              <p:cNvPr id="11" name="Ink 10">
                <a:extLst>
                  <a:ext uri="{FF2B5EF4-FFF2-40B4-BE49-F238E27FC236}">
                    <a16:creationId xmlns:a16="http://schemas.microsoft.com/office/drawing/2014/main" id="{2C96DDBC-B4B7-4AE3-A155-17C88C82CA12}"/>
                  </a:ext>
                </a:extLst>
              </p:cNvPr>
              <p:cNvPicPr/>
              <p:nvPr/>
            </p:nvPicPr>
            <p:blipFill>
              <a:blip r:embed="rId11"/>
              <a:stretch>
                <a:fillRect/>
              </a:stretch>
            </p:blipFill>
            <p:spPr>
              <a:xfrm>
                <a:off x="4867877" y="2067840"/>
                <a:ext cx="659880" cy="974880"/>
              </a:xfrm>
              <a:prstGeom prst="rect">
                <a:avLst/>
              </a:prstGeom>
            </p:spPr>
          </p:pic>
        </mc:Fallback>
      </mc:AlternateContent>
    </p:spTree>
    <p:extLst>
      <p:ext uri="{BB962C8B-B14F-4D97-AF65-F5344CB8AC3E}">
        <p14:creationId xmlns:p14="http://schemas.microsoft.com/office/powerpoint/2010/main" val="3550610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15014-D138-4B23-A08A-98A70F69979C}"/>
              </a:ext>
            </a:extLst>
          </p:cNvPr>
          <p:cNvSpPr>
            <a:spLocks noGrp="1"/>
          </p:cNvSpPr>
          <p:nvPr>
            <p:ph type="sldNum" sz="quarter" idx="12"/>
          </p:nvPr>
        </p:nvSpPr>
        <p:spPr>
          <a:xfrm>
            <a:off x="11788371" y="6479057"/>
            <a:ext cx="419099" cy="365125"/>
          </a:xfrm>
        </p:spPr>
        <p:txBody>
          <a:bodyPr/>
          <a:lstStyle/>
          <a:p>
            <a:fld id="{009814FA-236F-4B59-B245-B408A2B5883A}" type="slidenum">
              <a:rPr lang="en-US" smtClean="0"/>
              <a:t>2</a:t>
            </a:fld>
            <a:endParaRPr lang="en-US"/>
          </a:p>
        </p:txBody>
      </p:sp>
      <p:sp>
        <p:nvSpPr>
          <p:cNvPr id="6" name="Title 1">
            <a:extLst>
              <a:ext uri="{FF2B5EF4-FFF2-40B4-BE49-F238E27FC236}">
                <a16:creationId xmlns:a16="http://schemas.microsoft.com/office/drawing/2014/main" id="{1F6386F9-0FFD-4F40-A93F-458D0C3F2482}"/>
              </a:ext>
            </a:extLst>
          </p:cNvPr>
          <p:cNvSpPr txBox="1">
            <a:spLocks/>
          </p:cNvSpPr>
          <p:nvPr/>
        </p:nvSpPr>
        <p:spPr>
          <a:xfrm>
            <a:off x="84967" y="104382"/>
            <a:ext cx="5410958" cy="3381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dirty="0">
                <a:latin typeface="Arial" panose="020B0604020202020204" pitchFamily="34" charset="0"/>
                <a:cs typeface="Arial" panose="020B0604020202020204" pitchFamily="34" charset="0"/>
              </a:rPr>
              <a:t>AXION GENERATION PRINCIPLE</a:t>
            </a:r>
          </a:p>
        </p:txBody>
      </p:sp>
      <p:pic>
        <p:nvPicPr>
          <p:cNvPr id="8" name="Picture 7">
            <a:extLst>
              <a:ext uri="{FF2B5EF4-FFF2-40B4-BE49-F238E27FC236}">
                <a16:creationId xmlns:a16="http://schemas.microsoft.com/office/drawing/2014/main" id="{0306DF3E-0D82-47CE-8792-04B01FC22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525" y="456083"/>
            <a:ext cx="9582150" cy="6388099"/>
          </a:xfrm>
          <a:prstGeom prst="rect">
            <a:avLst/>
          </a:prstGeom>
        </p:spPr>
      </p:pic>
    </p:spTree>
    <p:extLst>
      <p:ext uri="{BB962C8B-B14F-4D97-AF65-F5344CB8AC3E}">
        <p14:creationId xmlns:p14="http://schemas.microsoft.com/office/powerpoint/2010/main" val="2016693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23855785-D34A-419E-BC85-86A79575BCCA}"/>
              </a:ext>
            </a:extLst>
          </p:cNvPr>
          <p:cNvSpPr>
            <a:spLocks noGrp="1"/>
          </p:cNvSpPr>
          <p:nvPr>
            <p:ph type="sldNum" sz="quarter" idx="12"/>
          </p:nvPr>
        </p:nvSpPr>
        <p:spPr>
          <a:xfrm>
            <a:off x="9285074" y="6356349"/>
            <a:ext cx="2743200" cy="365125"/>
          </a:xfrm>
        </p:spPr>
        <p:txBody>
          <a:bodyPr/>
          <a:lstStyle/>
          <a:p>
            <a:fld id="{E7B952DE-19CB-4DCF-A103-EC9AA4ABAB57}" type="slidenum">
              <a:rPr lang="en-US" smtClean="0"/>
              <a:t>20</a:t>
            </a:fld>
            <a:endParaRPr lang="en-US" dirty="0"/>
          </a:p>
        </p:txBody>
      </p:sp>
      <p:pic>
        <p:nvPicPr>
          <p:cNvPr id="4" name="Picture 3">
            <a:extLst>
              <a:ext uri="{FF2B5EF4-FFF2-40B4-BE49-F238E27FC236}">
                <a16:creationId xmlns:a16="http://schemas.microsoft.com/office/drawing/2014/main" id="{E90DD9DF-6AFB-441E-8035-9503D7E99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5262" y="58453"/>
            <a:ext cx="3936113" cy="6741094"/>
          </a:xfrm>
          <a:prstGeom prst="rect">
            <a:avLst/>
          </a:prstGeom>
        </p:spPr>
      </p:pic>
      <p:pic>
        <p:nvPicPr>
          <p:cNvPr id="6" name="Picture 5">
            <a:extLst>
              <a:ext uri="{FF2B5EF4-FFF2-40B4-BE49-F238E27FC236}">
                <a16:creationId xmlns:a16="http://schemas.microsoft.com/office/drawing/2014/main" id="{F443A8C4-405C-40D0-A92D-9434C5182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63" y="485173"/>
            <a:ext cx="6636100" cy="6314374"/>
          </a:xfrm>
          <a:prstGeom prst="rect">
            <a:avLst/>
          </a:prstGeom>
        </p:spPr>
      </p:pic>
      <p:sp>
        <p:nvSpPr>
          <p:cNvPr id="13" name="Title 1">
            <a:extLst>
              <a:ext uri="{FF2B5EF4-FFF2-40B4-BE49-F238E27FC236}">
                <a16:creationId xmlns:a16="http://schemas.microsoft.com/office/drawing/2014/main" id="{9624A1C3-43A8-4A38-969B-4A829919D946}"/>
              </a:ext>
            </a:extLst>
          </p:cNvPr>
          <p:cNvSpPr txBox="1">
            <a:spLocks/>
          </p:cNvSpPr>
          <p:nvPr/>
        </p:nvSpPr>
        <p:spPr>
          <a:xfrm>
            <a:off x="-1" y="0"/>
            <a:ext cx="3539067" cy="68103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2000" dirty="0">
                <a:latin typeface="Arial" panose="020B0604020202020204" pitchFamily="34" charset="0"/>
                <a:cs typeface="Arial" panose="020B0604020202020204" pitchFamily="34" charset="0"/>
              </a:rPr>
              <a:t>12 </a:t>
            </a:r>
            <a:r>
              <a:rPr lang="en-US" sz="2000" dirty="0" err="1">
                <a:latin typeface="Arial" panose="020B0604020202020204" pitchFamily="34" charset="0"/>
                <a:cs typeface="Arial" panose="020B0604020202020204" pitchFamily="34" charset="0"/>
              </a:rPr>
              <a:t>TBig</a:t>
            </a:r>
            <a:r>
              <a:rPr lang="en-US" sz="2000" dirty="0">
                <a:latin typeface="Arial" panose="020B0604020202020204" pitchFamily="34" charset="0"/>
                <a:cs typeface="Arial" panose="020B0604020202020204" pitchFamily="34" charset="0"/>
              </a:rPr>
              <a:t>-bore magnet system </a:t>
            </a:r>
          </a:p>
        </p:txBody>
      </p:sp>
    </p:spTree>
    <p:extLst>
      <p:ext uri="{BB962C8B-B14F-4D97-AF65-F5344CB8AC3E}">
        <p14:creationId xmlns:p14="http://schemas.microsoft.com/office/powerpoint/2010/main" val="1391998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47DC8E6-9429-457B-AFD6-D5FB0F383347}"/>
              </a:ext>
            </a:extLst>
          </p:cNvPr>
          <p:cNvSpPr txBox="1"/>
          <p:nvPr/>
        </p:nvSpPr>
        <p:spPr>
          <a:xfrm>
            <a:off x="0" y="0"/>
            <a:ext cx="9851231" cy="400110"/>
          </a:xfrm>
          <a:prstGeom prst="rect">
            <a:avLst/>
          </a:prstGeom>
          <a:noFill/>
        </p:spPr>
        <p:txBody>
          <a:bodyPr wrap="square" rtlCol="0">
            <a:spAutoFit/>
          </a:bodyPr>
          <a:lstStyle/>
          <a:p>
            <a:pPr defTabSz="2563737" latinLnBrk="0" hangingPunct="0"/>
            <a:r>
              <a:rPr lang="en-US" altLang="ko-KR" sz="2000" dirty="0">
                <a:solidFill>
                  <a:srgbClr val="000000"/>
                </a:solidFill>
                <a:latin typeface="Arial" panose="020B0604020202020204" pitchFamily="34" charset="0"/>
                <a:ea typeface="Helvetica Neue"/>
                <a:cs typeface="Arial" panose="020B0604020202020204" pitchFamily="34" charset="0"/>
                <a:sym typeface="Helvetica Neue"/>
              </a:rPr>
              <a:t>Main readout diagram</a:t>
            </a:r>
            <a:endParaRPr lang="en-KR" altLang="ko-KR" sz="2000" dirty="0">
              <a:solidFill>
                <a:srgbClr val="000000"/>
              </a:solidFill>
              <a:latin typeface="Arial" panose="020B0604020202020204" pitchFamily="34" charset="0"/>
              <a:ea typeface="Helvetica Neue"/>
              <a:cs typeface="Arial" panose="020B0604020202020204" pitchFamily="34" charset="0"/>
              <a:sym typeface="Helvetica Neue"/>
            </a:endParaRPr>
          </a:p>
        </p:txBody>
      </p:sp>
      <p:sp>
        <p:nvSpPr>
          <p:cNvPr id="6" name="Slide Number Placeholder 5">
            <a:extLst>
              <a:ext uri="{FF2B5EF4-FFF2-40B4-BE49-F238E27FC236}">
                <a16:creationId xmlns:a16="http://schemas.microsoft.com/office/drawing/2014/main" id="{09D51EFD-EBBB-4836-8BA8-B759337ED24B}"/>
              </a:ext>
            </a:extLst>
          </p:cNvPr>
          <p:cNvSpPr>
            <a:spLocks noGrp="1"/>
          </p:cNvSpPr>
          <p:nvPr>
            <p:ph type="sldNum" sz="quarter" idx="12"/>
          </p:nvPr>
        </p:nvSpPr>
        <p:spPr>
          <a:xfrm>
            <a:off x="11764279" y="6492875"/>
            <a:ext cx="427721" cy="365125"/>
          </a:xfrm>
        </p:spPr>
        <p:txBody>
          <a:bodyPr/>
          <a:lstStyle/>
          <a:p>
            <a:fld id="{E7B952DE-19CB-4DCF-A103-EC9AA4ABAB57}" type="slidenum">
              <a:rPr lang="en-US" smtClean="0"/>
              <a:t>21</a:t>
            </a:fld>
            <a:endParaRPr lang="en-US" dirty="0"/>
          </a:p>
        </p:txBody>
      </p:sp>
      <p:pic>
        <p:nvPicPr>
          <p:cNvPr id="8" name="Picture 7">
            <a:extLst>
              <a:ext uri="{FF2B5EF4-FFF2-40B4-BE49-F238E27FC236}">
                <a16:creationId xmlns:a16="http://schemas.microsoft.com/office/drawing/2014/main" id="{3CBFCE92-E0E3-4CE7-8E90-2029631AB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713" y="584775"/>
            <a:ext cx="6046566" cy="6202420"/>
          </a:xfrm>
          <a:prstGeom prst="rect">
            <a:avLst/>
          </a:prstGeom>
        </p:spPr>
      </p:pic>
      <p:sp>
        <p:nvSpPr>
          <p:cNvPr id="9" name="Text…..">
            <a:extLst>
              <a:ext uri="{FF2B5EF4-FFF2-40B4-BE49-F238E27FC236}">
                <a16:creationId xmlns:a16="http://schemas.microsoft.com/office/drawing/2014/main" id="{D6D31E57-E986-43B1-9B8A-AA4531752656}"/>
              </a:ext>
            </a:extLst>
          </p:cNvPr>
          <p:cNvSpPr txBox="1"/>
          <p:nvPr/>
        </p:nvSpPr>
        <p:spPr>
          <a:xfrm>
            <a:off x="0" y="715444"/>
            <a:ext cx="5582748" cy="60717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latinLnBrk="0">
              <a:lnSpc>
                <a:spcPct val="200000"/>
              </a:lnSpc>
            </a:pPr>
            <a:r>
              <a:rPr lang="en-US" altLang="ko-KR" sz="1600" b="1" dirty="0">
                <a:latin typeface="Arial" panose="020B0604020202020204" pitchFamily="34" charset="0"/>
                <a:cs typeface="Arial" panose="020B0604020202020204" pitchFamily="34" charset="0"/>
              </a:rPr>
              <a:t>Data taking</a:t>
            </a:r>
            <a:r>
              <a:rPr lang="en-US" altLang="ko-KR" sz="1600" dirty="0">
                <a:latin typeface="Arial" panose="020B0604020202020204" pitchFamily="34" charset="0"/>
                <a:cs typeface="Arial" panose="020B0604020202020204" pitchFamily="34" charset="0"/>
              </a:rPr>
              <a:t>:</a:t>
            </a:r>
          </a:p>
          <a:p>
            <a:pPr marL="342934" indent="-342934" algn="just" latinLnBrk="0">
              <a:lnSpc>
                <a:spcPct val="200000"/>
              </a:lnSpc>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A </a:t>
            </a:r>
            <a:r>
              <a:rPr lang="en-US" altLang="ko-KR" sz="1600" i="1" dirty="0">
                <a:latin typeface="Arial" panose="020B0604020202020204" pitchFamily="34" charset="0"/>
                <a:cs typeface="Arial" panose="020B0604020202020204" pitchFamily="34" charset="0"/>
              </a:rPr>
              <a:t>strong port</a:t>
            </a:r>
            <a:r>
              <a:rPr lang="en-US" altLang="ko-KR" sz="1600" dirty="0">
                <a:latin typeface="Arial" panose="020B0604020202020204" pitchFamily="34" charset="0"/>
                <a:cs typeface="Arial" panose="020B0604020202020204" pitchFamily="34" charset="0"/>
              </a:rPr>
              <a:t> is connected directly to the output chain;</a:t>
            </a:r>
          </a:p>
          <a:p>
            <a:pPr marL="342934" indent="-342934" algn="just" latinLnBrk="0">
              <a:lnSpc>
                <a:spcPct val="200000"/>
              </a:lnSpc>
              <a:buFont typeface="Arial" panose="020B0604020202020204" pitchFamily="34" charset="0"/>
              <a:buChar char="•"/>
            </a:pPr>
            <a:r>
              <a:rPr lang="en-US" altLang="ko-KR" sz="1600" i="1" dirty="0">
                <a:latin typeface="Arial" panose="020B0604020202020204" pitchFamily="34" charset="0"/>
                <a:cs typeface="Arial" panose="020B0604020202020204" pitchFamily="34" charset="0"/>
              </a:rPr>
              <a:t>JPA assembly </a:t>
            </a:r>
            <a:r>
              <a:rPr lang="en-US" altLang="ko-KR" sz="1600" dirty="0">
                <a:latin typeface="Arial" panose="020B0604020202020204" pitchFamily="34" charset="0"/>
                <a:cs typeface="Arial" panose="020B0604020202020204" pitchFamily="34" charset="0"/>
              </a:rPr>
              <a:t>is used as a first stage amplifier (defines SNR);</a:t>
            </a:r>
          </a:p>
          <a:p>
            <a:pPr algn="just">
              <a:lnSpc>
                <a:spcPct val="200000"/>
              </a:lnSpc>
            </a:pPr>
            <a:r>
              <a:rPr lang="en-US" altLang="ko-KR" sz="1600" b="1" dirty="0">
                <a:latin typeface="Arial" panose="020B0604020202020204" pitchFamily="34" charset="0"/>
                <a:cs typeface="Arial" panose="020B0604020202020204" pitchFamily="34" charset="0"/>
              </a:rPr>
              <a:t>Additional measurements</a:t>
            </a:r>
            <a:r>
              <a:rPr lang="en-US" altLang="ko-KR" sz="1600" dirty="0">
                <a:latin typeface="Arial" panose="020B0604020202020204" pitchFamily="34" charset="0"/>
                <a:cs typeface="Arial" panose="020B0604020202020204" pitchFamily="34" charset="0"/>
              </a:rPr>
              <a:t>:</a:t>
            </a:r>
          </a:p>
          <a:p>
            <a:pPr marL="342934" indent="-342934" algn="just" latinLnBrk="0">
              <a:lnSpc>
                <a:spcPct val="200000"/>
              </a:lnSpc>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Measurements of the cavity </a:t>
            </a:r>
            <a:r>
              <a:rPr lang="en-US" altLang="ko-KR" sz="1600" i="1" dirty="0">
                <a:latin typeface="Arial" panose="020B0604020202020204" pitchFamily="34" charset="0"/>
                <a:cs typeface="Arial" panose="020B0604020202020204" pitchFamily="34" charset="0"/>
              </a:rPr>
              <a:t>coupling coefficient</a:t>
            </a:r>
            <a:r>
              <a:rPr lang="en-US" altLang="ko-KR" sz="1600" dirty="0">
                <a:latin typeface="Arial" panose="020B0604020202020204" pitchFamily="34" charset="0"/>
                <a:cs typeface="Arial" panose="020B0604020202020204" pitchFamily="34" charset="0"/>
              </a:rPr>
              <a:t> to the output chain using the </a:t>
            </a:r>
            <a:r>
              <a:rPr lang="en-US" altLang="ko-KR" sz="1600" i="1" dirty="0">
                <a:latin typeface="Arial" panose="020B0604020202020204" pitchFamily="34" charset="0"/>
                <a:cs typeface="Arial" panose="020B0604020202020204" pitchFamily="34" charset="0"/>
              </a:rPr>
              <a:t>strong port</a:t>
            </a:r>
            <a:r>
              <a:rPr lang="en-US" altLang="ko-KR" sz="1600" dirty="0">
                <a:latin typeface="Arial" panose="020B0604020202020204" pitchFamily="34" charset="0"/>
                <a:cs typeface="Arial" panose="020B0604020202020204" pitchFamily="34" charset="0"/>
              </a:rPr>
              <a:t>;</a:t>
            </a:r>
          </a:p>
          <a:p>
            <a:pPr marL="342934" indent="-342934" algn="just" latinLnBrk="0">
              <a:lnSpc>
                <a:spcPct val="200000"/>
              </a:lnSpc>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Measurements of the cavity resonance frequency and quality factor over the </a:t>
            </a:r>
            <a:r>
              <a:rPr lang="en-US" altLang="ko-KR" sz="1600" i="1" dirty="0">
                <a:latin typeface="Arial" panose="020B0604020202020204" pitchFamily="34" charset="0"/>
                <a:cs typeface="Arial" panose="020B0604020202020204" pitchFamily="34" charset="0"/>
              </a:rPr>
              <a:t>weak port</a:t>
            </a:r>
            <a:r>
              <a:rPr lang="en-US" altLang="ko-KR" sz="1600" dirty="0">
                <a:latin typeface="Arial" panose="020B0604020202020204" pitchFamily="34" charset="0"/>
                <a:cs typeface="Arial" panose="020B0604020202020204" pitchFamily="34" charset="0"/>
              </a:rPr>
              <a:t>;</a:t>
            </a:r>
          </a:p>
          <a:p>
            <a:pPr marL="342934" indent="-342934" algn="just" latinLnBrk="0">
              <a:lnSpc>
                <a:spcPct val="200000"/>
              </a:lnSpc>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Measurements of </a:t>
            </a:r>
            <a:r>
              <a:rPr lang="en-US" altLang="ko-KR" sz="1600" i="1" dirty="0">
                <a:latin typeface="Arial" panose="020B0604020202020204" pitchFamily="34" charset="0"/>
                <a:cs typeface="Arial" panose="020B0604020202020204" pitchFamily="34" charset="0"/>
              </a:rPr>
              <a:t>total system gain</a:t>
            </a:r>
            <a:r>
              <a:rPr lang="en-US" altLang="ko-KR" sz="1600" dirty="0">
                <a:latin typeface="Arial" panose="020B0604020202020204" pitchFamily="34" charset="0"/>
                <a:cs typeface="Arial" panose="020B0604020202020204" pitchFamily="34" charset="0"/>
              </a:rPr>
              <a:t> via </a:t>
            </a:r>
            <a:r>
              <a:rPr lang="en-US" altLang="ko-KR" sz="1600" i="1" dirty="0">
                <a:latin typeface="Arial" panose="020B0604020202020204" pitchFamily="34" charset="0"/>
                <a:cs typeface="Arial" panose="020B0604020202020204" pitchFamily="34" charset="0"/>
              </a:rPr>
              <a:t>bypass line</a:t>
            </a:r>
            <a:r>
              <a:rPr lang="en-US" altLang="ko-KR" sz="1600" dirty="0">
                <a:latin typeface="Arial" panose="020B0604020202020204" pitchFamily="34" charset="0"/>
                <a:cs typeface="Arial" panose="020B0604020202020204" pitchFamily="34" charset="0"/>
              </a:rPr>
              <a:t>;</a:t>
            </a:r>
          </a:p>
          <a:p>
            <a:pPr marL="342934" indent="-342934" algn="just">
              <a:lnSpc>
                <a:spcPct val="200000"/>
              </a:lnSpc>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Measurements of the </a:t>
            </a:r>
            <a:r>
              <a:rPr lang="en-US" altLang="ko-KR" sz="1600" i="1" dirty="0">
                <a:latin typeface="Arial" panose="020B0604020202020204" pitchFamily="34" charset="0"/>
                <a:cs typeface="Arial" panose="020B0604020202020204" pitchFamily="34" charset="0"/>
              </a:rPr>
              <a:t>total system noise temperature</a:t>
            </a:r>
            <a:r>
              <a:rPr lang="en-US" altLang="ko-KR" sz="1600" dirty="0">
                <a:latin typeface="Arial" panose="020B0604020202020204" pitchFamily="34" charset="0"/>
                <a:cs typeface="Arial" panose="020B0604020202020204" pitchFamily="34" charset="0"/>
              </a:rPr>
              <a:t> (</a:t>
            </a:r>
            <a:r>
              <a:rPr lang="en-US" altLang="ko-KR" sz="1600" i="1" dirty="0" err="1">
                <a:latin typeface="Arial" panose="020B0604020202020204" pitchFamily="34" charset="0"/>
                <a:cs typeface="Arial" panose="020B0604020202020204" pitchFamily="34" charset="0"/>
              </a:rPr>
              <a:t>T</a:t>
            </a:r>
            <a:r>
              <a:rPr lang="en-US" altLang="ko-KR" sz="1600" i="1" baseline="-25000" dirty="0" err="1">
                <a:latin typeface="Arial" panose="020B0604020202020204" pitchFamily="34" charset="0"/>
                <a:cs typeface="Arial" panose="020B0604020202020204" pitchFamily="34" charset="0"/>
              </a:rPr>
              <a:t>sys</a:t>
            </a:r>
            <a:r>
              <a:rPr lang="en-US" altLang="ko-KR" sz="1600" dirty="0">
                <a:latin typeface="Arial" panose="020B0604020202020204" pitchFamily="34" charset="0"/>
                <a:cs typeface="Arial" panose="020B0604020202020204" pitchFamily="34" charset="0"/>
              </a:rPr>
              <a:t>) over the cryogenic noise source.</a:t>
            </a:r>
          </a:p>
        </p:txBody>
      </p:sp>
    </p:spTree>
    <p:extLst>
      <p:ext uri="{BB962C8B-B14F-4D97-AF65-F5344CB8AC3E}">
        <p14:creationId xmlns:p14="http://schemas.microsoft.com/office/powerpoint/2010/main" val="1969787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a:extLst>
              <a:ext uri="{FF2B5EF4-FFF2-40B4-BE49-F238E27FC236}">
                <a16:creationId xmlns:a16="http://schemas.microsoft.com/office/drawing/2014/main" id="{E359E3B3-A30B-455B-9545-C29A60761224}"/>
              </a:ext>
            </a:extLst>
          </p:cNvPr>
          <p:cNvSpPr txBox="1"/>
          <p:nvPr/>
        </p:nvSpPr>
        <p:spPr>
          <a:xfrm>
            <a:off x="20897" y="611073"/>
            <a:ext cx="5703043" cy="624692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lnSpc>
                <a:spcPct val="200000"/>
              </a:lnSpc>
            </a:pPr>
            <a:r>
              <a:rPr lang="en-US" altLang="ko-KR" sz="1800" b="1" dirty="0">
                <a:latin typeface="Arial" panose="020B0604020202020204" pitchFamily="34" charset="0"/>
                <a:cs typeface="Arial" panose="020B0604020202020204" pitchFamily="34" charset="0"/>
              </a:rPr>
              <a:t>Before data taking</a:t>
            </a:r>
            <a:r>
              <a:rPr lang="en-US" altLang="ko-KR" sz="1800" dirty="0">
                <a:latin typeface="Arial" panose="020B0604020202020204" pitchFamily="34" charset="0"/>
                <a:cs typeface="Arial" panose="020B0604020202020204" pitchFamily="34" charset="0"/>
              </a:rPr>
              <a:t>:</a:t>
            </a:r>
          </a:p>
          <a:p>
            <a:pPr marL="342934" indent="-342934" algn="just">
              <a:lnSpc>
                <a:spcPct val="200000"/>
              </a:lnSpc>
              <a:buFont typeface="Arial" panose="020B0604020202020204" pitchFamily="34" charset="0"/>
              <a:buChar char="•"/>
            </a:pPr>
            <a:r>
              <a:rPr lang="en-US" altLang="ko-KR" sz="1800" dirty="0">
                <a:latin typeface="Arial" panose="020B0604020202020204" pitchFamily="34" charset="0"/>
                <a:cs typeface="Arial" panose="020B0604020202020204" pitchFamily="34" charset="0"/>
              </a:rPr>
              <a:t>Measurement of the </a:t>
            </a:r>
            <a:r>
              <a:rPr lang="en-US" altLang="ko-KR" sz="1800" i="1" dirty="0">
                <a:latin typeface="Arial" panose="020B0604020202020204" pitchFamily="34" charset="0"/>
                <a:cs typeface="Arial" panose="020B0604020202020204" pitchFamily="34" charset="0"/>
              </a:rPr>
              <a:t>cavity resonance frequency (</a:t>
            </a:r>
            <a:r>
              <a:rPr lang="en-US" altLang="ko-KR" sz="1800" i="1" dirty="0" err="1">
                <a:latin typeface="Arial" panose="020B0604020202020204" pitchFamily="34" charset="0"/>
                <a:cs typeface="Arial" panose="020B0604020202020204" pitchFamily="34" charset="0"/>
              </a:rPr>
              <a:t>f</a:t>
            </a:r>
            <a:r>
              <a:rPr lang="en-US" altLang="ko-KR" sz="1800" i="1" baseline="-25000" dirty="0" err="1">
                <a:latin typeface="Arial" panose="020B0604020202020204" pitchFamily="34" charset="0"/>
                <a:cs typeface="Arial" panose="020B0604020202020204" pitchFamily="34" charset="0"/>
              </a:rPr>
              <a:t>r</a:t>
            </a:r>
            <a:r>
              <a:rPr lang="en-US" altLang="ko-KR" sz="1800" i="1" dirty="0">
                <a:latin typeface="Arial" panose="020B0604020202020204" pitchFamily="34" charset="0"/>
                <a:cs typeface="Arial" panose="020B0604020202020204" pitchFamily="34" charset="0"/>
              </a:rPr>
              <a:t>)</a:t>
            </a:r>
            <a:r>
              <a:rPr lang="en-US" altLang="ko-KR" sz="1800" dirty="0">
                <a:latin typeface="Arial" panose="020B0604020202020204" pitchFamily="34" charset="0"/>
                <a:cs typeface="Arial" panose="020B0604020202020204" pitchFamily="34" charset="0"/>
              </a:rPr>
              <a:t> and </a:t>
            </a:r>
            <a:r>
              <a:rPr lang="en-US" altLang="ko-KR" sz="1800" i="1" dirty="0">
                <a:latin typeface="Arial" panose="020B0604020202020204" pitchFamily="34" charset="0"/>
                <a:cs typeface="Arial" panose="020B0604020202020204" pitchFamily="34" charset="0"/>
              </a:rPr>
              <a:t>the quality factor (Q</a:t>
            </a:r>
            <a:r>
              <a:rPr lang="en-US" altLang="ko-KR" sz="1800" i="1" baseline="-25000" dirty="0">
                <a:latin typeface="Arial" panose="020B0604020202020204" pitchFamily="34" charset="0"/>
                <a:cs typeface="Arial" panose="020B0604020202020204" pitchFamily="34" charset="0"/>
              </a:rPr>
              <a:t>c</a:t>
            </a:r>
            <a:r>
              <a:rPr lang="en-US" altLang="ko-KR" sz="1800" i="1" dirty="0">
                <a:latin typeface="Arial" panose="020B0604020202020204" pitchFamily="34" charset="0"/>
                <a:cs typeface="Arial" panose="020B0604020202020204" pitchFamily="34" charset="0"/>
              </a:rPr>
              <a:t>)</a:t>
            </a:r>
            <a:r>
              <a:rPr lang="en-US" altLang="ko-KR" sz="1800" dirty="0">
                <a:latin typeface="Arial" panose="020B0604020202020204" pitchFamily="34" charset="0"/>
                <a:cs typeface="Arial" panose="020B0604020202020204" pitchFamily="34" charset="0"/>
              </a:rPr>
              <a:t> over the weak and strong ports (JPA pump off);</a:t>
            </a:r>
          </a:p>
          <a:p>
            <a:pPr marL="342934" indent="-342934" algn="just" latinLnBrk="0">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Measurement of the </a:t>
            </a:r>
            <a:r>
              <a:rPr lang="en-US" altLang="ko-KR" sz="1800" i="1" dirty="0">
                <a:solidFill>
                  <a:schemeClr val="bg1"/>
                </a:solidFill>
                <a:latin typeface="Arial" panose="020B0604020202020204" pitchFamily="34" charset="0"/>
                <a:cs typeface="Arial" panose="020B0604020202020204" pitchFamily="34" charset="0"/>
              </a:rPr>
              <a:t>cavity coupling</a:t>
            </a:r>
            <a:r>
              <a:rPr lang="en-US" altLang="ko-KR" sz="1800" dirty="0">
                <a:solidFill>
                  <a:schemeClr val="bg1"/>
                </a:solidFill>
                <a:latin typeface="Arial" panose="020B0604020202020204" pitchFamily="34" charset="0"/>
                <a:cs typeface="Arial" panose="020B0604020202020204" pitchFamily="34" charset="0"/>
              </a:rPr>
              <a:t> to the readout chain over the strong port;</a:t>
            </a:r>
          </a:p>
          <a:p>
            <a:pPr marL="342934" indent="-342934" algn="just" latinLnBrk="0">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Measurement of the total system gain (JPA pump on) via bypass line.</a:t>
            </a:r>
          </a:p>
          <a:p>
            <a:pPr algn="just">
              <a:lnSpc>
                <a:spcPct val="200000"/>
              </a:lnSpc>
            </a:pPr>
            <a:r>
              <a:rPr lang="en-US" altLang="ko-KR" sz="1800" b="1" dirty="0">
                <a:solidFill>
                  <a:schemeClr val="bg1"/>
                </a:solidFill>
                <a:latin typeface="Arial" panose="020B0604020202020204" pitchFamily="34" charset="0"/>
                <a:cs typeface="Arial" panose="020B0604020202020204" pitchFamily="34" charset="0"/>
              </a:rPr>
              <a:t>Data taking</a:t>
            </a:r>
            <a:r>
              <a:rPr lang="en-US" altLang="ko-KR" sz="1800" dirty="0">
                <a:solidFill>
                  <a:schemeClr val="bg1"/>
                </a:solidFill>
                <a:latin typeface="Arial" panose="020B0604020202020204" pitchFamily="34" charset="0"/>
                <a:cs typeface="Arial" panose="020B0604020202020204" pitchFamily="34" charset="0"/>
              </a:rPr>
              <a:t>:</a:t>
            </a:r>
          </a:p>
          <a:p>
            <a:pPr marL="342934" indent="-342934" algn="just">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Real time data digitizing;</a:t>
            </a:r>
          </a:p>
          <a:p>
            <a:pPr marL="342934" indent="-342934" algn="just">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Cavity next frequency tuning.</a:t>
            </a:r>
          </a:p>
        </p:txBody>
      </p:sp>
      <p:sp>
        <p:nvSpPr>
          <p:cNvPr id="6" name="Slide Number Placeholder 5">
            <a:extLst>
              <a:ext uri="{FF2B5EF4-FFF2-40B4-BE49-F238E27FC236}">
                <a16:creationId xmlns:a16="http://schemas.microsoft.com/office/drawing/2014/main" id="{09D51EFD-EBBB-4836-8BA8-B759337ED24B}"/>
              </a:ext>
            </a:extLst>
          </p:cNvPr>
          <p:cNvSpPr>
            <a:spLocks noGrp="1"/>
          </p:cNvSpPr>
          <p:nvPr>
            <p:ph type="sldNum" sz="quarter" idx="12"/>
          </p:nvPr>
        </p:nvSpPr>
        <p:spPr>
          <a:xfrm>
            <a:off x="11764279" y="6492875"/>
            <a:ext cx="427721" cy="365125"/>
          </a:xfrm>
        </p:spPr>
        <p:txBody>
          <a:bodyPr/>
          <a:lstStyle/>
          <a:p>
            <a:fld id="{E7B952DE-19CB-4DCF-A103-EC9AA4ABAB57}" type="slidenum">
              <a:rPr lang="en-US" smtClean="0"/>
              <a:t>22</a:t>
            </a:fld>
            <a:endParaRPr lang="en-US" dirty="0"/>
          </a:p>
        </p:txBody>
      </p:sp>
      <p:pic>
        <p:nvPicPr>
          <p:cNvPr id="8" name="Picture 7">
            <a:extLst>
              <a:ext uri="{FF2B5EF4-FFF2-40B4-BE49-F238E27FC236}">
                <a16:creationId xmlns:a16="http://schemas.microsoft.com/office/drawing/2014/main" id="{3CBFCE92-E0E3-4CE7-8E90-2029631AB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495" y="200955"/>
            <a:ext cx="6420741" cy="6586240"/>
          </a:xfrm>
          <a:prstGeom prst="rect">
            <a:avLst/>
          </a:prstGeom>
        </p:spPr>
      </p:pic>
      <p:sp>
        <p:nvSpPr>
          <p:cNvPr id="9" name="Title 2">
            <a:extLst>
              <a:ext uri="{FF2B5EF4-FFF2-40B4-BE49-F238E27FC236}">
                <a16:creationId xmlns:a16="http://schemas.microsoft.com/office/drawing/2014/main" id="{772C6216-6F15-4F9C-A004-50ADA9187007}"/>
              </a:ext>
            </a:extLst>
          </p:cNvPr>
          <p:cNvSpPr txBox="1">
            <a:spLocks/>
          </p:cNvSpPr>
          <p:nvPr/>
        </p:nvSpPr>
        <p:spPr>
          <a:xfrm>
            <a:off x="0" y="10885"/>
            <a:ext cx="4010453" cy="6001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rgbClr val="000000"/>
                </a:solidFill>
                <a:latin typeface="Arial" panose="020B0604020202020204" pitchFamily="34" charset="0"/>
                <a:cs typeface="Arial" panose="020B0604020202020204" pitchFamily="34" charset="0"/>
              </a:rPr>
              <a:t>Data taking sequence</a:t>
            </a:r>
          </a:p>
        </p:txBody>
      </p:sp>
      <p:cxnSp>
        <p:nvCxnSpPr>
          <p:cNvPr id="16" name="Straight Arrow Connector 15">
            <a:extLst>
              <a:ext uri="{FF2B5EF4-FFF2-40B4-BE49-F238E27FC236}">
                <a16:creationId xmlns:a16="http://schemas.microsoft.com/office/drawing/2014/main" id="{694FABBF-4FAF-48F0-8CA0-228129C65577}"/>
              </a:ext>
            </a:extLst>
          </p:cNvPr>
          <p:cNvCxnSpPr>
            <a:cxnSpLocks/>
          </p:cNvCxnSpPr>
          <p:nvPr/>
        </p:nvCxnSpPr>
        <p:spPr>
          <a:xfrm>
            <a:off x="6855204" y="1294432"/>
            <a:ext cx="0" cy="420890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EB05DBF-CB70-4187-8529-7AEC813ACD82}"/>
              </a:ext>
            </a:extLst>
          </p:cNvPr>
          <p:cNvCxnSpPr>
            <a:cxnSpLocks/>
          </p:cNvCxnSpPr>
          <p:nvPr/>
        </p:nvCxnSpPr>
        <p:spPr>
          <a:xfrm flipV="1">
            <a:off x="8896282" y="1294432"/>
            <a:ext cx="0" cy="189707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3D0ECB9-400A-438F-9BBD-3E1722BA7FCB}"/>
              </a:ext>
            </a:extLst>
          </p:cNvPr>
          <p:cNvCxnSpPr>
            <a:cxnSpLocks/>
          </p:cNvCxnSpPr>
          <p:nvPr/>
        </p:nvCxnSpPr>
        <p:spPr>
          <a:xfrm flipV="1">
            <a:off x="8551488" y="3773798"/>
            <a:ext cx="0" cy="95377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FDC3BF4-FB38-400C-A73B-30B466DBBF5A}"/>
              </a:ext>
            </a:extLst>
          </p:cNvPr>
          <p:cNvCxnSpPr>
            <a:cxnSpLocks/>
          </p:cNvCxnSpPr>
          <p:nvPr/>
        </p:nvCxnSpPr>
        <p:spPr>
          <a:xfrm flipH="1">
            <a:off x="3416593" y="2753983"/>
            <a:ext cx="986794" cy="0"/>
          </a:xfrm>
          <a:prstGeom prst="straightConnector1">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A01B169-4A63-4C46-A291-F167E69C33CD}"/>
              </a:ext>
            </a:extLst>
          </p:cNvPr>
          <p:cNvCxnSpPr>
            <a:cxnSpLocks/>
          </p:cNvCxnSpPr>
          <p:nvPr/>
        </p:nvCxnSpPr>
        <p:spPr>
          <a:xfrm flipV="1">
            <a:off x="7516438" y="4727576"/>
            <a:ext cx="0" cy="60642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173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a:extLst>
              <a:ext uri="{FF2B5EF4-FFF2-40B4-BE49-F238E27FC236}">
                <a16:creationId xmlns:a16="http://schemas.microsoft.com/office/drawing/2014/main" id="{E359E3B3-A30B-455B-9545-C29A60761224}"/>
              </a:ext>
            </a:extLst>
          </p:cNvPr>
          <p:cNvSpPr txBox="1"/>
          <p:nvPr/>
        </p:nvSpPr>
        <p:spPr>
          <a:xfrm>
            <a:off x="20897" y="611073"/>
            <a:ext cx="5703043" cy="624692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lnSpc>
                <a:spcPct val="200000"/>
              </a:lnSpc>
            </a:pPr>
            <a:r>
              <a:rPr lang="en-US" altLang="ko-KR" sz="1800" b="1" dirty="0">
                <a:latin typeface="Arial" panose="020B0604020202020204" pitchFamily="34" charset="0"/>
                <a:cs typeface="Arial" panose="020B0604020202020204" pitchFamily="34" charset="0"/>
              </a:rPr>
              <a:t>Before data taking</a:t>
            </a:r>
            <a:r>
              <a:rPr lang="en-US" altLang="ko-KR" sz="1800" dirty="0">
                <a:latin typeface="Arial" panose="020B0604020202020204" pitchFamily="34" charset="0"/>
                <a:cs typeface="Arial" panose="020B0604020202020204" pitchFamily="34" charset="0"/>
              </a:rPr>
              <a:t>:</a:t>
            </a:r>
          </a:p>
          <a:p>
            <a:pPr marL="342934" indent="-342934" algn="just">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Measurement of the </a:t>
            </a:r>
            <a:r>
              <a:rPr lang="en-US" altLang="ko-KR" sz="1800" i="1" dirty="0">
                <a:solidFill>
                  <a:schemeClr val="bg1"/>
                </a:solidFill>
                <a:latin typeface="Arial" panose="020B0604020202020204" pitchFamily="34" charset="0"/>
                <a:cs typeface="Arial" panose="020B0604020202020204" pitchFamily="34" charset="0"/>
              </a:rPr>
              <a:t>cavity resonance frequency (</a:t>
            </a:r>
            <a:r>
              <a:rPr lang="en-US" altLang="ko-KR" sz="1800" i="1" dirty="0" err="1">
                <a:solidFill>
                  <a:schemeClr val="bg1"/>
                </a:solidFill>
                <a:latin typeface="Arial" panose="020B0604020202020204" pitchFamily="34" charset="0"/>
                <a:cs typeface="Arial" panose="020B0604020202020204" pitchFamily="34" charset="0"/>
              </a:rPr>
              <a:t>f</a:t>
            </a:r>
            <a:r>
              <a:rPr lang="en-US" altLang="ko-KR" sz="1800" i="1" baseline="-25000" dirty="0" err="1">
                <a:solidFill>
                  <a:schemeClr val="bg1"/>
                </a:solidFill>
                <a:latin typeface="Arial" panose="020B0604020202020204" pitchFamily="34" charset="0"/>
                <a:cs typeface="Arial" panose="020B0604020202020204" pitchFamily="34" charset="0"/>
              </a:rPr>
              <a:t>r</a:t>
            </a:r>
            <a:r>
              <a:rPr lang="en-US" altLang="ko-KR" sz="1800" i="1" dirty="0">
                <a:solidFill>
                  <a:schemeClr val="bg1"/>
                </a:solidFill>
                <a:latin typeface="Arial" panose="020B0604020202020204" pitchFamily="34" charset="0"/>
                <a:cs typeface="Arial" panose="020B0604020202020204" pitchFamily="34" charset="0"/>
              </a:rPr>
              <a:t>)</a:t>
            </a:r>
            <a:r>
              <a:rPr lang="en-US" altLang="ko-KR" sz="1800" dirty="0">
                <a:solidFill>
                  <a:schemeClr val="bg1"/>
                </a:solidFill>
                <a:latin typeface="Arial" panose="020B0604020202020204" pitchFamily="34" charset="0"/>
                <a:cs typeface="Arial" panose="020B0604020202020204" pitchFamily="34" charset="0"/>
              </a:rPr>
              <a:t> and </a:t>
            </a:r>
            <a:r>
              <a:rPr lang="en-US" altLang="ko-KR" sz="1800" i="1" dirty="0">
                <a:solidFill>
                  <a:schemeClr val="bg1"/>
                </a:solidFill>
                <a:latin typeface="Arial" panose="020B0604020202020204" pitchFamily="34" charset="0"/>
                <a:cs typeface="Arial" panose="020B0604020202020204" pitchFamily="34" charset="0"/>
              </a:rPr>
              <a:t>the quality factor (Q</a:t>
            </a:r>
            <a:r>
              <a:rPr lang="en-US" altLang="ko-KR" sz="1800" i="1" baseline="-25000" dirty="0">
                <a:solidFill>
                  <a:schemeClr val="bg1"/>
                </a:solidFill>
                <a:latin typeface="Arial" panose="020B0604020202020204" pitchFamily="34" charset="0"/>
                <a:cs typeface="Arial" panose="020B0604020202020204" pitchFamily="34" charset="0"/>
              </a:rPr>
              <a:t>c</a:t>
            </a:r>
            <a:r>
              <a:rPr lang="en-US" altLang="ko-KR" sz="1800" i="1" dirty="0">
                <a:solidFill>
                  <a:schemeClr val="bg1"/>
                </a:solidFill>
                <a:latin typeface="Arial" panose="020B0604020202020204" pitchFamily="34" charset="0"/>
                <a:cs typeface="Arial" panose="020B0604020202020204" pitchFamily="34" charset="0"/>
              </a:rPr>
              <a:t>)</a:t>
            </a:r>
            <a:r>
              <a:rPr lang="en-US" altLang="ko-KR" sz="1800" dirty="0">
                <a:solidFill>
                  <a:schemeClr val="bg1"/>
                </a:solidFill>
                <a:latin typeface="Arial" panose="020B0604020202020204" pitchFamily="34" charset="0"/>
                <a:cs typeface="Arial" panose="020B0604020202020204" pitchFamily="34" charset="0"/>
              </a:rPr>
              <a:t> over the weak and strong ports (JPA pump off);</a:t>
            </a:r>
          </a:p>
          <a:p>
            <a:pPr marL="342934" indent="-342934" algn="just" latinLnBrk="0">
              <a:lnSpc>
                <a:spcPct val="200000"/>
              </a:lnSpc>
              <a:buFont typeface="Arial" panose="020B0604020202020204" pitchFamily="34" charset="0"/>
              <a:buChar char="•"/>
            </a:pPr>
            <a:r>
              <a:rPr lang="en-US" altLang="ko-KR" sz="1800" dirty="0">
                <a:latin typeface="Arial" panose="020B0604020202020204" pitchFamily="34" charset="0"/>
                <a:cs typeface="Arial" panose="020B0604020202020204" pitchFamily="34" charset="0"/>
              </a:rPr>
              <a:t>Measurement of the </a:t>
            </a:r>
            <a:r>
              <a:rPr lang="en-US" altLang="ko-KR" sz="1800" i="1" dirty="0">
                <a:latin typeface="Arial" panose="020B0604020202020204" pitchFamily="34" charset="0"/>
                <a:cs typeface="Arial" panose="020B0604020202020204" pitchFamily="34" charset="0"/>
              </a:rPr>
              <a:t>cavity coupling</a:t>
            </a:r>
            <a:r>
              <a:rPr lang="en-US" altLang="ko-KR" sz="1800" dirty="0">
                <a:latin typeface="Arial" panose="020B0604020202020204" pitchFamily="34" charset="0"/>
                <a:cs typeface="Arial" panose="020B0604020202020204" pitchFamily="34" charset="0"/>
              </a:rPr>
              <a:t> to the readout chain over the strong port;</a:t>
            </a:r>
          </a:p>
          <a:p>
            <a:pPr marL="342934" indent="-342934" algn="just" latinLnBrk="0">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Measurement of the total system gain (JPA pump on) via bypass line.</a:t>
            </a:r>
          </a:p>
          <a:p>
            <a:pPr algn="just">
              <a:lnSpc>
                <a:spcPct val="200000"/>
              </a:lnSpc>
            </a:pPr>
            <a:r>
              <a:rPr lang="en-US" altLang="ko-KR" sz="1800" b="1" dirty="0">
                <a:solidFill>
                  <a:schemeClr val="bg1"/>
                </a:solidFill>
                <a:latin typeface="Arial" panose="020B0604020202020204" pitchFamily="34" charset="0"/>
                <a:cs typeface="Arial" panose="020B0604020202020204" pitchFamily="34" charset="0"/>
              </a:rPr>
              <a:t>Data taking</a:t>
            </a:r>
            <a:r>
              <a:rPr lang="en-US" altLang="ko-KR" sz="1800" dirty="0">
                <a:solidFill>
                  <a:schemeClr val="bg1"/>
                </a:solidFill>
                <a:latin typeface="Arial" panose="020B0604020202020204" pitchFamily="34" charset="0"/>
                <a:cs typeface="Arial" panose="020B0604020202020204" pitchFamily="34" charset="0"/>
              </a:rPr>
              <a:t>:</a:t>
            </a:r>
          </a:p>
          <a:p>
            <a:pPr marL="342934" indent="-342934" algn="just">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Real time data digitizing;</a:t>
            </a:r>
          </a:p>
          <a:p>
            <a:pPr marL="342934" indent="-342934" algn="just">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Cavity next frequency tuning.</a:t>
            </a:r>
          </a:p>
        </p:txBody>
      </p:sp>
      <p:sp>
        <p:nvSpPr>
          <p:cNvPr id="6" name="Slide Number Placeholder 5">
            <a:extLst>
              <a:ext uri="{FF2B5EF4-FFF2-40B4-BE49-F238E27FC236}">
                <a16:creationId xmlns:a16="http://schemas.microsoft.com/office/drawing/2014/main" id="{09D51EFD-EBBB-4836-8BA8-B759337ED24B}"/>
              </a:ext>
            </a:extLst>
          </p:cNvPr>
          <p:cNvSpPr>
            <a:spLocks noGrp="1"/>
          </p:cNvSpPr>
          <p:nvPr>
            <p:ph type="sldNum" sz="quarter" idx="12"/>
          </p:nvPr>
        </p:nvSpPr>
        <p:spPr>
          <a:xfrm>
            <a:off x="11764279" y="6492875"/>
            <a:ext cx="427721" cy="365125"/>
          </a:xfrm>
        </p:spPr>
        <p:txBody>
          <a:bodyPr/>
          <a:lstStyle/>
          <a:p>
            <a:fld id="{E7B952DE-19CB-4DCF-A103-EC9AA4ABAB57}" type="slidenum">
              <a:rPr lang="en-US" smtClean="0"/>
              <a:t>23</a:t>
            </a:fld>
            <a:endParaRPr lang="en-US" dirty="0"/>
          </a:p>
        </p:txBody>
      </p:sp>
      <p:pic>
        <p:nvPicPr>
          <p:cNvPr id="8" name="Picture 7">
            <a:extLst>
              <a:ext uri="{FF2B5EF4-FFF2-40B4-BE49-F238E27FC236}">
                <a16:creationId xmlns:a16="http://schemas.microsoft.com/office/drawing/2014/main" id="{3CBFCE92-E0E3-4CE7-8E90-2029631AB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495" y="200955"/>
            <a:ext cx="6420741" cy="6586240"/>
          </a:xfrm>
          <a:prstGeom prst="rect">
            <a:avLst/>
          </a:prstGeom>
        </p:spPr>
      </p:pic>
      <p:sp>
        <p:nvSpPr>
          <p:cNvPr id="9" name="Title 2">
            <a:extLst>
              <a:ext uri="{FF2B5EF4-FFF2-40B4-BE49-F238E27FC236}">
                <a16:creationId xmlns:a16="http://schemas.microsoft.com/office/drawing/2014/main" id="{772C6216-6F15-4F9C-A004-50ADA9187007}"/>
              </a:ext>
            </a:extLst>
          </p:cNvPr>
          <p:cNvSpPr txBox="1">
            <a:spLocks/>
          </p:cNvSpPr>
          <p:nvPr/>
        </p:nvSpPr>
        <p:spPr>
          <a:xfrm>
            <a:off x="0" y="10885"/>
            <a:ext cx="3902503" cy="6001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rgbClr val="000000"/>
                </a:solidFill>
                <a:latin typeface="Arial" panose="020B0604020202020204" pitchFamily="34" charset="0"/>
                <a:cs typeface="Arial" panose="020B0604020202020204" pitchFamily="34" charset="0"/>
              </a:rPr>
              <a:t>Data taking sequence</a:t>
            </a:r>
          </a:p>
        </p:txBody>
      </p:sp>
      <p:cxnSp>
        <p:nvCxnSpPr>
          <p:cNvPr id="13" name="Straight Arrow Connector 12">
            <a:extLst>
              <a:ext uri="{FF2B5EF4-FFF2-40B4-BE49-F238E27FC236}">
                <a16:creationId xmlns:a16="http://schemas.microsoft.com/office/drawing/2014/main" id="{CA74DA56-FD57-406C-80F7-5AD334CA7780}"/>
              </a:ext>
            </a:extLst>
          </p:cNvPr>
          <p:cNvCxnSpPr>
            <a:cxnSpLocks/>
          </p:cNvCxnSpPr>
          <p:nvPr/>
        </p:nvCxnSpPr>
        <p:spPr>
          <a:xfrm>
            <a:off x="7993111" y="1294432"/>
            <a:ext cx="0" cy="220124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D30534E-AD2A-49FB-964F-1C44501D30AD}"/>
              </a:ext>
            </a:extLst>
          </p:cNvPr>
          <p:cNvCxnSpPr>
            <a:cxnSpLocks/>
          </p:cNvCxnSpPr>
          <p:nvPr/>
        </p:nvCxnSpPr>
        <p:spPr>
          <a:xfrm>
            <a:off x="8555298" y="3773796"/>
            <a:ext cx="0" cy="100267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58FFA8D-C389-4A74-B05F-16EEF2296F6D}"/>
              </a:ext>
            </a:extLst>
          </p:cNvPr>
          <p:cNvCxnSpPr>
            <a:cxnSpLocks/>
          </p:cNvCxnSpPr>
          <p:nvPr/>
        </p:nvCxnSpPr>
        <p:spPr>
          <a:xfrm flipV="1">
            <a:off x="8885497" y="1294432"/>
            <a:ext cx="0" cy="247936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A38E867-AE80-414E-B92C-794EB5CFFD22}"/>
              </a:ext>
            </a:extLst>
          </p:cNvPr>
          <p:cNvCxnSpPr>
            <a:cxnSpLocks/>
          </p:cNvCxnSpPr>
          <p:nvPr/>
        </p:nvCxnSpPr>
        <p:spPr>
          <a:xfrm flipV="1">
            <a:off x="8651818" y="3773796"/>
            <a:ext cx="0" cy="96076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4657B30-86AC-4FB7-A126-03BA49153C2A}"/>
              </a:ext>
            </a:extLst>
          </p:cNvPr>
          <p:cNvCxnSpPr>
            <a:cxnSpLocks/>
          </p:cNvCxnSpPr>
          <p:nvPr/>
        </p:nvCxnSpPr>
        <p:spPr>
          <a:xfrm flipH="1">
            <a:off x="3369024" y="3877612"/>
            <a:ext cx="974376" cy="0"/>
          </a:xfrm>
          <a:prstGeom prst="straightConnector1">
            <a:avLst/>
          </a:prstGeom>
          <a:ln w="38100">
            <a:solidFill>
              <a:srgbClr val="00206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426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a:extLst>
              <a:ext uri="{FF2B5EF4-FFF2-40B4-BE49-F238E27FC236}">
                <a16:creationId xmlns:a16="http://schemas.microsoft.com/office/drawing/2014/main" id="{E359E3B3-A30B-455B-9545-C29A60761224}"/>
              </a:ext>
            </a:extLst>
          </p:cNvPr>
          <p:cNvSpPr txBox="1"/>
          <p:nvPr/>
        </p:nvSpPr>
        <p:spPr>
          <a:xfrm>
            <a:off x="20897" y="611073"/>
            <a:ext cx="5703043" cy="624692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lnSpc>
                <a:spcPct val="200000"/>
              </a:lnSpc>
            </a:pPr>
            <a:r>
              <a:rPr lang="en-US" altLang="ko-KR" sz="1800" b="1" dirty="0">
                <a:latin typeface="Arial" panose="020B0604020202020204" pitchFamily="34" charset="0"/>
                <a:cs typeface="Arial" panose="020B0604020202020204" pitchFamily="34" charset="0"/>
              </a:rPr>
              <a:t>Before data taking</a:t>
            </a:r>
            <a:r>
              <a:rPr lang="en-US" altLang="ko-KR" sz="1800" dirty="0">
                <a:latin typeface="Arial" panose="020B0604020202020204" pitchFamily="34" charset="0"/>
                <a:cs typeface="Arial" panose="020B0604020202020204" pitchFamily="34" charset="0"/>
              </a:rPr>
              <a:t>:</a:t>
            </a:r>
          </a:p>
          <a:p>
            <a:pPr marL="342934" indent="-342934" algn="just">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Measurement of the </a:t>
            </a:r>
            <a:r>
              <a:rPr lang="en-US" altLang="ko-KR" sz="1800" i="1" dirty="0">
                <a:solidFill>
                  <a:schemeClr val="bg1"/>
                </a:solidFill>
                <a:latin typeface="Arial" panose="020B0604020202020204" pitchFamily="34" charset="0"/>
                <a:cs typeface="Arial" panose="020B0604020202020204" pitchFamily="34" charset="0"/>
              </a:rPr>
              <a:t>cavity resonance frequency (</a:t>
            </a:r>
            <a:r>
              <a:rPr lang="en-US" altLang="ko-KR" sz="1800" i="1" dirty="0" err="1">
                <a:solidFill>
                  <a:schemeClr val="bg1"/>
                </a:solidFill>
                <a:latin typeface="Arial" panose="020B0604020202020204" pitchFamily="34" charset="0"/>
                <a:cs typeface="Arial" panose="020B0604020202020204" pitchFamily="34" charset="0"/>
              </a:rPr>
              <a:t>f</a:t>
            </a:r>
            <a:r>
              <a:rPr lang="en-US" altLang="ko-KR" sz="1800" i="1" baseline="-25000" dirty="0" err="1">
                <a:solidFill>
                  <a:schemeClr val="bg1"/>
                </a:solidFill>
                <a:latin typeface="Arial" panose="020B0604020202020204" pitchFamily="34" charset="0"/>
                <a:cs typeface="Arial" panose="020B0604020202020204" pitchFamily="34" charset="0"/>
              </a:rPr>
              <a:t>r</a:t>
            </a:r>
            <a:r>
              <a:rPr lang="en-US" altLang="ko-KR" sz="1800" i="1" dirty="0">
                <a:solidFill>
                  <a:schemeClr val="bg1"/>
                </a:solidFill>
                <a:latin typeface="Arial" panose="020B0604020202020204" pitchFamily="34" charset="0"/>
                <a:cs typeface="Arial" panose="020B0604020202020204" pitchFamily="34" charset="0"/>
              </a:rPr>
              <a:t>)</a:t>
            </a:r>
            <a:r>
              <a:rPr lang="en-US" altLang="ko-KR" sz="1800" dirty="0">
                <a:solidFill>
                  <a:schemeClr val="bg1"/>
                </a:solidFill>
                <a:latin typeface="Arial" panose="020B0604020202020204" pitchFamily="34" charset="0"/>
                <a:cs typeface="Arial" panose="020B0604020202020204" pitchFamily="34" charset="0"/>
              </a:rPr>
              <a:t> and </a:t>
            </a:r>
            <a:r>
              <a:rPr lang="en-US" altLang="ko-KR" sz="1800" i="1" dirty="0">
                <a:solidFill>
                  <a:schemeClr val="bg1"/>
                </a:solidFill>
                <a:latin typeface="Arial" panose="020B0604020202020204" pitchFamily="34" charset="0"/>
                <a:cs typeface="Arial" panose="020B0604020202020204" pitchFamily="34" charset="0"/>
              </a:rPr>
              <a:t>the quality factor (Q</a:t>
            </a:r>
            <a:r>
              <a:rPr lang="en-US" altLang="ko-KR" sz="1800" i="1" baseline="-25000" dirty="0">
                <a:solidFill>
                  <a:schemeClr val="bg1"/>
                </a:solidFill>
                <a:latin typeface="Arial" panose="020B0604020202020204" pitchFamily="34" charset="0"/>
                <a:cs typeface="Arial" panose="020B0604020202020204" pitchFamily="34" charset="0"/>
              </a:rPr>
              <a:t>c</a:t>
            </a:r>
            <a:r>
              <a:rPr lang="en-US" altLang="ko-KR" sz="1800" i="1" dirty="0">
                <a:solidFill>
                  <a:schemeClr val="bg1"/>
                </a:solidFill>
                <a:latin typeface="Arial" panose="020B0604020202020204" pitchFamily="34" charset="0"/>
                <a:cs typeface="Arial" panose="020B0604020202020204" pitchFamily="34" charset="0"/>
              </a:rPr>
              <a:t>)</a:t>
            </a:r>
            <a:r>
              <a:rPr lang="en-US" altLang="ko-KR" sz="1800" dirty="0">
                <a:solidFill>
                  <a:schemeClr val="bg1"/>
                </a:solidFill>
                <a:latin typeface="Arial" panose="020B0604020202020204" pitchFamily="34" charset="0"/>
                <a:cs typeface="Arial" panose="020B0604020202020204" pitchFamily="34" charset="0"/>
              </a:rPr>
              <a:t> over the weak and strong ports (JPA pump off);</a:t>
            </a:r>
          </a:p>
          <a:p>
            <a:pPr marL="342934" indent="-342934" algn="just" latinLnBrk="0">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Measurement of the </a:t>
            </a:r>
            <a:r>
              <a:rPr lang="en-US" altLang="ko-KR" sz="1800" i="1" dirty="0">
                <a:solidFill>
                  <a:schemeClr val="bg1"/>
                </a:solidFill>
                <a:latin typeface="Arial" panose="020B0604020202020204" pitchFamily="34" charset="0"/>
                <a:cs typeface="Arial" panose="020B0604020202020204" pitchFamily="34" charset="0"/>
              </a:rPr>
              <a:t>cavity coupling</a:t>
            </a:r>
            <a:r>
              <a:rPr lang="en-US" altLang="ko-KR" sz="1800" dirty="0">
                <a:solidFill>
                  <a:schemeClr val="bg1"/>
                </a:solidFill>
                <a:latin typeface="Arial" panose="020B0604020202020204" pitchFamily="34" charset="0"/>
                <a:cs typeface="Arial" panose="020B0604020202020204" pitchFamily="34" charset="0"/>
              </a:rPr>
              <a:t> to the readout chain over the strong port;</a:t>
            </a:r>
          </a:p>
          <a:p>
            <a:pPr marL="342934" indent="-342934" algn="just" latinLnBrk="0">
              <a:lnSpc>
                <a:spcPct val="200000"/>
              </a:lnSpc>
              <a:buFont typeface="Arial" panose="020B0604020202020204" pitchFamily="34" charset="0"/>
              <a:buChar char="•"/>
            </a:pPr>
            <a:r>
              <a:rPr lang="en-US" altLang="ko-KR" sz="1800" dirty="0">
                <a:latin typeface="Arial" panose="020B0604020202020204" pitchFamily="34" charset="0"/>
                <a:cs typeface="Arial" panose="020B0604020202020204" pitchFamily="34" charset="0"/>
              </a:rPr>
              <a:t>Measurement of the total system gain (JPA pump on) via bypass line.</a:t>
            </a:r>
          </a:p>
          <a:p>
            <a:pPr algn="just">
              <a:lnSpc>
                <a:spcPct val="200000"/>
              </a:lnSpc>
            </a:pPr>
            <a:r>
              <a:rPr lang="en-US" altLang="ko-KR" sz="1800" b="1" dirty="0">
                <a:solidFill>
                  <a:schemeClr val="bg1"/>
                </a:solidFill>
                <a:latin typeface="Arial" panose="020B0604020202020204" pitchFamily="34" charset="0"/>
                <a:cs typeface="Arial" panose="020B0604020202020204" pitchFamily="34" charset="0"/>
              </a:rPr>
              <a:t>Data taking</a:t>
            </a:r>
            <a:r>
              <a:rPr lang="en-US" altLang="ko-KR" sz="1800" dirty="0">
                <a:solidFill>
                  <a:schemeClr val="bg1"/>
                </a:solidFill>
                <a:latin typeface="Arial" panose="020B0604020202020204" pitchFamily="34" charset="0"/>
                <a:cs typeface="Arial" panose="020B0604020202020204" pitchFamily="34" charset="0"/>
              </a:rPr>
              <a:t>:</a:t>
            </a:r>
          </a:p>
          <a:p>
            <a:pPr marL="342934" indent="-342934" algn="just">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Real time data digitizing;</a:t>
            </a:r>
          </a:p>
          <a:p>
            <a:pPr marL="342934" indent="-342934" algn="just">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Cavity next frequency tuning.</a:t>
            </a:r>
          </a:p>
        </p:txBody>
      </p:sp>
      <p:sp>
        <p:nvSpPr>
          <p:cNvPr id="6" name="Slide Number Placeholder 5">
            <a:extLst>
              <a:ext uri="{FF2B5EF4-FFF2-40B4-BE49-F238E27FC236}">
                <a16:creationId xmlns:a16="http://schemas.microsoft.com/office/drawing/2014/main" id="{09D51EFD-EBBB-4836-8BA8-B759337ED24B}"/>
              </a:ext>
            </a:extLst>
          </p:cNvPr>
          <p:cNvSpPr>
            <a:spLocks noGrp="1"/>
          </p:cNvSpPr>
          <p:nvPr>
            <p:ph type="sldNum" sz="quarter" idx="12"/>
          </p:nvPr>
        </p:nvSpPr>
        <p:spPr>
          <a:xfrm>
            <a:off x="11764279" y="6492875"/>
            <a:ext cx="427721" cy="365125"/>
          </a:xfrm>
        </p:spPr>
        <p:txBody>
          <a:bodyPr/>
          <a:lstStyle/>
          <a:p>
            <a:fld id="{E7B952DE-19CB-4DCF-A103-EC9AA4ABAB57}" type="slidenum">
              <a:rPr lang="en-US" smtClean="0"/>
              <a:t>24</a:t>
            </a:fld>
            <a:endParaRPr lang="en-US" dirty="0"/>
          </a:p>
        </p:txBody>
      </p:sp>
      <p:pic>
        <p:nvPicPr>
          <p:cNvPr id="8" name="Picture 7">
            <a:extLst>
              <a:ext uri="{FF2B5EF4-FFF2-40B4-BE49-F238E27FC236}">
                <a16:creationId xmlns:a16="http://schemas.microsoft.com/office/drawing/2014/main" id="{3CBFCE92-E0E3-4CE7-8E90-2029631AB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495" y="200955"/>
            <a:ext cx="6420741" cy="6586240"/>
          </a:xfrm>
          <a:prstGeom prst="rect">
            <a:avLst/>
          </a:prstGeom>
        </p:spPr>
      </p:pic>
      <p:cxnSp>
        <p:nvCxnSpPr>
          <p:cNvPr id="11" name="Straight Arrow Connector 10">
            <a:extLst>
              <a:ext uri="{FF2B5EF4-FFF2-40B4-BE49-F238E27FC236}">
                <a16:creationId xmlns:a16="http://schemas.microsoft.com/office/drawing/2014/main" id="{A8511E96-7DB8-4A68-B0EA-D22E6CBEE6ED}"/>
              </a:ext>
            </a:extLst>
          </p:cNvPr>
          <p:cNvCxnSpPr>
            <a:cxnSpLocks/>
          </p:cNvCxnSpPr>
          <p:nvPr/>
        </p:nvCxnSpPr>
        <p:spPr>
          <a:xfrm>
            <a:off x="7441241" y="1282485"/>
            <a:ext cx="0" cy="287888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A6E370D-969A-4EE7-A624-C3CFD0DA7265}"/>
              </a:ext>
            </a:extLst>
          </p:cNvPr>
          <p:cNvCxnSpPr>
            <a:cxnSpLocks/>
          </p:cNvCxnSpPr>
          <p:nvPr/>
        </p:nvCxnSpPr>
        <p:spPr>
          <a:xfrm>
            <a:off x="7472991" y="4161367"/>
            <a:ext cx="925184"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CD1C178-F84A-4D32-A55D-989FDB7FC673}"/>
              </a:ext>
            </a:extLst>
          </p:cNvPr>
          <p:cNvCxnSpPr>
            <a:cxnSpLocks/>
          </p:cNvCxnSpPr>
          <p:nvPr/>
        </p:nvCxnSpPr>
        <p:spPr>
          <a:xfrm flipV="1">
            <a:off x="8891508" y="1294432"/>
            <a:ext cx="0" cy="18970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34B6DAA-2DCB-437A-A063-71B7E3F9F365}"/>
              </a:ext>
            </a:extLst>
          </p:cNvPr>
          <p:cNvCxnSpPr>
            <a:cxnSpLocks/>
          </p:cNvCxnSpPr>
          <p:nvPr/>
        </p:nvCxnSpPr>
        <p:spPr>
          <a:xfrm>
            <a:off x="2627742" y="4946578"/>
            <a:ext cx="925184" cy="0"/>
          </a:xfrm>
          <a:prstGeom prst="straightConnector1">
            <a:avLst/>
          </a:prstGeom>
          <a:ln w="381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C60AB9E-A37D-45FC-BEA9-C276289F956E}"/>
              </a:ext>
            </a:extLst>
          </p:cNvPr>
          <p:cNvCxnSpPr>
            <a:cxnSpLocks/>
          </p:cNvCxnSpPr>
          <p:nvPr/>
        </p:nvCxnSpPr>
        <p:spPr>
          <a:xfrm>
            <a:off x="8639175" y="3647620"/>
            <a:ext cx="800100" cy="355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9276E07-CED6-4DE0-AA7D-A043EFB92FB7}"/>
              </a:ext>
            </a:extLst>
          </p:cNvPr>
          <p:cNvCxnSpPr>
            <a:cxnSpLocks/>
          </p:cNvCxnSpPr>
          <p:nvPr/>
        </p:nvCxnSpPr>
        <p:spPr>
          <a:xfrm flipV="1">
            <a:off x="8547678" y="3613151"/>
            <a:ext cx="0" cy="50164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93359EE-CD5A-4866-8CB5-53FF441EE071}"/>
              </a:ext>
            </a:extLst>
          </p:cNvPr>
          <p:cNvCxnSpPr>
            <a:cxnSpLocks/>
          </p:cNvCxnSpPr>
          <p:nvPr/>
        </p:nvCxnSpPr>
        <p:spPr>
          <a:xfrm flipV="1">
            <a:off x="9474778" y="3232079"/>
            <a:ext cx="0" cy="43822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ED4A8D0-DFE1-4D11-8D49-2D1ADAAE7852}"/>
              </a:ext>
            </a:extLst>
          </p:cNvPr>
          <p:cNvCxnSpPr>
            <a:cxnSpLocks/>
          </p:cNvCxnSpPr>
          <p:nvPr/>
        </p:nvCxnSpPr>
        <p:spPr>
          <a:xfrm flipH="1">
            <a:off x="8916866" y="3177754"/>
            <a:ext cx="55791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itle 2">
            <a:extLst>
              <a:ext uri="{FF2B5EF4-FFF2-40B4-BE49-F238E27FC236}">
                <a16:creationId xmlns:a16="http://schemas.microsoft.com/office/drawing/2014/main" id="{9447B334-C035-425F-89A4-8E8EF00E1CCA}"/>
              </a:ext>
            </a:extLst>
          </p:cNvPr>
          <p:cNvSpPr txBox="1">
            <a:spLocks/>
          </p:cNvSpPr>
          <p:nvPr/>
        </p:nvSpPr>
        <p:spPr>
          <a:xfrm>
            <a:off x="0" y="10885"/>
            <a:ext cx="3902503" cy="6001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rgbClr val="000000"/>
                </a:solidFill>
                <a:latin typeface="Arial" panose="020B0604020202020204" pitchFamily="34" charset="0"/>
                <a:cs typeface="Arial" panose="020B0604020202020204" pitchFamily="34" charset="0"/>
              </a:rPr>
              <a:t>Data taking sequence</a:t>
            </a:r>
          </a:p>
        </p:txBody>
      </p:sp>
    </p:spTree>
    <p:extLst>
      <p:ext uri="{BB962C8B-B14F-4D97-AF65-F5344CB8AC3E}">
        <p14:creationId xmlns:p14="http://schemas.microsoft.com/office/powerpoint/2010/main" val="2914604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a:extLst>
              <a:ext uri="{FF2B5EF4-FFF2-40B4-BE49-F238E27FC236}">
                <a16:creationId xmlns:a16="http://schemas.microsoft.com/office/drawing/2014/main" id="{E359E3B3-A30B-455B-9545-C29A60761224}"/>
              </a:ext>
            </a:extLst>
          </p:cNvPr>
          <p:cNvSpPr txBox="1"/>
          <p:nvPr/>
        </p:nvSpPr>
        <p:spPr>
          <a:xfrm>
            <a:off x="20897" y="611073"/>
            <a:ext cx="5703043" cy="624692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lnSpc>
                <a:spcPct val="200000"/>
              </a:lnSpc>
            </a:pPr>
            <a:r>
              <a:rPr lang="en-US" altLang="ko-KR" sz="1800" b="1" dirty="0">
                <a:solidFill>
                  <a:schemeClr val="bg1"/>
                </a:solidFill>
                <a:latin typeface="Arial" panose="020B0604020202020204" pitchFamily="34" charset="0"/>
                <a:cs typeface="Arial" panose="020B0604020202020204" pitchFamily="34" charset="0"/>
              </a:rPr>
              <a:t>Before data taking</a:t>
            </a:r>
            <a:r>
              <a:rPr lang="en-US" altLang="ko-KR" sz="1800" dirty="0">
                <a:solidFill>
                  <a:schemeClr val="bg1"/>
                </a:solidFill>
                <a:latin typeface="Arial" panose="020B0604020202020204" pitchFamily="34" charset="0"/>
                <a:cs typeface="Arial" panose="020B0604020202020204" pitchFamily="34" charset="0"/>
              </a:rPr>
              <a:t>:</a:t>
            </a:r>
          </a:p>
          <a:p>
            <a:pPr marL="342934" indent="-342934" algn="just">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Measurement of the </a:t>
            </a:r>
            <a:r>
              <a:rPr lang="en-US" altLang="ko-KR" sz="1800" i="1" dirty="0">
                <a:solidFill>
                  <a:schemeClr val="bg1"/>
                </a:solidFill>
                <a:latin typeface="Arial" panose="020B0604020202020204" pitchFamily="34" charset="0"/>
                <a:cs typeface="Arial" panose="020B0604020202020204" pitchFamily="34" charset="0"/>
              </a:rPr>
              <a:t>cavity resonance frequency (</a:t>
            </a:r>
            <a:r>
              <a:rPr lang="en-US" altLang="ko-KR" sz="1800" i="1" dirty="0" err="1">
                <a:solidFill>
                  <a:schemeClr val="bg1"/>
                </a:solidFill>
                <a:latin typeface="Arial" panose="020B0604020202020204" pitchFamily="34" charset="0"/>
                <a:cs typeface="Arial" panose="020B0604020202020204" pitchFamily="34" charset="0"/>
              </a:rPr>
              <a:t>f</a:t>
            </a:r>
            <a:r>
              <a:rPr lang="en-US" altLang="ko-KR" sz="1800" i="1" baseline="-25000" dirty="0" err="1">
                <a:solidFill>
                  <a:schemeClr val="bg1"/>
                </a:solidFill>
                <a:latin typeface="Arial" panose="020B0604020202020204" pitchFamily="34" charset="0"/>
                <a:cs typeface="Arial" panose="020B0604020202020204" pitchFamily="34" charset="0"/>
              </a:rPr>
              <a:t>r</a:t>
            </a:r>
            <a:r>
              <a:rPr lang="en-US" altLang="ko-KR" sz="1800" i="1" dirty="0">
                <a:solidFill>
                  <a:schemeClr val="bg1"/>
                </a:solidFill>
                <a:latin typeface="Arial" panose="020B0604020202020204" pitchFamily="34" charset="0"/>
                <a:cs typeface="Arial" panose="020B0604020202020204" pitchFamily="34" charset="0"/>
              </a:rPr>
              <a:t>)</a:t>
            </a:r>
            <a:r>
              <a:rPr lang="en-US" altLang="ko-KR" sz="1800" dirty="0">
                <a:solidFill>
                  <a:schemeClr val="bg1"/>
                </a:solidFill>
                <a:latin typeface="Arial" panose="020B0604020202020204" pitchFamily="34" charset="0"/>
                <a:cs typeface="Arial" panose="020B0604020202020204" pitchFamily="34" charset="0"/>
              </a:rPr>
              <a:t> and </a:t>
            </a:r>
            <a:r>
              <a:rPr lang="en-US" altLang="ko-KR" sz="1800" i="1" dirty="0">
                <a:solidFill>
                  <a:schemeClr val="bg1"/>
                </a:solidFill>
                <a:latin typeface="Arial" panose="020B0604020202020204" pitchFamily="34" charset="0"/>
                <a:cs typeface="Arial" panose="020B0604020202020204" pitchFamily="34" charset="0"/>
              </a:rPr>
              <a:t>the quality factor (Q</a:t>
            </a:r>
            <a:r>
              <a:rPr lang="en-US" altLang="ko-KR" sz="1800" i="1" baseline="-25000" dirty="0">
                <a:solidFill>
                  <a:schemeClr val="bg1"/>
                </a:solidFill>
                <a:latin typeface="Arial" panose="020B0604020202020204" pitchFamily="34" charset="0"/>
                <a:cs typeface="Arial" panose="020B0604020202020204" pitchFamily="34" charset="0"/>
              </a:rPr>
              <a:t>c</a:t>
            </a:r>
            <a:r>
              <a:rPr lang="en-US" altLang="ko-KR" sz="1800" i="1" dirty="0">
                <a:solidFill>
                  <a:schemeClr val="bg1"/>
                </a:solidFill>
                <a:latin typeface="Arial" panose="020B0604020202020204" pitchFamily="34" charset="0"/>
                <a:cs typeface="Arial" panose="020B0604020202020204" pitchFamily="34" charset="0"/>
              </a:rPr>
              <a:t>)</a:t>
            </a:r>
            <a:r>
              <a:rPr lang="en-US" altLang="ko-KR" sz="1800" dirty="0">
                <a:solidFill>
                  <a:schemeClr val="bg1"/>
                </a:solidFill>
                <a:latin typeface="Arial" panose="020B0604020202020204" pitchFamily="34" charset="0"/>
                <a:cs typeface="Arial" panose="020B0604020202020204" pitchFamily="34" charset="0"/>
              </a:rPr>
              <a:t> over the weak and strong ports (JPA pump off);</a:t>
            </a:r>
          </a:p>
          <a:p>
            <a:pPr marL="342934" indent="-342934" algn="just" latinLnBrk="0">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Measurement of the </a:t>
            </a:r>
            <a:r>
              <a:rPr lang="en-US" altLang="ko-KR" sz="1800" i="1" dirty="0">
                <a:solidFill>
                  <a:schemeClr val="bg1"/>
                </a:solidFill>
                <a:latin typeface="Arial" panose="020B0604020202020204" pitchFamily="34" charset="0"/>
                <a:cs typeface="Arial" panose="020B0604020202020204" pitchFamily="34" charset="0"/>
              </a:rPr>
              <a:t>cavity coupling</a:t>
            </a:r>
            <a:r>
              <a:rPr lang="en-US" altLang="ko-KR" sz="1800" dirty="0">
                <a:solidFill>
                  <a:schemeClr val="bg1"/>
                </a:solidFill>
                <a:latin typeface="Arial" panose="020B0604020202020204" pitchFamily="34" charset="0"/>
                <a:cs typeface="Arial" panose="020B0604020202020204" pitchFamily="34" charset="0"/>
              </a:rPr>
              <a:t> to the readout chain over the strong port;</a:t>
            </a:r>
          </a:p>
          <a:p>
            <a:pPr marL="342934" indent="-342934" algn="just" latinLnBrk="0">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Measurement of the total system gain (JPA pump on) via bypass line.</a:t>
            </a:r>
          </a:p>
          <a:p>
            <a:pPr algn="just">
              <a:lnSpc>
                <a:spcPct val="200000"/>
              </a:lnSpc>
            </a:pPr>
            <a:r>
              <a:rPr lang="en-US" altLang="ko-KR" sz="1800" b="1" dirty="0">
                <a:latin typeface="Arial" panose="020B0604020202020204" pitchFamily="34" charset="0"/>
                <a:cs typeface="Arial" panose="020B0604020202020204" pitchFamily="34" charset="0"/>
              </a:rPr>
              <a:t>Data taking</a:t>
            </a:r>
            <a:r>
              <a:rPr lang="en-US" altLang="ko-KR" sz="1800" dirty="0">
                <a:latin typeface="Arial" panose="020B0604020202020204" pitchFamily="34" charset="0"/>
                <a:cs typeface="Arial" panose="020B0604020202020204" pitchFamily="34" charset="0"/>
              </a:rPr>
              <a:t>:</a:t>
            </a:r>
          </a:p>
          <a:p>
            <a:pPr marL="342934" indent="-342934" algn="just">
              <a:lnSpc>
                <a:spcPct val="200000"/>
              </a:lnSpc>
              <a:buFont typeface="Arial" panose="020B0604020202020204" pitchFamily="34" charset="0"/>
              <a:buChar char="•"/>
            </a:pPr>
            <a:r>
              <a:rPr lang="en-US" altLang="ko-KR" sz="1800" dirty="0">
                <a:latin typeface="Arial" panose="020B0604020202020204" pitchFamily="34" charset="0"/>
                <a:cs typeface="Arial" panose="020B0604020202020204" pitchFamily="34" charset="0"/>
              </a:rPr>
              <a:t>Real time data digitizing;</a:t>
            </a:r>
          </a:p>
          <a:p>
            <a:pPr marL="342934" indent="-342934" algn="just">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Cavity next frequency tuning.</a:t>
            </a:r>
          </a:p>
        </p:txBody>
      </p:sp>
      <p:sp>
        <p:nvSpPr>
          <p:cNvPr id="6" name="Slide Number Placeholder 5">
            <a:extLst>
              <a:ext uri="{FF2B5EF4-FFF2-40B4-BE49-F238E27FC236}">
                <a16:creationId xmlns:a16="http://schemas.microsoft.com/office/drawing/2014/main" id="{09D51EFD-EBBB-4836-8BA8-B759337ED24B}"/>
              </a:ext>
            </a:extLst>
          </p:cNvPr>
          <p:cNvSpPr>
            <a:spLocks noGrp="1"/>
          </p:cNvSpPr>
          <p:nvPr>
            <p:ph type="sldNum" sz="quarter" idx="12"/>
          </p:nvPr>
        </p:nvSpPr>
        <p:spPr>
          <a:xfrm>
            <a:off x="11764279" y="6492875"/>
            <a:ext cx="427721" cy="365125"/>
          </a:xfrm>
        </p:spPr>
        <p:txBody>
          <a:bodyPr/>
          <a:lstStyle/>
          <a:p>
            <a:fld id="{E7B952DE-19CB-4DCF-A103-EC9AA4ABAB57}" type="slidenum">
              <a:rPr lang="en-US" smtClean="0"/>
              <a:t>25</a:t>
            </a:fld>
            <a:endParaRPr lang="en-US" dirty="0"/>
          </a:p>
        </p:txBody>
      </p:sp>
      <p:pic>
        <p:nvPicPr>
          <p:cNvPr id="8" name="Picture 7">
            <a:extLst>
              <a:ext uri="{FF2B5EF4-FFF2-40B4-BE49-F238E27FC236}">
                <a16:creationId xmlns:a16="http://schemas.microsoft.com/office/drawing/2014/main" id="{3CBFCE92-E0E3-4CE7-8E90-2029631AB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495" y="200955"/>
            <a:ext cx="6420741" cy="6586240"/>
          </a:xfrm>
          <a:prstGeom prst="rect">
            <a:avLst/>
          </a:prstGeom>
        </p:spPr>
      </p:pic>
      <p:cxnSp>
        <p:nvCxnSpPr>
          <p:cNvPr id="20" name="Straight Arrow Connector 19">
            <a:extLst>
              <a:ext uri="{FF2B5EF4-FFF2-40B4-BE49-F238E27FC236}">
                <a16:creationId xmlns:a16="http://schemas.microsoft.com/office/drawing/2014/main" id="{0DED41D2-38B4-4FBF-ADC3-33B76D4B40E8}"/>
              </a:ext>
            </a:extLst>
          </p:cNvPr>
          <p:cNvCxnSpPr>
            <a:cxnSpLocks/>
          </p:cNvCxnSpPr>
          <p:nvPr/>
        </p:nvCxnSpPr>
        <p:spPr>
          <a:xfrm flipV="1">
            <a:off x="7519077" y="4776470"/>
            <a:ext cx="0" cy="54802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9DC48E7-AB34-479B-973F-A4B216D17280}"/>
              </a:ext>
            </a:extLst>
          </p:cNvPr>
          <p:cNvCxnSpPr>
            <a:cxnSpLocks/>
          </p:cNvCxnSpPr>
          <p:nvPr/>
        </p:nvCxnSpPr>
        <p:spPr>
          <a:xfrm>
            <a:off x="7544477" y="4744102"/>
            <a:ext cx="1010243"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109591C-959D-4416-9C9F-2492F2C7849B}"/>
              </a:ext>
            </a:extLst>
          </p:cNvPr>
          <p:cNvCxnSpPr>
            <a:cxnSpLocks/>
          </p:cNvCxnSpPr>
          <p:nvPr/>
        </p:nvCxnSpPr>
        <p:spPr>
          <a:xfrm flipV="1">
            <a:off x="8886122" y="1218188"/>
            <a:ext cx="0" cy="207873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815C459-5003-49C3-ADA8-63C8A19B11A4}"/>
              </a:ext>
            </a:extLst>
          </p:cNvPr>
          <p:cNvCxnSpPr>
            <a:cxnSpLocks/>
          </p:cNvCxnSpPr>
          <p:nvPr/>
        </p:nvCxnSpPr>
        <p:spPr>
          <a:xfrm>
            <a:off x="3090334" y="6047245"/>
            <a:ext cx="925184" cy="0"/>
          </a:xfrm>
          <a:prstGeom prst="straightConnector1">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FB1780B-A343-4C13-A67D-F4A55C266840}"/>
              </a:ext>
            </a:extLst>
          </p:cNvPr>
          <p:cNvCxnSpPr>
            <a:cxnSpLocks/>
          </p:cNvCxnSpPr>
          <p:nvPr/>
        </p:nvCxnSpPr>
        <p:spPr>
          <a:xfrm flipV="1">
            <a:off x="8554720" y="3632200"/>
            <a:ext cx="0" cy="105221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508A668-419F-45B0-953F-65E3C2409F8C}"/>
              </a:ext>
            </a:extLst>
          </p:cNvPr>
          <p:cNvCxnSpPr>
            <a:cxnSpLocks/>
          </p:cNvCxnSpPr>
          <p:nvPr/>
        </p:nvCxnSpPr>
        <p:spPr>
          <a:xfrm>
            <a:off x="8554720" y="3632200"/>
            <a:ext cx="77724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8D95F01-BB1E-45AC-A203-8A2CCC94E307}"/>
              </a:ext>
            </a:extLst>
          </p:cNvPr>
          <p:cNvCxnSpPr>
            <a:cxnSpLocks/>
          </p:cNvCxnSpPr>
          <p:nvPr/>
        </p:nvCxnSpPr>
        <p:spPr>
          <a:xfrm flipV="1">
            <a:off x="9331960" y="3256280"/>
            <a:ext cx="0" cy="37592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512872D-4C0F-484F-AAB5-C3EB45B2672C}"/>
              </a:ext>
            </a:extLst>
          </p:cNvPr>
          <p:cNvCxnSpPr>
            <a:cxnSpLocks/>
          </p:cNvCxnSpPr>
          <p:nvPr/>
        </p:nvCxnSpPr>
        <p:spPr>
          <a:xfrm flipH="1">
            <a:off x="8886122" y="3296920"/>
            <a:ext cx="39503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itle 2">
            <a:extLst>
              <a:ext uri="{FF2B5EF4-FFF2-40B4-BE49-F238E27FC236}">
                <a16:creationId xmlns:a16="http://schemas.microsoft.com/office/drawing/2014/main" id="{B8287F7B-9411-4DBE-8700-75F5A9C83746}"/>
              </a:ext>
            </a:extLst>
          </p:cNvPr>
          <p:cNvSpPr txBox="1">
            <a:spLocks/>
          </p:cNvSpPr>
          <p:nvPr/>
        </p:nvSpPr>
        <p:spPr>
          <a:xfrm>
            <a:off x="0" y="10885"/>
            <a:ext cx="3902503" cy="6001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rgbClr val="000000"/>
                </a:solidFill>
                <a:latin typeface="Arial" panose="020B0604020202020204" pitchFamily="34" charset="0"/>
                <a:cs typeface="Arial" panose="020B0604020202020204" pitchFamily="34" charset="0"/>
              </a:rPr>
              <a:t>Data taking sequence</a:t>
            </a:r>
          </a:p>
        </p:txBody>
      </p:sp>
    </p:spTree>
    <p:extLst>
      <p:ext uri="{BB962C8B-B14F-4D97-AF65-F5344CB8AC3E}">
        <p14:creationId xmlns:p14="http://schemas.microsoft.com/office/powerpoint/2010/main" val="3001564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a:extLst>
              <a:ext uri="{FF2B5EF4-FFF2-40B4-BE49-F238E27FC236}">
                <a16:creationId xmlns:a16="http://schemas.microsoft.com/office/drawing/2014/main" id="{E359E3B3-A30B-455B-9545-C29A60761224}"/>
              </a:ext>
            </a:extLst>
          </p:cNvPr>
          <p:cNvSpPr txBox="1"/>
          <p:nvPr/>
        </p:nvSpPr>
        <p:spPr>
          <a:xfrm>
            <a:off x="20897" y="611073"/>
            <a:ext cx="5703043" cy="624692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lnSpc>
                <a:spcPct val="200000"/>
              </a:lnSpc>
            </a:pPr>
            <a:r>
              <a:rPr lang="en-US" altLang="ko-KR" sz="1800" b="1" dirty="0">
                <a:solidFill>
                  <a:schemeClr val="bg1"/>
                </a:solidFill>
                <a:latin typeface="Arial" panose="020B0604020202020204" pitchFamily="34" charset="0"/>
                <a:cs typeface="Arial" panose="020B0604020202020204" pitchFamily="34" charset="0"/>
              </a:rPr>
              <a:t>Before data taking</a:t>
            </a:r>
            <a:r>
              <a:rPr lang="en-US" altLang="ko-KR" sz="1800" dirty="0">
                <a:solidFill>
                  <a:schemeClr val="bg1"/>
                </a:solidFill>
                <a:latin typeface="Arial" panose="020B0604020202020204" pitchFamily="34" charset="0"/>
                <a:cs typeface="Arial" panose="020B0604020202020204" pitchFamily="34" charset="0"/>
              </a:rPr>
              <a:t>:</a:t>
            </a:r>
          </a:p>
          <a:p>
            <a:pPr marL="342934" indent="-342934" algn="just">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Measurement of the </a:t>
            </a:r>
            <a:r>
              <a:rPr lang="en-US" altLang="ko-KR" sz="1800" i="1" dirty="0">
                <a:solidFill>
                  <a:schemeClr val="bg1"/>
                </a:solidFill>
                <a:latin typeface="Arial" panose="020B0604020202020204" pitchFamily="34" charset="0"/>
                <a:cs typeface="Arial" panose="020B0604020202020204" pitchFamily="34" charset="0"/>
              </a:rPr>
              <a:t>cavity resonance frequency (</a:t>
            </a:r>
            <a:r>
              <a:rPr lang="en-US" altLang="ko-KR" sz="1800" i="1" dirty="0" err="1">
                <a:solidFill>
                  <a:schemeClr val="bg1"/>
                </a:solidFill>
                <a:latin typeface="Arial" panose="020B0604020202020204" pitchFamily="34" charset="0"/>
                <a:cs typeface="Arial" panose="020B0604020202020204" pitchFamily="34" charset="0"/>
              </a:rPr>
              <a:t>f</a:t>
            </a:r>
            <a:r>
              <a:rPr lang="en-US" altLang="ko-KR" sz="1800" i="1" baseline="-25000" dirty="0" err="1">
                <a:solidFill>
                  <a:schemeClr val="bg1"/>
                </a:solidFill>
                <a:latin typeface="Arial" panose="020B0604020202020204" pitchFamily="34" charset="0"/>
                <a:cs typeface="Arial" panose="020B0604020202020204" pitchFamily="34" charset="0"/>
              </a:rPr>
              <a:t>r</a:t>
            </a:r>
            <a:r>
              <a:rPr lang="en-US" altLang="ko-KR" sz="1800" i="1" dirty="0">
                <a:solidFill>
                  <a:schemeClr val="bg1"/>
                </a:solidFill>
                <a:latin typeface="Arial" panose="020B0604020202020204" pitchFamily="34" charset="0"/>
                <a:cs typeface="Arial" panose="020B0604020202020204" pitchFamily="34" charset="0"/>
              </a:rPr>
              <a:t>)</a:t>
            </a:r>
            <a:r>
              <a:rPr lang="en-US" altLang="ko-KR" sz="1800" dirty="0">
                <a:solidFill>
                  <a:schemeClr val="bg1"/>
                </a:solidFill>
                <a:latin typeface="Arial" panose="020B0604020202020204" pitchFamily="34" charset="0"/>
                <a:cs typeface="Arial" panose="020B0604020202020204" pitchFamily="34" charset="0"/>
              </a:rPr>
              <a:t> and </a:t>
            </a:r>
            <a:r>
              <a:rPr lang="en-US" altLang="ko-KR" sz="1800" i="1" dirty="0">
                <a:solidFill>
                  <a:schemeClr val="bg1"/>
                </a:solidFill>
                <a:latin typeface="Arial" panose="020B0604020202020204" pitchFamily="34" charset="0"/>
                <a:cs typeface="Arial" panose="020B0604020202020204" pitchFamily="34" charset="0"/>
              </a:rPr>
              <a:t>the quality factor (Q</a:t>
            </a:r>
            <a:r>
              <a:rPr lang="en-US" altLang="ko-KR" sz="1800" i="1" baseline="-25000" dirty="0">
                <a:solidFill>
                  <a:schemeClr val="bg1"/>
                </a:solidFill>
                <a:latin typeface="Arial" panose="020B0604020202020204" pitchFamily="34" charset="0"/>
                <a:cs typeface="Arial" panose="020B0604020202020204" pitchFamily="34" charset="0"/>
              </a:rPr>
              <a:t>c</a:t>
            </a:r>
            <a:r>
              <a:rPr lang="en-US" altLang="ko-KR" sz="1800" i="1" dirty="0">
                <a:solidFill>
                  <a:schemeClr val="bg1"/>
                </a:solidFill>
                <a:latin typeface="Arial" panose="020B0604020202020204" pitchFamily="34" charset="0"/>
                <a:cs typeface="Arial" panose="020B0604020202020204" pitchFamily="34" charset="0"/>
              </a:rPr>
              <a:t>)</a:t>
            </a:r>
            <a:r>
              <a:rPr lang="en-US" altLang="ko-KR" sz="1800" dirty="0">
                <a:solidFill>
                  <a:schemeClr val="bg1"/>
                </a:solidFill>
                <a:latin typeface="Arial" panose="020B0604020202020204" pitchFamily="34" charset="0"/>
                <a:cs typeface="Arial" panose="020B0604020202020204" pitchFamily="34" charset="0"/>
              </a:rPr>
              <a:t> over the weak and strong ports (JPA pump off);</a:t>
            </a:r>
          </a:p>
          <a:p>
            <a:pPr marL="342934" indent="-342934" algn="just" latinLnBrk="0">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Measurement of the </a:t>
            </a:r>
            <a:r>
              <a:rPr lang="en-US" altLang="ko-KR" sz="1800" i="1" dirty="0">
                <a:solidFill>
                  <a:schemeClr val="bg1"/>
                </a:solidFill>
                <a:latin typeface="Arial" panose="020B0604020202020204" pitchFamily="34" charset="0"/>
                <a:cs typeface="Arial" panose="020B0604020202020204" pitchFamily="34" charset="0"/>
              </a:rPr>
              <a:t>cavity coupling</a:t>
            </a:r>
            <a:r>
              <a:rPr lang="en-US" altLang="ko-KR" sz="1800" dirty="0">
                <a:solidFill>
                  <a:schemeClr val="bg1"/>
                </a:solidFill>
                <a:latin typeface="Arial" panose="020B0604020202020204" pitchFamily="34" charset="0"/>
                <a:cs typeface="Arial" panose="020B0604020202020204" pitchFamily="34" charset="0"/>
              </a:rPr>
              <a:t> to the readout chain over the strong port;</a:t>
            </a:r>
          </a:p>
          <a:p>
            <a:pPr marL="342934" indent="-342934" algn="just" latinLnBrk="0">
              <a:lnSpc>
                <a:spcPct val="200000"/>
              </a:lnSpc>
              <a:buFont typeface="Arial" panose="020B0604020202020204" pitchFamily="34" charset="0"/>
              <a:buChar char="•"/>
            </a:pPr>
            <a:r>
              <a:rPr lang="en-US" altLang="ko-KR" sz="1800" dirty="0">
                <a:solidFill>
                  <a:schemeClr val="bg1"/>
                </a:solidFill>
                <a:latin typeface="Arial" panose="020B0604020202020204" pitchFamily="34" charset="0"/>
                <a:cs typeface="Arial" panose="020B0604020202020204" pitchFamily="34" charset="0"/>
              </a:rPr>
              <a:t>Measurement of the total system gain (JPA pump on) via bypass line.</a:t>
            </a:r>
          </a:p>
          <a:p>
            <a:pPr algn="just">
              <a:lnSpc>
                <a:spcPct val="200000"/>
              </a:lnSpc>
            </a:pPr>
            <a:r>
              <a:rPr lang="en-US" altLang="ko-KR" sz="1800" b="1" dirty="0">
                <a:solidFill>
                  <a:schemeClr val="bg1"/>
                </a:solidFill>
                <a:latin typeface="Arial" panose="020B0604020202020204" pitchFamily="34" charset="0"/>
                <a:cs typeface="Arial" panose="020B0604020202020204" pitchFamily="34" charset="0"/>
              </a:rPr>
              <a:t>Data taking</a:t>
            </a:r>
            <a:r>
              <a:rPr lang="en-US" altLang="ko-KR" sz="1800" dirty="0">
                <a:solidFill>
                  <a:schemeClr val="bg1"/>
                </a:solidFill>
                <a:latin typeface="Arial" panose="020B0604020202020204" pitchFamily="34" charset="0"/>
                <a:cs typeface="Arial" panose="020B0604020202020204" pitchFamily="34" charset="0"/>
              </a:rPr>
              <a:t>:</a:t>
            </a:r>
          </a:p>
          <a:p>
            <a:pPr algn="just">
              <a:lnSpc>
                <a:spcPct val="200000"/>
              </a:lnSpc>
            </a:pPr>
            <a:r>
              <a:rPr lang="en-US" altLang="ko-KR" sz="1800" b="1" dirty="0">
                <a:latin typeface="Arial" panose="020B0604020202020204" pitchFamily="34" charset="0"/>
                <a:cs typeface="Arial" panose="020B0604020202020204" pitchFamily="34" charset="0"/>
              </a:rPr>
              <a:t>Next frequency</a:t>
            </a:r>
            <a:r>
              <a:rPr lang="en-US" altLang="ko-KR" sz="1800" dirty="0">
                <a:latin typeface="Arial" panose="020B0604020202020204" pitchFamily="34" charset="0"/>
                <a:cs typeface="Arial" panose="020B0604020202020204" pitchFamily="34" charset="0"/>
              </a:rPr>
              <a:t>: </a:t>
            </a:r>
            <a:r>
              <a:rPr lang="en-US" altLang="ko-KR" sz="1800" dirty="0">
                <a:solidFill>
                  <a:schemeClr val="bg1"/>
                </a:solidFill>
                <a:latin typeface="Arial" panose="020B0604020202020204" pitchFamily="34" charset="0"/>
                <a:cs typeface="Arial" panose="020B0604020202020204" pitchFamily="34" charset="0"/>
              </a:rPr>
              <a:t>data digitizing;</a:t>
            </a:r>
          </a:p>
          <a:p>
            <a:pPr marL="342934" indent="-342934" algn="just">
              <a:lnSpc>
                <a:spcPct val="200000"/>
              </a:lnSpc>
              <a:buFont typeface="Arial" panose="020B0604020202020204" pitchFamily="34" charset="0"/>
              <a:buChar char="•"/>
            </a:pPr>
            <a:r>
              <a:rPr lang="en-US" altLang="ko-KR" sz="1800" dirty="0">
                <a:latin typeface="Arial" panose="020B0604020202020204" pitchFamily="34" charset="0"/>
                <a:cs typeface="Arial" panose="020B0604020202020204" pitchFamily="34" charset="0"/>
              </a:rPr>
              <a:t>Cavity next target frequency</a:t>
            </a:r>
          </a:p>
        </p:txBody>
      </p:sp>
      <p:sp>
        <p:nvSpPr>
          <p:cNvPr id="6" name="Slide Number Placeholder 5">
            <a:extLst>
              <a:ext uri="{FF2B5EF4-FFF2-40B4-BE49-F238E27FC236}">
                <a16:creationId xmlns:a16="http://schemas.microsoft.com/office/drawing/2014/main" id="{09D51EFD-EBBB-4836-8BA8-B759337ED24B}"/>
              </a:ext>
            </a:extLst>
          </p:cNvPr>
          <p:cNvSpPr>
            <a:spLocks noGrp="1"/>
          </p:cNvSpPr>
          <p:nvPr>
            <p:ph type="sldNum" sz="quarter" idx="12"/>
          </p:nvPr>
        </p:nvSpPr>
        <p:spPr>
          <a:xfrm>
            <a:off x="11764279" y="6492875"/>
            <a:ext cx="427721" cy="365125"/>
          </a:xfrm>
        </p:spPr>
        <p:txBody>
          <a:bodyPr/>
          <a:lstStyle/>
          <a:p>
            <a:fld id="{E7B952DE-19CB-4DCF-A103-EC9AA4ABAB57}" type="slidenum">
              <a:rPr lang="en-US" smtClean="0"/>
              <a:t>26</a:t>
            </a:fld>
            <a:endParaRPr lang="en-US" dirty="0"/>
          </a:p>
        </p:txBody>
      </p:sp>
      <p:pic>
        <p:nvPicPr>
          <p:cNvPr id="8" name="Picture 7">
            <a:extLst>
              <a:ext uri="{FF2B5EF4-FFF2-40B4-BE49-F238E27FC236}">
                <a16:creationId xmlns:a16="http://schemas.microsoft.com/office/drawing/2014/main" id="{3CBFCE92-E0E3-4CE7-8E90-2029631AB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495" y="200955"/>
            <a:ext cx="6420741" cy="6586240"/>
          </a:xfrm>
          <a:prstGeom prst="rect">
            <a:avLst/>
          </a:prstGeom>
        </p:spPr>
      </p:pic>
      <p:cxnSp>
        <p:nvCxnSpPr>
          <p:cNvPr id="26" name="Straight Arrow Connector 25">
            <a:extLst>
              <a:ext uri="{FF2B5EF4-FFF2-40B4-BE49-F238E27FC236}">
                <a16:creationId xmlns:a16="http://schemas.microsoft.com/office/drawing/2014/main" id="{F5E63F30-FE82-492C-B5BE-6713A85C6008}"/>
              </a:ext>
            </a:extLst>
          </p:cNvPr>
          <p:cNvCxnSpPr>
            <a:cxnSpLocks/>
          </p:cNvCxnSpPr>
          <p:nvPr/>
        </p:nvCxnSpPr>
        <p:spPr>
          <a:xfrm>
            <a:off x="3615267" y="6606045"/>
            <a:ext cx="925184" cy="0"/>
          </a:xfrm>
          <a:prstGeom prst="straightConnector1">
            <a:avLst/>
          </a:prstGeom>
          <a:ln w="38100">
            <a:solidFill>
              <a:srgbClr val="7030A0"/>
            </a:solidFill>
            <a:tailEnd type="non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ED11127E-178B-4981-B2CE-DE96A0CF38C3}"/>
              </a:ext>
            </a:extLst>
          </p:cNvPr>
          <p:cNvSpPr/>
          <p:nvPr/>
        </p:nvSpPr>
        <p:spPr>
          <a:xfrm>
            <a:off x="6889984" y="5242559"/>
            <a:ext cx="288691" cy="118046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2">
            <a:extLst>
              <a:ext uri="{FF2B5EF4-FFF2-40B4-BE49-F238E27FC236}">
                <a16:creationId xmlns:a16="http://schemas.microsoft.com/office/drawing/2014/main" id="{4777DCBC-B444-4C53-A257-24E35643548A}"/>
              </a:ext>
            </a:extLst>
          </p:cNvPr>
          <p:cNvSpPr txBox="1">
            <a:spLocks/>
          </p:cNvSpPr>
          <p:nvPr/>
        </p:nvSpPr>
        <p:spPr>
          <a:xfrm>
            <a:off x="0" y="10885"/>
            <a:ext cx="3902503" cy="6001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rgbClr val="000000"/>
                </a:solidFill>
                <a:latin typeface="Arial" panose="020B0604020202020204" pitchFamily="34" charset="0"/>
                <a:cs typeface="Arial" panose="020B0604020202020204" pitchFamily="34" charset="0"/>
              </a:rPr>
              <a:t>Data taking sequence</a:t>
            </a:r>
          </a:p>
        </p:txBody>
      </p:sp>
    </p:spTree>
    <p:extLst>
      <p:ext uri="{BB962C8B-B14F-4D97-AF65-F5344CB8AC3E}">
        <p14:creationId xmlns:p14="http://schemas.microsoft.com/office/powerpoint/2010/main" val="1018951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47DC8E6-9429-457B-AFD6-D5FB0F383347}"/>
              </a:ext>
            </a:extLst>
          </p:cNvPr>
          <p:cNvSpPr txBox="1"/>
          <p:nvPr/>
        </p:nvSpPr>
        <p:spPr>
          <a:xfrm>
            <a:off x="105031" y="63130"/>
            <a:ext cx="4828919" cy="400110"/>
          </a:xfrm>
          <a:prstGeom prst="rect">
            <a:avLst/>
          </a:prstGeom>
          <a:noFill/>
        </p:spPr>
        <p:txBody>
          <a:bodyPr wrap="square" rtlCol="0">
            <a:spAutoFit/>
          </a:bodyPr>
          <a:lstStyle/>
          <a:p>
            <a:pPr defTabSz="2563737" hangingPunct="0"/>
            <a:r>
              <a:rPr lang="en-US" altLang="ko-KR" sz="2000" dirty="0">
                <a:solidFill>
                  <a:srgbClr val="000000"/>
                </a:solidFill>
                <a:latin typeface="Arial" panose="020B0604020202020204" pitchFamily="34" charset="0"/>
                <a:ea typeface="Helvetica Neue"/>
                <a:cs typeface="Arial" panose="020B0604020202020204" pitchFamily="34" charset="0"/>
                <a:sym typeface="Helvetica Neue"/>
              </a:rPr>
              <a:t>12TB Axion search scanned range</a:t>
            </a:r>
            <a:endParaRPr lang="en-KR" altLang="ko-KR" sz="2000" dirty="0">
              <a:solidFill>
                <a:srgbClr val="000000"/>
              </a:solidFill>
              <a:latin typeface="Arial" panose="020B0604020202020204" pitchFamily="34" charset="0"/>
              <a:ea typeface="Helvetica Neue"/>
              <a:cs typeface="Arial" panose="020B0604020202020204" pitchFamily="34" charset="0"/>
              <a:sym typeface="Helvetica Neue"/>
            </a:endParaRPr>
          </a:p>
        </p:txBody>
      </p:sp>
      <p:sp>
        <p:nvSpPr>
          <p:cNvPr id="2" name="Slide Number Placeholder 1">
            <a:extLst>
              <a:ext uri="{FF2B5EF4-FFF2-40B4-BE49-F238E27FC236}">
                <a16:creationId xmlns:a16="http://schemas.microsoft.com/office/drawing/2014/main" id="{B5AB10EF-8ABE-4B33-BA3C-38F31AF48585}"/>
              </a:ext>
            </a:extLst>
          </p:cNvPr>
          <p:cNvSpPr>
            <a:spLocks noGrp="1"/>
          </p:cNvSpPr>
          <p:nvPr>
            <p:ph type="sldNum" sz="quarter" idx="12"/>
          </p:nvPr>
        </p:nvSpPr>
        <p:spPr>
          <a:xfrm>
            <a:off x="11592405" y="6416420"/>
            <a:ext cx="494466" cy="365125"/>
          </a:xfrm>
        </p:spPr>
        <p:txBody>
          <a:bodyPr/>
          <a:lstStyle/>
          <a:p>
            <a:fld id="{E7B952DE-19CB-4DCF-A103-EC9AA4ABAB57}" type="slidenum">
              <a:rPr lang="en-US" smtClean="0"/>
              <a:t>27</a:t>
            </a:fld>
            <a:endParaRPr lang="en-US" dirty="0"/>
          </a:p>
        </p:txBody>
      </p:sp>
      <p:pic>
        <p:nvPicPr>
          <p:cNvPr id="4" name="Picture 3">
            <a:extLst>
              <a:ext uri="{FF2B5EF4-FFF2-40B4-BE49-F238E27FC236}">
                <a16:creationId xmlns:a16="http://schemas.microsoft.com/office/drawing/2014/main" id="{3C2477FD-F09E-409E-B46C-612D3AAD6BA6}"/>
              </a:ext>
            </a:extLst>
          </p:cNvPr>
          <p:cNvPicPr>
            <a:picLocks noChangeAspect="1"/>
          </p:cNvPicPr>
          <p:nvPr/>
        </p:nvPicPr>
        <p:blipFill rotWithShape="1">
          <a:blip r:embed="rId3">
            <a:extLst>
              <a:ext uri="{28A0092B-C50C-407E-A947-70E740481C1C}">
                <a14:useLocalDpi xmlns:a14="http://schemas.microsoft.com/office/drawing/2010/main" val="0"/>
              </a:ext>
            </a:extLst>
          </a:blip>
          <a:srcRect b="50558"/>
          <a:stretch/>
        </p:blipFill>
        <p:spPr>
          <a:xfrm>
            <a:off x="336550" y="3670367"/>
            <a:ext cx="11398250" cy="2779484"/>
          </a:xfrm>
          <a:prstGeom prst="rect">
            <a:avLst/>
          </a:prstGeom>
        </p:spPr>
      </p:pic>
      <p:sp>
        <p:nvSpPr>
          <p:cNvPr id="11" name="Text…..">
            <a:extLst>
              <a:ext uri="{FF2B5EF4-FFF2-40B4-BE49-F238E27FC236}">
                <a16:creationId xmlns:a16="http://schemas.microsoft.com/office/drawing/2014/main" id="{74A1EC91-1E96-4CB2-90B8-6FED727F47EF}"/>
              </a:ext>
            </a:extLst>
          </p:cNvPr>
          <p:cNvSpPr txBox="1"/>
          <p:nvPr/>
        </p:nvSpPr>
        <p:spPr>
          <a:xfrm>
            <a:off x="20878" y="6449851"/>
            <a:ext cx="3962400" cy="42353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altLang="ko-KR" sz="1200" dirty="0">
                <a:latin typeface="Airal"/>
                <a:cs typeface="Arial" panose="020B0604020202020204" pitchFamily="34" charset="0"/>
              </a:rPr>
              <a:t>The data is obtained by the 20</a:t>
            </a:r>
            <a:r>
              <a:rPr kumimoji="1" lang="en-US" altLang="ko-KR" sz="1200" baseline="30000" dirty="0">
                <a:latin typeface="Airal"/>
                <a:cs typeface="Arial" panose="020B0604020202020204" pitchFamily="34" charset="0"/>
              </a:rPr>
              <a:t>th</a:t>
            </a:r>
            <a:r>
              <a:rPr kumimoji="1" lang="en-US" altLang="ko-KR" sz="1200" dirty="0">
                <a:latin typeface="Airal"/>
                <a:cs typeface="Arial" panose="020B0604020202020204" pitchFamily="34" charset="0"/>
              </a:rPr>
              <a:t> of April 2026</a:t>
            </a:r>
            <a:endParaRPr kumimoji="1" lang="en-US" altLang="ko-KR" sz="1200" dirty="0">
              <a:cs typeface="Arial" panose="020B0604020202020204" pitchFamily="34" charset="0"/>
            </a:endParaRPr>
          </a:p>
        </p:txBody>
      </p:sp>
      <p:pic>
        <p:nvPicPr>
          <p:cNvPr id="6" name="Picture 5">
            <a:extLst>
              <a:ext uri="{FF2B5EF4-FFF2-40B4-BE49-F238E27FC236}">
                <a16:creationId xmlns:a16="http://schemas.microsoft.com/office/drawing/2014/main" id="{38985677-70AE-4DBD-8ABD-181C387C38C3}"/>
              </a:ext>
            </a:extLst>
          </p:cNvPr>
          <p:cNvPicPr>
            <a:picLocks noChangeAspect="1"/>
          </p:cNvPicPr>
          <p:nvPr/>
        </p:nvPicPr>
        <p:blipFill rotWithShape="1">
          <a:blip r:embed="rId3">
            <a:extLst>
              <a:ext uri="{28A0092B-C50C-407E-A947-70E740481C1C}">
                <a14:useLocalDpi xmlns:a14="http://schemas.microsoft.com/office/drawing/2010/main" val="0"/>
              </a:ext>
            </a:extLst>
          </a:blip>
          <a:srcRect t="52091"/>
          <a:stretch/>
        </p:blipFill>
        <p:spPr>
          <a:xfrm>
            <a:off x="336550" y="729831"/>
            <a:ext cx="11398250" cy="2693284"/>
          </a:xfrm>
          <a:prstGeom prst="rect">
            <a:avLst/>
          </a:prstGeom>
        </p:spPr>
      </p:pic>
      <p:grpSp>
        <p:nvGrpSpPr>
          <p:cNvPr id="3" name="Group 2">
            <a:extLst>
              <a:ext uri="{FF2B5EF4-FFF2-40B4-BE49-F238E27FC236}">
                <a16:creationId xmlns:a16="http://schemas.microsoft.com/office/drawing/2014/main" id="{5E227C56-2CB2-44CE-94DA-57CCD5189026}"/>
              </a:ext>
            </a:extLst>
          </p:cNvPr>
          <p:cNvGrpSpPr/>
          <p:nvPr/>
        </p:nvGrpSpPr>
        <p:grpSpPr>
          <a:xfrm>
            <a:off x="1253489" y="1184147"/>
            <a:ext cx="804546" cy="454316"/>
            <a:chOff x="4187189" y="229734"/>
            <a:chExt cx="804546" cy="454316"/>
          </a:xfrm>
        </p:grpSpPr>
        <p:sp>
          <p:nvSpPr>
            <p:cNvPr id="14" name="Oval 13">
              <a:extLst>
                <a:ext uri="{FF2B5EF4-FFF2-40B4-BE49-F238E27FC236}">
                  <a16:creationId xmlns:a16="http://schemas.microsoft.com/office/drawing/2014/main" id="{DF43BF4C-E89B-4E6F-B122-A1593B1030C3}"/>
                </a:ext>
              </a:extLst>
            </p:cNvPr>
            <p:cNvSpPr/>
            <p:nvPr/>
          </p:nvSpPr>
          <p:spPr>
            <a:xfrm>
              <a:off x="4187189" y="285371"/>
              <a:ext cx="746761" cy="340106"/>
            </a:xfrm>
            <a:prstGeom prst="ellipse">
              <a:avLst/>
            </a:prstGeom>
            <a:solidFill>
              <a:schemeClr val="bg1"/>
            </a:solidFill>
            <a:ln w="25400">
              <a:solidFill>
                <a:srgbClr val="FFA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a:extLst>
                <a:ext uri="{FF2B5EF4-FFF2-40B4-BE49-F238E27FC236}">
                  <a16:creationId xmlns:a16="http://schemas.microsoft.com/office/drawing/2014/main" id="{2183EA07-0B49-4D75-882C-F17B60219A39}"/>
                </a:ext>
              </a:extLst>
            </p:cNvPr>
            <p:cNvSpPr txBox="1"/>
            <p:nvPr/>
          </p:nvSpPr>
          <p:spPr>
            <a:xfrm>
              <a:off x="4244975" y="229734"/>
              <a:ext cx="746760" cy="45431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sz="1400" dirty="0">
                  <a:latin typeface="Arial" panose="020B0604020202020204" pitchFamily="34" charset="0"/>
                  <a:cs typeface="Arial" panose="020B0604020202020204" pitchFamily="34" charset="0"/>
                </a:rPr>
                <a:t>JPA3</a:t>
              </a:r>
              <a:endParaRPr lang="en-US" sz="1400" dirty="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CFFC9CF7-D91D-4126-B6E1-79717040FE38}"/>
              </a:ext>
            </a:extLst>
          </p:cNvPr>
          <p:cNvGrpSpPr/>
          <p:nvPr/>
        </p:nvGrpSpPr>
        <p:grpSpPr>
          <a:xfrm>
            <a:off x="5754051" y="631115"/>
            <a:ext cx="804546" cy="454316"/>
            <a:chOff x="4187189" y="229734"/>
            <a:chExt cx="804546" cy="454316"/>
          </a:xfrm>
        </p:grpSpPr>
        <p:sp>
          <p:nvSpPr>
            <p:cNvPr id="17" name="Oval 16">
              <a:extLst>
                <a:ext uri="{FF2B5EF4-FFF2-40B4-BE49-F238E27FC236}">
                  <a16:creationId xmlns:a16="http://schemas.microsoft.com/office/drawing/2014/main" id="{DEC93942-F7CE-445C-882D-781EEF35F9E5}"/>
                </a:ext>
              </a:extLst>
            </p:cNvPr>
            <p:cNvSpPr/>
            <p:nvPr/>
          </p:nvSpPr>
          <p:spPr>
            <a:xfrm>
              <a:off x="4187189" y="285371"/>
              <a:ext cx="746761" cy="340106"/>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a:extLst>
                <a:ext uri="{FF2B5EF4-FFF2-40B4-BE49-F238E27FC236}">
                  <a16:creationId xmlns:a16="http://schemas.microsoft.com/office/drawing/2014/main" id="{A2ED22FC-9B54-419E-8FEE-AFC176FE52C8}"/>
                </a:ext>
              </a:extLst>
            </p:cNvPr>
            <p:cNvSpPr txBox="1"/>
            <p:nvPr/>
          </p:nvSpPr>
          <p:spPr>
            <a:xfrm>
              <a:off x="4244975" y="229734"/>
              <a:ext cx="746760" cy="45431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sz="1400" dirty="0">
                  <a:latin typeface="Arial" panose="020B0604020202020204" pitchFamily="34" charset="0"/>
                  <a:cs typeface="Arial" panose="020B0604020202020204" pitchFamily="34" charset="0"/>
                </a:rPr>
                <a:t>JPA4</a:t>
              </a:r>
              <a:endParaRPr lang="en-US" sz="1400"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49552BF4-A189-4B3A-BEE9-A859CB0F32CF}"/>
              </a:ext>
            </a:extLst>
          </p:cNvPr>
          <p:cNvGrpSpPr/>
          <p:nvPr/>
        </p:nvGrpSpPr>
        <p:grpSpPr>
          <a:xfrm>
            <a:off x="8715533" y="320110"/>
            <a:ext cx="804546" cy="454316"/>
            <a:chOff x="4187189" y="229734"/>
            <a:chExt cx="804546" cy="454316"/>
          </a:xfrm>
        </p:grpSpPr>
        <p:sp>
          <p:nvSpPr>
            <p:cNvPr id="21" name="Oval 20">
              <a:extLst>
                <a:ext uri="{FF2B5EF4-FFF2-40B4-BE49-F238E27FC236}">
                  <a16:creationId xmlns:a16="http://schemas.microsoft.com/office/drawing/2014/main" id="{1DCA291A-40E0-45CF-A6C1-C098085B8645}"/>
                </a:ext>
              </a:extLst>
            </p:cNvPr>
            <p:cNvSpPr/>
            <p:nvPr/>
          </p:nvSpPr>
          <p:spPr>
            <a:xfrm>
              <a:off x="4187189" y="285371"/>
              <a:ext cx="746761" cy="340106"/>
            </a:xfrm>
            <a:prstGeom prst="ellipse">
              <a:avLst/>
            </a:prstGeom>
            <a:solidFill>
              <a:schemeClr val="bg1"/>
            </a:solidFill>
            <a:ln w="254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a:extLst>
                <a:ext uri="{FF2B5EF4-FFF2-40B4-BE49-F238E27FC236}">
                  <a16:creationId xmlns:a16="http://schemas.microsoft.com/office/drawing/2014/main" id="{73CB2A1E-671D-41C9-87B4-B3CF5C62A44A}"/>
                </a:ext>
              </a:extLst>
            </p:cNvPr>
            <p:cNvSpPr txBox="1"/>
            <p:nvPr/>
          </p:nvSpPr>
          <p:spPr>
            <a:xfrm>
              <a:off x="4244975" y="229734"/>
              <a:ext cx="746760" cy="45431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sz="1400" dirty="0">
                  <a:latin typeface="Arial" panose="020B0604020202020204" pitchFamily="34" charset="0"/>
                  <a:cs typeface="Arial" panose="020B0604020202020204" pitchFamily="34" charset="0"/>
                </a:rPr>
                <a:t>JPA5</a:t>
              </a:r>
              <a:endParaRPr lang="en-US" sz="1400" dirty="0">
                <a:latin typeface="Arial" panose="020B0604020202020204" pitchFamily="34" charset="0"/>
                <a:cs typeface="Arial" panose="020B0604020202020204" pitchFamily="34" charset="0"/>
              </a:endParaRPr>
            </a:p>
          </p:txBody>
        </p:sp>
      </p:grpSp>
      <p:cxnSp>
        <p:nvCxnSpPr>
          <p:cNvPr id="23" name="Straight Connector 22">
            <a:extLst>
              <a:ext uri="{FF2B5EF4-FFF2-40B4-BE49-F238E27FC236}">
                <a16:creationId xmlns:a16="http://schemas.microsoft.com/office/drawing/2014/main" id="{224B697F-A0C8-4496-B0F5-7A84B9A5E73B}"/>
              </a:ext>
            </a:extLst>
          </p:cNvPr>
          <p:cNvCxnSpPr/>
          <p:nvPr/>
        </p:nvCxnSpPr>
        <p:spPr>
          <a:xfrm flipH="1">
            <a:off x="1176338" y="1409837"/>
            <a:ext cx="77151" cy="366576"/>
          </a:xfrm>
          <a:prstGeom prst="line">
            <a:avLst/>
          </a:prstGeom>
          <a:ln w="25400">
            <a:solidFill>
              <a:srgbClr val="FFA8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79776FC-E671-44A5-B1EA-CACFA82AAD82}"/>
              </a:ext>
            </a:extLst>
          </p:cNvPr>
          <p:cNvCxnSpPr>
            <a:stCxn id="14" idx="6"/>
          </p:cNvCxnSpPr>
          <p:nvPr/>
        </p:nvCxnSpPr>
        <p:spPr>
          <a:xfrm>
            <a:off x="2000250" y="1409837"/>
            <a:ext cx="233363" cy="380863"/>
          </a:xfrm>
          <a:prstGeom prst="line">
            <a:avLst/>
          </a:prstGeom>
          <a:ln w="25400">
            <a:solidFill>
              <a:srgbClr val="FFA8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8A60B4-3D92-4E41-B17E-BC3ED5C2BE08}"/>
              </a:ext>
            </a:extLst>
          </p:cNvPr>
          <p:cNvCxnSpPr>
            <a:stCxn id="17" idx="2"/>
          </p:cNvCxnSpPr>
          <p:nvPr/>
        </p:nvCxnSpPr>
        <p:spPr>
          <a:xfrm flipH="1">
            <a:off x="4578350" y="856805"/>
            <a:ext cx="1175701" cy="99104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11B4F43-3861-440B-BDF5-5705B0A213EE}"/>
              </a:ext>
            </a:extLst>
          </p:cNvPr>
          <p:cNvCxnSpPr>
            <a:stCxn id="17" idx="6"/>
          </p:cNvCxnSpPr>
          <p:nvPr/>
        </p:nvCxnSpPr>
        <p:spPr>
          <a:xfrm>
            <a:off x="6500812" y="856805"/>
            <a:ext cx="750888" cy="7890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6C3305-F3CB-48A5-B713-5D518C41B7BA}"/>
              </a:ext>
            </a:extLst>
          </p:cNvPr>
          <p:cNvCxnSpPr>
            <a:cxnSpLocks/>
          </p:cNvCxnSpPr>
          <p:nvPr/>
        </p:nvCxnSpPr>
        <p:spPr>
          <a:xfrm>
            <a:off x="9462294" y="539578"/>
            <a:ext cx="1859756" cy="219354"/>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1BDA26C-57D2-4298-BC68-3E0A5FD390C3}"/>
              </a:ext>
            </a:extLst>
          </p:cNvPr>
          <p:cNvCxnSpPr>
            <a:cxnSpLocks/>
          </p:cNvCxnSpPr>
          <p:nvPr/>
        </p:nvCxnSpPr>
        <p:spPr>
          <a:xfrm flipH="1">
            <a:off x="7247572" y="539578"/>
            <a:ext cx="1467962" cy="366528"/>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200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BDBDB6-9D77-462A-9E2D-7EC9CB199029}"/>
              </a:ext>
            </a:extLst>
          </p:cNvPr>
          <p:cNvSpPr>
            <a:spLocks noGrp="1"/>
          </p:cNvSpPr>
          <p:nvPr>
            <p:ph type="subTitle" idx="1"/>
          </p:nvPr>
        </p:nvSpPr>
        <p:spPr>
          <a:xfrm>
            <a:off x="294787" y="243366"/>
            <a:ext cx="6721331" cy="642057"/>
          </a:xfrm>
        </p:spPr>
        <p:txBody>
          <a:bodyPr>
            <a:noAutofit/>
          </a:bodyPr>
          <a:lstStyle/>
          <a:p>
            <a:pPr algn="l"/>
            <a:r>
              <a:rPr lang="en-US" sz="4000" dirty="0"/>
              <a:t>Thank you for your attention!</a:t>
            </a:r>
          </a:p>
        </p:txBody>
      </p:sp>
      <p:pic>
        <p:nvPicPr>
          <p:cNvPr id="5" name="Picture 4">
            <a:extLst>
              <a:ext uri="{FF2B5EF4-FFF2-40B4-BE49-F238E27FC236}">
                <a16:creationId xmlns:a16="http://schemas.microsoft.com/office/drawing/2014/main" id="{FE4A3402-7492-46A0-B1E2-1A62D21727F7}"/>
              </a:ext>
            </a:extLst>
          </p:cNvPr>
          <p:cNvPicPr>
            <a:picLocks noChangeAspect="1"/>
          </p:cNvPicPr>
          <p:nvPr/>
        </p:nvPicPr>
        <p:blipFill rotWithShape="1">
          <a:blip r:embed="rId2">
            <a:extLst>
              <a:ext uri="{28A0092B-C50C-407E-A947-70E740481C1C}">
                <a14:useLocalDpi xmlns:a14="http://schemas.microsoft.com/office/drawing/2010/main" val="0"/>
              </a:ext>
            </a:extLst>
          </a:blip>
          <a:srcRect l="1757"/>
          <a:stretch/>
        </p:blipFill>
        <p:spPr>
          <a:xfrm>
            <a:off x="1294327" y="1810111"/>
            <a:ext cx="10444766" cy="4911758"/>
          </a:xfrm>
          <a:prstGeom prst="rect">
            <a:avLst/>
          </a:prstGeom>
        </p:spPr>
      </p:pic>
      <p:sp>
        <p:nvSpPr>
          <p:cNvPr id="6" name="Subtitle 2">
            <a:extLst>
              <a:ext uri="{FF2B5EF4-FFF2-40B4-BE49-F238E27FC236}">
                <a16:creationId xmlns:a16="http://schemas.microsoft.com/office/drawing/2014/main" id="{81D41518-0A55-4E5D-8D51-D77258F82778}"/>
              </a:ext>
            </a:extLst>
          </p:cNvPr>
          <p:cNvSpPr txBox="1">
            <a:spLocks/>
          </p:cNvSpPr>
          <p:nvPr/>
        </p:nvSpPr>
        <p:spPr>
          <a:xfrm>
            <a:off x="4357712" y="1342363"/>
            <a:ext cx="4131252" cy="6420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000" b="1" dirty="0"/>
              <a:t>D</a:t>
            </a:r>
            <a:r>
              <a:rPr lang="en-US" sz="3000" dirty="0"/>
              <a:t>ark </a:t>
            </a:r>
            <a:r>
              <a:rPr lang="en-US" sz="3000" b="1" dirty="0"/>
              <a:t>M</a:t>
            </a:r>
            <a:r>
              <a:rPr lang="en-US" sz="3000" dirty="0"/>
              <a:t>atter </a:t>
            </a:r>
            <a:r>
              <a:rPr lang="en-US" sz="3000" b="1" dirty="0"/>
              <a:t>A</a:t>
            </a:r>
            <a:r>
              <a:rPr lang="en-US" sz="3000" dirty="0"/>
              <a:t>xion </a:t>
            </a:r>
            <a:r>
              <a:rPr lang="en-US" sz="3000" b="1" dirty="0"/>
              <a:t>G</a:t>
            </a:r>
            <a:r>
              <a:rPr lang="en-US" sz="3000" dirty="0"/>
              <a:t>roup</a:t>
            </a:r>
          </a:p>
        </p:txBody>
      </p:sp>
    </p:spTree>
    <p:extLst>
      <p:ext uri="{BB962C8B-B14F-4D97-AF65-F5344CB8AC3E}">
        <p14:creationId xmlns:p14="http://schemas.microsoft.com/office/powerpoint/2010/main" val="1228197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015281-1838-41F5-8BE5-B8320D06F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636" y="152757"/>
            <a:ext cx="9828728" cy="6552485"/>
          </a:xfrm>
          <a:prstGeom prst="rect">
            <a:avLst/>
          </a:prstGeom>
        </p:spPr>
      </p:pic>
    </p:spTree>
    <p:extLst>
      <p:ext uri="{BB962C8B-B14F-4D97-AF65-F5344CB8AC3E}">
        <p14:creationId xmlns:p14="http://schemas.microsoft.com/office/powerpoint/2010/main" val="3984917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15014-D138-4B23-A08A-98A70F69979C}"/>
              </a:ext>
            </a:extLst>
          </p:cNvPr>
          <p:cNvSpPr>
            <a:spLocks noGrp="1"/>
          </p:cNvSpPr>
          <p:nvPr>
            <p:ph type="sldNum" sz="quarter" idx="12"/>
          </p:nvPr>
        </p:nvSpPr>
        <p:spPr>
          <a:xfrm>
            <a:off x="11788371" y="6479057"/>
            <a:ext cx="419099" cy="365125"/>
          </a:xfrm>
        </p:spPr>
        <p:txBody>
          <a:bodyPr/>
          <a:lstStyle/>
          <a:p>
            <a:fld id="{009814FA-236F-4B59-B245-B408A2B5883A}" type="slidenum">
              <a:rPr lang="en-US" smtClean="0"/>
              <a:t>3</a:t>
            </a:fld>
            <a:endParaRPr lang="en-US"/>
          </a:p>
        </p:txBody>
      </p:sp>
      <p:sp>
        <p:nvSpPr>
          <p:cNvPr id="6" name="Title 1">
            <a:extLst>
              <a:ext uri="{FF2B5EF4-FFF2-40B4-BE49-F238E27FC236}">
                <a16:creationId xmlns:a16="http://schemas.microsoft.com/office/drawing/2014/main" id="{1F6386F9-0FFD-4F40-A93F-458D0C3F2482}"/>
              </a:ext>
            </a:extLst>
          </p:cNvPr>
          <p:cNvSpPr txBox="1">
            <a:spLocks/>
          </p:cNvSpPr>
          <p:nvPr/>
        </p:nvSpPr>
        <p:spPr>
          <a:xfrm>
            <a:off x="84967" y="104382"/>
            <a:ext cx="5410958" cy="3381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dirty="0">
                <a:latin typeface="Arial" panose="020B0604020202020204" pitchFamily="34" charset="0"/>
                <a:cs typeface="Arial" panose="020B0604020202020204" pitchFamily="34" charset="0"/>
              </a:rPr>
              <a:t>AXION GENERATION PRINCIPLE</a:t>
            </a:r>
          </a:p>
        </p:txBody>
      </p:sp>
      <mc:AlternateContent xmlns:mc="http://schemas.openxmlformats.org/markup-compatibility/2006" xmlns:a14="http://schemas.microsoft.com/office/drawing/2010/main">
        <mc:Choice Requires="a14">
          <p:sp>
            <p:nvSpPr>
              <p:cNvPr id="9" name="TextBox 4">
                <a:extLst>
                  <a:ext uri="{FF2B5EF4-FFF2-40B4-BE49-F238E27FC236}">
                    <a16:creationId xmlns:a16="http://schemas.microsoft.com/office/drawing/2014/main" id="{E386EEC6-EC38-4354-BA1B-8D47101D9CB7}"/>
                  </a:ext>
                </a:extLst>
              </p:cNvPr>
              <p:cNvSpPr txBox="1"/>
              <p:nvPr/>
            </p:nvSpPr>
            <p:spPr>
              <a:xfrm>
                <a:off x="3647316" y="1952625"/>
                <a:ext cx="4998494" cy="693267"/>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sSub>
                        <m:sSubPr>
                          <m:ctrlPr>
                            <a:rPr lang="en-US" altLang="ko-KR" sz="2200" i="1" smtClean="0">
                              <a:latin typeface="Cambria Math" panose="02040503050406030204" pitchFamily="18" charset="0"/>
                            </a:rPr>
                          </m:ctrlPr>
                        </m:sSubPr>
                        <m:e>
                          <m:r>
                            <a:rPr lang="en-US" altLang="ko-KR" sz="2200" i="1">
                              <a:latin typeface="Cambria Math" panose="02040503050406030204" pitchFamily="18" charset="0"/>
                            </a:rPr>
                            <m:t>𝑃</m:t>
                          </m:r>
                        </m:e>
                        <m:sub>
                          <m:r>
                            <a:rPr lang="en-US" altLang="ko-KR" sz="2200" i="1">
                              <a:latin typeface="Cambria Math" panose="02040503050406030204" pitchFamily="18" charset="0"/>
                            </a:rPr>
                            <m:t>𝑎</m:t>
                          </m:r>
                        </m:sub>
                      </m:sSub>
                      <m:r>
                        <a:rPr lang="en-US" altLang="ko-KR" sz="2200" i="1" smtClean="0">
                          <a:solidFill>
                            <a:schemeClr val="tx1"/>
                          </a:solidFill>
                          <a:latin typeface="Cambria Math" panose="02040503050406030204" pitchFamily="18" charset="0"/>
                        </a:rPr>
                        <m:t>=</m:t>
                      </m:r>
                      <m:sSubSup>
                        <m:sSubSupPr>
                          <m:ctrlPr>
                            <a:rPr lang="en-US" altLang="ko-KR" sz="2200" i="1" smtClean="0">
                              <a:solidFill>
                                <a:schemeClr val="tx1"/>
                              </a:solidFill>
                              <a:latin typeface="Cambria Math" panose="02040503050406030204" pitchFamily="18" charset="0"/>
                            </a:rPr>
                          </m:ctrlPr>
                        </m:sSubSupPr>
                        <m:e>
                          <m:r>
                            <m:rPr>
                              <m:sty m:val="p"/>
                            </m:rPr>
                            <a:rPr lang="en-US" altLang="ko-KR" sz="2200">
                              <a:latin typeface="Cambria Math" panose="02040503050406030204" pitchFamily="18" charset="0"/>
                            </a:rPr>
                            <m:t>g</m:t>
                          </m:r>
                        </m:e>
                        <m:sub>
                          <m:r>
                            <a:rPr lang="en-US" altLang="ko-KR" sz="2200" i="1">
                              <a:latin typeface="Cambria Math" panose="02040503050406030204" pitchFamily="18" charset="0"/>
                            </a:rPr>
                            <m:t>𝑎</m:t>
                          </m:r>
                          <m:r>
                            <a:rPr lang="en-US" altLang="ko-KR" sz="2200" i="1">
                              <a:latin typeface="Cambria Math" panose="02040503050406030204" pitchFamily="18" charset="0"/>
                            </a:rPr>
                            <m:t>𝛾𝛾</m:t>
                          </m:r>
                        </m:sub>
                        <m:sup>
                          <m:r>
                            <a:rPr lang="en-US" altLang="ko-KR" sz="2200" b="0" i="1" smtClean="0">
                              <a:solidFill>
                                <a:schemeClr val="tx1"/>
                              </a:solidFill>
                              <a:latin typeface="Cambria Math" panose="02040503050406030204" pitchFamily="18" charset="0"/>
                            </a:rPr>
                            <m:t>2</m:t>
                          </m:r>
                        </m:sup>
                      </m:sSubSup>
                      <m:sSubSup>
                        <m:sSubSupPr>
                          <m:ctrlPr>
                            <a:rPr lang="en-US" altLang="ko-KR" sz="2200" i="1">
                              <a:latin typeface="Cambria Math" panose="02040503050406030204" pitchFamily="18" charset="0"/>
                            </a:rPr>
                          </m:ctrlPr>
                        </m:sSubSupPr>
                        <m:e>
                          <m:f>
                            <m:fPr>
                              <m:ctrlPr>
                                <a:rPr lang="en-US" altLang="ko-KR" sz="2200" i="1" smtClean="0">
                                  <a:latin typeface="Cambria Math" panose="02040503050406030204" pitchFamily="18" charset="0"/>
                                </a:rPr>
                              </m:ctrlPr>
                            </m:fPr>
                            <m:num>
                              <m:sSub>
                                <m:sSubPr>
                                  <m:ctrlPr>
                                    <a:rPr lang="en-US" altLang="ko-KR" sz="2200" i="1" smtClean="0">
                                      <a:latin typeface="Cambria Math" panose="02040503050406030204" pitchFamily="18" charset="0"/>
                                    </a:rPr>
                                  </m:ctrlPr>
                                </m:sSubPr>
                                <m:e>
                                  <m:r>
                                    <a:rPr lang="ko-KR" altLang="en-US" sz="2200" i="1" smtClean="0">
                                      <a:latin typeface="Cambria Math" panose="02040503050406030204" pitchFamily="18" charset="0"/>
                                    </a:rPr>
                                    <m:t>𝜌</m:t>
                                  </m:r>
                                </m:e>
                                <m:sub>
                                  <m:r>
                                    <a:rPr lang="en-US" altLang="ko-KR" sz="2200" b="0" i="1" smtClean="0">
                                      <a:latin typeface="Cambria Math" panose="02040503050406030204" pitchFamily="18" charset="0"/>
                                    </a:rPr>
                                    <m:t>𝑎</m:t>
                                  </m:r>
                                </m:sub>
                              </m:sSub>
                            </m:num>
                            <m:den>
                              <m:sSub>
                                <m:sSubPr>
                                  <m:ctrlPr>
                                    <a:rPr lang="en-US" altLang="ko-KR" sz="2200" i="1" smtClean="0">
                                      <a:latin typeface="Cambria Math" panose="02040503050406030204" pitchFamily="18" charset="0"/>
                                    </a:rPr>
                                  </m:ctrlPr>
                                </m:sSubPr>
                                <m:e>
                                  <m:r>
                                    <a:rPr lang="en-US" altLang="ko-KR" sz="2200" b="0" i="1" smtClean="0">
                                      <a:latin typeface="Cambria Math" panose="02040503050406030204" pitchFamily="18" charset="0"/>
                                    </a:rPr>
                                    <m:t>𝑚</m:t>
                                  </m:r>
                                </m:e>
                                <m:sub>
                                  <m:r>
                                    <a:rPr lang="en-US" altLang="ko-KR" sz="2200" b="0" i="1" smtClean="0">
                                      <a:latin typeface="Cambria Math" panose="02040503050406030204" pitchFamily="18" charset="0"/>
                                    </a:rPr>
                                    <m:t>𝑎</m:t>
                                  </m:r>
                                </m:sub>
                              </m:sSub>
                            </m:den>
                          </m:f>
                          <m:r>
                            <a:rPr lang="en-US" altLang="ko-KR" sz="2200" b="0" i="1" smtClean="0">
                              <a:latin typeface="Cambria Math" panose="02040503050406030204" pitchFamily="18" charset="0"/>
                            </a:rPr>
                            <m:t> </m:t>
                          </m:r>
                          <m:r>
                            <a:rPr lang="en-US" altLang="ko-KR" sz="2200" b="0" i="1" smtClean="0">
                              <a:latin typeface="Cambria Math" panose="02040503050406030204" pitchFamily="18" charset="0"/>
                              <a:ea typeface="Cambria Math" panose="02040503050406030204" pitchFamily="18" charset="0"/>
                            </a:rPr>
                            <m:t>∙</m:t>
                          </m:r>
                          <m:r>
                            <a:rPr lang="en-US" altLang="ko-KR" sz="2200" i="1">
                              <a:latin typeface="Cambria Math" panose="02040503050406030204" pitchFamily="18" charset="0"/>
                            </a:rPr>
                            <m:t>𝐵</m:t>
                          </m:r>
                        </m:e>
                        <m:sub>
                          <m:r>
                            <a:rPr lang="en-US" altLang="ko-KR" sz="2200" i="1">
                              <a:latin typeface="Cambria Math" panose="02040503050406030204" pitchFamily="18" charset="0"/>
                            </a:rPr>
                            <m:t>0</m:t>
                          </m:r>
                        </m:sub>
                        <m:sup>
                          <m:r>
                            <a:rPr lang="en-US" altLang="ko-KR" sz="2200" i="1">
                              <a:latin typeface="Cambria Math" panose="02040503050406030204" pitchFamily="18" charset="0"/>
                            </a:rPr>
                            <m:t>2</m:t>
                          </m:r>
                        </m:sup>
                      </m:sSubSup>
                      <m:r>
                        <a:rPr lang="en-US" altLang="ko-KR" sz="2200" b="0" i="1" smtClean="0">
                          <a:latin typeface="Cambria Math" panose="02040503050406030204" pitchFamily="18" charset="0"/>
                        </a:rPr>
                        <m:t>  </m:t>
                      </m:r>
                      <m:r>
                        <a:rPr lang="en-US" altLang="ko-KR" sz="2200" b="0" i="1" smtClean="0">
                          <a:latin typeface="Cambria Math" panose="02040503050406030204" pitchFamily="18" charset="0"/>
                          <a:ea typeface="Cambria Math" panose="02040503050406030204" pitchFamily="18" charset="0"/>
                        </a:rPr>
                        <m:t>∙</m:t>
                      </m:r>
                      <m:r>
                        <a:rPr lang="en-US" altLang="ko-KR" sz="2200" i="1">
                          <a:latin typeface="Cambria Math" panose="02040503050406030204" pitchFamily="18" charset="0"/>
                        </a:rPr>
                        <m:t>𝑉</m:t>
                      </m:r>
                      <m:r>
                        <a:rPr lang="en-US" altLang="ko-KR" sz="2200" b="0" i="1" smtClean="0">
                          <a:latin typeface="Cambria Math" panose="02040503050406030204" pitchFamily="18" charset="0"/>
                        </a:rPr>
                        <m:t> </m:t>
                      </m:r>
                      <m:sSub>
                        <m:sSubPr>
                          <m:ctrlPr>
                            <a:rPr lang="en-US" altLang="ko-KR" sz="2200" b="0" i="1" smtClean="0">
                              <a:latin typeface="Cambria Math" panose="02040503050406030204" pitchFamily="18" charset="0"/>
                            </a:rPr>
                          </m:ctrlPr>
                        </m:sSubPr>
                        <m:e>
                          <m:r>
                            <a:rPr lang="ko-KR" altLang="en-US" sz="2200" i="1">
                              <a:latin typeface="Cambria Math" panose="02040503050406030204" pitchFamily="18" charset="0"/>
                            </a:rPr>
                            <m:t>𝜔</m:t>
                          </m:r>
                        </m:e>
                        <m:sub>
                          <m:r>
                            <a:rPr lang="en-US" altLang="ko-KR" sz="2200" b="0" i="1" smtClean="0">
                              <a:latin typeface="Cambria Math" panose="02040503050406030204" pitchFamily="18" charset="0"/>
                            </a:rPr>
                            <m:t>𝑐</m:t>
                          </m:r>
                        </m:sub>
                      </m:sSub>
                      <m:r>
                        <a:rPr lang="en-US" altLang="ko-KR" sz="2200" b="0" i="1" smtClean="0">
                          <a:latin typeface="Cambria Math" panose="02040503050406030204" pitchFamily="18" charset="0"/>
                        </a:rPr>
                        <m:t> </m:t>
                      </m:r>
                      <m:r>
                        <a:rPr lang="en-US" altLang="ko-KR" sz="2200" i="1">
                          <a:latin typeface="Cambria Math" panose="02040503050406030204" pitchFamily="18" charset="0"/>
                          <a:ea typeface="Cambria Math" panose="02040503050406030204" pitchFamily="18" charset="0"/>
                        </a:rPr>
                        <m:t>∙</m:t>
                      </m:r>
                      <m:r>
                        <a:rPr lang="en-US" altLang="ko-KR" sz="2200" b="0" i="1" smtClean="0">
                          <a:latin typeface="Cambria Math" panose="02040503050406030204" pitchFamily="18" charset="0"/>
                        </a:rPr>
                        <m:t>𝐶</m:t>
                      </m:r>
                      <m:r>
                        <a:rPr lang="en-US" altLang="ko-KR" sz="2200" b="0" i="1" smtClean="0">
                          <a:latin typeface="Cambria Math" panose="02040503050406030204" pitchFamily="18" charset="0"/>
                        </a:rPr>
                        <m:t>  ∙</m:t>
                      </m:r>
                      <m:f>
                        <m:fPr>
                          <m:ctrlPr>
                            <a:rPr lang="en-US" altLang="ko-KR" sz="2200" b="0" i="1" smtClean="0">
                              <a:latin typeface="Cambria Math" panose="02040503050406030204" pitchFamily="18" charset="0"/>
                            </a:rPr>
                          </m:ctrlPr>
                        </m:fPr>
                        <m:num>
                          <m:sSub>
                            <m:sSubPr>
                              <m:ctrlPr>
                                <a:rPr lang="en-US" altLang="ko-KR" sz="2200" b="0" i="1" smtClean="0">
                                  <a:latin typeface="Cambria Math" panose="02040503050406030204" pitchFamily="18" charset="0"/>
                                </a:rPr>
                              </m:ctrlPr>
                            </m:sSubPr>
                            <m:e>
                              <m:r>
                                <a:rPr lang="en-US" altLang="ko-KR" sz="2200" b="0" i="1" smtClean="0">
                                  <a:latin typeface="Cambria Math" panose="02040503050406030204" pitchFamily="18" charset="0"/>
                                </a:rPr>
                                <m:t>𝑄</m:t>
                              </m:r>
                            </m:e>
                            <m:sub>
                              <m:r>
                                <a:rPr lang="en-US" altLang="ko-KR" sz="2200" b="0" i="1" smtClean="0">
                                  <a:latin typeface="Cambria Math" panose="02040503050406030204" pitchFamily="18" charset="0"/>
                                </a:rPr>
                                <m:t>𝐿</m:t>
                              </m:r>
                            </m:sub>
                          </m:sSub>
                          <m:sSub>
                            <m:sSubPr>
                              <m:ctrlPr>
                                <a:rPr lang="en-US" altLang="ko-KR" sz="2200" i="1">
                                  <a:latin typeface="Cambria Math" panose="02040503050406030204" pitchFamily="18" charset="0"/>
                                </a:rPr>
                              </m:ctrlPr>
                            </m:sSubPr>
                            <m:e>
                              <m:r>
                                <a:rPr lang="en-US" altLang="ko-KR" sz="2200" i="1">
                                  <a:latin typeface="Cambria Math" panose="02040503050406030204" pitchFamily="18" charset="0"/>
                                </a:rPr>
                                <m:t>𝑄</m:t>
                              </m:r>
                            </m:e>
                            <m:sub>
                              <m:r>
                                <a:rPr lang="en-US" altLang="ko-KR" sz="2200" i="1">
                                  <a:latin typeface="Cambria Math" panose="02040503050406030204" pitchFamily="18" charset="0"/>
                                </a:rPr>
                                <m:t>𝑎</m:t>
                              </m:r>
                            </m:sub>
                          </m:sSub>
                        </m:num>
                        <m:den>
                          <m:sSub>
                            <m:sSubPr>
                              <m:ctrlPr>
                                <a:rPr lang="en-US" altLang="ko-KR" sz="2200" i="1">
                                  <a:latin typeface="Cambria Math" panose="02040503050406030204" pitchFamily="18" charset="0"/>
                                </a:rPr>
                              </m:ctrlPr>
                            </m:sSubPr>
                            <m:e>
                              <m:r>
                                <a:rPr lang="en-US" altLang="ko-KR" sz="2200" i="1">
                                  <a:latin typeface="Cambria Math" panose="02040503050406030204" pitchFamily="18" charset="0"/>
                                </a:rPr>
                                <m:t>𝑄</m:t>
                              </m:r>
                            </m:e>
                            <m:sub>
                              <m:r>
                                <a:rPr lang="en-US" altLang="ko-KR" sz="2200" b="0" i="1" smtClean="0">
                                  <a:latin typeface="Cambria Math" panose="02040503050406030204" pitchFamily="18" charset="0"/>
                                </a:rPr>
                                <m:t>𝐿</m:t>
                              </m:r>
                            </m:sub>
                          </m:sSub>
                          <m:r>
                            <a:rPr lang="en-US" altLang="ko-KR" sz="2200" b="0" i="1" smtClean="0">
                              <a:latin typeface="Cambria Math" panose="02040503050406030204" pitchFamily="18" charset="0"/>
                            </a:rPr>
                            <m:t>+</m:t>
                          </m:r>
                          <m:sSub>
                            <m:sSubPr>
                              <m:ctrlPr>
                                <a:rPr lang="en-US" altLang="ko-KR" sz="2200" b="0" i="1" smtClean="0">
                                  <a:latin typeface="Cambria Math" panose="02040503050406030204" pitchFamily="18" charset="0"/>
                                </a:rPr>
                              </m:ctrlPr>
                            </m:sSubPr>
                            <m:e>
                              <m:r>
                                <a:rPr lang="en-US" altLang="ko-KR" sz="2200" b="0" i="1" smtClean="0">
                                  <a:latin typeface="Cambria Math" panose="02040503050406030204" pitchFamily="18" charset="0"/>
                                </a:rPr>
                                <m:t>𝑄</m:t>
                              </m:r>
                            </m:e>
                            <m:sub>
                              <m:r>
                                <a:rPr lang="en-US" altLang="ko-KR" sz="2200" b="0" i="1" smtClean="0">
                                  <a:latin typeface="Cambria Math" panose="02040503050406030204" pitchFamily="18" charset="0"/>
                                </a:rPr>
                                <m:t>𝑎</m:t>
                              </m:r>
                            </m:sub>
                          </m:sSub>
                        </m:den>
                      </m:f>
                    </m:oMath>
                  </m:oMathPara>
                </a14:m>
                <a:endParaRPr lang="en-US" altLang="ko-KR" sz="2200" b="0" i="1" dirty="0">
                  <a:solidFill>
                    <a:schemeClr val="tx1"/>
                  </a:solidFill>
                  <a:latin typeface="Cambria Math" panose="02040503050406030204" pitchFamily="18" charset="0"/>
                </a:endParaRPr>
              </a:p>
            </p:txBody>
          </p:sp>
        </mc:Choice>
        <mc:Fallback xmlns="">
          <p:sp>
            <p:nvSpPr>
              <p:cNvPr id="9" name="TextBox 4">
                <a:extLst>
                  <a:ext uri="{FF2B5EF4-FFF2-40B4-BE49-F238E27FC236}">
                    <a16:creationId xmlns:a16="http://schemas.microsoft.com/office/drawing/2014/main" id="{E386EEC6-EC38-4354-BA1B-8D47101D9CB7}"/>
                  </a:ext>
                </a:extLst>
              </p:cNvPr>
              <p:cNvSpPr txBox="1">
                <a:spLocks noRot="1" noChangeAspect="1" noMove="1" noResize="1" noEditPoints="1" noAdjustHandles="1" noChangeArrowheads="1" noChangeShapeType="1" noTextEdit="1"/>
              </p:cNvSpPr>
              <p:nvPr/>
            </p:nvSpPr>
            <p:spPr>
              <a:xfrm>
                <a:off x="3647316" y="1952625"/>
                <a:ext cx="4998494" cy="69326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a:extLst>
                  <a:ext uri="{FF2B5EF4-FFF2-40B4-BE49-F238E27FC236}">
                    <a16:creationId xmlns:a16="http://schemas.microsoft.com/office/drawing/2014/main" id="{9A17A558-D291-4A4E-8AA0-4FD87932ABC5}"/>
                  </a:ext>
                </a:extLst>
              </p:cNvPr>
              <p:cNvSpPr/>
              <p:nvPr/>
            </p:nvSpPr>
            <p:spPr>
              <a:xfrm>
                <a:off x="4626238" y="3374948"/>
                <a:ext cx="1469761" cy="8828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kumimoji="1" lang="en-US" altLang="ko-KR" sz="2200" i="1">
                              <a:latin typeface="Cambria Math" panose="02040503050406030204" pitchFamily="18" charset="0"/>
                              <a:cs typeface="Times New Roman" panose="02020603050405020304" pitchFamily="18" charset="0"/>
                            </a:rPr>
                          </m:ctrlPr>
                        </m:fPr>
                        <m:num>
                          <m:r>
                            <a:rPr kumimoji="1" lang="en-US" altLang="ko-KR" sz="2200" i="1">
                              <a:latin typeface="Cambria Math" panose="02040503050406030204" pitchFamily="18" charset="0"/>
                              <a:cs typeface="Times New Roman" panose="02020603050405020304" pitchFamily="18" charset="0"/>
                            </a:rPr>
                            <m:t>𝑑𝑓</m:t>
                          </m:r>
                        </m:num>
                        <m:den>
                          <m:r>
                            <a:rPr kumimoji="1" lang="en-US" altLang="ko-KR" sz="2200" i="1">
                              <a:latin typeface="Cambria Math" panose="02040503050406030204" pitchFamily="18" charset="0"/>
                              <a:cs typeface="Times New Roman" panose="02020603050405020304" pitchFamily="18" charset="0"/>
                            </a:rPr>
                            <m:t>𝑑𝑡</m:t>
                          </m:r>
                        </m:den>
                      </m:f>
                      <m:r>
                        <a:rPr kumimoji="1" lang="en-US" altLang="ko-KR" sz="2200" i="1">
                          <a:latin typeface="Cambria Math" panose="02040503050406030204" pitchFamily="18" charset="0"/>
                          <a:cs typeface="Times New Roman" panose="02020603050405020304" pitchFamily="18" charset="0"/>
                        </a:rPr>
                        <m:t> ~ </m:t>
                      </m:r>
                      <m:f>
                        <m:fPr>
                          <m:ctrlPr>
                            <a:rPr kumimoji="1" lang="en-US" altLang="ko-KR" sz="2200" i="1">
                              <a:latin typeface="Cambria Math" panose="02040503050406030204" pitchFamily="18" charset="0"/>
                              <a:cs typeface="Times New Roman" panose="02020603050405020304" pitchFamily="18" charset="0"/>
                            </a:rPr>
                          </m:ctrlPr>
                        </m:fPr>
                        <m:num>
                          <m:sSubSup>
                            <m:sSubSupPr>
                              <m:ctrlPr>
                                <a:rPr kumimoji="1" lang="en-US" altLang="ko-KR" sz="2200" i="1">
                                  <a:latin typeface="Cambria Math" panose="02040503050406030204" pitchFamily="18" charset="0"/>
                                  <a:cs typeface="Times New Roman" panose="02020603050405020304" pitchFamily="18" charset="0"/>
                                </a:rPr>
                              </m:ctrlPr>
                            </m:sSubSupPr>
                            <m:e>
                              <m:r>
                                <a:rPr kumimoji="1" lang="en-US" altLang="ko-KR" sz="2200" i="1">
                                  <a:latin typeface="Cambria Math" panose="02040503050406030204" pitchFamily="18" charset="0"/>
                                  <a:cs typeface="Times New Roman" panose="02020603050405020304" pitchFamily="18" charset="0"/>
                                </a:rPr>
                                <m:t>𝐵</m:t>
                              </m:r>
                            </m:e>
                            <m:sub>
                              <m:r>
                                <a:rPr kumimoji="1" lang="en-US" altLang="ko-KR" sz="2200" i="1">
                                  <a:latin typeface="Cambria Math" panose="02040503050406030204" pitchFamily="18" charset="0"/>
                                  <a:cs typeface="Times New Roman" panose="02020603050405020304" pitchFamily="18" charset="0"/>
                                </a:rPr>
                                <m:t>0</m:t>
                              </m:r>
                            </m:sub>
                            <m:sup>
                              <m:r>
                                <a:rPr kumimoji="1" lang="en-US" altLang="ko-KR" sz="2200" i="1">
                                  <a:latin typeface="Cambria Math" panose="02040503050406030204" pitchFamily="18" charset="0"/>
                                  <a:cs typeface="Times New Roman" panose="02020603050405020304" pitchFamily="18" charset="0"/>
                                </a:rPr>
                                <m:t>4</m:t>
                              </m:r>
                            </m:sup>
                          </m:sSubSup>
                        </m:num>
                        <m:den>
                          <m:sSubSup>
                            <m:sSubSupPr>
                              <m:ctrlPr>
                                <a:rPr kumimoji="1" lang="en-US" altLang="ko-KR" sz="2200" i="1">
                                  <a:latin typeface="Cambria Math" panose="02040503050406030204" pitchFamily="18" charset="0"/>
                                  <a:cs typeface="Times New Roman" panose="02020603050405020304" pitchFamily="18" charset="0"/>
                                </a:rPr>
                              </m:ctrlPr>
                            </m:sSubSupPr>
                            <m:e>
                              <m:r>
                                <a:rPr kumimoji="1" lang="en-US" altLang="ko-KR" sz="2200" i="1">
                                  <a:latin typeface="Cambria Math" panose="02040503050406030204" pitchFamily="18" charset="0"/>
                                  <a:cs typeface="Times New Roman" panose="02020603050405020304" pitchFamily="18" charset="0"/>
                                </a:rPr>
                                <m:t>𝑇</m:t>
                              </m:r>
                            </m:e>
                            <m:sub>
                              <m:r>
                                <a:rPr kumimoji="1" lang="en-US" altLang="ko-KR" sz="2200" i="1">
                                  <a:latin typeface="Cambria Math" panose="02040503050406030204" pitchFamily="18" charset="0"/>
                                  <a:cs typeface="Times New Roman" panose="02020603050405020304" pitchFamily="18" charset="0"/>
                                </a:rPr>
                                <m:t>𝑠𝑦𝑠</m:t>
                              </m:r>
                            </m:sub>
                            <m:sup>
                              <m:r>
                                <a:rPr kumimoji="1" lang="en-US" altLang="ko-KR" sz="2200" i="1">
                                  <a:latin typeface="Cambria Math" panose="02040503050406030204" pitchFamily="18" charset="0"/>
                                  <a:cs typeface="Times New Roman" panose="02020603050405020304" pitchFamily="18" charset="0"/>
                                </a:rPr>
                                <m:t>2</m:t>
                              </m:r>
                            </m:sup>
                          </m:sSubSup>
                        </m:den>
                      </m:f>
                    </m:oMath>
                  </m:oMathPara>
                </a14:m>
                <a:endParaRPr lang="en-US" sz="2200" dirty="0"/>
              </a:p>
            </p:txBody>
          </p:sp>
        </mc:Choice>
        <mc:Fallback>
          <p:sp>
            <p:nvSpPr>
              <p:cNvPr id="10" name="Rectangle 9">
                <a:extLst>
                  <a:ext uri="{FF2B5EF4-FFF2-40B4-BE49-F238E27FC236}">
                    <a16:creationId xmlns:a16="http://schemas.microsoft.com/office/drawing/2014/main" id="{9A17A558-D291-4A4E-8AA0-4FD87932ABC5}"/>
                  </a:ext>
                </a:extLst>
              </p:cNvPr>
              <p:cNvSpPr>
                <a:spLocks noRot="1" noChangeAspect="1" noMove="1" noResize="1" noEditPoints="1" noAdjustHandles="1" noChangeArrowheads="1" noChangeShapeType="1" noTextEdit="1"/>
              </p:cNvSpPr>
              <p:nvPr/>
            </p:nvSpPr>
            <p:spPr>
              <a:xfrm>
                <a:off x="4626238" y="3374948"/>
                <a:ext cx="1469761" cy="882806"/>
              </a:xfrm>
              <a:prstGeom prst="rect">
                <a:avLst/>
              </a:prstGeom>
              <a:blipFill>
                <a:blip r:embed="rId4"/>
                <a:stretch>
                  <a:fillRect/>
                </a:stretch>
              </a:blipFill>
            </p:spPr>
            <p:txBody>
              <a:bodyPr/>
              <a:lstStyle/>
              <a:p>
                <a:r>
                  <a:rPr lang="en-GB">
                    <a:noFill/>
                  </a:rPr>
                  <a:t> </a:t>
                </a:r>
              </a:p>
            </p:txBody>
          </p:sp>
        </mc:Fallback>
      </mc:AlternateContent>
      <p:sp>
        <p:nvSpPr>
          <p:cNvPr id="14" name="Rectangle 13">
            <a:extLst>
              <a:ext uri="{FF2B5EF4-FFF2-40B4-BE49-F238E27FC236}">
                <a16:creationId xmlns:a16="http://schemas.microsoft.com/office/drawing/2014/main" id="{07407036-17C0-45A9-A2EC-DE174AC88B10}"/>
              </a:ext>
            </a:extLst>
          </p:cNvPr>
          <p:cNvSpPr/>
          <p:nvPr/>
        </p:nvSpPr>
        <p:spPr>
          <a:xfrm>
            <a:off x="5297214" y="1809882"/>
            <a:ext cx="3241390" cy="105944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0FA03C7-15F9-494D-BC8D-DDC16F45BA56}"/>
              </a:ext>
            </a:extLst>
          </p:cNvPr>
          <p:cNvSpPr/>
          <p:nvPr/>
        </p:nvSpPr>
        <p:spPr>
          <a:xfrm>
            <a:off x="5437318" y="3803491"/>
            <a:ext cx="658681" cy="45426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583DEE7-6FC0-42F7-A301-14B914D798E4}"/>
              </a:ext>
            </a:extLst>
          </p:cNvPr>
          <p:cNvSpPr txBox="1"/>
          <p:nvPr/>
        </p:nvSpPr>
        <p:spPr>
          <a:xfrm>
            <a:off x="5410068" y="1122978"/>
            <a:ext cx="947731" cy="369332"/>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Magnet</a:t>
            </a:r>
            <a:endParaRPr kumimoji="1" lang="en-US" altLang="ko-KR" dirty="0">
              <a:latin typeface="Arial" panose="020B0604020202020204" pitchFamily="34" charset="0"/>
              <a:cs typeface="Arial" panose="020B0604020202020204" pitchFamily="34" charset="0"/>
            </a:endParaRPr>
          </a:p>
        </p:txBody>
      </p:sp>
      <p:sp>
        <p:nvSpPr>
          <p:cNvPr id="11" name="Arrow: Down 10">
            <a:extLst>
              <a:ext uri="{FF2B5EF4-FFF2-40B4-BE49-F238E27FC236}">
                <a16:creationId xmlns:a16="http://schemas.microsoft.com/office/drawing/2014/main" id="{3AF4354A-5062-4D4E-819E-C3109603846B}"/>
              </a:ext>
            </a:extLst>
          </p:cNvPr>
          <p:cNvSpPr/>
          <p:nvPr/>
        </p:nvSpPr>
        <p:spPr>
          <a:xfrm>
            <a:off x="5448694" y="1447001"/>
            <a:ext cx="94462" cy="6271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04E24347-BFAB-4D5F-89B4-45A94514549F}"/>
              </a:ext>
            </a:extLst>
          </p:cNvPr>
          <p:cNvSpPr/>
          <p:nvPr/>
        </p:nvSpPr>
        <p:spPr>
          <a:xfrm>
            <a:off x="7857655" y="1304258"/>
            <a:ext cx="94462" cy="64069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494FD0-FC9B-46AB-B40A-C30367399065}"/>
              </a:ext>
            </a:extLst>
          </p:cNvPr>
          <p:cNvSpPr/>
          <p:nvPr/>
        </p:nvSpPr>
        <p:spPr>
          <a:xfrm>
            <a:off x="6095999" y="1949401"/>
            <a:ext cx="1868739" cy="7496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4B7926-041E-4462-BE5D-C5D054E725E3}"/>
              </a:ext>
            </a:extLst>
          </p:cNvPr>
          <p:cNvSpPr/>
          <p:nvPr/>
        </p:nvSpPr>
        <p:spPr>
          <a:xfrm>
            <a:off x="5448300" y="2107613"/>
            <a:ext cx="435634" cy="38329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0CD9363-A5CE-4D2E-92E0-C8E5ECAC768A}"/>
              </a:ext>
            </a:extLst>
          </p:cNvPr>
          <p:cNvCxnSpPr>
            <a:cxnSpLocks/>
          </p:cNvCxnSpPr>
          <p:nvPr/>
        </p:nvCxnSpPr>
        <p:spPr>
          <a:xfrm>
            <a:off x="7904886" y="1304258"/>
            <a:ext cx="62931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AF77779-4D28-4D4E-ABA2-0A9520BD9BC3}"/>
              </a:ext>
            </a:extLst>
          </p:cNvPr>
          <p:cNvCxnSpPr>
            <a:cxnSpLocks/>
          </p:cNvCxnSpPr>
          <p:nvPr/>
        </p:nvCxnSpPr>
        <p:spPr>
          <a:xfrm>
            <a:off x="5495925" y="1443776"/>
            <a:ext cx="80727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F266BE7-AEAC-47D9-A64D-5DD31ED0C279}"/>
              </a:ext>
            </a:extLst>
          </p:cNvPr>
          <p:cNvSpPr txBox="1"/>
          <p:nvPr/>
        </p:nvSpPr>
        <p:spPr>
          <a:xfrm>
            <a:off x="7857655" y="1003072"/>
            <a:ext cx="947731" cy="369332"/>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Cavity</a:t>
            </a:r>
            <a:endParaRPr kumimoji="1" lang="en-US" altLang="ko-K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304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animBg="1"/>
      <p:bldP spid="26" grpId="0" animBg="1"/>
      <p:bldP spid="8" grpId="0"/>
      <p:bldP spid="11" grpId="0" animBg="1"/>
      <p:bldP spid="12" grpId="0" animBg="1"/>
      <p:bldP spid="13" grpId="0" animBg="1"/>
      <p:bldP spid="18"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4C07F6-5982-48E8-9047-3851FEFAAE3E}"/>
              </a:ext>
            </a:extLst>
          </p:cNvPr>
          <p:cNvSpPr txBox="1"/>
          <p:nvPr/>
        </p:nvSpPr>
        <p:spPr>
          <a:xfrm>
            <a:off x="163286" y="147552"/>
            <a:ext cx="3386364" cy="553998"/>
          </a:xfrm>
          <a:prstGeom prst="rect">
            <a:avLst/>
          </a:prstGeom>
          <a:noFill/>
        </p:spPr>
        <p:txBody>
          <a:bodyPr wrap="square" rtlCol="0">
            <a:spAutoFit/>
          </a:bodyPr>
          <a:lstStyle/>
          <a:p>
            <a:r>
              <a:rPr lang="en-US" sz="3000" dirty="0">
                <a:latin typeface="Arial" panose="020B0604020202020204" pitchFamily="34" charset="0"/>
                <a:cs typeface="Arial" panose="020B0604020202020204" pitchFamily="34" charset="0"/>
              </a:rPr>
              <a:t>OUTLINE</a:t>
            </a:r>
          </a:p>
        </p:txBody>
      </p:sp>
      <p:sp>
        <p:nvSpPr>
          <p:cNvPr id="2" name="Slide Number Placeholder 1">
            <a:extLst>
              <a:ext uri="{FF2B5EF4-FFF2-40B4-BE49-F238E27FC236}">
                <a16:creationId xmlns:a16="http://schemas.microsoft.com/office/drawing/2014/main" id="{27C89DCC-DB54-4CC3-B1AE-332C9E21805E}"/>
              </a:ext>
            </a:extLst>
          </p:cNvPr>
          <p:cNvSpPr>
            <a:spLocks noGrp="1"/>
          </p:cNvSpPr>
          <p:nvPr>
            <p:ph type="sldNum" sz="quarter" idx="12"/>
          </p:nvPr>
        </p:nvSpPr>
        <p:spPr>
          <a:xfrm>
            <a:off x="11727180" y="6492875"/>
            <a:ext cx="464820" cy="365125"/>
          </a:xfrm>
        </p:spPr>
        <p:txBody>
          <a:bodyPr/>
          <a:lstStyle/>
          <a:p>
            <a:fld id="{009814FA-236F-4B59-B245-B408A2B5883A}" type="slidenum">
              <a:rPr lang="en-US" smtClean="0"/>
              <a:t>4</a:t>
            </a:fld>
            <a:endParaRPr lang="en-US" dirty="0"/>
          </a:p>
        </p:txBody>
      </p:sp>
      <p:pic>
        <p:nvPicPr>
          <p:cNvPr id="7" name="Picture 6">
            <a:extLst>
              <a:ext uri="{FF2B5EF4-FFF2-40B4-BE49-F238E27FC236}">
                <a16:creationId xmlns:a16="http://schemas.microsoft.com/office/drawing/2014/main" id="{50950D15-01EB-4F95-926C-EC2868F90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500" y="439208"/>
            <a:ext cx="9080500" cy="6053667"/>
          </a:xfrm>
          <a:prstGeom prst="rect">
            <a:avLst/>
          </a:prstGeom>
          <a:ln>
            <a:noFill/>
          </a:ln>
          <a:effectLst>
            <a:glow>
              <a:schemeClr val="accent1">
                <a:alpha val="40000"/>
              </a:schemeClr>
            </a:glow>
            <a:outerShdw dist="50800" dir="5400000" sx="102000" sy="102000" algn="ctr" rotWithShape="0">
              <a:schemeClr val="bg1">
                <a:alpha val="0"/>
              </a:schemeClr>
            </a:outerShdw>
            <a:reflection stA="0" endPos="65000" dist="50800" dir="5400000" sy="-100000" algn="bl" rotWithShape="0"/>
            <a:softEdge rad="1270000"/>
          </a:effectLst>
        </p:spPr>
      </p:pic>
      <p:sp>
        <p:nvSpPr>
          <p:cNvPr id="8" name="Rectangle 7">
            <a:extLst>
              <a:ext uri="{FF2B5EF4-FFF2-40B4-BE49-F238E27FC236}">
                <a16:creationId xmlns:a16="http://schemas.microsoft.com/office/drawing/2014/main" id="{E1D68D8B-0BD9-497E-B9A5-7DA0BE8AADA7}"/>
              </a:ext>
            </a:extLst>
          </p:cNvPr>
          <p:cNvSpPr/>
          <p:nvPr/>
        </p:nvSpPr>
        <p:spPr>
          <a:xfrm>
            <a:off x="163286" y="1578729"/>
            <a:ext cx="9080500" cy="2918107"/>
          </a:xfrm>
          <a:prstGeom prst="rect">
            <a:avLst/>
          </a:prstGeom>
        </p:spPr>
        <p:txBody>
          <a:bodyPr wrap="square">
            <a:spAutoFit/>
          </a:bodyPr>
          <a:lstStyle/>
          <a:p>
            <a:pPr marL="457200" indent="-457200">
              <a:lnSpc>
                <a:spcPct val="150000"/>
              </a:lnSpc>
              <a:buAutoNum type="arabicPeriod"/>
            </a:pPr>
            <a:r>
              <a:rPr lang="en-US" sz="2500" dirty="0">
                <a:latin typeface="Airal"/>
              </a:rPr>
              <a:t>Axion scanning systems</a:t>
            </a:r>
          </a:p>
          <a:p>
            <a:pPr marL="457200" indent="-457200">
              <a:lnSpc>
                <a:spcPct val="150000"/>
              </a:lnSpc>
              <a:buFontTx/>
              <a:buAutoNum type="arabicPeriod"/>
            </a:pPr>
            <a:r>
              <a:rPr lang="en-US" sz="2500" dirty="0">
                <a:latin typeface="Airal"/>
              </a:rPr>
              <a:t>Superconducting magnet</a:t>
            </a:r>
          </a:p>
          <a:p>
            <a:pPr marL="457200" indent="-457200">
              <a:lnSpc>
                <a:spcPct val="150000"/>
              </a:lnSpc>
              <a:buFontTx/>
              <a:buAutoNum type="arabicPeriod"/>
            </a:pPr>
            <a:r>
              <a:rPr lang="en-US" sz="2500" dirty="0">
                <a:latin typeface="Airal"/>
              </a:rPr>
              <a:t>Cavity design</a:t>
            </a:r>
          </a:p>
          <a:p>
            <a:pPr marL="457200" indent="-457200">
              <a:lnSpc>
                <a:spcPct val="150000"/>
              </a:lnSpc>
              <a:buAutoNum type="arabicPeriod"/>
            </a:pPr>
            <a:r>
              <a:rPr lang="en-US" sz="2500" dirty="0">
                <a:latin typeface="Airal"/>
              </a:rPr>
              <a:t>Quantum-noise-limited amplifiers</a:t>
            </a:r>
          </a:p>
          <a:p>
            <a:pPr marL="457200" indent="-457200">
              <a:lnSpc>
                <a:spcPct val="150000"/>
              </a:lnSpc>
              <a:buAutoNum type="arabicPeriod"/>
            </a:pPr>
            <a:r>
              <a:rPr lang="en-US" sz="2500" dirty="0">
                <a:latin typeface="Airal"/>
              </a:rPr>
              <a:t>Preliminary Axion search results</a:t>
            </a:r>
          </a:p>
        </p:txBody>
      </p:sp>
    </p:spTree>
    <p:extLst>
      <p:ext uri="{BB962C8B-B14F-4D97-AF65-F5344CB8AC3E}">
        <p14:creationId xmlns:p14="http://schemas.microsoft.com/office/powerpoint/2010/main" val="1484441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4C07F6-5982-48E8-9047-3851FEFAAE3E}"/>
              </a:ext>
            </a:extLst>
          </p:cNvPr>
          <p:cNvSpPr txBox="1"/>
          <p:nvPr/>
        </p:nvSpPr>
        <p:spPr>
          <a:xfrm>
            <a:off x="163285" y="120624"/>
            <a:ext cx="4423955" cy="553998"/>
          </a:xfrm>
          <a:prstGeom prst="rect">
            <a:avLst/>
          </a:prstGeom>
          <a:noFill/>
        </p:spPr>
        <p:txBody>
          <a:bodyPr wrap="square" rtlCol="0">
            <a:spAutoFit/>
          </a:bodyPr>
          <a:lstStyle/>
          <a:p>
            <a:r>
              <a:rPr lang="en-US" sz="3000" dirty="0">
                <a:latin typeface="Arial" panose="020B0604020202020204" pitchFamily="34" charset="0"/>
                <a:cs typeface="Arial" panose="020B0604020202020204" pitchFamily="34" charset="0"/>
              </a:rPr>
              <a:t>Axion scanning systems</a:t>
            </a:r>
          </a:p>
        </p:txBody>
      </p:sp>
      <p:sp>
        <p:nvSpPr>
          <p:cNvPr id="2" name="Slide Number Placeholder 1">
            <a:extLst>
              <a:ext uri="{FF2B5EF4-FFF2-40B4-BE49-F238E27FC236}">
                <a16:creationId xmlns:a16="http://schemas.microsoft.com/office/drawing/2014/main" id="{27C89DCC-DB54-4CC3-B1AE-332C9E21805E}"/>
              </a:ext>
            </a:extLst>
          </p:cNvPr>
          <p:cNvSpPr>
            <a:spLocks noGrp="1"/>
          </p:cNvSpPr>
          <p:nvPr>
            <p:ph type="sldNum" sz="quarter" idx="12"/>
          </p:nvPr>
        </p:nvSpPr>
        <p:spPr>
          <a:xfrm>
            <a:off x="11727180" y="6492875"/>
            <a:ext cx="464820" cy="365125"/>
          </a:xfrm>
        </p:spPr>
        <p:txBody>
          <a:bodyPr/>
          <a:lstStyle/>
          <a:p>
            <a:fld id="{009814FA-236F-4B59-B245-B408A2B5883A}" type="slidenum">
              <a:rPr lang="en-US" smtClean="0"/>
              <a:t>5</a:t>
            </a:fld>
            <a:endParaRPr lang="en-US" dirty="0"/>
          </a:p>
        </p:txBody>
      </p:sp>
      <p:pic>
        <p:nvPicPr>
          <p:cNvPr id="4" name="Picture 3">
            <a:extLst>
              <a:ext uri="{FF2B5EF4-FFF2-40B4-BE49-F238E27FC236}">
                <a16:creationId xmlns:a16="http://schemas.microsoft.com/office/drawing/2014/main" id="{0CF1C74C-C1C2-46C5-9330-0F54D24E9989}"/>
              </a:ext>
            </a:extLst>
          </p:cNvPr>
          <p:cNvPicPr>
            <a:picLocks noChangeAspect="1"/>
          </p:cNvPicPr>
          <p:nvPr/>
        </p:nvPicPr>
        <p:blipFill rotWithShape="1">
          <a:blip r:embed="rId3">
            <a:extLst>
              <a:ext uri="{28A0092B-C50C-407E-A947-70E740481C1C}">
                <a14:useLocalDpi xmlns:a14="http://schemas.microsoft.com/office/drawing/2010/main" val="0"/>
              </a:ext>
            </a:extLst>
          </a:blip>
          <a:srcRect b="12685"/>
          <a:stretch/>
        </p:blipFill>
        <p:spPr>
          <a:xfrm>
            <a:off x="849085" y="674622"/>
            <a:ext cx="10302077" cy="5986041"/>
          </a:xfrm>
          <a:prstGeom prst="rect">
            <a:avLst/>
          </a:prstGeom>
        </p:spPr>
      </p:pic>
      <p:sp>
        <p:nvSpPr>
          <p:cNvPr id="25" name="TextBox 24">
            <a:extLst>
              <a:ext uri="{FF2B5EF4-FFF2-40B4-BE49-F238E27FC236}">
                <a16:creationId xmlns:a16="http://schemas.microsoft.com/office/drawing/2014/main" id="{CAAC39CB-29CA-4EB7-B05C-D6023055A4FF}"/>
              </a:ext>
            </a:extLst>
          </p:cNvPr>
          <p:cNvSpPr txBox="1"/>
          <p:nvPr/>
        </p:nvSpPr>
        <p:spPr>
          <a:xfrm>
            <a:off x="1639608" y="1389287"/>
            <a:ext cx="1069524" cy="646331"/>
          </a:xfrm>
          <a:prstGeom prst="rect">
            <a:avLst/>
          </a:prstGeom>
          <a:noFill/>
        </p:spPr>
        <p:txBody>
          <a:bodyPr wrap="none" rtlCol="0">
            <a:spAutoFit/>
          </a:bodyPr>
          <a:lstStyle/>
          <a:p>
            <a:pPr algn="ctr"/>
            <a:r>
              <a:rPr lang="en-US" baseline="30000" dirty="0">
                <a:solidFill>
                  <a:schemeClr val="bg1"/>
                </a:solidFill>
                <a:latin typeface="Arial" panose="020B0604020202020204" pitchFamily="34" charset="0"/>
                <a:cs typeface="Arial" panose="020B0604020202020204" pitchFamily="34" charset="0"/>
              </a:rPr>
              <a:t>4</a:t>
            </a:r>
            <a:r>
              <a:rPr lang="en-US" dirty="0">
                <a:solidFill>
                  <a:schemeClr val="bg1"/>
                </a:solidFill>
                <a:latin typeface="Arial" panose="020B0604020202020204" pitchFamily="34" charset="0"/>
                <a:cs typeface="Arial" panose="020B0604020202020204" pitchFamily="34" charset="0"/>
              </a:rPr>
              <a:t>He</a:t>
            </a:r>
          </a:p>
          <a:p>
            <a:pPr algn="ctr"/>
            <a:r>
              <a:rPr lang="en-US" dirty="0">
                <a:solidFill>
                  <a:schemeClr val="bg1"/>
                </a:solidFill>
                <a:latin typeface="Arial" panose="020B0604020202020204" pitchFamily="34" charset="0"/>
                <a:cs typeface="Arial" panose="020B0604020202020204" pitchFamily="34" charset="0"/>
              </a:rPr>
              <a:t>Liquefier</a:t>
            </a:r>
          </a:p>
        </p:txBody>
      </p:sp>
      <p:sp>
        <p:nvSpPr>
          <p:cNvPr id="26" name="Arrow: Down 25">
            <a:extLst>
              <a:ext uri="{FF2B5EF4-FFF2-40B4-BE49-F238E27FC236}">
                <a16:creationId xmlns:a16="http://schemas.microsoft.com/office/drawing/2014/main" id="{D45BA8A4-8E9A-46AE-BD45-3EECE88E48D5}"/>
              </a:ext>
            </a:extLst>
          </p:cNvPr>
          <p:cNvSpPr/>
          <p:nvPr/>
        </p:nvSpPr>
        <p:spPr>
          <a:xfrm>
            <a:off x="2174370" y="1973468"/>
            <a:ext cx="128151" cy="136154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A0BA435-4C73-4608-9349-445181574F8E}"/>
              </a:ext>
            </a:extLst>
          </p:cNvPr>
          <p:cNvSpPr/>
          <p:nvPr/>
        </p:nvSpPr>
        <p:spPr>
          <a:xfrm>
            <a:off x="942252" y="5759766"/>
            <a:ext cx="3490413" cy="646331"/>
          </a:xfrm>
          <a:prstGeom prst="rect">
            <a:avLst/>
          </a:prstGeom>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12T magnet</a:t>
            </a:r>
          </a:p>
          <a:p>
            <a:pPr algn="ctr"/>
            <a:r>
              <a:rPr lang="en-US" dirty="0">
                <a:solidFill>
                  <a:schemeClr val="bg1"/>
                </a:solidFill>
                <a:latin typeface="Arial" panose="020B0604020202020204" pitchFamily="34" charset="0"/>
                <a:cs typeface="Arial" panose="020B0604020202020204" pitchFamily="34" charset="0"/>
              </a:rPr>
              <a:t>Oxford Instruments</a:t>
            </a:r>
          </a:p>
        </p:txBody>
      </p:sp>
      <p:sp>
        <p:nvSpPr>
          <p:cNvPr id="28" name="TextBox 27">
            <a:extLst>
              <a:ext uri="{FF2B5EF4-FFF2-40B4-BE49-F238E27FC236}">
                <a16:creationId xmlns:a16="http://schemas.microsoft.com/office/drawing/2014/main" id="{C5F47A5D-FB06-4641-B0A1-B2F6AB37E7E1}"/>
              </a:ext>
            </a:extLst>
          </p:cNvPr>
          <p:cNvSpPr txBox="1"/>
          <p:nvPr/>
        </p:nvSpPr>
        <p:spPr>
          <a:xfrm>
            <a:off x="3945409" y="1402764"/>
            <a:ext cx="1601685" cy="646331"/>
          </a:xfrm>
          <a:prstGeom prst="rect">
            <a:avLst/>
          </a:prstGeom>
          <a:noFill/>
        </p:spPr>
        <p:txBody>
          <a:bodyPr wrap="square" rtlCol="0">
            <a:spAutoFit/>
          </a:bodyPr>
          <a:lstStyle/>
          <a:p>
            <a:pPr algn="ctr"/>
            <a:r>
              <a:rPr lang="en-US" baseline="30000" dirty="0">
                <a:solidFill>
                  <a:schemeClr val="bg1"/>
                </a:solidFill>
                <a:latin typeface="Arial" panose="020B0604020202020204" pitchFamily="34" charset="0"/>
                <a:cs typeface="Arial" panose="020B0604020202020204" pitchFamily="34" charset="0"/>
              </a:rPr>
              <a:t>3</a:t>
            </a:r>
            <a:r>
              <a:rPr lang="en-US" dirty="0">
                <a:solidFill>
                  <a:schemeClr val="bg1"/>
                </a:solidFill>
                <a:latin typeface="Arial" panose="020B0604020202020204" pitchFamily="34" charset="0"/>
                <a:cs typeface="Arial" panose="020B0604020202020204" pitchFamily="34" charset="0"/>
              </a:rPr>
              <a:t>He/</a:t>
            </a:r>
            <a:r>
              <a:rPr lang="en-US" baseline="30000" dirty="0">
                <a:solidFill>
                  <a:schemeClr val="bg1"/>
                </a:solidFill>
                <a:latin typeface="Arial" panose="020B0604020202020204" pitchFamily="34" charset="0"/>
                <a:cs typeface="Arial" panose="020B0604020202020204" pitchFamily="34" charset="0"/>
              </a:rPr>
              <a:t> 4</a:t>
            </a:r>
            <a:r>
              <a:rPr lang="en-US" dirty="0">
                <a:solidFill>
                  <a:schemeClr val="bg1"/>
                </a:solidFill>
                <a:latin typeface="Arial" panose="020B0604020202020204" pitchFamily="34" charset="0"/>
                <a:cs typeface="Arial" panose="020B0604020202020204" pitchFamily="34" charset="0"/>
              </a:rPr>
              <a:t>He DR</a:t>
            </a:r>
          </a:p>
          <a:p>
            <a:pPr algn="ctr"/>
            <a:r>
              <a:rPr lang="en-US" dirty="0">
                <a:solidFill>
                  <a:schemeClr val="bg1"/>
                </a:solidFill>
                <a:latin typeface="Arial" panose="020B0604020202020204" pitchFamily="34" charset="0"/>
                <a:cs typeface="Arial" panose="020B0604020202020204" pitchFamily="34" charset="0"/>
              </a:rPr>
              <a:t>from Leiden</a:t>
            </a:r>
          </a:p>
        </p:txBody>
      </p:sp>
      <p:sp>
        <p:nvSpPr>
          <p:cNvPr id="29" name="TextBox 28">
            <a:extLst>
              <a:ext uri="{FF2B5EF4-FFF2-40B4-BE49-F238E27FC236}">
                <a16:creationId xmlns:a16="http://schemas.microsoft.com/office/drawing/2014/main" id="{2796F238-8DDD-4ADE-B253-B86808868413}"/>
              </a:ext>
            </a:extLst>
          </p:cNvPr>
          <p:cNvSpPr txBox="1"/>
          <p:nvPr/>
        </p:nvSpPr>
        <p:spPr>
          <a:xfrm>
            <a:off x="9580005" y="1734806"/>
            <a:ext cx="1364476" cy="369332"/>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DMAG-12T</a:t>
            </a:r>
          </a:p>
        </p:txBody>
      </p:sp>
      <p:sp>
        <p:nvSpPr>
          <p:cNvPr id="30" name="TextBox 29">
            <a:extLst>
              <a:ext uri="{FF2B5EF4-FFF2-40B4-BE49-F238E27FC236}">
                <a16:creationId xmlns:a16="http://schemas.microsoft.com/office/drawing/2014/main" id="{0A025BC8-00FC-4EE7-A87D-785378A54975}"/>
              </a:ext>
            </a:extLst>
          </p:cNvPr>
          <p:cNvSpPr txBox="1"/>
          <p:nvPr/>
        </p:nvSpPr>
        <p:spPr>
          <a:xfrm>
            <a:off x="9587981" y="2421183"/>
            <a:ext cx="1300356" cy="369332"/>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DMAG-QS</a:t>
            </a:r>
          </a:p>
        </p:txBody>
      </p:sp>
      <mc:AlternateContent xmlns:mc="http://schemas.openxmlformats.org/markup-compatibility/2006" xmlns:p14="http://schemas.microsoft.com/office/powerpoint/2010/main">
        <mc:Choice Requires="p14">
          <p:contentPart p14:bwMode="auto" r:id="rId4">
            <p14:nvContentPartPr>
              <p14:cNvPr id="31" name="Ink 30">
                <a:extLst>
                  <a:ext uri="{FF2B5EF4-FFF2-40B4-BE49-F238E27FC236}">
                    <a16:creationId xmlns:a16="http://schemas.microsoft.com/office/drawing/2014/main" id="{79072470-E75D-4BC7-9963-1E12B6881B9F}"/>
                  </a:ext>
                </a:extLst>
              </p14:cNvPr>
              <p14:cNvContentPartPr/>
              <p14:nvPr/>
            </p14:nvContentPartPr>
            <p14:xfrm>
              <a:off x="9713286" y="2129030"/>
              <a:ext cx="360" cy="360"/>
            </p14:xfrm>
          </p:contentPart>
        </mc:Choice>
        <mc:Fallback xmlns="">
          <p:pic>
            <p:nvPicPr>
              <p:cNvPr id="31" name="Ink 30">
                <a:extLst>
                  <a:ext uri="{FF2B5EF4-FFF2-40B4-BE49-F238E27FC236}">
                    <a16:creationId xmlns:a16="http://schemas.microsoft.com/office/drawing/2014/main" id="{79072470-E75D-4BC7-9963-1E12B6881B9F}"/>
                  </a:ext>
                </a:extLst>
              </p:cNvPr>
              <p:cNvPicPr/>
              <p:nvPr/>
            </p:nvPicPr>
            <p:blipFill>
              <a:blip r:embed="rId5"/>
              <a:stretch>
                <a:fillRect/>
              </a:stretch>
            </p:blipFill>
            <p:spPr>
              <a:xfrm>
                <a:off x="9708966" y="2124710"/>
                <a:ext cx="9000" cy="9000"/>
              </a:xfrm>
              <a:prstGeom prst="rect">
                <a:avLst/>
              </a:prstGeom>
            </p:spPr>
          </p:pic>
        </mc:Fallback>
      </mc:AlternateContent>
      <p:cxnSp>
        <p:nvCxnSpPr>
          <p:cNvPr id="32" name="Connector: Curved 31">
            <a:extLst>
              <a:ext uri="{FF2B5EF4-FFF2-40B4-BE49-F238E27FC236}">
                <a16:creationId xmlns:a16="http://schemas.microsoft.com/office/drawing/2014/main" id="{F8481CB0-F1BD-46D3-A5EA-FD643F5EC4D0}"/>
              </a:ext>
            </a:extLst>
          </p:cNvPr>
          <p:cNvCxnSpPr>
            <a:cxnSpLocks/>
          </p:cNvCxnSpPr>
          <p:nvPr/>
        </p:nvCxnSpPr>
        <p:spPr>
          <a:xfrm rot="10800000" flipH="1" flipV="1">
            <a:off x="9620038" y="1973468"/>
            <a:ext cx="916620" cy="1356472"/>
          </a:xfrm>
          <a:prstGeom prst="curvedConnector4">
            <a:avLst>
              <a:gd name="adj1" fmla="val -24939"/>
              <a:gd name="adj2" fmla="val 9989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0C8596C7-2447-4BF8-8B14-C1F4D38917CC}"/>
              </a:ext>
            </a:extLst>
          </p:cNvPr>
          <p:cNvCxnSpPr>
            <a:cxnSpLocks/>
          </p:cNvCxnSpPr>
          <p:nvPr/>
        </p:nvCxnSpPr>
        <p:spPr>
          <a:xfrm rot="10800000" flipH="1" flipV="1">
            <a:off x="9587981" y="2703924"/>
            <a:ext cx="916620" cy="1356472"/>
          </a:xfrm>
          <a:prstGeom prst="curvedConnector4">
            <a:avLst>
              <a:gd name="adj1" fmla="val -24939"/>
              <a:gd name="adj2" fmla="val 9989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5543F75-7D30-4152-8B74-B2AC4B80C18E}"/>
              </a:ext>
            </a:extLst>
          </p:cNvPr>
          <p:cNvSpPr txBox="1"/>
          <p:nvPr/>
        </p:nvSpPr>
        <p:spPr>
          <a:xfrm>
            <a:off x="5783507" y="1796242"/>
            <a:ext cx="1300357" cy="369332"/>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DMAG-8T</a:t>
            </a:r>
            <a:r>
              <a:rPr lang="en-US" dirty="0">
                <a:solidFill>
                  <a:schemeClr val="bg1"/>
                </a:solidFill>
                <a:latin typeface="Arial" panose="020B0604020202020204" pitchFamily="34" charset="0"/>
                <a:cs typeface="Arial" panose="020B0604020202020204" pitchFamily="34" charset="0"/>
              </a:rPr>
              <a:t> </a:t>
            </a:r>
          </a:p>
        </p:txBody>
      </p:sp>
      <p:sp>
        <p:nvSpPr>
          <p:cNvPr id="35" name="Arrow: Down 34">
            <a:extLst>
              <a:ext uri="{FF2B5EF4-FFF2-40B4-BE49-F238E27FC236}">
                <a16:creationId xmlns:a16="http://schemas.microsoft.com/office/drawing/2014/main" id="{B5FD71F7-A4EA-49C0-977D-B288E72C9315}"/>
              </a:ext>
            </a:extLst>
          </p:cNvPr>
          <p:cNvSpPr/>
          <p:nvPr/>
        </p:nvSpPr>
        <p:spPr>
          <a:xfrm>
            <a:off x="6515919" y="2129029"/>
            <a:ext cx="121889" cy="72213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5CCA355-5492-46CD-B3CA-D437968C0828}"/>
              </a:ext>
            </a:extLst>
          </p:cNvPr>
          <p:cNvSpPr txBox="1"/>
          <p:nvPr/>
        </p:nvSpPr>
        <p:spPr>
          <a:xfrm>
            <a:off x="7014001" y="1481703"/>
            <a:ext cx="1402949" cy="369332"/>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DMAG-8TB</a:t>
            </a:r>
          </a:p>
        </p:txBody>
      </p:sp>
      <p:sp>
        <p:nvSpPr>
          <p:cNvPr id="37" name="Arrow: Down 36">
            <a:extLst>
              <a:ext uri="{FF2B5EF4-FFF2-40B4-BE49-F238E27FC236}">
                <a16:creationId xmlns:a16="http://schemas.microsoft.com/office/drawing/2014/main" id="{37F38568-40B6-48BB-9993-792AC2384861}"/>
              </a:ext>
            </a:extLst>
          </p:cNvPr>
          <p:cNvSpPr/>
          <p:nvPr/>
        </p:nvSpPr>
        <p:spPr>
          <a:xfrm>
            <a:off x="7231634" y="1796242"/>
            <a:ext cx="121889" cy="1125773"/>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2AD1F0E-AC29-44B4-95AE-D56B95657A57}"/>
              </a:ext>
            </a:extLst>
          </p:cNvPr>
          <p:cNvSpPr txBox="1"/>
          <p:nvPr/>
        </p:nvSpPr>
        <p:spPr>
          <a:xfrm>
            <a:off x="2414220" y="1033432"/>
            <a:ext cx="1531189" cy="369332"/>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DMAG-12TB</a:t>
            </a:r>
          </a:p>
        </p:txBody>
      </p:sp>
      <p:sp>
        <p:nvSpPr>
          <p:cNvPr id="44" name="Rectangle 43">
            <a:extLst>
              <a:ext uri="{FF2B5EF4-FFF2-40B4-BE49-F238E27FC236}">
                <a16:creationId xmlns:a16="http://schemas.microsoft.com/office/drawing/2014/main" id="{38983995-D759-494A-8CA1-86CE9C24A289}"/>
              </a:ext>
            </a:extLst>
          </p:cNvPr>
          <p:cNvSpPr/>
          <p:nvPr/>
        </p:nvSpPr>
        <p:spPr>
          <a:xfrm>
            <a:off x="942252" y="1033432"/>
            <a:ext cx="4750655" cy="540965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9FDB003A-2D85-46C6-9374-A382485FFA38}"/>
              </a:ext>
            </a:extLst>
          </p:cNvPr>
          <p:cNvSpPr txBox="1"/>
          <p:nvPr/>
        </p:nvSpPr>
        <p:spPr>
          <a:xfrm>
            <a:off x="781428" y="1712452"/>
            <a:ext cx="1364476" cy="646331"/>
          </a:xfrm>
          <a:prstGeom prst="rect">
            <a:avLst/>
          </a:prstGeom>
          <a:noFill/>
        </p:spPr>
        <p:txBody>
          <a:bodyPr wrap="none" rtlCol="0">
            <a:spAutoFit/>
          </a:bodyPr>
          <a:lstStyle/>
          <a:p>
            <a:pPr algn="ctr"/>
            <a:r>
              <a:rPr lang="en-US" baseline="30000" dirty="0">
                <a:solidFill>
                  <a:schemeClr val="bg1"/>
                </a:solidFill>
                <a:latin typeface="Arial" panose="020B0604020202020204" pitchFamily="34" charset="0"/>
                <a:cs typeface="Arial" panose="020B0604020202020204" pitchFamily="34" charset="0"/>
              </a:rPr>
              <a:t>4</a:t>
            </a:r>
            <a:r>
              <a:rPr lang="en-US" dirty="0">
                <a:solidFill>
                  <a:schemeClr val="bg1"/>
                </a:solidFill>
                <a:latin typeface="Arial" panose="020B0604020202020204" pitchFamily="34" charset="0"/>
                <a:cs typeface="Arial" panose="020B0604020202020204" pitchFamily="34" charset="0"/>
              </a:rPr>
              <a:t>He</a:t>
            </a:r>
          </a:p>
          <a:p>
            <a:pPr algn="ctr"/>
            <a:r>
              <a:rPr lang="en-US" dirty="0">
                <a:solidFill>
                  <a:schemeClr val="bg1"/>
                </a:solidFill>
                <a:latin typeface="Arial" panose="020B0604020202020204" pitchFamily="34" charset="0"/>
                <a:cs typeface="Arial" panose="020B0604020202020204" pitchFamily="34" charset="0"/>
              </a:rPr>
              <a:t>Re-liquefier</a:t>
            </a:r>
          </a:p>
        </p:txBody>
      </p:sp>
      <p:sp>
        <p:nvSpPr>
          <p:cNvPr id="46" name="Arrow: Down 45">
            <a:extLst>
              <a:ext uri="{FF2B5EF4-FFF2-40B4-BE49-F238E27FC236}">
                <a16:creationId xmlns:a16="http://schemas.microsoft.com/office/drawing/2014/main" id="{93607341-EFDC-45F0-95ED-BAA4966E7481}"/>
              </a:ext>
            </a:extLst>
          </p:cNvPr>
          <p:cNvSpPr/>
          <p:nvPr/>
        </p:nvSpPr>
        <p:spPr>
          <a:xfrm>
            <a:off x="1192314" y="2358783"/>
            <a:ext cx="128151" cy="1780951"/>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23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p:bldP spid="28" grpId="0"/>
      <p:bldP spid="29" grpId="0"/>
      <p:bldP spid="30" grpId="0"/>
      <p:bldP spid="34" grpId="0"/>
      <p:bldP spid="35" grpId="0" animBg="1"/>
      <p:bldP spid="36" grpId="0"/>
      <p:bldP spid="37" grpId="0" animBg="1"/>
      <p:bldP spid="43" grpId="0"/>
      <p:bldP spid="44" grpId="0" animBg="1"/>
      <p:bldP spid="45" grpId="0"/>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15014-D138-4B23-A08A-98A70F69979C}"/>
              </a:ext>
            </a:extLst>
          </p:cNvPr>
          <p:cNvSpPr>
            <a:spLocks noGrp="1"/>
          </p:cNvSpPr>
          <p:nvPr>
            <p:ph type="sldNum" sz="quarter" idx="12"/>
          </p:nvPr>
        </p:nvSpPr>
        <p:spPr>
          <a:xfrm>
            <a:off x="11788371" y="6479057"/>
            <a:ext cx="419099" cy="365125"/>
          </a:xfrm>
        </p:spPr>
        <p:txBody>
          <a:bodyPr/>
          <a:lstStyle/>
          <a:p>
            <a:fld id="{009814FA-236F-4B59-B245-B408A2B5883A}" type="slidenum">
              <a:rPr lang="en-US" smtClean="0"/>
              <a:t>6</a:t>
            </a:fld>
            <a:endParaRPr lang="en-US"/>
          </a:p>
        </p:txBody>
      </p:sp>
      <p:sp>
        <p:nvSpPr>
          <p:cNvPr id="6" name="Title 1">
            <a:extLst>
              <a:ext uri="{FF2B5EF4-FFF2-40B4-BE49-F238E27FC236}">
                <a16:creationId xmlns:a16="http://schemas.microsoft.com/office/drawing/2014/main" id="{1F6386F9-0FFD-4F40-A93F-458D0C3F2482}"/>
              </a:ext>
            </a:extLst>
          </p:cNvPr>
          <p:cNvSpPr txBox="1">
            <a:spLocks/>
          </p:cNvSpPr>
          <p:nvPr/>
        </p:nvSpPr>
        <p:spPr>
          <a:xfrm>
            <a:off x="0" y="133248"/>
            <a:ext cx="3616244" cy="3385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dirty="0" err="1">
                <a:latin typeface="Arial" panose="020B0604020202020204" pitchFamily="34" charset="0"/>
                <a:cs typeface="Arial" panose="020B0604020202020204" pitchFamily="34" charset="0"/>
              </a:rPr>
              <a:t>Haloscope</a:t>
            </a:r>
            <a:r>
              <a:rPr lang="en-US" sz="2000" dirty="0">
                <a:latin typeface="Arial" panose="020B0604020202020204" pitchFamily="34" charset="0"/>
                <a:cs typeface="Arial" panose="020B0604020202020204" pitchFamily="34" charset="0"/>
              </a:rPr>
              <a:t> search experiment</a:t>
            </a:r>
          </a:p>
        </p:txBody>
      </p:sp>
      <p:sp>
        <p:nvSpPr>
          <p:cNvPr id="8" name="Rectangle 7">
            <a:extLst>
              <a:ext uri="{FF2B5EF4-FFF2-40B4-BE49-F238E27FC236}">
                <a16:creationId xmlns:a16="http://schemas.microsoft.com/office/drawing/2014/main" id="{7F99B9E1-AF73-4412-BDA3-11698520289C}"/>
              </a:ext>
            </a:extLst>
          </p:cNvPr>
          <p:cNvSpPr/>
          <p:nvPr/>
        </p:nvSpPr>
        <p:spPr>
          <a:xfrm>
            <a:off x="64764" y="814159"/>
            <a:ext cx="5683420" cy="338554"/>
          </a:xfrm>
          <a:prstGeom prst="rect">
            <a:avLst/>
          </a:prstGeom>
        </p:spPr>
        <p:txBody>
          <a:bodyPr wrap="square">
            <a:spAutoFit/>
          </a:bodyPr>
          <a:lstStyle/>
          <a:p>
            <a:r>
              <a:rPr lang="en-US" altLang="ko-KR" sz="1600" dirty="0">
                <a:cs typeface="Arial" panose="020B0604020202020204" pitchFamily="34" charset="0"/>
              </a:rPr>
              <a:t>The axion search </a:t>
            </a:r>
            <a:r>
              <a:rPr lang="en-US" altLang="ko-KR" sz="1600" dirty="0" err="1">
                <a:cs typeface="Arial" panose="020B0604020202020204" pitchFamily="34" charset="0"/>
              </a:rPr>
              <a:t>haloscope</a:t>
            </a:r>
            <a:r>
              <a:rPr lang="en-US" altLang="ko-KR" sz="1600" dirty="0">
                <a:cs typeface="Arial" panose="020B0604020202020204" pitchFamily="34" charset="0"/>
              </a:rPr>
              <a:t> principal proposed by </a:t>
            </a:r>
            <a:r>
              <a:rPr lang="en-US" altLang="ko-KR" sz="1600" dirty="0" err="1">
                <a:cs typeface="Arial" panose="020B0604020202020204" pitchFamily="34" charset="0"/>
              </a:rPr>
              <a:t>Sikivie</a:t>
            </a:r>
            <a:r>
              <a:rPr lang="en-US" altLang="ko-KR" sz="1600" dirty="0">
                <a:cs typeface="Arial" panose="020B0604020202020204" pitchFamily="34" charset="0"/>
              </a:rPr>
              <a:t> [1]</a:t>
            </a:r>
            <a:endParaRPr lang="en-US" sz="1600" dirty="0"/>
          </a:p>
        </p:txBody>
      </p:sp>
      <p:pic>
        <p:nvPicPr>
          <p:cNvPr id="9" name="Picture 8">
            <a:extLst>
              <a:ext uri="{FF2B5EF4-FFF2-40B4-BE49-F238E27FC236}">
                <a16:creationId xmlns:a16="http://schemas.microsoft.com/office/drawing/2014/main" id="{865C524E-5A37-45A1-9BA3-664801D1B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06" y="2189465"/>
            <a:ext cx="6877596" cy="4289592"/>
          </a:xfrm>
          <a:prstGeom prst="rect">
            <a:avLst/>
          </a:prstGeom>
        </p:spPr>
      </p:pic>
      <p:sp>
        <p:nvSpPr>
          <p:cNvPr id="10" name="Oval 9">
            <a:extLst>
              <a:ext uri="{FF2B5EF4-FFF2-40B4-BE49-F238E27FC236}">
                <a16:creationId xmlns:a16="http://schemas.microsoft.com/office/drawing/2014/main" id="{FFDC0CB8-34F6-4EC1-B885-70AB2C8A0036}"/>
              </a:ext>
            </a:extLst>
          </p:cNvPr>
          <p:cNvSpPr/>
          <p:nvPr/>
        </p:nvSpPr>
        <p:spPr>
          <a:xfrm>
            <a:off x="2961868" y="2189465"/>
            <a:ext cx="1577748" cy="540749"/>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a:extLst>
              <a:ext uri="{FF2B5EF4-FFF2-40B4-BE49-F238E27FC236}">
                <a16:creationId xmlns:a16="http://schemas.microsoft.com/office/drawing/2014/main" id="{8557E45C-EC10-4357-B614-1308C7B81EB7}"/>
              </a:ext>
            </a:extLst>
          </p:cNvPr>
          <p:cNvSpPr txBox="1"/>
          <p:nvPr/>
        </p:nvSpPr>
        <p:spPr>
          <a:xfrm>
            <a:off x="0" y="6465240"/>
            <a:ext cx="2803656" cy="39276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t">
            <a:spAutoFit/>
          </a:bodyPr>
          <a:lstStyle>
            <a:lvl1pPr>
              <a:defRPr sz="2800" b="0">
                <a:latin typeface="Times New Roman"/>
                <a:ea typeface="Times New Roman"/>
                <a:cs typeface="Times New Roman"/>
                <a:sym typeface="Times New Roman"/>
              </a:defRPr>
            </a:lvl1pPr>
          </a:lstStyle>
          <a:p>
            <a:r>
              <a:rPr lang="en-US" altLang="ko-KR" sz="1000" dirty="0">
                <a:latin typeface="Airal"/>
                <a:cs typeface="Arial" panose="020B0604020202020204" pitchFamily="34" charset="0"/>
              </a:rPr>
              <a:t>[1] P. </a:t>
            </a:r>
            <a:r>
              <a:rPr lang="en-US" altLang="ko-KR" sz="1000" dirty="0" err="1">
                <a:latin typeface="Airal"/>
                <a:cs typeface="Arial" panose="020B0604020202020204" pitchFamily="34" charset="0"/>
              </a:rPr>
              <a:t>Sikivie</a:t>
            </a:r>
            <a:r>
              <a:rPr lang="en-US" altLang="ko-KR" sz="1000" dirty="0">
                <a:latin typeface="Airal"/>
                <a:cs typeface="Arial" panose="020B0604020202020204" pitchFamily="34" charset="0"/>
              </a:rPr>
              <a:t>, </a:t>
            </a:r>
            <a:r>
              <a:rPr lang="en-US" altLang="ko-KR" sz="1000" i="1" dirty="0">
                <a:latin typeface="Airal"/>
                <a:cs typeface="Arial" panose="020B0604020202020204" pitchFamily="34" charset="0"/>
              </a:rPr>
              <a:t>Phys. Rev. Lett.</a:t>
            </a:r>
            <a:r>
              <a:rPr lang="en-US" altLang="ko-KR" sz="1000" dirty="0">
                <a:latin typeface="Airal"/>
                <a:cs typeface="Arial" panose="020B0604020202020204" pitchFamily="34" charset="0"/>
              </a:rPr>
              <a:t> </a:t>
            </a:r>
            <a:r>
              <a:rPr lang="en-US" altLang="ko-KR" sz="1000" b="1" dirty="0">
                <a:latin typeface="Airal"/>
                <a:cs typeface="Arial" panose="020B0604020202020204" pitchFamily="34" charset="0"/>
              </a:rPr>
              <a:t>1983</a:t>
            </a:r>
            <a:r>
              <a:rPr lang="en-US" altLang="ko-KR" sz="1000" dirty="0">
                <a:latin typeface="Airal"/>
                <a:cs typeface="Arial" panose="020B0604020202020204" pitchFamily="34" charset="0"/>
              </a:rPr>
              <a:t>, </a:t>
            </a:r>
            <a:r>
              <a:rPr lang="en-US" altLang="ko-KR" sz="1000" i="1" dirty="0">
                <a:latin typeface="Airal"/>
                <a:cs typeface="Arial" panose="020B0604020202020204" pitchFamily="34" charset="0"/>
              </a:rPr>
              <a:t>51</a:t>
            </a:r>
            <a:r>
              <a:rPr lang="en-US" altLang="ko-KR" sz="1000" dirty="0">
                <a:latin typeface="Airal"/>
                <a:cs typeface="Arial" panose="020B0604020202020204" pitchFamily="34" charset="0"/>
              </a:rPr>
              <a:t>, 1415.</a:t>
            </a:r>
            <a:r>
              <a:rPr lang="en-US" altLang="ko-KR" sz="1000" b="1" dirty="0">
                <a:latin typeface="Airal"/>
                <a:cs typeface="Arial" panose="020B0604020202020204" pitchFamily="34" charset="0"/>
              </a:rPr>
              <a:t> </a:t>
            </a:r>
          </a:p>
        </p:txBody>
      </p:sp>
      <p:sp>
        <p:nvSpPr>
          <p:cNvPr id="47" name="TextBox 46">
            <a:extLst>
              <a:ext uri="{FF2B5EF4-FFF2-40B4-BE49-F238E27FC236}">
                <a16:creationId xmlns:a16="http://schemas.microsoft.com/office/drawing/2014/main" id="{1FBFE350-1F24-4AB3-9077-684ACFAB09BC}"/>
              </a:ext>
            </a:extLst>
          </p:cNvPr>
          <p:cNvSpPr txBox="1"/>
          <p:nvPr/>
        </p:nvSpPr>
        <p:spPr>
          <a:xfrm>
            <a:off x="2353" y="1517734"/>
            <a:ext cx="3573051" cy="400110"/>
          </a:xfrm>
          <a:prstGeom prst="rect">
            <a:avLst/>
          </a:prstGeom>
          <a:noFill/>
        </p:spPr>
        <p:txBody>
          <a:bodyPr wrap="square" rtlCol="0">
            <a:spAutoFit/>
          </a:bodyPr>
          <a:lstStyle/>
          <a:p>
            <a:r>
              <a:rPr lang="en-US" altLang="ko-KR" sz="2000" dirty="0">
                <a:latin typeface="Airal"/>
                <a:cs typeface="Times New Roman" panose="02020603050405020304" pitchFamily="18" charset="0"/>
              </a:rPr>
              <a:t>Axion photon conversion power: </a:t>
            </a:r>
            <a:endParaRPr kumimoji="1" lang="en-US" altLang="ko-KR" sz="2000" dirty="0">
              <a:latin typeface="Airal"/>
              <a:cs typeface="Times New Roman" panose="02020603050405020304" pitchFamily="18" charset="0"/>
            </a:endParaRPr>
          </a:p>
        </p:txBody>
      </p:sp>
      <p:sp>
        <p:nvSpPr>
          <p:cNvPr id="48" name="TextBox 47">
            <a:extLst>
              <a:ext uri="{FF2B5EF4-FFF2-40B4-BE49-F238E27FC236}">
                <a16:creationId xmlns:a16="http://schemas.microsoft.com/office/drawing/2014/main" id="{8825558D-6888-4EC9-8976-3E60ED6AAE6F}"/>
              </a:ext>
            </a:extLst>
          </p:cNvPr>
          <p:cNvSpPr txBox="1"/>
          <p:nvPr/>
        </p:nvSpPr>
        <p:spPr>
          <a:xfrm>
            <a:off x="7188869" y="2012238"/>
            <a:ext cx="947731" cy="369332"/>
          </a:xfrm>
          <a:prstGeom prst="rect">
            <a:avLst/>
          </a:prstGeom>
          <a:noFill/>
        </p:spPr>
        <p:txBody>
          <a:bodyPr wrap="square" rtlCol="0">
            <a:spAutoFit/>
          </a:bodyPr>
          <a:lstStyle/>
          <a:p>
            <a:r>
              <a:rPr lang="en-US" altLang="ko-KR" dirty="0">
                <a:latin typeface="Airal"/>
                <a:cs typeface="Times New Roman" panose="02020603050405020304" pitchFamily="18" charset="0"/>
              </a:rPr>
              <a:t>Magnet</a:t>
            </a:r>
            <a:endParaRPr kumimoji="1" lang="en-US" altLang="ko-KR" dirty="0">
              <a:latin typeface="Airal"/>
              <a:cs typeface="Times New Roman" panose="02020603050405020304" pitchFamily="18" charset="0"/>
            </a:endParaRPr>
          </a:p>
        </p:txBody>
      </p:sp>
      <p:sp>
        <p:nvSpPr>
          <p:cNvPr id="49" name="Arrow: Down 48">
            <a:extLst>
              <a:ext uri="{FF2B5EF4-FFF2-40B4-BE49-F238E27FC236}">
                <a16:creationId xmlns:a16="http://schemas.microsoft.com/office/drawing/2014/main" id="{55CCF29E-CB46-4F95-9BAD-AC2D579C6F9F}"/>
              </a:ext>
            </a:extLst>
          </p:cNvPr>
          <p:cNvSpPr/>
          <p:nvPr/>
        </p:nvSpPr>
        <p:spPr>
          <a:xfrm>
            <a:off x="7150808" y="1681154"/>
            <a:ext cx="94462" cy="6271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Down 50">
            <a:extLst>
              <a:ext uri="{FF2B5EF4-FFF2-40B4-BE49-F238E27FC236}">
                <a16:creationId xmlns:a16="http://schemas.microsoft.com/office/drawing/2014/main" id="{2D47D387-DE83-416A-A142-A735E13A39BF}"/>
              </a:ext>
            </a:extLst>
          </p:cNvPr>
          <p:cNvSpPr/>
          <p:nvPr/>
        </p:nvSpPr>
        <p:spPr>
          <a:xfrm>
            <a:off x="8250243" y="1682404"/>
            <a:ext cx="94462" cy="64069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52" name="TextBox 4">
                <a:extLst>
                  <a:ext uri="{FF2B5EF4-FFF2-40B4-BE49-F238E27FC236}">
                    <a16:creationId xmlns:a16="http://schemas.microsoft.com/office/drawing/2014/main" id="{F5A4FE32-7874-45A2-88EB-1329317F306D}"/>
                  </a:ext>
                </a:extLst>
              </p:cNvPr>
              <p:cNvSpPr txBox="1"/>
              <p:nvPr/>
            </p:nvSpPr>
            <p:spPr>
              <a:xfrm>
                <a:off x="3680673" y="1311778"/>
                <a:ext cx="7842701" cy="677045"/>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sSubSup>
                        <m:sSubSupPr>
                          <m:ctrlPr>
                            <a:rPr lang="en-US" altLang="ko-KR" i="1" smtClean="0">
                              <a:solidFill>
                                <a:schemeClr val="tx1"/>
                              </a:solidFill>
                              <a:latin typeface="Cambria Math" panose="02040503050406030204" pitchFamily="18" charset="0"/>
                            </a:rPr>
                          </m:ctrlPr>
                        </m:sSubSupPr>
                        <m:e>
                          <m:r>
                            <a:rPr lang="en-US" altLang="ko-KR" i="1">
                              <a:solidFill>
                                <a:schemeClr val="tx1"/>
                              </a:solidFill>
                              <a:latin typeface="Cambria Math" panose="02040503050406030204" pitchFamily="18" charset="0"/>
                            </a:rPr>
                            <m:t>𝑃</m:t>
                          </m:r>
                        </m:e>
                        <m:sub>
                          <m:r>
                            <a:rPr lang="en-US" altLang="ko-KR" i="1">
                              <a:solidFill>
                                <a:schemeClr val="tx1"/>
                              </a:solidFill>
                              <a:latin typeface="Cambria Math" panose="02040503050406030204" pitchFamily="18" charset="0"/>
                            </a:rPr>
                            <m:t>𝑎</m:t>
                          </m:r>
                        </m:sub>
                        <m:sup>
                          <m:r>
                            <a:rPr lang="en-US" altLang="ko-KR" i="1">
                              <a:solidFill>
                                <a:schemeClr val="tx1"/>
                              </a:solidFill>
                              <a:latin typeface="Cambria Math" panose="02040503050406030204" pitchFamily="18" charset="0"/>
                            </a:rPr>
                            <m:t>𝛾𝛾</m:t>
                          </m:r>
                        </m:sup>
                      </m:sSubSup>
                      <m:r>
                        <a:rPr lang="en-US" altLang="ko-KR" i="1">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22.51×</m:t>
                      </m:r>
                      <m:sSup>
                        <m:sSupPr>
                          <m:ctrlPr>
                            <a:rPr lang="en-US" altLang="ko-KR" b="0" i="1" smtClean="0">
                              <a:solidFill>
                                <a:schemeClr val="tx1"/>
                              </a:solidFill>
                              <a:latin typeface="Cambria Math" panose="02040503050406030204" pitchFamily="18" charset="0"/>
                            </a:rPr>
                          </m:ctrlPr>
                        </m:sSupPr>
                        <m:e>
                          <m:r>
                            <a:rPr lang="en-US" altLang="ko-KR" b="0" i="1" smtClean="0">
                              <a:solidFill>
                                <a:schemeClr val="tx1"/>
                              </a:solidFill>
                              <a:latin typeface="Cambria Math" panose="02040503050406030204" pitchFamily="18" charset="0"/>
                            </a:rPr>
                            <m:t>10</m:t>
                          </m:r>
                        </m:e>
                        <m:sup>
                          <m:r>
                            <a:rPr lang="en-US" altLang="ko-KR" b="0" i="1" smtClean="0">
                              <a:solidFill>
                                <a:schemeClr val="tx1"/>
                              </a:solidFill>
                              <a:latin typeface="Cambria Math" panose="02040503050406030204" pitchFamily="18" charset="0"/>
                            </a:rPr>
                            <m:t>−24</m:t>
                          </m:r>
                        </m:sup>
                      </m:sSup>
                      <m:r>
                        <a:rPr lang="en-US" altLang="ko-KR" b="0" i="0" smtClean="0">
                          <a:solidFill>
                            <a:schemeClr val="tx1"/>
                          </a:solidFill>
                          <a:latin typeface="Cambria Math" panose="02040503050406030204" pitchFamily="18" charset="0"/>
                        </a:rPr>
                        <m:t> [</m:t>
                      </m:r>
                      <m:r>
                        <m:rPr>
                          <m:sty m:val="p"/>
                        </m:rPr>
                        <a:rPr lang="en-US" altLang="ko-KR" b="0" i="0" smtClean="0">
                          <a:solidFill>
                            <a:schemeClr val="tx1"/>
                          </a:solidFill>
                          <a:latin typeface="Cambria Math" panose="02040503050406030204" pitchFamily="18" charset="0"/>
                        </a:rPr>
                        <m:t>W</m:t>
                      </m:r>
                      <m:r>
                        <a:rPr lang="en-US" altLang="ko-KR" b="0" i="0" smtClean="0">
                          <a:solidFill>
                            <a:schemeClr val="tx1"/>
                          </a:solidFill>
                          <a:latin typeface="Cambria Math" panose="02040503050406030204" pitchFamily="18" charset="0"/>
                        </a:rPr>
                        <m:t>] </m:t>
                      </m:r>
                      <m:sSup>
                        <m:sSupPr>
                          <m:ctrlPr>
                            <a:rPr lang="en-US" altLang="ko-KR" b="0" i="1" smtClean="0">
                              <a:solidFill>
                                <a:schemeClr val="tx1"/>
                              </a:solidFill>
                              <a:latin typeface="Cambria Math" panose="02040503050406030204" pitchFamily="18" charset="0"/>
                            </a:rPr>
                          </m:ctrlPr>
                        </m:sSupPr>
                        <m:e>
                          <m:d>
                            <m:dPr>
                              <m:ctrlPr>
                                <a:rPr lang="en-US" altLang="ko-KR" b="0" i="1" smtClean="0">
                                  <a:solidFill>
                                    <a:schemeClr val="tx1"/>
                                  </a:solidFill>
                                  <a:latin typeface="Cambria Math" panose="02040503050406030204" pitchFamily="18" charset="0"/>
                                </a:rPr>
                              </m:ctrlPr>
                            </m:dPr>
                            <m:e>
                              <m:f>
                                <m:fPr>
                                  <m:ctrlPr>
                                    <a:rPr lang="en-US" altLang="ko-KR" b="0" i="1" smtClean="0">
                                      <a:solidFill>
                                        <a:schemeClr val="tx1"/>
                                      </a:solidFill>
                                      <a:latin typeface="Cambria Math" panose="02040503050406030204" pitchFamily="18" charset="0"/>
                                    </a:rPr>
                                  </m:ctrlPr>
                                </m:fPr>
                                <m:num>
                                  <m:sSub>
                                    <m:sSubPr>
                                      <m:ctrlPr>
                                        <a:rPr lang="en-US" altLang="ko-KR" b="0" i="1" smtClean="0">
                                          <a:solidFill>
                                            <a:schemeClr val="tx1"/>
                                          </a:solidFill>
                                          <a:latin typeface="Cambria Math" panose="02040503050406030204" pitchFamily="18" charset="0"/>
                                        </a:rPr>
                                      </m:ctrlPr>
                                    </m:sSubPr>
                                    <m:e>
                                      <m:r>
                                        <m:rPr>
                                          <m:sty m:val="p"/>
                                        </m:rPr>
                                        <a:rPr lang="en-US" altLang="ko-KR" b="0" i="0" smtClean="0">
                                          <a:solidFill>
                                            <a:schemeClr val="tx1"/>
                                          </a:solidFill>
                                          <a:latin typeface="Cambria Math" panose="02040503050406030204" pitchFamily="18" charset="0"/>
                                        </a:rPr>
                                        <m:t>g</m:t>
                                      </m:r>
                                    </m:e>
                                    <m:sub>
                                      <m:r>
                                        <a:rPr lang="en-US" altLang="ko-KR" b="0" i="1" smtClean="0">
                                          <a:solidFill>
                                            <a:schemeClr val="tx1"/>
                                          </a:solidFill>
                                          <a:latin typeface="Cambria Math" panose="02040503050406030204" pitchFamily="18" charset="0"/>
                                        </a:rPr>
                                        <m:t>𝛾</m:t>
                                      </m:r>
                                    </m:sub>
                                  </m:sSub>
                                </m:num>
                                <m:den>
                                  <m:r>
                                    <a:rPr lang="en-US" altLang="ko-KR" b="0" i="1" smtClean="0">
                                      <a:solidFill>
                                        <a:schemeClr val="tx1"/>
                                      </a:solidFill>
                                      <a:latin typeface="Cambria Math" panose="02040503050406030204" pitchFamily="18" charset="0"/>
                                    </a:rPr>
                                    <m:t>0.36</m:t>
                                  </m:r>
                                </m:den>
                              </m:f>
                            </m:e>
                          </m:d>
                        </m:e>
                        <m:sup>
                          <m:r>
                            <a:rPr lang="en-US" altLang="ko-KR" b="0" i="1" smtClean="0">
                              <a:solidFill>
                                <a:schemeClr val="tx1"/>
                              </a:solidFill>
                              <a:latin typeface="Cambria Math" panose="02040503050406030204" pitchFamily="18" charset="0"/>
                            </a:rPr>
                            <m:t>2</m:t>
                          </m:r>
                        </m:sup>
                      </m:sSup>
                      <m:sSup>
                        <m:sSupPr>
                          <m:ctrlPr>
                            <a:rPr lang="en-US" altLang="ko-KR" b="0" i="1" smtClean="0">
                              <a:solidFill>
                                <a:schemeClr val="tx1"/>
                              </a:solidFill>
                              <a:latin typeface="Cambria Math" panose="02040503050406030204" pitchFamily="18" charset="0"/>
                            </a:rPr>
                          </m:ctrlPr>
                        </m:sSupPr>
                        <m:e>
                          <m:d>
                            <m:dPr>
                              <m:ctrlPr>
                                <a:rPr lang="en-US" altLang="ko-KR" b="0" i="1" smtClean="0">
                                  <a:solidFill>
                                    <a:schemeClr val="tx1"/>
                                  </a:solidFill>
                                  <a:latin typeface="Cambria Math" panose="02040503050406030204" pitchFamily="18" charset="0"/>
                                </a:rPr>
                              </m:ctrlPr>
                            </m:dPr>
                            <m:e>
                              <m:f>
                                <m:fPr>
                                  <m:ctrlPr>
                                    <a:rPr lang="en-US" altLang="ko-KR" b="0" i="1" smtClean="0">
                                      <a:solidFill>
                                        <a:schemeClr val="tx1"/>
                                      </a:solidFill>
                                      <a:latin typeface="Cambria Math" panose="02040503050406030204" pitchFamily="18" charset="0"/>
                                    </a:rPr>
                                  </m:ctrlPr>
                                </m:fPr>
                                <m:num>
                                  <m:sSub>
                                    <m:sSubPr>
                                      <m:ctrlPr>
                                        <a:rPr lang="en-US" altLang="ko-KR" b="0" i="1" smtClean="0">
                                          <a:solidFill>
                                            <a:schemeClr val="tx1"/>
                                          </a:solidFill>
                                          <a:latin typeface="Cambria Math" panose="02040503050406030204" pitchFamily="18" charset="0"/>
                                        </a:rPr>
                                      </m:ctrlPr>
                                    </m:sSubPr>
                                    <m:e>
                                      <m:r>
                                        <a:rPr lang="en-US" altLang="ko-KR" b="0" i="1" smtClean="0">
                                          <a:solidFill>
                                            <a:schemeClr val="tx1"/>
                                          </a:solidFill>
                                          <a:latin typeface="Cambria Math" panose="02040503050406030204" pitchFamily="18" charset="0"/>
                                        </a:rPr>
                                        <m:t>𝐵</m:t>
                                      </m:r>
                                    </m:e>
                                    <m:sub>
                                      <m:r>
                                        <m:rPr>
                                          <m:sty m:val="p"/>
                                        </m:rPr>
                                        <a:rPr lang="en-US" altLang="ko-KR" b="0" i="0" smtClean="0">
                                          <a:solidFill>
                                            <a:schemeClr val="tx1"/>
                                          </a:solidFill>
                                          <a:latin typeface="Cambria Math" panose="02040503050406030204" pitchFamily="18" charset="0"/>
                                        </a:rPr>
                                        <m:t>avg</m:t>
                                      </m:r>
                                    </m:sub>
                                  </m:sSub>
                                </m:num>
                                <m:den>
                                  <m:r>
                                    <a:rPr lang="en-US" altLang="ko-KR" b="0" i="1" smtClean="0">
                                      <a:solidFill>
                                        <a:schemeClr val="tx1"/>
                                      </a:solidFill>
                                      <a:latin typeface="Cambria Math" panose="02040503050406030204" pitchFamily="18" charset="0"/>
                                    </a:rPr>
                                    <m:t>10.55 </m:t>
                                  </m:r>
                                  <m:r>
                                    <m:rPr>
                                      <m:sty m:val="p"/>
                                    </m:rPr>
                                    <a:rPr lang="en-US" altLang="ko-KR" b="0" i="0" smtClean="0">
                                      <a:solidFill>
                                        <a:schemeClr val="tx1"/>
                                      </a:solidFill>
                                      <a:latin typeface="Cambria Math" panose="02040503050406030204" pitchFamily="18" charset="0"/>
                                    </a:rPr>
                                    <m:t>T</m:t>
                                  </m:r>
                                </m:den>
                              </m:f>
                            </m:e>
                          </m:d>
                        </m:e>
                        <m:sup>
                          <m:r>
                            <a:rPr lang="en-US" altLang="ko-KR" b="0" i="1" smtClean="0">
                              <a:solidFill>
                                <a:schemeClr val="tx1"/>
                              </a:solidFill>
                              <a:latin typeface="Cambria Math" panose="02040503050406030204" pitchFamily="18" charset="0"/>
                            </a:rPr>
                            <m:t>2</m:t>
                          </m:r>
                        </m:sup>
                      </m:sSup>
                      <m:d>
                        <m:dPr>
                          <m:ctrlPr>
                            <a:rPr lang="en-US" altLang="ko-KR" i="1" smtClean="0">
                              <a:solidFill>
                                <a:schemeClr val="tx1"/>
                              </a:solidFill>
                              <a:latin typeface="Cambria Math" panose="02040503050406030204" pitchFamily="18" charset="0"/>
                            </a:rPr>
                          </m:ctrlPr>
                        </m:dPr>
                        <m:e>
                          <m:f>
                            <m:fPr>
                              <m:ctrlPr>
                                <a:rPr lang="en-US" altLang="ko-KR" i="1">
                                  <a:solidFill>
                                    <a:schemeClr val="tx1"/>
                                  </a:solidFill>
                                  <a:latin typeface="Cambria Math" panose="02040503050406030204" pitchFamily="18" charset="0"/>
                                </a:rPr>
                              </m:ctrlPr>
                            </m:fPr>
                            <m:num>
                              <m:r>
                                <a:rPr lang="en-US" altLang="ko-KR" i="1">
                                  <a:solidFill>
                                    <a:schemeClr val="tx1"/>
                                  </a:solidFill>
                                  <a:latin typeface="Cambria Math" panose="02040503050406030204" pitchFamily="18" charset="0"/>
                                </a:rPr>
                                <m:t>𝑉</m:t>
                              </m:r>
                            </m:num>
                            <m:den>
                              <m:r>
                                <a:rPr lang="en-US" altLang="ko-KR" i="1">
                                  <a:solidFill>
                                    <a:schemeClr val="tx1"/>
                                  </a:solidFill>
                                  <a:latin typeface="Cambria Math" panose="02040503050406030204" pitchFamily="18" charset="0"/>
                                </a:rPr>
                                <m:t>3</m:t>
                              </m:r>
                              <m:r>
                                <a:rPr lang="en-US" altLang="ko-KR" b="0" i="1" smtClean="0">
                                  <a:solidFill>
                                    <a:schemeClr val="tx1"/>
                                  </a:solidFill>
                                  <a:latin typeface="Cambria Math" panose="02040503050406030204" pitchFamily="18" charset="0"/>
                                </a:rPr>
                                <m:t>1</m:t>
                              </m:r>
                              <m:r>
                                <a:rPr lang="en-US" altLang="ko-KR" i="1">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𝐿</m:t>
                              </m:r>
                            </m:den>
                          </m:f>
                        </m:e>
                      </m:d>
                      <m:d>
                        <m:dPr>
                          <m:ctrlPr>
                            <a:rPr lang="en-US" altLang="ko-KR" i="1">
                              <a:solidFill>
                                <a:schemeClr val="tx1"/>
                              </a:solidFill>
                              <a:latin typeface="Cambria Math" panose="02040503050406030204" pitchFamily="18" charset="0"/>
                            </a:rPr>
                          </m:ctrlPr>
                        </m:dPr>
                        <m:e>
                          <m:f>
                            <m:fPr>
                              <m:ctrlPr>
                                <a:rPr lang="en-US" altLang="ko-KR" i="1">
                                  <a:solidFill>
                                    <a:schemeClr val="tx1"/>
                                  </a:solidFill>
                                  <a:latin typeface="Cambria Math" panose="02040503050406030204" pitchFamily="18" charset="0"/>
                                </a:rPr>
                              </m:ctrlPr>
                            </m:fPr>
                            <m:num>
                              <m:r>
                                <a:rPr lang="en-US" altLang="ko-KR" i="1">
                                  <a:solidFill>
                                    <a:schemeClr val="tx1"/>
                                  </a:solidFill>
                                  <a:latin typeface="Cambria Math" panose="02040503050406030204" pitchFamily="18" charset="0"/>
                                </a:rPr>
                                <m:t>𝐶</m:t>
                              </m:r>
                            </m:num>
                            <m:den>
                              <m:r>
                                <a:rPr lang="en-US" altLang="ko-KR" i="1">
                                  <a:solidFill>
                                    <a:schemeClr val="tx1"/>
                                  </a:solidFill>
                                  <a:latin typeface="Cambria Math" panose="02040503050406030204" pitchFamily="18" charset="0"/>
                                </a:rPr>
                                <m:t>0.</m:t>
                              </m:r>
                              <m:r>
                                <a:rPr lang="en-US" altLang="ko-KR" b="0" i="1" smtClean="0">
                                  <a:solidFill>
                                    <a:schemeClr val="tx1"/>
                                  </a:solidFill>
                                  <a:latin typeface="Cambria Math" panose="02040503050406030204" pitchFamily="18" charset="0"/>
                                </a:rPr>
                                <m:t>5</m:t>
                              </m:r>
                            </m:den>
                          </m:f>
                        </m:e>
                      </m:d>
                      <m:d>
                        <m:dPr>
                          <m:ctrlPr>
                            <a:rPr lang="en-US" altLang="ko-KR" i="1">
                              <a:solidFill>
                                <a:schemeClr val="tx1"/>
                              </a:solidFill>
                              <a:latin typeface="Cambria Math" panose="02040503050406030204" pitchFamily="18" charset="0"/>
                            </a:rPr>
                          </m:ctrlPr>
                        </m:dPr>
                        <m:e>
                          <m:f>
                            <m:fPr>
                              <m:ctrlPr>
                                <a:rPr lang="en-US" altLang="ko-KR" i="1">
                                  <a:solidFill>
                                    <a:schemeClr val="tx1"/>
                                  </a:solidFill>
                                  <a:latin typeface="Cambria Math" panose="02040503050406030204" pitchFamily="18" charset="0"/>
                                </a:rPr>
                              </m:ctrlPr>
                            </m:fPr>
                            <m:num>
                              <m:sSub>
                                <m:sSubPr>
                                  <m:ctrlPr>
                                    <a:rPr lang="en-US" altLang="ko-KR" i="1">
                                      <a:solidFill>
                                        <a:schemeClr val="tx1"/>
                                      </a:solidFill>
                                      <a:latin typeface="Cambria Math" panose="02040503050406030204" pitchFamily="18" charset="0"/>
                                    </a:rPr>
                                  </m:ctrlPr>
                                </m:sSubPr>
                                <m:e>
                                  <m:r>
                                    <a:rPr lang="en-US" altLang="ko-KR" i="1">
                                      <a:solidFill>
                                        <a:schemeClr val="tx1"/>
                                      </a:solidFill>
                                      <a:latin typeface="Cambria Math" panose="02040503050406030204" pitchFamily="18" charset="0"/>
                                    </a:rPr>
                                    <m:t>𝑄</m:t>
                                  </m:r>
                                </m:e>
                                <m:sub>
                                  <m:r>
                                    <a:rPr lang="en-US" altLang="ko-KR" i="1">
                                      <a:solidFill>
                                        <a:schemeClr val="tx1"/>
                                      </a:solidFill>
                                      <a:latin typeface="Cambria Math" panose="02040503050406030204" pitchFamily="18" charset="0"/>
                                    </a:rPr>
                                    <m:t>𝐿</m:t>
                                  </m:r>
                                </m:sub>
                              </m:sSub>
                            </m:num>
                            <m:den>
                              <m:r>
                                <a:rPr lang="en-US" altLang="ko-KR" i="1">
                                  <a:solidFill>
                                    <a:schemeClr val="tx1"/>
                                  </a:solidFill>
                                  <a:latin typeface="Cambria Math" panose="02040503050406030204" pitchFamily="18" charset="0"/>
                                </a:rPr>
                                <m:t>35000</m:t>
                              </m:r>
                            </m:den>
                          </m:f>
                        </m:e>
                      </m:d>
                      <m:d>
                        <m:dPr>
                          <m:ctrlPr>
                            <a:rPr lang="en-US" altLang="ko-KR" i="1">
                              <a:solidFill>
                                <a:schemeClr val="tx1"/>
                              </a:solidFill>
                              <a:latin typeface="Cambria Math" panose="02040503050406030204" pitchFamily="18" charset="0"/>
                            </a:rPr>
                          </m:ctrlPr>
                        </m:dPr>
                        <m:e>
                          <m:f>
                            <m:fPr>
                              <m:ctrlPr>
                                <a:rPr lang="en-US" altLang="ko-KR" i="1">
                                  <a:solidFill>
                                    <a:schemeClr val="tx1"/>
                                  </a:solidFill>
                                  <a:latin typeface="Cambria Math" panose="02040503050406030204" pitchFamily="18" charset="0"/>
                                </a:rPr>
                              </m:ctrlPr>
                            </m:fPr>
                            <m:num>
                              <m:r>
                                <a:rPr lang="en-US" altLang="ko-KR" i="1">
                                  <a:solidFill>
                                    <a:schemeClr val="tx1"/>
                                  </a:solidFill>
                                  <a:latin typeface="Cambria Math" panose="02040503050406030204" pitchFamily="18" charset="0"/>
                                </a:rPr>
                                <m:t>𝜈</m:t>
                              </m:r>
                            </m:num>
                            <m:den>
                              <m:r>
                                <a:rPr lang="en-US" altLang="ko-KR" i="1">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4</m:t>
                              </m:r>
                              <m:r>
                                <a:rPr lang="en-US" altLang="ko-KR" i="1">
                                  <a:solidFill>
                                    <a:schemeClr val="tx1"/>
                                  </a:solidFill>
                                  <a:latin typeface="Cambria Math" panose="02040503050406030204" pitchFamily="18" charset="0"/>
                                </a:rPr>
                                <m:t> </m:t>
                              </m:r>
                              <m:r>
                                <m:rPr>
                                  <m:sty m:val="p"/>
                                </m:rPr>
                                <a:rPr lang="en-US" altLang="ko-KR">
                                  <a:solidFill>
                                    <a:schemeClr val="tx1"/>
                                  </a:solidFill>
                                  <a:latin typeface="Cambria Math" panose="02040503050406030204" pitchFamily="18" charset="0"/>
                                </a:rPr>
                                <m:t>GHz</m:t>
                              </m:r>
                              <m:r>
                                <a:rPr lang="en-US" altLang="ko-KR" i="1">
                                  <a:solidFill>
                                    <a:schemeClr val="tx1"/>
                                  </a:solidFill>
                                  <a:latin typeface="Cambria Math" panose="02040503050406030204" pitchFamily="18" charset="0"/>
                                </a:rPr>
                                <m:t> </m:t>
                              </m:r>
                            </m:den>
                          </m:f>
                        </m:e>
                      </m:d>
                    </m:oMath>
                  </m:oMathPara>
                </a14:m>
                <a:endParaRPr lang="en-US" altLang="ko-KR" b="0" i="1" dirty="0">
                  <a:solidFill>
                    <a:schemeClr val="tx1"/>
                  </a:solidFill>
                  <a:latin typeface="Cambria Math" panose="02040503050406030204" pitchFamily="18" charset="0"/>
                </a:endParaRPr>
              </a:p>
            </p:txBody>
          </p:sp>
        </mc:Choice>
        <mc:Fallback>
          <p:sp>
            <p:nvSpPr>
              <p:cNvPr id="52" name="TextBox 4">
                <a:extLst>
                  <a:ext uri="{FF2B5EF4-FFF2-40B4-BE49-F238E27FC236}">
                    <a16:creationId xmlns:a16="http://schemas.microsoft.com/office/drawing/2014/main" id="{F5A4FE32-7874-45A2-88EB-1329317F306D}"/>
                  </a:ext>
                </a:extLst>
              </p:cNvPr>
              <p:cNvSpPr txBox="1">
                <a:spLocks noRot="1" noChangeAspect="1" noMove="1" noResize="1" noEditPoints="1" noAdjustHandles="1" noChangeArrowheads="1" noChangeShapeType="1" noTextEdit="1"/>
              </p:cNvSpPr>
              <p:nvPr/>
            </p:nvSpPr>
            <p:spPr>
              <a:xfrm>
                <a:off x="3680673" y="1311778"/>
                <a:ext cx="7842701" cy="677045"/>
              </a:xfrm>
              <a:prstGeom prst="rect">
                <a:avLst/>
              </a:prstGeom>
              <a:blipFill>
                <a:blip r:embed="rId4"/>
                <a:stretch>
                  <a:fillRect/>
                </a:stretch>
              </a:blipFill>
            </p:spPr>
            <p:txBody>
              <a:bodyPr/>
              <a:lstStyle/>
              <a:p>
                <a:r>
                  <a:rPr lang="en-GB">
                    <a:noFill/>
                  </a:rPr>
                  <a:t> </a:t>
                </a:r>
              </a:p>
            </p:txBody>
          </p:sp>
        </mc:Fallback>
      </mc:AlternateContent>
      <p:sp>
        <p:nvSpPr>
          <p:cNvPr id="53" name="Rectangle 52">
            <a:extLst>
              <a:ext uri="{FF2B5EF4-FFF2-40B4-BE49-F238E27FC236}">
                <a16:creationId xmlns:a16="http://schemas.microsoft.com/office/drawing/2014/main" id="{6689825F-8011-4820-9CDA-F18C910A9685}"/>
              </a:ext>
            </a:extLst>
          </p:cNvPr>
          <p:cNvSpPr/>
          <p:nvPr/>
        </p:nvSpPr>
        <p:spPr>
          <a:xfrm>
            <a:off x="8279326" y="1299114"/>
            <a:ext cx="483106" cy="3832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89E7DC7-5978-4CA6-B9E4-4CDA28BBD4F0}"/>
              </a:ext>
            </a:extLst>
          </p:cNvPr>
          <p:cNvSpPr/>
          <p:nvPr/>
        </p:nvSpPr>
        <p:spPr>
          <a:xfrm>
            <a:off x="9050458" y="1312625"/>
            <a:ext cx="483106" cy="3832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5AC44EE-E91E-4A31-A916-66FC3ABF09A4}"/>
              </a:ext>
            </a:extLst>
          </p:cNvPr>
          <p:cNvSpPr/>
          <p:nvPr/>
        </p:nvSpPr>
        <p:spPr>
          <a:xfrm>
            <a:off x="9705263" y="1317916"/>
            <a:ext cx="483106" cy="3832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8345C51-2815-4523-B045-5CB3C55134A1}"/>
              </a:ext>
            </a:extLst>
          </p:cNvPr>
          <p:cNvSpPr/>
          <p:nvPr/>
        </p:nvSpPr>
        <p:spPr>
          <a:xfrm>
            <a:off x="10828550" y="1311778"/>
            <a:ext cx="483106" cy="3832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07BF851-6A29-4F60-B0D9-4BD709510590}"/>
              </a:ext>
            </a:extLst>
          </p:cNvPr>
          <p:cNvSpPr/>
          <p:nvPr/>
        </p:nvSpPr>
        <p:spPr>
          <a:xfrm>
            <a:off x="7178763" y="1296234"/>
            <a:ext cx="634803" cy="38329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row: Down 57">
            <a:extLst>
              <a:ext uri="{FF2B5EF4-FFF2-40B4-BE49-F238E27FC236}">
                <a16:creationId xmlns:a16="http://schemas.microsoft.com/office/drawing/2014/main" id="{47D63C51-6495-4D12-97C1-1C468D2B9BBA}"/>
              </a:ext>
            </a:extLst>
          </p:cNvPr>
          <p:cNvSpPr/>
          <p:nvPr/>
        </p:nvSpPr>
        <p:spPr>
          <a:xfrm>
            <a:off x="9019809" y="1685626"/>
            <a:ext cx="94462" cy="63331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Down 58">
            <a:extLst>
              <a:ext uri="{FF2B5EF4-FFF2-40B4-BE49-F238E27FC236}">
                <a16:creationId xmlns:a16="http://schemas.microsoft.com/office/drawing/2014/main" id="{5F1992CD-EC21-4D10-B3E5-197A6D6C469E}"/>
              </a:ext>
            </a:extLst>
          </p:cNvPr>
          <p:cNvSpPr/>
          <p:nvPr/>
        </p:nvSpPr>
        <p:spPr>
          <a:xfrm>
            <a:off x="9673139" y="1695068"/>
            <a:ext cx="94462" cy="63331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Down 59">
            <a:extLst>
              <a:ext uri="{FF2B5EF4-FFF2-40B4-BE49-F238E27FC236}">
                <a16:creationId xmlns:a16="http://schemas.microsoft.com/office/drawing/2014/main" id="{914D80E1-9952-4DE4-8308-56A69B4791CA}"/>
              </a:ext>
            </a:extLst>
          </p:cNvPr>
          <p:cNvSpPr/>
          <p:nvPr/>
        </p:nvSpPr>
        <p:spPr>
          <a:xfrm>
            <a:off x="10912801" y="1695068"/>
            <a:ext cx="94462" cy="62302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0EAFD56C-1FD1-4172-825E-D5022524202A}"/>
              </a:ext>
            </a:extLst>
          </p:cNvPr>
          <p:cNvCxnSpPr>
            <a:cxnSpLocks/>
          </p:cNvCxnSpPr>
          <p:nvPr/>
        </p:nvCxnSpPr>
        <p:spPr>
          <a:xfrm>
            <a:off x="8297474" y="2339903"/>
            <a:ext cx="350724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05734FF-5D2A-4973-AA33-5CE63026E4FB}"/>
              </a:ext>
            </a:extLst>
          </p:cNvPr>
          <p:cNvCxnSpPr>
            <a:cxnSpLocks/>
          </p:cNvCxnSpPr>
          <p:nvPr/>
        </p:nvCxnSpPr>
        <p:spPr>
          <a:xfrm>
            <a:off x="7202181" y="2319361"/>
            <a:ext cx="80727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D18978B-8D6A-43E1-B0FA-16A82494CDE4}"/>
              </a:ext>
            </a:extLst>
          </p:cNvPr>
          <p:cNvSpPr txBox="1"/>
          <p:nvPr/>
        </p:nvSpPr>
        <p:spPr>
          <a:xfrm>
            <a:off x="11170852" y="2012238"/>
            <a:ext cx="947731" cy="369332"/>
          </a:xfrm>
          <a:prstGeom prst="rect">
            <a:avLst/>
          </a:prstGeom>
          <a:noFill/>
        </p:spPr>
        <p:txBody>
          <a:bodyPr wrap="square" rtlCol="0">
            <a:spAutoFit/>
          </a:bodyPr>
          <a:lstStyle/>
          <a:p>
            <a:r>
              <a:rPr lang="en-US" altLang="ko-KR" dirty="0">
                <a:latin typeface="Airal"/>
                <a:cs typeface="Times New Roman" panose="02020603050405020304" pitchFamily="18" charset="0"/>
              </a:rPr>
              <a:t>Cavity</a:t>
            </a:r>
            <a:endParaRPr kumimoji="1" lang="en-US" altLang="ko-KR" dirty="0">
              <a:latin typeface="Airal"/>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5">
            <p14:nvContentPartPr>
              <p14:cNvPr id="39" name="Ink 38">
                <a:extLst>
                  <a:ext uri="{FF2B5EF4-FFF2-40B4-BE49-F238E27FC236}">
                    <a16:creationId xmlns:a16="http://schemas.microsoft.com/office/drawing/2014/main" id="{21FB1188-9CD9-422B-AFFD-7A9AC9C47181}"/>
                  </a:ext>
                </a:extLst>
              </p14:cNvPr>
              <p14:cNvContentPartPr/>
              <p14:nvPr/>
            </p14:nvContentPartPr>
            <p14:xfrm>
              <a:off x="2423456" y="3218487"/>
              <a:ext cx="257400" cy="530280"/>
            </p14:xfrm>
          </p:contentPart>
        </mc:Choice>
        <mc:Fallback xmlns="">
          <p:pic>
            <p:nvPicPr>
              <p:cNvPr id="39" name="Ink 38">
                <a:extLst>
                  <a:ext uri="{FF2B5EF4-FFF2-40B4-BE49-F238E27FC236}">
                    <a16:creationId xmlns:a16="http://schemas.microsoft.com/office/drawing/2014/main" id="{21FB1188-9CD9-422B-AFFD-7A9AC9C47181}"/>
                  </a:ext>
                </a:extLst>
              </p:cNvPr>
              <p:cNvPicPr/>
              <p:nvPr/>
            </p:nvPicPr>
            <p:blipFill>
              <a:blip r:embed="rId6"/>
              <a:stretch>
                <a:fillRect/>
              </a:stretch>
            </p:blipFill>
            <p:spPr>
              <a:xfrm>
                <a:off x="2405456" y="3200487"/>
                <a:ext cx="293040" cy="565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0" name="Ink 39">
                <a:extLst>
                  <a:ext uri="{FF2B5EF4-FFF2-40B4-BE49-F238E27FC236}">
                    <a16:creationId xmlns:a16="http://schemas.microsoft.com/office/drawing/2014/main" id="{7D32E5E0-0057-49B6-AAF4-65ED3F08D7D8}"/>
                  </a:ext>
                </a:extLst>
              </p14:cNvPr>
              <p14:cNvContentPartPr/>
              <p14:nvPr/>
            </p14:nvContentPartPr>
            <p14:xfrm>
              <a:off x="2440736" y="3885567"/>
              <a:ext cx="47520" cy="44640"/>
            </p14:xfrm>
          </p:contentPart>
        </mc:Choice>
        <mc:Fallback xmlns="">
          <p:pic>
            <p:nvPicPr>
              <p:cNvPr id="40" name="Ink 39">
                <a:extLst>
                  <a:ext uri="{FF2B5EF4-FFF2-40B4-BE49-F238E27FC236}">
                    <a16:creationId xmlns:a16="http://schemas.microsoft.com/office/drawing/2014/main" id="{7D32E5E0-0057-49B6-AAF4-65ED3F08D7D8}"/>
                  </a:ext>
                </a:extLst>
              </p:cNvPr>
              <p:cNvPicPr/>
              <p:nvPr/>
            </p:nvPicPr>
            <p:blipFill>
              <a:blip r:embed="rId8"/>
              <a:stretch>
                <a:fillRect/>
              </a:stretch>
            </p:blipFill>
            <p:spPr>
              <a:xfrm>
                <a:off x="2422736" y="3867711"/>
                <a:ext cx="83160" cy="7999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6" name="Ink 65">
                <a:extLst>
                  <a:ext uri="{FF2B5EF4-FFF2-40B4-BE49-F238E27FC236}">
                    <a16:creationId xmlns:a16="http://schemas.microsoft.com/office/drawing/2014/main" id="{7B407FA5-A372-447C-B8D1-9D3396E83BA0}"/>
                  </a:ext>
                </a:extLst>
              </p14:cNvPr>
              <p14:cNvContentPartPr/>
              <p14:nvPr/>
            </p14:nvContentPartPr>
            <p14:xfrm>
              <a:off x="708429" y="4311584"/>
              <a:ext cx="257400" cy="530280"/>
            </p14:xfrm>
          </p:contentPart>
        </mc:Choice>
        <mc:Fallback xmlns="">
          <p:pic>
            <p:nvPicPr>
              <p:cNvPr id="66" name="Ink 65">
                <a:extLst>
                  <a:ext uri="{FF2B5EF4-FFF2-40B4-BE49-F238E27FC236}">
                    <a16:creationId xmlns:a16="http://schemas.microsoft.com/office/drawing/2014/main" id="{7B407FA5-A372-447C-B8D1-9D3396E83BA0}"/>
                  </a:ext>
                </a:extLst>
              </p:cNvPr>
              <p:cNvPicPr/>
              <p:nvPr/>
            </p:nvPicPr>
            <p:blipFill>
              <a:blip r:embed="rId10"/>
              <a:stretch>
                <a:fillRect/>
              </a:stretch>
            </p:blipFill>
            <p:spPr>
              <a:xfrm>
                <a:off x="690429" y="4293584"/>
                <a:ext cx="293040" cy="565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7" name="Ink 66">
                <a:extLst>
                  <a:ext uri="{FF2B5EF4-FFF2-40B4-BE49-F238E27FC236}">
                    <a16:creationId xmlns:a16="http://schemas.microsoft.com/office/drawing/2014/main" id="{6D06731F-7A57-4142-ADDB-96C3ED86178E}"/>
                  </a:ext>
                </a:extLst>
              </p14:cNvPr>
              <p14:cNvContentPartPr/>
              <p14:nvPr/>
            </p14:nvContentPartPr>
            <p14:xfrm>
              <a:off x="725709" y="4978664"/>
              <a:ext cx="47520" cy="44640"/>
            </p14:xfrm>
          </p:contentPart>
        </mc:Choice>
        <mc:Fallback xmlns="">
          <p:pic>
            <p:nvPicPr>
              <p:cNvPr id="67" name="Ink 66">
                <a:extLst>
                  <a:ext uri="{FF2B5EF4-FFF2-40B4-BE49-F238E27FC236}">
                    <a16:creationId xmlns:a16="http://schemas.microsoft.com/office/drawing/2014/main" id="{6D06731F-7A57-4142-ADDB-96C3ED86178E}"/>
                  </a:ext>
                </a:extLst>
              </p:cNvPr>
              <p:cNvPicPr/>
              <p:nvPr/>
            </p:nvPicPr>
            <p:blipFill>
              <a:blip r:embed="rId12"/>
              <a:stretch>
                <a:fillRect/>
              </a:stretch>
            </p:blipFill>
            <p:spPr>
              <a:xfrm>
                <a:off x="707709" y="4960808"/>
                <a:ext cx="83160" cy="7999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8" name="Ink 67">
                <a:extLst>
                  <a:ext uri="{FF2B5EF4-FFF2-40B4-BE49-F238E27FC236}">
                    <a16:creationId xmlns:a16="http://schemas.microsoft.com/office/drawing/2014/main" id="{932E5AB0-BD30-4832-ADB3-18F7E736C94E}"/>
                  </a:ext>
                </a:extLst>
              </p14:cNvPr>
              <p14:cNvContentPartPr/>
              <p14:nvPr/>
            </p14:nvContentPartPr>
            <p14:xfrm>
              <a:off x="3958897" y="4311584"/>
              <a:ext cx="257400" cy="530280"/>
            </p14:xfrm>
          </p:contentPart>
        </mc:Choice>
        <mc:Fallback xmlns="">
          <p:pic>
            <p:nvPicPr>
              <p:cNvPr id="68" name="Ink 67">
                <a:extLst>
                  <a:ext uri="{FF2B5EF4-FFF2-40B4-BE49-F238E27FC236}">
                    <a16:creationId xmlns:a16="http://schemas.microsoft.com/office/drawing/2014/main" id="{932E5AB0-BD30-4832-ADB3-18F7E736C94E}"/>
                  </a:ext>
                </a:extLst>
              </p:cNvPr>
              <p:cNvPicPr/>
              <p:nvPr/>
            </p:nvPicPr>
            <p:blipFill>
              <a:blip r:embed="rId14"/>
              <a:stretch>
                <a:fillRect/>
              </a:stretch>
            </p:blipFill>
            <p:spPr>
              <a:xfrm>
                <a:off x="3940897" y="4293584"/>
                <a:ext cx="293040" cy="565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9" name="Ink 68">
                <a:extLst>
                  <a:ext uri="{FF2B5EF4-FFF2-40B4-BE49-F238E27FC236}">
                    <a16:creationId xmlns:a16="http://schemas.microsoft.com/office/drawing/2014/main" id="{77FA705D-38B9-470B-8EAF-8ABE5CEDA125}"/>
                  </a:ext>
                </a:extLst>
              </p14:cNvPr>
              <p14:cNvContentPartPr/>
              <p14:nvPr/>
            </p14:nvContentPartPr>
            <p14:xfrm>
              <a:off x="3976177" y="4978664"/>
              <a:ext cx="47520" cy="44640"/>
            </p14:xfrm>
          </p:contentPart>
        </mc:Choice>
        <mc:Fallback xmlns="">
          <p:pic>
            <p:nvPicPr>
              <p:cNvPr id="69" name="Ink 68">
                <a:extLst>
                  <a:ext uri="{FF2B5EF4-FFF2-40B4-BE49-F238E27FC236}">
                    <a16:creationId xmlns:a16="http://schemas.microsoft.com/office/drawing/2014/main" id="{77FA705D-38B9-470B-8EAF-8ABE5CEDA125}"/>
                  </a:ext>
                </a:extLst>
              </p:cNvPr>
              <p:cNvPicPr/>
              <p:nvPr/>
            </p:nvPicPr>
            <p:blipFill>
              <a:blip r:embed="rId12"/>
              <a:stretch>
                <a:fillRect/>
              </a:stretch>
            </p:blipFill>
            <p:spPr>
              <a:xfrm>
                <a:off x="3958177" y="4960808"/>
                <a:ext cx="83160" cy="79995"/>
              </a:xfrm>
              <a:prstGeom prst="rect">
                <a:avLst/>
              </a:prstGeom>
            </p:spPr>
          </p:pic>
        </mc:Fallback>
      </mc:AlternateContent>
      <p:sp>
        <p:nvSpPr>
          <p:cNvPr id="70" name="Oval 69">
            <a:extLst>
              <a:ext uri="{FF2B5EF4-FFF2-40B4-BE49-F238E27FC236}">
                <a16:creationId xmlns:a16="http://schemas.microsoft.com/office/drawing/2014/main" id="{AE67993D-29BD-4890-881B-A80AFAB66D8D}"/>
              </a:ext>
            </a:extLst>
          </p:cNvPr>
          <p:cNvSpPr/>
          <p:nvPr/>
        </p:nvSpPr>
        <p:spPr>
          <a:xfrm>
            <a:off x="202285" y="3447606"/>
            <a:ext cx="1179484" cy="2506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5925949-3CF7-4D04-9990-792F26AE9057}"/>
              </a:ext>
            </a:extLst>
          </p:cNvPr>
          <p:cNvSpPr/>
          <p:nvPr/>
        </p:nvSpPr>
        <p:spPr>
          <a:xfrm>
            <a:off x="3443942" y="3433876"/>
            <a:ext cx="1179484" cy="2506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820BE30-26ED-4A83-8135-0FB89F2096D9}"/>
              </a:ext>
            </a:extLst>
          </p:cNvPr>
          <p:cNvSpPr/>
          <p:nvPr/>
        </p:nvSpPr>
        <p:spPr>
          <a:xfrm>
            <a:off x="4967706" y="2625645"/>
            <a:ext cx="1419895" cy="1123122"/>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78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7" grpId="0"/>
      <p:bldP spid="48" grpId="0"/>
      <p:bldP spid="49" grpId="0" animBg="1"/>
      <p:bldP spid="51" grpId="0" animBg="1"/>
      <p:bldP spid="52" grpId="0"/>
      <p:bldP spid="53" grpId="0" animBg="1"/>
      <p:bldP spid="54" grpId="0" animBg="1"/>
      <p:bldP spid="55" grpId="0" animBg="1"/>
      <p:bldP spid="56" grpId="0" animBg="1"/>
      <p:bldP spid="57" grpId="0" animBg="1"/>
      <p:bldP spid="58" grpId="0" animBg="1"/>
      <p:bldP spid="59" grpId="0" animBg="1"/>
      <p:bldP spid="60" grpId="0" animBg="1"/>
      <p:bldP spid="38" grpId="0"/>
      <p:bldP spid="70" grpId="0" animBg="1"/>
      <p:bldP spid="7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AF7F00C-4BC4-4AC0-B3D5-CA2E41ECADC7}"/>
              </a:ext>
            </a:extLst>
          </p:cNvPr>
          <p:cNvSpPr txBox="1"/>
          <p:nvPr/>
        </p:nvSpPr>
        <p:spPr>
          <a:xfrm>
            <a:off x="58348" y="26219"/>
            <a:ext cx="11916229" cy="400110"/>
          </a:xfrm>
          <a:prstGeom prst="rect">
            <a:avLst/>
          </a:prstGeom>
          <a:noFill/>
        </p:spPr>
        <p:txBody>
          <a:bodyPr wrap="square" rtlCol="0">
            <a:spAutoFit/>
          </a:bodyPr>
          <a:lstStyle/>
          <a:p>
            <a:r>
              <a:rPr kumimoji="1" lang="en-US" altLang="ko-KR" sz="2000" dirty="0">
                <a:latin typeface="Arial" panose="020B0604020202020204" pitchFamily="34" charset="0"/>
                <a:cs typeface="Arial" panose="020B0604020202020204" pitchFamily="34" charset="0"/>
              </a:rPr>
              <a:t>12T Big-bore superconducting magnet</a:t>
            </a:r>
            <a:endParaRPr kumimoji="1" lang="ko-KR" altLang="en-US" sz="2000" dirty="0">
              <a:latin typeface="Arial" panose="020B0604020202020204" pitchFamily="34" charset="0"/>
              <a:cs typeface="Arial" panose="020B0604020202020204" pitchFamily="34" charset="0"/>
            </a:endParaRPr>
          </a:p>
        </p:txBody>
      </p:sp>
      <p:sp>
        <p:nvSpPr>
          <p:cNvPr id="13" name="Text…..">
            <a:extLst>
              <a:ext uri="{FF2B5EF4-FFF2-40B4-BE49-F238E27FC236}">
                <a16:creationId xmlns:a16="http://schemas.microsoft.com/office/drawing/2014/main" id="{190CE6A7-3CDE-4EFF-A3AD-D4DD5C07F4BC}"/>
              </a:ext>
            </a:extLst>
          </p:cNvPr>
          <p:cNvSpPr txBox="1"/>
          <p:nvPr/>
        </p:nvSpPr>
        <p:spPr>
          <a:xfrm>
            <a:off x="-68185" y="6503975"/>
            <a:ext cx="3050686" cy="39276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8281" tIns="118281" rIns="118281" bIns="118281" anchor="t">
            <a:spAutoFit/>
          </a:bodyPr>
          <a:lstStyle>
            <a:lvl1pPr>
              <a:defRPr sz="2800" b="0">
                <a:latin typeface="Times New Roman"/>
                <a:ea typeface="Times New Roman"/>
                <a:cs typeface="Times New Roman"/>
                <a:sym typeface="Times New Roman"/>
              </a:defRPr>
            </a:lvl1pPr>
          </a:lstStyle>
          <a:p>
            <a:r>
              <a:rPr lang="en-US" altLang="ko-KR" sz="1000" dirty="0">
                <a:latin typeface="Arial" panose="020B0604020202020204" pitchFamily="34" charset="0"/>
                <a:cs typeface="Arial" panose="020B0604020202020204" pitchFamily="34" charset="0"/>
              </a:rPr>
              <a:t>[2] https://www.oxinst.com.</a:t>
            </a:r>
            <a:r>
              <a:rPr lang="en-US" altLang="ko-KR" sz="1000" b="1" dirty="0">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0A0BA73B-4943-4AC5-8DAE-C6B07D4CD058}"/>
              </a:ext>
            </a:extLst>
          </p:cNvPr>
          <p:cNvPicPr>
            <a:picLocks noChangeAspect="1"/>
          </p:cNvPicPr>
          <p:nvPr/>
        </p:nvPicPr>
        <p:blipFill rotWithShape="1">
          <a:blip r:embed="rId3"/>
          <a:srcRect l="50367" b="17034"/>
          <a:stretch/>
        </p:blipFill>
        <p:spPr>
          <a:xfrm>
            <a:off x="5894984" y="2276241"/>
            <a:ext cx="2314195" cy="4339189"/>
          </a:xfrm>
          <a:prstGeom prst="rect">
            <a:avLst/>
          </a:prstGeom>
        </p:spPr>
      </p:pic>
      <p:pic>
        <p:nvPicPr>
          <p:cNvPr id="6" name="Picture 5">
            <a:extLst>
              <a:ext uri="{FF2B5EF4-FFF2-40B4-BE49-F238E27FC236}">
                <a16:creationId xmlns:a16="http://schemas.microsoft.com/office/drawing/2014/main" id="{EDD8C77D-5BD0-4B19-B94D-398C94A03B42}"/>
              </a:ext>
            </a:extLst>
          </p:cNvPr>
          <p:cNvPicPr>
            <a:picLocks noChangeAspect="1"/>
          </p:cNvPicPr>
          <p:nvPr/>
        </p:nvPicPr>
        <p:blipFill rotWithShape="1">
          <a:blip r:embed="rId4">
            <a:extLst>
              <a:ext uri="{28A0092B-C50C-407E-A947-70E740481C1C}">
                <a14:useLocalDpi xmlns:a14="http://schemas.microsoft.com/office/drawing/2010/main" val="0"/>
              </a:ext>
            </a:extLst>
          </a:blip>
          <a:srcRect l="33835" t="12377" r="32761" b="14167"/>
          <a:stretch/>
        </p:blipFill>
        <p:spPr>
          <a:xfrm>
            <a:off x="443461" y="515079"/>
            <a:ext cx="1836042" cy="6049423"/>
          </a:xfrm>
          <a:prstGeom prst="rect">
            <a:avLst/>
          </a:prstGeom>
        </p:spPr>
      </p:pic>
      <p:sp>
        <p:nvSpPr>
          <p:cNvPr id="7" name="Slide Number Placeholder 6">
            <a:extLst>
              <a:ext uri="{FF2B5EF4-FFF2-40B4-BE49-F238E27FC236}">
                <a16:creationId xmlns:a16="http://schemas.microsoft.com/office/drawing/2014/main" id="{2E310C28-95C3-4D8B-85C3-E17B20EFB96E}"/>
              </a:ext>
            </a:extLst>
          </p:cNvPr>
          <p:cNvSpPr>
            <a:spLocks noGrp="1"/>
          </p:cNvSpPr>
          <p:nvPr>
            <p:ph type="sldNum" sz="quarter" idx="12"/>
          </p:nvPr>
        </p:nvSpPr>
        <p:spPr>
          <a:xfrm>
            <a:off x="11437762" y="6356350"/>
            <a:ext cx="464820" cy="365125"/>
          </a:xfrm>
        </p:spPr>
        <p:txBody>
          <a:bodyPr/>
          <a:lstStyle/>
          <a:p>
            <a:fld id="{E7B952DE-19CB-4DCF-A103-EC9AA4ABAB57}" type="slidenum">
              <a:rPr lang="en-US" smtClean="0"/>
              <a:t>7</a:t>
            </a:fld>
            <a:endParaRPr lang="en-US" dirty="0"/>
          </a:p>
        </p:txBody>
      </p:sp>
      <mc:AlternateContent xmlns:mc="http://schemas.openxmlformats.org/markup-compatibility/2006" xmlns:a14="http://schemas.microsoft.com/office/drawing/2010/main">
        <mc:Choice Requires="a14">
          <p:sp>
            <p:nvSpPr>
              <p:cNvPr id="26" name="TextBox 4">
                <a:extLst>
                  <a:ext uri="{FF2B5EF4-FFF2-40B4-BE49-F238E27FC236}">
                    <a16:creationId xmlns:a16="http://schemas.microsoft.com/office/drawing/2014/main" id="{7D921435-55C9-4757-A623-105B2DA4E252}"/>
                  </a:ext>
                </a:extLst>
              </p:cNvPr>
              <p:cNvSpPr txBox="1"/>
              <p:nvPr/>
            </p:nvSpPr>
            <p:spPr>
              <a:xfrm>
                <a:off x="2490010" y="542066"/>
                <a:ext cx="9258529" cy="60183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sSubSup>
                        <m:sSubSupPr>
                          <m:ctrlPr>
                            <a:rPr lang="en-US" altLang="ko-KR" sz="1600" i="1" smtClean="0">
                              <a:solidFill>
                                <a:schemeClr val="tx1"/>
                              </a:solidFill>
                              <a:latin typeface="Cambria Math" panose="02040503050406030204" pitchFamily="18" charset="0"/>
                            </a:rPr>
                          </m:ctrlPr>
                        </m:sSubSupPr>
                        <m:e>
                          <m:r>
                            <a:rPr lang="en-US" altLang="ko-KR" sz="1600" i="1">
                              <a:solidFill>
                                <a:schemeClr val="tx1"/>
                              </a:solidFill>
                              <a:latin typeface="Cambria Math" panose="02040503050406030204" pitchFamily="18" charset="0"/>
                            </a:rPr>
                            <m:t>𝑃</m:t>
                          </m:r>
                        </m:e>
                        <m:sub>
                          <m:r>
                            <a:rPr lang="en-US" altLang="ko-KR" sz="1600" i="1">
                              <a:solidFill>
                                <a:schemeClr val="tx1"/>
                              </a:solidFill>
                              <a:latin typeface="Cambria Math" panose="02040503050406030204" pitchFamily="18" charset="0"/>
                            </a:rPr>
                            <m:t>𝑎</m:t>
                          </m:r>
                        </m:sub>
                        <m:sup>
                          <m:r>
                            <a:rPr lang="en-US" altLang="ko-KR" sz="1600" i="1">
                              <a:solidFill>
                                <a:schemeClr val="tx1"/>
                              </a:solidFill>
                              <a:latin typeface="Cambria Math" panose="02040503050406030204" pitchFamily="18" charset="0"/>
                            </a:rPr>
                            <m:t>𝑎</m:t>
                          </m:r>
                          <m:r>
                            <a:rPr lang="en-US" altLang="ko-KR" sz="1600" i="1">
                              <a:solidFill>
                                <a:schemeClr val="tx1"/>
                              </a:solidFill>
                              <a:latin typeface="Cambria Math" panose="02040503050406030204" pitchFamily="18" charset="0"/>
                            </a:rPr>
                            <m:t>𝛾𝛾</m:t>
                          </m:r>
                        </m:sup>
                      </m:sSubSup>
                      <m:r>
                        <a:rPr lang="en-US" altLang="ko-KR" sz="1600" i="1">
                          <a:solidFill>
                            <a:schemeClr val="tx1"/>
                          </a:solidFill>
                          <a:latin typeface="Cambria Math" panose="02040503050406030204" pitchFamily="18" charset="0"/>
                        </a:rPr>
                        <m:t>=</m:t>
                      </m:r>
                      <m:r>
                        <a:rPr lang="en-US" altLang="ko-KR" sz="1600" b="0" i="1" smtClean="0">
                          <a:solidFill>
                            <a:schemeClr val="tx1"/>
                          </a:solidFill>
                          <a:latin typeface="Cambria Math" panose="02040503050406030204" pitchFamily="18" charset="0"/>
                        </a:rPr>
                        <m:t>22.51×</m:t>
                      </m:r>
                      <m:sSup>
                        <m:sSupPr>
                          <m:ctrlPr>
                            <a:rPr lang="en-US" altLang="ko-KR" sz="1600" b="0" i="1" smtClean="0">
                              <a:solidFill>
                                <a:schemeClr val="tx1"/>
                              </a:solidFill>
                              <a:latin typeface="Cambria Math" panose="02040503050406030204" pitchFamily="18" charset="0"/>
                            </a:rPr>
                          </m:ctrlPr>
                        </m:sSupPr>
                        <m:e>
                          <m:r>
                            <a:rPr lang="en-US" altLang="ko-KR" sz="1600" b="0" i="1" smtClean="0">
                              <a:solidFill>
                                <a:schemeClr val="tx1"/>
                              </a:solidFill>
                              <a:latin typeface="Cambria Math" panose="02040503050406030204" pitchFamily="18" charset="0"/>
                            </a:rPr>
                            <m:t>10</m:t>
                          </m:r>
                        </m:e>
                        <m:sup>
                          <m:r>
                            <a:rPr lang="en-US" altLang="ko-KR" sz="1600" b="0" i="1" smtClean="0">
                              <a:solidFill>
                                <a:schemeClr val="tx1"/>
                              </a:solidFill>
                              <a:latin typeface="Cambria Math" panose="02040503050406030204" pitchFamily="18" charset="0"/>
                            </a:rPr>
                            <m:t>−24</m:t>
                          </m:r>
                        </m:sup>
                      </m:sSup>
                      <m:r>
                        <a:rPr lang="en-US" altLang="ko-KR" sz="1600" b="0" i="0" smtClean="0">
                          <a:solidFill>
                            <a:schemeClr val="tx1"/>
                          </a:solidFill>
                          <a:latin typeface="Cambria Math" panose="02040503050406030204" pitchFamily="18" charset="0"/>
                        </a:rPr>
                        <m:t> [</m:t>
                      </m:r>
                      <m:r>
                        <m:rPr>
                          <m:sty m:val="p"/>
                        </m:rPr>
                        <a:rPr lang="en-US" altLang="ko-KR" sz="1600" b="0" i="0" smtClean="0">
                          <a:solidFill>
                            <a:schemeClr val="tx1"/>
                          </a:solidFill>
                          <a:latin typeface="Cambria Math" panose="02040503050406030204" pitchFamily="18" charset="0"/>
                        </a:rPr>
                        <m:t>W</m:t>
                      </m:r>
                      <m:r>
                        <a:rPr lang="en-US" altLang="ko-KR" sz="1600" b="0" i="0" smtClean="0">
                          <a:solidFill>
                            <a:schemeClr val="tx1"/>
                          </a:solidFill>
                          <a:latin typeface="Cambria Math" panose="02040503050406030204" pitchFamily="18" charset="0"/>
                        </a:rPr>
                        <m:t>] </m:t>
                      </m:r>
                      <m:sSup>
                        <m:sSupPr>
                          <m:ctrlPr>
                            <a:rPr lang="en-US" altLang="ko-KR" sz="1600" b="0" i="1" smtClean="0">
                              <a:solidFill>
                                <a:schemeClr val="tx1"/>
                              </a:solidFill>
                              <a:latin typeface="Cambria Math" panose="02040503050406030204" pitchFamily="18" charset="0"/>
                            </a:rPr>
                          </m:ctrlPr>
                        </m:sSupPr>
                        <m:e>
                          <m:d>
                            <m:dPr>
                              <m:ctrlPr>
                                <a:rPr lang="en-US" altLang="ko-KR" sz="1600" b="0" i="1" smtClean="0">
                                  <a:solidFill>
                                    <a:schemeClr val="tx1"/>
                                  </a:solidFill>
                                  <a:latin typeface="Cambria Math" panose="02040503050406030204" pitchFamily="18" charset="0"/>
                                </a:rPr>
                              </m:ctrlPr>
                            </m:dPr>
                            <m:e>
                              <m:f>
                                <m:fPr>
                                  <m:ctrlPr>
                                    <a:rPr lang="en-US" altLang="ko-KR" sz="1600" b="0" i="1" smtClean="0">
                                      <a:solidFill>
                                        <a:schemeClr val="tx1"/>
                                      </a:solidFill>
                                      <a:latin typeface="Cambria Math" panose="02040503050406030204" pitchFamily="18" charset="0"/>
                                    </a:rPr>
                                  </m:ctrlPr>
                                </m:fPr>
                                <m:num>
                                  <m:sSub>
                                    <m:sSubPr>
                                      <m:ctrlPr>
                                        <a:rPr lang="en-US" altLang="ko-KR" sz="1600" b="0" i="1" smtClean="0">
                                          <a:solidFill>
                                            <a:schemeClr val="tx1"/>
                                          </a:solidFill>
                                          <a:latin typeface="Cambria Math" panose="02040503050406030204" pitchFamily="18" charset="0"/>
                                        </a:rPr>
                                      </m:ctrlPr>
                                    </m:sSubPr>
                                    <m:e>
                                      <m:r>
                                        <m:rPr>
                                          <m:sty m:val="p"/>
                                        </m:rPr>
                                        <a:rPr lang="en-US" altLang="ko-KR" sz="1600" b="0" i="0" smtClean="0">
                                          <a:solidFill>
                                            <a:schemeClr val="tx1"/>
                                          </a:solidFill>
                                          <a:latin typeface="Cambria Math" panose="02040503050406030204" pitchFamily="18" charset="0"/>
                                        </a:rPr>
                                        <m:t>g</m:t>
                                      </m:r>
                                    </m:e>
                                    <m:sub>
                                      <m:r>
                                        <a:rPr lang="en-US" altLang="ko-KR" sz="1600" b="0" i="1" smtClean="0">
                                          <a:solidFill>
                                            <a:schemeClr val="tx1"/>
                                          </a:solidFill>
                                          <a:latin typeface="Cambria Math" panose="02040503050406030204" pitchFamily="18" charset="0"/>
                                        </a:rPr>
                                        <m:t>𝛾</m:t>
                                      </m:r>
                                    </m:sub>
                                  </m:sSub>
                                </m:num>
                                <m:den>
                                  <m:r>
                                    <a:rPr lang="en-US" altLang="ko-KR" sz="1600" b="0" i="1" smtClean="0">
                                      <a:solidFill>
                                        <a:schemeClr val="tx1"/>
                                      </a:solidFill>
                                      <a:latin typeface="Cambria Math" panose="02040503050406030204" pitchFamily="18" charset="0"/>
                                    </a:rPr>
                                    <m:t>0.36</m:t>
                                  </m:r>
                                </m:den>
                              </m:f>
                            </m:e>
                          </m:d>
                        </m:e>
                        <m:sup>
                          <m:r>
                            <a:rPr lang="en-US" altLang="ko-KR" sz="1600" b="0" i="1" smtClean="0">
                              <a:solidFill>
                                <a:schemeClr val="tx1"/>
                              </a:solidFill>
                              <a:latin typeface="Cambria Math" panose="02040503050406030204" pitchFamily="18" charset="0"/>
                            </a:rPr>
                            <m:t>2</m:t>
                          </m:r>
                        </m:sup>
                      </m:sSup>
                      <m:sSup>
                        <m:sSupPr>
                          <m:ctrlPr>
                            <a:rPr lang="en-US" altLang="ko-KR" sz="1600" b="0" i="1" smtClean="0">
                              <a:solidFill>
                                <a:schemeClr val="tx1"/>
                              </a:solidFill>
                              <a:latin typeface="Cambria Math" panose="02040503050406030204" pitchFamily="18" charset="0"/>
                            </a:rPr>
                          </m:ctrlPr>
                        </m:sSupPr>
                        <m:e>
                          <m:d>
                            <m:dPr>
                              <m:ctrlPr>
                                <a:rPr lang="en-US" altLang="ko-KR" sz="1600" b="0" i="1" smtClean="0">
                                  <a:solidFill>
                                    <a:schemeClr val="tx1"/>
                                  </a:solidFill>
                                  <a:latin typeface="Cambria Math" panose="02040503050406030204" pitchFamily="18" charset="0"/>
                                </a:rPr>
                              </m:ctrlPr>
                            </m:dPr>
                            <m:e>
                              <m:f>
                                <m:fPr>
                                  <m:ctrlPr>
                                    <a:rPr lang="en-US" altLang="ko-KR" sz="1600" b="0" i="1" smtClean="0">
                                      <a:solidFill>
                                        <a:schemeClr val="tx1"/>
                                      </a:solidFill>
                                      <a:latin typeface="Cambria Math" panose="02040503050406030204" pitchFamily="18" charset="0"/>
                                    </a:rPr>
                                  </m:ctrlPr>
                                </m:fPr>
                                <m:num>
                                  <m:sSub>
                                    <m:sSubPr>
                                      <m:ctrlPr>
                                        <a:rPr lang="en-US" altLang="ko-KR" sz="1600" b="0" i="1" smtClean="0">
                                          <a:solidFill>
                                            <a:schemeClr val="tx1"/>
                                          </a:solidFill>
                                          <a:latin typeface="Cambria Math" panose="02040503050406030204" pitchFamily="18" charset="0"/>
                                        </a:rPr>
                                      </m:ctrlPr>
                                    </m:sSubPr>
                                    <m:e>
                                      <m:r>
                                        <a:rPr lang="en-US" altLang="ko-KR" sz="1600" b="0" i="1" smtClean="0">
                                          <a:solidFill>
                                            <a:schemeClr val="tx1"/>
                                          </a:solidFill>
                                          <a:latin typeface="Cambria Math" panose="02040503050406030204" pitchFamily="18" charset="0"/>
                                        </a:rPr>
                                        <m:t>𝐵</m:t>
                                      </m:r>
                                    </m:e>
                                    <m:sub>
                                      <m:r>
                                        <m:rPr>
                                          <m:sty m:val="p"/>
                                        </m:rPr>
                                        <a:rPr lang="en-US" altLang="ko-KR" sz="1600" b="0" i="0" smtClean="0">
                                          <a:solidFill>
                                            <a:schemeClr val="tx1"/>
                                          </a:solidFill>
                                          <a:latin typeface="Cambria Math" panose="02040503050406030204" pitchFamily="18" charset="0"/>
                                        </a:rPr>
                                        <m:t>avg</m:t>
                                      </m:r>
                                    </m:sub>
                                  </m:sSub>
                                </m:num>
                                <m:den>
                                  <m:r>
                                    <a:rPr lang="en-US" altLang="ko-KR" sz="1600" b="0" i="1" smtClean="0">
                                      <a:solidFill>
                                        <a:schemeClr val="tx1"/>
                                      </a:solidFill>
                                      <a:latin typeface="Cambria Math" panose="02040503050406030204" pitchFamily="18" charset="0"/>
                                    </a:rPr>
                                    <m:t>10.55 </m:t>
                                  </m:r>
                                  <m:r>
                                    <m:rPr>
                                      <m:sty m:val="p"/>
                                    </m:rPr>
                                    <a:rPr lang="en-US" altLang="ko-KR" sz="1600" b="0" i="0" smtClean="0">
                                      <a:solidFill>
                                        <a:schemeClr val="tx1"/>
                                      </a:solidFill>
                                      <a:latin typeface="Cambria Math" panose="02040503050406030204" pitchFamily="18" charset="0"/>
                                    </a:rPr>
                                    <m:t>T</m:t>
                                  </m:r>
                                </m:den>
                              </m:f>
                            </m:e>
                          </m:d>
                        </m:e>
                        <m:sup>
                          <m:r>
                            <a:rPr lang="en-US" altLang="ko-KR" sz="1600" b="0" i="1" smtClean="0">
                              <a:solidFill>
                                <a:schemeClr val="tx1"/>
                              </a:solidFill>
                              <a:latin typeface="Cambria Math" panose="02040503050406030204" pitchFamily="18" charset="0"/>
                            </a:rPr>
                            <m:t>2</m:t>
                          </m:r>
                        </m:sup>
                      </m:sSup>
                      <m:d>
                        <m:dPr>
                          <m:ctrlPr>
                            <a:rPr lang="en-US" altLang="ko-KR" sz="1600" i="1" smtClean="0">
                              <a:solidFill>
                                <a:schemeClr val="tx1"/>
                              </a:solidFill>
                              <a:latin typeface="Cambria Math" panose="02040503050406030204" pitchFamily="18" charset="0"/>
                            </a:rPr>
                          </m:ctrlPr>
                        </m:dPr>
                        <m:e>
                          <m:f>
                            <m:fPr>
                              <m:ctrlPr>
                                <a:rPr lang="en-US" altLang="ko-KR" sz="1600" i="1">
                                  <a:solidFill>
                                    <a:schemeClr val="tx1"/>
                                  </a:solidFill>
                                  <a:latin typeface="Cambria Math" panose="02040503050406030204" pitchFamily="18" charset="0"/>
                                </a:rPr>
                              </m:ctrlPr>
                            </m:fPr>
                            <m:num>
                              <m:r>
                                <a:rPr lang="en-US" altLang="ko-KR" sz="1600" i="1">
                                  <a:solidFill>
                                    <a:schemeClr val="tx1"/>
                                  </a:solidFill>
                                  <a:latin typeface="Cambria Math" panose="02040503050406030204" pitchFamily="18" charset="0"/>
                                </a:rPr>
                                <m:t>𝑉</m:t>
                              </m:r>
                            </m:num>
                            <m:den>
                              <m:r>
                                <a:rPr lang="en-US" altLang="ko-KR" sz="1600" i="1">
                                  <a:solidFill>
                                    <a:schemeClr val="tx1"/>
                                  </a:solidFill>
                                  <a:latin typeface="Cambria Math" panose="02040503050406030204" pitchFamily="18" charset="0"/>
                                </a:rPr>
                                <m:t>3</m:t>
                              </m:r>
                              <m:r>
                                <a:rPr lang="en-US" altLang="ko-KR" sz="1600" b="0" i="1" smtClean="0">
                                  <a:solidFill>
                                    <a:schemeClr val="tx1"/>
                                  </a:solidFill>
                                  <a:latin typeface="Cambria Math" panose="02040503050406030204" pitchFamily="18" charset="0"/>
                                </a:rPr>
                                <m:t>1</m:t>
                              </m:r>
                              <m:r>
                                <a:rPr lang="en-US" altLang="ko-KR" sz="1600" i="1">
                                  <a:solidFill>
                                    <a:schemeClr val="tx1"/>
                                  </a:solidFill>
                                  <a:latin typeface="Cambria Math" panose="02040503050406030204" pitchFamily="18" charset="0"/>
                                </a:rPr>
                                <m:t> </m:t>
                              </m:r>
                              <m:r>
                                <a:rPr lang="en-US" altLang="ko-KR" sz="1600" i="1">
                                  <a:solidFill>
                                    <a:schemeClr val="tx1"/>
                                  </a:solidFill>
                                  <a:latin typeface="Cambria Math" panose="02040503050406030204" pitchFamily="18" charset="0"/>
                                </a:rPr>
                                <m:t>𝐿</m:t>
                              </m:r>
                            </m:den>
                          </m:f>
                        </m:e>
                      </m:d>
                      <m:d>
                        <m:dPr>
                          <m:ctrlPr>
                            <a:rPr lang="en-US" altLang="ko-KR" sz="1600" i="1">
                              <a:solidFill>
                                <a:schemeClr val="tx1"/>
                              </a:solidFill>
                              <a:latin typeface="Cambria Math" panose="02040503050406030204" pitchFamily="18" charset="0"/>
                            </a:rPr>
                          </m:ctrlPr>
                        </m:dPr>
                        <m:e>
                          <m:f>
                            <m:fPr>
                              <m:ctrlPr>
                                <a:rPr lang="en-US" altLang="ko-KR" sz="1600" i="1">
                                  <a:solidFill>
                                    <a:schemeClr val="tx1"/>
                                  </a:solidFill>
                                  <a:latin typeface="Cambria Math" panose="02040503050406030204" pitchFamily="18" charset="0"/>
                                </a:rPr>
                              </m:ctrlPr>
                            </m:fPr>
                            <m:num>
                              <m:r>
                                <a:rPr lang="en-US" altLang="ko-KR" sz="1600" i="1">
                                  <a:solidFill>
                                    <a:schemeClr val="tx1"/>
                                  </a:solidFill>
                                  <a:latin typeface="Cambria Math" panose="02040503050406030204" pitchFamily="18" charset="0"/>
                                </a:rPr>
                                <m:t>𝐶</m:t>
                              </m:r>
                            </m:num>
                            <m:den>
                              <m:r>
                                <a:rPr lang="en-US" altLang="ko-KR" sz="1600" i="1">
                                  <a:solidFill>
                                    <a:schemeClr val="tx1"/>
                                  </a:solidFill>
                                  <a:latin typeface="Cambria Math" panose="02040503050406030204" pitchFamily="18" charset="0"/>
                                </a:rPr>
                                <m:t>0.</m:t>
                              </m:r>
                              <m:r>
                                <a:rPr lang="en-US" altLang="ko-KR" sz="1600" b="0" i="1" smtClean="0">
                                  <a:solidFill>
                                    <a:schemeClr val="tx1"/>
                                  </a:solidFill>
                                  <a:latin typeface="Cambria Math" panose="02040503050406030204" pitchFamily="18" charset="0"/>
                                </a:rPr>
                                <m:t>5</m:t>
                              </m:r>
                            </m:den>
                          </m:f>
                        </m:e>
                      </m:d>
                      <m:d>
                        <m:dPr>
                          <m:ctrlPr>
                            <a:rPr lang="en-US" altLang="ko-KR" sz="1600" i="1">
                              <a:solidFill>
                                <a:schemeClr val="tx1"/>
                              </a:solidFill>
                              <a:latin typeface="Cambria Math" panose="02040503050406030204" pitchFamily="18" charset="0"/>
                            </a:rPr>
                          </m:ctrlPr>
                        </m:dPr>
                        <m:e>
                          <m:f>
                            <m:fPr>
                              <m:ctrlPr>
                                <a:rPr lang="en-US" altLang="ko-KR" sz="1600" i="1">
                                  <a:solidFill>
                                    <a:schemeClr val="tx1"/>
                                  </a:solidFill>
                                  <a:latin typeface="Cambria Math" panose="02040503050406030204" pitchFamily="18" charset="0"/>
                                </a:rPr>
                              </m:ctrlPr>
                            </m:fPr>
                            <m:num>
                              <m:sSub>
                                <m:sSubPr>
                                  <m:ctrlPr>
                                    <a:rPr lang="en-US" altLang="ko-KR" sz="1600" i="1">
                                      <a:solidFill>
                                        <a:schemeClr val="tx1"/>
                                      </a:solidFill>
                                      <a:latin typeface="Cambria Math" panose="02040503050406030204" pitchFamily="18" charset="0"/>
                                    </a:rPr>
                                  </m:ctrlPr>
                                </m:sSubPr>
                                <m:e>
                                  <m:r>
                                    <a:rPr lang="en-US" altLang="ko-KR" sz="1600" i="1">
                                      <a:solidFill>
                                        <a:schemeClr val="tx1"/>
                                      </a:solidFill>
                                      <a:latin typeface="Cambria Math" panose="02040503050406030204" pitchFamily="18" charset="0"/>
                                    </a:rPr>
                                    <m:t>𝑄</m:t>
                                  </m:r>
                                </m:e>
                                <m:sub>
                                  <m:r>
                                    <a:rPr lang="en-US" altLang="ko-KR" sz="1600" i="1">
                                      <a:solidFill>
                                        <a:schemeClr val="tx1"/>
                                      </a:solidFill>
                                      <a:latin typeface="Cambria Math" panose="02040503050406030204" pitchFamily="18" charset="0"/>
                                    </a:rPr>
                                    <m:t>𝐿</m:t>
                                  </m:r>
                                </m:sub>
                              </m:sSub>
                            </m:num>
                            <m:den>
                              <m:r>
                                <a:rPr lang="en-US" altLang="ko-KR" sz="1600" i="1" smtClean="0">
                                  <a:solidFill>
                                    <a:schemeClr val="tx1"/>
                                  </a:solidFill>
                                  <a:latin typeface="Cambria Math" panose="02040503050406030204" pitchFamily="18" charset="0"/>
                                </a:rPr>
                                <m:t>35</m:t>
                              </m:r>
                              <m:r>
                                <a:rPr lang="en-US" altLang="ko-KR" sz="1600" i="1">
                                  <a:solidFill>
                                    <a:schemeClr val="tx1"/>
                                  </a:solidFill>
                                  <a:latin typeface="Cambria Math" panose="02040503050406030204" pitchFamily="18" charset="0"/>
                                </a:rPr>
                                <m:t>000</m:t>
                              </m:r>
                            </m:den>
                          </m:f>
                        </m:e>
                      </m:d>
                      <m:d>
                        <m:dPr>
                          <m:ctrlPr>
                            <a:rPr lang="en-US" altLang="ko-KR" sz="1600" i="1">
                              <a:solidFill>
                                <a:schemeClr val="tx1"/>
                              </a:solidFill>
                              <a:latin typeface="Cambria Math" panose="02040503050406030204" pitchFamily="18" charset="0"/>
                            </a:rPr>
                          </m:ctrlPr>
                        </m:dPr>
                        <m:e>
                          <m:f>
                            <m:fPr>
                              <m:ctrlPr>
                                <a:rPr lang="en-US" altLang="ko-KR" sz="1600" i="1">
                                  <a:solidFill>
                                    <a:schemeClr val="tx1"/>
                                  </a:solidFill>
                                  <a:latin typeface="Cambria Math" panose="02040503050406030204" pitchFamily="18" charset="0"/>
                                </a:rPr>
                              </m:ctrlPr>
                            </m:fPr>
                            <m:num>
                              <m:r>
                                <a:rPr lang="en-US" altLang="ko-KR" sz="1600" i="1">
                                  <a:solidFill>
                                    <a:schemeClr val="tx1"/>
                                  </a:solidFill>
                                  <a:latin typeface="Cambria Math" panose="02040503050406030204" pitchFamily="18" charset="0"/>
                                </a:rPr>
                                <m:t>𝜈</m:t>
                              </m:r>
                            </m:num>
                            <m:den>
                              <m:r>
                                <a:rPr lang="en-US" altLang="ko-KR" sz="1600" i="1">
                                  <a:solidFill>
                                    <a:schemeClr val="tx1"/>
                                  </a:solidFill>
                                  <a:latin typeface="Cambria Math" panose="02040503050406030204" pitchFamily="18" charset="0"/>
                                </a:rPr>
                                <m:t>1.</m:t>
                              </m:r>
                              <m:r>
                                <a:rPr lang="en-US" altLang="ko-KR" sz="1600" b="0" i="1" smtClean="0">
                                  <a:solidFill>
                                    <a:schemeClr val="tx1"/>
                                  </a:solidFill>
                                  <a:latin typeface="Cambria Math" panose="02040503050406030204" pitchFamily="18" charset="0"/>
                                </a:rPr>
                                <m:t>4</m:t>
                              </m:r>
                              <m:r>
                                <a:rPr lang="en-US" altLang="ko-KR" sz="1600" i="1">
                                  <a:solidFill>
                                    <a:schemeClr val="tx1"/>
                                  </a:solidFill>
                                  <a:latin typeface="Cambria Math" panose="02040503050406030204" pitchFamily="18" charset="0"/>
                                </a:rPr>
                                <m:t> </m:t>
                              </m:r>
                              <m:r>
                                <m:rPr>
                                  <m:sty m:val="p"/>
                                </m:rPr>
                                <a:rPr lang="en-US" altLang="ko-KR" sz="1600">
                                  <a:solidFill>
                                    <a:schemeClr val="tx1"/>
                                  </a:solidFill>
                                  <a:latin typeface="Cambria Math" panose="02040503050406030204" pitchFamily="18" charset="0"/>
                                </a:rPr>
                                <m:t>GHz</m:t>
                              </m:r>
                              <m:r>
                                <a:rPr lang="en-US" altLang="ko-KR" sz="1600" i="1">
                                  <a:solidFill>
                                    <a:schemeClr val="tx1"/>
                                  </a:solidFill>
                                  <a:latin typeface="Cambria Math" panose="02040503050406030204" pitchFamily="18" charset="0"/>
                                </a:rPr>
                                <m:t> </m:t>
                              </m:r>
                            </m:den>
                          </m:f>
                        </m:e>
                      </m:d>
                    </m:oMath>
                  </m:oMathPara>
                </a14:m>
                <a:endParaRPr lang="en-US" altLang="ko-KR" sz="1600" b="0" i="1" dirty="0">
                  <a:solidFill>
                    <a:schemeClr val="tx1"/>
                  </a:solidFill>
                  <a:latin typeface="Cambria Math" panose="02040503050406030204" pitchFamily="18" charset="0"/>
                </a:endParaRPr>
              </a:p>
            </p:txBody>
          </p:sp>
        </mc:Choice>
        <mc:Fallback xmlns="">
          <p:sp>
            <p:nvSpPr>
              <p:cNvPr id="26" name="TextBox 4">
                <a:extLst>
                  <a:ext uri="{FF2B5EF4-FFF2-40B4-BE49-F238E27FC236}">
                    <a16:creationId xmlns:a16="http://schemas.microsoft.com/office/drawing/2014/main" id="{7D921435-55C9-4757-A623-105B2DA4E252}"/>
                  </a:ext>
                </a:extLst>
              </p:cNvPr>
              <p:cNvSpPr txBox="1">
                <a:spLocks noRot="1" noChangeAspect="1" noMove="1" noResize="1" noEditPoints="1" noAdjustHandles="1" noChangeArrowheads="1" noChangeShapeType="1" noTextEdit="1"/>
              </p:cNvSpPr>
              <p:nvPr/>
            </p:nvSpPr>
            <p:spPr>
              <a:xfrm>
                <a:off x="2490010" y="542066"/>
                <a:ext cx="9258529" cy="601831"/>
              </a:xfrm>
              <a:prstGeom prst="rect">
                <a:avLst/>
              </a:prstGeom>
              <a:blipFill>
                <a:blip r:embed="rId5"/>
                <a:stretch>
                  <a:fillRect/>
                </a:stretch>
              </a:blipFill>
            </p:spPr>
            <p:txBody>
              <a:bodyPr/>
              <a:lstStyle/>
              <a:p>
                <a:r>
                  <a:rPr lang="en-US">
                    <a:noFill/>
                  </a:rPr>
                  <a:t> </a:t>
                </a:r>
              </a:p>
            </p:txBody>
          </p:sp>
        </mc:Fallback>
      </mc:AlternateContent>
      <p:sp>
        <p:nvSpPr>
          <p:cNvPr id="33" name="Text…..">
            <a:extLst>
              <a:ext uri="{FF2B5EF4-FFF2-40B4-BE49-F238E27FC236}">
                <a16:creationId xmlns:a16="http://schemas.microsoft.com/office/drawing/2014/main" id="{0D38EB0A-F8E1-42D5-9DBC-2045D86D693F}"/>
              </a:ext>
            </a:extLst>
          </p:cNvPr>
          <p:cNvSpPr txBox="1"/>
          <p:nvPr/>
        </p:nvSpPr>
        <p:spPr>
          <a:xfrm>
            <a:off x="3883925" y="1555627"/>
            <a:ext cx="1836042" cy="97753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ctr" latinLnBrk="0"/>
            <a:r>
              <a:rPr lang="en-US" altLang="ko-KR" sz="1600" dirty="0">
                <a:latin typeface="Arial" panose="020B0604020202020204" pitchFamily="34" charset="0"/>
                <a:cs typeface="Arial" panose="020B0604020202020204" pitchFamily="34" charset="0"/>
              </a:rPr>
              <a:t>The magnetic field maps in the cavity region</a:t>
            </a:r>
          </a:p>
        </p:txBody>
      </p:sp>
      <p:sp>
        <p:nvSpPr>
          <p:cNvPr id="34" name="Text…..">
            <a:extLst>
              <a:ext uri="{FF2B5EF4-FFF2-40B4-BE49-F238E27FC236}">
                <a16:creationId xmlns:a16="http://schemas.microsoft.com/office/drawing/2014/main" id="{F1D4E7E0-F889-4408-B345-69D9389BA7AA}"/>
              </a:ext>
            </a:extLst>
          </p:cNvPr>
          <p:cNvSpPr txBox="1"/>
          <p:nvPr/>
        </p:nvSpPr>
        <p:spPr>
          <a:xfrm>
            <a:off x="6217439" y="1451212"/>
            <a:ext cx="1950864" cy="97753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ctr" latinLnBrk="0"/>
            <a:r>
              <a:rPr lang="en-US" altLang="ko-KR" sz="1600" dirty="0">
                <a:latin typeface="Arial" panose="020B0604020202020204" pitchFamily="34" charset="0"/>
                <a:cs typeface="Arial" panose="020B0604020202020204" pitchFamily="34" charset="0"/>
              </a:rPr>
              <a:t>The magnetic field maps in the cancelation region</a:t>
            </a:r>
          </a:p>
        </p:txBody>
      </p:sp>
      <p:sp>
        <p:nvSpPr>
          <p:cNvPr id="41" name="Rectangle 40">
            <a:extLst>
              <a:ext uri="{FF2B5EF4-FFF2-40B4-BE49-F238E27FC236}">
                <a16:creationId xmlns:a16="http://schemas.microsoft.com/office/drawing/2014/main" id="{F9D43935-5C22-47CD-AB9F-95AEABDE02BA}"/>
              </a:ext>
            </a:extLst>
          </p:cNvPr>
          <p:cNvSpPr/>
          <p:nvPr/>
        </p:nvSpPr>
        <p:spPr>
          <a:xfrm>
            <a:off x="8245217" y="1524368"/>
            <a:ext cx="3657365" cy="2031325"/>
          </a:xfrm>
          <a:prstGeom prst="rect">
            <a:avLst/>
          </a:prstGeom>
        </p:spPr>
        <p:txBody>
          <a:bodyPr wrap="square">
            <a:spAutoFit/>
          </a:bodyPr>
          <a:lstStyle/>
          <a:p>
            <a:pPr lvl="0">
              <a:defRPr/>
            </a:pPr>
            <a:r>
              <a:rPr lang="en-US" dirty="0">
                <a:latin typeface="Airal"/>
              </a:rPr>
              <a:t>Superconducting “wet” magnet</a:t>
            </a:r>
            <a:r>
              <a:rPr lang="en-US" baseline="30000" dirty="0">
                <a:latin typeface="Airal"/>
              </a:rPr>
              <a:t>[2]</a:t>
            </a:r>
            <a:r>
              <a:rPr lang="en-US" dirty="0">
                <a:latin typeface="Airal"/>
              </a:rPr>
              <a:t>:</a:t>
            </a:r>
          </a:p>
          <a:p>
            <a:pPr marL="228600" lvl="0" indent="-228600">
              <a:buFontTx/>
              <a:buAutoNum type="arabicPeriod"/>
              <a:defRPr/>
            </a:pPr>
            <a:r>
              <a:rPr lang="en-US" dirty="0">
                <a:latin typeface="Airal"/>
              </a:rPr>
              <a:t>Two different low-temperature superconductors: Nb3Sn for the inner coil and </a:t>
            </a:r>
            <a:r>
              <a:rPr lang="en-US" dirty="0" err="1">
                <a:latin typeface="Airal"/>
              </a:rPr>
              <a:t>NbTi</a:t>
            </a:r>
            <a:r>
              <a:rPr lang="en-US" dirty="0">
                <a:latin typeface="Airal"/>
              </a:rPr>
              <a:t> for the outer one; </a:t>
            </a:r>
          </a:p>
          <a:p>
            <a:pPr marL="228600" indent="-228600">
              <a:buFontTx/>
              <a:buAutoNum type="arabicPeriod"/>
              <a:defRPr/>
            </a:pPr>
            <a:r>
              <a:rPr lang="en-US" dirty="0">
                <a:latin typeface="Airal"/>
              </a:rPr>
              <a:t>12 T cylindrical magnet;</a:t>
            </a:r>
          </a:p>
          <a:p>
            <a:pPr marL="228600" lvl="0" indent="-228600">
              <a:buFontTx/>
              <a:buAutoNum type="arabicPeriod"/>
              <a:defRPr/>
            </a:pPr>
            <a:r>
              <a:rPr lang="en-US" dirty="0">
                <a:latin typeface="Airal"/>
              </a:rPr>
              <a:t>320 mm bore diameter.</a:t>
            </a:r>
          </a:p>
        </p:txBody>
      </p:sp>
      <p:sp>
        <p:nvSpPr>
          <p:cNvPr id="49" name="Rectangle 48">
            <a:extLst>
              <a:ext uri="{FF2B5EF4-FFF2-40B4-BE49-F238E27FC236}">
                <a16:creationId xmlns:a16="http://schemas.microsoft.com/office/drawing/2014/main" id="{B9219F4A-A2AC-4A0E-92EA-E5269C9054AD}"/>
              </a:ext>
            </a:extLst>
          </p:cNvPr>
          <p:cNvSpPr/>
          <p:nvPr/>
        </p:nvSpPr>
        <p:spPr>
          <a:xfrm>
            <a:off x="8365585" y="4133303"/>
            <a:ext cx="2959710" cy="1200329"/>
          </a:xfrm>
          <a:prstGeom prst="rect">
            <a:avLst/>
          </a:prstGeom>
        </p:spPr>
        <p:txBody>
          <a:bodyPr wrap="square">
            <a:spAutoFit/>
          </a:bodyPr>
          <a:lstStyle/>
          <a:p>
            <a:pPr lvl="0">
              <a:defRPr/>
            </a:pPr>
            <a:r>
              <a:rPr lang="en-US" dirty="0">
                <a:latin typeface="Airal"/>
              </a:rPr>
              <a:t>The field cancellation region:</a:t>
            </a:r>
          </a:p>
          <a:p>
            <a:pPr lvl="0">
              <a:defRPr/>
            </a:pPr>
            <a:r>
              <a:rPr lang="en-US" dirty="0">
                <a:latin typeface="Airal"/>
              </a:rPr>
              <a:t>750 mm above the center of the magnet. </a:t>
            </a:r>
          </a:p>
          <a:p>
            <a:pPr lvl="0">
              <a:defRPr/>
            </a:pPr>
            <a:r>
              <a:rPr lang="en-US" dirty="0">
                <a:latin typeface="Airal"/>
              </a:rPr>
              <a:t>Less than 100 G</a:t>
            </a:r>
            <a:endParaRPr lang="en-US" dirty="0"/>
          </a:p>
        </p:txBody>
      </p:sp>
      <p:sp>
        <p:nvSpPr>
          <p:cNvPr id="50" name="Rectangle 49">
            <a:extLst>
              <a:ext uri="{FF2B5EF4-FFF2-40B4-BE49-F238E27FC236}">
                <a16:creationId xmlns:a16="http://schemas.microsoft.com/office/drawing/2014/main" id="{21249A4A-6D55-4395-AD95-3B6201335E36}"/>
              </a:ext>
            </a:extLst>
          </p:cNvPr>
          <p:cNvSpPr/>
          <p:nvPr/>
        </p:nvSpPr>
        <p:spPr>
          <a:xfrm>
            <a:off x="5758336" y="512390"/>
            <a:ext cx="516254" cy="34070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A43DC7A-7B96-4521-BECC-CE39E3CA0E6D}"/>
              </a:ext>
            </a:extLst>
          </p:cNvPr>
          <p:cNvSpPr/>
          <p:nvPr/>
        </p:nvSpPr>
        <p:spPr>
          <a:xfrm>
            <a:off x="8524624" y="3212792"/>
            <a:ext cx="2280011" cy="3334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C710B42-867B-4FB4-BD8E-D8FC2D4CB3C1}"/>
              </a:ext>
            </a:extLst>
          </p:cNvPr>
          <p:cNvSpPr/>
          <p:nvPr/>
        </p:nvSpPr>
        <p:spPr>
          <a:xfrm>
            <a:off x="10804635" y="3018099"/>
            <a:ext cx="1246938" cy="646331"/>
          </a:xfrm>
          <a:prstGeom prst="rect">
            <a:avLst/>
          </a:prstGeom>
        </p:spPr>
        <p:txBody>
          <a:bodyPr wrap="square">
            <a:spAutoFit/>
          </a:bodyPr>
          <a:lstStyle/>
          <a:p>
            <a:pPr lvl="0">
              <a:defRPr/>
            </a:pPr>
            <a:r>
              <a:rPr lang="en-US" sz="1200" dirty="0">
                <a:solidFill>
                  <a:srgbClr val="FF0000"/>
                </a:solidFill>
                <a:latin typeface="Airal"/>
              </a:rPr>
              <a:t>MICROWAVE CAVITY RESONATOR!</a:t>
            </a:r>
            <a:endParaRPr lang="en-US" sz="1200" dirty="0">
              <a:solidFill>
                <a:srgbClr val="FF0000"/>
              </a:solidFill>
            </a:endParaRPr>
          </a:p>
        </p:txBody>
      </p:sp>
      <p:sp>
        <p:nvSpPr>
          <p:cNvPr id="24" name="Text…..">
            <a:extLst>
              <a:ext uri="{FF2B5EF4-FFF2-40B4-BE49-F238E27FC236}">
                <a16:creationId xmlns:a16="http://schemas.microsoft.com/office/drawing/2014/main" id="{6331C1CB-C424-4FDA-A51D-FB5D9A12CCD0}"/>
              </a:ext>
            </a:extLst>
          </p:cNvPr>
          <p:cNvSpPr txBox="1"/>
          <p:nvPr/>
        </p:nvSpPr>
        <p:spPr>
          <a:xfrm>
            <a:off x="6834733" y="3685334"/>
            <a:ext cx="887492" cy="54664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ctr" latinLnBrk="0"/>
            <a:r>
              <a:rPr lang="en-US" altLang="ko-KR" sz="2000" b="1" dirty="0">
                <a:solidFill>
                  <a:schemeClr val="bg1"/>
                </a:solidFill>
                <a:latin typeface="Arial" panose="020B0604020202020204" pitchFamily="34" charset="0"/>
                <a:cs typeface="Arial" panose="020B0604020202020204" pitchFamily="34" charset="0"/>
              </a:rPr>
              <a:t>10</a:t>
            </a:r>
            <a:r>
              <a:rPr lang="en-US" altLang="ko-KR" sz="2000" b="1" baseline="40000" dirty="0">
                <a:solidFill>
                  <a:schemeClr val="bg1"/>
                </a:solidFill>
                <a:latin typeface="Arial" panose="020B0604020202020204" pitchFamily="34" charset="0"/>
                <a:cs typeface="Arial" panose="020B0604020202020204" pitchFamily="34" charset="0"/>
              </a:rPr>
              <a:t>-3</a:t>
            </a:r>
            <a:r>
              <a:rPr lang="en-US" altLang="ko-KR" sz="2000" b="1" dirty="0">
                <a:solidFill>
                  <a:schemeClr val="bg1"/>
                </a:solidFill>
                <a:latin typeface="Arial" panose="020B0604020202020204" pitchFamily="34" charset="0"/>
                <a:cs typeface="Arial" panose="020B0604020202020204" pitchFamily="34" charset="0"/>
              </a:rPr>
              <a:t>T</a:t>
            </a:r>
          </a:p>
        </p:txBody>
      </p:sp>
      <p:pic>
        <p:nvPicPr>
          <p:cNvPr id="4" name="Picture 3">
            <a:extLst>
              <a:ext uri="{FF2B5EF4-FFF2-40B4-BE49-F238E27FC236}">
                <a16:creationId xmlns:a16="http://schemas.microsoft.com/office/drawing/2014/main" id="{D5B48BC7-E6E4-4C87-AEF9-3B7A75E375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5779" y="2385358"/>
            <a:ext cx="2187245" cy="4336117"/>
          </a:xfrm>
          <a:prstGeom prst="rect">
            <a:avLst/>
          </a:prstGeom>
        </p:spPr>
      </p:pic>
      <p:cxnSp>
        <p:nvCxnSpPr>
          <p:cNvPr id="25" name="Straight Connector 24">
            <a:extLst>
              <a:ext uri="{FF2B5EF4-FFF2-40B4-BE49-F238E27FC236}">
                <a16:creationId xmlns:a16="http://schemas.microsoft.com/office/drawing/2014/main" id="{5B2BD1D9-8733-4453-BC81-F1C61983DADB}"/>
              </a:ext>
            </a:extLst>
          </p:cNvPr>
          <p:cNvCxnSpPr>
            <a:cxnSpLocks/>
          </p:cNvCxnSpPr>
          <p:nvPr/>
        </p:nvCxnSpPr>
        <p:spPr>
          <a:xfrm flipV="1">
            <a:off x="1244452" y="2479037"/>
            <a:ext cx="2861224" cy="26765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1894C03-AD85-45C5-BD76-BCA5167FB0A1}"/>
              </a:ext>
            </a:extLst>
          </p:cNvPr>
          <p:cNvCxnSpPr>
            <a:cxnSpLocks/>
          </p:cNvCxnSpPr>
          <p:nvPr/>
        </p:nvCxnSpPr>
        <p:spPr>
          <a:xfrm flipV="1">
            <a:off x="1395723" y="5473368"/>
            <a:ext cx="2791187" cy="94330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A761AA4-6A6A-4B76-88F2-139DE85ED1E3}"/>
              </a:ext>
            </a:extLst>
          </p:cNvPr>
          <p:cNvCxnSpPr>
            <a:cxnSpLocks/>
          </p:cNvCxnSpPr>
          <p:nvPr/>
        </p:nvCxnSpPr>
        <p:spPr>
          <a:xfrm flipV="1">
            <a:off x="1973181" y="2362168"/>
            <a:ext cx="4999119" cy="156848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ABD83B3-8A7F-4B53-B763-434AB5B4787F}"/>
              </a:ext>
            </a:extLst>
          </p:cNvPr>
          <p:cNvCxnSpPr>
            <a:cxnSpLocks/>
          </p:cNvCxnSpPr>
          <p:nvPr/>
        </p:nvCxnSpPr>
        <p:spPr>
          <a:xfrm>
            <a:off x="1973181" y="4622800"/>
            <a:ext cx="4999119" cy="7264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
            <a:extLst>
              <a:ext uri="{FF2B5EF4-FFF2-40B4-BE49-F238E27FC236}">
                <a16:creationId xmlns:a16="http://schemas.microsoft.com/office/drawing/2014/main" id="{298FF769-F4D8-40A5-8A65-6175734BFE44}"/>
              </a:ext>
            </a:extLst>
          </p:cNvPr>
          <p:cNvSpPr txBox="1"/>
          <p:nvPr/>
        </p:nvSpPr>
        <p:spPr>
          <a:xfrm>
            <a:off x="4415739" y="3791232"/>
            <a:ext cx="837332" cy="54664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ctr" latinLnBrk="0"/>
            <a:r>
              <a:rPr lang="en-US" altLang="ko-KR" sz="2000" b="1" dirty="0">
                <a:latin typeface="Arial" panose="020B0604020202020204" pitchFamily="34" charset="0"/>
                <a:cs typeface="Arial" panose="020B0604020202020204" pitchFamily="34" charset="0"/>
              </a:rPr>
              <a:t>12T</a:t>
            </a:r>
          </a:p>
        </p:txBody>
      </p:sp>
    </p:spTree>
    <p:extLst>
      <p:ext uri="{BB962C8B-B14F-4D97-AF65-F5344CB8AC3E}">
        <p14:creationId xmlns:p14="http://schemas.microsoft.com/office/powerpoint/2010/main" val="421136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41" grpId="0"/>
      <p:bldP spid="49" grpId="0"/>
      <p:bldP spid="18" grpId="0" animBg="1"/>
      <p:bldP spid="22" grpId="0"/>
      <p:bldP spid="24"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23855785-D34A-419E-BC85-86A79575BCCA}"/>
              </a:ext>
            </a:extLst>
          </p:cNvPr>
          <p:cNvSpPr>
            <a:spLocks noGrp="1"/>
          </p:cNvSpPr>
          <p:nvPr>
            <p:ph type="sldNum" sz="quarter" idx="12"/>
          </p:nvPr>
        </p:nvSpPr>
        <p:spPr>
          <a:xfrm>
            <a:off x="9285074" y="6356349"/>
            <a:ext cx="2743200" cy="365125"/>
          </a:xfrm>
        </p:spPr>
        <p:txBody>
          <a:bodyPr/>
          <a:lstStyle/>
          <a:p>
            <a:fld id="{E7B952DE-19CB-4DCF-A103-EC9AA4ABAB57}" type="slidenum">
              <a:rPr lang="en-US" smtClean="0"/>
              <a:t>8</a:t>
            </a:fld>
            <a:endParaRPr lang="en-US" dirty="0"/>
          </a:p>
        </p:txBody>
      </p:sp>
      <p:pic>
        <p:nvPicPr>
          <p:cNvPr id="3" name="Picture 2">
            <a:extLst>
              <a:ext uri="{FF2B5EF4-FFF2-40B4-BE49-F238E27FC236}">
                <a16:creationId xmlns:a16="http://schemas.microsoft.com/office/drawing/2014/main" id="{D4CF86CD-0A1F-4290-A71A-A1E4E5E58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707" y="702811"/>
            <a:ext cx="9367053" cy="5842279"/>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6CD43D50-02A7-47DA-A4C8-2C2A1A30F1D6}"/>
                  </a:ext>
                </a:extLst>
              </p14:cNvPr>
              <p14:cNvContentPartPr/>
              <p14:nvPr/>
            </p14:nvContentPartPr>
            <p14:xfrm>
              <a:off x="2140231" y="2339840"/>
              <a:ext cx="624240" cy="939240"/>
            </p14:xfrm>
          </p:contentPart>
        </mc:Choice>
        <mc:Fallback xmlns="">
          <p:pic>
            <p:nvPicPr>
              <p:cNvPr id="16" name="Ink 15">
                <a:extLst>
                  <a:ext uri="{FF2B5EF4-FFF2-40B4-BE49-F238E27FC236}">
                    <a16:creationId xmlns:a16="http://schemas.microsoft.com/office/drawing/2014/main" id="{6CD43D50-02A7-47DA-A4C8-2C2A1A30F1D6}"/>
                  </a:ext>
                </a:extLst>
              </p:cNvPr>
              <p:cNvPicPr/>
              <p:nvPr/>
            </p:nvPicPr>
            <p:blipFill>
              <a:blip r:embed="rId5"/>
              <a:stretch>
                <a:fillRect/>
              </a:stretch>
            </p:blipFill>
            <p:spPr>
              <a:xfrm>
                <a:off x="2122231" y="2321840"/>
                <a:ext cx="659880" cy="974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D52BD970-E741-481B-A1CA-8238926EB97D}"/>
                  </a:ext>
                </a:extLst>
              </p14:cNvPr>
              <p14:cNvContentPartPr/>
              <p14:nvPr/>
            </p14:nvContentPartPr>
            <p14:xfrm>
              <a:off x="6567511" y="2433440"/>
              <a:ext cx="655560" cy="888840"/>
            </p14:xfrm>
          </p:contentPart>
        </mc:Choice>
        <mc:Fallback xmlns="">
          <p:pic>
            <p:nvPicPr>
              <p:cNvPr id="18" name="Ink 17">
                <a:extLst>
                  <a:ext uri="{FF2B5EF4-FFF2-40B4-BE49-F238E27FC236}">
                    <a16:creationId xmlns:a16="http://schemas.microsoft.com/office/drawing/2014/main" id="{D52BD970-E741-481B-A1CA-8238926EB97D}"/>
                  </a:ext>
                </a:extLst>
              </p:cNvPr>
              <p:cNvPicPr/>
              <p:nvPr/>
            </p:nvPicPr>
            <p:blipFill>
              <a:blip r:embed="rId7"/>
              <a:stretch>
                <a:fillRect/>
              </a:stretch>
            </p:blipFill>
            <p:spPr>
              <a:xfrm>
                <a:off x="6549511" y="2415800"/>
                <a:ext cx="691200" cy="924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1" name="Ink 40">
                <a:extLst>
                  <a:ext uri="{FF2B5EF4-FFF2-40B4-BE49-F238E27FC236}">
                    <a16:creationId xmlns:a16="http://schemas.microsoft.com/office/drawing/2014/main" id="{D494CB90-ACE3-4A8C-9453-1778AD84D4DA}"/>
                  </a:ext>
                </a:extLst>
              </p14:cNvPr>
              <p14:cNvContentPartPr/>
              <p14:nvPr/>
            </p14:nvContentPartPr>
            <p14:xfrm>
              <a:off x="4875332" y="2433440"/>
              <a:ext cx="257400" cy="530280"/>
            </p14:xfrm>
          </p:contentPart>
        </mc:Choice>
        <mc:Fallback xmlns="">
          <p:pic>
            <p:nvPicPr>
              <p:cNvPr id="41" name="Ink 40">
                <a:extLst>
                  <a:ext uri="{FF2B5EF4-FFF2-40B4-BE49-F238E27FC236}">
                    <a16:creationId xmlns:a16="http://schemas.microsoft.com/office/drawing/2014/main" id="{D494CB90-ACE3-4A8C-9453-1778AD84D4DA}"/>
                  </a:ext>
                </a:extLst>
              </p:cNvPr>
              <p:cNvPicPr/>
              <p:nvPr/>
            </p:nvPicPr>
            <p:blipFill>
              <a:blip r:embed="rId9"/>
              <a:stretch>
                <a:fillRect/>
              </a:stretch>
            </p:blipFill>
            <p:spPr>
              <a:xfrm>
                <a:off x="4857332" y="2415440"/>
                <a:ext cx="293040" cy="565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2" name="Ink 41">
                <a:extLst>
                  <a:ext uri="{FF2B5EF4-FFF2-40B4-BE49-F238E27FC236}">
                    <a16:creationId xmlns:a16="http://schemas.microsoft.com/office/drawing/2014/main" id="{12E47754-9825-4C78-AD45-1E20865C1AAC}"/>
                  </a:ext>
                </a:extLst>
              </p14:cNvPr>
              <p14:cNvContentPartPr/>
              <p14:nvPr/>
            </p14:nvContentPartPr>
            <p14:xfrm>
              <a:off x="4892612" y="3100520"/>
              <a:ext cx="47520" cy="44640"/>
            </p14:xfrm>
          </p:contentPart>
        </mc:Choice>
        <mc:Fallback xmlns="">
          <p:pic>
            <p:nvPicPr>
              <p:cNvPr id="42" name="Ink 41">
                <a:extLst>
                  <a:ext uri="{FF2B5EF4-FFF2-40B4-BE49-F238E27FC236}">
                    <a16:creationId xmlns:a16="http://schemas.microsoft.com/office/drawing/2014/main" id="{12E47754-9825-4C78-AD45-1E20865C1AAC}"/>
                  </a:ext>
                </a:extLst>
              </p:cNvPr>
              <p:cNvPicPr/>
              <p:nvPr/>
            </p:nvPicPr>
            <p:blipFill>
              <a:blip r:embed="rId11"/>
              <a:stretch>
                <a:fillRect/>
              </a:stretch>
            </p:blipFill>
            <p:spPr>
              <a:xfrm>
                <a:off x="4874612" y="3082664"/>
                <a:ext cx="83160" cy="79995"/>
              </a:xfrm>
              <a:prstGeom prst="rect">
                <a:avLst/>
              </a:prstGeom>
            </p:spPr>
          </p:pic>
        </mc:Fallback>
      </mc:AlternateContent>
    </p:spTree>
    <p:extLst>
      <p:ext uri="{BB962C8B-B14F-4D97-AF65-F5344CB8AC3E}">
        <p14:creationId xmlns:p14="http://schemas.microsoft.com/office/powerpoint/2010/main" val="333700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47DC8E6-9429-457B-AFD6-D5FB0F383347}"/>
              </a:ext>
            </a:extLst>
          </p:cNvPr>
          <p:cNvSpPr txBox="1"/>
          <p:nvPr/>
        </p:nvSpPr>
        <p:spPr>
          <a:xfrm>
            <a:off x="55735" y="68164"/>
            <a:ext cx="9646920" cy="400110"/>
          </a:xfrm>
          <a:prstGeom prst="rect">
            <a:avLst/>
          </a:prstGeom>
          <a:noFill/>
        </p:spPr>
        <p:txBody>
          <a:bodyPr wrap="square" rtlCol="0">
            <a:spAutoFit/>
          </a:bodyPr>
          <a:lstStyle/>
          <a:p>
            <a:pPr defTabSz="2563737" hangingPunct="0"/>
            <a:r>
              <a:rPr lang="en-US" altLang="ko-KR" sz="2000" dirty="0">
                <a:solidFill>
                  <a:srgbClr val="000000"/>
                </a:solidFill>
                <a:latin typeface="Arial" panose="020B0604020202020204" pitchFamily="34" charset="0"/>
                <a:ea typeface="Helvetica Neue"/>
                <a:cs typeface="Arial" panose="020B0604020202020204" pitchFamily="34" charset="0"/>
                <a:sym typeface="Helvetica Neue"/>
              </a:rPr>
              <a:t>31 L Ultra-light microwave cavity (ULC) resonator</a:t>
            </a:r>
            <a:endParaRPr lang="en-KR" altLang="ko-KR" sz="2000" dirty="0">
              <a:solidFill>
                <a:srgbClr val="000000"/>
              </a:solidFill>
              <a:latin typeface="Arial" panose="020B0604020202020204" pitchFamily="34" charset="0"/>
              <a:ea typeface="Helvetica Neue"/>
              <a:cs typeface="Arial" panose="020B0604020202020204" pitchFamily="34" charset="0"/>
              <a:sym typeface="Helvetica Neue"/>
            </a:endParaRPr>
          </a:p>
        </p:txBody>
      </p:sp>
      <p:sp>
        <p:nvSpPr>
          <p:cNvPr id="5" name="TextBox 4">
            <a:extLst>
              <a:ext uri="{FF2B5EF4-FFF2-40B4-BE49-F238E27FC236}">
                <a16:creationId xmlns:a16="http://schemas.microsoft.com/office/drawing/2014/main" id="{E5F9F602-5934-47BD-9D38-27E2266A1112}"/>
              </a:ext>
            </a:extLst>
          </p:cNvPr>
          <p:cNvSpPr txBox="1"/>
          <p:nvPr/>
        </p:nvSpPr>
        <p:spPr>
          <a:xfrm>
            <a:off x="7255781" y="1469274"/>
            <a:ext cx="4878097" cy="4109330"/>
          </a:xfrm>
          <a:prstGeom prst="rect">
            <a:avLst/>
          </a:prstGeom>
          <a:noFill/>
        </p:spPr>
        <p:txBody>
          <a:bodyPr wrap="square" rtlCol="0">
            <a:spAutoFit/>
          </a:bodyPr>
          <a:lstStyle/>
          <a:p>
            <a:pPr>
              <a:lnSpc>
                <a:spcPct val="150000"/>
              </a:lnSpc>
            </a:pPr>
            <a:r>
              <a:rPr lang="en-US" altLang="ko-KR" sz="1600" b="1" dirty="0">
                <a:latin typeface="Arial" panose="020B0604020202020204" pitchFamily="34" charset="0"/>
                <a:cs typeface="Arial" panose="020B0604020202020204" pitchFamily="34" charset="0"/>
              </a:rPr>
              <a:t>ULC features:</a:t>
            </a:r>
          </a:p>
          <a:p>
            <a:pPr marL="285750" indent="-285750">
              <a:lnSpc>
                <a:spcPct val="150000"/>
              </a:lnSpc>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Cavity outer diameter: </a:t>
            </a:r>
            <a:r>
              <a:rPr lang="ru-RU" altLang="ko-KR" sz="1600" dirty="0">
                <a:latin typeface="Arial" panose="020B0604020202020204" pitchFamily="34" charset="0"/>
                <a:cs typeface="Arial" panose="020B0604020202020204" pitchFamily="34" charset="0"/>
              </a:rPr>
              <a:t>274 </a:t>
            </a:r>
            <a:r>
              <a:rPr lang="en-US" altLang="ko-KR" sz="1600" dirty="0">
                <a:latin typeface="Arial" panose="020B0604020202020204" pitchFamily="34" charset="0"/>
                <a:cs typeface="Arial" panose="020B0604020202020204" pitchFamily="34" charset="0"/>
              </a:rPr>
              <a:t>mm; defined by the thermal shields of dilution refrigerator;</a:t>
            </a:r>
          </a:p>
          <a:p>
            <a:pPr marL="285750" indent="-285750">
              <a:lnSpc>
                <a:spcPct val="150000"/>
              </a:lnSpc>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Frequency range from 1.2 to 1.5 GHz;</a:t>
            </a:r>
          </a:p>
          <a:p>
            <a:pPr marL="285750" indent="-285750">
              <a:lnSpc>
                <a:spcPct val="150000"/>
              </a:lnSpc>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Superconducting rod based on the Fujikura tape;</a:t>
            </a:r>
          </a:p>
          <a:p>
            <a:pPr marL="285750" indent="-285750">
              <a:lnSpc>
                <a:spcPct val="150000"/>
              </a:lnSpc>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Unloaded Q-factor 95 000 - 150 000;</a:t>
            </a:r>
          </a:p>
          <a:p>
            <a:pPr marL="285750" indent="-285750">
              <a:lnSpc>
                <a:spcPct val="150000"/>
              </a:lnSpc>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Low weight (totally ~ 5 kg);</a:t>
            </a:r>
          </a:p>
          <a:p>
            <a:pPr marL="285750" indent="-285750">
              <a:lnSpc>
                <a:spcPct val="150000"/>
              </a:lnSpc>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OFHC copper for cavity walls and tuning rod;</a:t>
            </a:r>
          </a:p>
          <a:p>
            <a:pPr marL="285750" indent="-285750">
              <a:lnSpc>
                <a:spcPct val="150000"/>
              </a:lnSpc>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Gear box for the tuning rod;</a:t>
            </a:r>
          </a:p>
          <a:p>
            <a:pPr marL="285750" indent="-285750">
              <a:lnSpc>
                <a:spcPct val="150000"/>
              </a:lnSpc>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ANC 350 piezo controller for both gear box and cavity antenna coupling tuning;</a:t>
            </a:r>
          </a:p>
        </p:txBody>
      </p:sp>
      <p:pic>
        <p:nvPicPr>
          <p:cNvPr id="11" name="Picture 9">
            <a:extLst>
              <a:ext uri="{FF2B5EF4-FFF2-40B4-BE49-F238E27FC236}">
                <a16:creationId xmlns:a16="http://schemas.microsoft.com/office/drawing/2014/main" id="{EC3D0D2C-E05C-4A05-B8B4-9C3D8CC31A5C}"/>
              </a:ext>
            </a:extLst>
          </p:cNvPr>
          <p:cNvPicPr>
            <a:picLocks noChangeAspect="1"/>
          </p:cNvPicPr>
          <p:nvPr/>
        </p:nvPicPr>
        <p:blipFill>
          <a:blip r:embed="rId3"/>
          <a:stretch>
            <a:fillRect/>
          </a:stretch>
        </p:blipFill>
        <p:spPr>
          <a:xfrm>
            <a:off x="3216061" y="1469274"/>
            <a:ext cx="2218510" cy="1850037"/>
          </a:xfrm>
          <a:prstGeom prst="rect">
            <a:avLst/>
          </a:prstGeom>
        </p:spPr>
      </p:pic>
      <p:sp>
        <p:nvSpPr>
          <p:cNvPr id="16" name="Slide Number Placeholder 15">
            <a:extLst>
              <a:ext uri="{FF2B5EF4-FFF2-40B4-BE49-F238E27FC236}">
                <a16:creationId xmlns:a16="http://schemas.microsoft.com/office/drawing/2014/main" id="{11F75CAB-CDC1-4D75-83DB-4D46A8466F9E}"/>
              </a:ext>
            </a:extLst>
          </p:cNvPr>
          <p:cNvSpPr>
            <a:spLocks noGrp="1"/>
          </p:cNvSpPr>
          <p:nvPr>
            <p:ph type="sldNum" sz="quarter" idx="12"/>
          </p:nvPr>
        </p:nvSpPr>
        <p:spPr>
          <a:xfrm>
            <a:off x="11460938" y="6455410"/>
            <a:ext cx="615424" cy="365125"/>
          </a:xfrm>
        </p:spPr>
        <p:txBody>
          <a:bodyPr/>
          <a:lstStyle/>
          <a:p>
            <a:fld id="{E7B952DE-19CB-4DCF-A103-EC9AA4ABAB57}" type="slidenum">
              <a:rPr lang="en-US" smtClean="0"/>
              <a:t>9</a:t>
            </a:fld>
            <a:endParaRPr lang="en-US" dirty="0"/>
          </a:p>
        </p:txBody>
      </p:sp>
      <mc:AlternateContent xmlns:mc="http://schemas.openxmlformats.org/markup-compatibility/2006" xmlns:a14="http://schemas.microsoft.com/office/drawing/2010/main">
        <mc:Choice Requires="a14">
          <p:sp>
            <p:nvSpPr>
              <p:cNvPr id="42" name="TextBox 4">
                <a:extLst>
                  <a:ext uri="{FF2B5EF4-FFF2-40B4-BE49-F238E27FC236}">
                    <a16:creationId xmlns:a16="http://schemas.microsoft.com/office/drawing/2014/main" id="{5CDC8BFC-CBAE-4EBE-9360-F05D94A7BD18}"/>
                  </a:ext>
                </a:extLst>
              </p:cNvPr>
              <p:cNvSpPr txBox="1"/>
              <p:nvPr/>
            </p:nvSpPr>
            <p:spPr>
              <a:xfrm>
                <a:off x="55735" y="690287"/>
                <a:ext cx="7349617" cy="60183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sSubSup>
                        <m:sSubSupPr>
                          <m:ctrlPr>
                            <a:rPr lang="en-US" altLang="ko-KR" sz="1600" i="1" smtClean="0">
                              <a:solidFill>
                                <a:schemeClr val="tx1"/>
                              </a:solidFill>
                              <a:latin typeface="Cambria Math" panose="02040503050406030204" pitchFamily="18" charset="0"/>
                            </a:rPr>
                          </m:ctrlPr>
                        </m:sSubSupPr>
                        <m:e>
                          <m:r>
                            <a:rPr lang="en-US" altLang="ko-KR" sz="1600" i="1">
                              <a:solidFill>
                                <a:schemeClr val="tx1"/>
                              </a:solidFill>
                              <a:latin typeface="Cambria Math" panose="02040503050406030204" pitchFamily="18" charset="0"/>
                            </a:rPr>
                            <m:t>𝑃</m:t>
                          </m:r>
                        </m:e>
                        <m:sub>
                          <m:r>
                            <a:rPr lang="en-US" altLang="ko-KR" sz="1600" i="1">
                              <a:solidFill>
                                <a:schemeClr val="tx1"/>
                              </a:solidFill>
                              <a:latin typeface="Cambria Math" panose="02040503050406030204" pitchFamily="18" charset="0"/>
                            </a:rPr>
                            <m:t>𝑎</m:t>
                          </m:r>
                        </m:sub>
                        <m:sup>
                          <m:r>
                            <a:rPr lang="en-US" altLang="ko-KR" sz="1600" i="1">
                              <a:solidFill>
                                <a:schemeClr val="tx1"/>
                              </a:solidFill>
                              <a:latin typeface="Cambria Math" panose="02040503050406030204" pitchFamily="18" charset="0"/>
                            </a:rPr>
                            <m:t>𝑎</m:t>
                          </m:r>
                          <m:r>
                            <a:rPr lang="en-US" altLang="ko-KR" sz="1600" i="1">
                              <a:solidFill>
                                <a:schemeClr val="tx1"/>
                              </a:solidFill>
                              <a:latin typeface="Cambria Math" panose="02040503050406030204" pitchFamily="18" charset="0"/>
                            </a:rPr>
                            <m:t>𝛾𝛾</m:t>
                          </m:r>
                        </m:sup>
                      </m:sSubSup>
                      <m:r>
                        <a:rPr lang="en-US" altLang="ko-KR" sz="1600" i="1">
                          <a:solidFill>
                            <a:schemeClr val="tx1"/>
                          </a:solidFill>
                          <a:latin typeface="Cambria Math" panose="02040503050406030204" pitchFamily="18" charset="0"/>
                        </a:rPr>
                        <m:t>=</m:t>
                      </m:r>
                      <m:r>
                        <a:rPr lang="en-US" altLang="ko-KR" sz="1600" b="0" i="1" smtClean="0">
                          <a:solidFill>
                            <a:schemeClr val="tx1"/>
                          </a:solidFill>
                          <a:latin typeface="Cambria Math" panose="02040503050406030204" pitchFamily="18" charset="0"/>
                        </a:rPr>
                        <m:t>22.51×</m:t>
                      </m:r>
                      <m:sSup>
                        <m:sSupPr>
                          <m:ctrlPr>
                            <a:rPr lang="en-US" altLang="ko-KR" sz="1600" b="0" i="1" smtClean="0">
                              <a:solidFill>
                                <a:schemeClr val="tx1"/>
                              </a:solidFill>
                              <a:latin typeface="Cambria Math" panose="02040503050406030204" pitchFamily="18" charset="0"/>
                            </a:rPr>
                          </m:ctrlPr>
                        </m:sSupPr>
                        <m:e>
                          <m:r>
                            <a:rPr lang="en-US" altLang="ko-KR" sz="1600" b="0" i="1" smtClean="0">
                              <a:solidFill>
                                <a:schemeClr val="tx1"/>
                              </a:solidFill>
                              <a:latin typeface="Cambria Math" panose="02040503050406030204" pitchFamily="18" charset="0"/>
                            </a:rPr>
                            <m:t>10</m:t>
                          </m:r>
                        </m:e>
                        <m:sup>
                          <m:r>
                            <a:rPr lang="en-US" altLang="ko-KR" sz="1600" b="0" i="1" smtClean="0">
                              <a:solidFill>
                                <a:schemeClr val="tx1"/>
                              </a:solidFill>
                              <a:latin typeface="Cambria Math" panose="02040503050406030204" pitchFamily="18" charset="0"/>
                            </a:rPr>
                            <m:t>−24</m:t>
                          </m:r>
                        </m:sup>
                      </m:sSup>
                      <m:r>
                        <a:rPr lang="en-US" altLang="ko-KR" sz="1600" b="0" i="0" smtClean="0">
                          <a:solidFill>
                            <a:schemeClr val="tx1"/>
                          </a:solidFill>
                          <a:latin typeface="Cambria Math" panose="02040503050406030204" pitchFamily="18" charset="0"/>
                        </a:rPr>
                        <m:t> [</m:t>
                      </m:r>
                      <m:r>
                        <m:rPr>
                          <m:sty m:val="p"/>
                        </m:rPr>
                        <a:rPr lang="en-US" altLang="ko-KR" sz="1600" b="0" i="0" smtClean="0">
                          <a:solidFill>
                            <a:schemeClr val="tx1"/>
                          </a:solidFill>
                          <a:latin typeface="Cambria Math" panose="02040503050406030204" pitchFamily="18" charset="0"/>
                        </a:rPr>
                        <m:t>W</m:t>
                      </m:r>
                      <m:r>
                        <a:rPr lang="en-US" altLang="ko-KR" sz="1600" b="0" i="0" smtClean="0">
                          <a:solidFill>
                            <a:schemeClr val="tx1"/>
                          </a:solidFill>
                          <a:latin typeface="Cambria Math" panose="02040503050406030204" pitchFamily="18" charset="0"/>
                        </a:rPr>
                        <m:t>] </m:t>
                      </m:r>
                      <m:sSup>
                        <m:sSupPr>
                          <m:ctrlPr>
                            <a:rPr lang="en-US" altLang="ko-KR" sz="1600" b="0" i="1" smtClean="0">
                              <a:solidFill>
                                <a:schemeClr val="tx1"/>
                              </a:solidFill>
                              <a:latin typeface="Cambria Math" panose="02040503050406030204" pitchFamily="18" charset="0"/>
                            </a:rPr>
                          </m:ctrlPr>
                        </m:sSupPr>
                        <m:e>
                          <m:d>
                            <m:dPr>
                              <m:ctrlPr>
                                <a:rPr lang="en-US" altLang="ko-KR" sz="1600" b="0" i="1" smtClean="0">
                                  <a:solidFill>
                                    <a:schemeClr val="tx1"/>
                                  </a:solidFill>
                                  <a:latin typeface="Cambria Math" panose="02040503050406030204" pitchFamily="18" charset="0"/>
                                </a:rPr>
                              </m:ctrlPr>
                            </m:dPr>
                            <m:e>
                              <m:f>
                                <m:fPr>
                                  <m:ctrlPr>
                                    <a:rPr lang="en-US" altLang="ko-KR" sz="1600" b="0" i="1" smtClean="0">
                                      <a:solidFill>
                                        <a:schemeClr val="tx1"/>
                                      </a:solidFill>
                                      <a:latin typeface="Cambria Math" panose="02040503050406030204" pitchFamily="18" charset="0"/>
                                    </a:rPr>
                                  </m:ctrlPr>
                                </m:fPr>
                                <m:num>
                                  <m:sSub>
                                    <m:sSubPr>
                                      <m:ctrlPr>
                                        <a:rPr lang="en-US" altLang="ko-KR" sz="1600" b="0" i="1" smtClean="0">
                                          <a:solidFill>
                                            <a:schemeClr val="tx1"/>
                                          </a:solidFill>
                                          <a:latin typeface="Cambria Math" panose="02040503050406030204" pitchFamily="18" charset="0"/>
                                        </a:rPr>
                                      </m:ctrlPr>
                                    </m:sSubPr>
                                    <m:e>
                                      <m:r>
                                        <m:rPr>
                                          <m:sty m:val="p"/>
                                        </m:rPr>
                                        <a:rPr lang="en-US" altLang="ko-KR" sz="1600" b="0" i="0" smtClean="0">
                                          <a:solidFill>
                                            <a:schemeClr val="tx1"/>
                                          </a:solidFill>
                                          <a:latin typeface="Cambria Math" panose="02040503050406030204" pitchFamily="18" charset="0"/>
                                        </a:rPr>
                                        <m:t>g</m:t>
                                      </m:r>
                                    </m:e>
                                    <m:sub>
                                      <m:r>
                                        <a:rPr lang="en-US" altLang="ko-KR" sz="1600" b="0" i="1" smtClean="0">
                                          <a:solidFill>
                                            <a:schemeClr val="tx1"/>
                                          </a:solidFill>
                                          <a:latin typeface="Cambria Math" panose="02040503050406030204" pitchFamily="18" charset="0"/>
                                        </a:rPr>
                                        <m:t>𝛾</m:t>
                                      </m:r>
                                    </m:sub>
                                  </m:sSub>
                                </m:num>
                                <m:den>
                                  <m:r>
                                    <a:rPr lang="en-US" altLang="ko-KR" sz="1600" b="0" i="1" smtClean="0">
                                      <a:solidFill>
                                        <a:schemeClr val="tx1"/>
                                      </a:solidFill>
                                      <a:latin typeface="Cambria Math" panose="02040503050406030204" pitchFamily="18" charset="0"/>
                                    </a:rPr>
                                    <m:t>0.36</m:t>
                                  </m:r>
                                </m:den>
                              </m:f>
                            </m:e>
                          </m:d>
                        </m:e>
                        <m:sup>
                          <m:r>
                            <a:rPr lang="en-US" altLang="ko-KR" sz="1600" b="0" i="1" smtClean="0">
                              <a:solidFill>
                                <a:schemeClr val="tx1"/>
                              </a:solidFill>
                              <a:latin typeface="Cambria Math" panose="02040503050406030204" pitchFamily="18" charset="0"/>
                            </a:rPr>
                            <m:t>2</m:t>
                          </m:r>
                        </m:sup>
                      </m:sSup>
                      <m:sSup>
                        <m:sSupPr>
                          <m:ctrlPr>
                            <a:rPr lang="en-US" altLang="ko-KR" sz="1600" b="0" i="1" smtClean="0">
                              <a:solidFill>
                                <a:schemeClr val="tx1"/>
                              </a:solidFill>
                              <a:latin typeface="Cambria Math" panose="02040503050406030204" pitchFamily="18" charset="0"/>
                            </a:rPr>
                          </m:ctrlPr>
                        </m:sSupPr>
                        <m:e>
                          <m:d>
                            <m:dPr>
                              <m:ctrlPr>
                                <a:rPr lang="en-US" altLang="ko-KR" sz="1600" b="0" i="1" smtClean="0">
                                  <a:solidFill>
                                    <a:schemeClr val="tx1"/>
                                  </a:solidFill>
                                  <a:latin typeface="Cambria Math" panose="02040503050406030204" pitchFamily="18" charset="0"/>
                                </a:rPr>
                              </m:ctrlPr>
                            </m:dPr>
                            <m:e>
                              <m:f>
                                <m:fPr>
                                  <m:ctrlPr>
                                    <a:rPr lang="en-US" altLang="ko-KR" sz="1600" b="0" i="1" smtClean="0">
                                      <a:solidFill>
                                        <a:schemeClr val="tx1"/>
                                      </a:solidFill>
                                      <a:latin typeface="Cambria Math" panose="02040503050406030204" pitchFamily="18" charset="0"/>
                                    </a:rPr>
                                  </m:ctrlPr>
                                </m:fPr>
                                <m:num>
                                  <m:sSub>
                                    <m:sSubPr>
                                      <m:ctrlPr>
                                        <a:rPr lang="en-US" altLang="ko-KR" sz="1600" b="0" i="1" smtClean="0">
                                          <a:solidFill>
                                            <a:schemeClr val="tx1"/>
                                          </a:solidFill>
                                          <a:latin typeface="Cambria Math" panose="02040503050406030204" pitchFamily="18" charset="0"/>
                                        </a:rPr>
                                      </m:ctrlPr>
                                    </m:sSubPr>
                                    <m:e>
                                      <m:r>
                                        <a:rPr lang="en-US" altLang="ko-KR" sz="1600" b="0" i="1" smtClean="0">
                                          <a:solidFill>
                                            <a:schemeClr val="tx1"/>
                                          </a:solidFill>
                                          <a:latin typeface="Cambria Math" panose="02040503050406030204" pitchFamily="18" charset="0"/>
                                        </a:rPr>
                                        <m:t>𝐵</m:t>
                                      </m:r>
                                    </m:e>
                                    <m:sub>
                                      <m:r>
                                        <m:rPr>
                                          <m:sty m:val="p"/>
                                        </m:rPr>
                                        <a:rPr lang="en-US" altLang="ko-KR" sz="1600" b="0" i="0" smtClean="0">
                                          <a:solidFill>
                                            <a:schemeClr val="tx1"/>
                                          </a:solidFill>
                                          <a:latin typeface="Cambria Math" panose="02040503050406030204" pitchFamily="18" charset="0"/>
                                        </a:rPr>
                                        <m:t>avg</m:t>
                                      </m:r>
                                    </m:sub>
                                  </m:sSub>
                                </m:num>
                                <m:den>
                                  <m:r>
                                    <a:rPr lang="en-US" altLang="ko-KR" sz="1600" b="0" i="1" smtClean="0">
                                      <a:solidFill>
                                        <a:schemeClr val="tx1"/>
                                      </a:solidFill>
                                      <a:latin typeface="Cambria Math" panose="02040503050406030204" pitchFamily="18" charset="0"/>
                                    </a:rPr>
                                    <m:t>10.55 </m:t>
                                  </m:r>
                                  <m:r>
                                    <m:rPr>
                                      <m:sty m:val="p"/>
                                    </m:rPr>
                                    <a:rPr lang="en-US" altLang="ko-KR" sz="1600" b="0" i="0" smtClean="0">
                                      <a:solidFill>
                                        <a:schemeClr val="tx1"/>
                                      </a:solidFill>
                                      <a:latin typeface="Cambria Math" panose="02040503050406030204" pitchFamily="18" charset="0"/>
                                    </a:rPr>
                                    <m:t>T</m:t>
                                  </m:r>
                                </m:den>
                              </m:f>
                            </m:e>
                          </m:d>
                        </m:e>
                        <m:sup>
                          <m:r>
                            <a:rPr lang="en-US" altLang="ko-KR" sz="1600" b="0" i="1" smtClean="0">
                              <a:solidFill>
                                <a:schemeClr val="tx1"/>
                              </a:solidFill>
                              <a:latin typeface="Cambria Math" panose="02040503050406030204" pitchFamily="18" charset="0"/>
                            </a:rPr>
                            <m:t>2</m:t>
                          </m:r>
                        </m:sup>
                      </m:sSup>
                      <m:d>
                        <m:dPr>
                          <m:ctrlPr>
                            <a:rPr lang="en-US" altLang="ko-KR" sz="1600" i="1" smtClean="0">
                              <a:solidFill>
                                <a:schemeClr val="tx1"/>
                              </a:solidFill>
                              <a:latin typeface="Cambria Math" panose="02040503050406030204" pitchFamily="18" charset="0"/>
                            </a:rPr>
                          </m:ctrlPr>
                        </m:dPr>
                        <m:e>
                          <m:f>
                            <m:fPr>
                              <m:ctrlPr>
                                <a:rPr lang="en-US" altLang="ko-KR" sz="1600" i="1">
                                  <a:solidFill>
                                    <a:schemeClr val="tx1"/>
                                  </a:solidFill>
                                  <a:latin typeface="Cambria Math" panose="02040503050406030204" pitchFamily="18" charset="0"/>
                                </a:rPr>
                              </m:ctrlPr>
                            </m:fPr>
                            <m:num>
                              <m:r>
                                <a:rPr lang="en-US" altLang="ko-KR" sz="1600" i="1">
                                  <a:solidFill>
                                    <a:schemeClr val="tx1"/>
                                  </a:solidFill>
                                  <a:latin typeface="Cambria Math" panose="02040503050406030204" pitchFamily="18" charset="0"/>
                                </a:rPr>
                                <m:t>𝑉</m:t>
                              </m:r>
                            </m:num>
                            <m:den>
                              <m:r>
                                <a:rPr lang="en-US" altLang="ko-KR" sz="1600" i="1">
                                  <a:solidFill>
                                    <a:schemeClr val="tx1"/>
                                  </a:solidFill>
                                  <a:latin typeface="Cambria Math" panose="02040503050406030204" pitchFamily="18" charset="0"/>
                                </a:rPr>
                                <m:t>3</m:t>
                              </m:r>
                              <m:r>
                                <a:rPr lang="en-US" altLang="ko-KR" sz="1600" b="0" i="1" smtClean="0">
                                  <a:solidFill>
                                    <a:schemeClr val="tx1"/>
                                  </a:solidFill>
                                  <a:latin typeface="Cambria Math" panose="02040503050406030204" pitchFamily="18" charset="0"/>
                                </a:rPr>
                                <m:t>1</m:t>
                              </m:r>
                              <m:r>
                                <a:rPr lang="en-US" altLang="ko-KR" sz="1600" i="1">
                                  <a:solidFill>
                                    <a:schemeClr val="tx1"/>
                                  </a:solidFill>
                                  <a:latin typeface="Cambria Math" panose="02040503050406030204" pitchFamily="18" charset="0"/>
                                </a:rPr>
                                <m:t> </m:t>
                              </m:r>
                              <m:r>
                                <a:rPr lang="en-US" altLang="ko-KR" sz="1600" i="1">
                                  <a:solidFill>
                                    <a:schemeClr val="tx1"/>
                                  </a:solidFill>
                                  <a:latin typeface="Cambria Math" panose="02040503050406030204" pitchFamily="18" charset="0"/>
                                </a:rPr>
                                <m:t>𝐿</m:t>
                              </m:r>
                            </m:den>
                          </m:f>
                        </m:e>
                      </m:d>
                      <m:d>
                        <m:dPr>
                          <m:ctrlPr>
                            <a:rPr lang="en-US" altLang="ko-KR" sz="1600" i="1">
                              <a:solidFill>
                                <a:schemeClr val="tx1"/>
                              </a:solidFill>
                              <a:latin typeface="Cambria Math" panose="02040503050406030204" pitchFamily="18" charset="0"/>
                            </a:rPr>
                          </m:ctrlPr>
                        </m:dPr>
                        <m:e>
                          <m:f>
                            <m:fPr>
                              <m:ctrlPr>
                                <a:rPr lang="en-US" altLang="ko-KR" sz="1600" i="1">
                                  <a:solidFill>
                                    <a:schemeClr val="tx1"/>
                                  </a:solidFill>
                                  <a:latin typeface="Cambria Math" panose="02040503050406030204" pitchFamily="18" charset="0"/>
                                </a:rPr>
                              </m:ctrlPr>
                            </m:fPr>
                            <m:num>
                              <m:r>
                                <a:rPr lang="en-US" altLang="ko-KR" sz="1600" i="1">
                                  <a:solidFill>
                                    <a:schemeClr val="tx1"/>
                                  </a:solidFill>
                                  <a:latin typeface="Cambria Math" panose="02040503050406030204" pitchFamily="18" charset="0"/>
                                </a:rPr>
                                <m:t>𝐶</m:t>
                              </m:r>
                            </m:num>
                            <m:den>
                              <m:r>
                                <a:rPr lang="en-US" altLang="ko-KR" sz="1600" i="1">
                                  <a:solidFill>
                                    <a:schemeClr val="tx1"/>
                                  </a:solidFill>
                                  <a:latin typeface="Cambria Math" panose="02040503050406030204" pitchFamily="18" charset="0"/>
                                </a:rPr>
                                <m:t>0.</m:t>
                              </m:r>
                              <m:r>
                                <a:rPr lang="en-US" altLang="ko-KR" sz="1600" b="0" i="1" smtClean="0">
                                  <a:solidFill>
                                    <a:schemeClr val="tx1"/>
                                  </a:solidFill>
                                  <a:latin typeface="Cambria Math" panose="02040503050406030204" pitchFamily="18" charset="0"/>
                                </a:rPr>
                                <m:t>5</m:t>
                              </m:r>
                            </m:den>
                          </m:f>
                        </m:e>
                      </m:d>
                      <m:d>
                        <m:dPr>
                          <m:ctrlPr>
                            <a:rPr lang="en-US" altLang="ko-KR" sz="1600" i="1">
                              <a:solidFill>
                                <a:schemeClr val="tx1"/>
                              </a:solidFill>
                              <a:latin typeface="Cambria Math" panose="02040503050406030204" pitchFamily="18" charset="0"/>
                            </a:rPr>
                          </m:ctrlPr>
                        </m:dPr>
                        <m:e>
                          <m:f>
                            <m:fPr>
                              <m:ctrlPr>
                                <a:rPr lang="en-US" altLang="ko-KR" sz="1600" i="1">
                                  <a:solidFill>
                                    <a:schemeClr val="tx1"/>
                                  </a:solidFill>
                                  <a:latin typeface="Cambria Math" panose="02040503050406030204" pitchFamily="18" charset="0"/>
                                </a:rPr>
                              </m:ctrlPr>
                            </m:fPr>
                            <m:num>
                              <m:sSub>
                                <m:sSubPr>
                                  <m:ctrlPr>
                                    <a:rPr lang="en-US" altLang="ko-KR" sz="1600" i="1">
                                      <a:solidFill>
                                        <a:schemeClr val="tx1"/>
                                      </a:solidFill>
                                      <a:latin typeface="Cambria Math" panose="02040503050406030204" pitchFamily="18" charset="0"/>
                                    </a:rPr>
                                  </m:ctrlPr>
                                </m:sSubPr>
                                <m:e>
                                  <m:r>
                                    <a:rPr lang="en-US" altLang="ko-KR" sz="1600" i="1">
                                      <a:solidFill>
                                        <a:schemeClr val="tx1"/>
                                      </a:solidFill>
                                      <a:latin typeface="Cambria Math" panose="02040503050406030204" pitchFamily="18" charset="0"/>
                                    </a:rPr>
                                    <m:t>𝑄</m:t>
                                  </m:r>
                                </m:e>
                                <m:sub>
                                  <m:r>
                                    <a:rPr lang="en-US" altLang="ko-KR" sz="1600" i="1">
                                      <a:solidFill>
                                        <a:schemeClr val="tx1"/>
                                      </a:solidFill>
                                      <a:latin typeface="Cambria Math" panose="02040503050406030204" pitchFamily="18" charset="0"/>
                                    </a:rPr>
                                    <m:t>𝐿</m:t>
                                  </m:r>
                                </m:sub>
                              </m:sSub>
                            </m:num>
                            <m:den>
                              <m:r>
                                <a:rPr lang="en-US" altLang="ko-KR" sz="1600" i="1">
                                  <a:solidFill>
                                    <a:schemeClr val="tx1"/>
                                  </a:solidFill>
                                  <a:latin typeface="Cambria Math" panose="02040503050406030204" pitchFamily="18" charset="0"/>
                                </a:rPr>
                                <m:t>35000</m:t>
                              </m:r>
                            </m:den>
                          </m:f>
                        </m:e>
                      </m:d>
                      <m:d>
                        <m:dPr>
                          <m:ctrlPr>
                            <a:rPr lang="en-US" altLang="ko-KR" sz="1600" i="1">
                              <a:solidFill>
                                <a:schemeClr val="tx1"/>
                              </a:solidFill>
                              <a:latin typeface="Cambria Math" panose="02040503050406030204" pitchFamily="18" charset="0"/>
                            </a:rPr>
                          </m:ctrlPr>
                        </m:dPr>
                        <m:e>
                          <m:f>
                            <m:fPr>
                              <m:ctrlPr>
                                <a:rPr lang="en-US" altLang="ko-KR" sz="1600" i="1">
                                  <a:solidFill>
                                    <a:schemeClr val="tx1"/>
                                  </a:solidFill>
                                  <a:latin typeface="Cambria Math" panose="02040503050406030204" pitchFamily="18" charset="0"/>
                                </a:rPr>
                              </m:ctrlPr>
                            </m:fPr>
                            <m:num>
                              <m:r>
                                <a:rPr lang="en-US" altLang="ko-KR" sz="1600" i="1">
                                  <a:solidFill>
                                    <a:schemeClr val="tx1"/>
                                  </a:solidFill>
                                  <a:latin typeface="Cambria Math" panose="02040503050406030204" pitchFamily="18" charset="0"/>
                                </a:rPr>
                                <m:t>𝜈</m:t>
                              </m:r>
                            </m:num>
                            <m:den>
                              <m:r>
                                <a:rPr lang="en-US" altLang="ko-KR" sz="1600" i="1">
                                  <a:solidFill>
                                    <a:schemeClr val="tx1"/>
                                  </a:solidFill>
                                  <a:latin typeface="Cambria Math" panose="02040503050406030204" pitchFamily="18" charset="0"/>
                                </a:rPr>
                                <m:t>1.</m:t>
                              </m:r>
                              <m:r>
                                <a:rPr lang="en-US" altLang="ko-KR" sz="1600" b="0" i="1" smtClean="0">
                                  <a:solidFill>
                                    <a:schemeClr val="tx1"/>
                                  </a:solidFill>
                                  <a:latin typeface="Cambria Math" panose="02040503050406030204" pitchFamily="18" charset="0"/>
                                </a:rPr>
                                <m:t>4</m:t>
                              </m:r>
                              <m:r>
                                <a:rPr lang="en-US" altLang="ko-KR" sz="1600" i="1">
                                  <a:solidFill>
                                    <a:schemeClr val="tx1"/>
                                  </a:solidFill>
                                  <a:latin typeface="Cambria Math" panose="02040503050406030204" pitchFamily="18" charset="0"/>
                                </a:rPr>
                                <m:t> </m:t>
                              </m:r>
                              <m:r>
                                <m:rPr>
                                  <m:sty m:val="p"/>
                                </m:rPr>
                                <a:rPr lang="en-US" altLang="ko-KR" sz="1600">
                                  <a:solidFill>
                                    <a:schemeClr val="tx1"/>
                                  </a:solidFill>
                                  <a:latin typeface="Cambria Math" panose="02040503050406030204" pitchFamily="18" charset="0"/>
                                </a:rPr>
                                <m:t>GHz</m:t>
                              </m:r>
                              <m:r>
                                <a:rPr lang="en-US" altLang="ko-KR" sz="1600" i="1">
                                  <a:solidFill>
                                    <a:schemeClr val="tx1"/>
                                  </a:solidFill>
                                  <a:latin typeface="Cambria Math" panose="02040503050406030204" pitchFamily="18" charset="0"/>
                                </a:rPr>
                                <m:t> </m:t>
                              </m:r>
                            </m:den>
                          </m:f>
                        </m:e>
                      </m:d>
                    </m:oMath>
                  </m:oMathPara>
                </a14:m>
                <a:endParaRPr lang="en-US" altLang="ko-KR" sz="1600" b="0" i="1" dirty="0">
                  <a:solidFill>
                    <a:schemeClr val="tx1"/>
                  </a:solidFill>
                  <a:latin typeface="Cambria Math" panose="02040503050406030204" pitchFamily="18" charset="0"/>
                </a:endParaRPr>
              </a:p>
            </p:txBody>
          </p:sp>
        </mc:Choice>
        <mc:Fallback xmlns="">
          <p:sp>
            <p:nvSpPr>
              <p:cNvPr id="42" name="TextBox 4">
                <a:extLst>
                  <a:ext uri="{FF2B5EF4-FFF2-40B4-BE49-F238E27FC236}">
                    <a16:creationId xmlns:a16="http://schemas.microsoft.com/office/drawing/2014/main" id="{5CDC8BFC-CBAE-4EBE-9360-F05D94A7BD18}"/>
                  </a:ext>
                </a:extLst>
              </p:cNvPr>
              <p:cNvSpPr txBox="1">
                <a:spLocks noRot="1" noChangeAspect="1" noMove="1" noResize="1" noEditPoints="1" noAdjustHandles="1" noChangeArrowheads="1" noChangeShapeType="1" noTextEdit="1"/>
              </p:cNvSpPr>
              <p:nvPr/>
            </p:nvSpPr>
            <p:spPr>
              <a:xfrm>
                <a:off x="55735" y="690287"/>
                <a:ext cx="7349617" cy="601831"/>
              </a:xfrm>
              <a:prstGeom prst="rect">
                <a:avLst/>
              </a:prstGeom>
              <a:blipFill>
                <a:blip r:embed="rId4"/>
                <a:stretch>
                  <a:fillRect/>
                </a:stretch>
              </a:blipFill>
            </p:spPr>
            <p:txBody>
              <a:bodyPr/>
              <a:lstStyle/>
              <a:p>
                <a:r>
                  <a:rPr lang="en-US">
                    <a:noFill/>
                  </a:rPr>
                  <a:t> </a:t>
                </a:r>
              </a:p>
            </p:txBody>
          </p:sp>
        </mc:Fallback>
      </mc:AlternateContent>
      <p:sp>
        <p:nvSpPr>
          <p:cNvPr id="45" name="Rectangle 44">
            <a:extLst>
              <a:ext uri="{FF2B5EF4-FFF2-40B4-BE49-F238E27FC236}">
                <a16:creationId xmlns:a16="http://schemas.microsoft.com/office/drawing/2014/main" id="{D250FC51-4484-4B53-8FB4-B36BE83F59F3}"/>
              </a:ext>
            </a:extLst>
          </p:cNvPr>
          <p:cNvSpPr/>
          <p:nvPr/>
        </p:nvSpPr>
        <p:spPr>
          <a:xfrm>
            <a:off x="6414765" y="705673"/>
            <a:ext cx="357754" cy="2838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470CDE-DC0E-428A-96F2-1177F945B029}"/>
              </a:ext>
            </a:extLst>
          </p:cNvPr>
          <p:cNvSpPr txBox="1"/>
          <p:nvPr/>
        </p:nvSpPr>
        <p:spPr>
          <a:xfrm>
            <a:off x="6898614" y="705673"/>
            <a:ext cx="855781" cy="369332"/>
          </a:xfrm>
          <a:prstGeom prst="rect">
            <a:avLst/>
          </a:prstGeom>
          <a:noFill/>
        </p:spPr>
        <p:txBody>
          <a:bodyPr wrap="square" rtlCol="0">
            <a:spAutoFit/>
          </a:bodyPr>
          <a:lstStyle/>
          <a:p>
            <a:pPr algn="ctr"/>
            <a:r>
              <a:rPr lang="en-US" altLang="ko-KR" dirty="0">
                <a:latin typeface="Airal"/>
                <a:cs typeface="Times New Roman" panose="02020603050405020304" pitchFamily="18" charset="0"/>
              </a:rPr>
              <a:t>Cavity</a:t>
            </a:r>
            <a:endParaRPr kumimoji="1" lang="en-US" altLang="ko-KR" dirty="0">
              <a:latin typeface="Airal"/>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AE7F9952-9938-4D24-89EB-B59D6B892A3B}"/>
              </a:ext>
            </a:extLst>
          </p:cNvPr>
          <p:cNvCxnSpPr>
            <a:cxnSpLocks/>
          </p:cNvCxnSpPr>
          <p:nvPr/>
        </p:nvCxnSpPr>
        <p:spPr>
          <a:xfrm>
            <a:off x="4430597" y="994912"/>
            <a:ext cx="301795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5B042E8-5178-4386-801C-FC131424A4B6}"/>
              </a:ext>
            </a:extLst>
          </p:cNvPr>
          <p:cNvPicPr>
            <a:picLocks noChangeAspect="1"/>
          </p:cNvPicPr>
          <p:nvPr/>
        </p:nvPicPr>
        <p:blipFill rotWithShape="1">
          <a:blip r:embed="rId5">
            <a:extLst>
              <a:ext uri="{28A0092B-C50C-407E-A947-70E740481C1C}">
                <a14:useLocalDpi xmlns:a14="http://schemas.microsoft.com/office/drawing/2010/main" val="0"/>
              </a:ext>
            </a:extLst>
          </a:blip>
          <a:srcRect l="3591" t="21764" r="28539" b="18919"/>
          <a:stretch/>
        </p:blipFill>
        <p:spPr>
          <a:xfrm>
            <a:off x="3216061" y="3429000"/>
            <a:ext cx="4039720" cy="1376964"/>
          </a:xfrm>
          <a:prstGeom prst="rect">
            <a:avLst/>
          </a:prstGeom>
        </p:spPr>
      </p:pic>
      <p:pic>
        <p:nvPicPr>
          <p:cNvPr id="7" name="Picture 6">
            <a:extLst>
              <a:ext uri="{FF2B5EF4-FFF2-40B4-BE49-F238E27FC236}">
                <a16:creationId xmlns:a16="http://schemas.microsoft.com/office/drawing/2014/main" id="{D5682540-0DB1-4E68-824E-4A13FE20FEA4}"/>
              </a:ext>
            </a:extLst>
          </p:cNvPr>
          <p:cNvPicPr>
            <a:picLocks noChangeAspect="1"/>
          </p:cNvPicPr>
          <p:nvPr/>
        </p:nvPicPr>
        <p:blipFill rotWithShape="1">
          <a:blip r:embed="rId6">
            <a:extLst>
              <a:ext uri="{28A0092B-C50C-407E-A947-70E740481C1C}">
                <a14:useLocalDpi xmlns:a14="http://schemas.microsoft.com/office/drawing/2010/main" val="0"/>
              </a:ext>
            </a:extLst>
          </a:blip>
          <a:srcRect l="12570" t="6328" r="34612" b="33275"/>
          <a:stretch/>
        </p:blipFill>
        <p:spPr>
          <a:xfrm>
            <a:off x="3216061" y="4915653"/>
            <a:ext cx="3452609" cy="1539757"/>
          </a:xfrm>
          <a:prstGeom prst="rect">
            <a:avLst/>
          </a:prstGeom>
        </p:spPr>
      </p:pic>
      <p:pic>
        <p:nvPicPr>
          <p:cNvPr id="9" name="Picture 8">
            <a:extLst>
              <a:ext uri="{FF2B5EF4-FFF2-40B4-BE49-F238E27FC236}">
                <a16:creationId xmlns:a16="http://schemas.microsoft.com/office/drawing/2014/main" id="{FFA7AE09-92CE-4DC6-8463-1296251F0876}"/>
              </a:ext>
            </a:extLst>
          </p:cNvPr>
          <p:cNvPicPr>
            <a:picLocks noChangeAspect="1"/>
          </p:cNvPicPr>
          <p:nvPr/>
        </p:nvPicPr>
        <p:blipFill rotWithShape="1">
          <a:blip r:embed="rId7">
            <a:extLst>
              <a:ext uri="{28A0092B-C50C-407E-A947-70E740481C1C}">
                <a14:useLocalDpi xmlns:a14="http://schemas.microsoft.com/office/drawing/2010/main" val="0"/>
              </a:ext>
            </a:extLst>
          </a:blip>
          <a:srcRect t="26044"/>
          <a:stretch/>
        </p:blipFill>
        <p:spPr>
          <a:xfrm>
            <a:off x="115638" y="1469274"/>
            <a:ext cx="2924175" cy="5071864"/>
          </a:xfrm>
          <a:prstGeom prst="rect">
            <a:avLst/>
          </a:prstGeom>
        </p:spPr>
      </p:pic>
      <p:sp>
        <p:nvSpPr>
          <p:cNvPr id="24" name="Rectangle 23">
            <a:extLst>
              <a:ext uri="{FF2B5EF4-FFF2-40B4-BE49-F238E27FC236}">
                <a16:creationId xmlns:a16="http://schemas.microsoft.com/office/drawing/2014/main" id="{AD203E07-CD1A-4535-A12A-D43E2466DF43}"/>
              </a:ext>
            </a:extLst>
          </p:cNvPr>
          <p:cNvSpPr/>
          <p:nvPr/>
        </p:nvSpPr>
        <p:spPr>
          <a:xfrm>
            <a:off x="5546923" y="705673"/>
            <a:ext cx="357754" cy="2838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2FAACAF-2BDE-40F2-A0B8-6D6878E5F9B4}"/>
              </a:ext>
            </a:extLst>
          </p:cNvPr>
          <p:cNvSpPr/>
          <p:nvPr/>
        </p:nvSpPr>
        <p:spPr>
          <a:xfrm>
            <a:off x="4878167" y="716476"/>
            <a:ext cx="357754" cy="2838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71049B8-DE07-4052-BDC6-F07B1F7A2976}"/>
              </a:ext>
            </a:extLst>
          </p:cNvPr>
          <p:cNvSpPr/>
          <p:nvPr/>
        </p:nvSpPr>
        <p:spPr>
          <a:xfrm>
            <a:off x="4251720" y="705673"/>
            <a:ext cx="357754" cy="2838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28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8752</TotalTime>
  <Words>3250</Words>
  <Application>Microsoft Office PowerPoint</Application>
  <PresentationFormat>Widescreen</PresentationFormat>
  <Paragraphs>298</Paragraphs>
  <Slides>29</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맑은 고딕</vt:lpstr>
      <vt:lpstr>Airal</vt:lpstr>
      <vt:lpstr>Arial</vt:lpstr>
      <vt:lpstr>Calibri</vt:lpstr>
      <vt:lpstr>Calibri Light</vt:lpstr>
      <vt:lpstr>Cambria Math</vt:lpstr>
      <vt:lpstr>Helvetica Neue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ivanov_boris. ivanov_boris.</cp:lastModifiedBy>
  <cp:revision>262</cp:revision>
  <dcterms:created xsi:type="dcterms:W3CDTF">2024-04-23T02:15:32Z</dcterms:created>
  <dcterms:modified xsi:type="dcterms:W3CDTF">2026-04-24T16:07:53Z</dcterms:modified>
</cp:coreProperties>
</file>