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34"/>
  </p:notesMasterIdLst>
  <p:sldIdLst>
    <p:sldId id="256" r:id="rId2"/>
    <p:sldId id="259" r:id="rId3"/>
    <p:sldId id="322" r:id="rId4"/>
    <p:sldId id="323" r:id="rId5"/>
    <p:sldId id="324" r:id="rId6"/>
    <p:sldId id="325" r:id="rId7"/>
    <p:sldId id="328" r:id="rId8"/>
    <p:sldId id="329" r:id="rId9"/>
    <p:sldId id="326" r:id="rId10"/>
    <p:sldId id="327" r:id="rId11"/>
    <p:sldId id="332" r:id="rId12"/>
    <p:sldId id="331" r:id="rId13"/>
    <p:sldId id="333" r:id="rId14"/>
    <p:sldId id="334" r:id="rId15"/>
    <p:sldId id="335" r:id="rId16"/>
    <p:sldId id="345" r:id="rId17"/>
    <p:sldId id="346" r:id="rId18"/>
    <p:sldId id="347" r:id="rId19"/>
    <p:sldId id="348" r:id="rId20"/>
    <p:sldId id="336" r:id="rId21"/>
    <p:sldId id="337" r:id="rId22"/>
    <p:sldId id="340" r:id="rId23"/>
    <p:sldId id="349" r:id="rId24"/>
    <p:sldId id="350" r:id="rId25"/>
    <p:sldId id="341" r:id="rId26"/>
    <p:sldId id="342" r:id="rId27"/>
    <p:sldId id="343" r:id="rId28"/>
    <p:sldId id="344" r:id="rId29"/>
    <p:sldId id="339" r:id="rId30"/>
    <p:sldId id="316" r:id="rId31"/>
    <p:sldId id="317" r:id="rId32"/>
    <p:sldId id="31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00"/>
    <a:srgbClr val="D1C4E9"/>
    <a:srgbClr val="BDBDBD"/>
    <a:srgbClr val="512D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4" autoAdjust="0"/>
    <p:restoredTop sz="79607" autoAdjust="0"/>
  </p:normalViewPr>
  <p:slideViewPr>
    <p:cSldViewPr snapToGrid="0">
      <p:cViewPr>
        <p:scale>
          <a:sx n="82" d="100"/>
          <a:sy n="82" d="100"/>
        </p:scale>
        <p:origin x="438"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BDC73-FD1E-4476-BDB8-3307A8E42222}" type="datetimeFigureOut">
              <a:rPr lang="en-US" smtClean="0"/>
              <a:t>12/5/2022</a:t>
            </a:fld>
            <a:endParaRPr 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0F7FC-DF68-430F-8E3C-9D4E19B5FE1A}" type="slidenum">
              <a:rPr lang="en-US" smtClean="0"/>
              <a:t>‹#›</a:t>
            </a:fld>
            <a:endParaRPr lang="en-US"/>
          </a:p>
        </p:txBody>
      </p:sp>
    </p:spTree>
    <p:extLst>
      <p:ext uri="{BB962C8B-B14F-4D97-AF65-F5344CB8AC3E}">
        <p14:creationId xmlns:p14="http://schemas.microsoft.com/office/powerpoint/2010/main" val="951744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Hello. I am Young-</a:t>
            </a:r>
            <a:r>
              <a:rPr lang="en-US" altLang="ko-KR" dirty="0" err="1"/>
              <a:t>su</a:t>
            </a:r>
            <a:r>
              <a:rPr lang="en-US" altLang="ko-KR" dirty="0"/>
              <a:t> Kim in Korea Atomic Energy Research Institute, KAERI.</a:t>
            </a:r>
          </a:p>
          <a:p>
            <a:r>
              <a:rPr lang="en-US" altLang="ko-KR" dirty="0"/>
              <a:t>Today I would like to share my experience on detector simulations using Geant4.</a:t>
            </a:r>
          </a:p>
          <a:p>
            <a:r>
              <a:rPr lang="en-US" altLang="ko-KR" dirty="0"/>
              <a:t>First of all I would like to apologize to present this in Korean. Because I think it will not be well delivered if I use English.</a:t>
            </a:r>
          </a:p>
        </p:txBody>
      </p:sp>
      <p:sp>
        <p:nvSpPr>
          <p:cNvPr id="4" name="슬라이드 번호 개체 틀 3"/>
          <p:cNvSpPr>
            <a:spLocks noGrp="1"/>
          </p:cNvSpPr>
          <p:nvPr>
            <p:ph type="sldNum" sz="quarter" idx="5"/>
          </p:nvPr>
        </p:nvSpPr>
        <p:spPr/>
        <p:txBody>
          <a:bodyPr/>
          <a:lstStyle/>
          <a:p>
            <a:fld id="{F870F7FC-DF68-430F-8E3C-9D4E19B5FE1A}" type="slidenum">
              <a:rPr lang="en-US" smtClean="0"/>
              <a:t>1</a:t>
            </a:fld>
            <a:endParaRPr lang="en-US"/>
          </a:p>
        </p:txBody>
      </p:sp>
    </p:spTree>
    <p:extLst>
      <p:ext uri="{BB962C8B-B14F-4D97-AF65-F5344CB8AC3E}">
        <p14:creationId xmlns:p14="http://schemas.microsoft.com/office/powerpoint/2010/main" val="2044953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First item is scintillation detector and imaging system modeling and the second one is gamma-ray spectrum generator.</a:t>
            </a:r>
            <a:endParaRPr lang="ko-KR" altLang="en-US" dirty="0"/>
          </a:p>
        </p:txBody>
      </p:sp>
      <p:sp>
        <p:nvSpPr>
          <p:cNvPr id="4" name="슬라이드 번호 개체 틀 3"/>
          <p:cNvSpPr>
            <a:spLocks noGrp="1"/>
          </p:cNvSpPr>
          <p:nvPr>
            <p:ph type="sldNum" sz="quarter" idx="5"/>
          </p:nvPr>
        </p:nvSpPr>
        <p:spPr/>
        <p:txBody>
          <a:bodyPr/>
          <a:lstStyle/>
          <a:p>
            <a:fld id="{F870F7FC-DF68-430F-8E3C-9D4E19B5FE1A}" type="slidenum">
              <a:rPr lang="en-US" smtClean="0"/>
              <a:t>2</a:t>
            </a:fld>
            <a:endParaRPr lang="en-US"/>
          </a:p>
        </p:txBody>
      </p:sp>
    </p:spTree>
    <p:extLst>
      <p:ext uri="{BB962C8B-B14F-4D97-AF65-F5344CB8AC3E}">
        <p14:creationId xmlns:p14="http://schemas.microsoft.com/office/powerpoint/2010/main" val="2241012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imaging system, I participated to develop one, was Compton camera.</a:t>
            </a:r>
          </a:p>
          <a:p>
            <a:r>
              <a:rPr lang="en-US" altLang="ko-KR" dirty="0"/>
              <a:t>Compton camera is so-called the eye to see radiation, which is able to image the location of gamma-ray emitting radio isotopes.</a:t>
            </a:r>
          </a:p>
          <a:p>
            <a:r>
              <a:rPr lang="en-US" altLang="ko-KR" dirty="0"/>
              <a:t>By using the formula to calculate Compton scattering angle, shown here, and by using the energy and position information of each component detector, </a:t>
            </a:r>
          </a:p>
          <a:p>
            <a:r>
              <a:rPr lang="en-US" altLang="ko-KR" dirty="0"/>
              <a:t>we can draw a cone that cross the point of the source gamma emitted.</a:t>
            </a:r>
          </a:p>
          <a:p>
            <a:r>
              <a:rPr lang="en-US" altLang="ko-KR" dirty="0"/>
              <a:t>By overlapping these cones over and over, the source location can be imaged.</a:t>
            </a:r>
            <a:endParaRPr lang="ko-KR" altLang="en-US" dirty="0"/>
          </a:p>
        </p:txBody>
      </p:sp>
      <p:sp>
        <p:nvSpPr>
          <p:cNvPr id="4" name="슬라이드 번호 개체 틀 3"/>
          <p:cNvSpPr>
            <a:spLocks noGrp="1"/>
          </p:cNvSpPr>
          <p:nvPr>
            <p:ph type="sldNum" sz="quarter" idx="5"/>
          </p:nvPr>
        </p:nvSpPr>
        <p:spPr/>
        <p:txBody>
          <a:bodyPr/>
          <a:lstStyle/>
          <a:p>
            <a:fld id="{F870F7FC-DF68-430F-8E3C-9D4E19B5FE1A}" type="slidenum">
              <a:rPr lang="en-US" smtClean="0"/>
              <a:t>4</a:t>
            </a:fld>
            <a:endParaRPr lang="en-US"/>
          </a:p>
        </p:txBody>
      </p:sp>
    </p:spTree>
    <p:extLst>
      <p:ext uri="{BB962C8B-B14F-4D97-AF65-F5344CB8AC3E}">
        <p14:creationId xmlns:p14="http://schemas.microsoft.com/office/powerpoint/2010/main" val="488887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Compton camera has special advantage of imaging high energy gamma-ray emitting radio-isotope</a:t>
            </a:r>
          </a:p>
          <a:p>
            <a:r>
              <a:rPr lang="en-US" altLang="ko-KR" dirty="0"/>
              <a:t>So it is widely applied in various industries including …</a:t>
            </a:r>
          </a:p>
        </p:txBody>
      </p:sp>
      <p:sp>
        <p:nvSpPr>
          <p:cNvPr id="4" name="슬라이드 번호 개체 틀 3"/>
          <p:cNvSpPr>
            <a:spLocks noGrp="1"/>
          </p:cNvSpPr>
          <p:nvPr>
            <p:ph type="sldNum" sz="quarter" idx="5"/>
          </p:nvPr>
        </p:nvSpPr>
        <p:spPr/>
        <p:txBody>
          <a:bodyPr/>
          <a:lstStyle/>
          <a:p>
            <a:fld id="{F870F7FC-DF68-430F-8E3C-9D4E19B5FE1A}" type="slidenum">
              <a:rPr lang="en-US" smtClean="0"/>
              <a:t>5</a:t>
            </a:fld>
            <a:endParaRPr lang="en-US"/>
          </a:p>
        </p:txBody>
      </p:sp>
    </p:spTree>
    <p:extLst>
      <p:ext uri="{BB962C8B-B14F-4D97-AF65-F5344CB8AC3E}">
        <p14:creationId xmlns:p14="http://schemas.microsoft.com/office/powerpoint/2010/main" val="1278996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F870F7FC-DF68-430F-8E3C-9D4E19B5FE1A}" type="slidenum">
              <a:rPr lang="en-US" smtClean="0"/>
              <a:t>6</a:t>
            </a:fld>
            <a:endParaRPr lang="en-US"/>
          </a:p>
        </p:txBody>
      </p:sp>
    </p:spTree>
    <p:extLst>
      <p:ext uri="{BB962C8B-B14F-4D97-AF65-F5344CB8AC3E}">
        <p14:creationId xmlns:p14="http://schemas.microsoft.com/office/powerpoint/2010/main" val="20486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There have been some Compton cameras, but most of them are very small.</a:t>
            </a:r>
          </a:p>
          <a:p>
            <a:r>
              <a:rPr lang="en-US" altLang="ko-KR" dirty="0"/>
              <a:t>Small systems have advantage of portability, but basically they suffer from low imaging sensitivity.</a:t>
            </a:r>
          </a:p>
          <a:p>
            <a:r>
              <a:rPr lang="en-US" altLang="ko-KR" dirty="0"/>
              <a:t>As you can easily imagine, the larger system size, the higher imaging sensitivity.</a:t>
            </a:r>
            <a:endParaRPr lang="ko-KR" altLang="en-US" dirty="0"/>
          </a:p>
        </p:txBody>
      </p:sp>
      <p:sp>
        <p:nvSpPr>
          <p:cNvPr id="4" name="슬라이드 번호 개체 틀 3"/>
          <p:cNvSpPr>
            <a:spLocks noGrp="1"/>
          </p:cNvSpPr>
          <p:nvPr>
            <p:ph type="sldNum" sz="quarter" idx="5"/>
          </p:nvPr>
        </p:nvSpPr>
        <p:spPr/>
        <p:txBody>
          <a:bodyPr/>
          <a:lstStyle/>
          <a:p>
            <a:fld id="{F870F7FC-DF68-430F-8E3C-9D4E19B5FE1A}" type="slidenum">
              <a:rPr lang="en-US" smtClean="0"/>
              <a:t>7</a:t>
            </a:fld>
            <a:endParaRPr lang="en-US"/>
          </a:p>
        </p:txBody>
      </p:sp>
    </p:spTree>
    <p:extLst>
      <p:ext uri="{BB962C8B-B14F-4D97-AF65-F5344CB8AC3E}">
        <p14:creationId xmlns:p14="http://schemas.microsoft.com/office/powerpoint/2010/main" val="4156309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But enlarging component detectors is quite tricky and difficult.</a:t>
            </a:r>
          </a:p>
          <a:p>
            <a:r>
              <a:rPr lang="en-US" altLang="ko-KR" dirty="0"/>
              <a:t>Simple idea is to use of multiple detectors like this, but the fill factor is too low and the spatial resolution is also poor. Whole system size could be enlarged easily, but hard to earn a merit.</a:t>
            </a:r>
          </a:p>
          <a:p>
            <a:r>
              <a:rPr lang="en-US" altLang="ko-KR" dirty="0"/>
              <a:t>Another idea is to use pixelated detector. But this is very hard to be applicable in real world because it needs too high production cost, moreover, it is difficult to manufacture and handling.</a:t>
            </a:r>
            <a:endParaRPr lang="ko-KR" altLang="en-US" dirty="0"/>
          </a:p>
        </p:txBody>
      </p:sp>
      <p:sp>
        <p:nvSpPr>
          <p:cNvPr id="4" name="슬라이드 번호 개체 틀 3"/>
          <p:cNvSpPr>
            <a:spLocks noGrp="1"/>
          </p:cNvSpPr>
          <p:nvPr>
            <p:ph type="sldNum" sz="quarter" idx="5"/>
          </p:nvPr>
        </p:nvSpPr>
        <p:spPr/>
        <p:txBody>
          <a:bodyPr/>
          <a:lstStyle/>
          <a:p>
            <a:fld id="{F870F7FC-DF68-430F-8E3C-9D4E19B5FE1A}" type="slidenum">
              <a:rPr lang="en-US" smtClean="0"/>
              <a:t>8</a:t>
            </a:fld>
            <a:endParaRPr lang="en-US"/>
          </a:p>
        </p:txBody>
      </p:sp>
    </p:spTree>
    <p:extLst>
      <p:ext uri="{BB962C8B-B14F-4D97-AF65-F5344CB8AC3E}">
        <p14:creationId xmlns:p14="http://schemas.microsoft.com/office/powerpoint/2010/main" val="3770355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Here, the conceptual design of the large-area Compton camera is like this.</a:t>
            </a:r>
          </a:p>
          <a:p>
            <a:r>
              <a:rPr lang="en-US" altLang="ko-KR" dirty="0"/>
              <a:t>The large-size monolithic scintillation detector composed of </a:t>
            </a:r>
            <a:r>
              <a:rPr lang="en-US" altLang="ko-KR" dirty="0" err="1"/>
              <a:t>NaI</a:t>
            </a:r>
            <a:r>
              <a:rPr lang="en-US" altLang="ko-KR" dirty="0"/>
              <a:t>(Tl) crystal.</a:t>
            </a:r>
          </a:p>
          <a:p>
            <a:r>
              <a:rPr lang="en-US" altLang="ko-KR" dirty="0"/>
              <a:t>The size </a:t>
            </a:r>
            <a:endParaRPr lang="ko-KR" altLang="en-US" dirty="0"/>
          </a:p>
        </p:txBody>
      </p:sp>
      <p:sp>
        <p:nvSpPr>
          <p:cNvPr id="4" name="슬라이드 번호 개체 틀 3"/>
          <p:cNvSpPr>
            <a:spLocks noGrp="1"/>
          </p:cNvSpPr>
          <p:nvPr>
            <p:ph type="sldNum" sz="quarter" idx="5"/>
          </p:nvPr>
        </p:nvSpPr>
        <p:spPr/>
        <p:txBody>
          <a:bodyPr/>
          <a:lstStyle/>
          <a:p>
            <a:fld id="{F870F7FC-DF68-430F-8E3C-9D4E19B5FE1A}" type="slidenum">
              <a:rPr lang="en-US" smtClean="0"/>
              <a:t>9</a:t>
            </a:fld>
            <a:endParaRPr lang="en-US"/>
          </a:p>
        </p:txBody>
      </p:sp>
    </p:spTree>
    <p:extLst>
      <p:ext uri="{BB962C8B-B14F-4D97-AF65-F5344CB8AC3E}">
        <p14:creationId xmlns:p14="http://schemas.microsoft.com/office/powerpoint/2010/main" val="3951171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F870F7FC-DF68-430F-8E3C-9D4E19B5FE1A}" type="slidenum">
              <a:rPr lang="en-US" smtClean="0"/>
              <a:t>31</a:t>
            </a:fld>
            <a:endParaRPr lang="en-US"/>
          </a:p>
        </p:txBody>
      </p:sp>
    </p:spTree>
    <p:extLst>
      <p:ext uri="{BB962C8B-B14F-4D97-AF65-F5344CB8AC3E}">
        <p14:creationId xmlns:p14="http://schemas.microsoft.com/office/powerpoint/2010/main" val="1981914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표지슬라이드">
    <p:spTree>
      <p:nvGrpSpPr>
        <p:cNvPr id="1" name=""/>
        <p:cNvGrpSpPr/>
        <p:nvPr/>
      </p:nvGrpSpPr>
      <p:grpSpPr>
        <a:xfrm>
          <a:off x="0" y="0"/>
          <a:ext cx="0" cy="0"/>
          <a:chOff x="0" y="0"/>
          <a:chExt cx="0" cy="0"/>
        </a:xfrm>
      </p:grpSpPr>
      <p:sp>
        <p:nvSpPr>
          <p:cNvPr id="2" name="Title 1"/>
          <p:cNvSpPr>
            <a:spLocks noGrp="1"/>
          </p:cNvSpPr>
          <p:nvPr>
            <p:ph type="title"/>
          </p:nvPr>
        </p:nvSpPr>
        <p:spPr>
          <a:xfrm>
            <a:off x="1100831" y="1747929"/>
            <a:ext cx="10252969" cy="1114876"/>
          </a:xfrm>
        </p:spPr>
        <p:txBody>
          <a:bodyPr anchor="ctr">
            <a:normAutofit/>
          </a:bodyPr>
          <a:lstStyle>
            <a:lvl1pPr algn="l">
              <a:defRPr sz="4800" b="1"/>
            </a:lvl1pPr>
          </a:lstStyle>
          <a:p>
            <a:r>
              <a:rPr lang="ko-KR" altLang="en-US" dirty="0"/>
              <a:t>마스터 제목 스타일 편집</a:t>
            </a:r>
            <a:endParaRPr lang="en-US" dirty="0"/>
          </a:p>
        </p:txBody>
      </p:sp>
      <p:sp>
        <p:nvSpPr>
          <p:cNvPr id="11" name="텍스트 개체 틀 10">
            <a:extLst>
              <a:ext uri="{FF2B5EF4-FFF2-40B4-BE49-F238E27FC236}">
                <a16:creationId xmlns:a16="http://schemas.microsoft.com/office/drawing/2014/main" id="{8A676F23-E6DF-26D7-B22C-DC984C531320}"/>
              </a:ext>
            </a:extLst>
          </p:cNvPr>
          <p:cNvSpPr>
            <a:spLocks noGrp="1"/>
          </p:cNvSpPr>
          <p:nvPr>
            <p:ph type="body" sz="quarter" idx="13"/>
          </p:nvPr>
        </p:nvSpPr>
        <p:spPr>
          <a:xfrm>
            <a:off x="1100829" y="1178351"/>
            <a:ext cx="10252969" cy="490679"/>
          </a:xfrm>
        </p:spPr>
        <p:txBody>
          <a:bodyPr anchor="ctr" anchorCtr="0">
            <a:normAutofit/>
          </a:bodyPr>
          <a:lstStyle>
            <a:lvl1pPr marL="0" indent="0" algn="just">
              <a:buNone/>
              <a:defRPr sz="2800"/>
            </a:lvl1pPr>
          </a:lstStyle>
          <a:p>
            <a:pPr lvl="0"/>
            <a:r>
              <a:rPr lang="ko-KR" altLang="en-US" dirty="0"/>
              <a:t>마스터 텍스트 스타일을 편집하려면 클릭</a:t>
            </a:r>
          </a:p>
        </p:txBody>
      </p:sp>
      <p:pic>
        <p:nvPicPr>
          <p:cNvPr id="16" name="그림 15">
            <a:extLst>
              <a:ext uri="{FF2B5EF4-FFF2-40B4-BE49-F238E27FC236}">
                <a16:creationId xmlns:a16="http://schemas.microsoft.com/office/drawing/2014/main" id="{8EFEB756-AF42-0E78-E1EA-EF5CE50B22EE}"/>
              </a:ext>
            </a:extLst>
          </p:cNvPr>
          <p:cNvPicPr>
            <a:picLocks noChangeAspect="1"/>
          </p:cNvPicPr>
          <p:nvPr userDrawn="1"/>
        </p:nvPicPr>
        <p:blipFill>
          <a:blip r:embed="rId2">
            <a:clrChange>
              <a:clrFrom>
                <a:srgbClr val="FFFFFF"/>
              </a:clrFrom>
              <a:clrTo>
                <a:srgbClr val="FFFFFF">
                  <a:alpha val="0"/>
                </a:srgbClr>
              </a:clrTo>
            </a:clrChange>
            <a:alphaModFix amt="20000"/>
            <a:extLst>
              <a:ext uri="{28A0092B-C50C-407E-A947-70E740481C1C}">
                <a14:useLocalDpi xmlns:a14="http://schemas.microsoft.com/office/drawing/2010/main" val="0"/>
              </a:ext>
            </a:extLst>
          </a:blip>
          <a:stretch>
            <a:fillRect/>
          </a:stretch>
        </p:blipFill>
        <p:spPr>
          <a:xfrm>
            <a:off x="6636471" y="4081365"/>
            <a:ext cx="3491845" cy="1028707"/>
          </a:xfrm>
          <a:prstGeom prst="rect">
            <a:avLst/>
          </a:prstGeom>
          <a:noFill/>
        </p:spPr>
      </p:pic>
      <p:sp>
        <p:nvSpPr>
          <p:cNvPr id="7" name="직사각형 6">
            <a:extLst>
              <a:ext uri="{FF2B5EF4-FFF2-40B4-BE49-F238E27FC236}">
                <a16:creationId xmlns:a16="http://schemas.microsoft.com/office/drawing/2014/main" id="{7A2F2F9D-36B8-E8CB-730B-DB1A857034D8}"/>
              </a:ext>
            </a:extLst>
          </p:cNvPr>
          <p:cNvSpPr/>
          <p:nvPr userDrawn="1"/>
        </p:nvSpPr>
        <p:spPr>
          <a:xfrm>
            <a:off x="838200" y="1747929"/>
            <a:ext cx="88777" cy="1114876"/>
          </a:xfrm>
          <a:prstGeom prst="rect">
            <a:avLst/>
          </a:prstGeom>
          <a:solidFill>
            <a:srgbClr val="512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직사각형 16">
            <a:extLst>
              <a:ext uri="{FF2B5EF4-FFF2-40B4-BE49-F238E27FC236}">
                <a16:creationId xmlns:a16="http://schemas.microsoft.com/office/drawing/2014/main" id="{3C682AFB-B923-F656-E091-1A47C0EB6974}"/>
              </a:ext>
            </a:extLst>
          </p:cNvPr>
          <p:cNvSpPr/>
          <p:nvPr userDrawn="1"/>
        </p:nvSpPr>
        <p:spPr>
          <a:xfrm>
            <a:off x="838200" y="3995196"/>
            <a:ext cx="88777" cy="1114876"/>
          </a:xfrm>
          <a:prstGeom prst="rect">
            <a:avLst/>
          </a:prstGeom>
          <a:solidFill>
            <a:srgbClr val="D1C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텍스트 개체 틀 19">
            <a:extLst>
              <a:ext uri="{FF2B5EF4-FFF2-40B4-BE49-F238E27FC236}">
                <a16:creationId xmlns:a16="http://schemas.microsoft.com/office/drawing/2014/main" id="{89A357D0-DC91-CC75-2AF1-41336DD52E3B}"/>
              </a:ext>
            </a:extLst>
          </p:cNvPr>
          <p:cNvSpPr>
            <a:spLocks noGrp="1"/>
          </p:cNvSpPr>
          <p:nvPr>
            <p:ph type="body" sz="quarter" idx="14" hasCustomPrompt="1"/>
          </p:nvPr>
        </p:nvSpPr>
        <p:spPr>
          <a:xfrm>
            <a:off x="1100828" y="3995196"/>
            <a:ext cx="5188407" cy="595658"/>
          </a:xfrm>
        </p:spPr>
        <p:txBody>
          <a:bodyPr anchor="ctr" anchorCtr="0"/>
          <a:lstStyle>
            <a:lvl1pPr marL="0" indent="0">
              <a:buNone/>
              <a:defRPr b="1"/>
            </a:lvl1pPr>
          </a:lstStyle>
          <a:p>
            <a:pPr lvl="0"/>
            <a:r>
              <a:rPr lang="ko-KR" altLang="en-US" dirty="0"/>
              <a:t>발표자 성명</a:t>
            </a:r>
          </a:p>
        </p:txBody>
      </p:sp>
      <p:sp>
        <p:nvSpPr>
          <p:cNvPr id="21" name="텍스트 개체 틀 19">
            <a:extLst>
              <a:ext uri="{FF2B5EF4-FFF2-40B4-BE49-F238E27FC236}">
                <a16:creationId xmlns:a16="http://schemas.microsoft.com/office/drawing/2014/main" id="{A8E3F762-0729-B296-C11E-365A3656F0F3}"/>
              </a:ext>
            </a:extLst>
          </p:cNvPr>
          <p:cNvSpPr>
            <a:spLocks noGrp="1"/>
          </p:cNvSpPr>
          <p:nvPr>
            <p:ph type="body" sz="quarter" idx="15" hasCustomPrompt="1"/>
          </p:nvPr>
        </p:nvSpPr>
        <p:spPr>
          <a:xfrm>
            <a:off x="1100828" y="4677022"/>
            <a:ext cx="5188408" cy="433049"/>
          </a:xfrm>
        </p:spPr>
        <p:txBody>
          <a:bodyPr anchor="ctr" anchorCtr="0">
            <a:normAutofit/>
          </a:bodyPr>
          <a:lstStyle>
            <a:lvl1pPr marL="0" indent="0">
              <a:buNone/>
              <a:defRPr sz="2400" b="1"/>
            </a:lvl1pPr>
          </a:lstStyle>
          <a:p>
            <a:pPr lvl="0"/>
            <a:r>
              <a:rPr lang="ko-KR" altLang="en-US" dirty="0"/>
              <a:t>기관명</a:t>
            </a:r>
          </a:p>
        </p:txBody>
      </p:sp>
    </p:spTree>
    <p:extLst>
      <p:ext uri="{BB962C8B-B14F-4D97-AF65-F5344CB8AC3E}">
        <p14:creationId xmlns:p14="http://schemas.microsoft.com/office/powerpoint/2010/main" val="66115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구역머리글">
    <p:spTree>
      <p:nvGrpSpPr>
        <p:cNvPr id="1" name=""/>
        <p:cNvGrpSpPr/>
        <p:nvPr/>
      </p:nvGrpSpPr>
      <p:grpSpPr>
        <a:xfrm>
          <a:off x="0" y="0"/>
          <a:ext cx="0" cy="0"/>
          <a:chOff x="0" y="0"/>
          <a:chExt cx="0" cy="0"/>
        </a:xfrm>
      </p:grpSpPr>
      <p:sp>
        <p:nvSpPr>
          <p:cNvPr id="2" name="Title 1"/>
          <p:cNvSpPr>
            <a:spLocks noGrp="1"/>
          </p:cNvSpPr>
          <p:nvPr>
            <p:ph type="ctrTitle"/>
          </p:nvPr>
        </p:nvSpPr>
        <p:spPr>
          <a:xfrm>
            <a:off x="1065320" y="2871562"/>
            <a:ext cx="10288479" cy="1114876"/>
          </a:xfrm>
        </p:spPr>
        <p:txBody>
          <a:bodyPr anchor="ctr">
            <a:normAutofit/>
          </a:bodyPr>
          <a:lstStyle>
            <a:lvl1pPr algn="just">
              <a:defRPr sz="3600" b="1"/>
            </a:lvl1pPr>
          </a:lstStyle>
          <a:p>
            <a:r>
              <a:rPr lang="ko-KR" altLang="en-US" dirty="0"/>
              <a:t>마스터 제목 스타일 편집</a:t>
            </a:r>
            <a:endParaRPr lang="en-US" dirty="0"/>
          </a:p>
        </p:txBody>
      </p:sp>
      <p:sp>
        <p:nvSpPr>
          <p:cNvPr id="3" name="Subtitle 2"/>
          <p:cNvSpPr>
            <a:spLocks noGrp="1"/>
          </p:cNvSpPr>
          <p:nvPr>
            <p:ph type="subTitle" idx="1"/>
          </p:nvPr>
        </p:nvSpPr>
        <p:spPr>
          <a:xfrm>
            <a:off x="926974" y="4192364"/>
            <a:ext cx="10426823" cy="2149311"/>
          </a:xfrm>
        </p:spPr>
        <p:txBody>
          <a:bodyPr>
            <a:normAutofit/>
          </a:bodyPr>
          <a:lstStyle>
            <a:lvl1pPr marL="0" indent="0" algn="l">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ko-KR" altLang="en-US" dirty="0"/>
              <a:t>클릭하여 마스터 부제목 스타일 편집</a:t>
            </a:r>
            <a:endParaRPr lang="en-US" dirty="0"/>
          </a:p>
        </p:txBody>
      </p:sp>
      <p:sp>
        <p:nvSpPr>
          <p:cNvPr id="12" name="직사각형 11">
            <a:extLst>
              <a:ext uri="{FF2B5EF4-FFF2-40B4-BE49-F238E27FC236}">
                <a16:creationId xmlns:a16="http://schemas.microsoft.com/office/drawing/2014/main" id="{D0F172DE-4995-4CC8-ED20-CBCA9A513A94}"/>
              </a:ext>
            </a:extLst>
          </p:cNvPr>
          <p:cNvSpPr/>
          <p:nvPr userDrawn="1"/>
        </p:nvSpPr>
        <p:spPr>
          <a:xfrm>
            <a:off x="838200" y="2871562"/>
            <a:ext cx="88777" cy="1114876"/>
          </a:xfrm>
          <a:prstGeom prst="rect">
            <a:avLst/>
          </a:prstGeom>
          <a:solidFill>
            <a:srgbClr val="512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525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제목만">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40869F1F-0989-A247-7800-644CAE49B47F}"/>
              </a:ext>
            </a:extLst>
          </p:cNvPr>
          <p:cNvSpPr/>
          <p:nvPr userDrawn="1"/>
        </p:nvSpPr>
        <p:spPr>
          <a:xfrm>
            <a:off x="1" y="0"/>
            <a:ext cx="12192000" cy="555933"/>
          </a:xfrm>
          <a:prstGeom prst="rect">
            <a:avLst/>
          </a:prstGeom>
          <a:solidFill>
            <a:srgbClr val="512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a:xfrm>
            <a:off x="0" y="-1"/>
            <a:ext cx="12192000" cy="555933"/>
          </a:xfrm>
        </p:spPr>
        <p:txBody>
          <a:bodyPr>
            <a:noAutofit/>
          </a:bodyPr>
          <a:lstStyle>
            <a:lvl1pPr>
              <a:defRPr sz="2800" b="1">
                <a:solidFill>
                  <a:schemeClr val="bg1"/>
                </a:solidFill>
              </a:defRPr>
            </a:lvl1pPr>
          </a:lstStyle>
          <a:p>
            <a:r>
              <a:rPr lang="ko-KR" altLang="en-US" dirty="0"/>
              <a:t>마스터 제목 스타일 편집</a:t>
            </a:r>
            <a:endParaRPr lang="en-US" dirty="0"/>
          </a:p>
        </p:txBody>
      </p:sp>
      <p:sp>
        <p:nvSpPr>
          <p:cNvPr id="16" name="슬라이드 번호 개체 틀 15">
            <a:extLst>
              <a:ext uri="{FF2B5EF4-FFF2-40B4-BE49-F238E27FC236}">
                <a16:creationId xmlns:a16="http://schemas.microsoft.com/office/drawing/2014/main" id="{8EC185FF-9C97-7F6A-35D7-9ECBE1353545}"/>
              </a:ext>
            </a:extLst>
          </p:cNvPr>
          <p:cNvSpPr>
            <a:spLocks noGrp="1"/>
          </p:cNvSpPr>
          <p:nvPr>
            <p:ph type="sldNum" sz="quarter" idx="12"/>
          </p:nvPr>
        </p:nvSpPr>
        <p:spPr>
          <a:xfrm>
            <a:off x="11019934" y="6495559"/>
            <a:ext cx="1172066" cy="365125"/>
          </a:xfrm>
        </p:spPr>
        <p:txBody>
          <a:bodyPr/>
          <a:lstStyle>
            <a:lvl1pPr>
              <a:defRPr sz="1400" b="1">
                <a:solidFill>
                  <a:schemeClr val="tx1"/>
                </a:solidFill>
              </a:defRPr>
            </a:lvl1pPr>
          </a:lstStyle>
          <a:p>
            <a:fld id="{72BAF041-C2DF-4796-9C78-09F2BBD5D4C1}" type="slidenum">
              <a:rPr lang="en-US" smtClean="0"/>
              <a:pPr/>
              <a:t>‹#›</a:t>
            </a:fld>
            <a:endParaRPr lang="en-US" dirty="0"/>
          </a:p>
        </p:txBody>
      </p:sp>
      <p:sp>
        <p:nvSpPr>
          <p:cNvPr id="4" name="텍스트 개체 틀 3">
            <a:extLst>
              <a:ext uri="{FF2B5EF4-FFF2-40B4-BE49-F238E27FC236}">
                <a16:creationId xmlns:a16="http://schemas.microsoft.com/office/drawing/2014/main" id="{EBDB0F71-B7CD-D3D7-6549-955F553A1C9E}"/>
              </a:ext>
            </a:extLst>
          </p:cNvPr>
          <p:cNvSpPr>
            <a:spLocks noGrp="1"/>
          </p:cNvSpPr>
          <p:nvPr>
            <p:ph type="body" sz="quarter" idx="13"/>
          </p:nvPr>
        </p:nvSpPr>
        <p:spPr>
          <a:xfrm>
            <a:off x="289719" y="754063"/>
            <a:ext cx="11612563" cy="5611812"/>
          </a:xfrm>
        </p:spPr>
        <p:txBody>
          <a:bodyPr>
            <a:noAutofit/>
          </a:bodyPr>
          <a:lstStyle>
            <a:lvl1pPr marL="444500" indent="-444500">
              <a:lnSpc>
                <a:spcPct val="100000"/>
              </a:lnSpc>
              <a:buFont typeface="Wingdings" panose="05000000000000000000" pitchFamily="2" charset="2"/>
              <a:buChar char="q"/>
              <a:defRPr sz="2400"/>
            </a:lvl1pPr>
            <a:lvl2pPr marL="719138" indent="-261938">
              <a:lnSpc>
                <a:spcPct val="100000"/>
              </a:lnSpc>
              <a:buFont typeface="Wingdings" panose="05000000000000000000" pitchFamily="2" charset="2"/>
              <a:buChar char="§"/>
              <a:defRPr sz="2000"/>
            </a:lvl2pPr>
            <a:lvl3pPr marL="1143000" indent="-228600">
              <a:lnSpc>
                <a:spcPct val="100000"/>
              </a:lnSpc>
              <a:buFont typeface="Arial" panose="020B0604020202020204" pitchFamily="34" charset="0"/>
              <a:buChar char="•"/>
              <a:defRPr sz="1800"/>
            </a:lvl3pPr>
            <a:lvl4pPr>
              <a:lnSpc>
                <a:spcPct val="100000"/>
              </a:lnSpc>
              <a:defRPr sz="1600"/>
            </a:lvl4pPr>
            <a:lvl5pPr>
              <a:lnSpc>
                <a:spcPct val="100000"/>
              </a:lnSpc>
              <a:defRPr sz="1600"/>
            </a:lvl5pPr>
          </a:lstStyle>
          <a:p>
            <a:pPr lvl="0"/>
            <a:r>
              <a:rPr lang="ko-KR" altLang="en-US" dirty="0"/>
              <a:t>마스터 텍스트 스타일을 편집하려면 클릭</a:t>
            </a:r>
          </a:p>
          <a:p>
            <a:pPr lvl="1"/>
            <a:r>
              <a:rPr lang="ko-KR" altLang="en-US" dirty="0"/>
              <a:t>두 번째 수준</a:t>
            </a:r>
          </a:p>
          <a:p>
            <a:pPr lvl="2"/>
            <a:r>
              <a:rPr lang="ko-KR" altLang="en-US" dirty="0"/>
              <a:t>세 번째 수준</a:t>
            </a:r>
          </a:p>
          <a:p>
            <a:pPr lvl="3"/>
            <a:r>
              <a:rPr lang="ko-KR" altLang="en-US" dirty="0"/>
              <a:t>네 번째 수준</a:t>
            </a:r>
          </a:p>
          <a:p>
            <a:pPr lvl="4"/>
            <a:r>
              <a:rPr lang="ko-KR" altLang="en-US" dirty="0"/>
              <a:t>다섯 번째 수준</a:t>
            </a:r>
            <a:endParaRPr lang="en-US" dirty="0"/>
          </a:p>
        </p:txBody>
      </p:sp>
    </p:spTree>
    <p:extLst>
      <p:ext uri="{BB962C8B-B14F-4D97-AF65-F5344CB8AC3E}">
        <p14:creationId xmlns:p14="http://schemas.microsoft.com/office/powerpoint/2010/main" val="2946388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제목만_워터마크">
    <p:bg>
      <p:bgPr>
        <a:blipFill dpi="0" rotWithShape="1">
          <a:blip r:embed="rId2">
            <a:alphaModFix amt="40000"/>
            <a:lum/>
          </a:blip>
          <a:srcRect/>
          <a:tile tx="0" ty="0" sx="90000" sy="90000" flip="none" algn="tl"/>
        </a:blipFill>
        <a:effectLst/>
      </p:bgPr>
    </p:bg>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40869F1F-0989-A247-7800-644CAE49B47F}"/>
              </a:ext>
            </a:extLst>
          </p:cNvPr>
          <p:cNvSpPr/>
          <p:nvPr userDrawn="1"/>
        </p:nvSpPr>
        <p:spPr>
          <a:xfrm>
            <a:off x="1" y="0"/>
            <a:ext cx="12192000" cy="555933"/>
          </a:xfrm>
          <a:prstGeom prst="rect">
            <a:avLst/>
          </a:prstGeom>
          <a:solidFill>
            <a:srgbClr val="512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a:xfrm>
            <a:off x="0" y="-1"/>
            <a:ext cx="12192000" cy="555933"/>
          </a:xfrm>
        </p:spPr>
        <p:txBody>
          <a:bodyPr>
            <a:noAutofit/>
          </a:bodyPr>
          <a:lstStyle>
            <a:lvl1pPr>
              <a:defRPr sz="2800" b="1">
                <a:solidFill>
                  <a:schemeClr val="bg1"/>
                </a:solidFill>
              </a:defRPr>
            </a:lvl1pPr>
          </a:lstStyle>
          <a:p>
            <a:r>
              <a:rPr lang="ko-KR" altLang="en-US" dirty="0"/>
              <a:t>마스터 제목 스타일 편집</a:t>
            </a:r>
            <a:endParaRPr lang="en-US" dirty="0"/>
          </a:p>
        </p:txBody>
      </p:sp>
      <p:sp>
        <p:nvSpPr>
          <p:cNvPr id="16" name="슬라이드 번호 개체 틀 15">
            <a:extLst>
              <a:ext uri="{FF2B5EF4-FFF2-40B4-BE49-F238E27FC236}">
                <a16:creationId xmlns:a16="http://schemas.microsoft.com/office/drawing/2014/main" id="{8EC185FF-9C97-7F6A-35D7-9ECBE1353545}"/>
              </a:ext>
            </a:extLst>
          </p:cNvPr>
          <p:cNvSpPr>
            <a:spLocks noGrp="1"/>
          </p:cNvSpPr>
          <p:nvPr>
            <p:ph type="sldNum" sz="quarter" idx="12"/>
          </p:nvPr>
        </p:nvSpPr>
        <p:spPr>
          <a:xfrm>
            <a:off x="11019934" y="6495559"/>
            <a:ext cx="1172066" cy="365125"/>
          </a:xfrm>
        </p:spPr>
        <p:txBody>
          <a:bodyPr/>
          <a:lstStyle>
            <a:lvl1pPr>
              <a:defRPr sz="1400" b="1">
                <a:solidFill>
                  <a:schemeClr val="tx1"/>
                </a:solidFill>
              </a:defRPr>
            </a:lvl1pPr>
          </a:lstStyle>
          <a:p>
            <a:fld id="{72BAF041-C2DF-4796-9C78-09F2BBD5D4C1}" type="slidenum">
              <a:rPr lang="en-US" smtClean="0"/>
              <a:pPr/>
              <a:t>‹#›</a:t>
            </a:fld>
            <a:endParaRPr lang="en-US" dirty="0"/>
          </a:p>
        </p:txBody>
      </p:sp>
      <p:sp>
        <p:nvSpPr>
          <p:cNvPr id="4" name="텍스트 개체 틀 3">
            <a:extLst>
              <a:ext uri="{FF2B5EF4-FFF2-40B4-BE49-F238E27FC236}">
                <a16:creationId xmlns:a16="http://schemas.microsoft.com/office/drawing/2014/main" id="{EBDB0F71-B7CD-D3D7-6549-955F553A1C9E}"/>
              </a:ext>
            </a:extLst>
          </p:cNvPr>
          <p:cNvSpPr>
            <a:spLocks noGrp="1"/>
          </p:cNvSpPr>
          <p:nvPr>
            <p:ph type="body" sz="quarter" idx="13"/>
          </p:nvPr>
        </p:nvSpPr>
        <p:spPr>
          <a:xfrm>
            <a:off x="289719" y="754063"/>
            <a:ext cx="11612563" cy="5611812"/>
          </a:xfrm>
        </p:spPr>
        <p:txBody>
          <a:bodyPr>
            <a:noAutofit/>
          </a:bodyPr>
          <a:lstStyle>
            <a:lvl1pPr marL="444500" indent="-444500">
              <a:lnSpc>
                <a:spcPct val="100000"/>
              </a:lnSpc>
              <a:buFont typeface="Wingdings" panose="05000000000000000000" pitchFamily="2" charset="2"/>
              <a:buChar char="q"/>
              <a:defRPr sz="2400"/>
            </a:lvl1pPr>
            <a:lvl2pPr marL="719138" indent="-261938">
              <a:lnSpc>
                <a:spcPct val="100000"/>
              </a:lnSpc>
              <a:buFont typeface="Wingdings" panose="05000000000000000000" pitchFamily="2" charset="2"/>
              <a:buChar char="§"/>
              <a:defRPr sz="2000"/>
            </a:lvl2pPr>
            <a:lvl3pPr marL="1143000" indent="-228600">
              <a:lnSpc>
                <a:spcPct val="100000"/>
              </a:lnSpc>
              <a:buFont typeface="Arial" panose="020B0604020202020204" pitchFamily="34" charset="0"/>
              <a:buChar char="•"/>
              <a:defRPr sz="1800"/>
            </a:lvl3pPr>
            <a:lvl4pPr>
              <a:lnSpc>
                <a:spcPct val="100000"/>
              </a:lnSpc>
              <a:defRPr sz="1600"/>
            </a:lvl4pPr>
            <a:lvl5pPr>
              <a:lnSpc>
                <a:spcPct val="100000"/>
              </a:lnSpc>
              <a:defRPr sz="1600"/>
            </a:lvl5pPr>
          </a:lstStyle>
          <a:p>
            <a:pPr lvl="0"/>
            <a:r>
              <a:rPr lang="ko-KR" altLang="en-US" dirty="0"/>
              <a:t>마스터 텍스트 스타일을 편집하려면 클릭</a:t>
            </a:r>
          </a:p>
          <a:p>
            <a:pPr lvl="1"/>
            <a:r>
              <a:rPr lang="ko-KR" altLang="en-US" dirty="0"/>
              <a:t>두 번째 수준</a:t>
            </a:r>
          </a:p>
          <a:p>
            <a:pPr lvl="2"/>
            <a:r>
              <a:rPr lang="ko-KR" altLang="en-US" dirty="0"/>
              <a:t>세 번째 수준</a:t>
            </a:r>
          </a:p>
          <a:p>
            <a:pPr lvl="3"/>
            <a:r>
              <a:rPr lang="ko-KR" altLang="en-US" dirty="0"/>
              <a:t>네 번째 수준</a:t>
            </a:r>
          </a:p>
          <a:p>
            <a:pPr lvl="4"/>
            <a:r>
              <a:rPr lang="ko-KR" altLang="en-US" dirty="0"/>
              <a:t>다섯 번째 수준</a:t>
            </a:r>
            <a:endParaRPr lang="en-US" dirty="0"/>
          </a:p>
        </p:txBody>
      </p:sp>
    </p:spTree>
    <p:extLst>
      <p:ext uri="{BB962C8B-B14F-4D97-AF65-F5344CB8AC3E}">
        <p14:creationId xmlns:p14="http://schemas.microsoft.com/office/powerpoint/2010/main" val="2644135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빈페이지">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1599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72BAF041-C2DF-4796-9C78-09F2BBD5D4C1}" type="slidenum">
              <a:rPr lang="en-US" smtClean="0"/>
              <a:t>‹#›</a:t>
            </a:fld>
            <a:endParaRPr lang="en-US"/>
          </a:p>
        </p:txBody>
      </p:sp>
    </p:spTree>
    <p:extLst>
      <p:ext uri="{BB962C8B-B14F-4D97-AF65-F5344CB8AC3E}">
        <p14:creationId xmlns:p14="http://schemas.microsoft.com/office/powerpoint/2010/main" val="913642300"/>
      </p:ext>
    </p:extLst>
  </p:cSld>
  <p:clrMap bg1="lt1" tx1="dk1" bg2="lt2" tx2="dk2" accent1="accent1" accent2="accent2" accent3="accent3" accent4="accent4" accent5="accent5" accent6="accent6" hlink="hlink" folHlink="folHlink"/>
  <p:sldLayoutIdLst>
    <p:sldLayoutId id="2147483705" r:id="rId1"/>
    <p:sldLayoutId id="2147483703" r:id="rId2"/>
    <p:sldLayoutId id="2147483708" r:id="rId3"/>
    <p:sldLayoutId id="2147483710" r:id="rId4"/>
    <p:sldLayoutId id="2147483709"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9.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5.png"/><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image" Target="../media/image30.jp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9" Type="http://schemas.openxmlformats.org/officeDocument/2006/relationships/image" Target="../media/image88.png"/><Relationship Id="rId21" Type="http://schemas.openxmlformats.org/officeDocument/2006/relationships/image" Target="../media/image70.png"/><Relationship Id="rId34" Type="http://schemas.openxmlformats.org/officeDocument/2006/relationships/image" Target="../media/image83.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33" Type="http://schemas.openxmlformats.org/officeDocument/2006/relationships/image" Target="../media/image82.png"/><Relationship Id="rId38" Type="http://schemas.openxmlformats.org/officeDocument/2006/relationships/image" Target="../media/image87.png"/><Relationship Id="rId2" Type="http://schemas.openxmlformats.org/officeDocument/2006/relationships/image" Target="../media/image51.png"/><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3.png"/><Relationship Id="rId32" Type="http://schemas.openxmlformats.org/officeDocument/2006/relationships/image" Target="../media/image81.png"/><Relationship Id="rId37" Type="http://schemas.openxmlformats.org/officeDocument/2006/relationships/image" Target="../media/image86.png"/><Relationship Id="rId40" Type="http://schemas.openxmlformats.org/officeDocument/2006/relationships/image" Target="../media/image89.pn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png"/><Relationship Id="rId36" Type="http://schemas.openxmlformats.org/officeDocument/2006/relationships/image" Target="../media/image85.png"/><Relationship Id="rId10" Type="http://schemas.openxmlformats.org/officeDocument/2006/relationships/image" Target="../media/image59.png"/><Relationship Id="rId19" Type="http://schemas.openxmlformats.org/officeDocument/2006/relationships/image" Target="../media/image68.png"/><Relationship Id="rId31" Type="http://schemas.openxmlformats.org/officeDocument/2006/relationships/image" Target="../media/image80.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png"/><Relationship Id="rId30" Type="http://schemas.openxmlformats.org/officeDocument/2006/relationships/image" Target="../media/image79.png"/><Relationship Id="rId35" Type="http://schemas.openxmlformats.org/officeDocument/2006/relationships/image" Target="../media/image84.png"/><Relationship Id="rId8" Type="http://schemas.openxmlformats.org/officeDocument/2006/relationships/image" Target="../media/image57.png"/><Relationship Id="rId3"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9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image" Target="../media/image106.png"/><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image" Target="../media/image105.png"/><Relationship Id="rId4" Type="http://schemas.openxmlformats.org/officeDocument/2006/relationships/image" Target="../media/image104.png"/></Relationships>
</file>

<file path=ppt/slides/_rels/slide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image" Target="../media/image115.png"/><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17.png"/><Relationship Id="rId4" Type="http://schemas.openxmlformats.org/officeDocument/2006/relationships/image" Target="../media/image1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1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44.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40.png"/><Relationship Id="rId10" Type="http://schemas.openxmlformats.org/officeDocument/2006/relationships/image" Target="../media/image28.png"/><Relationship Id="rId4" Type="http://schemas.openxmlformats.org/officeDocument/2006/relationships/image" Target="../media/image34.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7">
            <a:extLst>
              <a:ext uri="{FF2B5EF4-FFF2-40B4-BE49-F238E27FC236}">
                <a16:creationId xmlns:a16="http://schemas.microsoft.com/office/drawing/2014/main" id="{4E394C24-513A-D8A2-97BA-ADA4218C5A39}"/>
              </a:ext>
            </a:extLst>
          </p:cNvPr>
          <p:cNvSpPr>
            <a:spLocks noGrp="1"/>
          </p:cNvSpPr>
          <p:nvPr>
            <p:ph type="title"/>
          </p:nvPr>
        </p:nvSpPr>
        <p:spPr/>
        <p:txBody>
          <a:bodyPr>
            <a:noAutofit/>
          </a:bodyPr>
          <a:lstStyle/>
          <a:p>
            <a:r>
              <a:rPr lang="en-US" sz="3600" dirty="0"/>
              <a:t>Detector Simulations Using Geant4</a:t>
            </a:r>
          </a:p>
        </p:txBody>
      </p:sp>
      <p:sp>
        <p:nvSpPr>
          <p:cNvPr id="9" name="텍스트 개체 틀 8">
            <a:extLst>
              <a:ext uri="{FF2B5EF4-FFF2-40B4-BE49-F238E27FC236}">
                <a16:creationId xmlns:a16="http://schemas.microsoft.com/office/drawing/2014/main" id="{197FE56E-059F-00FB-1F50-E676CFC0E731}"/>
              </a:ext>
            </a:extLst>
          </p:cNvPr>
          <p:cNvSpPr>
            <a:spLocks noGrp="1"/>
          </p:cNvSpPr>
          <p:nvPr>
            <p:ph type="body" sz="quarter" idx="13"/>
          </p:nvPr>
        </p:nvSpPr>
        <p:spPr/>
        <p:txBody>
          <a:bodyPr/>
          <a:lstStyle/>
          <a:p>
            <a:r>
              <a:rPr lang="en-US" dirty="0"/>
              <a:t>9</a:t>
            </a:r>
            <a:r>
              <a:rPr lang="en-US" baseline="30000" dirty="0"/>
              <a:t>th</a:t>
            </a:r>
            <a:r>
              <a:rPr lang="en-US" dirty="0"/>
              <a:t> International Geant4 Tutorial in Korea 2022</a:t>
            </a:r>
          </a:p>
        </p:txBody>
      </p:sp>
      <p:sp>
        <p:nvSpPr>
          <p:cNvPr id="10" name="텍스트 개체 틀 9">
            <a:extLst>
              <a:ext uri="{FF2B5EF4-FFF2-40B4-BE49-F238E27FC236}">
                <a16:creationId xmlns:a16="http://schemas.microsoft.com/office/drawing/2014/main" id="{80D67B5B-2B46-17AB-BEBD-A8705BBC78C8}"/>
              </a:ext>
            </a:extLst>
          </p:cNvPr>
          <p:cNvSpPr>
            <a:spLocks noGrp="1"/>
          </p:cNvSpPr>
          <p:nvPr>
            <p:ph type="body" sz="quarter" idx="14"/>
          </p:nvPr>
        </p:nvSpPr>
        <p:spPr/>
        <p:txBody>
          <a:bodyPr/>
          <a:lstStyle/>
          <a:p>
            <a:r>
              <a:rPr lang="en-US" altLang="ko-KR" dirty="0"/>
              <a:t>Young-</a:t>
            </a:r>
            <a:r>
              <a:rPr lang="en-US" altLang="ko-KR" dirty="0" err="1"/>
              <a:t>su</a:t>
            </a:r>
            <a:r>
              <a:rPr lang="en-US" altLang="ko-KR" dirty="0"/>
              <a:t> Kim</a:t>
            </a:r>
            <a:endParaRPr lang="en-US" dirty="0"/>
          </a:p>
        </p:txBody>
      </p:sp>
      <p:sp>
        <p:nvSpPr>
          <p:cNvPr id="11" name="텍스트 개체 틀 10">
            <a:extLst>
              <a:ext uri="{FF2B5EF4-FFF2-40B4-BE49-F238E27FC236}">
                <a16:creationId xmlns:a16="http://schemas.microsoft.com/office/drawing/2014/main" id="{BE8F66E9-68A4-34AD-6B92-77DC1F173EE8}"/>
              </a:ext>
            </a:extLst>
          </p:cNvPr>
          <p:cNvSpPr>
            <a:spLocks noGrp="1"/>
          </p:cNvSpPr>
          <p:nvPr>
            <p:ph type="body" sz="quarter" idx="15"/>
          </p:nvPr>
        </p:nvSpPr>
        <p:spPr/>
        <p:txBody>
          <a:bodyPr>
            <a:normAutofit fontScale="85000" lnSpcReduction="10000"/>
          </a:bodyPr>
          <a:lstStyle/>
          <a:p>
            <a:r>
              <a:rPr lang="en-US" dirty="0">
                <a:solidFill>
                  <a:schemeClr val="accent5"/>
                </a:solidFill>
              </a:rPr>
              <a:t>Korea</a:t>
            </a:r>
            <a:r>
              <a:rPr lang="ko-KR" altLang="en-US" dirty="0">
                <a:solidFill>
                  <a:schemeClr val="accent5"/>
                </a:solidFill>
              </a:rPr>
              <a:t> </a:t>
            </a:r>
            <a:r>
              <a:rPr lang="en-US" altLang="ko-KR" dirty="0">
                <a:solidFill>
                  <a:schemeClr val="accent5"/>
                </a:solidFill>
              </a:rPr>
              <a:t>Atomic</a:t>
            </a:r>
            <a:r>
              <a:rPr lang="ko-KR" altLang="en-US" dirty="0">
                <a:solidFill>
                  <a:schemeClr val="accent5"/>
                </a:solidFill>
              </a:rPr>
              <a:t> </a:t>
            </a:r>
            <a:r>
              <a:rPr lang="en-US" altLang="ko-KR" dirty="0">
                <a:solidFill>
                  <a:schemeClr val="accent5"/>
                </a:solidFill>
              </a:rPr>
              <a:t>Energy</a:t>
            </a:r>
            <a:r>
              <a:rPr lang="ko-KR" altLang="en-US" dirty="0">
                <a:solidFill>
                  <a:schemeClr val="accent5"/>
                </a:solidFill>
              </a:rPr>
              <a:t> </a:t>
            </a:r>
            <a:r>
              <a:rPr lang="en-US" altLang="ko-KR" dirty="0">
                <a:solidFill>
                  <a:schemeClr val="accent5"/>
                </a:solidFill>
              </a:rPr>
              <a:t>Research</a:t>
            </a:r>
            <a:r>
              <a:rPr lang="ko-KR" altLang="en-US" dirty="0">
                <a:solidFill>
                  <a:schemeClr val="accent5"/>
                </a:solidFill>
              </a:rPr>
              <a:t> </a:t>
            </a:r>
            <a:r>
              <a:rPr lang="en-US" altLang="ko-KR" dirty="0">
                <a:solidFill>
                  <a:schemeClr val="accent5"/>
                </a:solidFill>
              </a:rPr>
              <a:t>Institute</a:t>
            </a:r>
            <a:endParaRPr lang="en-US" dirty="0">
              <a:solidFill>
                <a:schemeClr val="accent5"/>
              </a:solidFill>
            </a:endParaRPr>
          </a:p>
        </p:txBody>
      </p:sp>
    </p:spTree>
    <p:extLst>
      <p:ext uri="{BB962C8B-B14F-4D97-AF65-F5344CB8AC3E}">
        <p14:creationId xmlns:p14="http://schemas.microsoft.com/office/powerpoint/2010/main" val="1619178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FBFCB25-AFE4-96AB-E8A8-DF25143C7DC1}"/>
              </a:ext>
            </a:extLst>
          </p:cNvPr>
          <p:cNvSpPr>
            <a:spLocks noGrp="1"/>
          </p:cNvSpPr>
          <p:nvPr>
            <p:ph type="title"/>
          </p:nvPr>
        </p:nvSpPr>
        <p:spPr/>
        <p:txBody>
          <a:bodyPr/>
          <a:lstStyle/>
          <a:p>
            <a:r>
              <a:rPr lang="en-US" altLang="ko-KR" dirty="0"/>
              <a:t>Component Detector</a:t>
            </a:r>
            <a:endParaRPr lang="ko-KR" altLang="en-US" dirty="0"/>
          </a:p>
        </p:txBody>
      </p:sp>
      <p:sp>
        <p:nvSpPr>
          <p:cNvPr id="3" name="슬라이드 번호 개체 틀 2">
            <a:extLst>
              <a:ext uri="{FF2B5EF4-FFF2-40B4-BE49-F238E27FC236}">
                <a16:creationId xmlns:a16="http://schemas.microsoft.com/office/drawing/2014/main" id="{B9384183-5E60-0DFF-16C1-BA44B580246A}"/>
              </a:ext>
            </a:extLst>
          </p:cNvPr>
          <p:cNvSpPr>
            <a:spLocks noGrp="1"/>
          </p:cNvSpPr>
          <p:nvPr>
            <p:ph type="sldNum" sz="quarter" idx="12"/>
          </p:nvPr>
        </p:nvSpPr>
        <p:spPr/>
        <p:txBody>
          <a:bodyPr/>
          <a:lstStyle/>
          <a:p>
            <a:fld id="{72BAF041-C2DF-4796-9C78-09F2BBD5D4C1}" type="slidenum">
              <a:rPr lang="en-US" smtClean="0"/>
              <a:pPr/>
              <a:t>10</a:t>
            </a:fld>
            <a:endParaRPr lang="en-US" dirty="0"/>
          </a:p>
        </p:txBody>
      </p:sp>
      <p:sp>
        <p:nvSpPr>
          <p:cNvPr id="4" name="텍스트 개체 틀 3">
            <a:extLst>
              <a:ext uri="{FF2B5EF4-FFF2-40B4-BE49-F238E27FC236}">
                <a16:creationId xmlns:a16="http://schemas.microsoft.com/office/drawing/2014/main" id="{CCB60F59-FAAC-3AB1-8359-BD296517207D}"/>
              </a:ext>
            </a:extLst>
          </p:cNvPr>
          <p:cNvSpPr>
            <a:spLocks noGrp="1"/>
          </p:cNvSpPr>
          <p:nvPr>
            <p:ph type="body" sz="quarter" idx="13"/>
          </p:nvPr>
        </p:nvSpPr>
        <p:spPr>
          <a:xfrm>
            <a:off x="4516582" y="754063"/>
            <a:ext cx="7385700" cy="5611812"/>
          </a:xfrm>
        </p:spPr>
        <p:txBody>
          <a:bodyPr/>
          <a:lstStyle/>
          <a:p>
            <a:r>
              <a:rPr lang="en-US" altLang="ko-KR" sz="2400" b="1" dirty="0"/>
              <a:t>Monolithic crystal</a:t>
            </a:r>
          </a:p>
          <a:p>
            <a:pPr lvl="1"/>
            <a:r>
              <a:rPr lang="en-US" altLang="ko-KR" sz="2000" dirty="0"/>
              <a:t>Order-made. </a:t>
            </a:r>
            <a:r>
              <a:rPr lang="en-US" altLang="ko-KR" sz="2000" dirty="0" err="1"/>
              <a:t>Scintitech</a:t>
            </a:r>
            <a:r>
              <a:rPr lang="en-US" altLang="ko-KR" sz="2000" dirty="0"/>
              <a:t>, MA, USA</a:t>
            </a:r>
          </a:p>
          <a:p>
            <a:pPr lvl="1"/>
            <a:r>
              <a:rPr lang="en-US" altLang="ko-KR" sz="2000" dirty="0"/>
              <a:t>Crystal dimension</a:t>
            </a:r>
            <a:br>
              <a:rPr lang="en-US" altLang="ko-KR" sz="2000" dirty="0"/>
            </a:br>
            <a:r>
              <a:rPr lang="en-US" altLang="ko-KR" sz="2000" dirty="0"/>
              <a:t>27×27×2 cm</a:t>
            </a:r>
            <a:r>
              <a:rPr lang="en-US" altLang="ko-KR" sz="2000" baseline="30000" dirty="0"/>
              <a:t>3</a:t>
            </a:r>
            <a:r>
              <a:rPr lang="en-US" altLang="ko-KR" sz="2000" dirty="0"/>
              <a:t> (for scatter)</a:t>
            </a:r>
            <a:br>
              <a:rPr lang="en-US" altLang="ko-KR" sz="2000" dirty="0"/>
            </a:br>
            <a:r>
              <a:rPr lang="en-US" altLang="ko-KR" sz="2000" dirty="0"/>
              <a:t>27×27×3 cm</a:t>
            </a:r>
            <a:r>
              <a:rPr lang="en-US" altLang="ko-KR" sz="2000" baseline="30000" dirty="0"/>
              <a:t>3</a:t>
            </a:r>
            <a:r>
              <a:rPr lang="en-US" altLang="ko-KR" sz="2000" dirty="0"/>
              <a:t> (for absorber)</a:t>
            </a:r>
          </a:p>
          <a:p>
            <a:pPr lvl="1"/>
            <a:r>
              <a:rPr lang="en-US" altLang="ko-KR" sz="2000" dirty="0"/>
              <a:t>Material: </a:t>
            </a:r>
            <a:r>
              <a:rPr lang="en-US" altLang="ko-KR" sz="2000" dirty="0" err="1"/>
              <a:t>NaI</a:t>
            </a:r>
            <a:r>
              <a:rPr lang="en-US" altLang="ko-KR" sz="2000" dirty="0"/>
              <a:t>(Tl)</a:t>
            </a:r>
          </a:p>
          <a:p>
            <a:pPr lvl="1"/>
            <a:r>
              <a:rPr lang="en-US" altLang="ko-KR" sz="2000" dirty="0"/>
              <a:t>Optical window dimension: 30×30×1 cm</a:t>
            </a:r>
            <a:r>
              <a:rPr lang="en-US" altLang="ko-KR" sz="2000" baseline="30000" dirty="0"/>
              <a:t>3</a:t>
            </a:r>
          </a:p>
          <a:p>
            <a:r>
              <a:rPr lang="en-US" altLang="ko-KR" sz="2400" b="1" dirty="0"/>
              <a:t>Photomultiplier tube (PMT) array</a:t>
            </a:r>
          </a:p>
          <a:p>
            <a:pPr lvl="1"/>
            <a:r>
              <a:rPr lang="en-US" altLang="ko-KR" sz="2000" dirty="0"/>
              <a:t>PMT: XP3290, </a:t>
            </a:r>
            <a:r>
              <a:rPr lang="en-US" altLang="ko-KR" sz="2000" dirty="0" err="1"/>
              <a:t>Photonis</a:t>
            </a:r>
            <a:r>
              <a:rPr lang="en-US" altLang="ko-KR" sz="2000" dirty="0"/>
              <a:t>, MA, USA</a:t>
            </a:r>
          </a:p>
          <a:p>
            <a:pPr lvl="1"/>
            <a:r>
              <a:rPr lang="en-US" altLang="ko-KR" sz="2000" dirty="0"/>
              <a:t>Entrance window dimension: </a:t>
            </a:r>
            <a:r>
              <a:rPr lang="ko-KR" altLang="en-US" sz="2000" dirty="0"/>
              <a:t>□ </a:t>
            </a:r>
            <a:r>
              <a:rPr lang="en-US" altLang="ko-KR" sz="2000" dirty="0"/>
              <a:t>51×51 mm</a:t>
            </a:r>
            <a:r>
              <a:rPr lang="en-US" altLang="ko-KR" sz="2000" baseline="30000" dirty="0"/>
              <a:t>2</a:t>
            </a:r>
          </a:p>
          <a:p>
            <a:pPr lvl="1"/>
            <a:r>
              <a:rPr lang="en-US" altLang="ko-KR" sz="2000" dirty="0"/>
              <a:t>Window material:</a:t>
            </a:r>
            <a:r>
              <a:rPr lang="ko-KR" altLang="en-US" sz="2000" dirty="0"/>
              <a:t> </a:t>
            </a:r>
            <a:r>
              <a:rPr lang="en-US" altLang="ko-KR" sz="2000" dirty="0"/>
              <a:t>borosilicate glass</a:t>
            </a:r>
          </a:p>
          <a:p>
            <a:pPr lvl="1"/>
            <a:r>
              <a:rPr lang="en-US" altLang="ko-KR" sz="2000" dirty="0"/>
              <a:t>Cathode dimension: </a:t>
            </a:r>
            <a:r>
              <a:rPr lang="ko-KR" altLang="en-US" sz="2000" dirty="0"/>
              <a:t>□ </a:t>
            </a:r>
            <a:r>
              <a:rPr lang="en-US" altLang="ko-KR" sz="2000" dirty="0"/>
              <a:t>48×48 mm</a:t>
            </a:r>
            <a:r>
              <a:rPr lang="en-US" altLang="ko-KR" sz="2000" baseline="30000" dirty="0"/>
              <a:t>2</a:t>
            </a:r>
          </a:p>
          <a:p>
            <a:pPr lvl="1"/>
            <a:r>
              <a:rPr lang="en-US" altLang="ko-KR" sz="2000" dirty="0"/>
              <a:t>Array: </a:t>
            </a:r>
            <a:r>
              <a:rPr lang="ko-KR" altLang="en-US" sz="2000" dirty="0"/>
              <a:t>□ </a:t>
            </a:r>
            <a:r>
              <a:rPr lang="en-US" altLang="ko-KR" sz="2000" dirty="0"/>
              <a:t>6×6</a:t>
            </a:r>
            <a:endParaRPr lang="ko-KR" altLang="en-US" sz="2000" dirty="0"/>
          </a:p>
          <a:p>
            <a:endParaRPr lang="ko-KR" altLang="en-US" dirty="0"/>
          </a:p>
        </p:txBody>
      </p:sp>
      <p:pic>
        <p:nvPicPr>
          <p:cNvPr id="11" name="그림 10">
            <a:extLst>
              <a:ext uri="{FF2B5EF4-FFF2-40B4-BE49-F238E27FC236}">
                <a16:creationId xmlns:a16="http://schemas.microsoft.com/office/drawing/2014/main" id="{A22D537E-80B9-00AC-82A1-546C16521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574" y="754063"/>
            <a:ext cx="2487384" cy="2383743"/>
          </a:xfrm>
          <a:prstGeom prst="rect">
            <a:avLst/>
          </a:prstGeom>
        </p:spPr>
      </p:pic>
      <p:pic>
        <p:nvPicPr>
          <p:cNvPr id="12" name="그림 11">
            <a:extLst>
              <a:ext uri="{FF2B5EF4-FFF2-40B4-BE49-F238E27FC236}">
                <a16:creationId xmlns:a16="http://schemas.microsoft.com/office/drawing/2014/main" id="{A6BA6981-125C-1AEA-2B93-1A627A540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574" y="3224273"/>
            <a:ext cx="2487384" cy="2310137"/>
          </a:xfrm>
          <a:prstGeom prst="rect">
            <a:avLst/>
          </a:prstGeom>
        </p:spPr>
      </p:pic>
      <p:pic>
        <p:nvPicPr>
          <p:cNvPr id="13" name="그림 12">
            <a:extLst>
              <a:ext uri="{FF2B5EF4-FFF2-40B4-BE49-F238E27FC236}">
                <a16:creationId xmlns:a16="http://schemas.microsoft.com/office/drawing/2014/main" id="{6FB056F2-F2C0-D30F-473D-0B66954F5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763" y="5620876"/>
            <a:ext cx="2492195" cy="840897"/>
          </a:xfrm>
          <a:prstGeom prst="rect">
            <a:avLst/>
          </a:prstGeom>
        </p:spPr>
      </p:pic>
    </p:spTree>
    <p:extLst>
      <p:ext uri="{BB962C8B-B14F-4D97-AF65-F5344CB8AC3E}">
        <p14:creationId xmlns:p14="http://schemas.microsoft.com/office/powerpoint/2010/main" val="682189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19E5EA8-E4E2-C3FF-6235-5CE89462667A}"/>
              </a:ext>
            </a:extLst>
          </p:cNvPr>
          <p:cNvSpPr>
            <a:spLocks noGrp="1"/>
          </p:cNvSpPr>
          <p:nvPr>
            <p:ph type="title"/>
          </p:nvPr>
        </p:nvSpPr>
        <p:spPr/>
        <p:txBody>
          <a:bodyPr/>
          <a:lstStyle/>
          <a:p>
            <a:r>
              <a:rPr lang="en-US" altLang="ko-KR" dirty="0"/>
              <a:t>Interaction Position Estimation in Monolithic Scintillator</a:t>
            </a:r>
            <a:endParaRPr lang="ko-KR" altLang="en-US" dirty="0"/>
          </a:p>
        </p:txBody>
      </p:sp>
      <p:sp>
        <p:nvSpPr>
          <p:cNvPr id="3" name="슬라이드 번호 개체 틀 2">
            <a:extLst>
              <a:ext uri="{FF2B5EF4-FFF2-40B4-BE49-F238E27FC236}">
                <a16:creationId xmlns:a16="http://schemas.microsoft.com/office/drawing/2014/main" id="{930F7305-A2B9-5CA4-95B9-C445502DB229}"/>
              </a:ext>
            </a:extLst>
          </p:cNvPr>
          <p:cNvSpPr>
            <a:spLocks noGrp="1"/>
          </p:cNvSpPr>
          <p:nvPr>
            <p:ph type="sldNum" sz="quarter" idx="12"/>
          </p:nvPr>
        </p:nvSpPr>
        <p:spPr/>
        <p:txBody>
          <a:bodyPr/>
          <a:lstStyle/>
          <a:p>
            <a:fld id="{72BAF041-C2DF-4796-9C78-09F2BBD5D4C1}" type="slidenum">
              <a:rPr lang="en-US" smtClean="0"/>
              <a:pPr/>
              <a:t>11</a:t>
            </a:fld>
            <a:endParaRPr lang="en-US" dirty="0"/>
          </a:p>
        </p:txBody>
      </p:sp>
      <p:pic>
        <p:nvPicPr>
          <p:cNvPr id="5" name="그림 4">
            <a:extLst>
              <a:ext uri="{FF2B5EF4-FFF2-40B4-BE49-F238E27FC236}">
                <a16:creationId xmlns:a16="http://schemas.microsoft.com/office/drawing/2014/main" id="{41FD1B22-9B7E-3015-81C2-BD9D267EB0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637" t="876" r="23225" b="2204"/>
          <a:stretch/>
        </p:blipFill>
        <p:spPr>
          <a:xfrm>
            <a:off x="151783" y="602272"/>
            <a:ext cx="5400600" cy="6192228"/>
          </a:xfrm>
          <a:prstGeom prst="rect">
            <a:avLst/>
          </a:prstGeom>
        </p:spPr>
      </p:pic>
      <p:sp>
        <p:nvSpPr>
          <p:cNvPr id="6" name="폭발 1 3">
            <a:extLst>
              <a:ext uri="{FF2B5EF4-FFF2-40B4-BE49-F238E27FC236}">
                <a16:creationId xmlns:a16="http://schemas.microsoft.com/office/drawing/2014/main" id="{00684653-DCB8-E8E5-2A61-6D0514DD9301}"/>
              </a:ext>
            </a:extLst>
          </p:cNvPr>
          <p:cNvSpPr/>
          <p:nvPr/>
        </p:nvSpPr>
        <p:spPr>
          <a:xfrm>
            <a:off x="2708067" y="3315854"/>
            <a:ext cx="216024" cy="216024"/>
          </a:xfrm>
          <a:prstGeom prst="irregularSeal1">
            <a:avLst/>
          </a:prstGeom>
          <a:solidFill>
            <a:srgbClr val="DD2727">
              <a:alpha val="52157"/>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a:extLst>
              <a:ext uri="{FF2B5EF4-FFF2-40B4-BE49-F238E27FC236}">
                <a16:creationId xmlns:a16="http://schemas.microsoft.com/office/drawing/2014/main" id="{575EB67A-020E-7453-5737-661246CD9964}"/>
              </a:ext>
            </a:extLst>
          </p:cNvPr>
          <p:cNvSpPr txBox="1"/>
          <p:nvPr/>
        </p:nvSpPr>
        <p:spPr>
          <a:xfrm>
            <a:off x="306086" y="3578218"/>
            <a:ext cx="4558427" cy="707886"/>
          </a:xfrm>
          <a:prstGeom prst="rect">
            <a:avLst/>
          </a:prstGeom>
          <a:solidFill>
            <a:srgbClr val="FFFFFF">
              <a:alpha val="60000"/>
            </a:srgbClr>
          </a:solidFill>
          <a:ln>
            <a:solidFill>
              <a:schemeClr val="tx1"/>
            </a:solidFill>
          </a:ln>
        </p:spPr>
        <p:txBody>
          <a:bodyPr wrap="none" rtlCol="0">
            <a:spAutoFit/>
          </a:bodyPr>
          <a:lstStyle/>
          <a:p>
            <a:r>
              <a:rPr lang="en-US" altLang="ko-KR" sz="2000" b="1" dirty="0"/>
              <a:t>How to know </a:t>
            </a:r>
            <a:br>
              <a:rPr lang="en-US" altLang="ko-KR" sz="2000" b="1" dirty="0"/>
            </a:br>
            <a:r>
              <a:rPr lang="en-US" altLang="ko-KR" sz="2000" b="1" dirty="0"/>
              <a:t>where the interaction position was?</a:t>
            </a:r>
            <a:endParaRPr lang="ko-KR" altLang="en-US" sz="2000" b="1" dirty="0"/>
          </a:p>
        </p:txBody>
      </p:sp>
      <p:sp>
        <p:nvSpPr>
          <p:cNvPr id="8" name="TextBox 7">
            <a:extLst>
              <a:ext uri="{FF2B5EF4-FFF2-40B4-BE49-F238E27FC236}">
                <a16:creationId xmlns:a16="http://schemas.microsoft.com/office/drawing/2014/main" id="{EF595A0B-B566-BBED-E518-A333EB54496B}"/>
              </a:ext>
            </a:extLst>
          </p:cNvPr>
          <p:cNvSpPr txBox="1"/>
          <p:nvPr/>
        </p:nvSpPr>
        <p:spPr>
          <a:xfrm>
            <a:off x="148167" y="4465927"/>
            <a:ext cx="561372" cy="553998"/>
          </a:xfrm>
          <a:prstGeom prst="rect">
            <a:avLst/>
          </a:prstGeom>
          <a:noFill/>
        </p:spPr>
        <p:txBody>
          <a:bodyPr wrap="none" rtlCol="0">
            <a:spAutoFit/>
          </a:bodyPr>
          <a:lstStyle/>
          <a:p>
            <a:r>
              <a:rPr lang="en-US" altLang="ko-KR" sz="3000" b="1" dirty="0">
                <a:sym typeface="Wingdings" panose="05000000000000000000" pitchFamily="2" charset="2"/>
              </a:rPr>
              <a:t></a:t>
            </a:r>
            <a:endParaRPr lang="ko-KR" altLang="en-US" sz="3000" b="1" dirty="0"/>
          </a:p>
        </p:txBody>
      </p:sp>
      <p:sp>
        <p:nvSpPr>
          <p:cNvPr id="9" name="TextBox 8">
            <a:extLst>
              <a:ext uri="{FF2B5EF4-FFF2-40B4-BE49-F238E27FC236}">
                <a16:creationId xmlns:a16="http://schemas.microsoft.com/office/drawing/2014/main" id="{5105A366-75FF-2945-65A0-9D10C4DB9F5C}"/>
              </a:ext>
            </a:extLst>
          </p:cNvPr>
          <p:cNvSpPr txBox="1"/>
          <p:nvPr/>
        </p:nvSpPr>
        <p:spPr>
          <a:xfrm>
            <a:off x="634178" y="4388983"/>
            <a:ext cx="4764831" cy="707886"/>
          </a:xfrm>
          <a:prstGeom prst="rect">
            <a:avLst/>
          </a:prstGeom>
          <a:solidFill>
            <a:srgbClr val="FFFFFF">
              <a:alpha val="60000"/>
            </a:srgbClr>
          </a:solidFill>
          <a:ln>
            <a:solidFill>
              <a:schemeClr val="tx1"/>
            </a:solidFill>
          </a:ln>
        </p:spPr>
        <p:txBody>
          <a:bodyPr wrap="none" rtlCol="0">
            <a:spAutoFit/>
          </a:bodyPr>
          <a:lstStyle/>
          <a:p>
            <a:r>
              <a:rPr lang="en-US" altLang="ko-KR" sz="2000" b="1" dirty="0"/>
              <a:t>by Maximum Likelihood </a:t>
            </a:r>
            <a:br>
              <a:rPr lang="en-US" altLang="ko-KR" sz="2000" b="1" dirty="0"/>
            </a:br>
            <a:r>
              <a:rPr lang="en-US" altLang="ko-KR" sz="2000" b="1" dirty="0"/>
              <a:t>Position Estimation (MLPE) algorithm</a:t>
            </a:r>
            <a:endParaRPr lang="ko-KR" altLang="en-US" sz="2000" b="1" dirty="0"/>
          </a:p>
        </p:txBody>
      </p:sp>
      <p:pic>
        <p:nvPicPr>
          <p:cNvPr id="10" name="그림 9">
            <a:extLst>
              <a:ext uri="{FF2B5EF4-FFF2-40B4-BE49-F238E27FC236}">
                <a16:creationId xmlns:a16="http://schemas.microsoft.com/office/drawing/2014/main" id="{1223D5F0-2D4F-6D06-A4DB-9DAE4CC3432F}"/>
              </a:ext>
            </a:extLst>
          </p:cNvPr>
          <p:cNvPicPr>
            <a:picLocks noChangeAspect="1"/>
          </p:cNvPicPr>
          <p:nvPr/>
        </p:nvPicPr>
        <p:blipFill rotWithShape="1">
          <a:blip r:embed="rId3">
            <a:extLst>
              <a:ext uri="{28A0092B-C50C-407E-A947-70E740481C1C}">
                <a14:useLocalDpi xmlns:a14="http://schemas.microsoft.com/office/drawing/2010/main" val="0"/>
              </a:ext>
            </a:extLst>
          </a:blip>
          <a:srcRect l="28772" r="27970"/>
          <a:stretch/>
        </p:blipFill>
        <p:spPr>
          <a:xfrm>
            <a:off x="7229423" y="824983"/>
            <a:ext cx="3560233" cy="270076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09FC954-CBAE-B8B0-30A4-AC0E854F87DF}"/>
                  </a:ext>
                </a:extLst>
              </p:cNvPr>
              <p:cNvSpPr txBox="1"/>
              <p:nvPr/>
            </p:nvSpPr>
            <p:spPr>
              <a:xfrm>
                <a:off x="6817518" y="1054968"/>
                <a:ext cx="710259" cy="369332"/>
              </a:xfrm>
              <a:prstGeom prst="rect">
                <a:avLst/>
              </a:prstGeom>
              <a:noFill/>
            </p:spPr>
            <p:txBody>
              <a:bodyPr wrap="none" rtlCol="0">
                <a:spAutoFit/>
              </a:bodyPr>
              <a:lstStyle/>
              <a:p>
                <a14:m>
                  <m:oMath xmlns:m="http://schemas.openxmlformats.org/officeDocument/2006/math">
                    <m:r>
                      <a:rPr lang="ko-KR" altLang="en-US" i="1" smtClean="0">
                        <a:solidFill>
                          <a:schemeClr val="tx1"/>
                        </a:solidFill>
                        <a:latin typeface="Cambria Math" panose="02040503050406030204" pitchFamily="18" charset="0"/>
                      </a:rPr>
                      <m:t>𝛾</m:t>
                    </m:r>
                  </m:oMath>
                </a14:m>
                <a:r>
                  <a:rPr lang="en-US" altLang="ko-KR" dirty="0"/>
                  <a:t>-ray</a:t>
                </a:r>
                <a:endParaRPr lang="ko-KR" altLang="en-US" dirty="0"/>
              </a:p>
            </p:txBody>
          </p:sp>
        </mc:Choice>
        <mc:Fallback xmlns="">
          <p:sp>
            <p:nvSpPr>
              <p:cNvPr id="11" name="TextBox 10">
                <a:extLst>
                  <a:ext uri="{FF2B5EF4-FFF2-40B4-BE49-F238E27FC236}">
                    <a16:creationId xmlns:a16="http://schemas.microsoft.com/office/drawing/2014/main" id="{509FC954-CBAE-B8B0-30A4-AC0E854F87DF}"/>
                  </a:ext>
                </a:extLst>
              </p:cNvPr>
              <p:cNvSpPr txBox="1">
                <a:spLocks noRot="1" noChangeAspect="1" noMove="1" noResize="1" noEditPoints="1" noAdjustHandles="1" noChangeArrowheads="1" noChangeShapeType="1" noTextEdit="1"/>
              </p:cNvSpPr>
              <p:nvPr/>
            </p:nvSpPr>
            <p:spPr>
              <a:xfrm>
                <a:off x="6817518" y="1054968"/>
                <a:ext cx="710259" cy="369332"/>
              </a:xfrm>
              <a:prstGeom prst="rect">
                <a:avLst/>
              </a:prstGeom>
              <a:blipFill>
                <a:blip r:embed="rId4"/>
                <a:stretch>
                  <a:fillRect t="-8197" r="-9402" b="-24590"/>
                </a:stretch>
              </a:blipFill>
            </p:spPr>
            <p:txBody>
              <a:bodyPr/>
              <a:lstStyle/>
              <a:p>
                <a:r>
                  <a:rPr lang="ko-KR" altLang="en-US">
                    <a:noFill/>
                  </a:rPr>
                  <a:t> </a:t>
                </a:r>
              </a:p>
            </p:txBody>
          </p:sp>
        </mc:Fallback>
      </mc:AlternateContent>
      <p:sp>
        <p:nvSpPr>
          <p:cNvPr id="12" name="TextBox 11">
            <a:extLst>
              <a:ext uri="{FF2B5EF4-FFF2-40B4-BE49-F238E27FC236}">
                <a16:creationId xmlns:a16="http://schemas.microsoft.com/office/drawing/2014/main" id="{AC8296B5-BCEE-E2A5-3A32-A5C9283C1692}"/>
              </a:ext>
            </a:extLst>
          </p:cNvPr>
          <p:cNvSpPr txBox="1"/>
          <p:nvPr/>
        </p:nvSpPr>
        <p:spPr>
          <a:xfrm>
            <a:off x="10678192" y="1557634"/>
            <a:ext cx="1377300" cy="646331"/>
          </a:xfrm>
          <a:prstGeom prst="rect">
            <a:avLst/>
          </a:prstGeom>
          <a:noFill/>
        </p:spPr>
        <p:txBody>
          <a:bodyPr wrap="none" rtlCol="0">
            <a:spAutoFit/>
          </a:bodyPr>
          <a:lstStyle/>
          <a:p>
            <a:r>
              <a:rPr lang="en-US" altLang="ko-KR" dirty="0"/>
              <a:t>Monolithic </a:t>
            </a:r>
            <a:br>
              <a:rPr lang="en-US" altLang="ko-KR" dirty="0"/>
            </a:br>
            <a:r>
              <a:rPr lang="en-US" altLang="ko-KR" dirty="0"/>
              <a:t>crystal</a:t>
            </a:r>
            <a:endParaRPr lang="ko-KR" altLang="en-US" dirty="0"/>
          </a:p>
        </p:txBody>
      </p:sp>
      <p:sp>
        <p:nvSpPr>
          <p:cNvPr id="13" name="TextBox 12">
            <a:extLst>
              <a:ext uri="{FF2B5EF4-FFF2-40B4-BE49-F238E27FC236}">
                <a16:creationId xmlns:a16="http://schemas.microsoft.com/office/drawing/2014/main" id="{DB849279-53AF-DB3D-D7B9-F4D5E1677FF7}"/>
              </a:ext>
            </a:extLst>
          </p:cNvPr>
          <p:cNvSpPr txBox="1"/>
          <p:nvPr/>
        </p:nvSpPr>
        <p:spPr>
          <a:xfrm>
            <a:off x="10704005" y="2631052"/>
            <a:ext cx="1257717" cy="369332"/>
          </a:xfrm>
          <a:prstGeom prst="rect">
            <a:avLst/>
          </a:prstGeom>
          <a:noFill/>
        </p:spPr>
        <p:txBody>
          <a:bodyPr wrap="none" rtlCol="0">
            <a:spAutoFit/>
          </a:bodyPr>
          <a:lstStyle/>
          <a:p>
            <a:r>
              <a:rPr lang="en-US" altLang="ko-KR" dirty="0"/>
              <a:t>PMT array</a:t>
            </a:r>
            <a:endParaRPr lang="ko-KR" altLang="en-US" dirty="0"/>
          </a:p>
        </p:txBody>
      </p:sp>
      <p:cxnSp>
        <p:nvCxnSpPr>
          <p:cNvPr id="14" name="직선 화살표 연결선 13">
            <a:extLst>
              <a:ext uri="{FF2B5EF4-FFF2-40B4-BE49-F238E27FC236}">
                <a16:creationId xmlns:a16="http://schemas.microsoft.com/office/drawing/2014/main" id="{0BB017C5-7774-7AE1-B34D-AC8C7494F061}"/>
              </a:ext>
            </a:extLst>
          </p:cNvPr>
          <p:cNvCxnSpPr>
            <a:cxnSpLocks/>
          </p:cNvCxnSpPr>
          <p:nvPr/>
        </p:nvCxnSpPr>
        <p:spPr>
          <a:xfrm flipV="1">
            <a:off x="6852967" y="1897766"/>
            <a:ext cx="806409" cy="2039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8DB0B76-072A-D408-0DE5-0E77A6CF5C9F}"/>
              </a:ext>
            </a:extLst>
          </p:cNvPr>
          <p:cNvSpPr txBox="1"/>
          <p:nvPr/>
        </p:nvSpPr>
        <p:spPr>
          <a:xfrm>
            <a:off x="5552383" y="2060847"/>
            <a:ext cx="1383712" cy="646331"/>
          </a:xfrm>
          <a:prstGeom prst="rect">
            <a:avLst/>
          </a:prstGeom>
          <a:noFill/>
        </p:spPr>
        <p:txBody>
          <a:bodyPr wrap="none" rtlCol="0">
            <a:spAutoFit/>
          </a:bodyPr>
          <a:lstStyle/>
          <a:p>
            <a:pPr algn="r"/>
            <a:r>
              <a:rPr lang="en-US" altLang="ko-KR" dirty="0"/>
              <a:t>Scintillation</a:t>
            </a:r>
            <a:br>
              <a:rPr lang="en-US" altLang="ko-KR" dirty="0"/>
            </a:br>
            <a:r>
              <a:rPr lang="en-US" altLang="ko-KR" dirty="0"/>
              <a:t>lights</a:t>
            </a:r>
            <a:endParaRPr lang="ko-KR" altLang="en-US" dirty="0"/>
          </a:p>
        </p:txBody>
      </p:sp>
      <p:sp>
        <p:nvSpPr>
          <p:cNvPr id="16" name="텍스트 개체 틀 3">
            <a:extLst>
              <a:ext uri="{FF2B5EF4-FFF2-40B4-BE49-F238E27FC236}">
                <a16:creationId xmlns:a16="http://schemas.microsoft.com/office/drawing/2014/main" id="{95715EB0-0426-DFBD-C8AD-1ABBBB595C25}"/>
              </a:ext>
            </a:extLst>
          </p:cNvPr>
          <p:cNvSpPr>
            <a:spLocks noGrp="1"/>
          </p:cNvSpPr>
          <p:nvPr>
            <p:ph type="body" sz="quarter" idx="13"/>
          </p:nvPr>
        </p:nvSpPr>
        <p:spPr>
          <a:xfrm>
            <a:off x="6244239" y="3808021"/>
            <a:ext cx="5467615" cy="2557854"/>
          </a:xfrm>
        </p:spPr>
        <p:txBody>
          <a:bodyPr/>
          <a:lstStyle/>
          <a:p>
            <a:pPr>
              <a:lnSpc>
                <a:spcPct val="150000"/>
              </a:lnSpc>
            </a:pPr>
            <a:r>
              <a:rPr lang="en-US" altLang="ko-KR" sz="2400" b="1" dirty="0"/>
              <a:t>Interacted position</a:t>
            </a:r>
          </a:p>
          <a:p>
            <a:pPr lvl="1">
              <a:lnSpc>
                <a:spcPct val="100000"/>
              </a:lnSpc>
            </a:pPr>
            <a:r>
              <a:rPr lang="en-US" altLang="ko-KR" sz="2000" dirty="0">
                <a:sym typeface="Wingdings" panose="05000000000000000000" pitchFamily="2" charset="2"/>
              </a:rPr>
              <a:t>Can be estimated by </a:t>
            </a:r>
            <a:r>
              <a:rPr lang="en-US" altLang="ko-KR" sz="2000" dirty="0">
                <a:solidFill>
                  <a:srgbClr val="FF0000"/>
                </a:solidFill>
                <a:sym typeface="Wingdings" panose="05000000000000000000" pitchFamily="2" charset="2"/>
              </a:rPr>
              <a:t>analyzing the dispersion pattern</a:t>
            </a:r>
            <a:r>
              <a:rPr lang="en-US" altLang="ko-KR" sz="2000" dirty="0">
                <a:sym typeface="Wingdings" panose="05000000000000000000" pitchFamily="2" charset="2"/>
              </a:rPr>
              <a:t> of the scintillation lights</a:t>
            </a:r>
            <a:endParaRPr lang="ko-KR" altLang="en-US" sz="2000" dirty="0"/>
          </a:p>
        </p:txBody>
      </p:sp>
    </p:spTree>
    <p:extLst>
      <p:ext uri="{BB962C8B-B14F-4D97-AF65-F5344CB8AC3E}">
        <p14:creationId xmlns:p14="http://schemas.microsoft.com/office/powerpoint/2010/main" val="369203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F1D37F0-E6CF-7112-71A0-98F1DC77A235}"/>
              </a:ext>
            </a:extLst>
          </p:cNvPr>
          <p:cNvSpPr>
            <a:spLocks noGrp="1"/>
          </p:cNvSpPr>
          <p:nvPr>
            <p:ph type="title"/>
          </p:nvPr>
        </p:nvSpPr>
        <p:spPr/>
        <p:txBody>
          <a:bodyPr/>
          <a:lstStyle/>
          <a:p>
            <a:r>
              <a:rPr lang="en-US" altLang="ko-KR" dirty="0"/>
              <a:t>MLPE Procedure</a:t>
            </a:r>
            <a:endParaRPr lang="ko-KR" altLang="en-US" dirty="0"/>
          </a:p>
        </p:txBody>
      </p:sp>
      <p:sp>
        <p:nvSpPr>
          <p:cNvPr id="3" name="슬라이드 번호 개체 틀 2">
            <a:extLst>
              <a:ext uri="{FF2B5EF4-FFF2-40B4-BE49-F238E27FC236}">
                <a16:creationId xmlns:a16="http://schemas.microsoft.com/office/drawing/2014/main" id="{494C929B-A959-89BB-B38C-281067B7D1B7}"/>
              </a:ext>
            </a:extLst>
          </p:cNvPr>
          <p:cNvSpPr>
            <a:spLocks noGrp="1"/>
          </p:cNvSpPr>
          <p:nvPr>
            <p:ph type="sldNum" sz="quarter" idx="12"/>
          </p:nvPr>
        </p:nvSpPr>
        <p:spPr/>
        <p:txBody>
          <a:bodyPr/>
          <a:lstStyle/>
          <a:p>
            <a:fld id="{72BAF041-C2DF-4796-9C78-09F2BBD5D4C1}" type="slidenum">
              <a:rPr lang="en-US" smtClean="0"/>
              <a:pPr/>
              <a:t>12</a:t>
            </a:fld>
            <a:endParaRPr lang="en-US" dirty="0"/>
          </a:p>
        </p:txBody>
      </p:sp>
      <p:sp>
        <p:nvSpPr>
          <p:cNvPr id="11" name="직사각형 10">
            <a:extLst>
              <a:ext uri="{FF2B5EF4-FFF2-40B4-BE49-F238E27FC236}">
                <a16:creationId xmlns:a16="http://schemas.microsoft.com/office/drawing/2014/main" id="{3C231B9A-60A2-461C-8147-74A081F7D9B7}"/>
              </a:ext>
            </a:extLst>
          </p:cNvPr>
          <p:cNvSpPr/>
          <p:nvPr/>
        </p:nvSpPr>
        <p:spPr>
          <a:xfrm>
            <a:off x="170601" y="676512"/>
            <a:ext cx="4126913" cy="360040"/>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Arial"/>
                <a:ea typeface="맑은 고딕"/>
                <a:cs typeface="+mn-cs"/>
              </a:rPr>
              <a:t>Pre-process: look-up table generation</a:t>
            </a:r>
            <a:endParaRPr kumimoji="0" lang="ko-KR" altLang="en-US" sz="1800" b="0" i="0" u="none" strike="noStrike" kern="0" cap="none" spc="0" normalizeH="0" baseline="0" noProof="0" dirty="0">
              <a:ln>
                <a:noFill/>
              </a:ln>
              <a:solidFill>
                <a:prstClr val="black"/>
              </a:solidFill>
              <a:effectLst/>
              <a:uLnTx/>
              <a:uFillTx/>
              <a:latin typeface="Arial"/>
              <a:ea typeface="맑은 고딕"/>
              <a:cs typeface="+mn-cs"/>
            </a:endParaRPr>
          </a:p>
        </p:txBody>
      </p:sp>
      <mc:AlternateContent xmlns:mc="http://schemas.openxmlformats.org/markup-compatibility/2006" xmlns:a14="http://schemas.microsoft.com/office/drawing/2010/main">
        <mc:Choice Requires="a14">
          <p:graphicFrame>
            <p:nvGraphicFramePr>
              <p:cNvPr id="12" name="표 11">
                <a:extLst>
                  <a:ext uri="{FF2B5EF4-FFF2-40B4-BE49-F238E27FC236}">
                    <a16:creationId xmlns:a16="http://schemas.microsoft.com/office/drawing/2014/main" id="{92E4C652-6CF1-900B-4972-BC5002239B46}"/>
                  </a:ext>
                </a:extLst>
              </p:cNvPr>
              <p:cNvGraphicFramePr>
                <a:graphicFrameLocks noGrp="1"/>
              </p:cNvGraphicFramePr>
              <p:nvPr>
                <p:extLst>
                  <p:ext uri="{D42A27DB-BD31-4B8C-83A1-F6EECF244321}">
                    <p14:modId xmlns:p14="http://schemas.microsoft.com/office/powerpoint/2010/main" val="78496450"/>
                  </p:ext>
                </p:extLst>
              </p:nvPr>
            </p:nvGraphicFramePr>
            <p:xfrm>
              <a:off x="74057" y="4519391"/>
              <a:ext cx="4320000" cy="1854200"/>
            </p:xfrm>
            <a:graphic>
              <a:graphicData uri="http://schemas.openxmlformats.org/drawingml/2006/table">
                <a:tbl>
                  <a:tblPr firstRow="1" bandRow="1"/>
                  <a:tblGrid>
                    <a:gridCol w="1152000">
                      <a:extLst>
                        <a:ext uri="{9D8B030D-6E8A-4147-A177-3AD203B41FA5}">
                          <a16:colId xmlns:a16="http://schemas.microsoft.com/office/drawing/2014/main" val="20000"/>
                        </a:ext>
                      </a:extLst>
                    </a:gridCol>
                    <a:gridCol w="936000">
                      <a:extLst>
                        <a:ext uri="{9D8B030D-6E8A-4147-A177-3AD203B41FA5}">
                          <a16:colId xmlns:a16="http://schemas.microsoft.com/office/drawing/2014/main" val="20001"/>
                        </a:ext>
                      </a:extLst>
                    </a:gridCol>
                    <a:gridCol w="936000">
                      <a:extLst>
                        <a:ext uri="{9D8B030D-6E8A-4147-A177-3AD203B41FA5}">
                          <a16:colId xmlns:a16="http://schemas.microsoft.com/office/drawing/2014/main" val="20002"/>
                        </a:ext>
                      </a:extLst>
                    </a:gridCol>
                    <a:gridCol w="360000">
                      <a:extLst>
                        <a:ext uri="{9D8B030D-6E8A-4147-A177-3AD203B41FA5}">
                          <a16:colId xmlns:a16="http://schemas.microsoft.com/office/drawing/2014/main" val="20003"/>
                        </a:ext>
                      </a:extLst>
                    </a:gridCol>
                    <a:gridCol w="936000">
                      <a:extLst>
                        <a:ext uri="{9D8B030D-6E8A-4147-A177-3AD203B41FA5}">
                          <a16:colId xmlns:a16="http://schemas.microsoft.com/office/drawing/2014/main" val="20004"/>
                        </a:ext>
                      </a:extLst>
                    </a:gridCol>
                  </a:tblGrid>
                  <a:tr h="370840">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14:m>
                            <m:oMathPara xmlns:m="http://schemas.openxmlformats.org/officeDocument/2006/math">
                              <m:oMathParaPr>
                                <m:jc m:val="centerGroup"/>
                              </m:oMathParaPr>
                              <m:oMath xmlns:m="http://schemas.openxmlformats.org/officeDocument/2006/math">
                                <m:sSub>
                                  <m:sSubPr>
                                    <m:ctrlPr>
                                      <a:rPr lang="en-US" altLang="ko-KR" sz="1400" i="1" smtClean="0">
                                        <a:solidFill>
                                          <a:schemeClr val="tx1"/>
                                        </a:solidFill>
                                        <a:latin typeface="Cambria Math" panose="02040503050406030204" pitchFamily="18" charset="0"/>
                                      </a:rPr>
                                    </m:ctrlPr>
                                  </m:sSubPr>
                                  <m:e>
                                    <m:r>
                                      <a:rPr lang="ko-KR" altLang="en-US" sz="1400" i="1">
                                        <a:solidFill>
                                          <a:schemeClr val="tx1"/>
                                        </a:solidFill>
                                        <a:latin typeface="Cambria Math" panose="02040503050406030204" pitchFamily="18" charset="0"/>
                                      </a:rPr>
                                      <m:t>𝜇</m:t>
                                    </m:r>
                                  </m:e>
                                  <m:sub>
                                    <m:r>
                                      <a:rPr lang="en-US" altLang="ko-KR" sz="1400" i="1">
                                        <a:solidFill>
                                          <a:schemeClr val="tx1"/>
                                        </a:solidFill>
                                        <a:latin typeface="Cambria Math" panose="02040503050406030204" pitchFamily="18" charset="0"/>
                                      </a:rPr>
                                      <m:t>𝑖</m:t>
                                    </m:r>
                                  </m:sub>
                                </m:sSub>
                                <m:d>
                                  <m:dPr>
                                    <m:ctrlPr>
                                      <a:rPr lang="en-US" altLang="ko-KR" sz="1400" i="1">
                                        <a:solidFill>
                                          <a:schemeClr val="tx1"/>
                                        </a:solidFill>
                                        <a:latin typeface="Cambria Math" panose="02040503050406030204" pitchFamily="18" charset="0"/>
                                      </a:rPr>
                                    </m:ctrlPr>
                                  </m:dPr>
                                  <m:e>
                                    <m:r>
                                      <a:rPr lang="en-US" altLang="ko-KR" sz="1400" b="1" i="1">
                                        <a:solidFill>
                                          <a:schemeClr val="tx1"/>
                                        </a:solidFill>
                                        <a:latin typeface="Cambria Math" panose="02040503050406030204" pitchFamily="18" charset="0"/>
                                      </a:rPr>
                                      <m:t>𝒓</m:t>
                                    </m:r>
                                  </m:e>
                                </m:d>
                              </m:oMath>
                            </m:oMathPara>
                          </a14:m>
                          <a:endParaRPr lang="ko-KR" altLang="en-US" sz="1400" dirty="0">
                            <a:solidFill>
                              <a:schemeClr val="tx1"/>
                            </a:solidFill>
                          </a:endParaRP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dirty="0">
                              <a:solidFill>
                                <a:schemeClr val="tx1"/>
                              </a:solidFill>
                            </a:rPr>
                            <a:t>PMT #1</a:t>
                          </a:r>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dirty="0">
                              <a:solidFill>
                                <a:schemeClr val="tx1"/>
                              </a:solidFill>
                            </a:rPr>
                            <a:t>PMT #2</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dirty="0">
                              <a:solidFill>
                                <a:schemeClr val="tx1"/>
                              </a:solidFill>
                            </a:rPr>
                            <a:t>PMT #36</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Ref. pos. #1</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0.2467</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0.2033</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0.0022</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solidFill>
                                <a:schemeClr val="tx1"/>
                              </a:solidFill>
                            </a:rPr>
                            <a:t>Ref. pos. #2</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0.2433</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0.2089</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0.0022</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solidFill>
                                <a:schemeClr val="tx1"/>
                              </a:solidFill>
                            </a:rPr>
                            <a:t>Ref. pos. #3</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0.2384</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0.2152</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0.0022</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gridSpan="5">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hMerge="1">
                      <a:txBody>
                        <a:bodyPr/>
                        <a:lstStyle/>
                        <a:p>
                          <a:pPr algn="ctr" latinLnBrk="1"/>
                          <a:endParaRPr lang="ko-KR" altLang="en-US" sz="1400" dirty="0">
                            <a:solidFill>
                              <a:schemeClr val="tx1"/>
                            </a:solidFill>
                          </a:endParaRPr>
                        </a:p>
                      </a:txBody>
                      <a:tcPr anchor="ctr">
                        <a:lnT w="12700" cap="flat" cmpd="sng" algn="ctr">
                          <a:solidFill>
                            <a:schemeClr val="tx1"/>
                          </a:solidFill>
                          <a:prstDash val="solid"/>
                          <a:round/>
                          <a:headEnd type="none" w="med" len="med"/>
                          <a:tailEnd type="none" w="med" len="med"/>
                        </a:lnT>
                        <a:noFill/>
                      </a:tcPr>
                    </a:tc>
                    <a:tc hMerge="1">
                      <a:txBody>
                        <a:bodyPr/>
                        <a:lstStyle/>
                        <a:p>
                          <a:pPr algn="ctr" latinLnBrk="1"/>
                          <a:endParaRPr lang="ko-KR" altLang="en-US" sz="1400" dirty="0">
                            <a:solidFill>
                              <a:schemeClr val="tx1"/>
                            </a:solidFill>
                          </a:endParaRPr>
                        </a:p>
                      </a:txBody>
                      <a:tcPr anchor="ctr">
                        <a:lnT w="12700" cap="flat" cmpd="sng" algn="ctr">
                          <a:solidFill>
                            <a:schemeClr val="tx1"/>
                          </a:solidFill>
                          <a:prstDash val="solid"/>
                          <a:round/>
                          <a:headEnd type="none" w="med" len="med"/>
                          <a:tailEnd type="none" w="med" len="med"/>
                        </a:lnT>
                        <a:noFill/>
                      </a:tcPr>
                    </a:tc>
                    <a:tc hMerge="1">
                      <a:txBody>
                        <a:bodyPr/>
                        <a:lstStyle/>
                        <a:p>
                          <a:pPr algn="ctr" latinLnBrk="1"/>
                          <a:endParaRPr lang="ko-KR" altLang="en-US" sz="1400" dirty="0">
                            <a:solidFill>
                              <a:schemeClr val="tx1"/>
                            </a:solidFill>
                          </a:endParaRPr>
                        </a:p>
                      </a:txBody>
                      <a:tcPr anchor="ctr">
                        <a:lnT w="12700" cap="flat" cmpd="sng" algn="ctr">
                          <a:solidFill>
                            <a:schemeClr val="tx1"/>
                          </a:solidFill>
                          <a:prstDash val="solid"/>
                          <a:round/>
                          <a:headEnd type="none" w="med" len="med"/>
                          <a:tailEnd type="none" w="med" len="med"/>
                        </a:lnT>
                        <a:noFill/>
                      </a:tcPr>
                    </a:tc>
                    <a:tc hMerge="1">
                      <a:txBody>
                        <a:bodyPr/>
                        <a:lstStyle/>
                        <a:p>
                          <a:pPr algn="ctr" latinLnBrk="1"/>
                          <a:endParaRPr lang="ko-KR" altLang="en-US" sz="1400" dirty="0">
                            <a:solidFill>
                              <a:schemeClr val="tx1"/>
                            </a:solidFill>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4"/>
                      </a:ext>
                    </a:extLst>
                  </a:tr>
                </a:tbl>
              </a:graphicData>
            </a:graphic>
          </p:graphicFrame>
        </mc:Choice>
        <mc:Fallback xmlns="">
          <p:graphicFrame>
            <p:nvGraphicFramePr>
              <p:cNvPr id="12" name="표 11">
                <a:extLst>
                  <a:ext uri="{FF2B5EF4-FFF2-40B4-BE49-F238E27FC236}">
                    <a16:creationId xmlns:a16="http://schemas.microsoft.com/office/drawing/2014/main" id="{92E4C652-6CF1-900B-4972-BC5002239B46}"/>
                  </a:ext>
                </a:extLst>
              </p:cNvPr>
              <p:cNvGraphicFramePr>
                <a:graphicFrameLocks noGrp="1"/>
              </p:cNvGraphicFramePr>
              <p:nvPr>
                <p:extLst>
                  <p:ext uri="{D42A27DB-BD31-4B8C-83A1-F6EECF244321}">
                    <p14:modId xmlns:p14="http://schemas.microsoft.com/office/powerpoint/2010/main" val="78496450"/>
                  </p:ext>
                </p:extLst>
              </p:nvPr>
            </p:nvGraphicFramePr>
            <p:xfrm>
              <a:off x="74057" y="4519391"/>
              <a:ext cx="4320000" cy="1854200"/>
            </p:xfrm>
            <a:graphic>
              <a:graphicData uri="http://schemas.openxmlformats.org/drawingml/2006/table">
                <a:tbl>
                  <a:tblPr firstRow="1" bandRow="1"/>
                  <a:tblGrid>
                    <a:gridCol w="1152000">
                      <a:extLst>
                        <a:ext uri="{9D8B030D-6E8A-4147-A177-3AD203B41FA5}">
                          <a16:colId xmlns:a16="http://schemas.microsoft.com/office/drawing/2014/main" val="20000"/>
                        </a:ext>
                      </a:extLst>
                    </a:gridCol>
                    <a:gridCol w="936000">
                      <a:extLst>
                        <a:ext uri="{9D8B030D-6E8A-4147-A177-3AD203B41FA5}">
                          <a16:colId xmlns:a16="http://schemas.microsoft.com/office/drawing/2014/main" val="20001"/>
                        </a:ext>
                      </a:extLst>
                    </a:gridCol>
                    <a:gridCol w="936000">
                      <a:extLst>
                        <a:ext uri="{9D8B030D-6E8A-4147-A177-3AD203B41FA5}">
                          <a16:colId xmlns:a16="http://schemas.microsoft.com/office/drawing/2014/main" val="20002"/>
                        </a:ext>
                      </a:extLst>
                    </a:gridCol>
                    <a:gridCol w="360000">
                      <a:extLst>
                        <a:ext uri="{9D8B030D-6E8A-4147-A177-3AD203B41FA5}">
                          <a16:colId xmlns:a16="http://schemas.microsoft.com/office/drawing/2014/main" val="20003"/>
                        </a:ext>
                      </a:extLst>
                    </a:gridCol>
                    <a:gridCol w="936000">
                      <a:extLst>
                        <a:ext uri="{9D8B030D-6E8A-4147-A177-3AD203B41FA5}">
                          <a16:colId xmlns:a16="http://schemas.microsoft.com/office/drawing/2014/main" val="20004"/>
                        </a:ext>
                      </a:extLst>
                    </a:gridCol>
                  </a:tblGrid>
                  <a:tr h="370840">
                    <a:tc>
                      <a:txBody>
                        <a:bodyPr/>
                        <a:lstStyle/>
                        <a:p>
                          <a:endParaRPr lang="ko-K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2"/>
                          <a:stretch>
                            <a:fillRect l="-529" t="-1639" r="-276190" b="-408197"/>
                          </a:stretch>
                        </a:blip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dirty="0">
                              <a:solidFill>
                                <a:schemeClr val="tx1"/>
                              </a:solidFill>
                            </a:rPr>
                            <a:t>PMT #1</a:t>
                          </a:r>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dirty="0">
                              <a:solidFill>
                                <a:schemeClr val="tx1"/>
                              </a:solidFill>
                            </a:rPr>
                            <a:t>PMT #2</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dirty="0">
                              <a:solidFill>
                                <a:schemeClr val="tx1"/>
                              </a:solidFill>
                            </a:rPr>
                            <a:t>PMT #36</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Ref. pos. #1</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0.2467</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0.2033</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0.0022</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solidFill>
                                <a:schemeClr val="tx1"/>
                              </a:solidFill>
                            </a:rPr>
                            <a:t>Ref. pos. #2</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0.2433</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0.2089</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0.0022</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solidFill>
                                <a:schemeClr val="tx1"/>
                              </a:solidFill>
                            </a:rPr>
                            <a:t>Ref. pos. #3</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0.2384</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0.2152</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0.0022</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gridSpan="5">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hMerge="1">
                      <a:txBody>
                        <a:bodyPr/>
                        <a:lstStyle/>
                        <a:p>
                          <a:pPr algn="ctr" latinLnBrk="1"/>
                          <a:endParaRPr lang="ko-KR" altLang="en-US" sz="1400" dirty="0">
                            <a:solidFill>
                              <a:schemeClr val="tx1"/>
                            </a:solidFill>
                          </a:endParaRPr>
                        </a:p>
                      </a:txBody>
                      <a:tcPr anchor="ctr">
                        <a:lnT w="12700" cap="flat" cmpd="sng" algn="ctr">
                          <a:solidFill>
                            <a:schemeClr val="tx1"/>
                          </a:solidFill>
                          <a:prstDash val="solid"/>
                          <a:round/>
                          <a:headEnd type="none" w="med" len="med"/>
                          <a:tailEnd type="none" w="med" len="med"/>
                        </a:lnT>
                        <a:noFill/>
                      </a:tcPr>
                    </a:tc>
                    <a:tc hMerge="1">
                      <a:txBody>
                        <a:bodyPr/>
                        <a:lstStyle/>
                        <a:p>
                          <a:pPr algn="ctr" latinLnBrk="1"/>
                          <a:endParaRPr lang="ko-KR" altLang="en-US" sz="1400" dirty="0">
                            <a:solidFill>
                              <a:schemeClr val="tx1"/>
                            </a:solidFill>
                          </a:endParaRPr>
                        </a:p>
                      </a:txBody>
                      <a:tcPr anchor="ctr">
                        <a:lnT w="12700" cap="flat" cmpd="sng" algn="ctr">
                          <a:solidFill>
                            <a:schemeClr val="tx1"/>
                          </a:solidFill>
                          <a:prstDash val="solid"/>
                          <a:round/>
                          <a:headEnd type="none" w="med" len="med"/>
                          <a:tailEnd type="none" w="med" len="med"/>
                        </a:lnT>
                        <a:noFill/>
                      </a:tcPr>
                    </a:tc>
                    <a:tc hMerge="1">
                      <a:txBody>
                        <a:bodyPr/>
                        <a:lstStyle/>
                        <a:p>
                          <a:pPr algn="ctr" latinLnBrk="1"/>
                          <a:endParaRPr lang="ko-KR" altLang="en-US" sz="1400" dirty="0">
                            <a:solidFill>
                              <a:schemeClr val="tx1"/>
                            </a:solidFill>
                          </a:endParaRPr>
                        </a:p>
                      </a:txBody>
                      <a:tcPr anchor="ctr">
                        <a:lnT w="12700" cap="flat" cmpd="sng" algn="ctr">
                          <a:solidFill>
                            <a:schemeClr val="tx1"/>
                          </a:solidFill>
                          <a:prstDash val="solid"/>
                          <a:round/>
                          <a:headEnd type="none" w="med" len="med"/>
                          <a:tailEnd type="none" w="med" len="med"/>
                        </a:lnT>
                        <a:noFill/>
                      </a:tcPr>
                    </a:tc>
                    <a:tc hMerge="1">
                      <a:txBody>
                        <a:bodyPr/>
                        <a:lstStyle/>
                        <a:p>
                          <a:pPr algn="ctr" latinLnBrk="1"/>
                          <a:endParaRPr lang="ko-KR" altLang="en-US" sz="1400" dirty="0">
                            <a:solidFill>
                              <a:schemeClr val="tx1"/>
                            </a:solidFill>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4"/>
                      </a:ext>
                    </a:extLst>
                  </a:tr>
                </a:tbl>
              </a:graphicData>
            </a:graphic>
          </p:graphicFrame>
        </mc:Fallback>
      </mc:AlternateContent>
      <p:pic>
        <p:nvPicPr>
          <p:cNvPr id="13" name="그림 12">
            <a:extLst>
              <a:ext uri="{FF2B5EF4-FFF2-40B4-BE49-F238E27FC236}">
                <a16:creationId xmlns:a16="http://schemas.microsoft.com/office/drawing/2014/main" id="{C89E89AD-44F8-FB6C-07FD-3214CC12FD79}"/>
              </a:ext>
            </a:extLst>
          </p:cNvPr>
          <p:cNvPicPr>
            <a:picLocks noChangeAspect="1"/>
          </p:cNvPicPr>
          <p:nvPr/>
        </p:nvPicPr>
        <p:blipFill rotWithShape="1">
          <a:blip r:embed="rId3">
            <a:extLst>
              <a:ext uri="{28A0092B-C50C-407E-A947-70E740481C1C}">
                <a14:useLocalDpi xmlns:a14="http://schemas.microsoft.com/office/drawing/2010/main" val="0"/>
              </a:ext>
            </a:extLst>
          </a:blip>
          <a:srcRect l="27097" t="20854" r="42031" b="34345"/>
          <a:stretch/>
        </p:blipFill>
        <p:spPr>
          <a:xfrm>
            <a:off x="429402" y="1114142"/>
            <a:ext cx="3609311" cy="3106946"/>
          </a:xfrm>
          <a:prstGeom prst="rect">
            <a:avLst/>
          </a:prstGeom>
          <a:ln>
            <a:solidFill>
              <a:srgbClr val="FF0000"/>
            </a:solidFill>
          </a:ln>
        </p:spPr>
      </p:pic>
      <p:sp>
        <p:nvSpPr>
          <p:cNvPr id="14" name="타원 13">
            <a:extLst>
              <a:ext uri="{FF2B5EF4-FFF2-40B4-BE49-F238E27FC236}">
                <a16:creationId xmlns:a16="http://schemas.microsoft.com/office/drawing/2014/main" id="{889D8972-E51C-D247-9610-2D5E688CE3EF}"/>
              </a:ext>
            </a:extLst>
          </p:cNvPr>
          <p:cNvSpPr/>
          <p:nvPr/>
        </p:nvSpPr>
        <p:spPr>
          <a:xfrm>
            <a:off x="2041550" y="2209010"/>
            <a:ext cx="72000" cy="72000"/>
          </a:xfrm>
          <a:prstGeom prst="ellipse">
            <a:avLst/>
          </a:prstGeom>
          <a:noFill/>
          <a:ln w="19050" cap="flat" cmpd="sng" algn="ctr">
            <a:solidFill>
              <a:srgbClr val="FF0000"/>
            </a:solidFill>
            <a:prstDash val="solid"/>
            <a:tailEnd type="triangle"/>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a:cs typeface="+mn-cs"/>
            </a:endParaRPr>
          </a:p>
        </p:txBody>
      </p:sp>
      <p:sp>
        <p:nvSpPr>
          <p:cNvPr id="15" name="타원 14">
            <a:extLst>
              <a:ext uri="{FF2B5EF4-FFF2-40B4-BE49-F238E27FC236}">
                <a16:creationId xmlns:a16="http://schemas.microsoft.com/office/drawing/2014/main" id="{9F07E5DF-7CD2-6FE3-BCE2-567F5D55FD18}"/>
              </a:ext>
            </a:extLst>
          </p:cNvPr>
          <p:cNvSpPr/>
          <p:nvPr/>
        </p:nvSpPr>
        <p:spPr>
          <a:xfrm>
            <a:off x="1907051" y="2209010"/>
            <a:ext cx="72000" cy="72000"/>
          </a:xfrm>
          <a:prstGeom prst="ellipse">
            <a:avLst/>
          </a:prstGeom>
          <a:noFill/>
          <a:ln w="19050" cap="flat" cmpd="sng" algn="ctr">
            <a:solidFill>
              <a:srgbClr val="FF0000"/>
            </a:solidFill>
            <a:prstDash val="solid"/>
            <a:tailEnd type="triangle"/>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a:cs typeface="+mn-cs"/>
            </a:endParaRPr>
          </a:p>
        </p:txBody>
      </p:sp>
      <p:sp>
        <p:nvSpPr>
          <p:cNvPr id="16" name="타원 15">
            <a:extLst>
              <a:ext uri="{FF2B5EF4-FFF2-40B4-BE49-F238E27FC236}">
                <a16:creationId xmlns:a16="http://schemas.microsoft.com/office/drawing/2014/main" id="{7F3EE97F-20F7-8F08-2D7B-0C872474A3CF}"/>
              </a:ext>
            </a:extLst>
          </p:cNvPr>
          <p:cNvSpPr/>
          <p:nvPr/>
        </p:nvSpPr>
        <p:spPr>
          <a:xfrm>
            <a:off x="1969542" y="2209010"/>
            <a:ext cx="72000" cy="72000"/>
          </a:xfrm>
          <a:prstGeom prst="ellipse">
            <a:avLst/>
          </a:prstGeom>
          <a:noFill/>
          <a:ln w="19050" cap="flat" cmpd="sng" algn="ctr">
            <a:solidFill>
              <a:srgbClr val="FF0000"/>
            </a:solidFill>
            <a:prstDash val="solid"/>
            <a:tailEnd type="triangle"/>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a:cs typeface="+mn-cs"/>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872B80C-D9D3-65CD-6E36-CC9BC317A783}"/>
                  </a:ext>
                </a:extLst>
              </p:cNvPr>
              <p:cNvSpPr txBox="1"/>
              <p:nvPr/>
            </p:nvSpPr>
            <p:spPr>
              <a:xfrm>
                <a:off x="4999916" y="1497845"/>
                <a:ext cx="1991123" cy="409536"/>
              </a:xfrm>
              <a:prstGeom prst="rect">
                <a:avLst/>
              </a:prstGeom>
              <a:noFill/>
            </p:spPr>
            <p:txBody>
              <a:bodyPr wrap="none" lIns="0" tIns="0" rIns="0" bIns="0" rtlCol="0">
                <a:spAutoFit/>
              </a:bodyPr>
              <a:lstStyle/>
              <a:p>
                <a:pPr latinLnBrk="1"/>
                <a14:m>
                  <m:oMathPara xmlns:m="http://schemas.openxmlformats.org/officeDocument/2006/math">
                    <m:oMathParaPr>
                      <m:jc m:val="left"/>
                    </m:oMathParaPr>
                    <m:oMath xmlns:m="http://schemas.openxmlformats.org/officeDocument/2006/math">
                      <m:acc>
                        <m:accPr>
                          <m:chr m:val="̂"/>
                          <m:ctrlPr>
                            <a:rPr lang="en-US" altLang="ko-KR" i="1" smtClean="0">
                              <a:solidFill>
                                <a:prstClr val="black"/>
                              </a:solidFill>
                              <a:latin typeface="Cambria Math" panose="02040503050406030204" pitchFamily="18" charset="0"/>
                            </a:rPr>
                          </m:ctrlPr>
                        </m:accPr>
                        <m:e>
                          <m:r>
                            <a:rPr lang="en-US" altLang="ko-KR" b="1" i="1" smtClean="0">
                              <a:solidFill>
                                <a:prstClr val="black"/>
                              </a:solidFill>
                              <a:latin typeface="Cambria Math" panose="02040503050406030204" pitchFamily="18" charset="0"/>
                            </a:rPr>
                            <m:t>𝒓</m:t>
                          </m:r>
                        </m:e>
                      </m:acc>
                      <m:r>
                        <a:rPr lang="en-US" altLang="ko-KR" i="1" smtClean="0">
                          <a:solidFill>
                            <a:prstClr val="black"/>
                          </a:solidFill>
                          <a:latin typeface="Cambria Math" panose="02040503050406030204" pitchFamily="18" charset="0"/>
                        </a:rPr>
                        <m:t>=</m:t>
                      </m:r>
                      <m:func>
                        <m:funcPr>
                          <m:ctrlPr>
                            <a:rPr lang="en-US" altLang="ko-KR" i="1" smtClean="0">
                              <a:solidFill>
                                <a:prstClr val="black"/>
                              </a:solidFill>
                              <a:latin typeface="Cambria Math" panose="02040503050406030204" pitchFamily="18" charset="0"/>
                            </a:rPr>
                          </m:ctrlPr>
                        </m:funcPr>
                        <m:fName>
                          <m:limLow>
                            <m:limLowPr>
                              <m:ctrlPr>
                                <a:rPr lang="en-US" altLang="ko-KR" i="1" smtClean="0">
                                  <a:solidFill>
                                    <a:prstClr val="black"/>
                                  </a:solidFill>
                                  <a:latin typeface="Cambria Math" panose="02040503050406030204" pitchFamily="18" charset="0"/>
                                </a:rPr>
                              </m:ctrlPr>
                            </m:limLowPr>
                            <m:e>
                              <m:r>
                                <m:rPr>
                                  <m:sty m:val="p"/>
                                </m:rPr>
                                <a:rPr lang="en-US" altLang="ko-KR" smtClean="0">
                                  <a:solidFill>
                                    <a:prstClr val="black"/>
                                  </a:solidFill>
                                  <a:latin typeface="Cambria Math" panose="02040503050406030204" pitchFamily="18" charset="0"/>
                                </a:rPr>
                                <m:t>argmax</m:t>
                              </m:r>
                            </m:e>
                            <m:lim>
                              <m:r>
                                <a:rPr lang="en-US" altLang="ko-KR" b="1" i="1" smtClean="0">
                                  <a:solidFill>
                                    <a:prstClr val="black"/>
                                  </a:solidFill>
                                  <a:latin typeface="Cambria Math" panose="02040503050406030204" pitchFamily="18" charset="0"/>
                                </a:rPr>
                                <m:t>𝒓</m:t>
                              </m:r>
                            </m:lim>
                          </m:limLow>
                        </m:fName>
                        <m:e>
                          <m:r>
                            <a:rPr lang="en-US" altLang="ko-KR" i="1">
                              <a:solidFill>
                                <a:prstClr val="black"/>
                              </a:solidFill>
                              <a:latin typeface="Cambria Math" panose="02040503050406030204" pitchFamily="18" charset="0"/>
                            </a:rPr>
                            <m:t>𝐿</m:t>
                          </m:r>
                          <m:d>
                            <m:dPr>
                              <m:ctrlPr>
                                <a:rPr lang="en-US" altLang="ko-KR" i="1">
                                  <a:solidFill>
                                    <a:prstClr val="black"/>
                                  </a:solidFill>
                                  <a:latin typeface="Cambria Math" panose="02040503050406030204" pitchFamily="18" charset="0"/>
                                </a:rPr>
                              </m:ctrlPr>
                            </m:dPr>
                            <m:e>
                              <m:r>
                                <a:rPr lang="en-US" altLang="ko-KR" b="1" i="1">
                                  <a:solidFill>
                                    <a:prstClr val="black"/>
                                  </a:solidFill>
                                  <a:latin typeface="Cambria Math" panose="02040503050406030204" pitchFamily="18" charset="0"/>
                                </a:rPr>
                                <m:t>𝒓</m:t>
                              </m:r>
                              <m:r>
                                <a:rPr lang="en-US" altLang="ko-KR" i="1" smtClean="0">
                                  <a:solidFill>
                                    <a:prstClr val="black"/>
                                  </a:solidFill>
                                  <a:latin typeface="Cambria Math" panose="02040503050406030204" pitchFamily="18" charset="0"/>
                                </a:rPr>
                                <m:t>|</m:t>
                              </m:r>
                              <m:sSub>
                                <m:sSubPr>
                                  <m:ctrlPr>
                                    <a:rPr lang="en-US" altLang="ko-KR" i="1" smtClean="0">
                                      <a:solidFill>
                                        <a:prstClr val="black"/>
                                      </a:solidFill>
                                      <a:latin typeface="Cambria Math" panose="02040503050406030204" pitchFamily="18" charset="0"/>
                                    </a:rPr>
                                  </m:ctrlPr>
                                </m:sSubPr>
                                <m:e>
                                  <m:r>
                                    <a:rPr lang="en-US" altLang="ko-KR" i="1" smtClean="0">
                                      <a:solidFill>
                                        <a:prstClr val="black"/>
                                      </a:solidFill>
                                      <a:latin typeface="Cambria Math" panose="02040503050406030204" pitchFamily="18" charset="0"/>
                                    </a:rPr>
                                    <m:t>𝑔</m:t>
                                  </m:r>
                                </m:e>
                                <m:sub>
                                  <m:r>
                                    <a:rPr lang="en-US" altLang="ko-KR" i="1" smtClean="0">
                                      <a:solidFill>
                                        <a:prstClr val="black"/>
                                      </a:solidFill>
                                      <a:latin typeface="Cambria Math" panose="02040503050406030204" pitchFamily="18" charset="0"/>
                                    </a:rPr>
                                    <m:t>𝑖</m:t>
                                  </m:r>
                                </m:sub>
                              </m:sSub>
                            </m:e>
                          </m:d>
                        </m:e>
                      </m:func>
                    </m:oMath>
                  </m:oMathPara>
                </a14:m>
                <a:endParaRPr lang="en-US" altLang="ko-KR" dirty="0">
                  <a:solidFill>
                    <a:prstClr val="black"/>
                  </a:solidFill>
                  <a:latin typeface="Arial"/>
                </a:endParaRPr>
              </a:p>
            </p:txBody>
          </p:sp>
        </mc:Choice>
        <mc:Fallback xmlns="">
          <p:sp>
            <p:nvSpPr>
              <p:cNvPr id="28" name="TextBox 27">
                <a:extLst>
                  <a:ext uri="{FF2B5EF4-FFF2-40B4-BE49-F238E27FC236}">
                    <a16:creationId xmlns:a16="http://schemas.microsoft.com/office/drawing/2014/main" id="{6872B80C-D9D3-65CD-6E36-CC9BC317A783}"/>
                  </a:ext>
                </a:extLst>
              </p:cNvPr>
              <p:cNvSpPr txBox="1">
                <a:spLocks noRot="1" noChangeAspect="1" noMove="1" noResize="1" noEditPoints="1" noAdjustHandles="1" noChangeArrowheads="1" noChangeShapeType="1" noTextEdit="1"/>
              </p:cNvSpPr>
              <p:nvPr/>
            </p:nvSpPr>
            <p:spPr>
              <a:xfrm>
                <a:off x="4999916" y="1497845"/>
                <a:ext cx="1991123" cy="409536"/>
              </a:xfrm>
              <a:prstGeom prst="rect">
                <a:avLst/>
              </a:prstGeom>
              <a:blipFill>
                <a:blip r:embed="rId4"/>
                <a:stretch>
                  <a:fillRect l="-3364" t="-16418" b="-10448"/>
                </a:stretch>
              </a:blipFill>
            </p:spPr>
            <p:txBody>
              <a:bodyPr/>
              <a:lstStyle/>
              <a:p>
                <a:r>
                  <a:rPr lang="ko-KR" altLang="en-US">
                    <a:noFill/>
                  </a:rPr>
                  <a:t> </a:t>
                </a:r>
              </a:p>
            </p:txBody>
          </p:sp>
        </mc:Fallback>
      </mc:AlternateContent>
      <p:cxnSp>
        <p:nvCxnSpPr>
          <p:cNvPr id="29" name="직선 연결선 28">
            <a:extLst>
              <a:ext uri="{FF2B5EF4-FFF2-40B4-BE49-F238E27FC236}">
                <a16:creationId xmlns:a16="http://schemas.microsoft.com/office/drawing/2014/main" id="{9DB5462D-3AA7-895F-39AF-659753A9100E}"/>
              </a:ext>
            </a:extLst>
          </p:cNvPr>
          <p:cNvCxnSpPr/>
          <p:nvPr/>
        </p:nvCxnSpPr>
        <p:spPr>
          <a:xfrm>
            <a:off x="6566663" y="1810038"/>
            <a:ext cx="279669" cy="0"/>
          </a:xfrm>
          <a:prstGeom prst="line">
            <a:avLst/>
          </a:prstGeom>
          <a:noFill/>
          <a:ln w="38100" cap="flat" cmpd="sng" algn="ctr">
            <a:solidFill>
              <a:srgbClr val="252AFF"/>
            </a:solidFill>
            <a:prstDash val="solid"/>
          </a:ln>
          <a:effectLst/>
        </p:spPr>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35FBF7C-4328-49CE-3FA4-372749017091}"/>
                  </a:ext>
                </a:extLst>
              </p:cNvPr>
              <p:cNvSpPr txBox="1"/>
              <p:nvPr/>
            </p:nvSpPr>
            <p:spPr>
              <a:xfrm>
                <a:off x="5537838" y="2270539"/>
                <a:ext cx="6446893" cy="369332"/>
              </a:xfrm>
              <a:prstGeom prst="rect">
                <a:avLst/>
              </a:prstGeom>
              <a:noFill/>
              <a:ln w="19050">
                <a:solidFill>
                  <a:srgbClr val="252AFF"/>
                </a:solidFill>
              </a:ln>
            </p:spPr>
            <p:txBody>
              <a:bodyPr wrap="none" rtlCol="0">
                <a:spAutoFit/>
              </a:bodyPr>
              <a:lstStyle/>
              <a:p>
                <a:pPr latinLnBrk="1"/>
                <a:r>
                  <a:rPr lang="en-US" altLang="ko-KR" dirty="0">
                    <a:solidFill>
                      <a:prstClr val="black"/>
                    </a:solidFill>
                    <a:latin typeface="Arial"/>
                  </a:rPr>
                  <a:t>Measured value on </a:t>
                </a:r>
                <a14:m>
                  <m:oMath xmlns:m="http://schemas.openxmlformats.org/officeDocument/2006/math">
                    <m:r>
                      <a:rPr lang="en-US" altLang="ko-KR" i="1">
                        <a:solidFill>
                          <a:prstClr val="black"/>
                        </a:solidFill>
                        <a:latin typeface="Cambria Math" panose="02040503050406030204" pitchFamily="18" charset="0"/>
                      </a:rPr>
                      <m:t>𝑖</m:t>
                    </m:r>
                  </m:oMath>
                </a14:m>
                <a:r>
                  <a:rPr lang="en-US" altLang="ko-KR" baseline="30000" dirty="0">
                    <a:solidFill>
                      <a:prstClr val="black"/>
                    </a:solidFill>
                    <a:latin typeface="Arial"/>
                  </a:rPr>
                  <a:t>th</a:t>
                </a:r>
                <a:r>
                  <a:rPr lang="en-US" altLang="ko-KR" dirty="0">
                    <a:solidFill>
                      <a:prstClr val="black"/>
                    </a:solidFill>
                    <a:latin typeface="Arial"/>
                  </a:rPr>
                  <a:t> detector channel for unknown position</a:t>
                </a:r>
                <a:endParaRPr lang="ko-KR" altLang="en-US" dirty="0">
                  <a:solidFill>
                    <a:prstClr val="black"/>
                  </a:solidFill>
                  <a:latin typeface="Arial"/>
                </a:endParaRPr>
              </a:p>
            </p:txBody>
          </p:sp>
        </mc:Choice>
        <mc:Fallback xmlns="">
          <p:sp>
            <p:nvSpPr>
              <p:cNvPr id="30" name="TextBox 29">
                <a:extLst>
                  <a:ext uri="{FF2B5EF4-FFF2-40B4-BE49-F238E27FC236}">
                    <a16:creationId xmlns:a16="http://schemas.microsoft.com/office/drawing/2014/main" id="{F35FBF7C-4328-49CE-3FA4-372749017091}"/>
                  </a:ext>
                </a:extLst>
              </p:cNvPr>
              <p:cNvSpPr txBox="1">
                <a:spLocks noRot="1" noChangeAspect="1" noMove="1" noResize="1" noEditPoints="1" noAdjustHandles="1" noChangeArrowheads="1" noChangeShapeType="1" noTextEdit="1"/>
              </p:cNvSpPr>
              <p:nvPr/>
            </p:nvSpPr>
            <p:spPr>
              <a:xfrm>
                <a:off x="5537838" y="2270539"/>
                <a:ext cx="6446893" cy="369332"/>
              </a:xfrm>
              <a:prstGeom prst="rect">
                <a:avLst/>
              </a:prstGeom>
              <a:blipFill>
                <a:blip r:embed="rId5"/>
                <a:stretch>
                  <a:fillRect l="-660" t="-6250" b="-20313"/>
                </a:stretch>
              </a:blipFill>
              <a:ln w="19050">
                <a:solidFill>
                  <a:srgbClr val="252AFF"/>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graphicFrame>
            <p:nvGraphicFramePr>
              <p:cNvPr id="31" name="표 30">
                <a:extLst>
                  <a:ext uri="{FF2B5EF4-FFF2-40B4-BE49-F238E27FC236}">
                    <a16:creationId xmlns:a16="http://schemas.microsoft.com/office/drawing/2014/main" id="{BAC86384-CCA9-484D-4A9F-3201F94275DE}"/>
                  </a:ext>
                </a:extLst>
              </p:cNvPr>
              <p:cNvGraphicFramePr>
                <a:graphicFrameLocks noGrp="1"/>
              </p:cNvGraphicFramePr>
              <p:nvPr>
                <p:extLst>
                  <p:ext uri="{D42A27DB-BD31-4B8C-83A1-F6EECF244321}">
                    <p14:modId xmlns:p14="http://schemas.microsoft.com/office/powerpoint/2010/main" val="1802883392"/>
                  </p:ext>
                </p:extLst>
              </p:nvPr>
            </p:nvGraphicFramePr>
            <p:xfrm>
              <a:off x="4996488" y="4485483"/>
              <a:ext cx="5796000" cy="2225040"/>
            </p:xfrm>
            <a:graphic>
              <a:graphicData uri="http://schemas.openxmlformats.org/drawingml/2006/table">
                <a:tbl>
                  <a:tblPr firstRow="1" bandRow="1"/>
                  <a:tblGrid>
                    <a:gridCol w="1548000">
                      <a:extLst>
                        <a:ext uri="{9D8B030D-6E8A-4147-A177-3AD203B41FA5}">
                          <a16:colId xmlns:a16="http://schemas.microsoft.com/office/drawing/2014/main" val="20000"/>
                        </a:ext>
                      </a:extLst>
                    </a:gridCol>
                    <a:gridCol w="936000">
                      <a:extLst>
                        <a:ext uri="{9D8B030D-6E8A-4147-A177-3AD203B41FA5}">
                          <a16:colId xmlns:a16="http://schemas.microsoft.com/office/drawing/2014/main" val="20001"/>
                        </a:ext>
                      </a:extLst>
                    </a:gridCol>
                    <a:gridCol w="936000">
                      <a:extLst>
                        <a:ext uri="{9D8B030D-6E8A-4147-A177-3AD203B41FA5}">
                          <a16:colId xmlns:a16="http://schemas.microsoft.com/office/drawing/2014/main" val="20002"/>
                        </a:ext>
                      </a:extLst>
                    </a:gridCol>
                    <a:gridCol w="360000">
                      <a:extLst>
                        <a:ext uri="{9D8B030D-6E8A-4147-A177-3AD203B41FA5}">
                          <a16:colId xmlns:a16="http://schemas.microsoft.com/office/drawing/2014/main" val="20003"/>
                        </a:ext>
                      </a:extLst>
                    </a:gridCol>
                    <a:gridCol w="936000">
                      <a:extLst>
                        <a:ext uri="{9D8B030D-6E8A-4147-A177-3AD203B41FA5}">
                          <a16:colId xmlns:a16="http://schemas.microsoft.com/office/drawing/2014/main" val="20004"/>
                        </a:ext>
                      </a:extLst>
                    </a:gridCol>
                    <a:gridCol w="1080000">
                      <a:extLst>
                        <a:ext uri="{9D8B030D-6E8A-4147-A177-3AD203B41FA5}">
                          <a16:colId xmlns:a16="http://schemas.microsoft.com/office/drawing/2014/main" val="20005"/>
                        </a:ext>
                      </a:extLst>
                    </a:gridCol>
                  </a:tblGrid>
                  <a:tr h="370840">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14:m>
                            <m:oMathPara xmlns:m="http://schemas.openxmlformats.org/officeDocument/2006/math">
                              <m:oMathParaPr>
                                <m:jc m:val="centerGroup"/>
                              </m:oMathParaPr>
                              <m:oMath xmlns:m="http://schemas.openxmlformats.org/officeDocument/2006/math">
                                <m:sSub>
                                  <m:sSubPr>
                                    <m:ctrlPr>
                                      <a:rPr lang="en-US" altLang="ko-KR" sz="1400" i="1" smtClean="0">
                                        <a:solidFill>
                                          <a:schemeClr val="tx1"/>
                                        </a:solidFill>
                                        <a:latin typeface="Cambria Math" panose="02040503050406030204" pitchFamily="18" charset="0"/>
                                      </a:rPr>
                                    </m:ctrlPr>
                                  </m:sSubPr>
                                  <m:e>
                                    <m:r>
                                      <a:rPr lang="ko-KR" altLang="en-US" sz="1400" i="1">
                                        <a:solidFill>
                                          <a:schemeClr val="tx1"/>
                                        </a:solidFill>
                                        <a:latin typeface="Cambria Math" panose="02040503050406030204" pitchFamily="18" charset="0"/>
                                      </a:rPr>
                                      <m:t>𝜇</m:t>
                                    </m:r>
                                  </m:e>
                                  <m:sub>
                                    <m:r>
                                      <a:rPr lang="en-US" altLang="ko-KR" sz="1400" i="1">
                                        <a:solidFill>
                                          <a:schemeClr val="tx1"/>
                                        </a:solidFill>
                                        <a:latin typeface="Cambria Math" panose="02040503050406030204" pitchFamily="18" charset="0"/>
                                      </a:rPr>
                                      <m:t>𝑖</m:t>
                                    </m:r>
                                  </m:sub>
                                </m:sSub>
                                <m:d>
                                  <m:dPr>
                                    <m:ctrlPr>
                                      <a:rPr lang="en-US" altLang="ko-KR" sz="1400" i="1">
                                        <a:solidFill>
                                          <a:schemeClr val="tx1"/>
                                        </a:solidFill>
                                        <a:latin typeface="Cambria Math" panose="02040503050406030204" pitchFamily="18" charset="0"/>
                                      </a:rPr>
                                    </m:ctrlPr>
                                  </m:dPr>
                                  <m:e>
                                    <m:r>
                                      <a:rPr lang="en-US" altLang="ko-KR" sz="1400" b="1" i="1">
                                        <a:solidFill>
                                          <a:schemeClr val="tx1"/>
                                        </a:solidFill>
                                        <a:latin typeface="Cambria Math" panose="02040503050406030204" pitchFamily="18" charset="0"/>
                                      </a:rPr>
                                      <m:t>𝒓</m:t>
                                    </m:r>
                                  </m:e>
                                </m:d>
                              </m:oMath>
                            </m:oMathPara>
                          </a14:m>
                          <a:endParaRPr lang="ko-KR" altLang="en-US" sz="1400" dirty="0">
                            <a:solidFill>
                              <a:schemeClr val="tx1"/>
                            </a:solidFill>
                          </a:endParaRP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dirty="0">
                              <a:solidFill>
                                <a:schemeClr val="tx1"/>
                              </a:solidFill>
                            </a:rPr>
                            <a:t>PMT #1</a:t>
                          </a:r>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a:solidFill>
                                <a:schemeClr val="tx1"/>
                              </a:solidFill>
                            </a:rPr>
                            <a:t>PMT #2</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a:solidFill>
                                <a:schemeClr val="tx1"/>
                              </a:solidFill>
                            </a:rPr>
                            <a:t>PMT #36</a:t>
                          </a:r>
                          <a:endParaRPr lang="ko-KR" altLang="en-US" sz="1400" dirty="0">
                            <a:solidFill>
                              <a:schemeClr val="tx1"/>
                            </a:solidFill>
                          </a:endParaRP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dirty="0">
                              <a:solidFill>
                                <a:schemeClr val="tx1"/>
                              </a:solidFill>
                            </a:rPr>
                            <a:t>Likelihood</a:t>
                          </a:r>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gridSpan="6">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latinLnBrk="1"/>
                          <a:endParaRPr lang="ko-KR" altLang="en-US" sz="1400" dirty="0">
                            <a:solidFill>
                              <a:schemeClr val="tx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latinLnBrk="1"/>
                          <a:endParaRPr lang="ko-KR" altLang="en-US" sz="140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latinLnBrk="1"/>
                          <a:endParaRPr lang="ko-KR" altLang="en-US" sz="140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latinLnBrk="1"/>
                          <a:endParaRPr lang="ko-KR" altLang="en-US" sz="1400" dirty="0">
                            <a:solidFill>
                              <a:schemeClr val="tx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latinLnBrk="1"/>
                          <a:endParaRPr lang="ko-KR" altLang="en-US" sz="1400" dirty="0">
                            <a:solidFill>
                              <a:schemeClr val="tx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solidFill>
                                <a:schemeClr val="tx1"/>
                              </a:solidFill>
                            </a:rPr>
                            <a:t>Ref. pos. #27541</a:t>
                          </a:r>
                          <a:endParaRPr lang="ko-KR" altLang="en-US" sz="1400" dirty="0">
                            <a:solidFill>
                              <a:schemeClr val="tx1"/>
                            </a:solidFill>
                          </a:endParaRP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0.0048</a:t>
                          </a:r>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0.0113</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0.0035</a:t>
                          </a:r>
                          <a:endParaRPr lang="ko-KR" altLang="en-US" sz="1400" dirty="0">
                            <a:solidFill>
                              <a:schemeClr val="tx1"/>
                            </a:solidFill>
                          </a:endParaRP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0.016748</a:t>
                          </a:r>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solidFill>
                                <a:schemeClr val="tx1"/>
                              </a:solidFill>
                            </a:rPr>
                            <a:t>Ref. pos. #27542</a:t>
                          </a:r>
                          <a:endParaRPr lang="ko-KR" altLang="en-US" sz="1400" dirty="0">
                            <a:solidFill>
                              <a:schemeClr val="tx1"/>
                            </a:solidFill>
                          </a:endParaRP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0.0047</a:t>
                          </a:r>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0.0112</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0.0035</a:t>
                          </a:r>
                          <a:endParaRPr lang="ko-KR" altLang="en-US" sz="1400" dirty="0">
                            <a:solidFill>
                              <a:schemeClr val="tx1"/>
                            </a:solidFill>
                          </a:endParaRP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b="1" dirty="0">
                              <a:solidFill>
                                <a:schemeClr val="tx1"/>
                              </a:solidFill>
                            </a:rPr>
                            <a:t>0.016750</a:t>
                          </a:r>
                          <a:endParaRPr lang="ko-KR" altLang="en-US" sz="1400" b="1"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solidFill>
                                <a:schemeClr val="tx1"/>
                              </a:solidFill>
                            </a:rPr>
                            <a:t>Ref. pos. #27543</a:t>
                          </a:r>
                          <a:endParaRPr lang="ko-KR" altLang="en-US" sz="1400" dirty="0">
                            <a:solidFill>
                              <a:schemeClr val="tx1"/>
                            </a:solidFill>
                          </a:endParaRP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0.0046</a:t>
                          </a:r>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0.0110</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0.0035</a:t>
                          </a:r>
                          <a:endParaRPr lang="ko-KR" altLang="en-US" sz="1400" dirty="0">
                            <a:solidFill>
                              <a:schemeClr val="tx1"/>
                            </a:solidFill>
                          </a:endParaRP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0.016742</a:t>
                          </a:r>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gridSpan="6">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hMerge="1">
                      <a:txBody>
                        <a:bodyPr/>
                        <a:lstStyle/>
                        <a:p>
                          <a:pPr algn="ctr" latinLnBrk="1"/>
                          <a:endParaRPr lang="ko-KR" altLang="en-US" sz="1400" dirty="0">
                            <a:solidFill>
                              <a:schemeClr val="tx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hMerge="1">
                      <a:txBody>
                        <a:bodyPr/>
                        <a:lstStyle/>
                        <a:p>
                          <a:pPr algn="ctr" latinLnBrk="1"/>
                          <a:endParaRPr lang="ko-KR" altLang="en-US" sz="1400" dirty="0">
                            <a:solidFill>
                              <a:schemeClr val="tx1"/>
                            </a:solidFill>
                          </a:endParaRPr>
                        </a:p>
                      </a:txBody>
                      <a:tcPr anchor="ctr">
                        <a:lnT w="12700" cap="flat" cmpd="sng" algn="ctr">
                          <a:solidFill>
                            <a:schemeClr val="tx1"/>
                          </a:solidFill>
                          <a:prstDash val="solid"/>
                          <a:round/>
                          <a:headEnd type="none" w="med" len="med"/>
                          <a:tailEnd type="none" w="med" len="med"/>
                        </a:lnT>
                        <a:noFill/>
                      </a:tcPr>
                    </a:tc>
                    <a:tc hMerge="1">
                      <a:txBody>
                        <a:bodyPr/>
                        <a:lstStyle/>
                        <a:p>
                          <a:pPr algn="ctr" latinLnBrk="1"/>
                          <a:endParaRPr lang="ko-KR" altLang="en-US" sz="1400" dirty="0">
                            <a:solidFill>
                              <a:schemeClr val="tx1"/>
                            </a:solidFill>
                          </a:endParaRPr>
                        </a:p>
                      </a:txBody>
                      <a:tcPr anchor="ctr">
                        <a:lnT w="12700" cap="flat" cmpd="sng" algn="ctr">
                          <a:solidFill>
                            <a:schemeClr val="tx1"/>
                          </a:solidFill>
                          <a:prstDash val="solid"/>
                          <a:round/>
                          <a:headEnd type="none" w="med" len="med"/>
                          <a:tailEnd type="none" w="med" len="med"/>
                        </a:lnT>
                        <a:noFill/>
                      </a:tcPr>
                    </a:tc>
                    <a:tc hMerge="1">
                      <a:txBody>
                        <a:bodyPr/>
                        <a:lstStyle/>
                        <a:p>
                          <a:pPr algn="ctr" latinLnBrk="1"/>
                          <a:endParaRPr lang="ko-KR" altLang="en-US" sz="1400" dirty="0">
                            <a:solidFill>
                              <a:schemeClr val="tx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pPr algn="ctr" latinLnBrk="1"/>
                          <a:endParaRPr lang="ko-KR" altLang="en-US" sz="1400" dirty="0">
                            <a:solidFill>
                              <a:schemeClr val="tx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5"/>
                      </a:ext>
                    </a:extLst>
                  </a:tr>
                </a:tbl>
              </a:graphicData>
            </a:graphic>
          </p:graphicFrame>
        </mc:Choice>
        <mc:Fallback xmlns="">
          <p:graphicFrame>
            <p:nvGraphicFramePr>
              <p:cNvPr id="31" name="표 30">
                <a:extLst>
                  <a:ext uri="{FF2B5EF4-FFF2-40B4-BE49-F238E27FC236}">
                    <a16:creationId xmlns:a16="http://schemas.microsoft.com/office/drawing/2014/main" id="{BAC86384-CCA9-484D-4A9F-3201F94275DE}"/>
                  </a:ext>
                </a:extLst>
              </p:cNvPr>
              <p:cNvGraphicFramePr>
                <a:graphicFrameLocks noGrp="1"/>
              </p:cNvGraphicFramePr>
              <p:nvPr>
                <p:extLst>
                  <p:ext uri="{D42A27DB-BD31-4B8C-83A1-F6EECF244321}">
                    <p14:modId xmlns:p14="http://schemas.microsoft.com/office/powerpoint/2010/main" val="1802883392"/>
                  </p:ext>
                </p:extLst>
              </p:nvPr>
            </p:nvGraphicFramePr>
            <p:xfrm>
              <a:off x="4996488" y="4485483"/>
              <a:ext cx="5796000" cy="2225040"/>
            </p:xfrm>
            <a:graphic>
              <a:graphicData uri="http://schemas.openxmlformats.org/drawingml/2006/table">
                <a:tbl>
                  <a:tblPr firstRow="1" bandRow="1"/>
                  <a:tblGrid>
                    <a:gridCol w="1548000">
                      <a:extLst>
                        <a:ext uri="{9D8B030D-6E8A-4147-A177-3AD203B41FA5}">
                          <a16:colId xmlns:a16="http://schemas.microsoft.com/office/drawing/2014/main" val="20000"/>
                        </a:ext>
                      </a:extLst>
                    </a:gridCol>
                    <a:gridCol w="936000">
                      <a:extLst>
                        <a:ext uri="{9D8B030D-6E8A-4147-A177-3AD203B41FA5}">
                          <a16:colId xmlns:a16="http://schemas.microsoft.com/office/drawing/2014/main" val="20001"/>
                        </a:ext>
                      </a:extLst>
                    </a:gridCol>
                    <a:gridCol w="936000">
                      <a:extLst>
                        <a:ext uri="{9D8B030D-6E8A-4147-A177-3AD203B41FA5}">
                          <a16:colId xmlns:a16="http://schemas.microsoft.com/office/drawing/2014/main" val="20002"/>
                        </a:ext>
                      </a:extLst>
                    </a:gridCol>
                    <a:gridCol w="360000">
                      <a:extLst>
                        <a:ext uri="{9D8B030D-6E8A-4147-A177-3AD203B41FA5}">
                          <a16:colId xmlns:a16="http://schemas.microsoft.com/office/drawing/2014/main" val="20003"/>
                        </a:ext>
                      </a:extLst>
                    </a:gridCol>
                    <a:gridCol w="936000">
                      <a:extLst>
                        <a:ext uri="{9D8B030D-6E8A-4147-A177-3AD203B41FA5}">
                          <a16:colId xmlns:a16="http://schemas.microsoft.com/office/drawing/2014/main" val="20004"/>
                        </a:ext>
                      </a:extLst>
                    </a:gridCol>
                    <a:gridCol w="1080000">
                      <a:extLst>
                        <a:ext uri="{9D8B030D-6E8A-4147-A177-3AD203B41FA5}">
                          <a16:colId xmlns:a16="http://schemas.microsoft.com/office/drawing/2014/main" val="20005"/>
                        </a:ext>
                      </a:extLst>
                    </a:gridCol>
                  </a:tblGrid>
                  <a:tr h="370840">
                    <a:tc>
                      <a:txBody>
                        <a:bodyPr/>
                        <a:lstStyle/>
                        <a:p>
                          <a:endParaRPr lang="ko-K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blipFill>
                          <a:blip r:embed="rId6"/>
                          <a:stretch>
                            <a:fillRect l="-394" t="-1639" r="-275591" b="-508197"/>
                          </a:stretch>
                        </a:blip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dirty="0">
                              <a:solidFill>
                                <a:schemeClr val="tx1"/>
                              </a:solidFill>
                            </a:rPr>
                            <a:t>PMT #1</a:t>
                          </a:r>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a:solidFill>
                                <a:schemeClr val="tx1"/>
                              </a:solidFill>
                            </a:rPr>
                            <a:t>PMT #2</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a:solidFill>
                                <a:schemeClr val="tx1"/>
                              </a:solidFill>
                            </a:rPr>
                            <a:t>PMT #36</a:t>
                          </a:r>
                          <a:endParaRPr lang="ko-KR" altLang="en-US" sz="1400" dirty="0">
                            <a:solidFill>
                              <a:schemeClr val="tx1"/>
                            </a:solidFill>
                          </a:endParaRP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dirty="0">
                              <a:solidFill>
                                <a:schemeClr val="tx1"/>
                              </a:solidFill>
                            </a:rPr>
                            <a:t>Likelihood</a:t>
                          </a:r>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gridSpan="6">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latinLnBrk="1"/>
                          <a:endParaRPr lang="ko-KR" altLang="en-US" sz="1400" dirty="0">
                            <a:solidFill>
                              <a:schemeClr val="tx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latinLnBrk="1"/>
                          <a:endParaRPr lang="ko-KR" altLang="en-US" sz="140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latinLnBrk="1"/>
                          <a:endParaRPr lang="ko-KR" altLang="en-US" sz="1400" dirty="0">
                            <a:solidFill>
                              <a:schemeClr val="tx1"/>
                            </a:solidFil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latinLnBrk="1"/>
                          <a:endParaRPr lang="ko-KR" altLang="en-US" sz="1400" dirty="0">
                            <a:solidFill>
                              <a:schemeClr val="tx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latinLnBrk="1"/>
                          <a:endParaRPr lang="ko-KR" altLang="en-US" sz="1400" dirty="0">
                            <a:solidFill>
                              <a:schemeClr val="tx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solidFill>
                                <a:schemeClr val="tx1"/>
                              </a:solidFill>
                            </a:rPr>
                            <a:t>Ref. pos. #27541</a:t>
                          </a:r>
                          <a:endParaRPr lang="ko-KR" altLang="en-US" sz="1400" dirty="0">
                            <a:solidFill>
                              <a:schemeClr val="tx1"/>
                            </a:solidFill>
                          </a:endParaRP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0.0048</a:t>
                          </a:r>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0.0113</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0.0035</a:t>
                          </a:r>
                          <a:endParaRPr lang="ko-KR" altLang="en-US" sz="1400" dirty="0">
                            <a:solidFill>
                              <a:schemeClr val="tx1"/>
                            </a:solidFill>
                          </a:endParaRP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0.016748</a:t>
                          </a:r>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solidFill>
                                <a:schemeClr val="tx1"/>
                              </a:solidFill>
                            </a:rPr>
                            <a:t>Ref. pos. #27542</a:t>
                          </a:r>
                          <a:endParaRPr lang="ko-KR" altLang="en-US" sz="1400" dirty="0">
                            <a:solidFill>
                              <a:schemeClr val="tx1"/>
                            </a:solidFill>
                          </a:endParaRP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0.0047</a:t>
                          </a:r>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0.0112</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0.0035</a:t>
                          </a:r>
                          <a:endParaRPr lang="ko-KR" altLang="en-US" sz="1400" dirty="0">
                            <a:solidFill>
                              <a:schemeClr val="tx1"/>
                            </a:solidFill>
                          </a:endParaRP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b="1" dirty="0">
                              <a:solidFill>
                                <a:schemeClr val="tx1"/>
                              </a:solidFill>
                            </a:rPr>
                            <a:t>0.016750</a:t>
                          </a:r>
                          <a:endParaRPr lang="ko-KR" altLang="en-US" sz="1400" b="1"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solidFill>
                                <a:schemeClr val="tx1"/>
                              </a:solidFill>
                            </a:rPr>
                            <a:t>Ref. pos. #27543</a:t>
                          </a:r>
                          <a:endParaRPr lang="ko-KR" altLang="en-US" sz="1400" dirty="0">
                            <a:solidFill>
                              <a:schemeClr val="tx1"/>
                            </a:solidFill>
                          </a:endParaRP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0.0046</a:t>
                          </a:r>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0.0110</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0.0035</a:t>
                          </a:r>
                          <a:endParaRPr lang="ko-KR" altLang="en-US" sz="1400" dirty="0">
                            <a:solidFill>
                              <a:schemeClr val="tx1"/>
                            </a:solidFill>
                          </a:endParaRP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0.016742</a:t>
                          </a:r>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gridSpan="6">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hMerge="1">
                      <a:txBody>
                        <a:bodyPr/>
                        <a:lstStyle/>
                        <a:p>
                          <a:pPr algn="ctr" latinLnBrk="1"/>
                          <a:endParaRPr lang="ko-KR" altLang="en-US" sz="1400" dirty="0">
                            <a:solidFill>
                              <a:schemeClr val="tx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hMerge="1">
                      <a:txBody>
                        <a:bodyPr/>
                        <a:lstStyle/>
                        <a:p>
                          <a:pPr algn="ctr" latinLnBrk="1"/>
                          <a:endParaRPr lang="ko-KR" altLang="en-US" sz="1400" dirty="0">
                            <a:solidFill>
                              <a:schemeClr val="tx1"/>
                            </a:solidFill>
                          </a:endParaRPr>
                        </a:p>
                      </a:txBody>
                      <a:tcPr anchor="ctr">
                        <a:lnT w="12700" cap="flat" cmpd="sng" algn="ctr">
                          <a:solidFill>
                            <a:schemeClr val="tx1"/>
                          </a:solidFill>
                          <a:prstDash val="solid"/>
                          <a:round/>
                          <a:headEnd type="none" w="med" len="med"/>
                          <a:tailEnd type="none" w="med" len="med"/>
                        </a:lnT>
                        <a:noFill/>
                      </a:tcPr>
                    </a:tc>
                    <a:tc hMerge="1">
                      <a:txBody>
                        <a:bodyPr/>
                        <a:lstStyle/>
                        <a:p>
                          <a:pPr algn="ctr" latinLnBrk="1"/>
                          <a:endParaRPr lang="ko-KR" altLang="en-US" sz="1400" dirty="0">
                            <a:solidFill>
                              <a:schemeClr val="tx1"/>
                            </a:solidFill>
                          </a:endParaRPr>
                        </a:p>
                      </a:txBody>
                      <a:tcPr anchor="ctr">
                        <a:lnT w="12700" cap="flat" cmpd="sng" algn="ctr">
                          <a:solidFill>
                            <a:schemeClr val="tx1"/>
                          </a:solidFill>
                          <a:prstDash val="solid"/>
                          <a:round/>
                          <a:headEnd type="none" w="med" len="med"/>
                          <a:tailEnd type="none" w="med" len="med"/>
                        </a:lnT>
                        <a:noFill/>
                      </a:tcPr>
                    </a:tc>
                    <a:tc hMerge="1">
                      <a:txBody>
                        <a:bodyPr/>
                        <a:lstStyle/>
                        <a:p>
                          <a:pPr algn="ctr" latinLnBrk="1"/>
                          <a:endParaRPr lang="ko-KR" altLang="en-US" sz="1400" dirty="0">
                            <a:solidFill>
                              <a:schemeClr val="tx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hMerge="1">
                      <a:txBody>
                        <a:bodyPr/>
                        <a:lstStyle/>
                        <a:p>
                          <a:pPr algn="ctr" latinLnBrk="1"/>
                          <a:endParaRPr lang="ko-KR" altLang="en-US" sz="1400" dirty="0">
                            <a:solidFill>
                              <a:schemeClr val="tx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5"/>
                      </a:ext>
                    </a:extLst>
                  </a:tr>
                </a:tbl>
              </a:graphicData>
            </a:graphic>
          </p:graphicFrame>
        </mc:Fallback>
      </mc:AlternateContent>
      <p:graphicFrame>
        <p:nvGraphicFramePr>
          <p:cNvPr id="32" name="표 31">
            <a:extLst>
              <a:ext uri="{FF2B5EF4-FFF2-40B4-BE49-F238E27FC236}">
                <a16:creationId xmlns:a16="http://schemas.microsoft.com/office/drawing/2014/main" id="{98F761E0-3349-DEB3-035C-4650D6328E85}"/>
              </a:ext>
            </a:extLst>
          </p:cNvPr>
          <p:cNvGraphicFramePr>
            <a:graphicFrameLocks noGrp="1"/>
          </p:cNvGraphicFramePr>
          <p:nvPr>
            <p:extLst>
              <p:ext uri="{D42A27DB-BD31-4B8C-83A1-F6EECF244321}">
                <p14:modId xmlns:p14="http://schemas.microsoft.com/office/powerpoint/2010/main" val="2202128177"/>
              </p:ext>
            </p:extLst>
          </p:nvPr>
        </p:nvGraphicFramePr>
        <p:xfrm>
          <a:off x="7781526" y="3472349"/>
          <a:ext cx="4320000" cy="741680"/>
        </p:xfrm>
        <a:graphic>
          <a:graphicData uri="http://schemas.openxmlformats.org/drawingml/2006/table">
            <a:tbl>
              <a:tblPr firstRow="1" bandRow="1"/>
              <a:tblGrid>
                <a:gridCol w="1152000">
                  <a:extLst>
                    <a:ext uri="{9D8B030D-6E8A-4147-A177-3AD203B41FA5}">
                      <a16:colId xmlns:a16="http://schemas.microsoft.com/office/drawing/2014/main" val="20000"/>
                    </a:ext>
                  </a:extLst>
                </a:gridCol>
                <a:gridCol w="936000">
                  <a:extLst>
                    <a:ext uri="{9D8B030D-6E8A-4147-A177-3AD203B41FA5}">
                      <a16:colId xmlns:a16="http://schemas.microsoft.com/office/drawing/2014/main" val="20001"/>
                    </a:ext>
                  </a:extLst>
                </a:gridCol>
                <a:gridCol w="936096">
                  <a:extLst>
                    <a:ext uri="{9D8B030D-6E8A-4147-A177-3AD203B41FA5}">
                      <a16:colId xmlns:a16="http://schemas.microsoft.com/office/drawing/2014/main" val="20002"/>
                    </a:ext>
                  </a:extLst>
                </a:gridCol>
                <a:gridCol w="359904">
                  <a:extLst>
                    <a:ext uri="{9D8B030D-6E8A-4147-A177-3AD203B41FA5}">
                      <a16:colId xmlns:a16="http://schemas.microsoft.com/office/drawing/2014/main" val="20003"/>
                    </a:ext>
                  </a:extLst>
                </a:gridCol>
                <a:gridCol w="936000">
                  <a:extLst>
                    <a:ext uri="{9D8B030D-6E8A-4147-A177-3AD203B41FA5}">
                      <a16:colId xmlns:a16="http://schemas.microsoft.com/office/drawing/2014/main" val="20004"/>
                    </a:ext>
                  </a:extLst>
                </a:gridCol>
              </a:tblGrid>
              <a:tr h="370840">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dirty="0">
                          <a:solidFill>
                            <a:schemeClr val="tx1"/>
                          </a:solidFill>
                        </a:rPr>
                        <a:t>PMT #1</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dirty="0">
                          <a:solidFill>
                            <a:schemeClr val="tx1"/>
                          </a:solidFill>
                        </a:rPr>
                        <a:t>PMT #2</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맑은 고딕"/>
                        </a:defRPr>
                      </a:lvl1pPr>
                      <a:lvl2pPr marL="457200" algn="l" defTabSz="914400" rtl="0" eaLnBrk="1" latinLnBrk="0" hangingPunct="1">
                        <a:defRPr sz="1800" b="1" kern="1200">
                          <a:solidFill>
                            <a:schemeClr val="lt1"/>
                          </a:solidFill>
                          <a:latin typeface="Arial"/>
                          <a:ea typeface="맑은 고딕"/>
                        </a:defRPr>
                      </a:lvl2pPr>
                      <a:lvl3pPr marL="914400" algn="l" defTabSz="914400" rtl="0" eaLnBrk="1" latinLnBrk="0" hangingPunct="1">
                        <a:defRPr sz="1800" b="1" kern="1200">
                          <a:solidFill>
                            <a:schemeClr val="lt1"/>
                          </a:solidFill>
                          <a:latin typeface="Arial"/>
                          <a:ea typeface="맑은 고딕"/>
                        </a:defRPr>
                      </a:lvl3pPr>
                      <a:lvl4pPr marL="1371600" algn="l" defTabSz="914400" rtl="0" eaLnBrk="1" latinLnBrk="0" hangingPunct="1">
                        <a:defRPr sz="1800" b="1" kern="1200">
                          <a:solidFill>
                            <a:schemeClr val="lt1"/>
                          </a:solidFill>
                          <a:latin typeface="Arial"/>
                          <a:ea typeface="맑은 고딕"/>
                        </a:defRPr>
                      </a:lvl4pPr>
                      <a:lvl5pPr marL="1828800" algn="l" defTabSz="914400" rtl="0" eaLnBrk="1" latinLnBrk="0" hangingPunct="1">
                        <a:defRPr sz="1800" b="1" kern="1200">
                          <a:solidFill>
                            <a:schemeClr val="lt1"/>
                          </a:solidFill>
                          <a:latin typeface="Arial"/>
                          <a:ea typeface="맑은 고딕"/>
                        </a:defRPr>
                      </a:lvl5pPr>
                      <a:lvl6pPr marL="2286000" algn="l" defTabSz="914400" rtl="0" eaLnBrk="1" latinLnBrk="0" hangingPunct="1">
                        <a:defRPr sz="1800" b="1" kern="1200">
                          <a:solidFill>
                            <a:schemeClr val="lt1"/>
                          </a:solidFill>
                          <a:latin typeface="Arial"/>
                          <a:ea typeface="맑은 고딕"/>
                        </a:defRPr>
                      </a:lvl6pPr>
                      <a:lvl7pPr marL="2743200" algn="l" defTabSz="914400" rtl="0" eaLnBrk="1" latinLnBrk="0" hangingPunct="1">
                        <a:defRPr sz="1800" b="1" kern="1200">
                          <a:solidFill>
                            <a:schemeClr val="lt1"/>
                          </a:solidFill>
                          <a:latin typeface="Arial"/>
                          <a:ea typeface="맑은 고딕"/>
                        </a:defRPr>
                      </a:lvl7pPr>
                      <a:lvl8pPr marL="3200400" algn="l" defTabSz="914400" rtl="0" eaLnBrk="1" latinLnBrk="0" hangingPunct="1">
                        <a:defRPr sz="1800" b="1" kern="1200">
                          <a:solidFill>
                            <a:schemeClr val="lt1"/>
                          </a:solidFill>
                          <a:latin typeface="Arial"/>
                          <a:ea typeface="맑은 고딕"/>
                        </a:defRPr>
                      </a:lvl8pPr>
                      <a:lvl9pPr marL="3657600" algn="l" defTabSz="914400" rtl="0" eaLnBrk="1" latinLnBrk="0" hangingPunct="1">
                        <a:defRPr sz="1800" b="1" kern="1200">
                          <a:solidFill>
                            <a:schemeClr val="lt1"/>
                          </a:solidFill>
                          <a:latin typeface="Arial"/>
                          <a:ea typeface="맑은 고딕"/>
                        </a:defRPr>
                      </a:lvl9pPr>
                    </a:lstStyle>
                    <a:p>
                      <a:pPr algn="ctr" latinLnBrk="1"/>
                      <a:r>
                        <a:rPr lang="en-US" altLang="ko-KR" sz="1400" dirty="0">
                          <a:solidFill>
                            <a:schemeClr val="tx1"/>
                          </a:solidFill>
                        </a:rPr>
                        <a:t>PMT #36</a:t>
                      </a:r>
                      <a:endParaRPr lang="ko-KR" altLang="en-US" sz="1400" dirty="0">
                        <a:solidFill>
                          <a:schemeClr val="tx1"/>
                        </a:solidFill>
                      </a:endParaRP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Measured</a:t>
                      </a:r>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0.0047</a:t>
                      </a:r>
                      <a:endParaRPr lang="ko-KR" altLang="en-US" sz="14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0.0112</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a:t>
                      </a:r>
                      <a:endParaRPr lang="ko-KR" altLang="en-US" sz="1400" dirty="0">
                        <a:solidFill>
                          <a:schemeClr val="tx1"/>
                        </a:solidFill>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맑은 고딕"/>
                        </a:defRPr>
                      </a:lvl1pPr>
                      <a:lvl2pPr marL="457200" algn="l" defTabSz="914400" rtl="0" eaLnBrk="1" latinLnBrk="0" hangingPunct="1">
                        <a:defRPr sz="1800" kern="1200">
                          <a:solidFill>
                            <a:schemeClr val="dk1"/>
                          </a:solidFill>
                          <a:latin typeface="Arial"/>
                          <a:ea typeface="맑은 고딕"/>
                        </a:defRPr>
                      </a:lvl2pPr>
                      <a:lvl3pPr marL="914400" algn="l" defTabSz="914400" rtl="0" eaLnBrk="1" latinLnBrk="0" hangingPunct="1">
                        <a:defRPr sz="1800" kern="1200">
                          <a:solidFill>
                            <a:schemeClr val="dk1"/>
                          </a:solidFill>
                          <a:latin typeface="Arial"/>
                          <a:ea typeface="맑은 고딕"/>
                        </a:defRPr>
                      </a:lvl3pPr>
                      <a:lvl4pPr marL="1371600" algn="l" defTabSz="914400" rtl="0" eaLnBrk="1" latinLnBrk="0" hangingPunct="1">
                        <a:defRPr sz="1800" kern="1200">
                          <a:solidFill>
                            <a:schemeClr val="dk1"/>
                          </a:solidFill>
                          <a:latin typeface="Arial"/>
                          <a:ea typeface="맑은 고딕"/>
                        </a:defRPr>
                      </a:lvl4pPr>
                      <a:lvl5pPr marL="1828800" algn="l" defTabSz="914400" rtl="0" eaLnBrk="1" latinLnBrk="0" hangingPunct="1">
                        <a:defRPr sz="1800" kern="1200">
                          <a:solidFill>
                            <a:schemeClr val="dk1"/>
                          </a:solidFill>
                          <a:latin typeface="Arial"/>
                          <a:ea typeface="맑은 고딕"/>
                        </a:defRPr>
                      </a:lvl5pPr>
                      <a:lvl6pPr marL="2286000" algn="l" defTabSz="914400" rtl="0" eaLnBrk="1" latinLnBrk="0" hangingPunct="1">
                        <a:defRPr sz="1800" kern="1200">
                          <a:solidFill>
                            <a:schemeClr val="dk1"/>
                          </a:solidFill>
                          <a:latin typeface="Arial"/>
                          <a:ea typeface="맑은 고딕"/>
                        </a:defRPr>
                      </a:lvl6pPr>
                      <a:lvl7pPr marL="2743200" algn="l" defTabSz="914400" rtl="0" eaLnBrk="1" latinLnBrk="0" hangingPunct="1">
                        <a:defRPr sz="1800" kern="1200">
                          <a:solidFill>
                            <a:schemeClr val="dk1"/>
                          </a:solidFill>
                          <a:latin typeface="Arial"/>
                          <a:ea typeface="맑은 고딕"/>
                        </a:defRPr>
                      </a:lvl7pPr>
                      <a:lvl8pPr marL="3200400" algn="l" defTabSz="914400" rtl="0" eaLnBrk="1" latinLnBrk="0" hangingPunct="1">
                        <a:defRPr sz="1800" kern="1200">
                          <a:solidFill>
                            <a:schemeClr val="dk1"/>
                          </a:solidFill>
                          <a:latin typeface="Arial"/>
                          <a:ea typeface="맑은 고딕"/>
                        </a:defRPr>
                      </a:lvl8pPr>
                      <a:lvl9pPr marL="3657600" algn="l" defTabSz="914400" rtl="0" eaLnBrk="1" latinLnBrk="0" hangingPunct="1">
                        <a:defRPr sz="1800" kern="1200">
                          <a:solidFill>
                            <a:schemeClr val="dk1"/>
                          </a:solidFill>
                          <a:latin typeface="Arial"/>
                          <a:ea typeface="맑은 고딕"/>
                        </a:defRPr>
                      </a:lvl9pPr>
                    </a:lstStyle>
                    <a:p>
                      <a:pPr algn="ctr" latinLnBrk="1"/>
                      <a:r>
                        <a:rPr lang="en-US" altLang="ko-KR" sz="1400" dirty="0">
                          <a:solidFill>
                            <a:schemeClr val="tx1"/>
                          </a:solidFill>
                        </a:rPr>
                        <a:t>0.0035</a:t>
                      </a:r>
                      <a:endParaRPr lang="ko-KR" altLang="en-US" sz="1400" dirty="0">
                        <a:solidFill>
                          <a:schemeClr val="tx1"/>
                        </a:solidFill>
                      </a:endParaRPr>
                    </a:p>
                  </a:txBody>
                  <a:tcPr anchor="ct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33" name="아래쪽 화살표 6">
            <a:extLst>
              <a:ext uri="{FF2B5EF4-FFF2-40B4-BE49-F238E27FC236}">
                <a16:creationId xmlns:a16="http://schemas.microsoft.com/office/drawing/2014/main" id="{1753813F-3F0D-3F1E-5877-FD3D4F219A85}"/>
              </a:ext>
            </a:extLst>
          </p:cNvPr>
          <p:cNvSpPr/>
          <p:nvPr/>
        </p:nvSpPr>
        <p:spPr>
          <a:xfrm>
            <a:off x="10105843" y="4276894"/>
            <a:ext cx="271306" cy="242497"/>
          </a:xfrm>
          <a:prstGeom prst="downArrow">
            <a:avLst/>
          </a:prstGeom>
          <a:noFill/>
          <a:ln w="25400" cap="flat" cmpd="sng" algn="ctr">
            <a:solidFill>
              <a:srgbClr val="252AFF"/>
            </a:solid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a:cs typeface="+mn-cs"/>
            </a:endParaRPr>
          </a:p>
        </p:txBody>
      </p:sp>
      <p:sp>
        <p:nvSpPr>
          <p:cNvPr id="34" name="직사각형 33">
            <a:extLst>
              <a:ext uri="{FF2B5EF4-FFF2-40B4-BE49-F238E27FC236}">
                <a16:creationId xmlns:a16="http://schemas.microsoft.com/office/drawing/2014/main" id="{F852B5D7-021E-884F-435C-86728DBA15C0}"/>
              </a:ext>
            </a:extLst>
          </p:cNvPr>
          <p:cNvSpPr/>
          <p:nvPr/>
        </p:nvSpPr>
        <p:spPr>
          <a:xfrm>
            <a:off x="4952517" y="5526362"/>
            <a:ext cx="5883942" cy="504056"/>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ea typeface="맑은 고딕"/>
              <a:cs typeface="+mn-cs"/>
            </a:endParaRPr>
          </a:p>
        </p:txBody>
      </p:sp>
      <p:sp>
        <p:nvSpPr>
          <p:cNvPr id="35" name="TextBox 34">
            <a:extLst>
              <a:ext uri="{FF2B5EF4-FFF2-40B4-BE49-F238E27FC236}">
                <a16:creationId xmlns:a16="http://schemas.microsoft.com/office/drawing/2014/main" id="{F42952FC-B8D5-D3F4-8BE2-DA1E056BBD26}"/>
              </a:ext>
            </a:extLst>
          </p:cNvPr>
          <p:cNvSpPr txBox="1"/>
          <p:nvPr/>
        </p:nvSpPr>
        <p:spPr>
          <a:xfrm>
            <a:off x="10820341" y="5455224"/>
            <a:ext cx="1445341" cy="646331"/>
          </a:xfrm>
          <a:prstGeom prst="rect">
            <a:avLst/>
          </a:prstGeom>
          <a:noFill/>
        </p:spPr>
        <p:txBody>
          <a:bodyPr wrap="square" rtlCol="0">
            <a:spAutoFit/>
          </a:bodyPr>
          <a:lstStyle/>
          <a:p>
            <a:pPr latinLnBrk="1"/>
            <a:r>
              <a:rPr lang="en-US" altLang="ko-KR" b="1" dirty="0">
                <a:solidFill>
                  <a:prstClr val="black"/>
                </a:solidFill>
                <a:latin typeface="Arial"/>
              </a:rPr>
              <a:t>best </a:t>
            </a:r>
          </a:p>
          <a:p>
            <a:pPr latinLnBrk="1"/>
            <a:r>
              <a:rPr lang="en-US" altLang="ko-KR" b="1" dirty="0">
                <a:solidFill>
                  <a:prstClr val="black"/>
                </a:solidFill>
                <a:latin typeface="Arial"/>
              </a:rPr>
              <a:t>estimation</a:t>
            </a:r>
            <a:endParaRPr lang="ko-KR" altLang="en-US" dirty="0">
              <a:solidFill>
                <a:prstClr val="black"/>
              </a:solidFill>
              <a:latin typeface="Arial"/>
            </a:endParaRPr>
          </a:p>
        </p:txBody>
      </p:sp>
      <p:sp>
        <p:nvSpPr>
          <p:cNvPr id="36" name="직사각형 35">
            <a:extLst>
              <a:ext uri="{FF2B5EF4-FFF2-40B4-BE49-F238E27FC236}">
                <a16:creationId xmlns:a16="http://schemas.microsoft.com/office/drawing/2014/main" id="{B530BBC9-0126-5F68-E662-DB77480CDA3B}"/>
              </a:ext>
            </a:extLst>
          </p:cNvPr>
          <p:cNvSpPr/>
          <p:nvPr/>
        </p:nvSpPr>
        <p:spPr>
          <a:xfrm>
            <a:off x="7784648" y="3458149"/>
            <a:ext cx="4314908" cy="744337"/>
          </a:xfrm>
          <a:prstGeom prst="rect">
            <a:avLst/>
          </a:prstGeom>
          <a:noFill/>
          <a:ln w="25400" cap="flat" cmpd="sng" algn="ctr">
            <a:solidFill>
              <a:srgbClr val="252AFF"/>
            </a:solid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a:cs typeface="+mn-cs"/>
            </a:endParaRPr>
          </a:p>
        </p:txBody>
      </p:sp>
      <p:sp>
        <p:nvSpPr>
          <p:cNvPr id="37" name="TextBox 36">
            <a:extLst>
              <a:ext uri="{FF2B5EF4-FFF2-40B4-BE49-F238E27FC236}">
                <a16:creationId xmlns:a16="http://schemas.microsoft.com/office/drawing/2014/main" id="{7B5EEDB2-B0F6-5A30-D18B-941F1861F42B}"/>
              </a:ext>
            </a:extLst>
          </p:cNvPr>
          <p:cNvSpPr txBox="1"/>
          <p:nvPr/>
        </p:nvSpPr>
        <p:spPr>
          <a:xfrm>
            <a:off x="7677641" y="3025952"/>
            <a:ext cx="1159292" cy="369332"/>
          </a:xfrm>
          <a:prstGeom prst="rect">
            <a:avLst/>
          </a:prstGeom>
          <a:noFill/>
        </p:spPr>
        <p:txBody>
          <a:bodyPr wrap="none" rtlCol="0">
            <a:spAutoFit/>
          </a:bodyPr>
          <a:lstStyle/>
          <a:p>
            <a:pPr latinLnBrk="1"/>
            <a:r>
              <a:rPr lang="en-US" altLang="ko-KR" dirty="0">
                <a:solidFill>
                  <a:prstClr val="black"/>
                </a:solidFill>
                <a:latin typeface="Arial"/>
              </a:rPr>
              <a:t>Example)</a:t>
            </a:r>
            <a:endParaRPr lang="ko-KR" altLang="en-US" dirty="0">
              <a:solidFill>
                <a:prstClr val="black"/>
              </a:solidFill>
              <a:latin typeface="Arial"/>
            </a:endParaRPr>
          </a:p>
        </p:txBody>
      </p:sp>
      <p:sp>
        <p:nvSpPr>
          <p:cNvPr id="38" name="자유형 3">
            <a:extLst>
              <a:ext uri="{FF2B5EF4-FFF2-40B4-BE49-F238E27FC236}">
                <a16:creationId xmlns:a16="http://schemas.microsoft.com/office/drawing/2014/main" id="{5826E6B8-9BBD-4B84-D5AF-B0459B379121}"/>
              </a:ext>
            </a:extLst>
          </p:cNvPr>
          <p:cNvSpPr/>
          <p:nvPr/>
        </p:nvSpPr>
        <p:spPr>
          <a:xfrm>
            <a:off x="5270748" y="1820519"/>
            <a:ext cx="1440180" cy="651510"/>
          </a:xfrm>
          <a:custGeom>
            <a:avLst/>
            <a:gdLst>
              <a:gd name="connsiteX0" fmla="*/ 1440180 w 1440180"/>
              <a:gd name="connsiteY0" fmla="*/ 0 h 651510"/>
              <a:gd name="connsiteX1" fmla="*/ 1440180 w 1440180"/>
              <a:gd name="connsiteY1" fmla="*/ 285750 h 651510"/>
              <a:gd name="connsiteX2" fmla="*/ 0 w 1440180"/>
              <a:gd name="connsiteY2" fmla="*/ 285750 h 651510"/>
              <a:gd name="connsiteX3" fmla="*/ 0 w 1440180"/>
              <a:gd name="connsiteY3" fmla="*/ 651510 h 651510"/>
              <a:gd name="connsiteX4" fmla="*/ 251460 w 1440180"/>
              <a:gd name="connsiteY4" fmla="*/ 651510 h 651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180" h="651510">
                <a:moveTo>
                  <a:pt x="1440180" y="0"/>
                </a:moveTo>
                <a:lnTo>
                  <a:pt x="1440180" y="285750"/>
                </a:lnTo>
                <a:lnTo>
                  <a:pt x="0" y="285750"/>
                </a:lnTo>
                <a:lnTo>
                  <a:pt x="0" y="651510"/>
                </a:lnTo>
                <a:lnTo>
                  <a:pt x="251460" y="651510"/>
                </a:lnTo>
              </a:path>
            </a:pathLst>
          </a:custGeom>
          <a:noFill/>
          <a:ln w="19050" cap="flat" cmpd="sng" algn="ctr">
            <a:solidFill>
              <a:srgbClr val="252AFF"/>
            </a:solidFill>
            <a:prstDash val="solid"/>
            <a:tailEnd type="triangle"/>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a:cs typeface="+mn-cs"/>
            </a:endParaRPr>
          </a:p>
        </p:txBody>
      </p:sp>
      <p:cxnSp>
        <p:nvCxnSpPr>
          <p:cNvPr id="40" name="직선 연결선 39">
            <a:extLst>
              <a:ext uri="{FF2B5EF4-FFF2-40B4-BE49-F238E27FC236}">
                <a16:creationId xmlns:a16="http://schemas.microsoft.com/office/drawing/2014/main" id="{1071FABA-D79B-36F3-E335-CC0FCDD15D12}"/>
              </a:ext>
            </a:extLst>
          </p:cNvPr>
          <p:cNvCxnSpPr/>
          <p:nvPr/>
        </p:nvCxnSpPr>
        <p:spPr>
          <a:xfrm>
            <a:off x="4635335" y="775855"/>
            <a:ext cx="0" cy="5510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직사각형 40">
            <a:extLst>
              <a:ext uri="{FF2B5EF4-FFF2-40B4-BE49-F238E27FC236}">
                <a16:creationId xmlns:a16="http://schemas.microsoft.com/office/drawing/2014/main" id="{E583E546-56D0-7C88-0090-B2952969AD72}"/>
              </a:ext>
            </a:extLst>
          </p:cNvPr>
          <p:cNvSpPr/>
          <p:nvPr/>
        </p:nvSpPr>
        <p:spPr>
          <a:xfrm>
            <a:off x="4996489" y="676512"/>
            <a:ext cx="2279128" cy="360040"/>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prstClr val="black"/>
                </a:solidFill>
                <a:effectLst/>
                <a:uLnTx/>
                <a:uFillTx/>
                <a:latin typeface="Arial"/>
                <a:ea typeface="맑은 고딕"/>
                <a:cs typeface="+mn-cs"/>
              </a:rPr>
              <a:t>Estimation process</a:t>
            </a:r>
            <a:endParaRPr kumimoji="0" lang="ko-KR" altLang="en-US" sz="1800" b="0" i="0" u="none" strike="noStrike" kern="0" cap="none" spc="0" normalizeH="0" baseline="0" noProof="0" dirty="0">
              <a:ln>
                <a:noFill/>
              </a:ln>
              <a:solidFill>
                <a:prstClr val="black"/>
              </a:solidFill>
              <a:effectLst/>
              <a:uLnTx/>
              <a:uFillTx/>
              <a:latin typeface="Arial"/>
              <a:ea typeface="맑은 고딕"/>
              <a:cs typeface="+mn-cs"/>
            </a:endParaRPr>
          </a:p>
        </p:txBody>
      </p:sp>
      <p:sp>
        <p:nvSpPr>
          <p:cNvPr id="42" name="직사각형 41">
            <a:extLst>
              <a:ext uri="{FF2B5EF4-FFF2-40B4-BE49-F238E27FC236}">
                <a16:creationId xmlns:a16="http://schemas.microsoft.com/office/drawing/2014/main" id="{7AC46D52-FD7E-9B58-85D7-D12B85620F05}"/>
              </a:ext>
            </a:extLst>
          </p:cNvPr>
          <p:cNvSpPr/>
          <p:nvPr/>
        </p:nvSpPr>
        <p:spPr>
          <a:xfrm>
            <a:off x="4896457" y="4133413"/>
            <a:ext cx="1734675" cy="360040"/>
          </a:xfrm>
          <a:prstGeom prst="rect">
            <a:avLst/>
          </a:prstGeom>
          <a:no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prstClr val="black"/>
                </a:solidFill>
                <a:effectLst/>
                <a:uLnTx/>
                <a:uFillTx/>
                <a:latin typeface="Arial"/>
                <a:ea typeface="맑은 고딕"/>
                <a:cs typeface="+mn-cs"/>
              </a:rPr>
              <a:t>Look-up table</a:t>
            </a:r>
            <a:endParaRPr kumimoji="0" lang="ko-KR" altLang="en-US" sz="1800" b="1" i="0" u="none" strike="noStrike" kern="0" cap="none" spc="0" normalizeH="0" baseline="0" noProof="0" dirty="0">
              <a:ln>
                <a:noFill/>
              </a:ln>
              <a:solidFill>
                <a:prstClr val="black"/>
              </a:solidFill>
              <a:effectLst/>
              <a:uLnTx/>
              <a:uFillTx/>
              <a:latin typeface="Arial"/>
              <a:ea typeface="맑은 고딕"/>
              <a:cs typeface="+mn-cs"/>
            </a:endParaRPr>
          </a:p>
        </p:txBody>
      </p:sp>
      <p:sp>
        <p:nvSpPr>
          <p:cNvPr id="43" name="TextBox 42">
            <a:extLst>
              <a:ext uri="{FF2B5EF4-FFF2-40B4-BE49-F238E27FC236}">
                <a16:creationId xmlns:a16="http://schemas.microsoft.com/office/drawing/2014/main" id="{9DB501D3-A684-66D3-E34E-8545B6168A15}"/>
              </a:ext>
            </a:extLst>
          </p:cNvPr>
          <p:cNvSpPr txBox="1"/>
          <p:nvPr/>
        </p:nvSpPr>
        <p:spPr>
          <a:xfrm>
            <a:off x="762171" y="1800883"/>
            <a:ext cx="1447704" cy="369332"/>
          </a:xfrm>
          <a:prstGeom prst="rect">
            <a:avLst/>
          </a:prstGeom>
          <a:noFill/>
        </p:spPr>
        <p:txBody>
          <a:bodyPr wrap="none" rtlCol="0">
            <a:spAutoFit/>
          </a:bodyPr>
          <a:lstStyle/>
          <a:p>
            <a:r>
              <a:rPr lang="en-US" altLang="ko-KR" b="1" dirty="0"/>
              <a:t>Virtual grid</a:t>
            </a:r>
            <a:endParaRPr lang="ko-KR" altLang="en-US" b="1" dirty="0"/>
          </a:p>
        </p:txBody>
      </p:sp>
      <p:cxnSp>
        <p:nvCxnSpPr>
          <p:cNvPr id="45" name="직선 화살표 연결선 44">
            <a:extLst>
              <a:ext uri="{FF2B5EF4-FFF2-40B4-BE49-F238E27FC236}">
                <a16:creationId xmlns:a16="http://schemas.microsoft.com/office/drawing/2014/main" id="{37E2695F-552C-EE71-006A-3322AEF004BD}"/>
              </a:ext>
            </a:extLst>
          </p:cNvPr>
          <p:cNvCxnSpPr>
            <a:cxnSpLocks/>
          </p:cNvCxnSpPr>
          <p:nvPr/>
        </p:nvCxnSpPr>
        <p:spPr>
          <a:xfrm>
            <a:off x="1321992" y="2157912"/>
            <a:ext cx="451120" cy="2409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368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8DC9E54-9D53-A068-A42E-8C659745AE01}"/>
              </a:ext>
            </a:extLst>
          </p:cNvPr>
          <p:cNvSpPr>
            <a:spLocks noGrp="1"/>
          </p:cNvSpPr>
          <p:nvPr>
            <p:ph type="title"/>
          </p:nvPr>
        </p:nvSpPr>
        <p:spPr/>
        <p:txBody>
          <a:bodyPr/>
          <a:lstStyle/>
          <a:p>
            <a:r>
              <a:rPr lang="en-US" altLang="ko-KR" dirty="0"/>
              <a:t>Scintillator Modeling (1/2)</a:t>
            </a:r>
            <a:endParaRPr lang="ko-KR" altLang="en-US" dirty="0"/>
          </a:p>
        </p:txBody>
      </p:sp>
      <p:sp>
        <p:nvSpPr>
          <p:cNvPr id="3" name="슬라이드 번호 개체 틀 2">
            <a:extLst>
              <a:ext uri="{FF2B5EF4-FFF2-40B4-BE49-F238E27FC236}">
                <a16:creationId xmlns:a16="http://schemas.microsoft.com/office/drawing/2014/main" id="{A7D95FAE-5351-0DE0-5C1E-0CD5A9B90436}"/>
              </a:ext>
            </a:extLst>
          </p:cNvPr>
          <p:cNvSpPr>
            <a:spLocks noGrp="1"/>
          </p:cNvSpPr>
          <p:nvPr>
            <p:ph type="sldNum" sz="quarter" idx="12"/>
          </p:nvPr>
        </p:nvSpPr>
        <p:spPr/>
        <p:txBody>
          <a:bodyPr/>
          <a:lstStyle/>
          <a:p>
            <a:fld id="{72BAF041-C2DF-4796-9C78-09F2BBD5D4C1}" type="slidenum">
              <a:rPr lang="en-US" smtClean="0"/>
              <a:pPr/>
              <a:t>13</a:t>
            </a:fld>
            <a:endParaRPr lang="en-US" dirty="0"/>
          </a:p>
        </p:txBody>
      </p:sp>
      <p:grpSp>
        <p:nvGrpSpPr>
          <p:cNvPr id="5" name="그룹 4">
            <a:extLst>
              <a:ext uri="{FF2B5EF4-FFF2-40B4-BE49-F238E27FC236}">
                <a16:creationId xmlns:a16="http://schemas.microsoft.com/office/drawing/2014/main" id="{6A2E898C-61A6-A2E9-2ADD-A6D68634E91F}"/>
              </a:ext>
            </a:extLst>
          </p:cNvPr>
          <p:cNvGrpSpPr/>
          <p:nvPr/>
        </p:nvGrpSpPr>
        <p:grpSpPr>
          <a:xfrm>
            <a:off x="98193" y="717405"/>
            <a:ext cx="2492195" cy="5962168"/>
            <a:chOff x="245995" y="739702"/>
            <a:chExt cx="2492195" cy="5962168"/>
          </a:xfrm>
        </p:grpSpPr>
        <p:pic>
          <p:nvPicPr>
            <p:cNvPr id="6" name="그림 5">
              <a:extLst>
                <a:ext uri="{FF2B5EF4-FFF2-40B4-BE49-F238E27FC236}">
                  <a16:creationId xmlns:a16="http://schemas.microsoft.com/office/drawing/2014/main" id="{0830FCDD-221D-2DCE-D3B3-E042ECB83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06" y="739702"/>
              <a:ext cx="2487384" cy="2383743"/>
            </a:xfrm>
            <a:prstGeom prst="rect">
              <a:avLst/>
            </a:prstGeom>
          </p:spPr>
        </p:pic>
        <p:pic>
          <p:nvPicPr>
            <p:cNvPr id="7" name="그림 6">
              <a:extLst>
                <a:ext uri="{FF2B5EF4-FFF2-40B4-BE49-F238E27FC236}">
                  <a16:creationId xmlns:a16="http://schemas.microsoft.com/office/drawing/2014/main" id="{DD1A9BCB-371B-022E-A392-558D1FD61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06" y="3334896"/>
              <a:ext cx="2487384" cy="2310137"/>
            </a:xfrm>
            <a:prstGeom prst="rect">
              <a:avLst/>
            </a:prstGeom>
          </p:spPr>
        </p:pic>
        <p:pic>
          <p:nvPicPr>
            <p:cNvPr id="8" name="그림 7">
              <a:extLst>
                <a:ext uri="{FF2B5EF4-FFF2-40B4-BE49-F238E27FC236}">
                  <a16:creationId xmlns:a16="http://schemas.microsoft.com/office/drawing/2014/main" id="{43C2532A-8788-BDA3-18A2-1EE59FF9A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995" y="5664283"/>
              <a:ext cx="2492195" cy="1037587"/>
            </a:xfrm>
            <a:prstGeom prst="rect">
              <a:avLst/>
            </a:prstGeom>
          </p:spPr>
        </p:pic>
      </p:grpSp>
      <p:grpSp>
        <p:nvGrpSpPr>
          <p:cNvPr id="9" name="그룹 8">
            <a:extLst>
              <a:ext uri="{FF2B5EF4-FFF2-40B4-BE49-F238E27FC236}">
                <a16:creationId xmlns:a16="http://schemas.microsoft.com/office/drawing/2014/main" id="{153FFE42-A9E9-72B7-2943-D9A20C484EAB}"/>
              </a:ext>
            </a:extLst>
          </p:cNvPr>
          <p:cNvGrpSpPr/>
          <p:nvPr/>
        </p:nvGrpSpPr>
        <p:grpSpPr>
          <a:xfrm>
            <a:off x="3026318" y="597189"/>
            <a:ext cx="4947000" cy="6202600"/>
            <a:chOff x="3060327" y="615824"/>
            <a:chExt cx="4947000" cy="6202600"/>
          </a:xfrm>
        </p:grpSpPr>
        <p:pic>
          <p:nvPicPr>
            <p:cNvPr id="10" name="그림 9">
              <a:extLst>
                <a:ext uri="{FF2B5EF4-FFF2-40B4-BE49-F238E27FC236}">
                  <a16:creationId xmlns:a16="http://schemas.microsoft.com/office/drawing/2014/main" id="{25361B15-D075-075F-8368-FCBE47090F28}"/>
                </a:ext>
              </a:extLst>
            </p:cNvPr>
            <p:cNvPicPr>
              <a:picLocks noChangeAspect="1"/>
            </p:cNvPicPr>
            <p:nvPr/>
          </p:nvPicPr>
          <p:blipFill>
            <a:blip r:embed="rId5"/>
            <a:stretch>
              <a:fillRect/>
            </a:stretch>
          </p:blipFill>
          <p:spPr>
            <a:xfrm>
              <a:off x="3112611" y="615824"/>
              <a:ext cx="2451137" cy="1829724"/>
            </a:xfrm>
            <a:prstGeom prst="rect">
              <a:avLst/>
            </a:prstGeom>
          </p:spPr>
        </p:pic>
        <p:pic>
          <p:nvPicPr>
            <p:cNvPr id="11" name="그림 10">
              <a:extLst>
                <a:ext uri="{FF2B5EF4-FFF2-40B4-BE49-F238E27FC236}">
                  <a16:creationId xmlns:a16="http://schemas.microsoft.com/office/drawing/2014/main" id="{50352639-866A-AC5E-C9CD-26D917BEB3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3076" y="1566861"/>
              <a:ext cx="2613890" cy="1742594"/>
            </a:xfrm>
            <a:prstGeom prst="rect">
              <a:avLst/>
            </a:prstGeom>
          </p:spPr>
        </p:pic>
        <p:pic>
          <p:nvPicPr>
            <p:cNvPr id="12" name="그림 11">
              <a:extLst>
                <a:ext uri="{FF2B5EF4-FFF2-40B4-BE49-F238E27FC236}">
                  <a16:creationId xmlns:a16="http://schemas.microsoft.com/office/drawing/2014/main" id="{D13D52A0-BA39-F56D-234A-A64B4F1528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0327" y="2747564"/>
              <a:ext cx="2613600" cy="1742400"/>
            </a:xfrm>
            <a:prstGeom prst="rect">
              <a:avLst/>
            </a:prstGeom>
          </p:spPr>
        </p:pic>
        <p:pic>
          <p:nvPicPr>
            <p:cNvPr id="13" name="그림 12">
              <a:extLst>
                <a:ext uri="{FF2B5EF4-FFF2-40B4-BE49-F238E27FC236}">
                  <a16:creationId xmlns:a16="http://schemas.microsoft.com/office/drawing/2014/main" id="{30DF783B-A434-6E3F-1AA6-3071C23AEAA5}"/>
                </a:ext>
              </a:extLst>
            </p:cNvPr>
            <p:cNvPicPr>
              <a:picLocks noChangeAspect="1"/>
            </p:cNvPicPr>
            <p:nvPr/>
          </p:nvPicPr>
          <p:blipFill>
            <a:blip r:embed="rId8"/>
            <a:stretch>
              <a:fillRect/>
            </a:stretch>
          </p:blipFill>
          <p:spPr>
            <a:xfrm>
              <a:off x="5770227" y="3618764"/>
              <a:ext cx="2237100" cy="1705422"/>
            </a:xfrm>
            <a:prstGeom prst="rect">
              <a:avLst/>
            </a:prstGeom>
          </p:spPr>
        </p:pic>
        <p:pic>
          <p:nvPicPr>
            <p:cNvPr id="14" name="그림 13">
              <a:extLst>
                <a:ext uri="{FF2B5EF4-FFF2-40B4-BE49-F238E27FC236}">
                  <a16:creationId xmlns:a16="http://schemas.microsoft.com/office/drawing/2014/main" id="{B577C1B5-723D-4FFD-24C7-B2536AD65F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1316" y="4471475"/>
              <a:ext cx="2290761" cy="2346949"/>
            </a:xfrm>
            <a:prstGeom prst="rect">
              <a:avLst/>
            </a:prstGeom>
          </p:spPr>
        </p:pic>
      </p:grpSp>
      <p:grpSp>
        <p:nvGrpSpPr>
          <p:cNvPr id="15" name="그룹 14">
            <a:extLst>
              <a:ext uri="{FF2B5EF4-FFF2-40B4-BE49-F238E27FC236}">
                <a16:creationId xmlns:a16="http://schemas.microsoft.com/office/drawing/2014/main" id="{D327A0A3-FB40-7341-E876-865EF42B8227}"/>
              </a:ext>
            </a:extLst>
          </p:cNvPr>
          <p:cNvGrpSpPr/>
          <p:nvPr/>
        </p:nvGrpSpPr>
        <p:grpSpPr>
          <a:xfrm>
            <a:off x="8118634" y="591626"/>
            <a:ext cx="4004639" cy="6213727"/>
            <a:chOff x="8118634" y="578555"/>
            <a:chExt cx="4004639" cy="6213727"/>
          </a:xfrm>
        </p:grpSpPr>
        <p:pic>
          <p:nvPicPr>
            <p:cNvPr id="16" name="그림 15">
              <a:extLst>
                <a:ext uri="{FF2B5EF4-FFF2-40B4-BE49-F238E27FC236}">
                  <a16:creationId xmlns:a16="http://schemas.microsoft.com/office/drawing/2014/main" id="{27AD6BC7-D803-51C2-A1DD-AF2B1FDE4A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18634" y="578555"/>
              <a:ext cx="2586425" cy="2177409"/>
            </a:xfrm>
            <a:prstGeom prst="rect">
              <a:avLst/>
            </a:prstGeom>
          </p:spPr>
        </p:pic>
        <p:pic>
          <p:nvPicPr>
            <p:cNvPr id="17" name="그림 16">
              <a:extLst>
                <a:ext uri="{FF2B5EF4-FFF2-40B4-BE49-F238E27FC236}">
                  <a16:creationId xmlns:a16="http://schemas.microsoft.com/office/drawing/2014/main" id="{2F987E20-99B2-AC03-03C0-835F2A0FDB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36848" y="2510519"/>
              <a:ext cx="2586425" cy="2272434"/>
            </a:xfrm>
            <a:prstGeom prst="rect">
              <a:avLst/>
            </a:prstGeom>
          </p:spPr>
        </p:pic>
        <p:pic>
          <p:nvPicPr>
            <p:cNvPr id="18" name="그림 17">
              <a:extLst>
                <a:ext uri="{FF2B5EF4-FFF2-40B4-BE49-F238E27FC236}">
                  <a16:creationId xmlns:a16="http://schemas.microsoft.com/office/drawing/2014/main" id="{4315559B-C754-4155-9864-E3C08F7539E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89892" y="4810873"/>
              <a:ext cx="3272665" cy="1981409"/>
            </a:xfrm>
            <a:prstGeom prst="rect">
              <a:avLst/>
            </a:prstGeom>
          </p:spPr>
        </p:pic>
      </p:grpSp>
      <p:sp>
        <p:nvSpPr>
          <p:cNvPr id="19" name="화살표: 오른쪽 18">
            <a:extLst>
              <a:ext uri="{FF2B5EF4-FFF2-40B4-BE49-F238E27FC236}">
                <a16:creationId xmlns:a16="http://schemas.microsoft.com/office/drawing/2014/main" id="{2EAA5C15-02E8-E11B-31B3-9CC913E0A01C}"/>
              </a:ext>
            </a:extLst>
          </p:cNvPr>
          <p:cNvSpPr/>
          <p:nvPr/>
        </p:nvSpPr>
        <p:spPr>
          <a:xfrm>
            <a:off x="2686688" y="3250097"/>
            <a:ext cx="388456" cy="896785"/>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err="1">
              <a:solidFill>
                <a:schemeClr val="tx1"/>
              </a:solidFill>
            </a:endParaRPr>
          </a:p>
        </p:txBody>
      </p:sp>
      <p:sp>
        <p:nvSpPr>
          <p:cNvPr id="20" name="화살표: 오른쪽 19">
            <a:extLst>
              <a:ext uri="{FF2B5EF4-FFF2-40B4-BE49-F238E27FC236}">
                <a16:creationId xmlns:a16="http://schemas.microsoft.com/office/drawing/2014/main" id="{B49D12C8-4053-429E-C1AC-F8D4DADFB7D9}"/>
              </a:ext>
            </a:extLst>
          </p:cNvPr>
          <p:cNvSpPr/>
          <p:nvPr/>
        </p:nvSpPr>
        <p:spPr>
          <a:xfrm>
            <a:off x="8172399" y="3250097"/>
            <a:ext cx="388456" cy="896785"/>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err="1">
              <a:solidFill>
                <a:schemeClr val="tx1"/>
              </a:solidFill>
            </a:endParaRPr>
          </a:p>
        </p:txBody>
      </p:sp>
      <p:sp>
        <p:nvSpPr>
          <p:cNvPr id="21" name="TextBox 20">
            <a:extLst>
              <a:ext uri="{FF2B5EF4-FFF2-40B4-BE49-F238E27FC236}">
                <a16:creationId xmlns:a16="http://schemas.microsoft.com/office/drawing/2014/main" id="{B80151AB-33E8-7BA1-57F2-01FEE69B446C}"/>
              </a:ext>
            </a:extLst>
          </p:cNvPr>
          <p:cNvSpPr txBox="1"/>
          <p:nvPr/>
        </p:nvSpPr>
        <p:spPr>
          <a:xfrm>
            <a:off x="3026318" y="555932"/>
            <a:ext cx="954107" cy="276999"/>
          </a:xfrm>
          <a:prstGeom prst="rect">
            <a:avLst/>
          </a:prstGeom>
          <a:noFill/>
        </p:spPr>
        <p:txBody>
          <a:bodyPr wrap="none" rtlCol="0">
            <a:spAutoFit/>
          </a:bodyPr>
          <a:lstStyle/>
          <a:p>
            <a:pPr algn="ctr"/>
            <a:r>
              <a:rPr lang="en-US" altLang="ko-KR" sz="1200" b="1" dirty="0"/>
              <a:t>Light yield</a:t>
            </a:r>
            <a:endParaRPr lang="ko-KR" altLang="en-US" sz="1200" b="1" dirty="0"/>
          </a:p>
        </p:txBody>
      </p:sp>
      <p:sp>
        <p:nvSpPr>
          <p:cNvPr id="22" name="TextBox 21">
            <a:extLst>
              <a:ext uri="{FF2B5EF4-FFF2-40B4-BE49-F238E27FC236}">
                <a16:creationId xmlns:a16="http://schemas.microsoft.com/office/drawing/2014/main" id="{694B23F9-28AC-0E79-A6D4-29114E599CD8}"/>
              </a:ext>
            </a:extLst>
          </p:cNvPr>
          <p:cNvSpPr txBox="1"/>
          <p:nvPr/>
        </p:nvSpPr>
        <p:spPr>
          <a:xfrm>
            <a:off x="6501556" y="1318865"/>
            <a:ext cx="1371401" cy="276999"/>
          </a:xfrm>
          <a:prstGeom prst="rect">
            <a:avLst/>
          </a:prstGeom>
          <a:noFill/>
        </p:spPr>
        <p:txBody>
          <a:bodyPr wrap="none" rtlCol="0">
            <a:spAutoFit/>
          </a:bodyPr>
          <a:lstStyle/>
          <a:p>
            <a:pPr algn="ctr"/>
            <a:r>
              <a:rPr lang="en-US" altLang="ko-KR" sz="1200" b="1" dirty="0"/>
              <a:t>Refractive Index</a:t>
            </a:r>
            <a:endParaRPr lang="ko-KR" altLang="en-US" sz="1200" b="1" dirty="0"/>
          </a:p>
        </p:txBody>
      </p:sp>
      <p:sp>
        <p:nvSpPr>
          <p:cNvPr id="23" name="TextBox 22">
            <a:extLst>
              <a:ext uri="{FF2B5EF4-FFF2-40B4-BE49-F238E27FC236}">
                <a16:creationId xmlns:a16="http://schemas.microsoft.com/office/drawing/2014/main" id="{65104BC4-08E0-D60A-04DE-F1B977EAA586}"/>
              </a:ext>
            </a:extLst>
          </p:cNvPr>
          <p:cNvSpPr txBox="1"/>
          <p:nvPr/>
        </p:nvSpPr>
        <p:spPr>
          <a:xfrm>
            <a:off x="3397307" y="2556842"/>
            <a:ext cx="1371401" cy="276999"/>
          </a:xfrm>
          <a:prstGeom prst="rect">
            <a:avLst/>
          </a:prstGeom>
          <a:noFill/>
        </p:spPr>
        <p:txBody>
          <a:bodyPr wrap="none" rtlCol="0">
            <a:spAutoFit/>
          </a:bodyPr>
          <a:lstStyle/>
          <a:p>
            <a:pPr algn="ctr"/>
            <a:r>
              <a:rPr lang="en-US" altLang="ko-KR" sz="1200" b="1" dirty="0"/>
              <a:t>Refractive Index</a:t>
            </a:r>
            <a:endParaRPr lang="ko-KR" altLang="en-US" sz="1200" b="1" dirty="0"/>
          </a:p>
        </p:txBody>
      </p:sp>
      <p:sp>
        <p:nvSpPr>
          <p:cNvPr id="31" name="TextBox 30">
            <a:extLst>
              <a:ext uri="{FF2B5EF4-FFF2-40B4-BE49-F238E27FC236}">
                <a16:creationId xmlns:a16="http://schemas.microsoft.com/office/drawing/2014/main" id="{3BBD03E1-94D5-79EB-6C62-8DAF1E202220}"/>
              </a:ext>
            </a:extLst>
          </p:cNvPr>
          <p:cNvSpPr txBox="1"/>
          <p:nvPr/>
        </p:nvSpPr>
        <p:spPr>
          <a:xfrm>
            <a:off x="6697146" y="3432582"/>
            <a:ext cx="1124155" cy="276999"/>
          </a:xfrm>
          <a:prstGeom prst="rect">
            <a:avLst/>
          </a:prstGeom>
          <a:noFill/>
        </p:spPr>
        <p:txBody>
          <a:bodyPr wrap="none" rtlCol="0">
            <a:spAutoFit/>
          </a:bodyPr>
          <a:lstStyle/>
          <a:p>
            <a:pPr algn="ctr"/>
            <a:r>
              <a:rPr lang="en-US" altLang="ko-KR" sz="1200" b="1" dirty="0"/>
              <a:t>Transmission</a:t>
            </a:r>
            <a:endParaRPr lang="ko-KR" altLang="en-US" sz="1200" b="1" dirty="0"/>
          </a:p>
        </p:txBody>
      </p:sp>
      <p:sp>
        <p:nvSpPr>
          <p:cNvPr id="32" name="TextBox 31">
            <a:extLst>
              <a:ext uri="{FF2B5EF4-FFF2-40B4-BE49-F238E27FC236}">
                <a16:creationId xmlns:a16="http://schemas.microsoft.com/office/drawing/2014/main" id="{72A310C5-5122-5EFD-21D9-683F8C32B94F}"/>
              </a:ext>
            </a:extLst>
          </p:cNvPr>
          <p:cNvSpPr txBox="1"/>
          <p:nvPr/>
        </p:nvSpPr>
        <p:spPr>
          <a:xfrm>
            <a:off x="4084274" y="4370024"/>
            <a:ext cx="1617046" cy="276999"/>
          </a:xfrm>
          <a:prstGeom prst="rect">
            <a:avLst/>
          </a:prstGeom>
          <a:noFill/>
        </p:spPr>
        <p:txBody>
          <a:bodyPr wrap="none" rtlCol="0">
            <a:spAutoFit/>
          </a:bodyPr>
          <a:lstStyle/>
          <a:p>
            <a:pPr algn="ctr"/>
            <a:r>
              <a:rPr lang="en-US" altLang="ko-KR" sz="1200" b="1" dirty="0" err="1"/>
              <a:t>Quantom</a:t>
            </a:r>
            <a:r>
              <a:rPr lang="en-US" altLang="ko-KR" sz="1200" b="1" dirty="0"/>
              <a:t> Efficiency</a:t>
            </a:r>
            <a:endParaRPr lang="ko-KR" altLang="en-US" sz="1200" b="1" dirty="0"/>
          </a:p>
        </p:txBody>
      </p:sp>
    </p:spTree>
    <p:extLst>
      <p:ext uri="{BB962C8B-B14F-4D97-AF65-F5344CB8AC3E}">
        <p14:creationId xmlns:p14="http://schemas.microsoft.com/office/powerpoint/2010/main" val="1097831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02A1ABD-54BF-BC7A-D963-5A533E95B741}"/>
              </a:ext>
            </a:extLst>
          </p:cNvPr>
          <p:cNvSpPr>
            <a:spLocks noGrp="1"/>
          </p:cNvSpPr>
          <p:nvPr>
            <p:ph type="title"/>
          </p:nvPr>
        </p:nvSpPr>
        <p:spPr/>
        <p:txBody>
          <a:bodyPr/>
          <a:lstStyle/>
          <a:p>
            <a:r>
              <a:rPr lang="en-US" altLang="ko-KR" dirty="0"/>
              <a:t>Scintillator Modeling (2/2)</a:t>
            </a:r>
            <a:endParaRPr lang="ko-KR" altLang="en-US" dirty="0"/>
          </a:p>
        </p:txBody>
      </p:sp>
      <p:sp>
        <p:nvSpPr>
          <p:cNvPr id="3" name="슬라이드 번호 개체 틀 2">
            <a:extLst>
              <a:ext uri="{FF2B5EF4-FFF2-40B4-BE49-F238E27FC236}">
                <a16:creationId xmlns:a16="http://schemas.microsoft.com/office/drawing/2014/main" id="{F0FE9A95-F285-F23A-9467-064BB1F1ED5F}"/>
              </a:ext>
            </a:extLst>
          </p:cNvPr>
          <p:cNvSpPr>
            <a:spLocks noGrp="1"/>
          </p:cNvSpPr>
          <p:nvPr>
            <p:ph type="sldNum" sz="quarter" idx="12"/>
          </p:nvPr>
        </p:nvSpPr>
        <p:spPr/>
        <p:txBody>
          <a:bodyPr/>
          <a:lstStyle/>
          <a:p>
            <a:fld id="{72BAF041-C2DF-4796-9C78-09F2BBD5D4C1}" type="slidenum">
              <a:rPr lang="en-US" smtClean="0"/>
              <a:pPr/>
              <a:t>14</a:t>
            </a:fld>
            <a:endParaRPr lang="en-US" dirty="0"/>
          </a:p>
        </p:txBody>
      </p:sp>
      <p:pic>
        <p:nvPicPr>
          <p:cNvPr id="5" name="그림 4">
            <a:extLst>
              <a:ext uri="{FF2B5EF4-FFF2-40B4-BE49-F238E27FC236}">
                <a16:creationId xmlns:a16="http://schemas.microsoft.com/office/drawing/2014/main" id="{71C08137-B778-6BD5-ED28-9224B9986C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136"/>
          <a:stretch/>
        </p:blipFill>
        <p:spPr>
          <a:xfrm>
            <a:off x="5580699" y="3680318"/>
            <a:ext cx="2945998" cy="2869840"/>
          </a:xfrm>
          <a:prstGeom prst="rect">
            <a:avLst/>
          </a:prstGeom>
        </p:spPr>
      </p:pic>
      <p:pic>
        <p:nvPicPr>
          <p:cNvPr id="6" name="그림 5">
            <a:extLst>
              <a:ext uri="{FF2B5EF4-FFF2-40B4-BE49-F238E27FC236}">
                <a16:creationId xmlns:a16="http://schemas.microsoft.com/office/drawing/2014/main" id="{22759A9E-E1D1-0527-8078-1BDD9928E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699" y="615211"/>
            <a:ext cx="2945998" cy="3060370"/>
          </a:xfrm>
          <a:prstGeom prst="rect">
            <a:avLst/>
          </a:prstGeom>
        </p:spPr>
      </p:pic>
      <p:pic>
        <p:nvPicPr>
          <p:cNvPr id="7" name="그림 6">
            <a:extLst>
              <a:ext uri="{FF2B5EF4-FFF2-40B4-BE49-F238E27FC236}">
                <a16:creationId xmlns:a16="http://schemas.microsoft.com/office/drawing/2014/main" id="{AE8BD767-2C0E-BE0E-3375-9621C7EE93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31" t="2753" r="2636" b="3174"/>
          <a:stretch/>
        </p:blipFill>
        <p:spPr>
          <a:xfrm>
            <a:off x="8700437" y="3684723"/>
            <a:ext cx="2945998" cy="2865500"/>
          </a:xfrm>
          <a:prstGeom prst="rect">
            <a:avLst/>
          </a:prstGeom>
        </p:spPr>
      </p:pic>
      <p:pic>
        <p:nvPicPr>
          <p:cNvPr id="8" name="그림 7">
            <a:extLst>
              <a:ext uri="{FF2B5EF4-FFF2-40B4-BE49-F238E27FC236}">
                <a16:creationId xmlns:a16="http://schemas.microsoft.com/office/drawing/2014/main" id="{24397B3F-233E-DCA0-49AB-C4066896430D}"/>
              </a:ext>
            </a:extLst>
          </p:cNvPr>
          <p:cNvPicPr>
            <a:picLocks noChangeAspect="1"/>
          </p:cNvPicPr>
          <p:nvPr/>
        </p:nvPicPr>
        <p:blipFill rotWithShape="1">
          <a:blip r:embed="rId5">
            <a:extLst>
              <a:ext uri="{28A0092B-C50C-407E-A947-70E740481C1C}">
                <a14:useLocalDpi xmlns:a14="http://schemas.microsoft.com/office/drawing/2010/main" val="0"/>
              </a:ext>
            </a:extLst>
          </a:blip>
          <a:srcRect l="2570" t="4712" r="8761" b="5841"/>
          <a:stretch/>
        </p:blipFill>
        <p:spPr>
          <a:xfrm>
            <a:off x="8700437" y="615211"/>
            <a:ext cx="2945998" cy="3060370"/>
          </a:xfrm>
          <a:prstGeom prst="rect">
            <a:avLst/>
          </a:prstGeom>
        </p:spPr>
      </p:pic>
      <p:pic>
        <p:nvPicPr>
          <p:cNvPr id="9" name="그림 8">
            <a:extLst>
              <a:ext uri="{FF2B5EF4-FFF2-40B4-BE49-F238E27FC236}">
                <a16:creationId xmlns:a16="http://schemas.microsoft.com/office/drawing/2014/main" id="{109A3603-B5CC-4BB2-E7B2-4EF12E2F83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189" y="783146"/>
            <a:ext cx="3442533" cy="2898132"/>
          </a:xfrm>
          <a:prstGeom prst="rect">
            <a:avLst/>
          </a:prstGeom>
        </p:spPr>
      </p:pic>
      <p:pic>
        <p:nvPicPr>
          <p:cNvPr id="10" name="그림 9">
            <a:extLst>
              <a:ext uri="{FF2B5EF4-FFF2-40B4-BE49-F238E27FC236}">
                <a16:creationId xmlns:a16="http://schemas.microsoft.com/office/drawing/2014/main" id="{D7EF8D7C-AC9B-16D4-51EC-96C2A53A31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498" y="3917443"/>
            <a:ext cx="4355917" cy="2637255"/>
          </a:xfrm>
          <a:prstGeom prst="rect">
            <a:avLst/>
          </a:prstGeom>
        </p:spPr>
      </p:pic>
      <p:sp>
        <p:nvSpPr>
          <p:cNvPr id="11" name="TextBox 10">
            <a:extLst>
              <a:ext uri="{FF2B5EF4-FFF2-40B4-BE49-F238E27FC236}">
                <a16:creationId xmlns:a16="http://schemas.microsoft.com/office/drawing/2014/main" id="{CEEFCC6F-E6AD-161F-E5A1-59C14EA388B9}"/>
              </a:ext>
            </a:extLst>
          </p:cNvPr>
          <p:cNvSpPr txBox="1"/>
          <p:nvPr/>
        </p:nvSpPr>
        <p:spPr>
          <a:xfrm>
            <a:off x="6827909" y="6550223"/>
            <a:ext cx="4816593" cy="307777"/>
          </a:xfrm>
          <a:prstGeom prst="rect">
            <a:avLst/>
          </a:prstGeom>
          <a:noFill/>
        </p:spPr>
        <p:txBody>
          <a:bodyPr wrap="square" rtlCol="0">
            <a:spAutoFit/>
          </a:bodyPr>
          <a:lstStyle/>
          <a:p>
            <a:pPr algn="r"/>
            <a:r>
              <a:rPr lang="en-US" altLang="ko-KR" sz="1400" baseline="30000" dirty="0"/>
              <a:t>*</a:t>
            </a:r>
            <a:r>
              <a:rPr lang="en-US" altLang="ko-KR" sz="1400" dirty="0"/>
              <a:t>Downscaled to 1/30 light yield in these pictures</a:t>
            </a:r>
            <a:endParaRPr lang="ko-KR" altLang="en-US" sz="1400" dirty="0"/>
          </a:p>
        </p:txBody>
      </p:sp>
    </p:spTree>
    <p:extLst>
      <p:ext uri="{BB962C8B-B14F-4D97-AF65-F5344CB8AC3E}">
        <p14:creationId xmlns:p14="http://schemas.microsoft.com/office/powerpoint/2010/main" val="2384872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B116FA7-28B2-92CA-C6E7-858DCC36454C}"/>
              </a:ext>
            </a:extLst>
          </p:cNvPr>
          <p:cNvSpPr>
            <a:spLocks noGrp="1"/>
          </p:cNvSpPr>
          <p:nvPr>
            <p:ph type="title"/>
          </p:nvPr>
        </p:nvSpPr>
        <p:spPr/>
        <p:txBody>
          <a:bodyPr/>
          <a:lstStyle/>
          <a:p>
            <a:r>
              <a:rPr lang="en-US" altLang="ko-KR" dirty="0"/>
              <a:t>Experimental Results</a:t>
            </a:r>
            <a:endParaRPr lang="ko-KR" altLang="en-US" dirty="0"/>
          </a:p>
        </p:txBody>
      </p:sp>
      <p:sp>
        <p:nvSpPr>
          <p:cNvPr id="3" name="슬라이드 번호 개체 틀 2">
            <a:extLst>
              <a:ext uri="{FF2B5EF4-FFF2-40B4-BE49-F238E27FC236}">
                <a16:creationId xmlns:a16="http://schemas.microsoft.com/office/drawing/2014/main" id="{B162DE89-27CF-88F5-D672-25F3B682AB78}"/>
              </a:ext>
            </a:extLst>
          </p:cNvPr>
          <p:cNvSpPr>
            <a:spLocks noGrp="1"/>
          </p:cNvSpPr>
          <p:nvPr>
            <p:ph type="sldNum" sz="quarter" idx="12"/>
          </p:nvPr>
        </p:nvSpPr>
        <p:spPr/>
        <p:txBody>
          <a:bodyPr/>
          <a:lstStyle/>
          <a:p>
            <a:fld id="{72BAF041-C2DF-4796-9C78-09F2BBD5D4C1}" type="slidenum">
              <a:rPr lang="en-US" smtClean="0"/>
              <a:pPr/>
              <a:t>15</a:t>
            </a:fld>
            <a:endParaRPr lang="en-US" dirty="0"/>
          </a:p>
        </p:txBody>
      </p:sp>
      <p:pic>
        <p:nvPicPr>
          <p:cNvPr id="5" name="그림 4">
            <a:extLst>
              <a:ext uri="{FF2B5EF4-FFF2-40B4-BE49-F238E27FC236}">
                <a16:creationId xmlns:a16="http://schemas.microsoft.com/office/drawing/2014/main" id="{C81B9285-99B6-68A6-2B77-D8B20C697671}"/>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395" y="697808"/>
            <a:ext cx="1330172" cy="1019397"/>
          </a:xfrm>
          <a:prstGeom prst="rect">
            <a:avLst/>
          </a:prstGeom>
        </p:spPr>
      </p:pic>
      <p:pic>
        <p:nvPicPr>
          <p:cNvPr id="6" name="그림 5">
            <a:extLst>
              <a:ext uri="{FF2B5EF4-FFF2-40B4-BE49-F238E27FC236}">
                <a16:creationId xmlns:a16="http://schemas.microsoft.com/office/drawing/2014/main" id="{498EF728-5ECB-B1C5-5DCF-FCBE18ABB43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5829" y="697808"/>
            <a:ext cx="1330172" cy="1019397"/>
          </a:xfrm>
          <a:prstGeom prst="rect">
            <a:avLst/>
          </a:prstGeom>
        </p:spPr>
      </p:pic>
      <p:pic>
        <p:nvPicPr>
          <p:cNvPr id="7" name="그림 6">
            <a:extLst>
              <a:ext uri="{FF2B5EF4-FFF2-40B4-BE49-F238E27FC236}">
                <a16:creationId xmlns:a16="http://schemas.microsoft.com/office/drawing/2014/main" id="{4EAC43DC-FB82-ED08-1688-1F7A56062A4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72263" y="697808"/>
            <a:ext cx="1330172" cy="1019397"/>
          </a:xfrm>
          <a:prstGeom prst="rect">
            <a:avLst/>
          </a:prstGeom>
        </p:spPr>
      </p:pic>
      <p:pic>
        <p:nvPicPr>
          <p:cNvPr id="8" name="그림 7">
            <a:extLst>
              <a:ext uri="{FF2B5EF4-FFF2-40B4-BE49-F238E27FC236}">
                <a16:creationId xmlns:a16="http://schemas.microsoft.com/office/drawing/2014/main" id="{AEE467AA-78DB-701E-C84A-4773E2617C4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697" y="697808"/>
            <a:ext cx="1330172" cy="1019397"/>
          </a:xfrm>
          <a:prstGeom prst="rect">
            <a:avLst/>
          </a:prstGeom>
        </p:spPr>
      </p:pic>
      <p:pic>
        <p:nvPicPr>
          <p:cNvPr id="9" name="그림 8">
            <a:extLst>
              <a:ext uri="{FF2B5EF4-FFF2-40B4-BE49-F238E27FC236}">
                <a16:creationId xmlns:a16="http://schemas.microsoft.com/office/drawing/2014/main" id="{8B3D735C-6795-996C-18B6-035E927E437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5131" y="697808"/>
            <a:ext cx="1330172" cy="1019397"/>
          </a:xfrm>
          <a:prstGeom prst="rect">
            <a:avLst/>
          </a:prstGeom>
        </p:spPr>
      </p:pic>
      <p:pic>
        <p:nvPicPr>
          <p:cNvPr id="10" name="그림 9">
            <a:extLst>
              <a:ext uri="{FF2B5EF4-FFF2-40B4-BE49-F238E27FC236}">
                <a16:creationId xmlns:a16="http://schemas.microsoft.com/office/drawing/2014/main" id="{8AF12F3B-D05F-455D-9144-65F956580A21}"/>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11567" y="697808"/>
            <a:ext cx="1330172" cy="1019397"/>
          </a:xfrm>
          <a:prstGeom prst="rect">
            <a:avLst/>
          </a:prstGeom>
        </p:spPr>
      </p:pic>
      <p:pic>
        <p:nvPicPr>
          <p:cNvPr id="11" name="그림 10">
            <a:extLst>
              <a:ext uri="{FF2B5EF4-FFF2-40B4-BE49-F238E27FC236}">
                <a16:creationId xmlns:a16="http://schemas.microsoft.com/office/drawing/2014/main" id="{8685CF09-FD85-06EF-6E91-BDA85F4BFE8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395" y="1667284"/>
            <a:ext cx="1330172" cy="1019397"/>
          </a:xfrm>
          <a:prstGeom prst="rect">
            <a:avLst/>
          </a:prstGeom>
        </p:spPr>
      </p:pic>
      <p:pic>
        <p:nvPicPr>
          <p:cNvPr id="12" name="그림 11">
            <a:extLst>
              <a:ext uri="{FF2B5EF4-FFF2-40B4-BE49-F238E27FC236}">
                <a16:creationId xmlns:a16="http://schemas.microsoft.com/office/drawing/2014/main" id="{501E002C-2A84-A686-4F54-D4BF96B6AFF2}"/>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5829" y="1667284"/>
            <a:ext cx="1330172" cy="1019397"/>
          </a:xfrm>
          <a:prstGeom prst="rect">
            <a:avLst/>
          </a:prstGeom>
        </p:spPr>
      </p:pic>
      <p:pic>
        <p:nvPicPr>
          <p:cNvPr id="13" name="그림 12">
            <a:extLst>
              <a:ext uri="{FF2B5EF4-FFF2-40B4-BE49-F238E27FC236}">
                <a16:creationId xmlns:a16="http://schemas.microsoft.com/office/drawing/2014/main" id="{E51A5976-77AB-6CE1-134F-6DDA6A8FEE5E}"/>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72263" y="1667284"/>
            <a:ext cx="1330172" cy="1019397"/>
          </a:xfrm>
          <a:prstGeom prst="rect">
            <a:avLst/>
          </a:prstGeom>
        </p:spPr>
      </p:pic>
      <p:pic>
        <p:nvPicPr>
          <p:cNvPr id="14" name="그림 13">
            <a:extLst>
              <a:ext uri="{FF2B5EF4-FFF2-40B4-BE49-F238E27FC236}">
                <a16:creationId xmlns:a16="http://schemas.microsoft.com/office/drawing/2014/main" id="{5AFEF74E-7020-56FC-3234-C34C4C974C2C}"/>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697" y="1667284"/>
            <a:ext cx="1330172" cy="1019397"/>
          </a:xfrm>
          <a:prstGeom prst="rect">
            <a:avLst/>
          </a:prstGeom>
        </p:spPr>
      </p:pic>
      <p:pic>
        <p:nvPicPr>
          <p:cNvPr id="15" name="그림 14">
            <a:extLst>
              <a:ext uri="{FF2B5EF4-FFF2-40B4-BE49-F238E27FC236}">
                <a16:creationId xmlns:a16="http://schemas.microsoft.com/office/drawing/2014/main" id="{8449B29B-E2F3-F81F-C300-A9EED94933C3}"/>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5131" y="1667284"/>
            <a:ext cx="1330172" cy="1019397"/>
          </a:xfrm>
          <a:prstGeom prst="rect">
            <a:avLst/>
          </a:prstGeom>
        </p:spPr>
      </p:pic>
      <p:pic>
        <p:nvPicPr>
          <p:cNvPr id="16" name="그림 15">
            <a:extLst>
              <a:ext uri="{FF2B5EF4-FFF2-40B4-BE49-F238E27FC236}">
                <a16:creationId xmlns:a16="http://schemas.microsoft.com/office/drawing/2014/main" id="{A6D91ABE-70FE-EE94-CAD9-B5077EF09AD6}"/>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11567" y="1667284"/>
            <a:ext cx="1330172" cy="1019397"/>
          </a:xfrm>
          <a:prstGeom prst="rect">
            <a:avLst/>
          </a:prstGeom>
        </p:spPr>
      </p:pic>
      <p:pic>
        <p:nvPicPr>
          <p:cNvPr id="17" name="그림 16">
            <a:extLst>
              <a:ext uri="{FF2B5EF4-FFF2-40B4-BE49-F238E27FC236}">
                <a16:creationId xmlns:a16="http://schemas.microsoft.com/office/drawing/2014/main" id="{D6E4AEEF-86EC-7D3B-320F-FB10B4C9A425}"/>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395" y="2636760"/>
            <a:ext cx="1330172" cy="1019397"/>
          </a:xfrm>
          <a:prstGeom prst="rect">
            <a:avLst/>
          </a:prstGeom>
        </p:spPr>
      </p:pic>
      <p:pic>
        <p:nvPicPr>
          <p:cNvPr id="18" name="그림 17">
            <a:extLst>
              <a:ext uri="{FF2B5EF4-FFF2-40B4-BE49-F238E27FC236}">
                <a16:creationId xmlns:a16="http://schemas.microsoft.com/office/drawing/2014/main" id="{3C3336C8-E752-BFF2-0CFC-32EF373DC156}"/>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5829" y="2636760"/>
            <a:ext cx="1330172" cy="1019397"/>
          </a:xfrm>
          <a:prstGeom prst="rect">
            <a:avLst/>
          </a:prstGeom>
        </p:spPr>
      </p:pic>
      <p:pic>
        <p:nvPicPr>
          <p:cNvPr id="19" name="그림 18">
            <a:extLst>
              <a:ext uri="{FF2B5EF4-FFF2-40B4-BE49-F238E27FC236}">
                <a16:creationId xmlns:a16="http://schemas.microsoft.com/office/drawing/2014/main" id="{AA127901-4650-FFA3-6BB5-6B69CA9720FC}"/>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72263" y="2636760"/>
            <a:ext cx="1330172" cy="1019397"/>
          </a:xfrm>
          <a:prstGeom prst="rect">
            <a:avLst/>
          </a:prstGeom>
        </p:spPr>
      </p:pic>
      <p:pic>
        <p:nvPicPr>
          <p:cNvPr id="20" name="그림 19">
            <a:extLst>
              <a:ext uri="{FF2B5EF4-FFF2-40B4-BE49-F238E27FC236}">
                <a16:creationId xmlns:a16="http://schemas.microsoft.com/office/drawing/2014/main" id="{3A95DBB1-B06D-8B09-7EAF-88239614BD43}"/>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697" y="2636760"/>
            <a:ext cx="1330172" cy="1019397"/>
          </a:xfrm>
          <a:prstGeom prst="rect">
            <a:avLst/>
          </a:prstGeom>
        </p:spPr>
      </p:pic>
      <p:pic>
        <p:nvPicPr>
          <p:cNvPr id="21" name="그림 20">
            <a:extLst>
              <a:ext uri="{FF2B5EF4-FFF2-40B4-BE49-F238E27FC236}">
                <a16:creationId xmlns:a16="http://schemas.microsoft.com/office/drawing/2014/main" id="{27FE3436-D5E9-FCEB-F168-49CF3BD0D536}"/>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5131" y="2636760"/>
            <a:ext cx="1330172" cy="1019397"/>
          </a:xfrm>
          <a:prstGeom prst="rect">
            <a:avLst/>
          </a:prstGeom>
        </p:spPr>
      </p:pic>
      <p:pic>
        <p:nvPicPr>
          <p:cNvPr id="22" name="그림 21">
            <a:extLst>
              <a:ext uri="{FF2B5EF4-FFF2-40B4-BE49-F238E27FC236}">
                <a16:creationId xmlns:a16="http://schemas.microsoft.com/office/drawing/2014/main" id="{09F2E6AF-11C1-1EEB-96C6-38DFB590F6E1}"/>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11567" y="2636760"/>
            <a:ext cx="1330172" cy="1019397"/>
          </a:xfrm>
          <a:prstGeom prst="rect">
            <a:avLst/>
          </a:prstGeom>
        </p:spPr>
      </p:pic>
      <p:pic>
        <p:nvPicPr>
          <p:cNvPr id="23" name="그림 22">
            <a:extLst>
              <a:ext uri="{FF2B5EF4-FFF2-40B4-BE49-F238E27FC236}">
                <a16:creationId xmlns:a16="http://schemas.microsoft.com/office/drawing/2014/main" id="{FDEA174C-2E5A-6858-E8BC-6C9ACB72E2CC}"/>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395" y="3606236"/>
            <a:ext cx="1330172" cy="1019397"/>
          </a:xfrm>
          <a:prstGeom prst="rect">
            <a:avLst/>
          </a:prstGeom>
        </p:spPr>
      </p:pic>
      <p:pic>
        <p:nvPicPr>
          <p:cNvPr id="24" name="그림 23">
            <a:extLst>
              <a:ext uri="{FF2B5EF4-FFF2-40B4-BE49-F238E27FC236}">
                <a16:creationId xmlns:a16="http://schemas.microsoft.com/office/drawing/2014/main" id="{D70895DB-B909-C467-A6FE-67568D51403C}"/>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5829" y="3606236"/>
            <a:ext cx="1330172" cy="1019397"/>
          </a:xfrm>
          <a:prstGeom prst="rect">
            <a:avLst/>
          </a:prstGeom>
        </p:spPr>
      </p:pic>
      <p:pic>
        <p:nvPicPr>
          <p:cNvPr id="25" name="그림 24">
            <a:extLst>
              <a:ext uri="{FF2B5EF4-FFF2-40B4-BE49-F238E27FC236}">
                <a16:creationId xmlns:a16="http://schemas.microsoft.com/office/drawing/2014/main" id="{92201F15-F00A-3FB7-1DBF-9AF503F140F0}"/>
              </a:ext>
            </a:extLst>
          </p:cNvPr>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72263" y="3606236"/>
            <a:ext cx="1330172" cy="1019397"/>
          </a:xfrm>
          <a:prstGeom prst="rect">
            <a:avLst/>
          </a:prstGeom>
        </p:spPr>
      </p:pic>
      <p:pic>
        <p:nvPicPr>
          <p:cNvPr id="26" name="그림 25">
            <a:extLst>
              <a:ext uri="{FF2B5EF4-FFF2-40B4-BE49-F238E27FC236}">
                <a16:creationId xmlns:a16="http://schemas.microsoft.com/office/drawing/2014/main" id="{D8968E2C-76EB-B858-91A3-C72328987E18}"/>
              </a:ext>
            </a:extLst>
          </p:cNvPr>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697" y="3606236"/>
            <a:ext cx="1330172" cy="1019397"/>
          </a:xfrm>
          <a:prstGeom prst="rect">
            <a:avLst/>
          </a:prstGeom>
        </p:spPr>
      </p:pic>
      <p:pic>
        <p:nvPicPr>
          <p:cNvPr id="27" name="그림 26">
            <a:extLst>
              <a:ext uri="{FF2B5EF4-FFF2-40B4-BE49-F238E27FC236}">
                <a16:creationId xmlns:a16="http://schemas.microsoft.com/office/drawing/2014/main" id="{B7C8CD52-4E52-007F-A704-A18DCE090027}"/>
              </a:ext>
            </a:extLst>
          </p:cNvPr>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5131" y="3606236"/>
            <a:ext cx="1330172" cy="1019397"/>
          </a:xfrm>
          <a:prstGeom prst="rect">
            <a:avLst/>
          </a:prstGeom>
        </p:spPr>
      </p:pic>
      <p:pic>
        <p:nvPicPr>
          <p:cNvPr id="28" name="그림 27">
            <a:extLst>
              <a:ext uri="{FF2B5EF4-FFF2-40B4-BE49-F238E27FC236}">
                <a16:creationId xmlns:a16="http://schemas.microsoft.com/office/drawing/2014/main" id="{7C5EC110-B15E-04B8-4F73-BDAFEB798A64}"/>
              </a:ext>
            </a:extLst>
          </p:cNvPr>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11567" y="3606236"/>
            <a:ext cx="1330172" cy="1019397"/>
          </a:xfrm>
          <a:prstGeom prst="rect">
            <a:avLst/>
          </a:prstGeom>
        </p:spPr>
      </p:pic>
      <p:pic>
        <p:nvPicPr>
          <p:cNvPr id="29" name="그림 28">
            <a:extLst>
              <a:ext uri="{FF2B5EF4-FFF2-40B4-BE49-F238E27FC236}">
                <a16:creationId xmlns:a16="http://schemas.microsoft.com/office/drawing/2014/main" id="{C2A41D31-401F-DF8E-F638-41629845CD3A}"/>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395" y="4575712"/>
            <a:ext cx="1330172" cy="1019397"/>
          </a:xfrm>
          <a:prstGeom prst="rect">
            <a:avLst/>
          </a:prstGeom>
        </p:spPr>
      </p:pic>
      <p:pic>
        <p:nvPicPr>
          <p:cNvPr id="30" name="그림 29">
            <a:extLst>
              <a:ext uri="{FF2B5EF4-FFF2-40B4-BE49-F238E27FC236}">
                <a16:creationId xmlns:a16="http://schemas.microsoft.com/office/drawing/2014/main" id="{E5382665-8209-B88F-C426-A714A410F6BB}"/>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5829" y="4575712"/>
            <a:ext cx="1330172" cy="1019397"/>
          </a:xfrm>
          <a:prstGeom prst="rect">
            <a:avLst/>
          </a:prstGeom>
        </p:spPr>
      </p:pic>
      <p:pic>
        <p:nvPicPr>
          <p:cNvPr id="31" name="그림 30">
            <a:extLst>
              <a:ext uri="{FF2B5EF4-FFF2-40B4-BE49-F238E27FC236}">
                <a16:creationId xmlns:a16="http://schemas.microsoft.com/office/drawing/2014/main" id="{B6B95189-3331-CDA4-784D-236A21F0F0AB}"/>
              </a:ext>
            </a:extLst>
          </p:cNvPr>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72263" y="4575712"/>
            <a:ext cx="1330172" cy="1019397"/>
          </a:xfrm>
          <a:prstGeom prst="rect">
            <a:avLst/>
          </a:prstGeom>
        </p:spPr>
      </p:pic>
      <p:pic>
        <p:nvPicPr>
          <p:cNvPr id="32" name="그림 31">
            <a:extLst>
              <a:ext uri="{FF2B5EF4-FFF2-40B4-BE49-F238E27FC236}">
                <a16:creationId xmlns:a16="http://schemas.microsoft.com/office/drawing/2014/main" id="{1FB64E65-7D89-D3C8-C382-705085822B10}"/>
              </a:ext>
            </a:extLst>
          </p:cNvPr>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697" y="4575712"/>
            <a:ext cx="1330172" cy="1019397"/>
          </a:xfrm>
          <a:prstGeom prst="rect">
            <a:avLst/>
          </a:prstGeom>
        </p:spPr>
      </p:pic>
      <p:pic>
        <p:nvPicPr>
          <p:cNvPr id="33" name="그림 32">
            <a:extLst>
              <a:ext uri="{FF2B5EF4-FFF2-40B4-BE49-F238E27FC236}">
                <a16:creationId xmlns:a16="http://schemas.microsoft.com/office/drawing/2014/main" id="{F676D061-AA14-963E-188B-D102211171CF}"/>
              </a:ext>
            </a:extLst>
          </p:cNvPr>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5131" y="4575712"/>
            <a:ext cx="1330172" cy="1019397"/>
          </a:xfrm>
          <a:prstGeom prst="rect">
            <a:avLst/>
          </a:prstGeom>
        </p:spPr>
      </p:pic>
      <p:pic>
        <p:nvPicPr>
          <p:cNvPr id="34" name="그림 33">
            <a:extLst>
              <a:ext uri="{FF2B5EF4-FFF2-40B4-BE49-F238E27FC236}">
                <a16:creationId xmlns:a16="http://schemas.microsoft.com/office/drawing/2014/main" id="{2EC4C540-57D5-A1E6-3D25-61BF9B345077}"/>
              </a:ext>
            </a:extLst>
          </p:cNvPr>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11567" y="4575712"/>
            <a:ext cx="1330172" cy="1019397"/>
          </a:xfrm>
          <a:prstGeom prst="rect">
            <a:avLst/>
          </a:prstGeom>
        </p:spPr>
      </p:pic>
      <p:pic>
        <p:nvPicPr>
          <p:cNvPr id="35" name="그림 34">
            <a:extLst>
              <a:ext uri="{FF2B5EF4-FFF2-40B4-BE49-F238E27FC236}">
                <a16:creationId xmlns:a16="http://schemas.microsoft.com/office/drawing/2014/main" id="{CA746C93-4301-EAF3-A3E0-2E546F9874B3}"/>
              </a:ext>
            </a:extLst>
          </p:cNvPr>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395" y="5545189"/>
            <a:ext cx="1330172" cy="1019397"/>
          </a:xfrm>
          <a:prstGeom prst="rect">
            <a:avLst/>
          </a:prstGeom>
        </p:spPr>
      </p:pic>
      <p:pic>
        <p:nvPicPr>
          <p:cNvPr id="36" name="그림 35">
            <a:extLst>
              <a:ext uri="{FF2B5EF4-FFF2-40B4-BE49-F238E27FC236}">
                <a16:creationId xmlns:a16="http://schemas.microsoft.com/office/drawing/2014/main" id="{22C88AD2-ADBD-8141-C8C2-996BC2AD7AD9}"/>
              </a:ext>
            </a:extLst>
          </p:cNvPr>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5829" y="5545189"/>
            <a:ext cx="1330172" cy="1019397"/>
          </a:xfrm>
          <a:prstGeom prst="rect">
            <a:avLst/>
          </a:prstGeom>
        </p:spPr>
      </p:pic>
      <p:pic>
        <p:nvPicPr>
          <p:cNvPr id="37" name="그림 36">
            <a:extLst>
              <a:ext uri="{FF2B5EF4-FFF2-40B4-BE49-F238E27FC236}">
                <a16:creationId xmlns:a16="http://schemas.microsoft.com/office/drawing/2014/main" id="{59DDE27C-D876-D783-61D5-AD7304555DAE}"/>
              </a:ext>
            </a:extLst>
          </p:cNvPr>
          <p:cNvPicPr>
            <a:picLocks noChangeAspect="1"/>
          </p:cNvPicPr>
          <p:nvPr/>
        </p:nvPicPr>
        <p:blipFill>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72263" y="5545189"/>
            <a:ext cx="1330172" cy="1019397"/>
          </a:xfrm>
          <a:prstGeom prst="rect">
            <a:avLst/>
          </a:prstGeom>
        </p:spPr>
      </p:pic>
      <p:pic>
        <p:nvPicPr>
          <p:cNvPr id="38" name="그림 37">
            <a:extLst>
              <a:ext uri="{FF2B5EF4-FFF2-40B4-BE49-F238E27FC236}">
                <a16:creationId xmlns:a16="http://schemas.microsoft.com/office/drawing/2014/main" id="{9E30E2EE-34FB-795B-CA62-64EFEA8F8348}"/>
              </a:ext>
            </a:extLst>
          </p:cNvPr>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697" y="5545189"/>
            <a:ext cx="1330172" cy="1019397"/>
          </a:xfrm>
          <a:prstGeom prst="rect">
            <a:avLst/>
          </a:prstGeom>
        </p:spPr>
      </p:pic>
      <p:pic>
        <p:nvPicPr>
          <p:cNvPr id="39" name="그림 38">
            <a:extLst>
              <a:ext uri="{FF2B5EF4-FFF2-40B4-BE49-F238E27FC236}">
                <a16:creationId xmlns:a16="http://schemas.microsoft.com/office/drawing/2014/main" id="{2FE57870-3825-403F-B3C1-8B36181EE86F}"/>
              </a:ext>
            </a:extLst>
          </p:cNvPr>
          <p:cNvPicPr>
            <a:picLocks noChangeAspect="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5131" y="5545189"/>
            <a:ext cx="1330172" cy="1019397"/>
          </a:xfrm>
          <a:prstGeom prst="rect">
            <a:avLst/>
          </a:prstGeom>
        </p:spPr>
      </p:pic>
      <p:pic>
        <p:nvPicPr>
          <p:cNvPr id="40" name="그림 39">
            <a:extLst>
              <a:ext uri="{FF2B5EF4-FFF2-40B4-BE49-F238E27FC236}">
                <a16:creationId xmlns:a16="http://schemas.microsoft.com/office/drawing/2014/main" id="{AE444806-586E-1DD4-E6B7-CD86FD3A69F2}"/>
              </a:ext>
            </a:extLst>
          </p:cNvPr>
          <p:cNvPicPr>
            <a:picLocks noChangeAspect="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11567" y="5545188"/>
            <a:ext cx="1330172" cy="1019397"/>
          </a:xfrm>
          <a:prstGeom prst="rect">
            <a:avLst/>
          </a:prstGeom>
        </p:spPr>
      </p:pic>
      <p:pic>
        <p:nvPicPr>
          <p:cNvPr id="41" name="그림 40">
            <a:extLst>
              <a:ext uri="{FF2B5EF4-FFF2-40B4-BE49-F238E27FC236}">
                <a16:creationId xmlns:a16="http://schemas.microsoft.com/office/drawing/2014/main" id="{A4159BD6-5766-F0E9-E4B4-191E0F44DDA1}"/>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697430" y="4519481"/>
            <a:ext cx="2898274" cy="2221136"/>
          </a:xfrm>
          <a:prstGeom prst="rect">
            <a:avLst/>
          </a:prstGeom>
        </p:spPr>
      </p:pic>
      <p:pic>
        <p:nvPicPr>
          <p:cNvPr id="43" name="그림 42">
            <a:extLst>
              <a:ext uri="{FF2B5EF4-FFF2-40B4-BE49-F238E27FC236}">
                <a16:creationId xmlns:a16="http://schemas.microsoft.com/office/drawing/2014/main" id="{5A3B3094-7A6D-B41B-7804-B1D68D8B423E}"/>
              </a:ext>
            </a:extLst>
          </p:cNvPr>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84773" y="631972"/>
            <a:ext cx="2592126" cy="1986517"/>
          </a:xfrm>
          <a:prstGeom prst="rect">
            <a:avLst/>
          </a:prstGeom>
        </p:spPr>
      </p:pic>
      <p:pic>
        <p:nvPicPr>
          <p:cNvPr id="44" name="그림 43">
            <a:extLst>
              <a:ext uri="{FF2B5EF4-FFF2-40B4-BE49-F238E27FC236}">
                <a16:creationId xmlns:a16="http://schemas.microsoft.com/office/drawing/2014/main" id="{6ECAD56F-51C5-CE26-81B3-F044695EF202}"/>
              </a:ext>
            </a:extLst>
          </p:cNvPr>
          <p:cNvPicPr>
            <a:picLocks noChangeAspect="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20479" y="2513602"/>
            <a:ext cx="2592126" cy="1986517"/>
          </a:xfrm>
          <a:prstGeom prst="rect">
            <a:avLst/>
          </a:prstGeom>
        </p:spPr>
      </p:pic>
    </p:spTree>
    <p:extLst>
      <p:ext uri="{BB962C8B-B14F-4D97-AF65-F5344CB8AC3E}">
        <p14:creationId xmlns:p14="http://schemas.microsoft.com/office/powerpoint/2010/main" val="1844790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D6C75B1-DB7E-2550-62D6-F9AB8777F863}"/>
              </a:ext>
            </a:extLst>
          </p:cNvPr>
          <p:cNvSpPr>
            <a:spLocks noGrp="1"/>
          </p:cNvSpPr>
          <p:nvPr>
            <p:ph type="title"/>
          </p:nvPr>
        </p:nvSpPr>
        <p:spPr/>
        <p:txBody>
          <a:bodyPr/>
          <a:lstStyle/>
          <a:p>
            <a:r>
              <a:rPr lang="en-US" altLang="ko-KR" dirty="0"/>
              <a:t>Imaging System Optimization</a:t>
            </a:r>
            <a:endParaRPr lang="ko-KR" altLang="en-US" dirty="0"/>
          </a:p>
        </p:txBody>
      </p:sp>
      <p:sp>
        <p:nvSpPr>
          <p:cNvPr id="3" name="슬라이드 번호 개체 틀 2">
            <a:extLst>
              <a:ext uri="{FF2B5EF4-FFF2-40B4-BE49-F238E27FC236}">
                <a16:creationId xmlns:a16="http://schemas.microsoft.com/office/drawing/2014/main" id="{1A1F7643-14D7-F48B-7ED8-6FE528B8A1F7}"/>
              </a:ext>
            </a:extLst>
          </p:cNvPr>
          <p:cNvSpPr>
            <a:spLocks noGrp="1"/>
          </p:cNvSpPr>
          <p:nvPr>
            <p:ph type="sldNum" sz="quarter" idx="12"/>
          </p:nvPr>
        </p:nvSpPr>
        <p:spPr/>
        <p:txBody>
          <a:bodyPr/>
          <a:lstStyle/>
          <a:p>
            <a:fld id="{72BAF041-C2DF-4796-9C78-09F2BBD5D4C1}" type="slidenum">
              <a:rPr lang="en-US" smtClean="0"/>
              <a:pPr/>
              <a:t>16</a:t>
            </a:fld>
            <a:endParaRPr lang="en-US" dirty="0"/>
          </a:p>
        </p:txBody>
      </p:sp>
      <p:sp>
        <p:nvSpPr>
          <p:cNvPr id="4" name="텍스트 개체 틀 3">
            <a:extLst>
              <a:ext uri="{FF2B5EF4-FFF2-40B4-BE49-F238E27FC236}">
                <a16:creationId xmlns:a16="http://schemas.microsoft.com/office/drawing/2014/main" id="{F66A0530-92F4-B8D8-2F66-2567E2D88F49}"/>
              </a:ext>
            </a:extLst>
          </p:cNvPr>
          <p:cNvSpPr>
            <a:spLocks noGrp="1"/>
          </p:cNvSpPr>
          <p:nvPr>
            <p:ph type="body" sz="quarter" idx="13"/>
          </p:nvPr>
        </p:nvSpPr>
        <p:spPr>
          <a:xfrm>
            <a:off x="4778829" y="751115"/>
            <a:ext cx="7123453" cy="5964644"/>
          </a:xfrm>
        </p:spPr>
        <p:txBody>
          <a:bodyPr/>
          <a:lstStyle/>
          <a:p>
            <a:r>
              <a:rPr lang="en-US" altLang="ko-KR" dirty="0"/>
              <a:t>Simulation toolkit: Geant4 (version 10.3)</a:t>
            </a:r>
          </a:p>
          <a:p>
            <a:r>
              <a:rPr lang="en-US" altLang="ko-KR" dirty="0"/>
              <a:t>Physics model: G4EmLivermorePhysics</a:t>
            </a:r>
          </a:p>
          <a:p>
            <a:r>
              <a:rPr lang="en-US" altLang="ko-KR" dirty="0"/>
              <a:t>Radiation source: </a:t>
            </a:r>
          </a:p>
          <a:p>
            <a:pPr lvl="1"/>
            <a:r>
              <a:rPr lang="en-US" altLang="ko-KR" dirty="0"/>
              <a:t>0.662 MeV</a:t>
            </a:r>
          </a:p>
          <a:p>
            <a:pPr lvl="1"/>
            <a:r>
              <a:rPr lang="en-US" altLang="ko-KR" dirty="0"/>
              <a:t>isotropic gamma-ray source</a:t>
            </a:r>
          </a:p>
          <a:p>
            <a:pPr lvl="1"/>
            <a:r>
              <a:rPr lang="en-US" altLang="ko-KR" dirty="0"/>
              <a:t>1 m in front of the system</a:t>
            </a:r>
          </a:p>
          <a:p>
            <a:pPr lvl="1"/>
            <a:r>
              <a:rPr lang="en-US" altLang="ko-KR" dirty="0"/>
              <a:t>10</a:t>
            </a:r>
            <a:r>
              <a:rPr lang="en-US" altLang="ko-KR" baseline="30000" dirty="0"/>
              <a:t>8</a:t>
            </a:r>
            <a:r>
              <a:rPr lang="en-US" altLang="ko-KR" dirty="0"/>
              <a:t> particles (equivalent to ~10 µCi </a:t>
            </a:r>
            <a:r>
              <a:rPr lang="en-US" altLang="ko-KR" baseline="30000" dirty="0"/>
              <a:t>137</a:t>
            </a:r>
            <a:r>
              <a:rPr lang="en-US" altLang="ko-KR" dirty="0"/>
              <a:t>Cs×5 min. measurement)</a:t>
            </a:r>
          </a:p>
          <a:p>
            <a:r>
              <a:rPr lang="en-US" altLang="ko-KR" dirty="0"/>
              <a:t>Thickness of scatter: 0.5, 1.0, 1.5, 2.0, 2.5, 3.0, 3.5, 4.0 cm</a:t>
            </a:r>
          </a:p>
          <a:p>
            <a:r>
              <a:rPr lang="en-US" altLang="ko-KR" dirty="0"/>
              <a:t>Thickness of absorber: 0.5, 1.0, 1.5, 2.0, 2.5, 3.0, 3.5, 4.0 cm</a:t>
            </a:r>
          </a:p>
          <a:p>
            <a:r>
              <a:rPr lang="en-US" altLang="ko-KR" dirty="0"/>
              <a:t>Distance between scatter &amp; absorber: 20 cm, 25 cm, 30 cm</a:t>
            </a:r>
          </a:p>
          <a:p>
            <a:endParaRPr lang="ko-KR" altLang="en-US" dirty="0"/>
          </a:p>
        </p:txBody>
      </p:sp>
      <p:pic>
        <p:nvPicPr>
          <p:cNvPr id="5" name="그림 4">
            <a:extLst>
              <a:ext uri="{FF2B5EF4-FFF2-40B4-BE49-F238E27FC236}">
                <a16:creationId xmlns:a16="http://schemas.microsoft.com/office/drawing/2014/main" id="{F13F43C0-71C4-B30F-C67D-C523897CA645}"/>
              </a:ext>
            </a:extLst>
          </p:cNvPr>
          <p:cNvPicPr>
            <a:picLocks noChangeAspect="1"/>
          </p:cNvPicPr>
          <p:nvPr/>
        </p:nvPicPr>
        <p:blipFill>
          <a:blip r:embed="rId2"/>
          <a:stretch>
            <a:fillRect/>
          </a:stretch>
        </p:blipFill>
        <p:spPr>
          <a:xfrm>
            <a:off x="680400" y="3870930"/>
            <a:ext cx="3066504" cy="2844829"/>
          </a:xfrm>
          <a:prstGeom prst="rect">
            <a:avLst/>
          </a:prstGeom>
        </p:spPr>
      </p:pic>
      <p:pic>
        <p:nvPicPr>
          <p:cNvPr id="6" name="그림 5">
            <a:extLst>
              <a:ext uri="{FF2B5EF4-FFF2-40B4-BE49-F238E27FC236}">
                <a16:creationId xmlns:a16="http://schemas.microsoft.com/office/drawing/2014/main" id="{C11D2ACB-1135-1CFE-2A73-14A2AD5A5117}"/>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67" t="7418" r="23167"/>
          <a:stretch/>
        </p:blipFill>
        <p:spPr>
          <a:xfrm>
            <a:off x="573760" y="555931"/>
            <a:ext cx="3279784" cy="3217407"/>
          </a:xfrm>
          <a:prstGeom prst="rect">
            <a:avLst/>
          </a:prstGeom>
        </p:spPr>
      </p:pic>
    </p:spTree>
    <p:extLst>
      <p:ext uri="{BB962C8B-B14F-4D97-AF65-F5344CB8AC3E}">
        <p14:creationId xmlns:p14="http://schemas.microsoft.com/office/powerpoint/2010/main" val="2111842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E6CF0A7-A6CB-C93F-F627-5ADD583CB018}"/>
              </a:ext>
            </a:extLst>
          </p:cNvPr>
          <p:cNvSpPr>
            <a:spLocks noGrp="1"/>
          </p:cNvSpPr>
          <p:nvPr>
            <p:ph type="title"/>
          </p:nvPr>
        </p:nvSpPr>
        <p:spPr/>
        <p:txBody>
          <a:bodyPr/>
          <a:lstStyle/>
          <a:p>
            <a:r>
              <a:rPr lang="en-US" altLang="ko-KR" dirty="0"/>
              <a:t>Performance Parameters</a:t>
            </a:r>
            <a:endParaRPr lang="ko-KR" altLang="en-US" dirty="0"/>
          </a:p>
        </p:txBody>
      </p:sp>
      <p:sp>
        <p:nvSpPr>
          <p:cNvPr id="3" name="슬라이드 번호 개체 틀 2">
            <a:extLst>
              <a:ext uri="{FF2B5EF4-FFF2-40B4-BE49-F238E27FC236}">
                <a16:creationId xmlns:a16="http://schemas.microsoft.com/office/drawing/2014/main" id="{263D7C86-26D3-BD48-D84C-07D337C99379}"/>
              </a:ext>
            </a:extLst>
          </p:cNvPr>
          <p:cNvSpPr>
            <a:spLocks noGrp="1"/>
          </p:cNvSpPr>
          <p:nvPr>
            <p:ph type="sldNum" sz="quarter" idx="12"/>
          </p:nvPr>
        </p:nvSpPr>
        <p:spPr/>
        <p:txBody>
          <a:bodyPr/>
          <a:lstStyle/>
          <a:p>
            <a:fld id="{72BAF041-C2DF-4796-9C78-09F2BBD5D4C1}" type="slidenum">
              <a:rPr lang="en-US" smtClean="0"/>
              <a:pPr/>
              <a:t>17</a:t>
            </a:fld>
            <a:endParaRPr lang="en-US" dirty="0"/>
          </a:p>
        </p:txBody>
      </p:sp>
      <mc:AlternateContent xmlns:mc="http://schemas.openxmlformats.org/markup-compatibility/2006" xmlns:a14="http://schemas.microsoft.com/office/drawing/2010/main">
        <mc:Choice Requires="a14">
          <p:sp>
            <p:nvSpPr>
              <p:cNvPr id="9" name="텍스트 개체 틀 3">
                <a:extLst>
                  <a:ext uri="{FF2B5EF4-FFF2-40B4-BE49-F238E27FC236}">
                    <a16:creationId xmlns:a16="http://schemas.microsoft.com/office/drawing/2014/main" id="{BD517A85-ECE2-D46D-EBE6-DEE6A9F1A08F}"/>
                  </a:ext>
                </a:extLst>
              </p:cNvPr>
              <p:cNvSpPr>
                <a:spLocks noGrp="1"/>
              </p:cNvSpPr>
              <p:nvPr>
                <p:ph type="body" sz="quarter" idx="13"/>
              </p:nvPr>
            </p:nvSpPr>
            <p:spPr>
              <a:xfrm>
                <a:off x="289719" y="754063"/>
                <a:ext cx="11612563" cy="5611812"/>
              </a:xfrm>
            </p:spPr>
            <p:txBody>
              <a:bodyPr/>
              <a:lstStyle/>
              <a:p>
                <a:r>
                  <a:rPr lang="en-US" altLang="ko-KR" b="1" dirty="0"/>
                  <a:t>Imaging sensitivity</a:t>
                </a:r>
                <a:br>
                  <a:rPr lang="en-US" altLang="ko-KR" dirty="0"/>
                </a:br>
                <a14:m>
                  <m:oMath xmlns:m="http://schemas.openxmlformats.org/officeDocument/2006/math">
                    <m:d>
                      <m:dPr>
                        <m:ctrlPr>
                          <a:rPr lang="en-US" altLang="ko-KR" sz="2000" b="0" i="1" smtClean="0">
                            <a:latin typeface="Cambria Math" panose="02040503050406030204" pitchFamily="18" charset="0"/>
                          </a:rPr>
                        </m:ctrlPr>
                      </m:dPr>
                      <m:e>
                        <m:r>
                          <a:rPr lang="en-US" altLang="ko-KR" sz="2000" i="1">
                            <a:latin typeface="Cambria Math" panose="02040503050406030204" pitchFamily="18" charset="0"/>
                          </a:rPr>
                          <m:t>𝑠𝑒𝑛𝑠𝑖𝑡𝑖𝑣𝑖𝑡𝑦</m:t>
                        </m:r>
                      </m:e>
                    </m:d>
                    <m:r>
                      <a:rPr lang="en-US" altLang="ko-KR" sz="2000" b="0" i="1" smtClean="0">
                        <a:latin typeface="Cambria Math" panose="02040503050406030204" pitchFamily="18" charset="0"/>
                      </a:rPr>
                      <m:t>=</m:t>
                    </m:r>
                    <m:f>
                      <m:fPr>
                        <m:ctrlPr>
                          <a:rPr lang="en-US" altLang="ko-KR" sz="2000" i="1" smtClean="0">
                            <a:latin typeface="Cambria Math" panose="02040503050406030204" pitchFamily="18" charset="0"/>
                          </a:rPr>
                        </m:ctrlPr>
                      </m:fPr>
                      <m:num>
                        <m:d>
                          <m:dPr>
                            <m:ctrlPr>
                              <a:rPr lang="en-US" altLang="ko-KR" sz="2000" i="1" smtClean="0">
                                <a:latin typeface="Cambria Math" panose="02040503050406030204" pitchFamily="18" charset="0"/>
                              </a:rPr>
                            </m:ctrlPr>
                          </m:dPr>
                          <m:e>
                            <m:r>
                              <a:rPr lang="en-US" altLang="ko-KR" sz="2000" b="0" i="1">
                                <a:latin typeface="Cambria Math" panose="02040503050406030204" pitchFamily="18" charset="0"/>
                              </a:rPr>
                              <m:t>#</m:t>
                            </m:r>
                            <m:r>
                              <a:rPr lang="en-US" altLang="ko-KR" sz="2000" b="0" i="1" smtClean="0">
                                <a:latin typeface="Cambria Math" panose="02040503050406030204" pitchFamily="18" charset="0"/>
                              </a:rPr>
                              <m:t> </m:t>
                            </m:r>
                            <m:r>
                              <a:rPr lang="en-US" altLang="ko-KR" sz="2000" b="0" i="1" smtClean="0">
                                <a:latin typeface="Cambria Math" panose="02040503050406030204" pitchFamily="18" charset="0"/>
                              </a:rPr>
                              <m:t>𝑜𝑓</m:t>
                            </m:r>
                            <m:r>
                              <a:rPr lang="en-US" altLang="ko-KR" sz="2000" b="0" i="1">
                                <a:latin typeface="Cambria Math" panose="02040503050406030204" pitchFamily="18" charset="0"/>
                              </a:rPr>
                              <m:t> </m:t>
                            </m:r>
                            <m:r>
                              <a:rPr lang="en-US" altLang="ko-KR" sz="2000" b="0" i="1">
                                <a:latin typeface="Cambria Math" panose="02040503050406030204" pitchFamily="18" charset="0"/>
                              </a:rPr>
                              <m:t>𝑒𝑓𝑓𝑒𝑐𝑡𝑖𝑣𝑒</m:t>
                            </m:r>
                            <m:r>
                              <a:rPr lang="en-US" altLang="ko-KR" sz="2000" b="0" i="1">
                                <a:latin typeface="Cambria Math" panose="02040503050406030204" pitchFamily="18" charset="0"/>
                              </a:rPr>
                              <m:t> </m:t>
                            </m:r>
                            <m:r>
                              <a:rPr lang="en-US" altLang="ko-KR" sz="2000" b="0" i="1">
                                <a:latin typeface="Cambria Math" panose="02040503050406030204" pitchFamily="18" charset="0"/>
                              </a:rPr>
                              <m:t>𝑑𝑒𝑡𝑒𝑐𝑡𝑖𝑜𝑛</m:t>
                            </m:r>
                          </m:e>
                        </m:d>
                      </m:num>
                      <m:den>
                        <m:d>
                          <m:dPr>
                            <m:ctrlPr>
                              <a:rPr lang="en-US" altLang="ko-KR" sz="2000" i="1" smtClean="0">
                                <a:latin typeface="Cambria Math" panose="02040503050406030204" pitchFamily="18" charset="0"/>
                              </a:rPr>
                            </m:ctrlPr>
                          </m:dPr>
                          <m:e>
                            <m:r>
                              <a:rPr lang="en-US" altLang="ko-KR" sz="2000" b="0" i="1" smtClean="0">
                                <a:latin typeface="Cambria Math" panose="02040503050406030204" pitchFamily="18" charset="0"/>
                              </a:rPr>
                              <m:t># </m:t>
                            </m:r>
                            <m:r>
                              <a:rPr lang="en-US" altLang="ko-KR" sz="2000" b="0" i="1" smtClean="0">
                                <a:latin typeface="Cambria Math" panose="02040503050406030204" pitchFamily="18" charset="0"/>
                              </a:rPr>
                              <m:t>𝑜𝑓</m:t>
                            </m:r>
                            <m:r>
                              <a:rPr lang="en-US" altLang="ko-KR" sz="2000" b="0" i="1" smtClean="0">
                                <a:latin typeface="Cambria Math" panose="02040503050406030204" pitchFamily="18" charset="0"/>
                              </a:rPr>
                              <m:t> </m:t>
                            </m:r>
                            <m:r>
                              <a:rPr lang="en-US" altLang="ko-KR" sz="2000" b="0" i="1" smtClean="0">
                                <a:latin typeface="Cambria Math" panose="02040503050406030204" pitchFamily="18" charset="0"/>
                              </a:rPr>
                              <m:t>𝑝𝑟𝑖𝑚𝑎𝑟𝑦</m:t>
                            </m:r>
                            <m:r>
                              <a:rPr lang="en-US" altLang="ko-KR" sz="2000" b="0" i="1" smtClean="0">
                                <a:latin typeface="Cambria Math" panose="02040503050406030204" pitchFamily="18" charset="0"/>
                              </a:rPr>
                              <m:t> </m:t>
                            </m:r>
                            <m:r>
                              <a:rPr lang="en-US" altLang="ko-KR" sz="2000" b="0" i="1" smtClean="0">
                                <a:latin typeface="Cambria Math" panose="02040503050406030204" pitchFamily="18" charset="0"/>
                              </a:rPr>
                              <m:t>𝑝𝑎𝑟𝑡𝑖𝑐𝑙𝑒𝑠</m:t>
                            </m:r>
                          </m:e>
                        </m:d>
                      </m:den>
                    </m:f>
                  </m:oMath>
                </a14:m>
                <a:endParaRPr lang="en-US" altLang="ko-KR" dirty="0"/>
              </a:p>
              <a:p>
                <a:endParaRPr lang="en-US" altLang="ko-KR" b="1" dirty="0"/>
              </a:p>
              <a:p>
                <a:r>
                  <a:rPr lang="en-US" altLang="ko-KR" b="1" dirty="0"/>
                  <a:t>Resolution</a:t>
                </a:r>
                <a:br>
                  <a:rPr lang="en-US" altLang="ko-KR" dirty="0"/>
                </a:br>
                <a:r>
                  <a:rPr lang="en-US" altLang="ko-KR" dirty="0"/>
                  <a:t>FWHM of the point source image</a:t>
                </a:r>
              </a:p>
              <a:p>
                <a:endParaRPr lang="en-US" altLang="ko-KR" dirty="0"/>
              </a:p>
              <a:p>
                <a:r>
                  <a:rPr lang="en-US" altLang="ko-KR" dirty="0"/>
                  <a:t>To consider both sensitivity and resolution, we used </a:t>
                </a:r>
                <a:r>
                  <a:rPr lang="en-US" altLang="ko-KR" b="1" dirty="0"/>
                  <a:t>FOM (figure-of-merit)</a:t>
                </a:r>
                <a:r>
                  <a:rPr lang="en-US" altLang="ko-KR" dirty="0"/>
                  <a:t> calculate as</a:t>
                </a:r>
                <a:br>
                  <a:rPr lang="en-US" altLang="ko-KR" dirty="0"/>
                </a:br>
                <a14:m>
                  <m:oMath xmlns:m="http://schemas.openxmlformats.org/officeDocument/2006/math">
                    <m:d>
                      <m:dPr>
                        <m:ctrlPr>
                          <a:rPr lang="en-US" altLang="ko-KR" sz="2400" i="1" smtClean="0">
                            <a:latin typeface="Cambria Math" panose="02040503050406030204" pitchFamily="18" charset="0"/>
                          </a:rPr>
                        </m:ctrlPr>
                      </m:dPr>
                      <m:e>
                        <m:r>
                          <a:rPr lang="en-US" altLang="ko-KR" sz="2400" b="0" i="1" smtClean="0">
                            <a:latin typeface="Cambria Math" panose="02040503050406030204" pitchFamily="18" charset="0"/>
                          </a:rPr>
                          <m:t>𝐹𝑂𝑀</m:t>
                        </m:r>
                      </m:e>
                    </m:d>
                    <m:r>
                      <a:rPr lang="en-US" altLang="ko-KR" sz="2400" b="0" i="1" smtClean="0">
                        <a:latin typeface="Cambria Math" panose="02040503050406030204" pitchFamily="18" charset="0"/>
                      </a:rPr>
                      <m:t>=</m:t>
                    </m:r>
                    <m:f>
                      <m:fPr>
                        <m:ctrlPr>
                          <a:rPr lang="en-US" altLang="ko-KR" sz="2400" i="1">
                            <a:latin typeface="Cambria Math" panose="02040503050406030204" pitchFamily="18" charset="0"/>
                          </a:rPr>
                        </m:ctrlPr>
                      </m:fPr>
                      <m:num>
                        <m:d>
                          <m:dPr>
                            <m:ctrlPr>
                              <a:rPr lang="en-US" altLang="ko-KR" sz="2400" i="1">
                                <a:latin typeface="Cambria Math" panose="02040503050406030204" pitchFamily="18" charset="0"/>
                              </a:rPr>
                            </m:ctrlPr>
                          </m:dPr>
                          <m:e>
                            <m:r>
                              <a:rPr lang="en-US" altLang="ko-KR" sz="2400" b="0" i="1" smtClean="0">
                                <a:latin typeface="Cambria Math" panose="02040503050406030204" pitchFamily="18" charset="0"/>
                              </a:rPr>
                              <m:t>𝑠𝑒𝑛𝑠𝑖𝑡𝑖𝑣𝑖𝑡𝑦</m:t>
                            </m:r>
                          </m:e>
                        </m:d>
                      </m:num>
                      <m:den>
                        <m:sSup>
                          <m:sSupPr>
                            <m:ctrlPr>
                              <a:rPr lang="en-US" altLang="ko-KR" sz="2400" i="1" smtClean="0">
                                <a:latin typeface="Cambria Math" panose="02040503050406030204" pitchFamily="18" charset="0"/>
                              </a:rPr>
                            </m:ctrlPr>
                          </m:sSupPr>
                          <m:e>
                            <m:d>
                              <m:dPr>
                                <m:ctrlPr>
                                  <a:rPr lang="en-US" altLang="ko-KR" sz="2400" i="1">
                                    <a:latin typeface="Cambria Math" panose="02040503050406030204" pitchFamily="18" charset="0"/>
                                  </a:rPr>
                                </m:ctrlPr>
                              </m:dPr>
                              <m:e>
                                <m:r>
                                  <a:rPr lang="en-US" altLang="ko-KR" sz="2400" i="1">
                                    <a:latin typeface="Cambria Math" panose="02040503050406030204" pitchFamily="18" charset="0"/>
                                  </a:rPr>
                                  <m:t>𝑟𝑒𝑠𝑜𝑙𝑢𝑡𝑖𝑜𝑛</m:t>
                                </m:r>
                              </m:e>
                            </m:d>
                          </m:e>
                          <m:sup>
                            <m:r>
                              <a:rPr lang="en-US" altLang="ko-KR" sz="2400" b="0" i="1" smtClean="0">
                                <a:latin typeface="Cambria Math" panose="02040503050406030204" pitchFamily="18" charset="0"/>
                              </a:rPr>
                              <m:t>3</m:t>
                            </m:r>
                          </m:sup>
                        </m:sSup>
                      </m:den>
                    </m:f>
                  </m:oMath>
                </a14:m>
                <a:endParaRPr lang="en-US" altLang="ko-KR" dirty="0"/>
              </a:p>
              <a:p>
                <a:endParaRPr lang="en-US" altLang="ko-KR" dirty="0"/>
              </a:p>
              <a:p>
                <a:r>
                  <a:rPr lang="en-US" altLang="ko-KR" dirty="0"/>
                  <a:t>Additionally, considering the price of the detector, </a:t>
                </a:r>
                <a:r>
                  <a:rPr lang="en-US" altLang="ko-KR" b="1" u="sng" dirty="0"/>
                  <a:t>FOM per crystal volume</a:t>
                </a:r>
                <a:r>
                  <a:rPr lang="en-US" altLang="ko-KR" dirty="0"/>
                  <a:t> is used.</a:t>
                </a:r>
              </a:p>
            </p:txBody>
          </p:sp>
        </mc:Choice>
        <mc:Fallback xmlns="">
          <p:sp>
            <p:nvSpPr>
              <p:cNvPr id="9" name="텍스트 개체 틀 3">
                <a:extLst>
                  <a:ext uri="{FF2B5EF4-FFF2-40B4-BE49-F238E27FC236}">
                    <a16:creationId xmlns:a16="http://schemas.microsoft.com/office/drawing/2014/main" id="{BD517A85-ECE2-D46D-EBE6-DEE6A9F1A08F}"/>
                  </a:ext>
                </a:extLst>
              </p:cNvPr>
              <p:cNvSpPr>
                <a:spLocks noGrp="1" noRot="1" noChangeAspect="1" noMove="1" noResize="1" noEditPoints="1" noAdjustHandles="1" noChangeArrowheads="1" noChangeShapeType="1" noTextEdit="1"/>
              </p:cNvSpPr>
              <p:nvPr>
                <p:ph type="body" sz="quarter" idx="13"/>
              </p:nvPr>
            </p:nvSpPr>
            <p:spPr>
              <a:xfrm>
                <a:off x="289719" y="754063"/>
                <a:ext cx="11612563" cy="5611812"/>
              </a:xfrm>
              <a:blipFill>
                <a:blip r:embed="rId2"/>
                <a:stretch>
                  <a:fillRect l="-735" t="-870" r="-1050" b="-8043"/>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527951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FF74D92-B832-6B7C-CB9C-1406F7544756}"/>
              </a:ext>
            </a:extLst>
          </p:cNvPr>
          <p:cNvSpPr>
            <a:spLocks noGrp="1"/>
          </p:cNvSpPr>
          <p:nvPr>
            <p:ph type="title"/>
          </p:nvPr>
        </p:nvSpPr>
        <p:spPr/>
        <p:txBody>
          <a:bodyPr/>
          <a:lstStyle/>
          <a:p>
            <a:r>
              <a:rPr lang="en-US" altLang="ko-KR" dirty="0"/>
              <a:t>Optimization Results</a:t>
            </a:r>
            <a:endParaRPr lang="ko-KR" altLang="en-US" dirty="0"/>
          </a:p>
        </p:txBody>
      </p:sp>
      <p:sp>
        <p:nvSpPr>
          <p:cNvPr id="3" name="슬라이드 번호 개체 틀 2">
            <a:extLst>
              <a:ext uri="{FF2B5EF4-FFF2-40B4-BE49-F238E27FC236}">
                <a16:creationId xmlns:a16="http://schemas.microsoft.com/office/drawing/2014/main" id="{A486D38D-CB90-1021-46BB-583D2C96D2E4}"/>
              </a:ext>
            </a:extLst>
          </p:cNvPr>
          <p:cNvSpPr>
            <a:spLocks noGrp="1"/>
          </p:cNvSpPr>
          <p:nvPr>
            <p:ph type="sldNum" sz="quarter" idx="12"/>
          </p:nvPr>
        </p:nvSpPr>
        <p:spPr/>
        <p:txBody>
          <a:bodyPr/>
          <a:lstStyle/>
          <a:p>
            <a:fld id="{72BAF041-C2DF-4796-9C78-09F2BBD5D4C1}" type="slidenum">
              <a:rPr lang="en-US" smtClean="0"/>
              <a:pPr/>
              <a:t>18</a:t>
            </a:fld>
            <a:endParaRPr lang="en-US" dirty="0"/>
          </a:p>
        </p:txBody>
      </p:sp>
      <p:pic>
        <p:nvPicPr>
          <p:cNvPr id="5" name="그림 4">
            <a:extLst>
              <a:ext uri="{FF2B5EF4-FFF2-40B4-BE49-F238E27FC236}">
                <a16:creationId xmlns:a16="http://schemas.microsoft.com/office/drawing/2014/main" id="{97EACAC1-6E8E-CE20-C924-AB671180EE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6808" y="715628"/>
            <a:ext cx="3932103" cy="3021732"/>
          </a:xfrm>
          <a:prstGeom prst="rect">
            <a:avLst/>
          </a:prstGeom>
        </p:spPr>
      </p:pic>
      <p:pic>
        <p:nvPicPr>
          <p:cNvPr id="6" name="그림 5">
            <a:extLst>
              <a:ext uri="{FF2B5EF4-FFF2-40B4-BE49-F238E27FC236}">
                <a16:creationId xmlns:a16="http://schemas.microsoft.com/office/drawing/2014/main" id="{80CA8FEA-031F-C7F9-EE66-4B550B3F4D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3428" y="3793116"/>
            <a:ext cx="3915483" cy="3008961"/>
          </a:xfrm>
          <a:prstGeom prst="rect">
            <a:avLst/>
          </a:prstGeom>
        </p:spPr>
      </p:pic>
      <p:sp>
        <p:nvSpPr>
          <p:cNvPr id="7" name="모서리가 둥근 직사각형 26">
            <a:extLst>
              <a:ext uri="{FF2B5EF4-FFF2-40B4-BE49-F238E27FC236}">
                <a16:creationId xmlns:a16="http://schemas.microsoft.com/office/drawing/2014/main" id="{80E71A76-311F-D62E-530D-0DFBBE3B3DA0}"/>
              </a:ext>
            </a:extLst>
          </p:cNvPr>
          <p:cNvSpPr/>
          <p:nvPr/>
        </p:nvSpPr>
        <p:spPr>
          <a:xfrm>
            <a:off x="2851040" y="886060"/>
            <a:ext cx="352705" cy="26626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모서리가 둥근 직사각형 27">
            <a:extLst>
              <a:ext uri="{FF2B5EF4-FFF2-40B4-BE49-F238E27FC236}">
                <a16:creationId xmlns:a16="http://schemas.microsoft.com/office/drawing/2014/main" id="{A4ABA5BA-7D82-5255-A6E7-09417F9E193A}"/>
              </a:ext>
            </a:extLst>
          </p:cNvPr>
          <p:cNvSpPr/>
          <p:nvPr/>
        </p:nvSpPr>
        <p:spPr>
          <a:xfrm>
            <a:off x="3732769" y="4016829"/>
            <a:ext cx="352705" cy="26552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8">
            <a:extLst>
              <a:ext uri="{FF2B5EF4-FFF2-40B4-BE49-F238E27FC236}">
                <a16:creationId xmlns:a16="http://schemas.microsoft.com/office/drawing/2014/main" id="{3206045D-1810-850B-57CA-9A705E42D8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284070"/>
            <a:ext cx="5582284" cy="4289860"/>
          </a:xfrm>
          <a:prstGeom prst="rect">
            <a:avLst/>
          </a:prstGeom>
        </p:spPr>
      </p:pic>
      <p:sp>
        <p:nvSpPr>
          <p:cNvPr id="10" name="모서리가 둥근 직사각형 26">
            <a:extLst>
              <a:ext uri="{FF2B5EF4-FFF2-40B4-BE49-F238E27FC236}">
                <a16:creationId xmlns:a16="http://schemas.microsoft.com/office/drawing/2014/main" id="{DFB0A0AB-4465-4C9C-53A1-221379FBE6F7}"/>
              </a:ext>
            </a:extLst>
          </p:cNvPr>
          <p:cNvSpPr/>
          <p:nvPr/>
        </p:nvSpPr>
        <p:spPr>
          <a:xfrm>
            <a:off x="3828622" y="968829"/>
            <a:ext cx="939321"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700259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4ED7B2-B6A2-5649-6605-2110DB49A058}"/>
              </a:ext>
            </a:extLst>
          </p:cNvPr>
          <p:cNvSpPr>
            <a:spLocks noGrp="1"/>
          </p:cNvSpPr>
          <p:nvPr>
            <p:ph type="title"/>
          </p:nvPr>
        </p:nvSpPr>
        <p:spPr/>
        <p:txBody>
          <a:bodyPr/>
          <a:lstStyle/>
          <a:p>
            <a:r>
              <a:rPr lang="en-US" altLang="ko-KR" dirty="0"/>
              <a:t>Large-Area Compton Camera</a:t>
            </a:r>
            <a:endParaRPr lang="ko-KR" altLang="en-US" dirty="0"/>
          </a:p>
        </p:txBody>
      </p:sp>
      <p:sp>
        <p:nvSpPr>
          <p:cNvPr id="3" name="슬라이드 번호 개체 틀 2">
            <a:extLst>
              <a:ext uri="{FF2B5EF4-FFF2-40B4-BE49-F238E27FC236}">
                <a16:creationId xmlns:a16="http://schemas.microsoft.com/office/drawing/2014/main" id="{9C183C59-B669-C714-9A12-BA2B083261E1}"/>
              </a:ext>
            </a:extLst>
          </p:cNvPr>
          <p:cNvSpPr>
            <a:spLocks noGrp="1"/>
          </p:cNvSpPr>
          <p:nvPr>
            <p:ph type="sldNum" sz="quarter" idx="12"/>
          </p:nvPr>
        </p:nvSpPr>
        <p:spPr/>
        <p:txBody>
          <a:bodyPr/>
          <a:lstStyle/>
          <a:p>
            <a:fld id="{72BAF041-C2DF-4796-9C78-09F2BBD5D4C1}" type="slidenum">
              <a:rPr lang="en-US" smtClean="0"/>
              <a:pPr/>
              <a:t>19</a:t>
            </a:fld>
            <a:endParaRPr lang="en-US" dirty="0"/>
          </a:p>
        </p:txBody>
      </p:sp>
      <p:pic>
        <p:nvPicPr>
          <p:cNvPr id="5" name="그림 4">
            <a:extLst>
              <a:ext uri="{FF2B5EF4-FFF2-40B4-BE49-F238E27FC236}">
                <a16:creationId xmlns:a16="http://schemas.microsoft.com/office/drawing/2014/main" id="{23D9256A-E27D-546F-2198-AED196A159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720" y="1360945"/>
            <a:ext cx="6342438" cy="4756826"/>
          </a:xfrm>
          <a:prstGeom prst="rect">
            <a:avLst/>
          </a:prstGeom>
        </p:spPr>
      </p:pic>
      <p:pic>
        <p:nvPicPr>
          <p:cNvPr id="6" name="그림 5">
            <a:extLst>
              <a:ext uri="{FF2B5EF4-FFF2-40B4-BE49-F238E27FC236}">
                <a16:creationId xmlns:a16="http://schemas.microsoft.com/office/drawing/2014/main" id="{C3E8633F-5938-A046-F4F2-B2B80EAB933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067" t="20592" r="14433" b="24648"/>
          <a:stretch/>
        </p:blipFill>
        <p:spPr>
          <a:xfrm>
            <a:off x="7218547" y="4323654"/>
            <a:ext cx="4376058" cy="2498476"/>
          </a:xfrm>
          <a:prstGeom prst="rect">
            <a:avLst/>
          </a:prstGeom>
        </p:spPr>
      </p:pic>
      <p:cxnSp>
        <p:nvCxnSpPr>
          <p:cNvPr id="7" name="직선 화살표 연결선 6">
            <a:extLst>
              <a:ext uri="{FF2B5EF4-FFF2-40B4-BE49-F238E27FC236}">
                <a16:creationId xmlns:a16="http://schemas.microsoft.com/office/drawing/2014/main" id="{82EC7C31-6F1D-D3F1-C5CD-BD921D3DFECD}"/>
              </a:ext>
            </a:extLst>
          </p:cNvPr>
          <p:cNvCxnSpPr>
            <a:cxnSpLocks/>
          </p:cNvCxnSpPr>
          <p:nvPr/>
        </p:nvCxnSpPr>
        <p:spPr>
          <a:xfrm>
            <a:off x="7708404" y="6223415"/>
            <a:ext cx="348343" cy="3048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187B9CA-AFB9-DE11-751D-7C62405970CF}"/>
              </a:ext>
            </a:extLst>
          </p:cNvPr>
          <p:cNvSpPr txBox="1"/>
          <p:nvPr/>
        </p:nvSpPr>
        <p:spPr>
          <a:xfrm>
            <a:off x="7111008" y="5903807"/>
            <a:ext cx="878767" cy="338554"/>
          </a:xfrm>
          <a:prstGeom prst="rect">
            <a:avLst/>
          </a:prstGeom>
          <a:noFill/>
        </p:spPr>
        <p:txBody>
          <a:bodyPr wrap="none" rtlCol="0">
            <a:spAutoFit/>
          </a:bodyPr>
          <a:lstStyle/>
          <a:p>
            <a:r>
              <a:rPr lang="en-US" altLang="ko-KR" sz="1600" b="1" dirty="0">
                <a:solidFill>
                  <a:srgbClr val="FF0000"/>
                </a:solidFill>
              </a:rPr>
              <a:t>Source</a:t>
            </a:r>
            <a:endParaRPr lang="ko-KR" altLang="en-US" sz="1600" b="1" dirty="0">
              <a:solidFill>
                <a:srgbClr val="FF0000"/>
              </a:solidFill>
            </a:endParaRPr>
          </a:p>
        </p:txBody>
      </p:sp>
      <p:grpSp>
        <p:nvGrpSpPr>
          <p:cNvPr id="17" name="그룹 16">
            <a:extLst>
              <a:ext uri="{FF2B5EF4-FFF2-40B4-BE49-F238E27FC236}">
                <a16:creationId xmlns:a16="http://schemas.microsoft.com/office/drawing/2014/main" id="{C26EBDE2-8716-D6AA-99A6-B697DB574DAF}"/>
              </a:ext>
            </a:extLst>
          </p:cNvPr>
          <p:cNvGrpSpPr/>
          <p:nvPr/>
        </p:nvGrpSpPr>
        <p:grpSpPr>
          <a:xfrm>
            <a:off x="8426861" y="674914"/>
            <a:ext cx="3701143" cy="2092792"/>
            <a:chOff x="8426861" y="674914"/>
            <a:chExt cx="3701143" cy="2092792"/>
          </a:xfrm>
        </p:grpSpPr>
        <p:pic>
          <p:nvPicPr>
            <p:cNvPr id="11" name="그림 10">
              <a:extLst>
                <a:ext uri="{FF2B5EF4-FFF2-40B4-BE49-F238E27FC236}">
                  <a16:creationId xmlns:a16="http://schemas.microsoft.com/office/drawing/2014/main" id="{B2E0FC3F-9082-1797-0AD7-F56AF3FFA4AB}"/>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8" t="21445" r="14238" b="24204"/>
            <a:stretch/>
          </p:blipFill>
          <p:spPr>
            <a:xfrm>
              <a:off x="8426861" y="674914"/>
              <a:ext cx="3701143" cy="2092792"/>
            </a:xfrm>
            <a:prstGeom prst="rect">
              <a:avLst/>
            </a:prstGeom>
          </p:spPr>
        </p:pic>
        <p:cxnSp>
          <p:nvCxnSpPr>
            <p:cNvPr id="12" name="직선 화살표 연결선 11">
              <a:extLst>
                <a:ext uri="{FF2B5EF4-FFF2-40B4-BE49-F238E27FC236}">
                  <a16:creationId xmlns:a16="http://schemas.microsoft.com/office/drawing/2014/main" id="{2400451E-68C2-C188-37E2-FD07B5F9A6E0}"/>
                </a:ext>
              </a:extLst>
            </p:cNvPr>
            <p:cNvCxnSpPr/>
            <p:nvPr/>
          </p:nvCxnSpPr>
          <p:spPr>
            <a:xfrm flipV="1">
              <a:off x="10955249" y="1690932"/>
              <a:ext cx="244769" cy="7382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F3592D3-B350-46D6-5966-C29B35DBF946}"/>
                </a:ext>
              </a:extLst>
            </p:cNvPr>
            <p:cNvSpPr txBox="1"/>
            <p:nvPr/>
          </p:nvSpPr>
          <p:spPr>
            <a:xfrm>
              <a:off x="10515865" y="2429152"/>
              <a:ext cx="878767" cy="338554"/>
            </a:xfrm>
            <a:prstGeom prst="rect">
              <a:avLst/>
            </a:prstGeom>
            <a:noFill/>
          </p:spPr>
          <p:txBody>
            <a:bodyPr wrap="none" rtlCol="0">
              <a:spAutoFit/>
            </a:bodyPr>
            <a:lstStyle/>
            <a:p>
              <a:r>
                <a:rPr lang="en-US" altLang="ko-KR" sz="1600" b="1" dirty="0">
                  <a:solidFill>
                    <a:srgbClr val="FF0000"/>
                  </a:solidFill>
                </a:rPr>
                <a:t>Source</a:t>
              </a:r>
              <a:endParaRPr lang="ko-KR" altLang="en-US" sz="1600" b="1" dirty="0">
                <a:solidFill>
                  <a:srgbClr val="FF0000"/>
                </a:solidFill>
              </a:endParaRPr>
            </a:p>
          </p:txBody>
        </p:sp>
      </p:grpSp>
      <p:grpSp>
        <p:nvGrpSpPr>
          <p:cNvPr id="18" name="그룹 17">
            <a:extLst>
              <a:ext uri="{FF2B5EF4-FFF2-40B4-BE49-F238E27FC236}">
                <a16:creationId xmlns:a16="http://schemas.microsoft.com/office/drawing/2014/main" id="{EC666749-03A8-D845-BBBB-6340DA3514A1}"/>
              </a:ext>
            </a:extLst>
          </p:cNvPr>
          <p:cNvGrpSpPr/>
          <p:nvPr/>
        </p:nvGrpSpPr>
        <p:grpSpPr>
          <a:xfrm>
            <a:off x="6585697" y="2268547"/>
            <a:ext cx="3698507" cy="2088293"/>
            <a:chOff x="6599379" y="2002971"/>
            <a:chExt cx="3698507" cy="2088293"/>
          </a:xfrm>
        </p:grpSpPr>
        <p:pic>
          <p:nvPicPr>
            <p:cNvPr id="14" name="그림 13">
              <a:extLst>
                <a:ext uri="{FF2B5EF4-FFF2-40B4-BE49-F238E27FC236}">
                  <a16:creationId xmlns:a16="http://schemas.microsoft.com/office/drawing/2014/main" id="{DA86A77E-3A87-F2B7-947B-89E12C075D43}"/>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456" t="21839" r="13933" b="24593"/>
            <a:stretch/>
          </p:blipFill>
          <p:spPr>
            <a:xfrm>
              <a:off x="6599379" y="2002971"/>
              <a:ext cx="3698507" cy="2062638"/>
            </a:xfrm>
            <a:prstGeom prst="rect">
              <a:avLst/>
            </a:prstGeom>
          </p:spPr>
        </p:pic>
        <p:cxnSp>
          <p:nvCxnSpPr>
            <p:cNvPr id="15" name="직선 화살표 연결선 14">
              <a:extLst>
                <a:ext uri="{FF2B5EF4-FFF2-40B4-BE49-F238E27FC236}">
                  <a16:creationId xmlns:a16="http://schemas.microsoft.com/office/drawing/2014/main" id="{24BD8ACC-A5FB-5AF6-38B0-116EA59349DD}"/>
                </a:ext>
              </a:extLst>
            </p:cNvPr>
            <p:cNvCxnSpPr/>
            <p:nvPr/>
          </p:nvCxnSpPr>
          <p:spPr>
            <a:xfrm flipV="1">
              <a:off x="8079028" y="3014490"/>
              <a:ext cx="244769" cy="7382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F058A62-1D6B-DFB1-63B7-5A1F83722F07}"/>
                </a:ext>
              </a:extLst>
            </p:cNvPr>
            <p:cNvSpPr txBox="1"/>
            <p:nvPr/>
          </p:nvSpPr>
          <p:spPr>
            <a:xfrm>
              <a:off x="7639644" y="3752710"/>
              <a:ext cx="878767" cy="338554"/>
            </a:xfrm>
            <a:prstGeom prst="rect">
              <a:avLst/>
            </a:prstGeom>
            <a:noFill/>
          </p:spPr>
          <p:txBody>
            <a:bodyPr wrap="none" rtlCol="0">
              <a:spAutoFit/>
            </a:bodyPr>
            <a:lstStyle/>
            <a:p>
              <a:r>
                <a:rPr lang="en-US" altLang="ko-KR" sz="1600" b="1" dirty="0">
                  <a:solidFill>
                    <a:srgbClr val="FF0000"/>
                  </a:solidFill>
                </a:rPr>
                <a:t>Source</a:t>
              </a:r>
              <a:endParaRPr lang="ko-KR" altLang="en-US" sz="1600" b="1" dirty="0">
                <a:solidFill>
                  <a:srgbClr val="FF0000"/>
                </a:solidFill>
              </a:endParaRPr>
            </a:p>
          </p:txBody>
        </p:sp>
      </p:grpSp>
    </p:spTree>
    <p:extLst>
      <p:ext uri="{BB962C8B-B14F-4D97-AF65-F5344CB8AC3E}">
        <p14:creationId xmlns:p14="http://schemas.microsoft.com/office/powerpoint/2010/main" val="3239266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a:extLst>
              <a:ext uri="{FF2B5EF4-FFF2-40B4-BE49-F238E27FC236}">
                <a16:creationId xmlns:a16="http://schemas.microsoft.com/office/drawing/2014/main" id="{A79784F4-5F27-98B7-9DE7-CE2FA0436CD5}"/>
              </a:ext>
            </a:extLst>
          </p:cNvPr>
          <p:cNvSpPr>
            <a:spLocks noGrp="1"/>
          </p:cNvSpPr>
          <p:nvPr>
            <p:ph type="title"/>
          </p:nvPr>
        </p:nvSpPr>
        <p:spPr/>
        <p:txBody>
          <a:bodyPr/>
          <a:lstStyle/>
          <a:p>
            <a:r>
              <a:rPr lang="en-US" dirty="0"/>
              <a:t>Contents</a:t>
            </a:r>
          </a:p>
        </p:txBody>
      </p:sp>
      <p:sp>
        <p:nvSpPr>
          <p:cNvPr id="5" name="텍스트 개체 틀 4">
            <a:extLst>
              <a:ext uri="{FF2B5EF4-FFF2-40B4-BE49-F238E27FC236}">
                <a16:creationId xmlns:a16="http://schemas.microsoft.com/office/drawing/2014/main" id="{A2232B4A-E3E4-FBAB-7435-06F1A862B13F}"/>
              </a:ext>
            </a:extLst>
          </p:cNvPr>
          <p:cNvSpPr>
            <a:spLocks noGrp="1"/>
          </p:cNvSpPr>
          <p:nvPr>
            <p:ph type="body" sz="quarter" idx="13"/>
          </p:nvPr>
        </p:nvSpPr>
        <p:spPr/>
        <p:txBody>
          <a:bodyPr/>
          <a:lstStyle/>
          <a:p>
            <a:r>
              <a:rPr lang="en-US" altLang="ko-KR" dirty="0"/>
              <a:t>Scintillator &amp; Imaging System Modeling </a:t>
            </a:r>
          </a:p>
          <a:p>
            <a:r>
              <a:rPr lang="en-US" altLang="ko-KR" dirty="0"/>
              <a:t>Gamma-ray Spectrum Generator</a:t>
            </a:r>
          </a:p>
          <a:p>
            <a:r>
              <a:rPr lang="en-US" altLang="ko-KR" dirty="0"/>
              <a:t>Closing</a:t>
            </a:r>
          </a:p>
        </p:txBody>
      </p:sp>
      <p:sp>
        <p:nvSpPr>
          <p:cNvPr id="6" name="슬라이드 번호 개체 틀 5">
            <a:extLst>
              <a:ext uri="{FF2B5EF4-FFF2-40B4-BE49-F238E27FC236}">
                <a16:creationId xmlns:a16="http://schemas.microsoft.com/office/drawing/2014/main" id="{D9335329-C099-DC28-FBDA-809451869961}"/>
              </a:ext>
            </a:extLst>
          </p:cNvPr>
          <p:cNvSpPr>
            <a:spLocks noGrp="1"/>
          </p:cNvSpPr>
          <p:nvPr>
            <p:ph type="sldNum" sz="quarter" idx="12"/>
          </p:nvPr>
        </p:nvSpPr>
        <p:spPr/>
        <p:txBody>
          <a:bodyPr/>
          <a:lstStyle/>
          <a:p>
            <a:fld id="{72BAF041-C2DF-4796-9C78-09F2BBD5D4C1}" type="slidenum">
              <a:rPr lang="en-US" smtClean="0"/>
              <a:pPr/>
              <a:t>2</a:t>
            </a:fld>
            <a:endParaRPr lang="en-US" dirty="0"/>
          </a:p>
        </p:txBody>
      </p:sp>
    </p:spTree>
    <p:extLst>
      <p:ext uri="{BB962C8B-B14F-4D97-AF65-F5344CB8AC3E}">
        <p14:creationId xmlns:p14="http://schemas.microsoft.com/office/powerpoint/2010/main" val="4240915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3748C63-C438-639B-1E49-40D4D3E8AFC0}"/>
              </a:ext>
            </a:extLst>
          </p:cNvPr>
          <p:cNvSpPr>
            <a:spLocks noGrp="1"/>
          </p:cNvSpPr>
          <p:nvPr>
            <p:ph type="ctrTitle"/>
          </p:nvPr>
        </p:nvSpPr>
        <p:spPr/>
        <p:txBody>
          <a:bodyPr/>
          <a:lstStyle/>
          <a:p>
            <a:r>
              <a:rPr lang="en-US" altLang="ko-KR" dirty="0"/>
              <a:t>Gamma-ray Spectrum Generator</a:t>
            </a:r>
            <a:endParaRPr lang="en-US" dirty="0"/>
          </a:p>
        </p:txBody>
      </p:sp>
      <p:sp>
        <p:nvSpPr>
          <p:cNvPr id="3" name="부제목 2">
            <a:extLst>
              <a:ext uri="{FF2B5EF4-FFF2-40B4-BE49-F238E27FC236}">
                <a16:creationId xmlns:a16="http://schemas.microsoft.com/office/drawing/2014/main" id="{BE72D55B-C5F6-A235-2E9C-4BA990173EF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32744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0221978-EF96-CE8E-7EE6-16DD9B6B04D6}"/>
              </a:ext>
            </a:extLst>
          </p:cNvPr>
          <p:cNvSpPr>
            <a:spLocks noGrp="1"/>
          </p:cNvSpPr>
          <p:nvPr>
            <p:ph type="title"/>
          </p:nvPr>
        </p:nvSpPr>
        <p:spPr/>
        <p:txBody>
          <a:bodyPr/>
          <a:lstStyle/>
          <a:p>
            <a:r>
              <a:rPr lang="en-US" altLang="ko-KR" dirty="0"/>
              <a:t>Machine Learning for Gamma Spectroscopy</a:t>
            </a:r>
            <a:endParaRPr lang="ko-KR" altLang="en-US" dirty="0"/>
          </a:p>
        </p:txBody>
      </p:sp>
      <p:sp>
        <p:nvSpPr>
          <p:cNvPr id="3" name="슬라이드 번호 개체 틀 2">
            <a:extLst>
              <a:ext uri="{FF2B5EF4-FFF2-40B4-BE49-F238E27FC236}">
                <a16:creationId xmlns:a16="http://schemas.microsoft.com/office/drawing/2014/main" id="{E377221F-9E43-8561-3110-681F3A90BB16}"/>
              </a:ext>
            </a:extLst>
          </p:cNvPr>
          <p:cNvSpPr>
            <a:spLocks noGrp="1"/>
          </p:cNvSpPr>
          <p:nvPr>
            <p:ph type="sldNum" sz="quarter" idx="12"/>
          </p:nvPr>
        </p:nvSpPr>
        <p:spPr/>
        <p:txBody>
          <a:bodyPr/>
          <a:lstStyle/>
          <a:p>
            <a:fld id="{72BAF041-C2DF-4796-9C78-09F2BBD5D4C1}" type="slidenum">
              <a:rPr lang="en-US" smtClean="0"/>
              <a:pPr/>
              <a:t>21</a:t>
            </a:fld>
            <a:endParaRPr lang="en-US" dirty="0"/>
          </a:p>
        </p:txBody>
      </p:sp>
      <p:sp>
        <p:nvSpPr>
          <p:cNvPr id="4" name="텍스트 개체 틀 3">
            <a:extLst>
              <a:ext uri="{FF2B5EF4-FFF2-40B4-BE49-F238E27FC236}">
                <a16:creationId xmlns:a16="http://schemas.microsoft.com/office/drawing/2014/main" id="{D360EF23-A2A1-714F-3288-DCD83FE65ACC}"/>
              </a:ext>
            </a:extLst>
          </p:cNvPr>
          <p:cNvSpPr>
            <a:spLocks noGrp="1"/>
          </p:cNvSpPr>
          <p:nvPr>
            <p:ph type="body" sz="quarter" idx="13"/>
          </p:nvPr>
        </p:nvSpPr>
        <p:spPr>
          <a:xfrm>
            <a:off x="289719" y="3581400"/>
            <a:ext cx="11612563" cy="2784474"/>
          </a:xfrm>
        </p:spPr>
        <p:txBody>
          <a:bodyPr/>
          <a:lstStyle/>
          <a:p>
            <a:r>
              <a:rPr lang="en-US" altLang="ko-KR" dirty="0"/>
              <a:t>Many recent studies on gamma spectroscopy have adopted machine learning techniques as increasing in accessibility of the techniques.</a:t>
            </a:r>
          </a:p>
          <a:p>
            <a:r>
              <a:rPr lang="en-US" altLang="ko-KR" dirty="0"/>
              <a:t>To develop gamma spectroscopy algorithms based on machine learning, it requires a considerable amount of gamma-ray spectrum data with known radio-isotope concentrations. </a:t>
            </a:r>
          </a:p>
        </p:txBody>
      </p:sp>
      <p:pic>
        <p:nvPicPr>
          <p:cNvPr id="7" name="그림 6">
            <a:extLst>
              <a:ext uri="{FF2B5EF4-FFF2-40B4-BE49-F238E27FC236}">
                <a16:creationId xmlns:a16="http://schemas.microsoft.com/office/drawing/2014/main" id="{9FEA343E-CE9E-9A52-B61A-A5113E171E6B}"/>
              </a:ext>
            </a:extLst>
          </p:cNvPr>
          <p:cNvPicPr>
            <a:picLocks noChangeAspect="1"/>
          </p:cNvPicPr>
          <p:nvPr/>
        </p:nvPicPr>
        <p:blipFill>
          <a:blip r:embed="rId2"/>
          <a:stretch>
            <a:fillRect/>
          </a:stretch>
        </p:blipFill>
        <p:spPr>
          <a:xfrm>
            <a:off x="368311" y="1153900"/>
            <a:ext cx="11455377" cy="2048434"/>
          </a:xfrm>
          <a:prstGeom prst="rect">
            <a:avLst/>
          </a:prstGeom>
        </p:spPr>
      </p:pic>
    </p:spTree>
    <p:extLst>
      <p:ext uri="{BB962C8B-B14F-4D97-AF65-F5344CB8AC3E}">
        <p14:creationId xmlns:p14="http://schemas.microsoft.com/office/powerpoint/2010/main" val="1142176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314420C-5E9D-6A35-1033-39AE0955B84F}"/>
              </a:ext>
            </a:extLst>
          </p:cNvPr>
          <p:cNvSpPr>
            <a:spLocks noGrp="1"/>
          </p:cNvSpPr>
          <p:nvPr>
            <p:ph type="title"/>
          </p:nvPr>
        </p:nvSpPr>
        <p:spPr/>
        <p:txBody>
          <a:bodyPr/>
          <a:lstStyle/>
          <a:p>
            <a:r>
              <a:rPr lang="en-US" altLang="ko-KR" dirty="0"/>
              <a:t>Data, More Data!</a:t>
            </a:r>
            <a:endParaRPr lang="ko-KR" altLang="en-US" dirty="0"/>
          </a:p>
        </p:txBody>
      </p:sp>
      <p:sp>
        <p:nvSpPr>
          <p:cNvPr id="3" name="슬라이드 번호 개체 틀 2">
            <a:extLst>
              <a:ext uri="{FF2B5EF4-FFF2-40B4-BE49-F238E27FC236}">
                <a16:creationId xmlns:a16="http://schemas.microsoft.com/office/drawing/2014/main" id="{16441E9B-AD00-1D3C-60C3-D587563834FD}"/>
              </a:ext>
            </a:extLst>
          </p:cNvPr>
          <p:cNvSpPr>
            <a:spLocks noGrp="1"/>
          </p:cNvSpPr>
          <p:nvPr>
            <p:ph type="sldNum" sz="quarter" idx="12"/>
          </p:nvPr>
        </p:nvSpPr>
        <p:spPr/>
        <p:txBody>
          <a:bodyPr/>
          <a:lstStyle/>
          <a:p>
            <a:fld id="{72BAF041-C2DF-4796-9C78-09F2BBD5D4C1}" type="slidenum">
              <a:rPr lang="en-US" smtClean="0"/>
              <a:pPr/>
              <a:t>22</a:t>
            </a:fld>
            <a:endParaRPr lang="en-US" dirty="0"/>
          </a:p>
        </p:txBody>
      </p:sp>
      <p:pic>
        <p:nvPicPr>
          <p:cNvPr id="5" name="Picture 4">
            <a:extLst>
              <a:ext uri="{FF2B5EF4-FFF2-40B4-BE49-F238E27FC236}">
                <a16:creationId xmlns:a16="http://schemas.microsoft.com/office/drawing/2014/main" id="{E6C6A4A7-4E31-33D5-4FF7-5CC0922BB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405" y="654561"/>
            <a:ext cx="5286667" cy="28711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A0BABD38-3C3B-653E-7255-943D03C8A0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441"/>
          <a:stretch/>
        </p:blipFill>
        <p:spPr bwMode="auto">
          <a:xfrm>
            <a:off x="6784804" y="654561"/>
            <a:ext cx="4709791" cy="28711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57C0EECB-A8F8-2C7B-DA5B-7B875D29F1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175"/>
          <a:stretch/>
        </p:blipFill>
        <p:spPr bwMode="auto">
          <a:xfrm>
            <a:off x="4521113" y="3806937"/>
            <a:ext cx="3149774" cy="2871184"/>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7">
            <a:extLst>
              <a:ext uri="{FF2B5EF4-FFF2-40B4-BE49-F238E27FC236}">
                <a16:creationId xmlns:a16="http://schemas.microsoft.com/office/drawing/2014/main" id="{AAFF25D1-0A23-FBA7-2C39-0FCA0706A3BB}"/>
              </a:ext>
            </a:extLst>
          </p:cNvPr>
          <p:cNvSpPr/>
          <p:nvPr/>
        </p:nvSpPr>
        <p:spPr>
          <a:xfrm>
            <a:off x="418011" y="654561"/>
            <a:ext cx="1811383" cy="30117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err="1">
              <a:solidFill>
                <a:schemeClr val="tx1"/>
              </a:solidFill>
            </a:endParaRPr>
          </a:p>
        </p:txBody>
      </p:sp>
      <p:sp>
        <p:nvSpPr>
          <p:cNvPr id="9" name="직사각형 8">
            <a:extLst>
              <a:ext uri="{FF2B5EF4-FFF2-40B4-BE49-F238E27FC236}">
                <a16:creationId xmlns:a16="http://schemas.microsoft.com/office/drawing/2014/main" id="{BDD371D8-E040-3A16-2078-B2ACCC268AD4}"/>
              </a:ext>
            </a:extLst>
          </p:cNvPr>
          <p:cNvSpPr/>
          <p:nvPr/>
        </p:nvSpPr>
        <p:spPr>
          <a:xfrm>
            <a:off x="6505304" y="1271451"/>
            <a:ext cx="1497874" cy="23948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err="1">
              <a:solidFill>
                <a:schemeClr val="tx1"/>
              </a:solidFill>
            </a:endParaRPr>
          </a:p>
        </p:txBody>
      </p:sp>
      <p:sp>
        <p:nvSpPr>
          <p:cNvPr id="10" name="직사각형 9">
            <a:extLst>
              <a:ext uri="{FF2B5EF4-FFF2-40B4-BE49-F238E27FC236}">
                <a16:creationId xmlns:a16="http://schemas.microsoft.com/office/drawing/2014/main" id="{243633B2-413D-D197-A7AD-FCB72732BBAB}"/>
              </a:ext>
            </a:extLst>
          </p:cNvPr>
          <p:cNvSpPr/>
          <p:nvPr/>
        </p:nvSpPr>
        <p:spPr>
          <a:xfrm>
            <a:off x="6263466" y="4963885"/>
            <a:ext cx="1312991" cy="4820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err="1">
              <a:solidFill>
                <a:schemeClr val="tx1"/>
              </a:solidFill>
            </a:endParaRPr>
          </a:p>
        </p:txBody>
      </p:sp>
    </p:spTree>
    <p:extLst>
      <p:ext uri="{BB962C8B-B14F-4D97-AF65-F5344CB8AC3E}">
        <p14:creationId xmlns:p14="http://schemas.microsoft.com/office/powerpoint/2010/main" val="3914148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6C6336A-4468-35A3-F0D1-76E07CB0529A}"/>
              </a:ext>
            </a:extLst>
          </p:cNvPr>
          <p:cNvSpPr>
            <a:spLocks noGrp="1"/>
          </p:cNvSpPr>
          <p:nvPr>
            <p:ph type="title"/>
          </p:nvPr>
        </p:nvSpPr>
        <p:spPr/>
        <p:txBody>
          <a:bodyPr/>
          <a:lstStyle/>
          <a:p>
            <a:r>
              <a:rPr lang="en-US" altLang="ko-KR" dirty="0"/>
              <a:t>Experimental</a:t>
            </a:r>
            <a:r>
              <a:rPr lang="ko-KR" altLang="en-US" dirty="0"/>
              <a:t> </a:t>
            </a:r>
            <a:r>
              <a:rPr lang="en-US" altLang="ko-KR" dirty="0"/>
              <a:t>Environment</a:t>
            </a:r>
            <a:endParaRPr lang="ko-KR" altLang="en-US" dirty="0"/>
          </a:p>
        </p:txBody>
      </p:sp>
      <p:sp>
        <p:nvSpPr>
          <p:cNvPr id="3" name="슬라이드 번호 개체 틀 2">
            <a:extLst>
              <a:ext uri="{FF2B5EF4-FFF2-40B4-BE49-F238E27FC236}">
                <a16:creationId xmlns:a16="http://schemas.microsoft.com/office/drawing/2014/main" id="{16C7FB75-80E7-6DFE-06EA-3DF930A73517}"/>
              </a:ext>
            </a:extLst>
          </p:cNvPr>
          <p:cNvSpPr>
            <a:spLocks noGrp="1"/>
          </p:cNvSpPr>
          <p:nvPr>
            <p:ph type="sldNum" sz="quarter" idx="12"/>
          </p:nvPr>
        </p:nvSpPr>
        <p:spPr/>
        <p:txBody>
          <a:bodyPr/>
          <a:lstStyle/>
          <a:p>
            <a:fld id="{72BAF041-C2DF-4796-9C78-09F2BBD5D4C1}" type="slidenum">
              <a:rPr lang="en-US" smtClean="0"/>
              <a:pPr/>
              <a:t>23</a:t>
            </a:fld>
            <a:endParaRPr lang="en-US" dirty="0"/>
          </a:p>
        </p:txBody>
      </p:sp>
      <p:sp>
        <p:nvSpPr>
          <p:cNvPr id="4" name="텍스트 개체 틀 3">
            <a:extLst>
              <a:ext uri="{FF2B5EF4-FFF2-40B4-BE49-F238E27FC236}">
                <a16:creationId xmlns:a16="http://schemas.microsoft.com/office/drawing/2014/main" id="{EAE10C6E-7A50-0351-57F6-F2C351BFA0D0}"/>
              </a:ext>
            </a:extLst>
          </p:cNvPr>
          <p:cNvSpPr>
            <a:spLocks noGrp="1"/>
          </p:cNvSpPr>
          <p:nvPr>
            <p:ph type="body" sz="quarter" idx="13"/>
          </p:nvPr>
        </p:nvSpPr>
        <p:spPr>
          <a:xfrm>
            <a:off x="289719" y="754063"/>
            <a:ext cx="8179367" cy="5611812"/>
          </a:xfrm>
        </p:spPr>
        <p:txBody>
          <a:bodyPr/>
          <a:lstStyle/>
          <a:p>
            <a:r>
              <a:rPr lang="en-US" altLang="ko-KR" dirty="0" err="1"/>
              <a:t>HPGe</a:t>
            </a:r>
            <a:r>
              <a:rPr lang="en-US" altLang="ko-KR" dirty="0"/>
              <a:t> Detector</a:t>
            </a:r>
          </a:p>
          <a:p>
            <a:pPr lvl="1"/>
            <a:r>
              <a:rPr lang="en-US" altLang="ko-KR" dirty="0"/>
              <a:t>CANBERRA</a:t>
            </a:r>
          </a:p>
          <a:p>
            <a:pPr lvl="1"/>
            <a:r>
              <a:rPr lang="en-US" altLang="ko-KR" dirty="0"/>
              <a:t>Model No.: GR6022</a:t>
            </a:r>
          </a:p>
          <a:p>
            <a:pPr lvl="1"/>
            <a:r>
              <a:rPr lang="en-US" altLang="ko-KR" dirty="0"/>
              <a:t>Dimension: Φ67.3 mm × 65.1 mm</a:t>
            </a:r>
          </a:p>
          <a:p>
            <a:r>
              <a:rPr lang="en-US" altLang="ko-KR" dirty="0"/>
              <a:t>Experimental environment</a:t>
            </a:r>
          </a:p>
          <a:p>
            <a:pPr lvl="1"/>
            <a:r>
              <a:rPr lang="en-US" altLang="ko-KR" dirty="0"/>
              <a:t>5-cm-thick Pb block to shield external radiation</a:t>
            </a:r>
          </a:p>
          <a:p>
            <a:pPr lvl="1"/>
            <a:r>
              <a:rPr lang="en-US" altLang="ko-KR" dirty="0"/>
              <a:t>Point source placed in front of 7.5 cm</a:t>
            </a:r>
            <a:r>
              <a:rPr lang="ko-KR" altLang="en-US" dirty="0"/>
              <a:t> </a:t>
            </a:r>
            <a:r>
              <a:rPr lang="en-US" altLang="ko-KR" dirty="0"/>
              <a:t>from the detector head following main axis</a:t>
            </a:r>
          </a:p>
          <a:p>
            <a:pPr lvl="1"/>
            <a:r>
              <a:rPr lang="en-US" altLang="ko-KR" dirty="0"/>
              <a:t>Source: </a:t>
            </a:r>
            <a:r>
              <a:rPr lang="en-US" altLang="ko-KR" baseline="30000" dirty="0"/>
              <a:t>137</a:t>
            </a:r>
            <a:r>
              <a:rPr lang="en-US" altLang="ko-KR" dirty="0"/>
              <a:t>Cs</a:t>
            </a:r>
            <a:r>
              <a:rPr lang="ko-KR" altLang="en-US" dirty="0"/>
              <a:t> </a:t>
            </a:r>
            <a:r>
              <a:rPr lang="en-US" altLang="ko-KR" dirty="0"/>
              <a:t>370.3</a:t>
            </a:r>
            <a:r>
              <a:rPr lang="ko-KR" altLang="en-US" dirty="0"/>
              <a:t> </a:t>
            </a:r>
            <a:r>
              <a:rPr lang="en-US" altLang="ko-KR" dirty="0" err="1"/>
              <a:t>kBq</a:t>
            </a:r>
            <a:r>
              <a:rPr lang="en-US" altLang="ko-KR" dirty="0"/>
              <a:t>, </a:t>
            </a:r>
            <a:r>
              <a:rPr lang="en-US" altLang="ko-KR" baseline="30000" dirty="0"/>
              <a:t>60</a:t>
            </a:r>
            <a:r>
              <a:rPr lang="en-US" altLang="ko-KR" dirty="0"/>
              <a:t>Co 212.3 </a:t>
            </a:r>
            <a:r>
              <a:rPr lang="en-US" altLang="ko-KR" dirty="0" err="1"/>
              <a:t>kBq</a:t>
            </a:r>
            <a:endParaRPr lang="en-US" altLang="ko-KR" dirty="0"/>
          </a:p>
          <a:p>
            <a:endParaRPr lang="en-US" altLang="ko-KR" dirty="0"/>
          </a:p>
          <a:p>
            <a:endParaRPr lang="ko-KR" altLang="en-US" dirty="0"/>
          </a:p>
        </p:txBody>
      </p:sp>
      <p:pic>
        <p:nvPicPr>
          <p:cNvPr id="6" name="_x395715800">
            <a:extLst>
              <a:ext uri="{FF2B5EF4-FFF2-40B4-BE49-F238E27FC236}">
                <a16:creationId xmlns:a16="http://schemas.microsoft.com/office/drawing/2014/main" id="{11F82E01-34C7-8DF3-B803-F92D96BFE9B7}"/>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4582" t="18111" r="5862" b="14203"/>
          <a:stretch/>
        </p:blipFill>
        <p:spPr bwMode="auto">
          <a:xfrm>
            <a:off x="8700999" y="678894"/>
            <a:ext cx="3120963" cy="1768782"/>
          </a:xfrm>
          <a:prstGeom prst="rect">
            <a:avLst/>
          </a:prstGeom>
          <a:noFill/>
          <a:extLst>
            <a:ext uri="{909E8E84-426E-40DD-AFC4-6F175D3DCCD1}">
              <a14:hiddenFill xmlns:a14="http://schemas.microsoft.com/office/drawing/2010/main">
                <a:solidFill>
                  <a:srgbClr val="FFFFFF"/>
                </a:solidFill>
              </a14:hiddenFill>
            </a:ext>
          </a:extLst>
        </p:spPr>
      </p:pic>
      <p:pic>
        <p:nvPicPr>
          <p:cNvPr id="7" name="_x395718680">
            <a:extLst>
              <a:ext uri="{FF2B5EF4-FFF2-40B4-BE49-F238E27FC236}">
                <a16:creationId xmlns:a16="http://schemas.microsoft.com/office/drawing/2014/main" id="{C58CB715-265A-B1D2-7EB7-80613D860A7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700999" y="2447675"/>
            <a:ext cx="3120963" cy="1916431"/>
          </a:xfrm>
          <a:prstGeom prst="rect">
            <a:avLst/>
          </a:prstGeom>
          <a:noFill/>
          <a:extLst>
            <a:ext uri="{909E8E84-426E-40DD-AFC4-6F175D3DCCD1}">
              <a14:hiddenFill xmlns:a14="http://schemas.microsoft.com/office/drawing/2010/main">
                <a:solidFill>
                  <a:srgbClr val="FFFFFF"/>
                </a:solidFill>
              </a14:hiddenFill>
            </a:ext>
          </a:extLst>
        </p:spPr>
      </p:pic>
      <p:pic>
        <p:nvPicPr>
          <p:cNvPr id="8" name="_x395718824">
            <a:extLst>
              <a:ext uri="{FF2B5EF4-FFF2-40B4-BE49-F238E27FC236}">
                <a16:creationId xmlns:a16="http://schemas.microsoft.com/office/drawing/2014/main" id="{BFF8A7D4-9E9A-5500-4B41-6983E3B12D6F}"/>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r="53206"/>
          <a:stretch/>
        </p:blipFill>
        <p:spPr bwMode="auto">
          <a:xfrm>
            <a:off x="8700997" y="4364106"/>
            <a:ext cx="3120963" cy="2416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155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DDA7696-BD20-A703-4E95-835CAA727DED}"/>
              </a:ext>
            </a:extLst>
          </p:cNvPr>
          <p:cNvSpPr>
            <a:spLocks noGrp="1"/>
          </p:cNvSpPr>
          <p:nvPr>
            <p:ph type="title"/>
          </p:nvPr>
        </p:nvSpPr>
        <p:spPr/>
        <p:txBody>
          <a:bodyPr/>
          <a:lstStyle/>
          <a:p>
            <a:r>
              <a:rPr lang="en-US" altLang="ko-KR" dirty="0"/>
              <a:t>Monte Carlo Simulation</a:t>
            </a:r>
            <a:endParaRPr lang="ko-KR" altLang="en-US" dirty="0"/>
          </a:p>
        </p:txBody>
      </p:sp>
      <p:sp>
        <p:nvSpPr>
          <p:cNvPr id="3" name="슬라이드 번호 개체 틀 2">
            <a:extLst>
              <a:ext uri="{FF2B5EF4-FFF2-40B4-BE49-F238E27FC236}">
                <a16:creationId xmlns:a16="http://schemas.microsoft.com/office/drawing/2014/main" id="{4B6FC72D-B35C-117C-3B43-658C2CBF99FC}"/>
              </a:ext>
            </a:extLst>
          </p:cNvPr>
          <p:cNvSpPr>
            <a:spLocks noGrp="1"/>
          </p:cNvSpPr>
          <p:nvPr>
            <p:ph type="sldNum" sz="quarter" idx="12"/>
          </p:nvPr>
        </p:nvSpPr>
        <p:spPr/>
        <p:txBody>
          <a:bodyPr/>
          <a:lstStyle/>
          <a:p>
            <a:fld id="{72BAF041-C2DF-4796-9C78-09F2BBD5D4C1}" type="slidenum">
              <a:rPr lang="en-US" smtClean="0"/>
              <a:pPr/>
              <a:t>24</a:t>
            </a:fld>
            <a:endParaRPr lang="en-US" dirty="0"/>
          </a:p>
        </p:txBody>
      </p:sp>
      <p:sp>
        <p:nvSpPr>
          <p:cNvPr id="4" name="텍스트 개체 틀 3">
            <a:extLst>
              <a:ext uri="{FF2B5EF4-FFF2-40B4-BE49-F238E27FC236}">
                <a16:creationId xmlns:a16="http://schemas.microsoft.com/office/drawing/2014/main" id="{9F0AEF51-C671-A019-94FC-3D5E0D4AE4B6}"/>
              </a:ext>
            </a:extLst>
          </p:cNvPr>
          <p:cNvSpPr>
            <a:spLocks noGrp="1"/>
          </p:cNvSpPr>
          <p:nvPr>
            <p:ph type="body" sz="quarter" idx="13"/>
          </p:nvPr>
        </p:nvSpPr>
        <p:spPr>
          <a:xfrm>
            <a:off x="289719" y="754063"/>
            <a:ext cx="6251755" cy="5611812"/>
          </a:xfrm>
        </p:spPr>
        <p:txBody>
          <a:bodyPr/>
          <a:lstStyle/>
          <a:p>
            <a:r>
              <a:rPr lang="en-US" altLang="ko-KR" dirty="0"/>
              <a:t>Monte Carlo Simulation</a:t>
            </a:r>
          </a:p>
          <a:p>
            <a:pPr lvl="1"/>
            <a:r>
              <a:rPr lang="en-US" altLang="ko-KR" dirty="0"/>
              <a:t>Geant4 version 11.0</a:t>
            </a:r>
          </a:p>
          <a:p>
            <a:pPr lvl="1"/>
            <a:r>
              <a:rPr lang="en-US" altLang="ko-KR" dirty="0"/>
              <a:t>Detailed geometry modeling corresponding to the datasheet &amp; experimental environment</a:t>
            </a:r>
          </a:p>
          <a:p>
            <a:pPr lvl="1"/>
            <a:r>
              <a:rPr lang="en-US" altLang="ko-KR" dirty="0"/>
              <a:t>G4EmLivermorePhysics</a:t>
            </a:r>
          </a:p>
          <a:p>
            <a:pPr lvl="1"/>
            <a:r>
              <a:rPr lang="en-US" altLang="ko-KR" dirty="0"/>
              <a:t>1×10</a:t>
            </a:r>
            <a:r>
              <a:rPr lang="en-US" altLang="ko-KR" baseline="30000" dirty="0"/>
              <a:t>8</a:t>
            </a:r>
            <a:r>
              <a:rPr lang="en-US" altLang="ko-KR" dirty="0"/>
              <a:t> primary particles</a:t>
            </a:r>
          </a:p>
          <a:p>
            <a:pPr lvl="1"/>
            <a:endParaRPr lang="en-US" altLang="ko-KR" dirty="0"/>
          </a:p>
          <a:p>
            <a:endParaRPr lang="en-US" altLang="ko-KR" dirty="0"/>
          </a:p>
          <a:p>
            <a:endParaRPr lang="ko-KR" altLang="en-US" dirty="0"/>
          </a:p>
        </p:txBody>
      </p:sp>
      <p:pic>
        <p:nvPicPr>
          <p:cNvPr id="5" name="그림 4">
            <a:extLst>
              <a:ext uri="{FF2B5EF4-FFF2-40B4-BE49-F238E27FC236}">
                <a16:creationId xmlns:a16="http://schemas.microsoft.com/office/drawing/2014/main" id="{BEFD5627-2A21-CF16-6B39-08F7E2AF51C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15684" y="882782"/>
            <a:ext cx="746176" cy="1160038"/>
          </a:xfrm>
          <a:prstGeom prst="rect">
            <a:avLst/>
          </a:prstGeom>
        </p:spPr>
      </p:pic>
      <p:pic>
        <p:nvPicPr>
          <p:cNvPr id="6" name="그림 5">
            <a:extLst>
              <a:ext uri="{FF2B5EF4-FFF2-40B4-BE49-F238E27FC236}">
                <a16:creationId xmlns:a16="http://schemas.microsoft.com/office/drawing/2014/main" id="{E103A932-68B9-958F-85D4-10ED966A0B5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16509" y="2111799"/>
            <a:ext cx="1744526" cy="1187892"/>
          </a:xfrm>
          <a:prstGeom prst="rect">
            <a:avLst/>
          </a:prstGeom>
        </p:spPr>
      </p:pic>
      <p:pic>
        <p:nvPicPr>
          <p:cNvPr id="7" name="_x395718680">
            <a:extLst>
              <a:ext uri="{FF2B5EF4-FFF2-40B4-BE49-F238E27FC236}">
                <a16:creationId xmlns:a16="http://schemas.microsoft.com/office/drawing/2014/main" id="{7AE54D36-7E61-99C7-C3A9-047270D78EF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643599" y="1046179"/>
            <a:ext cx="3470785" cy="213123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그룹 7">
            <a:extLst>
              <a:ext uri="{FF2B5EF4-FFF2-40B4-BE49-F238E27FC236}">
                <a16:creationId xmlns:a16="http://schemas.microsoft.com/office/drawing/2014/main" id="{EA291386-C7D1-1B68-4C37-8615ACFBDEA1}"/>
              </a:ext>
            </a:extLst>
          </p:cNvPr>
          <p:cNvGrpSpPr/>
          <p:nvPr/>
        </p:nvGrpSpPr>
        <p:grpSpPr>
          <a:xfrm>
            <a:off x="7727997" y="3889182"/>
            <a:ext cx="4233038" cy="2416911"/>
            <a:chOff x="4450500" y="4123364"/>
            <a:chExt cx="4354538" cy="2486283"/>
          </a:xfrm>
        </p:grpSpPr>
        <p:pic>
          <p:nvPicPr>
            <p:cNvPr id="9" name="_x395718824">
              <a:extLst>
                <a:ext uri="{FF2B5EF4-FFF2-40B4-BE49-F238E27FC236}">
                  <a16:creationId xmlns:a16="http://schemas.microsoft.com/office/drawing/2014/main" id="{D6054AEC-CAB9-BDC3-8037-61B6AD2F9020}"/>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r="53206"/>
            <a:stretch/>
          </p:blipFill>
          <p:spPr bwMode="auto">
            <a:xfrm>
              <a:off x="4450500" y="4123364"/>
              <a:ext cx="2291837" cy="2486281"/>
            </a:xfrm>
            <a:prstGeom prst="rect">
              <a:avLst/>
            </a:prstGeom>
            <a:noFill/>
            <a:extLst>
              <a:ext uri="{909E8E84-426E-40DD-AFC4-6F175D3DCCD1}">
                <a14:hiddenFill xmlns:a14="http://schemas.microsoft.com/office/drawing/2010/main">
                  <a:solidFill>
                    <a:srgbClr val="FFFFFF"/>
                  </a:solidFill>
                </a14:hiddenFill>
              </a:ext>
            </a:extLst>
          </p:spPr>
        </p:pic>
        <p:pic>
          <p:nvPicPr>
            <p:cNvPr id="10" name="내용 개체 틀 6">
              <a:extLst>
                <a:ext uri="{FF2B5EF4-FFF2-40B4-BE49-F238E27FC236}">
                  <a16:creationId xmlns:a16="http://schemas.microsoft.com/office/drawing/2014/main" id="{61E67B04-5A02-F008-6633-CFBE93B842E3}"/>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2822" r="12822"/>
            <a:stretch/>
          </p:blipFill>
          <p:spPr>
            <a:xfrm rot="5400000">
              <a:off x="7297516" y="5318794"/>
              <a:ext cx="957642" cy="1624063"/>
            </a:xfrm>
            <a:prstGeom prst="rect">
              <a:avLst/>
            </a:prstGeom>
          </p:spPr>
        </p:pic>
        <p:pic>
          <p:nvPicPr>
            <p:cNvPr id="11" name="그림 10">
              <a:extLst>
                <a:ext uri="{FF2B5EF4-FFF2-40B4-BE49-F238E27FC236}">
                  <a16:creationId xmlns:a16="http://schemas.microsoft.com/office/drawing/2014/main" id="{24E6DBD6-7755-96E3-6F98-A2B2900CD5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7638" y="4123365"/>
              <a:ext cx="2057400" cy="1540992"/>
            </a:xfrm>
            <a:prstGeom prst="rect">
              <a:avLst/>
            </a:prstGeom>
          </p:spPr>
        </p:pic>
      </p:grpSp>
    </p:spTree>
    <p:extLst>
      <p:ext uri="{BB962C8B-B14F-4D97-AF65-F5344CB8AC3E}">
        <p14:creationId xmlns:p14="http://schemas.microsoft.com/office/powerpoint/2010/main" val="2349329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0127749-EE20-B1FB-89C2-7C26E2B9BA05}"/>
              </a:ext>
            </a:extLst>
          </p:cNvPr>
          <p:cNvSpPr>
            <a:spLocks noGrp="1"/>
          </p:cNvSpPr>
          <p:nvPr>
            <p:ph type="title"/>
          </p:nvPr>
        </p:nvSpPr>
        <p:spPr/>
        <p:txBody>
          <a:bodyPr/>
          <a:lstStyle/>
          <a:p>
            <a:r>
              <a:rPr lang="en-US" altLang="ko-KR" dirty="0"/>
              <a:t>Limitation of Naïve Monte Carlo Simulation</a:t>
            </a:r>
            <a:endParaRPr lang="ko-KR" altLang="en-US" dirty="0"/>
          </a:p>
        </p:txBody>
      </p:sp>
      <p:sp>
        <p:nvSpPr>
          <p:cNvPr id="3" name="슬라이드 번호 개체 틀 2">
            <a:extLst>
              <a:ext uri="{FF2B5EF4-FFF2-40B4-BE49-F238E27FC236}">
                <a16:creationId xmlns:a16="http://schemas.microsoft.com/office/drawing/2014/main" id="{0985082B-6DD9-2975-8CF4-1E7D73EE0AE6}"/>
              </a:ext>
            </a:extLst>
          </p:cNvPr>
          <p:cNvSpPr>
            <a:spLocks noGrp="1"/>
          </p:cNvSpPr>
          <p:nvPr>
            <p:ph type="sldNum" sz="quarter" idx="12"/>
          </p:nvPr>
        </p:nvSpPr>
        <p:spPr/>
        <p:txBody>
          <a:bodyPr/>
          <a:lstStyle/>
          <a:p>
            <a:fld id="{72BAF041-C2DF-4796-9C78-09F2BBD5D4C1}" type="slidenum">
              <a:rPr lang="en-US" smtClean="0"/>
              <a:pPr/>
              <a:t>25</a:t>
            </a:fld>
            <a:endParaRPr lang="en-US" dirty="0"/>
          </a:p>
        </p:txBody>
      </p:sp>
      <p:sp>
        <p:nvSpPr>
          <p:cNvPr id="4" name="텍스트 개체 틀 3">
            <a:extLst>
              <a:ext uri="{FF2B5EF4-FFF2-40B4-BE49-F238E27FC236}">
                <a16:creationId xmlns:a16="http://schemas.microsoft.com/office/drawing/2014/main" id="{8BEBBA66-0A5E-5D82-3F20-1125FFB8CC3E}"/>
              </a:ext>
            </a:extLst>
          </p:cNvPr>
          <p:cNvSpPr>
            <a:spLocks noGrp="1"/>
          </p:cNvSpPr>
          <p:nvPr>
            <p:ph type="body" sz="quarter" idx="13"/>
          </p:nvPr>
        </p:nvSpPr>
        <p:spPr>
          <a:xfrm>
            <a:off x="4883150" y="754063"/>
            <a:ext cx="7019132" cy="5611812"/>
          </a:xfrm>
        </p:spPr>
        <p:txBody>
          <a:bodyPr/>
          <a:lstStyle/>
          <a:p>
            <a:endParaRPr lang="en-US" altLang="ko-KR" dirty="0"/>
          </a:p>
          <a:p>
            <a:endParaRPr lang="en-US" altLang="ko-KR" dirty="0"/>
          </a:p>
          <a:p>
            <a:endParaRPr lang="en-US" altLang="ko-KR" dirty="0"/>
          </a:p>
          <a:p>
            <a:endParaRPr lang="en-US" altLang="ko-KR" dirty="0"/>
          </a:p>
          <a:p>
            <a:r>
              <a:rPr lang="en-US" altLang="ko-KR" dirty="0"/>
              <a:t>Takes too long time</a:t>
            </a:r>
          </a:p>
          <a:p>
            <a:endParaRPr lang="en-US" altLang="ko-KR" dirty="0"/>
          </a:p>
          <a:p>
            <a:r>
              <a:rPr lang="en-US" altLang="ko-KR" dirty="0"/>
              <a:t>Do not reflect characteristics of detector</a:t>
            </a:r>
          </a:p>
          <a:p>
            <a:pPr lvl="1"/>
            <a:r>
              <a:rPr lang="en-US" altLang="ko-KR" dirty="0"/>
              <a:t>coincidence sum, dead time loss</a:t>
            </a:r>
          </a:p>
          <a:p>
            <a:pPr lvl="1"/>
            <a:r>
              <a:rPr lang="en-US" altLang="ko-KR" dirty="0"/>
              <a:t>energy resolution</a:t>
            </a:r>
          </a:p>
          <a:p>
            <a:endParaRPr lang="ko-KR" altLang="en-US" dirty="0"/>
          </a:p>
        </p:txBody>
      </p:sp>
      <p:pic>
        <p:nvPicPr>
          <p:cNvPr id="5" name="그림 4">
            <a:extLst>
              <a:ext uri="{FF2B5EF4-FFF2-40B4-BE49-F238E27FC236}">
                <a16:creationId xmlns:a16="http://schemas.microsoft.com/office/drawing/2014/main" id="{F3C07626-C6A5-FEE4-6DD9-401BAB0617D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9718" y="431165"/>
            <a:ext cx="3921602" cy="3147433"/>
          </a:xfrm>
          <a:prstGeom prst="rect">
            <a:avLst/>
          </a:prstGeom>
        </p:spPr>
      </p:pic>
      <p:pic>
        <p:nvPicPr>
          <p:cNvPr id="6" name="그림 5">
            <a:extLst>
              <a:ext uri="{FF2B5EF4-FFF2-40B4-BE49-F238E27FC236}">
                <a16:creationId xmlns:a16="http://schemas.microsoft.com/office/drawing/2014/main" id="{3C8481D7-663A-E7DA-B320-E58245AC84A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9718" y="3600391"/>
            <a:ext cx="3921601" cy="3147433"/>
          </a:xfrm>
          <a:prstGeom prst="rect">
            <a:avLst/>
          </a:prstGeom>
        </p:spPr>
      </p:pic>
    </p:spTree>
    <p:extLst>
      <p:ext uri="{BB962C8B-B14F-4D97-AF65-F5344CB8AC3E}">
        <p14:creationId xmlns:p14="http://schemas.microsoft.com/office/powerpoint/2010/main" val="3560312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텍스트 개체 틀 3">
            <a:extLst>
              <a:ext uri="{FF2B5EF4-FFF2-40B4-BE49-F238E27FC236}">
                <a16:creationId xmlns:a16="http://schemas.microsoft.com/office/drawing/2014/main" id="{878EF9B7-50A6-5680-8085-8C00DC604EA0}"/>
              </a:ext>
            </a:extLst>
          </p:cNvPr>
          <p:cNvSpPr>
            <a:spLocks noGrp="1"/>
          </p:cNvSpPr>
          <p:nvPr>
            <p:ph type="body" sz="quarter" idx="13"/>
          </p:nvPr>
        </p:nvSpPr>
        <p:spPr>
          <a:xfrm>
            <a:off x="269507" y="3263428"/>
            <a:ext cx="11632775" cy="3518372"/>
          </a:xfrm>
        </p:spPr>
        <p:txBody>
          <a:bodyPr/>
          <a:lstStyle/>
          <a:p>
            <a:r>
              <a:rPr lang="en-US" altLang="ko-KR" dirty="0"/>
              <a:t>Save data as list-mode format</a:t>
            </a:r>
          </a:p>
          <a:p>
            <a:pPr lvl="1"/>
            <a:r>
              <a:rPr lang="en-US" altLang="ko-KR" dirty="0"/>
              <a:t>A nuclide of radio-isotope is set to be a primary particle.</a:t>
            </a:r>
          </a:p>
          <a:p>
            <a:pPr lvl="1"/>
            <a:r>
              <a:rPr lang="en-US" altLang="ko-KR" dirty="0"/>
              <a:t>A single decay </a:t>
            </a:r>
            <a:r>
              <a:rPr lang="en-US" altLang="ko-KR" dirty="0">
                <a:sym typeface="Wingdings" panose="05000000000000000000" pitchFamily="2" charset="2"/>
              </a:rPr>
              <a:t>== an event number</a:t>
            </a:r>
            <a:endParaRPr lang="en-US" altLang="ko-KR" dirty="0"/>
          </a:p>
          <a:p>
            <a:pPr lvl="1"/>
            <a:r>
              <a:rPr lang="en-US" altLang="ko-KR" dirty="0"/>
              <a:t>Record </a:t>
            </a:r>
            <a:r>
              <a:rPr lang="en-US" altLang="ko-KR" b="1" dirty="0"/>
              <a:t>(event #, deposited energy) pair</a:t>
            </a:r>
            <a:r>
              <a:rPr lang="en-US" altLang="ko-KR" dirty="0"/>
              <a:t>, rather than counts per energy bin in general simulation</a:t>
            </a:r>
          </a:p>
          <a:p>
            <a:r>
              <a:rPr lang="en-US" altLang="ko-KR" dirty="0"/>
              <a:t>Refine data</a:t>
            </a:r>
          </a:p>
          <a:p>
            <a:pPr lvl="1"/>
            <a:r>
              <a:rPr lang="en-US" altLang="ko-KR" dirty="0"/>
              <a:t>Event number </a:t>
            </a:r>
            <a:r>
              <a:rPr lang="en-US" altLang="ko-KR" dirty="0">
                <a:sym typeface="Wingdings" panose="05000000000000000000" pitchFamily="2" charset="2"/>
              </a:rPr>
              <a:t> Measured time of the detector (activity, timing resolution)</a:t>
            </a:r>
          </a:p>
          <a:p>
            <a:pPr lvl="1"/>
            <a:r>
              <a:rPr lang="en-US" altLang="ko-KR" dirty="0">
                <a:sym typeface="Wingdings" panose="05000000000000000000" pitchFamily="2" charset="2"/>
              </a:rPr>
              <a:t>Data refining considering charge collection time &amp; dead-time(coincidence sum, count loss)</a:t>
            </a:r>
          </a:p>
          <a:p>
            <a:pPr lvl="1"/>
            <a:r>
              <a:rPr lang="en-US" altLang="ko-KR" dirty="0">
                <a:sym typeface="Wingdings" panose="05000000000000000000" pitchFamily="2" charset="2"/>
              </a:rPr>
              <a:t>Data refining considering energy resolution</a:t>
            </a:r>
            <a:endParaRPr lang="en-US" altLang="ko-KR" dirty="0"/>
          </a:p>
        </p:txBody>
      </p:sp>
      <p:sp>
        <p:nvSpPr>
          <p:cNvPr id="40" name="제목 1">
            <a:extLst>
              <a:ext uri="{FF2B5EF4-FFF2-40B4-BE49-F238E27FC236}">
                <a16:creationId xmlns:a16="http://schemas.microsoft.com/office/drawing/2014/main" id="{7FE10C15-2404-9322-E50F-5568FC7A5022}"/>
              </a:ext>
            </a:extLst>
          </p:cNvPr>
          <p:cNvSpPr>
            <a:spLocks noGrp="1"/>
          </p:cNvSpPr>
          <p:nvPr>
            <p:ph type="title"/>
          </p:nvPr>
        </p:nvSpPr>
        <p:spPr>
          <a:xfrm>
            <a:off x="0" y="-1"/>
            <a:ext cx="12192000" cy="555933"/>
          </a:xfrm>
        </p:spPr>
        <p:txBody>
          <a:bodyPr/>
          <a:lstStyle/>
          <a:p>
            <a:r>
              <a:rPr lang="en-US" altLang="ko-KR" dirty="0"/>
              <a:t>Spectrum Generation Procedure (1/2)</a:t>
            </a:r>
            <a:endParaRPr lang="ko-KR" altLang="en-US" dirty="0"/>
          </a:p>
        </p:txBody>
      </p:sp>
      <p:pic>
        <p:nvPicPr>
          <p:cNvPr id="73" name="그림 72">
            <a:extLst>
              <a:ext uri="{FF2B5EF4-FFF2-40B4-BE49-F238E27FC236}">
                <a16:creationId xmlns:a16="http://schemas.microsoft.com/office/drawing/2014/main" id="{D0132A88-DD7F-6F9E-1EF8-FFC02A683A7F}"/>
              </a:ext>
            </a:extLst>
          </p:cNvPr>
          <p:cNvPicPr>
            <a:picLocks noChangeAspect="1"/>
          </p:cNvPicPr>
          <p:nvPr/>
        </p:nvPicPr>
        <p:blipFill>
          <a:blip r:embed="rId2"/>
          <a:stretch>
            <a:fillRect/>
          </a:stretch>
        </p:blipFill>
        <p:spPr>
          <a:xfrm>
            <a:off x="120116" y="1133306"/>
            <a:ext cx="11951769" cy="1644988"/>
          </a:xfrm>
          <a:prstGeom prst="rect">
            <a:avLst/>
          </a:prstGeom>
        </p:spPr>
      </p:pic>
    </p:spTree>
    <p:extLst>
      <p:ext uri="{BB962C8B-B14F-4D97-AF65-F5344CB8AC3E}">
        <p14:creationId xmlns:p14="http://schemas.microsoft.com/office/powerpoint/2010/main" val="3126415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5AF60F6-5451-BB09-B970-F3AE3E6D8273}"/>
              </a:ext>
            </a:extLst>
          </p:cNvPr>
          <p:cNvSpPr>
            <a:spLocks noGrp="1"/>
          </p:cNvSpPr>
          <p:nvPr>
            <p:ph type="title"/>
          </p:nvPr>
        </p:nvSpPr>
        <p:spPr/>
        <p:txBody>
          <a:bodyPr/>
          <a:lstStyle/>
          <a:p>
            <a:r>
              <a:rPr lang="en-US" altLang="ko-KR" dirty="0"/>
              <a:t>Spectrum Generation Procedure (2/2)</a:t>
            </a:r>
            <a:endParaRPr lang="ko-KR" altLang="en-US" dirty="0"/>
          </a:p>
        </p:txBody>
      </p:sp>
      <p:sp>
        <p:nvSpPr>
          <p:cNvPr id="3" name="슬라이드 번호 개체 틀 2">
            <a:extLst>
              <a:ext uri="{FF2B5EF4-FFF2-40B4-BE49-F238E27FC236}">
                <a16:creationId xmlns:a16="http://schemas.microsoft.com/office/drawing/2014/main" id="{67DAF98F-7E7C-0E5B-DA1F-9D6077D5EE73}"/>
              </a:ext>
            </a:extLst>
          </p:cNvPr>
          <p:cNvSpPr>
            <a:spLocks noGrp="1"/>
          </p:cNvSpPr>
          <p:nvPr>
            <p:ph type="sldNum" sz="quarter" idx="12"/>
          </p:nvPr>
        </p:nvSpPr>
        <p:spPr/>
        <p:txBody>
          <a:bodyPr/>
          <a:lstStyle/>
          <a:p>
            <a:fld id="{72BAF041-C2DF-4796-9C78-09F2BBD5D4C1}" type="slidenum">
              <a:rPr lang="en-US" smtClean="0"/>
              <a:pPr/>
              <a:t>27</a:t>
            </a:fld>
            <a:endParaRPr lang="en-US" dirty="0"/>
          </a:p>
        </p:txBody>
      </p:sp>
      <p:sp>
        <p:nvSpPr>
          <p:cNvPr id="4" name="텍스트 개체 틀 3">
            <a:extLst>
              <a:ext uri="{FF2B5EF4-FFF2-40B4-BE49-F238E27FC236}">
                <a16:creationId xmlns:a16="http://schemas.microsoft.com/office/drawing/2014/main" id="{32E1B6DB-5AE1-DE95-C796-C038861B8DB3}"/>
              </a:ext>
            </a:extLst>
          </p:cNvPr>
          <p:cNvSpPr>
            <a:spLocks noGrp="1"/>
          </p:cNvSpPr>
          <p:nvPr>
            <p:ph type="body" sz="quarter" idx="13"/>
          </p:nvPr>
        </p:nvSpPr>
        <p:spPr>
          <a:xfrm>
            <a:off x="289719" y="3879574"/>
            <a:ext cx="11612563" cy="2615985"/>
          </a:xfrm>
        </p:spPr>
        <p:txBody>
          <a:bodyPr/>
          <a:lstStyle/>
          <a:p>
            <a:r>
              <a:rPr lang="en-US" altLang="ko-KR" dirty="0"/>
              <a:t>Same process as single nuclide data</a:t>
            </a:r>
          </a:p>
          <a:p>
            <a:r>
              <a:rPr lang="en-US" altLang="ko-KR" dirty="0"/>
              <a:t>Need to sorting process as measured time when combining multiple nuclide data</a:t>
            </a:r>
          </a:p>
          <a:p>
            <a:r>
              <a:rPr lang="en-US" altLang="ko-KR" dirty="0"/>
              <a:t>The final list-mode data</a:t>
            </a:r>
            <a:r>
              <a:rPr lang="ko-KR" altLang="en-US" dirty="0"/>
              <a:t> </a:t>
            </a:r>
            <a:r>
              <a:rPr lang="en-US" altLang="ko-KR" dirty="0"/>
              <a:t>can</a:t>
            </a:r>
            <a:r>
              <a:rPr lang="ko-KR" altLang="en-US" dirty="0"/>
              <a:t> </a:t>
            </a:r>
            <a:r>
              <a:rPr lang="en-US" altLang="ko-KR" dirty="0"/>
              <a:t>be</a:t>
            </a:r>
            <a:r>
              <a:rPr lang="ko-KR" altLang="en-US" dirty="0"/>
              <a:t> </a:t>
            </a:r>
            <a:r>
              <a:rPr lang="en-US" altLang="ko-KR" dirty="0"/>
              <a:t>directly converted to an </a:t>
            </a:r>
            <a:r>
              <a:rPr lang="en-US" altLang="ko-KR" dirty="0">
                <a:sym typeface="Wingdings" panose="05000000000000000000" pitchFamily="2" charset="2"/>
              </a:rPr>
              <a:t>energy spectrum.</a:t>
            </a:r>
            <a:endParaRPr lang="en-US" altLang="ko-KR" dirty="0"/>
          </a:p>
        </p:txBody>
      </p:sp>
      <p:pic>
        <p:nvPicPr>
          <p:cNvPr id="81" name="그림 80">
            <a:extLst>
              <a:ext uri="{FF2B5EF4-FFF2-40B4-BE49-F238E27FC236}">
                <a16:creationId xmlns:a16="http://schemas.microsoft.com/office/drawing/2014/main" id="{56B5E6F5-17AC-BD6B-1FEB-A52BEBEB1AFD}"/>
              </a:ext>
            </a:extLst>
          </p:cNvPr>
          <p:cNvPicPr>
            <a:picLocks noChangeAspect="1"/>
          </p:cNvPicPr>
          <p:nvPr/>
        </p:nvPicPr>
        <p:blipFill>
          <a:blip r:embed="rId2"/>
          <a:stretch>
            <a:fillRect/>
          </a:stretch>
        </p:blipFill>
        <p:spPr>
          <a:xfrm>
            <a:off x="120116" y="780702"/>
            <a:ext cx="11951769" cy="2650584"/>
          </a:xfrm>
          <a:prstGeom prst="rect">
            <a:avLst/>
          </a:prstGeom>
        </p:spPr>
      </p:pic>
    </p:spTree>
    <p:extLst>
      <p:ext uri="{BB962C8B-B14F-4D97-AF65-F5344CB8AC3E}">
        <p14:creationId xmlns:p14="http://schemas.microsoft.com/office/powerpoint/2010/main" val="2813570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15AE60B-472E-7904-4E04-31EA839F6A3B}"/>
              </a:ext>
            </a:extLst>
          </p:cNvPr>
          <p:cNvSpPr>
            <a:spLocks noGrp="1"/>
          </p:cNvSpPr>
          <p:nvPr>
            <p:ph type="title"/>
          </p:nvPr>
        </p:nvSpPr>
        <p:spPr/>
        <p:txBody>
          <a:bodyPr/>
          <a:lstStyle/>
          <a:p>
            <a:r>
              <a:rPr lang="en-US" altLang="ko-KR" dirty="0"/>
              <a:t>Time Comparison</a:t>
            </a:r>
            <a:endParaRPr lang="ko-KR" altLang="en-US" dirty="0"/>
          </a:p>
        </p:txBody>
      </p:sp>
      <p:sp>
        <p:nvSpPr>
          <p:cNvPr id="3" name="슬라이드 번호 개체 틀 2">
            <a:extLst>
              <a:ext uri="{FF2B5EF4-FFF2-40B4-BE49-F238E27FC236}">
                <a16:creationId xmlns:a16="http://schemas.microsoft.com/office/drawing/2014/main" id="{8301BD9B-C33D-7B53-D3E0-0A4864DEC71D}"/>
              </a:ext>
            </a:extLst>
          </p:cNvPr>
          <p:cNvSpPr>
            <a:spLocks noGrp="1"/>
          </p:cNvSpPr>
          <p:nvPr>
            <p:ph type="sldNum" sz="quarter" idx="12"/>
          </p:nvPr>
        </p:nvSpPr>
        <p:spPr/>
        <p:txBody>
          <a:bodyPr/>
          <a:lstStyle/>
          <a:p>
            <a:fld id="{72BAF041-C2DF-4796-9C78-09F2BBD5D4C1}" type="slidenum">
              <a:rPr lang="en-US" smtClean="0"/>
              <a:pPr/>
              <a:t>28</a:t>
            </a:fld>
            <a:endParaRPr lang="en-US" dirty="0"/>
          </a:p>
        </p:txBody>
      </p:sp>
      <p:sp>
        <p:nvSpPr>
          <p:cNvPr id="4" name="텍스트 개체 틀 3">
            <a:extLst>
              <a:ext uri="{FF2B5EF4-FFF2-40B4-BE49-F238E27FC236}">
                <a16:creationId xmlns:a16="http://schemas.microsoft.com/office/drawing/2014/main" id="{94AD7944-FB2E-2509-1E20-69DF98AFFA14}"/>
              </a:ext>
            </a:extLst>
          </p:cNvPr>
          <p:cNvSpPr>
            <a:spLocks noGrp="1"/>
          </p:cNvSpPr>
          <p:nvPr>
            <p:ph type="body" sz="quarter" idx="13"/>
          </p:nvPr>
        </p:nvSpPr>
        <p:spPr/>
        <p:txBody>
          <a:bodyPr/>
          <a:lstStyle/>
          <a:p>
            <a:r>
              <a:rPr lang="en-US" altLang="ko-KR" sz="2400" dirty="0"/>
              <a:t>A naïve Monte Carlo simulation took about </a:t>
            </a:r>
            <a:r>
              <a:rPr lang="en-US" altLang="ko-KR" dirty="0"/>
              <a:t>a few</a:t>
            </a:r>
            <a:r>
              <a:rPr lang="en-US" altLang="ko-KR" sz="2400" dirty="0"/>
              <a:t> hours per a spectrum</a:t>
            </a:r>
            <a:br>
              <a:rPr lang="en-US" altLang="ko-KR" sz="2400" dirty="0"/>
            </a:br>
            <a:r>
              <a:rPr lang="en-US" altLang="ko-KR" sz="2400" dirty="0"/>
              <a:t> for 1×10</a:t>
            </a:r>
            <a:r>
              <a:rPr lang="en-US" altLang="ko-KR" sz="2400" baseline="30000" dirty="0"/>
              <a:t>8</a:t>
            </a:r>
            <a:r>
              <a:rPr lang="en-US" altLang="ko-KR" sz="2400" dirty="0"/>
              <a:t> of primary particles. (i9-11900K @3.50GHz, single core)</a:t>
            </a:r>
          </a:p>
          <a:p>
            <a:r>
              <a:rPr lang="en-US" altLang="ko-KR" sz="2400" dirty="0"/>
              <a:t>The generator takes about 10–20 minutes to generate a spectrum.</a:t>
            </a:r>
          </a:p>
          <a:p>
            <a:pPr lvl="1"/>
            <a:r>
              <a:rPr lang="en-US" altLang="ko-KR" sz="2000" dirty="0"/>
              <a:t>The generator requires single nuclide spectra for every isotope as prerequisites.</a:t>
            </a:r>
          </a:p>
          <a:p>
            <a:pPr lvl="1"/>
            <a:r>
              <a:rPr lang="en-US" altLang="ko-KR" dirty="0"/>
              <a:t>After then, it took 10–20 min. per a spectrum.</a:t>
            </a:r>
            <a:endParaRPr lang="ko-KR" altLang="en-US" dirty="0"/>
          </a:p>
        </p:txBody>
      </p:sp>
      <p:pic>
        <p:nvPicPr>
          <p:cNvPr id="7" name="그림 6">
            <a:extLst>
              <a:ext uri="{FF2B5EF4-FFF2-40B4-BE49-F238E27FC236}">
                <a16:creationId xmlns:a16="http://schemas.microsoft.com/office/drawing/2014/main" id="{F2457339-AA2F-125E-CE97-C5A87EAF0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3267" y="2873652"/>
            <a:ext cx="5085466" cy="3984348"/>
          </a:xfrm>
          <a:prstGeom prst="rect">
            <a:avLst/>
          </a:prstGeom>
        </p:spPr>
      </p:pic>
    </p:spTree>
    <p:extLst>
      <p:ext uri="{BB962C8B-B14F-4D97-AF65-F5344CB8AC3E}">
        <p14:creationId xmlns:p14="http://schemas.microsoft.com/office/powerpoint/2010/main" val="4269304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6DAA511-D89C-3EFA-B329-E8E9A2F2A43A}"/>
              </a:ext>
            </a:extLst>
          </p:cNvPr>
          <p:cNvSpPr>
            <a:spLocks noGrp="1"/>
          </p:cNvSpPr>
          <p:nvPr>
            <p:ph type="title"/>
          </p:nvPr>
        </p:nvSpPr>
        <p:spPr/>
        <p:txBody>
          <a:bodyPr/>
          <a:lstStyle/>
          <a:p>
            <a:r>
              <a:rPr lang="en-US" altLang="ko-KR" dirty="0"/>
              <a:t>Validation Results</a:t>
            </a:r>
            <a:endParaRPr lang="ko-KR" altLang="en-US" dirty="0"/>
          </a:p>
        </p:txBody>
      </p:sp>
      <p:sp>
        <p:nvSpPr>
          <p:cNvPr id="3" name="슬라이드 번호 개체 틀 2">
            <a:extLst>
              <a:ext uri="{FF2B5EF4-FFF2-40B4-BE49-F238E27FC236}">
                <a16:creationId xmlns:a16="http://schemas.microsoft.com/office/drawing/2014/main" id="{78655BCE-99ED-8676-65EC-085846F533CE}"/>
              </a:ext>
            </a:extLst>
          </p:cNvPr>
          <p:cNvSpPr>
            <a:spLocks noGrp="1"/>
          </p:cNvSpPr>
          <p:nvPr>
            <p:ph type="sldNum" sz="quarter" idx="12"/>
          </p:nvPr>
        </p:nvSpPr>
        <p:spPr/>
        <p:txBody>
          <a:bodyPr/>
          <a:lstStyle/>
          <a:p>
            <a:fld id="{72BAF041-C2DF-4796-9C78-09F2BBD5D4C1}" type="slidenum">
              <a:rPr lang="en-US" smtClean="0"/>
              <a:pPr/>
              <a:t>29</a:t>
            </a:fld>
            <a:endParaRPr lang="en-US" dirty="0"/>
          </a:p>
        </p:txBody>
      </p:sp>
      <p:pic>
        <p:nvPicPr>
          <p:cNvPr id="40" name="그림 39">
            <a:extLst>
              <a:ext uri="{FF2B5EF4-FFF2-40B4-BE49-F238E27FC236}">
                <a16:creationId xmlns:a16="http://schemas.microsoft.com/office/drawing/2014/main" id="{7D800DC9-71BB-99A6-598C-66EA9F97E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0866" y="1833425"/>
            <a:ext cx="2994916" cy="2403686"/>
          </a:xfrm>
          <a:prstGeom prst="rect">
            <a:avLst/>
          </a:prstGeom>
        </p:spPr>
      </p:pic>
      <p:pic>
        <p:nvPicPr>
          <p:cNvPr id="41" name="그림 40">
            <a:extLst>
              <a:ext uri="{FF2B5EF4-FFF2-40B4-BE49-F238E27FC236}">
                <a16:creationId xmlns:a16="http://schemas.microsoft.com/office/drawing/2014/main" id="{2BB9E4B9-5935-C306-A284-D566969B6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369" y="4446668"/>
            <a:ext cx="2994916" cy="2403686"/>
          </a:xfrm>
          <a:prstGeom prst="rect">
            <a:avLst/>
          </a:prstGeom>
        </p:spPr>
      </p:pic>
      <p:pic>
        <p:nvPicPr>
          <p:cNvPr id="42" name="그림 41">
            <a:extLst>
              <a:ext uri="{FF2B5EF4-FFF2-40B4-BE49-F238E27FC236}">
                <a16:creationId xmlns:a16="http://schemas.microsoft.com/office/drawing/2014/main" id="{08B70917-0A05-A2D3-5CE3-6D2F5ABB1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369" y="1833425"/>
            <a:ext cx="2994916" cy="2403686"/>
          </a:xfrm>
          <a:prstGeom prst="rect">
            <a:avLst/>
          </a:prstGeom>
        </p:spPr>
      </p:pic>
      <p:pic>
        <p:nvPicPr>
          <p:cNvPr id="43" name="그림 42">
            <a:extLst>
              <a:ext uri="{FF2B5EF4-FFF2-40B4-BE49-F238E27FC236}">
                <a16:creationId xmlns:a16="http://schemas.microsoft.com/office/drawing/2014/main" id="{2B8A954B-A1C2-1B5B-217E-4C44F7C0DF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0363" y="4446668"/>
            <a:ext cx="2994916" cy="2403686"/>
          </a:xfrm>
          <a:prstGeom prst="rect">
            <a:avLst/>
          </a:prstGeom>
        </p:spPr>
      </p:pic>
      <p:pic>
        <p:nvPicPr>
          <p:cNvPr id="44" name="그림 43">
            <a:extLst>
              <a:ext uri="{FF2B5EF4-FFF2-40B4-BE49-F238E27FC236}">
                <a16:creationId xmlns:a16="http://schemas.microsoft.com/office/drawing/2014/main" id="{5712F926-9AD3-A75B-301B-82131BE0EA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0363" y="1833425"/>
            <a:ext cx="2994916" cy="2403686"/>
          </a:xfrm>
          <a:prstGeom prst="rect">
            <a:avLst/>
          </a:prstGeom>
        </p:spPr>
      </p:pic>
      <p:pic>
        <p:nvPicPr>
          <p:cNvPr id="45" name="그림 44">
            <a:extLst>
              <a:ext uri="{FF2B5EF4-FFF2-40B4-BE49-F238E27FC236}">
                <a16:creationId xmlns:a16="http://schemas.microsoft.com/office/drawing/2014/main" id="{8BBBED56-A45C-0998-9319-149D6AEE07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0866" y="4446668"/>
            <a:ext cx="2994916" cy="2403686"/>
          </a:xfrm>
          <a:prstGeom prst="rect">
            <a:avLst/>
          </a:prstGeom>
        </p:spPr>
      </p:pic>
      <p:cxnSp>
        <p:nvCxnSpPr>
          <p:cNvPr id="46" name="직선 화살표 연결선 45">
            <a:extLst>
              <a:ext uri="{FF2B5EF4-FFF2-40B4-BE49-F238E27FC236}">
                <a16:creationId xmlns:a16="http://schemas.microsoft.com/office/drawing/2014/main" id="{254A2A89-9A6C-BB76-415B-1424DDCF17D3}"/>
              </a:ext>
            </a:extLst>
          </p:cNvPr>
          <p:cNvCxnSpPr>
            <a:cxnSpLocks/>
          </p:cNvCxnSpPr>
          <p:nvPr/>
        </p:nvCxnSpPr>
        <p:spPr>
          <a:xfrm>
            <a:off x="2947821" y="4286574"/>
            <a:ext cx="0" cy="32018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직선 화살표 연결선 46">
            <a:extLst>
              <a:ext uri="{FF2B5EF4-FFF2-40B4-BE49-F238E27FC236}">
                <a16:creationId xmlns:a16="http://schemas.microsoft.com/office/drawing/2014/main" id="{238FE97F-AB8E-0A98-AFF9-FDF4A6BD85C8}"/>
              </a:ext>
            </a:extLst>
          </p:cNvPr>
          <p:cNvCxnSpPr>
            <a:cxnSpLocks/>
          </p:cNvCxnSpPr>
          <p:nvPr/>
        </p:nvCxnSpPr>
        <p:spPr>
          <a:xfrm>
            <a:off x="5938324" y="4286574"/>
            <a:ext cx="0" cy="32018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직선 화살표 연결선 47">
            <a:extLst>
              <a:ext uri="{FF2B5EF4-FFF2-40B4-BE49-F238E27FC236}">
                <a16:creationId xmlns:a16="http://schemas.microsoft.com/office/drawing/2014/main" id="{5689226A-D181-F3AA-928F-237A922E66EA}"/>
              </a:ext>
            </a:extLst>
          </p:cNvPr>
          <p:cNvCxnSpPr>
            <a:cxnSpLocks/>
          </p:cNvCxnSpPr>
          <p:nvPr/>
        </p:nvCxnSpPr>
        <p:spPr>
          <a:xfrm>
            <a:off x="8928827" y="4286574"/>
            <a:ext cx="0" cy="32018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17BDD9C-F76D-984F-206C-D7907331632D}"/>
              </a:ext>
            </a:extLst>
          </p:cNvPr>
          <p:cNvSpPr txBox="1"/>
          <p:nvPr/>
        </p:nvSpPr>
        <p:spPr>
          <a:xfrm>
            <a:off x="2207875" y="1686427"/>
            <a:ext cx="1479892" cy="369332"/>
          </a:xfrm>
          <a:prstGeom prst="rect">
            <a:avLst/>
          </a:prstGeom>
          <a:noFill/>
        </p:spPr>
        <p:txBody>
          <a:bodyPr wrap="none" rtlCol="0">
            <a:spAutoFit/>
          </a:bodyPr>
          <a:lstStyle/>
          <a:p>
            <a:pPr algn="ctr"/>
            <a:r>
              <a:rPr lang="en-US" b="1" dirty="0"/>
              <a:t>Cs-137 only</a:t>
            </a:r>
          </a:p>
        </p:txBody>
      </p:sp>
      <p:sp>
        <p:nvSpPr>
          <p:cNvPr id="50" name="TextBox 49">
            <a:extLst>
              <a:ext uri="{FF2B5EF4-FFF2-40B4-BE49-F238E27FC236}">
                <a16:creationId xmlns:a16="http://schemas.microsoft.com/office/drawing/2014/main" id="{34CA2DAB-7500-1485-DC8D-0B1E4C31910D}"/>
              </a:ext>
            </a:extLst>
          </p:cNvPr>
          <p:cNvSpPr txBox="1"/>
          <p:nvPr/>
        </p:nvSpPr>
        <p:spPr>
          <a:xfrm>
            <a:off x="5260500" y="1686427"/>
            <a:ext cx="1364476" cy="369332"/>
          </a:xfrm>
          <a:prstGeom prst="rect">
            <a:avLst/>
          </a:prstGeom>
          <a:noFill/>
        </p:spPr>
        <p:txBody>
          <a:bodyPr wrap="none" rtlCol="0">
            <a:spAutoFit/>
          </a:bodyPr>
          <a:lstStyle/>
          <a:p>
            <a:pPr algn="ctr"/>
            <a:r>
              <a:rPr lang="en-US" b="1" dirty="0"/>
              <a:t>Co-60 only</a:t>
            </a:r>
          </a:p>
        </p:txBody>
      </p:sp>
      <p:sp>
        <p:nvSpPr>
          <p:cNvPr id="51" name="TextBox 50">
            <a:extLst>
              <a:ext uri="{FF2B5EF4-FFF2-40B4-BE49-F238E27FC236}">
                <a16:creationId xmlns:a16="http://schemas.microsoft.com/office/drawing/2014/main" id="{2A47FB97-57D7-1A42-A6EE-B48E0D3087AC}"/>
              </a:ext>
            </a:extLst>
          </p:cNvPr>
          <p:cNvSpPr txBox="1"/>
          <p:nvPr/>
        </p:nvSpPr>
        <p:spPr>
          <a:xfrm>
            <a:off x="8001727" y="1686427"/>
            <a:ext cx="1845378" cy="369332"/>
          </a:xfrm>
          <a:prstGeom prst="rect">
            <a:avLst/>
          </a:prstGeom>
          <a:noFill/>
        </p:spPr>
        <p:txBody>
          <a:bodyPr wrap="none" rtlCol="0">
            <a:spAutoFit/>
          </a:bodyPr>
          <a:lstStyle/>
          <a:p>
            <a:pPr algn="ctr"/>
            <a:r>
              <a:rPr lang="en-US" b="1" dirty="0"/>
              <a:t>Cs-137 + Co-60</a:t>
            </a:r>
          </a:p>
        </p:txBody>
      </p:sp>
      <p:sp>
        <p:nvSpPr>
          <p:cNvPr id="52" name="텍스트 개체 틀 3">
            <a:extLst>
              <a:ext uri="{FF2B5EF4-FFF2-40B4-BE49-F238E27FC236}">
                <a16:creationId xmlns:a16="http://schemas.microsoft.com/office/drawing/2014/main" id="{C3A87474-9391-487F-86BB-3560A5271343}"/>
              </a:ext>
            </a:extLst>
          </p:cNvPr>
          <p:cNvSpPr>
            <a:spLocks noGrp="1"/>
          </p:cNvSpPr>
          <p:nvPr>
            <p:ph type="body" sz="quarter" idx="13"/>
          </p:nvPr>
        </p:nvSpPr>
        <p:spPr>
          <a:xfrm>
            <a:off x="289719" y="754063"/>
            <a:ext cx="11714870" cy="5611812"/>
          </a:xfrm>
        </p:spPr>
        <p:txBody>
          <a:bodyPr/>
          <a:lstStyle/>
          <a:p>
            <a:r>
              <a:rPr lang="en-US" altLang="ko-KR" sz="2000" dirty="0"/>
              <a:t>Photopeak</a:t>
            </a:r>
            <a:r>
              <a:rPr lang="ko-KR" altLang="en-US" sz="2000" dirty="0"/>
              <a:t> </a:t>
            </a:r>
            <a:r>
              <a:rPr lang="en-US" altLang="ko-KR" sz="2000" dirty="0"/>
              <a:t>counts: </a:t>
            </a:r>
            <a:r>
              <a:rPr lang="en-US" altLang="ko-KR" sz="2000" b="1" dirty="0"/>
              <a:t>98.8%</a:t>
            </a:r>
            <a:r>
              <a:rPr lang="en-US" altLang="ko-KR" sz="2000" dirty="0"/>
              <a:t> (662 keV; </a:t>
            </a:r>
            <a:r>
              <a:rPr lang="en-US" altLang="ko-KR" sz="2000" baseline="30000" dirty="0"/>
              <a:t>137</a:t>
            </a:r>
            <a:r>
              <a:rPr lang="en-US" altLang="ko-KR" sz="2000" dirty="0"/>
              <a:t>Cs), </a:t>
            </a:r>
            <a:r>
              <a:rPr lang="en-US" altLang="ko-KR" sz="2000" b="1" dirty="0"/>
              <a:t>98.9%</a:t>
            </a:r>
            <a:r>
              <a:rPr lang="en-US" altLang="ko-KR" sz="2000" dirty="0"/>
              <a:t> (1173 keV; </a:t>
            </a:r>
            <a:r>
              <a:rPr lang="en-US" altLang="ko-KR" sz="2000" baseline="30000" dirty="0"/>
              <a:t>60</a:t>
            </a:r>
            <a:r>
              <a:rPr lang="en-US" altLang="ko-KR" sz="2000" dirty="0"/>
              <a:t>Co), </a:t>
            </a:r>
            <a:r>
              <a:rPr lang="en-US" altLang="ko-KR" sz="2000" b="1" dirty="0"/>
              <a:t>99.0%</a:t>
            </a:r>
            <a:r>
              <a:rPr lang="en-US" altLang="ko-KR" sz="2000" dirty="0"/>
              <a:t> (1332 keV; </a:t>
            </a:r>
            <a:r>
              <a:rPr lang="en-US" altLang="ko-KR" sz="2000" baseline="30000" dirty="0"/>
              <a:t>60</a:t>
            </a:r>
            <a:r>
              <a:rPr lang="en-US" altLang="ko-KR" sz="2000" dirty="0"/>
              <a:t>Co) </a:t>
            </a:r>
          </a:p>
          <a:p>
            <a:r>
              <a:rPr lang="en-US" altLang="ko-KR" sz="2000" dirty="0"/>
              <a:t>Whole range(0–3000 keV) similarity: </a:t>
            </a:r>
            <a:r>
              <a:rPr lang="en-US" altLang="ko-KR" sz="2000" b="1" dirty="0"/>
              <a:t>94.3%</a:t>
            </a:r>
            <a:r>
              <a:rPr lang="en-US" altLang="ko-KR" sz="2000" dirty="0"/>
              <a:t> (</a:t>
            </a:r>
            <a:r>
              <a:rPr lang="en-US" altLang="ko-KR" sz="2000" baseline="30000" dirty="0"/>
              <a:t>137</a:t>
            </a:r>
            <a:r>
              <a:rPr lang="en-US" altLang="ko-KR" sz="2000" dirty="0"/>
              <a:t>Cs), </a:t>
            </a:r>
            <a:r>
              <a:rPr lang="en-US" altLang="ko-KR" sz="2000" b="1" dirty="0"/>
              <a:t>94.6%</a:t>
            </a:r>
            <a:r>
              <a:rPr lang="en-US" altLang="ko-KR" sz="2000" dirty="0"/>
              <a:t> (</a:t>
            </a:r>
            <a:r>
              <a:rPr lang="en-US" altLang="ko-KR" sz="2000" baseline="30000" dirty="0"/>
              <a:t>60</a:t>
            </a:r>
            <a:r>
              <a:rPr lang="en-US" altLang="ko-KR" sz="2000" dirty="0"/>
              <a:t>Co) (c.f. naïve MC: ~30%)</a:t>
            </a:r>
          </a:p>
          <a:p>
            <a:endParaRPr lang="en-US" sz="2000" dirty="0"/>
          </a:p>
        </p:txBody>
      </p:sp>
    </p:spTree>
    <p:extLst>
      <p:ext uri="{BB962C8B-B14F-4D97-AF65-F5344CB8AC3E}">
        <p14:creationId xmlns:p14="http://schemas.microsoft.com/office/powerpoint/2010/main" val="1256493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3748C63-C438-639B-1E49-40D4D3E8AFC0}"/>
              </a:ext>
            </a:extLst>
          </p:cNvPr>
          <p:cNvSpPr>
            <a:spLocks noGrp="1"/>
          </p:cNvSpPr>
          <p:nvPr>
            <p:ph type="ctrTitle"/>
          </p:nvPr>
        </p:nvSpPr>
        <p:spPr/>
        <p:txBody>
          <a:bodyPr/>
          <a:lstStyle/>
          <a:p>
            <a:r>
              <a:rPr lang="en-US" altLang="ko-KR" dirty="0"/>
              <a:t>Scintillator &amp; Imaging System Modeling </a:t>
            </a:r>
          </a:p>
        </p:txBody>
      </p:sp>
      <p:sp>
        <p:nvSpPr>
          <p:cNvPr id="3" name="부제목 2">
            <a:extLst>
              <a:ext uri="{FF2B5EF4-FFF2-40B4-BE49-F238E27FC236}">
                <a16:creationId xmlns:a16="http://schemas.microsoft.com/office/drawing/2014/main" id="{BE72D55B-C5F6-A235-2E9C-4BA990173EF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69957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3748C63-C438-639B-1E49-40D4D3E8AFC0}"/>
              </a:ext>
            </a:extLst>
          </p:cNvPr>
          <p:cNvSpPr>
            <a:spLocks noGrp="1"/>
          </p:cNvSpPr>
          <p:nvPr>
            <p:ph type="ctrTitle"/>
          </p:nvPr>
        </p:nvSpPr>
        <p:spPr/>
        <p:txBody>
          <a:bodyPr/>
          <a:lstStyle/>
          <a:p>
            <a:r>
              <a:rPr lang="en-US" altLang="ko-KR" dirty="0"/>
              <a:t>Closing</a:t>
            </a:r>
            <a:endParaRPr lang="en-US" dirty="0"/>
          </a:p>
        </p:txBody>
      </p:sp>
      <p:sp>
        <p:nvSpPr>
          <p:cNvPr id="3" name="부제목 2">
            <a:extLst>
              <a:ext uri="{FF2B5EF4-FFF2-40B4-BE49-F238E27FC236}">
                <a16:creationId xmlns:a16="http://schemas.microsoft.com/office/drawing/2014/main" id="{BE72D55B-C5F6-A235-2E9C-4BA990173EF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71812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4881CDA-EEC5-00A5-8D37-61555EA6562B}"/>
              </a:ext>
            </a:extLst>
          </p:cNvPr>
          <p:cNvSpPr>
            <a:spLocks noGrp="1"/>
          </p:cNvSpPr>
          <p:nvPr>
            <p:ph type="title"/>
          </p:nvPr>
        </p:nvSpPr>
        <p:spPr/>
        <p:txBody>
          <a:bodyPr/>
          <a:lstStyle/>
          <a:p>
            <a:r>
              <a:rPr lang="en-US" dirty="0"/>
              <a:t>Closing</a:t>
            </a:r>
          </a:p>
        </p:txBody>
      </p:sp>
      <p:sp>
        <p:nvSpPr>
          <p:cNvPr id="3" name="슬라이드 번호 개체 틀 2">
            <a:extLst>
              <a:ext uri="{FF2B5EF4-FFF2-40B4-BE49-F238E27FC236}">
                <a16:creationId xmlns:a16="http://schemas.microsoft.com/office/drawing/2014/main" id="{527359E4-9DFC-1290-76AF-AB05CB2E4662}"/>
              </a:ext>
            </a:extLst>
          </p:cNvPr>
          <p:cNvSpPr>
            <a:spLocks noGrp="1"/>
          </p:cNvSpPr>
          <p:nvPr>
            <p:ph type="sldNum" sz="quarter" idx="12"/>
          </p:nvPr>
        </p:nvSpPr>
        <p:spPr/>
        <p:txBody>
          <a:bodyPr/>
          <a:lstStyle/>
          <a:p>
            <a:fld id="{72BAF041-C2DF-4796-9C78-09F2BBD5D4C1}" type="slidenum">
              <a:rPr lang="en-US" smtClean="0"/>
              <a:pPr/>
              <a:t>31</a:t>
            </a:fld>
            <a:endParaRPr lang="en-US" dirty="0"/>
          </a:p>
        </p:txBody>
      </p:sp>
      <p:pic>
        <p:nvPicPr>
          <p:cNvPr id="5" name="그림 4">
            <a:extLst>
              <a:ext uri="{FF2B5EF4-FFF2-40B4-BE49-F238E27FC236}">
                <a16:creationId xmlns:a16="http://schemas.microsoft.com/office/drawing/2014/main" id="{532F4D03-165F-9FCA-6BC0-AAF169C5BD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47" y="3599443"/>
            <a:ext cx="4289879" cy="3217408"/>
          </a:xfrm>
          <a:prstGeom prst="rect">
            <a:avLst/>
          </a:prstGeom>
        </p:spPr>
      </p:pic>
      <p:pic>
        <p:nvPicPr>
          <p:cNvPr id="6" name="그림 5">
            <a:extLst>
              <a:ext uri="{FF2B5EF4-FFF2-40B4-BE49-F238E27FC236}">
                <a16:creationId xmlns:a16="http://schemas.microsoft.com/office/drawing/2014/main" id="{BEC954EA-7D51-70CF-62F3-C4332020B0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136"/>
          <a:stretch/>
        </p:blipFill>
        <p:spPr>
          <a:xfrm>
            <a:off x="3664813" y="648039"/>
            <a:ext cx="2975041" cy="2898132"/>
          </a:xfrm>
          <a:prstGeom prst="rect">
            <a:avLst/>
          </a:prstGeom>
        </p:spPr>
      </p:pic>
      <p:pic>
        <p:nvPicPr>
          <p:cNvPr id="8" name="그림 7">
            <a:extLst>
              <a:ext uri="{FF2B5EF4-FFF2-40B4-BE49-F238E27FC236}">
                <a16:creationId xmlns:a16="http://schemas.microsoft.com/office/drawing/2014/main" id="{874B64E3-31A0-8E08-E318-6516373926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447" y="648039"/>
            <a:ext cx="3442533" cy="2898132"/>
          </a:xfrm>
          <a:prstGeom prst="rect">
            <a:avLst/>
          </a:prstGeom>
        </p:spPr>
      </p:pic>
      <p:pic>
        <p:nvPicPr>
          <p:cNvPr id="9" name="그림 8">
            <a:extLst>
              <a:ext uri="{FF2B5EF4-FFF2-40B4-BE49-F238E27FC236}">
                <a16:creationId xmlns:a16="http://schemas.microsoft.com/office/drawing/2014/main" id="{E649D4DF-5314-89FD-AD6B-A20C66E9BE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2160" y="4144121"/>
            <a:ext cx="3477954" cy="2672729"/>
          </a:xfrm>
          <a:prstGeom prst="rect">
            <a:avLst/>
          </a:prstGeom>
        </p:spPr>
      </p:pic>
      <p:pic>
        <p:nvPicPr>
          <p:cNvPr id="4" name="그림 3">
            <a:extLst>
              <a:ext uri="{FF2B5EF4-FFF2-40B4-BE49-F238E27FC236}">
                <a16:creationId xmlns:a16="http://schemas.microsoft.com/office/drawing/2014/main" id="{74058778-502B-1A32-2DFD-5F17E377DA8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9000" y="555932"/>
            <a:ext cx="4953000" cy="3975222"/>
          </a:xfrm>
          <a:prstGeom prst="rect">
            <a:avLst/>
          </a:prstGeom>
        </p:spPr>
      </p:pic>
    </p:spTree>
    <p:extLst>
      <p:ext uri="{BB962C8B-B14F-4D97-AF65-F5344CB8AC3E}">
        <p14:creationId xmlns:p14="http://schemas.microsoft.com/office/powerpoint/2010/main" val="2757581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슬라이드 번호 개체 틀 2">
            <a:extLst>
              <a:ext uri="{FF2B5EF4-FFF2-40B4-BE49-F238E27FC236}">
                <a16:creationId xmlns:a16="http://schemas.microsoft.com/office/drawing/2014/main" id="{3B2FE467-F6F9-87B8-721F-758E34A1C728}"/>
              </a:ext>
            </a:extLst>
          </p:cNvPr>
          <p:cNvSpPr>
            <a:spLocks noGrp="1"/>
          </p:cNvSpPr>
          <p:nvPr>
            <p:ph type="sldNum" sz="quarter" idx="4294967295"/>
          </p:nvPr>
        </p:nvSpPr>
        <p:spPr>
          <a:xfrm>
            <a:off x="11020425" y="6496050"/>
            <a:ext cx="1171575" cy="365125"/>
          </a:xfrm>
        </p:spPr>
        <p:txBody>
          <a:bodyPr/>
          <a:lstStyle/>
          <a:p>
            <a:fld id="{72BAF041-C2DF-4796-9C78-09F2BBD5D4C1}" type="slidenum">
              <a:rPr lang="en-US" smtClean="0"/>
              <a:pPr/>
              <a:t>32</a:t>
            </a:fld>
            <a:endParaRPr lang="en-US" dirty="0"/>
          </a:p>
        </p:txBody>
      </p:sp>
      <p:sp>
        <p:nvSpPr>
          <p:cNvPr id="5" name="TextBox 4">
            <a:extLst>
              <a:ext uri="{FF2B5EF4-FFF2-40B4-BE49-F238E27FC236}">
                <a16:creationId xmlns:a16="http://schemas.microsoft.com/office/drawing/2014/main" id="{00433C0F-2F8A-47CE-3DB9-46A4F1663691}"/>
              </a:ext>
            </a:extLst>
          </p:cNvPr>
          <p:cNvSpPr txBox="1"/>
          <p:nvPr/>
        </p:nvSpPr>
        <p:spPr>
          <a:xfrm>
            <a:off x="4853512" y="3105835"/>
            <a:ext cx="2484976" cy="646331"/>
          </a:xfrm>
          <a:prstGeom prst="rect">
            <a:avLst/>
          </a:prstGeom>
          <a:noFill/>
        </p:spPr>
        <p:txBody>
          <a:bodyPr wrap="none" rtlCol="0">
            <a:spAutoFit/>
          </a:bodyPr>
          <a:lstStyle/>
          <a:p>
            <a:pPr algn="ctr"/>
            <a:r>
              <a:rPr lang="en-US" sz="3600" b="1" dirty="0"/>
              <a:t>Thank You</a:t>
            </a:r>
          </a:p>
        </p:txBody>
      </p:sp>
    </p:spTree>
    <p:extLst>
      <p:ext uri="{BB962C8B-B14F-4D97-AF65-F5344CB8AC3E}">
        <p14:creationId xmlns:p14="http://schemas.microsoft.com/office/powerpoint/2010/main" val="2676196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9BECE9A-C6E4-22DC-CAE9-CA7C72663886}"/>
              </a:ext>
            </a:extLst>
          </p:cNvPr>
          <p:cNvSpPr>
            <a:spLocks noGrp="1"/>
          </p:cNvSpPr>
          <p:nvPr>
            <p:ph type="title"/>
          </p:nvPr>
        </p:nvSpPr>
        <p:spPr/>
        <p:txBody>
          <a:bodyPr/>
          <a:lstStyle/>
          <a:p>
            <a:r>
              <a:rPr lang="en-US" altLang="ko-KR" dirty="0"/>
              <a:t>Principle of Compton Camera</a:t>
            </a:r>
            <a:endParaRPr lang="ko-KR" altLang="en-US" dirty="0"/>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56CB2039-D52E-6C90-E9F2-7E0AA75973FA}"/>
                  </a:ext>
                </a:extLst>
              </p:cNvPr>
              <p:cNvSpPr txBox="1"/>
              <p:nvPr/>
            </p:nvSpPr>
            <p:spPr>
              <a:xfrm>
                <a:off x="8237930" y="5816091"/>
                <a:ext cx="3368037" cy="622350"/>
              </a:xfrm>
              <a:prstGeom prst="rect">
                <a:avLst/>
              </a:prstGeom>
              <a:noFill/>
            </p:spPr>
            <p:txBody>
              <a:bodyPr wrap="none" lIns="0" tIns="0" rIns="0" bIns="0" rtlCol="0">
                <a:spAutoFit/>
              </a:bodyPr>
              <a:lstStyle/>
              <a:p>
                <a:pPr latinLnBrk="1"/>
                <a14:m>
                  <m:oMathPara xmlns:m="http://schemas.openxmlformats.org/officeDocument/2006/math">
                    <m:oMathParaPr>
                      <m:jc m:val="centerGroup"/>
                    </m:oMathParaPr>
                    <m:oMath xmlns:m="http://schemas.openxmlformats.org/officeDocument/2006/math">
                      <m:func>
                        <m:funcPr>
                          <m:ctrlPr>
                            <a:rPr lang="en-US" altLang="ko-KR" i="1" smtClean="0">
                              <a:solidFill>
                                <a:prstClr val="black"/>
                              </a:solidFill>
                              <a:latin typeface="Cambria Math" panose="02040503050406030204" pitchFamily="18" charset="0"/>
                            </a:rPr>
                          </m:ctrlPr>
                        </m:funcPr>
                        <m:fName>
                          <m:r>
                            <m:rPr>
                              <m:sty m:val="p"/>
                            </m:rPr>
                            <a:rPr lang="en-US" altLang="ko-KR" smtClean="0">
                              <a:solidFill>
                                <a:prstClr val="black"/>
                              </a:solidFill>
                              <a:latin typeface="Cambria Math" panose="02040503050406030204" pitchFamily="18" charset="0"/>
                            </a:rPr>
                            <m:t>cos</m:t>
                          </m:r>
                        </m:fName>
                        <m:e>
                          <m:r>
                            <a:rPr lang="ko-KR" altLang="en-US" i="1" smtClean="0">
                              <a:solidFill>
                                <a:prstClr val="black"/>
                              </a:solidFill>
                              <a:latin typeface="Cambria Math" panose="02040503050406030204" pitchFamily="18" charset="0"/>
                            </a:rPr>
                            <m:t>𝛽</m:t>
                          </m:r>
                        </m:e>
                      </m:func>
                      <m:r>
                        <a:rPr lang="en-US" altLang="ko-KR" i="1" smtClean="0">
                          <a:solidFill>
                            <a:prstClr val="black"/>
                          </a:solidFill>
                          <a:latin typeface="Cambria Math" panose="02040503050406030204" pitchFamily="18" charset="0"/>
                        </a:rPr>
                        <m:t>=1+</m:t>
                      </m:r>
                      <m:sSub>
                        <m:sSubPr>
                          <m:ctrlPr>
                            <a:rPr lang="en-US" altLang="ko-KR" i="1" smtClean="0">
                              <a:solidFill>
                                <a:prstClr val="black"/>
                              </a:solidFill>
                              <a:latin typeface="Cambria Math" panose="02040503050406030204" pitchFamily="18" charset="0"/>
                            </a:rPr>
                          </m:ctrlPr>
                        </m:sSubPr>
                        <m:e>
                          <m:r>
                            <a:rPr lang="en-US" altLang="ko-KR" i="1" smtClean="0">
                              <a:solidFill>
                                <a:prstClr val="black"/>
                              </a:solidFill>
                              <a:latin typeface="Cambria Math" panose="02040503050406030204" pitchFamily="18" charset="0"/>
                            </a:rPr>
                            <m:t>𝑚</m:t>
                          </m:r>
                        </m:e>
                        <m:sub>
                          <m:r>
                            <a:rPr lang="en-US" altLang="ko-KR" i="1" smtClean="0">
                              <a:solidFill>
                                <a:prstClr val="black"/>
                              </a:solidFill>
                              <a:latin typeface="Cambria Math" panose="02040503050406030204" pitchFamily="18" charset="0"/>
                            </a:rPr>
                            <m:t>𝑒</m:t>
                          </m:r>
                        </m:sub>
                      </m:sSub>
                      <m:sSup>
                        <m:sSupPr>
                          <m:ctrlPr>
                            <a:rPr lang="en-US" altLang="ko-KR" i="1" smtClean="0">
                              <a:solidFill>
                                <a:prstClr val="black"/>
                              </a:solidFill>
                              <a:latin typeface="Cambria Math" panose="02040503050406030204" pitchFamily="18" charset="0"/>
                            </a:rPr>
                          </m:ctrlPr>
                        </m:sSupPr>
                        <m:e>
                          <m:r>
                            <a:rPr lang="en-US" altLang="ko-KR" i="1" smtClean="0">
                              <a:solidFill>
                                <a:prstClr val="black"/>
                              </a:solidFill>
                              <a:latin typeface="Cambria Math" panose="02040503050406030204" pitchFamily="18" charset="0"/>
                            </a:rPr>
                            <m:t>𝑐</m:t>
                          </m:r>
                        </m:e>
                        <m:sup>
                          <m:r>
                            <a:rPr lang="en-US" altLang="ko-KR" i="1" smtClean="0">
                              <a:solidFill>
                                <a:prstClr val="black"/>
                              </a:solidFill>
                              <a:latin typeface="Cambria Math" panose="02040503050406030204" pitchFamily="18" charset="0"/>
                            </a:rPr>
                            <m:t>2</m:t>
                          </m:r>
                        </m:sup>
                      </m:sSup>
                      <m:d>
                        <m:dPr>
                          <m:ctrlPr>
                            <a:rPr lang="en-US" altLang="ko-KR" i="1" smtClean="0">
                              <a:solidFill>
                                <a:prstClr val="black"/>
                              </a:solidFill>
                              <a:latin typeface="Cambria Math" panose="02040503050406030204" pitchFamily="18" charset="0"/>
                            </a:rPr>
                          </m:ctrlPr>
                        </m:dPr>
                        <m:e>
                          <m:f>
                            <m:fPr>
                              <m:ctrlPr>
                                <a:rPr lang="en-US" altLang="ko-KR" i="1" smtClean="0">
                                  <a:solidFill>
                                    <a:prstClr val="black"/>
                                  </a:solidFill>
                                  <a:latin typeface="Cambria Math" panose="02040503050406030204" pitchFamily="18" charset="0"/>
                                </a:rPr>
                              </m:ctrlPr>
                            </m:fPr>
                            <m:num>
                              <m:r>
                                <a:rPr lang="en-US" altLang="ko-KR" i="1" smtClean="0">
                                  <a:solidFill>
                                    <a:prstClr val="black"/>
                                  </a:solidFill>
                                  <a:latin typeface="Cambria Math" panose="02040503050406030204" pitchFamily="18" charset="0"/>
                                </a:rPr>
                                <m:t>1</m:t>
                              </m:r>
                            </m:num>
                            <m:den>
                              <m:sSub>
                                <m:sSubPr>
                                  <m:ctrlPr>
                                    <a:rPr lang="en-US" altLang="ko-KR" i="1" smtClean="0">
                                      <a:solidFill>
                                        <a:prstClr val="black"/>
                                      </a:solidFill>
                                      <a:latin typeface="Cambria Math" panose="02040503050406030204" pitchFamily="18" charset="0"/>
                                    </a:rPr>
                                  </m:ctrlPr>
                                </m:sSubPr>
                                <m:e>
                                  <m:r>
                                    <a:rPr lang="en-US" altLang="ko-KR" i="1" smtClean="0">
                                      <a:solidFill>
                                        <a:prstClr val="black"/>
                                      </a:solidFill>
                                      <a:latin typeface="Cambria Math" panose="02040503050406030204" pitchFamily="18" charset="0"/>
                                    </a:rPr>
                                    <m:t>𝐸</m:t>
                                  </m:r>
                                </m:e>
                                <m:sub>
                                  <m:r>
                                    <a:rPr lang="en-US" altLang="ko-KR" i="1" smtClean="0">
                                      <a:solidFill>
                                        <a:prstClr val="black"/>
                                      </a:solidFill>
                                      <a:latin typeface="Cambria Math" panose="02040503050406030204" pitchFamily="18" charset="0"/>
                                    </a:rPr>
                                    <m:t>1</m:t>
                                  </m:r>
                                </m:sub>
                              </m:sSub>
                              <m:r>
                                <a:rPr lang="en-US" altLang="ko-KR" i="1" smtClean="0">
                                  <a:solidFill>
                                    <a:prstClr val="black"/>
                                  </a:solidFill>
                                  <a:latin typeface="Cambria Math" panose="02040503050406030204" pitchFamily="18" charset="0"/>
                                </a:rPr>
                                <m:t>+</m:t>
                              </m:r>
                              <m:sSub>
                                <m:sSubPr>
                                  <m:ctrlPr>
                                    <a:rPr lang="en-US" altLang="ko-KR" i="1" smtClean="0">
                                      <a:solidFill>
                                        <a:prstClr val="black"/>
                                      </a:solidFill>
                                      <a:latin typeface="Cambria Math" panose="02040503050406030204" pitchFamily="18" charset="0"/>
                                    </a:rPr>
                                  </m:ctrlPr>
                                </m:sSubPr>
                                <m:e>
                                  <m:r>
                                    <a:rPr lang="en-US" altLang="ko-KR" i="1" smtClean="0">
                                      <a:solidFill>
                                        <a:prstClr val="black"/>
                                      </a:solidFill>
                                      <a:latin typeface="Cambria Math" panose="02040503050406030204" pitchFamily="18" charset="0"/>
                                    </a:rPr>
                                    <m:t>𝐸</m:t>
                                  </m:r>
                                </m:e>
                                <m:sub>
                                  <m:r>
                                    <a:rPr lang="en-US" altLang="ko-KR" i="1" smtClean="0">
                                      <a:solidFill>
                                        <a:prstClr val="black"/>
                                      </a:solidFill>
                                      <a:latin typeface="Cambria Math" panose="02040503050406030204" pitchFamily="18" charset="0"/>
                                    </a:rPr>
                                    <m:t>2</m:t>
                                  </m:r>
                                </m:sub>
                              </m:sSub>
                            </m:den>
                          </m:f>
                          <m:r>
                            <a:rPr lang="en-US" altLang="ko-KR" i="1" smtClean="0">
                              <a:solidFill>
                                <a:prstClr val="black"/>
                              </a:solidFill>
                              <a:latin typeface="Cambria Math" panose="02040503050406030204" pitchFamily="18" charset="0"/>
                            </a:rPr>
                            <m:t>−</m:t>
                          </m:r>
                          <m:f>
                            <m:fPr>
                              <m:ctrlPr>
                                <a:rPr lang="en-US" altLang="ko-KR" i="1">
                                  <a:solidFill>
                                    <a:prstClr val="black"/>
                                  </a:solidFill>
                                  <a:latin typeface="Cambria Math" panose="02040503050406030204" pitchFamily="18" charset="0"/>
                                </a:rPr>
                              </m:ctrlPr>
                            </m:fPr>
                            <m:num>
                              <m:r>
                                <a:rPr lang="en-US" altLang="ko-KR" i="1">
                                  <a:solidFill>
                                    <a:prstClr val="black"/>
                                  </a:solidFill>
                                  <a:latin typeface="Cambria Math" panose="02040503050406030204" pitchFamily="18" charset="0"/>
                                </a:rPr>
                                <m:t>1</m:t>
                              </m:r>
                            </m:num>
                            <m:den>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𝐸</m:t>
                                  </m:r>
                                </m:e>
                                <m:sub>
                                  <m:r>
                                    <a:rPr lang="en-US" altLang="ko-KR" i="1">
                                      <a:solidFill>
                                        <a:prstClr val="black"/>
                                      </a:solidFill>
                                      <a:latin typeface="Cambria Math" panose="02040503050406030204" pitchFamily="18" charset="0"/>
                                    </a:rPr>
                                    <m:t>2</m:t>
                                  </m:r>
                                </m:sub>
                              </m:sSub>
                            </m:den>
                          </m:f>
                        </m:e>
                      </m:d>
                    </m:oMath>
                  </m:oMathPara>
                </a14:m>
                <a:endParaRPr lang="ko-KR" altLang="en-US" dirty="0">
                  <a:solidFill>
                    <a:prstClr val="black"/>
                  </a:solidFill>
                  <a:latin typeface="Arial"/>
                </a:endParaRPr>
              </a:p>
            </p:txBody>
          </p:sp>
        </mc:Choice>
        <mc:Fallback xmlns="">
          <p:sp>
            <p:nvSpPr>
              <p:cNvPr id="89" name="TextBox 88">
                <a:extLst>
                  <a:ext uri="{FF2B5EF4-FFF2-40B4-BE49-F238E27FC236}">
                    <a16:creationId xmlns:a16="http://schemas.microsoft.com/office/drawing/2014/main" id="{56CB2039-D52E-6C90-E9F2-7E0AA75973FA}"/>
                  </a:ext>
                </a:extLst>
              </p:cNvPr>
              <p:cNvSpPr txBox="1">
                <a:spLocks noRot="1" noChangeAspect="1" noMove="1" noResize="1" noEditPoints="1" noAdjustHandles="1" noChangeArrowheads="1" noChangeShapeType="1" noTextEdit="1"/>
              </p:cNvSpPr>
              <p:nvPr/>
            </p:nvSpPr>
            <p:spPr>
              <a:xfrm>
                <a:off x="8237930" y="5816091"/>
                <a:ext cx="3368037" cy="622350"/>
              </a:xfrm>
              <a:prstGeom prst="rect">
                <a:avLst/>
              </a:prstGeom>
              <a:blipFill>
                <a:blip r:embed="rId3"/>
                <a:stretch>
                  <a:fillRect/>
                </a:stretch>
              </a:blipFill>
            </p:spPr>
            <p:txBody>
              <a:bodyPr/>
              <a:lstStyle/>
              <a:p>
                <a:r>
                  <a:rPr lang="ko-KR" altLang="en-US">
                    <a:noFill/>
                  </a:rPr>
                  <a:t> </a:t>
                </a:r>
              </a:p>
            </p:txBody>
          </p:sp>
        </mc:Fallback>
      </mc:AlternateContent>
      <p:sp>
        <p:nvSpPr>
          <p:cNvPr id="90" name="TextBox 89">
            <a:extLst>
              <a:ext uri="{FF2B5EF4-FFF2-40B4-BE49-F238E27FC236}">
                <a16:creationId xmlns:a16="http://schemas.microsoft.com/office/drawing/2014/main" id="{BCA75EB6-FF61-DD50-4672-F4BBF385DF80}"/>
              </a:ext>
            </a:extLst>
          </p:cNvPr>
          <p:cNvSpPr txBox="1"/>
          <p:nvPr/>
        </p:nvSpPr>
        <p:spPr>
          <a:xfrm>
            <a:off x="233154" y="610484"/>
            <a:ext cx="4993675" cy="369332"/>
          </a:xfrm>
          <a:prstGeom prst="rect">
            <a:avLst/>
          </a:prstGeom>
          <a:noFill/>
        </p:spPr>
        <p:txBody>
          <a:bodyPr wrap="none" rtlCol="0">
            <a:spAutoFit/>
          </a:bodyPr>
          <a:lstStyle/>
          <a:p>
            <a:pPr latinLnBrk="1"/>
            <a:r>
              <a:rPr lang="en-US" altLang="ko-KR" b="1" i="1" dirty="0">
                <a:solidFill>
                  <a:prstClr val="black"/>
                </a:solidFill>
                <a:latin typeface="Arial"/>
              </a:rPr>
              <a:t>Compton camera — the eye to see radiation</a:t>
            </a:r>
            <a:endParaRPr lang="ko-KR" altLang="en-US" b="1" i="1" dirty="0">
              <a:solidFill>
                <a:prstClr val="black"/>
              </a:solidFill>
              <a:latin typeface="Arial"/>
            </a:endParaRPr>
          </a:p>
        </p:txBody>
      </p:sp>
      <p:sp>
        <p:nvSpPr>
          <p:cNvPr id="91" name="슬라이드 번호 개체 틀 2">
            <a:extLst>
              <a:ext uri="{FF2B5EF4-FFF2-40B4-BE49-F238E27FC236}">
                <a16:creationId xmlns:a16="http://schemas.microsoft.com/office/drawing/2014/main" id="{EBCA146C-4FD8-B471-AECF-F412623701DD}"/>
              </a:ext>
            </a:extLst>
          </p:cNvPr>
          <p:cNvSpPr>
            <a:spLocks noGrp="1"/>
          </p:cNvSpPr>
          <p:nvPr>
            <p:ph type="sldNum" sz="quarter" idx="12"/>
          </p:nvPr>
        </p:nvSpPr>
        <p:spPr>
          <a:xfrm>
            <a:off x="11019934" y="6495559"/>
            <a:ext cx="1172066" cy="365125"/>
          </a:xfrm>
        </p:spPr>
        <p:txBody>
          <a:bodyPr/>
          <a:lstStyle/>
          <a:p>
            <a:fld id="{72BAF041-C2DF-4796-9C78-09F2BBD5D4C1}" type="slidenum">
              <a:rPr lang="en-US" smtClean="0"/>
              <a:pPr/>
              <a:t>4</a:t>
            </a:fld>
            <a:endParaRPr lang="en-US" dirty="0"/>
          </a:p>
        </p:txBody>
      </p:sp>
      <p:sp>
        <p:nvSpPr>
          <p:cNvPr id="129" name="정육면체 128">
            <a:extLst>
              <a:ext uri="{FF2B5EF4-FFF2-40B4-BE49-F238E27FC236}">
                <a16:creationId xmlns:a16="http://schemas.microsoft.com/office/drawing/2014/main" id="{5035D340-E759-983D-E9E2-C79756F3809B}"/>
              </a:ext>
            </a:extLst>
          </p:cNvPr>
          <p:cNvSpPr/>
          <p:nvPr/>
        </p:nvSpPr>
        <p:spPr>
          <a:xfrm rot="16200000">
            <a:off x="5258888" y="2652830"/>
            <a:ext cx="4515728" cy="1399088"/>
          </a:xfrm>
          <a:prstGeom prst="cube">
            <a:avLst>
              <a:gd name="adj" fmla="val 91138"/>
            </a:avLst>
          </a:prstGeom>
          <a:solidFill>
            <a:srgbClr val="E4E0CF"/>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ea typeface="맑은 고딕"/>
              <a:cs typeface="+mn-cs"/>
            </a:endParaRPr>
          </a:p>
        </p:txBody>
      </p:sp>
      <p:sp>
        <p:nvSpPr>
          <p:cNvPr id="130" name="정육면체 129">
            <a:extLst>
              <a:ext uri="{FF2B5EF4-FFF2-40B4-BE49-F238E27FC236}">
                <a16:creationId xmlns:a16="http://schemas.microsoft.com/office/drawing/2014/main" id="{24CA5A93-D31E-EE01-6218-FF99A952D8F8}"/>
              </a:ext>
            </a:extLst>
          </p:cNvPr>
          <p:cNvSpPr/>
          <p:nvPr/>
        </p:nvSpPr>
        <p:spPr>
          <a:xfrm rot="16200000">
            <a:off x="2873065" y="2652831"/>
            <a:ext cx="4515726" cy="1399086"/>
          </a:xfrm>
          <a:prstGeom prst="cube">
            <a:avLst>
              <a:gd name="adj" fmla="val 91138"/>
            </a:avLst>
          </a:prstGeom>
          <a:solidFill>
            <a:srgbClr val="E4E0CF"/>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ea typeface="맑은 고딕"/>
              <a:cs typeface="+mn-cs"/>
            </a:endParaRPr>
          </a:p>
        </p:txBody>
      </p:sp>
      <p:grpSp>
        <p:nvGrpSpPr>
          <p:cNvPr id="131" name="그룹 130">
            <a:extLst>
              <a:ext uri="{FF2B5EF4-FFF2-40B4-BE49-F238E27FC236}">
                <a16:creationId xmlns:a16="http://schemas.microsoft.com/office/drawing/2014/main" id="{4CD68698-75A0-B01F-D403-7450F02B168B}"/>
              </a:ext>
            </a:extLst>
          </p:cNvPr>
          <p:cNvGrpSpPr/>
          <p:nvPr/>
        </p:nvGrpSpPr>
        <p:grpSpPr>
          <a:xfrm>
            <a:off x="1691679" y="1288958"/>
            <a:ext cx="3638842" cy="2091579"/>
            <a:chOff x="1691679" y="1288958"/>
            <a:chExt cx="3638842" cy="2091579"/>
          </a:xfrm>
        </p:grpSpPr>
        <p:grpSp>
          <p:nvGrpSpPr>
            <p:cNvPr id="132" name="그룹 131">
              <a:extLst>
                <a:ext uri="{FF2B5EF4-FFF2-40B4-BE49-F238E27FC236}">
                  <a16:creationId xmlns:a16="http://schemas.microsoft.com/office/drawing/2014/main" id="{C5E0F443-0AF2-CB6C-0671-F8971EB8DBAC}"/>
                </a:ext>
              </a:extLst>
            </p:cNvPr>
            <p:cNvGrpSpPr/>
            <p:nvPr/>
          </p:nvGrpSpPr>
          <p:grpSpPr>
            <a:xfrm rot="5656892">
              <a:off x="2243416" y="737221"/>
              <a:ext cx="2091579" cy="3195053"/>
              <a:chOff x="4932040" y="2348880"/>
              <a:chExt cx="648072" cy="864096"/>
            </a:xfrm>
          </p:grpSpPr>
          <p:sp>
            <p:nvSpPr>
              <p:cNvPr id="135" name="이등변 삼각형 134">
                <a:extLst>
                  <a:ext uri="{FF2B5EF4-FFF2-40B4-BE49-F238E27FC236}">
                    <a16:creationId xmlns:a16="http://schemas.microsoft.com/office/drawing/2014/main" id="{C1B76F78-7EF6-A2AC-52EE-AD59C401A8D8}"/>
                  </a:ext>
                </a:extLst>
              </p:cNvPr>
              <p:cNvSpPr/>
              <p:nvPr/>
            </p:nvSpPr>
            <p:spPr>
              <a:xfrm>
                <a:off x="4932040" y="2348880"/>
                <a:ext cx="648072" cy="792088"/>
              </a:xfrm>
              <a:prstGeom prst="triangle">
                <a:avLst/>
              </a:prstGeom>
              <a:solidFill>
                <a:srgbClr val="99CCFF">
                  <a:alpha val="60000"/>
                </a:srgbClr>
              </a:solidFill>
              <a:ln w="12700" cap="flat" cmpd="sng" algn="ctr">
                <a:solidFill>
                  <a:sysClr val="windowText" lastClr="000000"/>
                </a:solidFill>
                <a:prstDash val="sys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Arial"/>
                  <a:ea typeface="맑은 고딕"/>
                  <a:cs typeface="+mn-cs"/>
                </a:endParaRPr>
              </a:p>
            </p:txBody>
          </p:sp>
          <p:sp>
            <p:nvSpPr>
              <p:cNvPr id="136" name="타원 135">
                <a:extLst>
                  <a:ext uri="{FF2B5EF4-FFF2-40B4-BE49-F238E27FC236}">
                    <a16:creationId xmlns:a16="http://schemas.microsoft.com/office/drawing/2014/main" id="{19202353-20CE-2EBB-52FC-A52AA76A0748}"/>
                  </a:ext>
                </a:extLst>
              </p:cNvPr>
              <p:cNvSpPr/>
              <p:nvPr/>
            </p:nvSpPr>
            <p:spPr>
              <a:xfrm>
                <a:off x="4932040" y="3068960"/>
                <a:ext cx="648072" cy="144016"/>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a:cs typeface="+mn-cs"/>
                </a:endParaRPr>
              </a:p>
            </p:txBody>
          </p:sp>
        </p:grpSp>
        <p:sp>
          <p:nvSpPr>
            <p:cNvPr id="133" name="원호 132">
              <a:extLst>
                <a:ext uri="{FF2B5EF4-FFF2-40B4-BE49-F238E27FC236}">
                  <a16:creationId xmlns:a16="http://schemas.microsoft.com/office/drawing/2014/main" id="{C6D999C0-5392-D47B-6282-77B995F331CF}"/>
                </a:ext>
              </a:extLst>
            </p:cNvPr>
            <p:cNvSpPr/>
            <p:nvPr/>
          </p:nvSpPr>
          <p:spPr>
            <a:xfrm>
              <a:off x="4394417" y="2000639"/>
              <a:ext cx="936104" cy="936104"/>
            </a:xfrm>
            <a:prstGeom prst="arc">
              <a:avLst>
                <a:gd name="adj1" fmla="val 11252802"/>
                <a:gd name="adj2" fmla="val 12271192"/>
              </a:avLst>
            </a:prstGeom>
            <a:noFill/>
            <a:ln w="285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Arial"/>
                <a:ea typeface="맑은 고딕"/>
                <a:cs typeface="+mn-cs"/>
              </a:endParaRPr>
            </a:p>
          </p:txBody>
        </p: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BC5F3644-1969-AD6C-892F-836E697F9268}"/>
                    </a:ext>
                  </a:extLst>
                </p:cNvPr>
                <p:cNvSpPr txBox="1"/>
                <p:nvPr/>
              </p:nvSpPr>
              <p:spPr>
                <a:xfrm>
                  <a:off x="4131997" y="2167077"/>
                  <a:ext cx="210570" cy="276999"/>
                </a:xfrm>
                <a:prstGeom prst="rect">
                  <a:avLst/>
                </a:prstGeom>
                <a:noFill/>
              </p:spPr>
              <p:txBody>
                <a:bodyPr wrap="none" lIns="0" tIns="0" rIns="0" b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ko-KR" altLang="en-US" sz="1800" b="0" i="1" u="none" strike="noStrike" kern="0" cap="none" spc="0" normalizeH="0" baseline="0" noProof="0" smtClean="0">
                            <a:ln>
                              <a:noFill/>
                            </a:ln>
                            <a:solidFill>
                              <a:prstClr val="black"/>
                            </a:solidFill>
                            <a:effectLst/>
                            <a:uLnTx/>
                            <a:uFillTx/>
                            <a:latin typeface="Cambria Math" panose="02040503050406030204" pitchFamily="18" charset="0"/>
                          </a:rPr>
                          <m:t>𝛽</m:t>
                        </m:r>
                      </m:oMath>
                    </m:oMathPara>
                  </a14:m>
                  <a:endParaRPr kumimoji="0" lang="ko-KR" altLang="en-US" sz="1800" b="0" i="0" u="none" strike="noStrike" kern="0" cap="none" spc="0" normalizeH="0" baseline="0" noProof="0" dirty="0">
                    <a:ln>
                      <a:noFill/>
                    </a:ln>
                    <a:solidFill>
                      <a:prstClr val="black"/>
                    </a:solidFill>
                    <a:effectLst/>
                    <a:uLnTx/>
                    <a:uFillTx/>
                    <a:latin typeface="Arial"/>
                  </a:endParaRPr>
                </a:p>
              </p:txBody>
            </p:sp>
          </mc:Choice>
          <mc:Fallback xmlns="">
            <p:sp>
              <p:nvSpPr>
                <p:cNvPr id="94" name="TextBox 93"/>
                <p:cNvSpPr txBox="1">
                  <a:spLocks noRot="1" noChangeAspect="1" noMove="1" noResize="1" noEditPoints="1" noAdjustHandles="1" noChangeArrowheads="1" noChangeShapeType="1" noTextEdit="1"/>
                </p:cNvSpPr>
                <p:nvPr/>
              </p:nvSpPr>
              <p:spPr>
                <a:xfrm>
                  <a:off x="4131997" y="2167077"/>
                  <a:ext cx="210570" cy="276999"/>
                </a:xfrm>
                <a:prstGeom prst="rect">
                  <a:avLst/>
                </a:prstGeom>
                <a:blipFill>
                  <a:blip r:embed="rId4"/>
                  <a:stretch>
                    <a:fillRect l="-38235" r="-35294" b="-34783"/>
                  </a:stretch>
                </a:blipFill>
              </p:spPr>
              <p:txBody>
                <a:bodyPr/>
                <a:lstStyle/>
                <a:p>
                  <a:r>
                    <a:rPr lang="ko-KR" altLang="en-US">
                      <a:noFill/>
                    </a:rPr>
                    <a:t> </a:t>
                  </a:r>
                </a:p>
              </p:txBody>
            </p:sp>
          </mc:Fallback>
        </mc:AlternateContent>
      </p:grpSp>
      <p:cxnSp>
        <p:nvCxnSpPr>
          <p:cNvPr id="137" name="직선 연결선 136">
            <a:extLst>
              <a:ext uri="{FF2B5EF4-FFF2-40B4-BE49-F238E27FC236}">
                <a16:creationId xmlns:a16="http://schemas.microsoft.com/office/drawing/2014/main" id="{A562D264-F99F-B72C-1D29-32C2B5961A44}"/>
              </a:ext>
            </a:extLst>
          </p:cNvPr>
          <p:cNvCxnSpPr/>
          <p:nvPr/>
        </p:nvCxnSpPr>
        <p:spPr>
          <a:xfrm flipH="1" flipV="1">
            <a:off x="1989751" y="2245068"/>
            <a:ext cx="5623408" cy="417482"/>
          </a:xfrm>
          <a:prstGeom prst="line">
            <a:avLst/>
          </a:prstGeom>
          <a:noFill/>
          <a:ln w="12700" cap="flat" cmpd="sng" algn="ctr">
            <a:solidFill>
              <a:sysClr val="windowText" lastClr="000000"/>
            </a:solidFill>
            <a:prstDash val="sysDot"/>
            <a:miter lim="800000"/>
          </a:ln>
          <a:effectLst/>
        </p:spPr>
      </p:cxnSp>
      <p:grpSp>
        <p:nvGrpSpPr>
          <p:cNvPr id="138" name="그룹 137">
            <a:extLst>
              <a:ext uri="{FF2B5EF4-FFF2-40B4-BE49-F238E27FC236}">
                <a16:creationId xmlns:a16="http://schemas.microsoft.com/office/drawing/2014/main" id="{9F2E91D4-B295-93D5-F9E4-82A646557E3A}"/>
              </a:ext>
            </a:extLst>
          </p:cNvPr>
          <p:cNvGrpSpPr/>
          <p:nvPr/>
        </p:nvGrpSpPr>
        <p:grpSpPr>
          <a:xfrm>
            <a:off x="2797047" y="2296019"/>
            <a:ext cx="2334901" cy="4040038"/>
            <a:chOff x="2797047" y="2296019"/>
            <a:chExt cx="2334901" cy="4040038"/>
          </a:xfrm>
        </p:grpSpPr>
        <p:grpSp>
          <p:nvGrpSpPr>
            <p:cNvPr id="139" name="그룹 138">
              <a:extLst>
                <a:ext uri="{FF2B5EF4-FFF2-40B4-BE49-F238E27FC236}">
                  <a16:creationId xmlns:a16="http://schemas.microsoft.com/office/drawing/2014/main" id="{B0745898-5BAA-2B42-1D9C-DEE90CF21F64}"/>
                </a:ext>
              </a:extLst>
            </p:cNvPr>
            <p:cNvGrpSpPr/>
            <p:nvPr/>
          </p:nvGrpSpPr>
          <p:grpSpPr>
            <a:xfrm rot="3115198">
              <a:off x="1824141" y="3268925"/>
              <a:ext cx="4040038" cy="2094226"/>
              <a:chOff x="4932040" y="2348880"/>
              <a:chExt cx="648072" cy="864096"/>
            </a:xfrm>
          </p:grpSpPr>
          <p:sp>
            <p:nvSpPr>
              <p:cNvPr id="142" name="이등변 삼각형 141">
                <a:extLst>
                  <a:ext uri="{FF2B5EF4-FFF2-40B4-BE49-F238E27FC236}">
                    <a16:creationId xmlns:a16="http://schemas.microsoft.com/office/drawing/2014/main" id="{4DE5B598-3FD2-3D7B-7CBF-93BAD81A504B}"/>
                  </a:ext>
                </a:extLst>
              </p:cNvPr>
              <p:cNvSpPr/>
              <p:nvPr/>
            </p:nvSpPr>
            <p:spPr>
              <a:xfrm>
                <a:off x="4932040" y="2348880"/>
                <a:ext cx="648072" cy="792088"/>
              </a:xfrm>
              <a:prstGeom prst="triangle">
                <a:avLst/>
              </a:prstGeom>
              <a:solidFill>
                <a:srgbClr val="FF9999">
                  <a:alpha val="60000"/>
                </a:srgbClr>
              </a:solidFill>
              <a:ln w="12700" cap="flat" cmpd="sng" algn="ctr">
                <a:solidFill>
                  <a:sysClr val="windowText" lastClr="000000"/>
                </a:solidFill>
                <a:prstDash val="sys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a:cs typeface="+mn-cs"/>
                </a:endParaRPr>
              </a:p>
            </p:txBody>
          </p:sp>
          <p:sp>
            <p:nvSpPr>
              <p:cNvPr id="143" name="타원 142">
                <a:extLst>
                  <a:ext uri="{FF2B5EF4-FFF2-40B4-BE49-F238E27FC236}">
                    <a16:creationId xmlns:a16="http://schemas.microsoft.com/office/drawing/2014/main" id="{75A1C7A0-2CC4-FA45-B5DB-A2D8448B8CFE}"/>
                  </a:ext>
                </a:extLst>
              </p:cNvPr>
              <p:cNvSpPr/>
              <p:nvPr/>
            </p:nvSpPr>
            <p:spPr>
              <a:xfrm>
                <a:off x="4932040" y="3068960"/>
                <a:ext cx="648072" cy="144016"/>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a:cs typeface="+mn-cs"/>
                </a:endParaRPr>
              </a:p>
            </p:txBody>
          </p:sp>
        </p:grpSp>
        <p:sp>
          <p:nvSpPr>
            <p:cNvPr id="140" name="원호 139">
              <a:extLst>
                <a:ext uri="{FF2B5EF4-FFF2-40B4-BE49-F238E27FC236}">
                  <a16:creationId xmlns:a16="http://schemas.microsoft.com/office/drawing/2014/main" id="{C0569F16-D9F0-B3C8-89DD-6A0A7E77CAB2}"/>
                </a:ext>
              </a:extLst>
            </p:cNvPr>
            <p:cNvSpPr/>
            <p:nvPr/>
          </p:nvSpPr>
          <p:spPr>
            <a:xfrm>
              <a:off x="4195181" y="3198491"/>
              <a:ext cx="936767" cy="936767"/>
            </a:xfrm>
            <a:prstGeom prst="arc">
              <a:avLst>
                <a:gd name="adj1" fmla="val 8509175"/>
                <a:gd name="adj2" fmla="val 11251813"/>
              </a:avLst>
            </a:prstGeom>
            <a:noFill/>
            <a:ln w="28575"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Arial"/>
                <a:ea typeface="맑은 고딕"/>
                <a:cs typeface="+mn-cs"/>
              </a:endParaRPr>
            </a:p>
          </p:txBody>
        </p:sp>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4000EA68-0369-3CE3-3C89-B01BD2518F66}"/>
                    </a:ext>
                  </a:extLst>
                </p:cNvPr>
                <p:cNvSpPr txBox="1"/>
                <p:nvPr/>
              </p:nvSpPr>
              <p:spPr>
                <a:xfrm>
                  <a:off x="3988634" y="3669574"/>
                  <a:ext cx="210570" cy="276999"/>
                </a:xfrm>
                <a:prstGeom prst="rect">
                  <a:avLst/>
                </a:prstGeom>
                <a:noFill/>
              </p:spPr>
              <p:txBody>
                <a:bodyPr wrap="none" lIns="0" tIns="0" rIns="0" b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ko-KR" altLang="en-US" sz="1800" b="0" i="1" u="none" strike="noStrike" kern="0" cap="none" spc="0" normalizeH="0" baseline="0" noProof="0" smtClean="0">
                            <a:ln>
                              <a:noFill/>
                            </a:ln>
                            <a:solidFill>
                              <a:prstClr val="black"/>
                            </a:solidFill>
                            <a:effectLst/>
                            <a:uLnTx/>
                            <a:uFillTx/>
                            <a:latin typeface="Cambria Math" panose="02040503050406030204" pitchFamily="18" charset="0"/>
                          </a:rPr>
                          <m:t>𝛽</m:t>
                        </m:r>
                      </m:oMath>
                    </m:oMathPara>
                  </a14:m>
                  <a:endParaRPr kumimoji="0" lang="ko-KR" altLang="en-US" sz="1800" b="0" i="0" u="none" strike="noStrike" kern="0" cap="none" spc="0" normalizeH="0" baseline="0" noProof="0" dirty="0">
                    <a:ln>
                      <a:noFill/>
                    </a:ln>
                    <a:solidFill>
                      <a:prstClr val="black"/>
                    </a:solidFill>
                    <a:effectLst/>
                    <a:uLnTx/>
                    <a:uFillTx/>
                    <a:latin typeface="Arial"/>
                  </a:endParaRPr>
                </a:p>
              </p:txBody>
            </p:sp>
          </mc:Choice>
          <mc:Fallback xmlns="">
            <p:sp>
              <p:nvSpPr>
                <p:cNvPr id="99" name="TextBox 98"/>
                <p:cNvSpPr txBox="1">
                  <a:spLocks noRot="1" noChangeAspect="1" noMove="1" noResize="1" noEditPoints="1" noAdjustHandles="1" noChangeArrowheads="1" noChangeShapeType="1" noTextEdit="1"/>
                </p:cNvSpPr>
                <p:nvPr/>
              </p:nvSpPr>
              <p:spPr>
                <a:xfrm>
                  <a:off x="3988634" y="3669574"/>
                  <a:ext cx="210570" cy="276999"/>
                </a:xfrm>
                <a:prstGeom prst="rect">
                  <a:avLst/>
                </a:prstGeom>
                <a:blipFill>
                  <a:blip r:embed="rId5"/>
                  <a:stretch>
                    <a:fillRect l="-37143" r="-31429" b="-37778"/>
                  </a:stretch>
                </a:blipFill>
              </p:spPr>
              <p:txBody>
                <a:bodyPr/>
                <a:lstStyle/>
                <a:p>
                  <a:r>
                    <a:rPr lang="ko-KR" altLang="en-US">
                      <a:noFill/>
                    </a:rPr>
                    <a:t> </a:t>
                  </a:r>
                </a:p>
              </p:txBody>
            </p:sp>
          </mc:Fallback>
        </mc:AlternateContent>
      </p:grpSp>
      <p:cxnSp>
        <p:nvCxnSpPr>
          <p:cNvPr id="144" name="직선 연결선 143">
            <a:extLst>
              <a:ext uri="{FF2B5EF4-FFF2-40B4-BE49-F238E27FC236}">
                <a16:creationId xmlns:a16="http://schemas.microsoft.com/office/drawing/2014/main" id="{892F4E10-BFA7-C5EE-044F-00AEBC561DCA}"/>
              </a:ext>
            </a:extLst>
          </p:cNvPr>
          <p:cNvCxnSpPr/>
          <p:nvPr/>
        </p:nvCxnSpPr>
        <p:spPr>
          <a:xfrm flipH="1">
            <a:off x="3163390" y="1661099"/>
            <a:ext cx="4004762" cy="3208061"/>
          </a:xfrm>
          <a:prstGeom prst="line">
            <a:avLst/>
          </a:prstGeom>
          <a:noFill/>
          <a:ln w="12700" cap="flat" cmpd="sng" algn="ctr">
            <a:solidFill>
              <a:sysClr val="windowText" lastClr="000000"/>
            </a:solidFill>
            <a:prstDash val="sysDot"/>
            <a:miter lim="800000"/>
          </a:ln>
          <a:effectLst/>
        </p:spPr>
      </p:cxnSp>
      <p:grpSp>
        <p:nvGrpSpPr>
          <p:cNvPr id="145" name="그룹 144">
            <a:extLst>
              <a:ext uri="{FF2B5EF4-FFF2-40B4-BE49-F238E27FC236}">
                <a16:creationId xmlns:a16="http://schemas.microsoft.com/office/drawing/2014/main" id="{39FAE304-B56E-08D3-52CE-C22C2BE081FB}"/>
              </a:ext>
            </a:extLst>
          </p:cNvPr>
          <p:cNvGrpSpPr/>
          <p:nvPr/>
        </p:nvGrpSpPr>
        <p:grpSpPr>
          <a:xfrm>
            <a:off x="1911427" y="2406555"/>
            <a:ext cx="5752013" cy="857605"/>
            <a:chOff x="1911427" y="2406555"/>
            <a:chExt cx="5752013" cy="857605"/>
          </a:xfrm>
        </p:grpSpPr>
        <p:sp>
          <p:nvSpPr>
            <p:cNvPr id="146" name="타원 145">
              <a:extLst>
                <a:ext uri="{FF2B5EF4-FFF2-40B4-BE49-F238E27FC236}">
                  <a16:creationId xmlns:a16="http://schemas.microsoft.com/office/drawing/2014/main" id="{226F4727-EBBA-01A1-59B9-931DE7EDDCF1}"/>
                </a:ext>
              </a:extLst>
            </p:cNvPr>
            <p:cNvSpPr/>
            <p:nvPr/>
          </p:nvSpPr>
          <p:spPr>
            <a:xfrm rot="16200000" flipV="1">
              <a:off x="7552633" y="2616162"/>
              <a:ext cx="110807" cy="110807"/>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a:cs typeface="+mn-cs"/>
              </a:endParaRPr>
            </a:p>
          </p:txBody>
        </p:sp>
        <p:sp>
          <p:nvSpPr>
            <p:cNvPr id="147" name="타원 146">
              <a:extLst>
                <a:ext uri="{FF2B5EF4-FFF2-40B4-BE49-F238E27FC236}">
                  <a16:creationId xmlns:a16="http://schemas.microsoft.com/office/drawing/2014/main" id="{8FFA8CAA-2700-A85A-0C04-03E9B012067A}"/>
                </a:ext>
              </a:extLst>
            </p:cNvPr>
            <p:cNvSpPr/>
            <p:nvPr/>
          </p:nvSpPr>
          <p:spPr>
            <a:xfrm rot="16200000" flipV="1">
              <a:off x="4807926" y="2406555"/>
              <a:ext cx="110807" cy="110807"/>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a:cs typeface="+mn-cs"/>
              </a:endParaRPr>
            </a:p>
          </p:txBody>
        </p:sp>
        <p:cxnSp>
          <p:nvCxnSpPr>
            <p:cNvPr id="148" name="직선 화살표 연결선 147">
              <a:extLst>
                <a:ext uri="{FF2B5EF4-FFF2-40B4-BE49-F238E27FC236}">
                  <a16:creationId xmlns:a16="http://schemas.microsoft.com/office/drawing/2014/main" id="{F693F74E-0390-08CE-CF78-4728062E3E80}"/>
                </a:ext>
              </a:extLst>
            </p:cNvPr>
            <p:cNvCxnSpPr>
              <a:stCxn id="143" idx="2"/>
              <a:endCxn id="135" idx="0"/>
            </p:cNvCxnSpPr>
            <p:nvPr/>
          </p:nvCxnSpPr>
          <p:spPr>
            <a:xfrm flipV="1">
              <a:off x="1911427" y="2454015"/>
              <a:ext cx="2970848" cy="810145"/>
            </a:xfrm>
            <a:prstGeom prst="straightConnector1">
              <a:avLst/>
            </a:prstGeom>
            <a:noFill/>
            <a:ln w="19050" cap="flat" cmpd="sng" algn="ctr">
              <a:solidFill>
                <a:srgbClr val="FF0000"/>
              </a:solidFill>
              <a:prstDash val="solid"/>
              <a:miter lim="800000"/>
              <a:tailEnd type="triangle"/>
            </a:ln>
            <a:effectLst/>
          </p:spPr>
        </p:cxnSp>
        <p:cxnSp>
          <p:nvCxnSpPr>
            <p:cNvPr id="149" name="직선 화살표 연결선 148">
              <a:extLst>
                <a:ext uri="{FF2B5EF4-FFF2-40B4-BE49-F238E27FC236}">
                  <a16:creationId xmlns:a16="http://schemas.microsoft.com/office/drawing/2014/main" id="{08F8B4E5-422E-934E-B514-7DFE5BD92322}"/>
                </a:ext>
              </a:extLst>
            </p:cNvPr>
            <p:cNvCxnSpPr>
              <a:stCxn id="135" idx="0"/>
              <a:endCxn id="146" idx="0"/>
            </p:cNvCxnSpPr>
            <p:nvPr/>
          </p:nvCxnSpPr>
          <p:spPr>
            <a:xfrm>
              <a:off x="4882275" y="2454015"/>
              <a:ext cx="2781165" cy="217550"/>
            </a:xfrm>
            <a:prstGeom prst="straightConnector1">
              <a:avLst/>
            </a:prstGeom>
            <a:noFill/>
            <a:ln w="19050" cap="flat" cmpd="sng" algn="ctr">
              <a:solidFill>
                <a:srgbClr val="FF0000"/>
              </a:solidFill>
              <a:prstDash val="solid"/>
              <a:miter lim="800000"/>
              <a:tailEnd type="triangle"/>
            </a:ln>
            <a:effectLst/>
          </p:spPr>
        </p:cxnSp>
      </p:grpSp>
      <mc:AlternateContent xmlns:mc="http://schemas.openxmlformats.org/markup-compatibility/2006" xmlns:a14="http://schemas.microsoft.com/office/drawing/2010/main">
        <mc:Choice Requires="a14">
          <p:sp>
            <p:nvSpPr>
              <p:cNvPr id="150" name="직사각형 149">
                <a:extLst>
                  <a:ext uri="{FF2B5EF4-FFF2-40B4-BE49-F238E27FC236}">
                    <a16:creationId xmlns:a16="http://schemas.microsoft.com/office/drawing/2014/main" id="{618429D6-62EF-AE7C-BB33-25C1707D19A5}"/>
                  </a:ext>
                </a:extLst>
              </p:cNvPr>
              <p:cNvSpPr/>
              <p:nvPr/>
            </p:nvSpPr>
            <p:spPr>
              <a:xfrm>
                <a:off x="568354" y="3033853"/>
                <a:ext cx="1197571" cy="646331"/>
              </a:xfrm>
              <a:prstGeom prst="rect">
                <a:avLst/>
              </a:prstGeom>
            </p:spPr>
            <p:txBody>
              <a:bodyPr wrap="none">
                <a:spAutoFit/>
              </a:bodyPr>
              <a:lstStyle/>
              <a:p>
                <a:pPr algn="ctr" defTabSz="457200"/>
                <a14:m>
                  <m:oMath xmlns:m="http://schemas.openxmlformats.org/officeDocument/2006/math">
                    <m:r>
                      <a:rPr lang="ko-KR" altLang="en-US" i="1" smtClean="0">
                        <a:solidFill>
                          <a:srgbClr val="FF0000"/>
                        </a:solidFill>
                        <a:latin typeface="Cambria Math" panose="02040503050406030204" pitchFamily="18" charset="0"/>
                      </a:rPr>
                      <m:t>𝛾</m:t>
                    </m:r>
                  </m:oMath>
                </a14:m>
                <a:r>
                  <a:rPr lang="en-US" altLang="ko-KR" dirty="0">
                    <a:solidFill>
                      <a:srgbClr val="FF0000"/>
                    </a:solidFill>
                    <a:latin typeface="Arial"/>
                  </a:rPr>
                  <a:t>-emitting</a:t>
                </a:r>
                <a:br>
                  <a:rPr lang="en-US" altLang="ko-KR" dirty="0">
                    <a:solidFill>
                      <a:srgbClr val="FF0000"/>
                    </a:solidFill>
                    <a:latin typeface="Arial"/>
                  </a:rPr>
                </a:br>
                <a:r>
                  <a:rPr lang="en-US" altLang="ko-KR" dirty="0">
                    <a:solidFill>
                      <a:srgbClr val="FF0000"/>
                    </a:solidFill>
                    <a:latin typeface="Arial"/>
                  </a:rPr>
                  <a:t>source</a:t>
                </a:r>
                <a:endParaRPr lang="ko-KR" altLang="en-US" dirty="0">
                  <a:solidFill>
                    <a:srgbClr val="FF0000"/>
                  </a:solidFill>
                  <a:latin typeface="Arial"/>
                </a:endParaRPr>
              </a:p>
            </p:txBody>
          </p:sp>
        </mc:Choice>
        <mc:Fallback xmlns="">
          <p:sp>
            <p:nvSpPr>
              <p:cNvPr id="150" name="직사각형 149">
                <a:extLst>
                  <a:ext uri="{FF2B5EF4-FFF2-40B4-BE49-F238E27FC236}">
                    <a16:creationId xmlns:a16="http://schemas.microsoft.com/office/drawing/2014/main" id="{618429D6-62EF-AE7C-BB33-25C1707D19A5}"/>
                  </a:ext>
                </a:extLst>
              </p:cNvPr>
              <p:cNvSpPr>
                <a:spLocks noRot="1" noChangeAspect="1" noMove="1" noResize="1" noEditPoints="1" noAdjustHandles="1" noChangeArrowheads="1" noChangeShapeType="1" noTextEdit="1"/>
              </p:cNvSpPr>
              <p:nvPr/>
            </p:nvSpPr>
            <p:spPr>
              <a:xfrm>
                <a:off x="568354" y="3033853"/>
                <a:ext cx="1197571" cy="646331"/>
              </a:xfrm>
              <a:prstGeom prst="rect">
                <a:avLst/>
              </a:prstGeom>
              <a:blipFill>
                <a:blip r:embed="rId6"/>
                <a:stretch>
                  <a:fillRect t="-5660" r="-4569" b="-14151"/>
                </a:stretch>
              </a:blipFill>
            </p:spPr>
            <p:txBody>
              <a:bodyPr/>
              <a:lstStyle/>
              <a:p>
                <a:r>
                  <a:rPr lang="ko-KR" altLang="en-US">
                    <a:noFill/>
                  </a:rPr>
                  <a:t> </a:t>
                </a:r>
              </a:p>
            </p:txBody>
          </p:sp>
        </mc:Fallback>
      </mc:AlternateContent>
      <p:grpSp>
        <p:nvGrpSpPr>
          <p:cNvPr id="151" name="그룹 150">
            <a:extLst>
              <a:ext uri="{FF2B5EF4-FFF2-40B4-BE49-F238E27FC236}">
                <a16:creationId xmlns:a16="http://schemas.microsoft.com/office/drawing/2014/main" id="{976C0B73-021E-9DD8-06B0-2FE2DE697AE8}"/>
              </a:ext>
            </a:extLst>
          </p:cNvPr>
          <p:cNvGrpSpPr/>
          <p:nvPr/>
        </p:nvGrpSpPr>
        <p:grpSpPr>
          <a:xfrm>
            <a:off x="1907704" y="1604383"/>
            <a:ext cx="5314182" cy="2140846"/>
            <a:chOff x="2287587" y="1754125"/>
            <a:chExt cx="4438967" cy="1788262"/>
          </a:xfrm>
        </p:grpSpPr>
        <p:sp>
          <p:nvSpPr>
            <p:cNvPr id="152" name="타원 151">
              <a:extLst>
                <a:ext uri="{FF2B5EF4-FFF2-40B4-BE49-F238E27FC236}">
                  <a16:creationId xmlns:a16="http://schemas.microsoft.com/office/drawing/2014/main" id="{5BCF2BC8-37F1-14D4-66E5-7DA68EF4AE6C}"/>
                </a:ext>
              </a:extLst>
            </p:cNvPr>
            <p:cNvSpPr/>
            <p:nvPr/>
          </p:nvSpPr>
          <p:spPr>
            <a:xfrm rot="11719737" flipV="1">
              <a:off x="6633996" y="1754125"/>
              <a:ext cx="92558" cy="92558"/>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a:cs typeface="+mn-cs"/>
              </a:endParaRPr>
            </a:p>
          </p:txBody>
        </p:sp>
        <p:sp>
          <p:nvSpPr>
            <p:cNvPr id="153" name="타원 152">
              <a:extLst>
                <a:ext uri="{FF2B5EF4-FFF2-40B4-BE49-F238E27FC236}">
                  <a16:creationId xmlns:a16="http://schemas.microsoft.com/office/drawing/2014/main" id="{0AE2FC76-D5D6-FF29-E021-16138208AAF1}"/>
                </a:ext>
              </a:extLst>
            </p:cNvPr>
            <p:cNvSpPr/>
            <p:nvPr/>
          </p:nvSpPr>
          <p:spPr>
            <a:xfrm rot="11719737" flipV="1">
              <a:off x="4546517" y="3449829"/>
              <a:ext cx="92558" cy="92558"/>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a:cs typeface="+mn-cs"/>
              </a:endParaRPr>
            </a:p>
          </p:txBody>
        </p:sp>
        <p:cxnSp>
          <p:nvCxnSpPr>
            <p:cNvPr id="154" name="직선 화살표 연결선 153">
              <a:extLst>
                <a:ext uri="{FF2B5EF4-FFF2-40B4-BE49-F238E27FC236}">
                  <a16:creationId xmlns:a16="http://schemas.microsoft.com/office/drawing/2014/main" id="{7D7492EA-62F2-746C-E430-063EA864469F}"/>
                </a:ext>
              </a:extLst>
            </p:cNvPr>
            <p:cNvCxnSpPr>
              <a:stCxn id="143" idx="2"/>
              <a:endCxn id="142" idx="0"/>
            </p:cNvCxnSpPr>
            <p:nvPr/>
          </p:nvCxnSpPr>
          <p:spPr>
            <a:xfrm>
              <a:off x="2287587" y="3140549"/>
              <a:ext cx="2301505" cy="346135"/>
            </a:xfrm>
            <a:prstGeom prst="straightConnector1">
              <a:avLst/>
            </a:prstGeom>
            <a:noFill/>
            <a:ln w="19050" cap="flat" cmpd="sng" algn="ctr">
              <a:solidFill>
                <a:srgbClr val="FF0000"/>
              </a:solidFill>
              <a:prstDash val="solid"/>
              <a:miter lim="800000"/>
              <a:tailEnd type="triangle"/>
            </a:ln>
            <a:effectLst/>
          </p:spPr>
        </p:cxnSp>
        <p:cxnSp>
          <p:nvCxnSpPr>
            <p:cNvPr id="155" name="직선 화살표 연결선 154">
              <a:extLst>
                <a:ext uri="{FF2B5EF4-FFF2-40B4-BE49-F238E27FC236}">
                  <a16:creationId xmlns:a16="http://schemas.microsoft.com/office/drawing/2014/main" id="{6C1CACE2-96F0-6568-1534-44CDEC49B7AE}"/>
                </a:ext>
              </a:extLst>
            </p:cNvPr>
            <p:cNvCxnSpPr>
              <a:stCxn id="142" idx="0"/>
              <a:endCxn id="152" idx="0"/>
            </p:cNvCxnSpPr>
            <p:nvPr/>
          </p:nvCxnSpPr>
          <p:spPr>
            <a:xfrm flipV="1">
              <a:off x="4590500" y="1794617"/>
              <a:ext cx="2092311" cy="1685114"/>
            </a:xfrm>
            <a:prstGeom prst="straightConnector1">
              <a:avLst/>
            </a:prstGeom>
            <a:noFill/>
            <a:ln w="19050" cap="flat" cmpd="sng" algn="ctr">
              <a:solidFill>
                <a:srgbClr val="FF0000"/>
              </a:solidFill>
              <a:prstDash val="solid"/>
              <a:miter lim="800000"/>
              <a:tailEnd type="triangle"/>
            </a:ln>
            <a:effectLst/>
          </p:spPr>
        </p:cxnSp>
      </p:grpSp>
      <p:grpSp>
        <p:nvGrpSpPr>
          <p:cNvPr id="156" name="그룹 155">
            <a:extLst>
              <a:ext uri="{FF2B5EF4-FFF2-40B4-BE49-F238E27FC236}">
                <a16:creationId xmlns:a16="http://schemas.microsoft.com/office/drawing/2014/main" id="{6D9C168A-C902-8A9E-5182-650CAF6AB27A}"/>
              </a:ext>
            </a:extLst>
          </p:cNvPr>
          <p:cNvGrpSpPr/>
          <p:nvPr/>
        </p:nvGrpSpPr>
        <p:grpSpPr>
          <a:xfrm>
            <a:off x="1847800" y="3218299"/>
            <a:ext cx="99909" cy="99909"/>
            <a:chOff x="1335152" y="1369408"/>
            <a:chExt cx="134990" cy="134990"/>
          </a:xfrm>
          <a:solidFill>
            <a:srgbClr val="F5BFBF"/>
          </a:solidFill>
        </p:grpSpPr>
        <p:sp>
          <p:nvSpPr>
            <p:cNvPr id="157" name="타원 156">
              <a:extLst>
                <a:ext uri="{FF2B5EF4-FFF2-40B4-BE49-F238E27FC236}">
                  <a16:creationId xmlns:a16="http://schemas.microsoft.com/office/drawing/2014/main" id="{95B8AF8B-9E54-EDD3-2E0E-16BF7781D070}"/>
                </a:ext>
              </a:extLst>
            </p:cNvPr>
            <p:cNvSpPr/>
            <p:nvPr/>
          </p:nvSpPr>
          <p:spPr>
            <a:xfrm>
              <a:off x="1335152" y="1369408"/>
              <a:ext cx="134990" cy="134990"/>
            </a:xfrm>
            <a:prstGeom prst="ellipse">
              <a:avLst/>
            </a:prstGeom>
            <a:grpFill/>
            <a:ln w="1270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a:cs typeface="+mn-cs"/>
              </a:endParaRPr>
            </a:p>
          </p:txBody>
        </p:sp>
        <p:sp>
          <p:nvSpPr>
            <p:cNvPr id="158" name="타원 157">
              <a:extLst>
                <a:ext uri="{FF2B5EF4-FFF2-40B4-BE49-F238E27FC236}">
                  <a16:creationId xmlns:a16="http://schemas.microsoft.com/office/drawing/2014/main" id="{56C69169-F73D-C4F6-25EC-8A00E8192C59}"/>
                </a:ext>
              </a:extLst>
            </p:cNvPr>
            <p:cNvSpPr/>
            <p:nvPr/>
          </p:nvSpPr>
          <p:spPr>
            <a:xfrm>
              <a:off x="1335152" y="1419141"/>
              <a:ext cx="134990" cy="35524"/>
            </a:xfrm>
            <a:prstGeom prst="ellipse">
              <a:avLst/>
            </a:prstGeom>
            <a:grpFill/>
            <a:ln w="3175" cap="flat" cmpd="sng" algn="ctr">
              <a:solidFill>
                <a:srgbClr val="FF0000"/>
              </a:solidFill>
              <a:prstDash val="sys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Arial"/>
                <a:ea typeface="맑은 고딕"/>
                <a:cs typeface="+mn-cs"/>
              </a:endParaRPr>
            </a:p>
          </p:txBody>
        </p:sp>
      </p:grpSp>
      <mc:AlternateContent xmlns:mc="http://schemas.openxmlformats.org/markup-compatibility/2006" xmlns:a14="http://schemas.microsoft.com/office/drawing/2010/main">
        <mc:Choice Requires="a14">
          <p:sp>
            <p:nvSpPr>
              <p:cNvPr id="159" name="직사각형 158">
                <a:extLst>
                  <a:ext uri="{FF2B5EF4-FFF2-40B4-BE49-F238E27FC236}">
                    <a16:creationId xmlns:a16="http://schemas.microsoft.com/office/drawing/2014/main" id="{B0AC661D-A848-8EB1-84AF-6449F37F2BAC}"/>
                  </a:ext>
                </a:extLst>
              </p:cNvPr>
              <p:cNvSpPr/>
              <p:nvPr/>
            </p:nvSpPr>
            <p:spPr>
              <a:xfrm>
                <a:off x="4792908" y="2476859"/>
                <a:ext cx="738787" cy="369332"/>
              </a:xfrm>
              <a:prstGeom prst="rect">
                <a:avLst/>
              </a:prstGeom>
            </p:spPr>
            <p:txBody>
              <a:bodyPr wrap="square">
                <a:spAutoFit/>
              </a:bodyPr>
              <a:lstStyle/>
              <a:p>
                <a:pPr defTabSz="457200"/>
                <a14:m>
                  <m:oMathPara xmlns:m="http://schemas.openxmlformats.org/officeDocument/2006/math">
                    <m:oMathParaPr>
                      <m:jc m:val="centerGroup"/>
                    </m:oMathParaPr>
                    <m:oMath xmlns:m="http://schemas.openxmlformats.org/officeDocument/2006/math">
                      <m:sSub>
                        <m:sSubPr>
                          <m:ctrlPr>
                            <a:rPr lang="en-US" altLang="ko-KR" i="1" smtClean="0">
                              <a:solidFill>
                                <a:prstClr val="black"/>
                              </a:solidFill>
                              <a:latin typeface="Cambria Math" panose="02040503050406030204" pitchFamily="18" charset="0"/>
                            </a:rPr>
                          </m:ctrlPr>
                        </m:sSubPr>
                        <m:e>
                          <m:r>
                            <a:rPr lang="en-US" altLang="ko-KR" i="1" smtClean="0">
                              <a:solidFill>
                                <a:prstClr val="black"/>
                              </a:solidFill>
                              <a:latin typeface="Cambria Math" panose="02040503050406030204" pitchFamily="18" charset="0"/>
                            </a:rPr>
                            <m:t>𝐸</m:t>
                          </m:r>
                        </m:e>
                        <m:sub>
                          <m:r>
                            <a:rPr lang="en-US" altLang="ko-KR" i="1">
                              <a:solidFill>
                                <a:prstClr val="black"/>
                              </a:solidFill>
                              <a:latin typeface="Cambria Math" panose="02040503050406030204" pitchFamily="18" charset="0"/>
                            </a:rPr>
                            <m:t>1</m:t>
                          </m:r>
                        </m:sub>
                      </m:sSub>
                      <m:r>
                        <a:rPr lang="en-US" altLang="ko-KR" i="1" smtClean="0">
                          <a:solidFill>
                            <a:prstClr val="black"/>
                          </a:solidFill>
                          <a:latin typeface="Cambria Math" panose="02040503050406030204" pitchFamily="18" charset="0"/>
                        </a:rPr>
                        <m:t>,</m:t>
                      </m:r>
                      <m:sSub>
                        <m:sSubPr>
                          <m:ctrlPr>
                            <a:rPr lang="en-US" altLang="ko-KR" i="1" smtClean="0">
                              <a:solidFill>
                                <a:prstClr val="black"/>
                              </a:solidFill>
                              <a:latin typeface="Cambria Math" panose="02040503050406030204" pitchFamily="18" charset="0"/>
                            </a:rPr>
                          </m:ctrlPr>
                        </m:sSubPr>
                        <m:e>
                          <m:r>
                            <a:rPr lang="en-US" altLang="ko-KR" i="1" smtClean="0">
                              <a:solidFill>
                                <a:prstClr val="black"/>
                              </a:solidFill>
                              <a:latin typeface="Cambria Math" panose="02040503050406030204" pitchFamily="18" charset="0"/>
                            </a:rPr>
                            <m:t>𝑃</m:t>
                          </m:r>
                        </m:e>
                        <m:sub>
                          <m:r>
                            <a:rPr lang="en-US" altLang="ko-KR" i="1" smtClean="0">
                              <a:solidFill>
                                <a:prstClr val="black"/>
                              </a:solidFill>
                              <a:latin typeface="Cambria Math" panose="02040503050406030204" pitchFamily="18" charset="0"/>
                            </a:rPr>
                            <m:t>1</m:t>
                          </m:r>
                        </m:sub>
                      </m:sSub>
                    </m:oMath>
                  </m:oMathPara>
                </a14:m>
                <a:endParaRPr lang="ko-KR" altLang="en-US" dirty="0">
                  <a:solidFill>
                    <a:prstClr val="black"/>
                  </a:solidFill>
                  <a:latin typeface="Arial"/>
                </a:endParaRPr>
              </a:p>
            </p:txBody>
          </p:sp>
        </mc:Choice>
        <mc:Fallback xmlns="">
          <p:sp>
            <p:nvSpPr>
              <p:cNvPr id="159" name="직사각형 158">
                <a:extLst>
                  <a:ext uri="{FF2B5EF4-FFF2-40B4-BE49-F238E27FC236}">
                    <a16:creationId xmlns:a16="http://schemas.microsoft.com/office/drawing/2014/main" id="{B0AC661D-A848-8EB1-84AF-6449F37F2BAC}"/>
                  </a:ext>
                </a:extLst>
              </p:cNvPr>
              <p:cNvSpPr>
                <a:spLocks noRot="1" noChangeAspect="1" noMove="1" noResize="1" noEditPoints="1" noAdjustHandles="1" noChangeArrowheads="1" noChangeShapeType="1" noTextEdit="1"/>
              </p:cNvSpPr>
              <p:nvPr/>
            </p:nvSpPr>
            <p:spPr>
              <a:xfrm>
                <a:off x="4792908" y="2476859"/>
                <a:ext cx="738787" cy="369332"/>
              </a:xfrm>
              <a:prstGeom prst="rect">
                <a:avLst/>
              </a:prstGeom>
              <a:blipFill>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0" name="직사각형 159">
                <a:extLst>
                  <a:ext uri="{FF2B5EF4-FFF2-40B4-BE49-F238E27FC236}">
                    <a16:creationId xmlns:a16="http://schemas.microsoft.com/office/drawing/2014/main" id="{10D92EB8-CE80-3C56-C769-D415948EE719}"/>
                  </a:ext>
                </a:extLst>
              </p:cNvPr>
              <p:cNvSpPr/>
              <p:nvPr/>
            </p:nvSpPr>
            <p:spPr>
              <a:xfrm>
                <a:off x="7341712" y="2741968"/>
                <a:ext cx="819219" cy="369332"/>
              </a:xfrm>
              <a:prstGeom prst="rect">
                <a:avLst/>
              </a:prstGeom>
            </p:spPr>
            <p:txBody>
              <a:bodyPr wrap="square">
                <a:spAutoFit/>
              </a:bodyPr>
              <a:lstStyle/>
              <a:p>
                <a:pPr defTabSz="457200"/>
                <a14:m>
                  <m:oMathPara xmlns:m="http://schemas.openxmlformats.org/officeDocument/2006/math">
                    <m:oMathParaPr>
                      <m:jc m:val="centerGroup"/>
                    </m:oMathParaPr>
                    <m:oMath xmlns:m="http://schemas.openxmlformats.org/officeDocument/2006/math">
                      <m:sSub>
                        <m:sSubPr>
                          <m:ctrlPr>
                            <a:rPr lang="en-US" altLang="ko-KR" i="1" smtClean="0">
                              <a:solidFill>
                                <a:prstClr val="black"/>
                              </a:solidFill>
                              <a:latin typeface="Cambria Math" panose="02040503050406030204" pitchFamily="18" charset="0"/>
                            </a:rPr>
                          </m:ctrlPr>
                        </m:sSubPr>
                        <m:e>
                          <m:r>
                            <a:rPr lang="en-US" altLang="ko-KR" i="1" smtClean="0">
                              <a:solidFill>
                                <a:prstClr val="black"/>
                              </a:solidFill>
                              <a:latin typeface="Cambria Math" panose="02040503050406030204" pitchFamily="18" charset="0"/>
                            </a:rPr>
                            <m:t>𝐸</m:t>
                          </m:r>
                        </m:e>
                        <m:sub>
                          <m:r>
                            <a:rPr lang="en-US" altLang="ko-KR" i="1">
                              <a:solidFill>
                                <a:prstClr val="black"/>
                              </a:solidFill>
                              <a:latin typeface="Cambria Math" panose="02040503050406030204" pitchFamily="18" charset="0"/>
                            </a:rPr>
                            <m:t>2</m:t>
                          </m:r>
                        </m:sub>
                      </m:sSub>
                      <m:r>
                        <a:rPr lang="en-US" altLang="ko-KR" i="1" smtClean="0">
                          <a:solidFill>
                            <a:prstClr val="black"/>
                          </a:solidFill>
                          <a:latin typeface="Cambria Math" panose="02040503050406030204" pitchFamily="18" charset="0"/>
                        </a:rPr>
                        <m:t>,</m:t>
                      </m:r>
                      <m:sSub>
                        <m:sSubPr>
                          <m:ctrlPr>
                            <a:rPr lang="en-US" altLang="ko-KR" i="1" smtClean="0">
                              <a:solidFill>
                                <a:prstClr val="black"/>
                              </a:solidFill>
                              <a:latin typeface="Cambria Math" panose="02040503050406030204" pitchFamily="18" charset="0"/>
                            </a:rPr>
                          </m:ctrlPr>
                        </m:sSubPr>
                        <m:e>
                          <m:r>
                            <a:rPr lang="en-US" altLang="ko-KR" i="1" smtClean="0">
                              <a:solidFill>
                                <a:prstClr val="black"/>
                              </a:solidFill>
                              <a:latin typeface="Cambria Math" panose="02040503050406030204" pitchFamily="18" charset="0"/>
                            </a:rPr>
                            <m:t>𝑃</m:t>
                          </m:r>
                        </m:e>
                        <m:sub>
                          <m:r>
                            <a:rPr lang="en-US" altLang="ko-KR" i="1" smtClean="0">
                              <a:solidFill>
                                <a:prstClr val="black"/>
                              </a:solidFill>
                              <a:latin typeface="Cambria Math" panose="02040503050406030204" pitchFamily="18" charset="0"/>
                            </a:rPr>
                            <m:t>2</m:t>
                          </m:r>
                        </m:sub>
                      </m:sSub>
                    </m:oMath>
                  </m:oMathPara>
                </a14:m>
                <a:endParaRPr lang="ko-KR" altLang="en-US" dirty="0">
                  <a:solidFill>
                    <a:prstClr val="black"/>
                  </a:solidFill>
                  <a:latin typeface="Arial"/>
                </a:endParaRPr>
              </a:p>
            </p:txBody>
          </p:sp>
        </mc:Choice>
        <mc:Fallback xmlns="">
          <p:sp>
            <p:nvSpPr>
              <p:cNvPr id="160" name="직사각형 159">
                <a:extLst>
                  <a:ext uri="{FF2B5EF4-FFF2-40B4-BE49-F238E27FC236}">
                    <a16:creationId xmlns:a16="http://schemas.microsoft.com/office/drawing/2014/main" id="{10D92EB8-CE80-3C56-C769-D415948EE719}"/>
                  </a:ext>
                </a:extLst>
              </p:cNvPr>
              <p:cNvSpPr>
                <a:spLocks noRot="1" noChangeAspect="1" noMove="1" noResize="1" noEditPoints="1" noAdjustHandles="1" noChangeArrowheads="1" noChangeShapeType="1" noTextEdit="1"/>
              </p:cNvSpPr>
              <p:nvPr/>
            </p:nvSpPr>
            <p:spPr>
              <a:xfrm>
                <a:off x="7341712" y="2741968"/>
                <a:ext cx="819219" cy="369332"/>
              </a:xfrm>
              <a:prstGeom prst="rect">
                <a:avLst/>
              </a:prstGeom>
              <a:blipFill>
                <a:blip r:embed="rId8"/>
                <a:stretch>
                  <a:fillRect b="-16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1" name="직사각형 160">
                <a:extLst>
                  <a:ext uri="{FF2B5EF4-FFF2-40B4-BE49-F238E27FC236}">
                    <a16:creationId xmlns:a16="http://schemas.microsoft.com/office/drawing/2014/main" id="{2D6BFCD7-BCD5-ED2F-70D4-1183B129070D}"/>
                  </a:ext>
                </a:extLst>
              </p:cNvPr>
              <p:cNvSpPr/>
              <p:nvPr/>
            </p:nvSpPr>
            <p:spPr>
              <a:xfrm>
                <a:off x="4671575" y="3585696"/>
                <a:ext cx="738787" cy="369332"/>
              </a:xfrm>
              <a:prstGeom prst="rect">
                <a:avLst/>
              </a:prstGeom>
            </p:spPr>
            <p:txBody>
              <a:bodyPr wrap="square">
                <a:spAutoFit/>
              </a:bodyPr>
              <a:lstStyle/>
              <a:p>
                <a:pPr defTabSz="457200"/>
                <a14:m>
                  <m:oMathPara xmlns:m="http://schemas.openxmlformats.org/officeDocument/2006/math">
                    <m:oMathParaPr>
                      <m:jc m:val="centerGroup"/>
                    </m:oMathParaPr>
                    <m:oMath xmlns:m="http://schemas.openxmlformats.org/officeDocument/2006/math">
                      <m:sSub>
                        <m:sSubPr>
                          <m:ctrlPr>
                            <a:rPr lang="en-US" altLang="ko-KR" i="1" smtClean="0">
                              <a:solidFill>
                                <a:prstClr val="black"/>
                              </a:solidFill>
                              <a:latin typeface="Cambria Math" panose="02040503050406030204" pitchFamily="18" charset="0"/>
                            </a:rPr>
                          </m:ctrlPr>
                        </m:sSubPr>
                        <m:e>
                          <m:r>
                            <a:rPr lang="en-US" altLang="ko-KR" i="1" smtClean="0">
                              <a:solidFill>
                                <a:prstClr val="black"/>
                              </a:solidFill>
                              <a:latin typeface="Cambria Math" panose="02040503050406030204" pitchFamily="18" charset="0"/>
                            </a:rPr>
                            <m:t>𝐸</m:t>
                          </m:r>
                        </m:e>
                        <m:sub>
                          <m:r>
                            <a:rPr lang="en-US" altLang="ko-KR" i="1">
                              <a:solidFill>
                                <a:prstClr val="black"/>
                              </a:solidFill>
                              <a:latin typeface="Cambria Math" panose="02040503050406030204" pitchFamily="18" charset="0"/>
                            </a:rPr>
                            <m:t>1</m:t>
                          </m:r>
                        </m:sub>
                      </m:sSub>
                      <m:r>
                        <a:rPr lang="en-US" altLang="ko-KR" i="1" smtClean="0">
                          <a:solidFill>
                            <a:prstClr val="black"/>
                          </a:solidFill>
                          <a:latin typeface="Cambria Math" panose="02040503050406030204" pitchFamily="18" charset="0"/>
                        </a:rPr>
                        <m:t>,</m:t>
                      </m:r>
                      <m:sSub>
                        <m:sSubPr>
                          <m:ctrlPr>
                            <a:rPr lang="en-US" altLang="ko-KR" i="1" smtClean="0">
                              <a:solidFill>
                                <a:prstClr val="black"/>
                              </a:solidFill>
                              <a:latin typeface="Cambria Math" panose="02040503050406030204" pitchFamily="18" charset="0"/>
                            </a:rPr>
                          </m:ctrlPr>
                        </m:sSubPr>
                        <m:e>
                          <m:r>
                            <a:rPr lang="en-US" altLang="ko-KR" i="1" smtClean="0">
                              <a:solidFill>
                                <a:prstClr val="black"/>
                              </a:solidFill>
                              <a:latin typeface="Cambria Math" panose="02040503050406030204" pitchFamily="18" charset="0"/>
                            </a:rPr>
                            <m:t>𝑃</m:t>
                          </m:r>
                        </m:e>
                        <m:sub>
                          <m:r>
                            <a:rPr lang="en-US" altLang="ko-KR" i="1" smtClean="0">
                              <a:solidFill>
                                <a:prstClr val="black"/>
                              </a:solidFill>
                              <a:latin typeface="Cambria Math" panose="02040503050406030204" pitchFamily="18" charset="0"/>
                            </a:rPr>
                            <m:t>1</m:t>
                          </m:r>
                        </m:sub>
                      </m:sSub>
                    </m:oMath>
                  </m:oMathPara>
                </a14:m>
                <a:endParaRPr lang="ko-KR" altLang="en-US" dirty="0">
                  <a:solidFill>
                    <a:prstClr val="black"/>
                  </a:solidFill>
                  <a:latin typeface="Arial"/>
                </a:endParaRPr>
              </a:p>
            </p:txBody>
          </p:sp>
        </mc:Choice>
        <mc:Fallback xmlns="">
          <p:sp>
            <p:nvSpPr>
              <p:cNvPr id="161" name="직사각형 160">
                <a:extLst>
                  <a:ext uri="{FF2B5EF4-FFF2-40B4-BE49-F238E27FC236}">
                    <a16:creationId xmlns:a16="http://schemas.microsoft.com/office/drawing/2014/main" id="{2D6BFCD7-BCD5-ED2F-70D4-1183B129070D}"/>
                  </a:ext>
                </a:extLst>
              </p:cNvPr>
              <p:cNvSpPr>
                <a:spLocks noRot="1" noChangeAspect="1" noMove="1" noResize="1" noEditPoints="1" noAdjustHandles="1" noChangeArrowheads="1" noChangeShapeType="1" noTextEdit="1"/>
              </p:cNvSpPr>
              <p:nvPr/>
            </p:nvSpPr>
            <p:spPr>
              <a:xfrm>
                <a:off x="4671575" y="3585696"/>
                <a:ext cx="738787" cy="369332"/>
              </a:xfrm>
              <a:prstGeom prst="rect">
                <a:avLst/>
              </a:prstGeom>
              <a:blipFill>
                <a:blip r:embed="rId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2" name="직사각형 161">
                <a:extLst>
                  <a:ext uri="{FF2B5EF4-FFF2-40B4-BE49-F238E27FC236}">
                    <a16:creationId xmlns:a16="http://schemas.microsoft.com/office/drawing/2014/main" id="{7A8F301A-AF6B-D5F0-2679-EFB25648D56D}"/>
                  </a:ext>
                </a:extLst>
              </p:cNvPr>
              <p:cNvSpPr/>
              <p:nvPr/>
            </p:nvSpPr>
            <p:spPr>
              <a:xfrm>
                <a:off x="6733414" y="1740778"/>
                <a:ext cx="819219" cy="369332"/>
              </a:xfrm>
              <a:prstGeom prst="rect">
                <a:avLst/>
              </a:prstGeom>
            </p:spPr>
            <p:txBody>
              <a:bodyPr wrap="square">
                <a:spAutoFit/>
              </a:bodyPr>
              <a:lstStyle/>
              <a:p>
                <a:pPr defTabSz="457200"/>
                <a14:m>
                  <m:oMathPara xmlns:m="http://schemas.openxmlformats.org/officeDocument/2006/math">
                    <m:oMathParaPr>
                      <m:jc m:val="centerGroup"/>
                    </m:oMathParaPr>
                    <m:oMath xmlns:m="http://schemas.openxmlformats.org/officeDocument/2006/math">
                      <m:sSub>
                        <m:sSubPr>
                          <m:ctrlPr>
                            <a:rPr lang="en-US" altLang="ko-KR" i="1" smtClean="0">
                              <a:solidFill>
                                <a:prstClr val="black"/>
                              </a:solidFill>
                              <a:latin typeface="Cambria Math" panose="02040503050406030204" pitchFamily="18" charset="0"/>
                            </a:rPr>
                          </m:ctrlPr>
                        </m:sSubPr>
                        <m:e>
                          <m:r>
                            <a:rPr lang="en-US" altLang="ko-KR" i="1" smtClean="0">
                              <a:solidFill>
                                <a:prstClr val="black"/>
                              </a:solidFill>
                              <a:latin typeface="Cambria Math" panose="02040503050406030204" pitchFamily="18" charset="0"/>
                            </a:rPr>
                            <m:t>𝐸</m:t>
                          </m:r>
                        </m:e>
                        <m:sub>
                          <m:r>
                            <a:rPr lang="en-US" altLang="ko-KR" i="1">
                              <a:solidFill>
                                <a:prstClr val="black"/>
                              </a:solidFill>
                              <a:latin typeface="Cambria Math" panose="02040503050406030204" pitchFamily="18" charset="0"/>
                            </a:rPr>
                            <m:t>2</m:t>
                          </m:r>
                        </m:sub>
                      </m:sSub>
                      <m:r>
                        <a:rPr lang="en-US" altLang="ko-KR" i="1" smtClean="0">
                          <a:solidFill>
                            <a:prstClr val="black"/>
                          </a:solidFill>
                          <a:latin typeface="Cambria Math" panose="02040503050406030204" pitchFamily="18" charset="0"/>
                        </a:rPr>
                        <m:t>,</m:t>
                      </m:r>
                      <m:sSub>
                        <m:sSubPr>
                          <m:ctrlPr>
                            <a:rPr lang="en-US" altLang="ko-KR" i="1" smtClean="0">
                              <a:solidFill>
                                <a:prstClr val="black"/>
                              </a:solidFill>
                              <a:latin typeface="Cambria Math" panose="02040503050406030204" pitchFamily="18" charset="0"/>
                            </a:rPr>
                          </m:ctrlPr>
                        </m:sSubPr>
                        <m:e>
                          <m:r>
                            <a:rPr lang="en-US" altLang="ko-KR" i="1" smtClean="0">
                              <a:solidFill>
                                <a:prstClr val="black"/>
                              </a:solidFill>
                              <a:latin typeface="Cambria Math" panose="02040503050406030204" pitchFamily="18" charset="0"/>
                            </a:rPr>
                            <m:t>𝑃</m:t>
                          </m:r>
                        </m:e>
                        <m:sub>
                          <m:r>
                            <a:rPr lang="en-US" altLang="ko-KR" i="1" smtClean="0">
                              <a:solidFill>
                                <a:prstClr val="black"/>
                              </a:solidFill>
                              <a:latin typeface="Cambria Math" panose="02040503050406030204" pitchFamily="18" charset="0"/>
                            </a:rPr>
                            <m:t>2</m:t>
                          </m:r>
                        </m:sub>
                      </m:sSub>
                    </m:oMath>
                  </m:oMathPara>
                </a14:m>
                <a:endParaRPr lang="ko-KR" altLang="en-US" dirty="0">
                  <a:solidFill>
                    <a:prstClr val="black"/>
                  </a:solidFill>
                  <a:latin typeface="Arial"/>
                </a:endParaRPr>
              </a:p>
            </p:txBody>
          </p:sp>
        </mc:Choice>
        <mc:Fallback xmlns="">
          <p:sp>
            <p:nvSpPr>
              <p:cNvPr id="162" name="직사각형 161">
                <a:extLst>
                  <a:ext uri="{FF2B5EF4-FFF2-40B4-BE49-F238E27FC236}">
                    <a16:creationId xmlns:a16="http://schemas.microsoft.com/office/drawing/2014/main" id="{7A8F301A-AF6B-D5F0-2679-EFB25648D56D}"/>
                  </a:ext>
                </a:extLst>
              </p:cNvPr>
              <p:cNvSpPr>
                <a:spLocks noRot="1" noChangeAspect="1" noMove="1" noResize="1" noEditPoints="1" noAdjustHandles="1" noChangeArrowheads="1" noChangeShapeType="1" noTextEdit="1"/>
              </p:cNvSpPr>
              <p:nvPr/>
            </p:nvSpPr>
            <p:spPr>
              <a:xfrm>
                <a:off x="6733414" y="1740778"/>
                <a:ext cx="819219" cy="369332"/>
              </a:xfrm>
              <a:prstGeom prst="rect">
                <a:avLst/>
              </a:prstGeom>
              <a:blipFill>
                <a:blip r:embed="rId10"/>
                <a:stretch>
                  <a:fillRect b="-1667"/>
                </a:stretch>
              </a:blipFill>
            </p:spPr>
            <p:txBody>
              <a:bodyPr/>
              <a:lstStyle/>
              <a:p>
                <a:r>
                  <a:rPr lang="ko-KR" altLang="en-US">
                    <a:noFill/>
                  </a:rPr>
                  <a:t> </a:t>
                </a:r>
              </a:p>
            </p:txBody>
          </p:sp>
        </mc:Fallback>
      </mc:AlternateContent>
      <p:sp>
        <p:nvSpPr>
          <p:cNvPr id="163" name="TextBox 162">
            <a:extLst>
              <a:ext uri="{FF2B5EF4-FFF2-40B4-BE49-F238E27FC236}">
                <a16:creationId xmlns:a16="http://schemas.microsoft.com/office/drawing/2014/main" id="{FC96F23F-2A9F-ECF7-A762-3FE2018C019D}"/>
              </a:ext>
            </a:extLst>
          </p:cNvPr>
          <p:cNvSpPr txBox="1"/>
          <p:nvPr/>
        </p:nvSpPr>
        <p:spPr>
          <a:xfrm>
            <a:off x="5098437" y="1363123"/>
            <a:ext cx="915635" cy="369332"/>
          </a:xfrm>
          <a:prstGeom prst="rect">
            <a:avLst/>
          </a:prstGeom>
          <a:noFill/>
          <a:scene3d>
            <a:camera prst="orthographicFront">
              <a:rot lat="3871280" lon="801348" rev="20941475"/>
            </a:camera>
            <a:lightRig rig="threePt" dir="t"/>
          </a:scene3d>
          <a:sp3d/>
        </p:spPr>
        <p:txBody>
          <a:bodyPr wrap="none" rtlCol="0">
            <a:spAutoFit/>
            <a:flatTx/>
          </a:bodyPr>
          <a:lstStyle/>
          <a:p>
            <a:pPr defTabSz="457200"/>
            <a:r>
              <a:rPr lang="en-US" altLang="ko-KR" dirty="0">
                <a:solidFill>
                  <a:prstClr val="black"/>
                </a:solidFill>
                <a:latin typeface="Arial"/>
              </a:rPr>
              <a:t>Scatter</a:t>
            </a:r>
            <a:endParaRPr lang="ko-KR" altLang="en-US" dirty="0">
              <a:solidFill>
                <a:prstClr val="black"/>
              </a:solidFill>
              <a:latin typeface="Arial"/>
            </a:endParaRPr>
          </a:p>
        </p:txBody>
      </p:sp>
      <p:sp>
        <p:nvSpPr>
          <p:cNvPr id="164" name="TextBox 163">
            <a:extLst>
              <a:ext uri="{FF2B5EF4-FFF2-40B4-BE49-F238E27FC236}">
                <a16:creationId xmlns:a16="http://schemas.microsoft.com/office/drawing/2014/main" id="{E85A73F9-3653-2851-F73F-6EDDC9D49B3E}"/>
              </a:ext>
            </a:extLst>
          </p:cNvPr>
          <p:cNvSpPr txBox="1"/>
          <p:nvPr/>
        </p:nvSpPr>
        <p:spPr>
          <a:xfrm>
            <a:off x="7510685" y="1358534"/>
            <a:ext cx="1120820" cy="369332"/>
          </a:xfrm>
          <a:prstGeom prst="rect">
            <a:avLst/>
          </a:prstGeom>
          <a:noFill/>
          <a:scene3d>
            <a:camera prst="orthographicFront">
              <a:rot lat="3871280" lon="801348" rev="20941475"/>
            </a:camera>
            <a:lightRig rig="threePt" dir="t"/>
          </a:scene3d>
          <a:sp3d/>
        </p:spPr>
        <p:txBody>
          <a:bodyPr wrap="none" rtlCol="0">
            <a:spAutoFit/>
            <a:flatTx/>
          </a:bodyPr>
          <a:lstStyle/>
          <a:p>
            <a:pPr defTabSz="457200"/>
            <a:r>
              <a:rPr lang="en-US" altLang="ko-KR" dirty="0">
                <a:solidFill>
                  <a:prstClr val="black"/>
                </a:solidFill>
                <a:latin typeface="Arial"/>
              </a:rPr>
              <a:t>Absorber</a:t>
            </a:r>
            <a:endParaRPr lang="ko-KR" altLang="en-US" dirty="0">
              <a:solidFill>
                <a:prstClr val="black"/>
              </a:solidFill>
              <a:latin typeface="Arial"/>
            </a:endParaRPr>
          </a:p>
        </p:txBody>
      </p:sp>
    </p:spTree>
    <p:extLst>
      <p:ext uri="{BB962C8B-B14F-4D97-AF65-F5344CB8AC3E}">
        <p14:creationId xmlns:p14="http://schemas.microsoft.com/office/powerpoint/2010/main" val="386747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1"/>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5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6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8"/>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6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p:bldP spid="159" grpId="1"/>
      <p:bldP spid="160" grpId="0"/>
      <p:bldP spid="160" grpId="1"/>
      <p:bldP spid="161" grpId="0"/>
      <p:bldP spid="161" grpId="1"/>
      <p:bldP spid="162" grpId="0"/>
      <p:bldP spid="16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97598F5-2CCD-7A55-BE1A-E4F64069E0CE}"/>
              </a:ext>
            </a:extLst>
          </p:cNvPr>
          <p:cNvSpPr>
            <a:spLocks noGrp="1"/>
          </p:cNvSpPr>
          <p:nvPr>
            <p:ph type="title"/>
          </p:nvPr>
        </p:nvSpPr>
        <p:spPr/>
        <p:txBody>
          <a:bodyPr/>
          <a:lstStyle/>
          <a:p>
            <a:r>
              <a:rPr lang="en-US" altLang="ko-KR" dirty="0"/>
              <a:t>Application of Compton Camera (1/2)</a:t>
            </a:r>
            <a:endParaRPr lang="ko-KR" altLang="en-US" dirty="0"/>
          </a:p>
        </p:txBody>
      </p:sp>
      <p:sp>
        <p:nvSpPr>
          <p:cNvPr id="3" name="슬라이드 번호 개체 틀 2">
            <a:extLst>
              <a:ext uri="{FF2B5EF4-FFF2-40B4-BE49-F238E27FC236}">
                <a16:creationId xmlns:a16="http://schemas.microsoft.com/office/drawing/2014/main" id="{EF5F6FFD-D911-EE7E-964A-E843FD9A6D4C}"/>
              </a:ext>
            </a:extLst>
          </p:cNvPr>
          <p:cNvSpPr>
            <a:spLocks noGrp="1"/>
          </p:cNvSpPr>
          <p:nvPr>
            <p:ph type="sldNum" sz="quarter" idx="12"/>
          </p:nvPr>
        </p:nvSpPr>
        <p:spPr/>
        <p:txBody>
          <a:bodyPr/>
          <a:lstStyle/>
          <a:p>
            <a:fld id="{72BAF041-C2DF-4796-9C78-09F2BBD5D4C1}" type="slidenum">
              <a:rPr lang="en-US" smtClean="0"/>
              <a:pPr/>
              <a:t>5</a:t>
            </a:fld>
            <a:endParaRPr lang="en-US" dirty="0"/>
          </a:p>
        </p:txBody>
      </p:sp>
      <p:sp>
        <p:nvSpPr>
          <p:cNvPr id="33" name="직사각형 20">
            <a:extLst>
              <a:ext uri="{FF2B5EF4-FFF2-40B4-BE49-F238E27FC236}">
                <a16:creationId xmlns:a16="http://schemas.microsoft.com/office/drawing/2014/main" id="{D35C29FD-FA40-03FF-4101-FCA8BB287285}"/>
              </a:ext>
            </a:extLst>
          </p:cNvPr>
          <p:cNvSpPr>
            <a:spLocks noChangeArrowheads="1"/>
          </p:cNvSpPr>
          <p:nvPr/>
        </p:nvSpPr>
        <p:spPr bwMode="auto">
          <a:xfrm>
            <a:off x="1319554" y="1153310"/>
            <a:ext cx="43131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5725" indent="-85725" eaLnBrk="0" latinLnBrk="1" hangingPunct="0">
              <a:spcBef>
                <a:spcPct val="20000"/>
              </a:spcBef>
              <a:buFont typeface="Arial" charset="0"/>
              <a:buChar char="•"/>
              <a:defRPr sz="3200">
                <a:solidFill>
                  <a:schemeClr val="tx1"/>
                </a:solidFill>
                <a:latin typeface="Arial" charset="0"/>
                <a:ea typeface="맑은 고딕" pitchFamily="50" charset="-127"/>
              </a:defRPr>
            </a:lvl1pPr>
            <a:lvl2pPr marL="742950" indent="-285750" eaLnBrk="0" latinLnBrk="1" hangingPunct="0">
              <a:spcBef>
                <a:spcPct val="20000"/>
              </a:spcBef>
              <a:buFont typeface="Arial" charset="0"/>
              <a:buChar char="–"/>
              <a:defRPr sz="2800">
                <a:solidFill>
                  <a:schemeClr val="tx1"/>
                </a:solidFill>
                <a:latin typeface="Arial" charset="0"/>
                <a:ea typeface="맑은 고딕" pitchFamily="50" charset="-127"/>
              </a:defRPr>
            </a:lvl2pPr>
            <a:lvl3pPr marL="1143000" indent="-228600" eaLnBrk="0" latinLnBrk="1" hangingPunct="0">
              <a:spcBef>
                <a:spcPct val="20000"/>
              </a:spcBef>
              <a:buFont typeface="Arial" charset="0"/>
              <a:buChar char="•"/>
              <a:defRPr sz="2400">
                <a:solidFill>
                  <a:schemeClr val="tx1"/>
                </a:solidFill>
                <a:latin typeface="Arial" charset="0"/>
                <a:ea typeface="맑은 고딕" pitchFamily="50" charset="-127"/>
              </a:defRPr>
            </a:lvl3pPr>
            <a:lvl4pPr marL="1600200" indent="-228600" eaLnBrk="0" latinLnBrk="1" hangingPunct="0">
              <a:spcBef>
                <a:spcPct val="20000"/>
              </a:spcBef>
              <a:buFont typeface="Arial" charset="0"/>
              <a:buChar char="–"/>
              <a:defRPr sz="2000">
                <a:solidFill>
                  <a:schemeClr val="tx1"/>
                </a:solidFill>
                <a:latin typeface="Arial" charset="0"/>
                <a:ea typeface="맑은 고딕" pitchFamily="50" charset="-127"/>
              </a:defRPr>
            </a:lvl4pPr>
            <a:lvl5pPr marL="2057400" indent="-228600" eaLnBrk="0" latinLnBrk="1" hangingPunct="0">
              <a:spcBef>
                <a:spcPct val="20000"/>
              </a:spcBef>
              <a:buFont typeface="Arial" charset="0"/>
              <a:buChar char="»"/>
              <a:defRPr sz="2000">
                <a:solidFill>
                  <a:schemeClr val="tx1"/>
                </a:solidFill>
                <a:latin typeface="Arial" charset="0"/>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9pPr>
          </a:lstStyle>
          <a:p>
            <a:pPr marL="85725" marR="0" lvl="0" indent="-85725" defTabSz="914400" eaLnBrk="1" fontAlgn="auto" latinLnBrk="0" hangingPunct="1">
              <a:lnSpc>
                <a:spcPct val="100000"/>
              </a:lnSpc>
              <a:spcBef>
                <a:spcPct val="0"/>
              </a:spcBef>
              <a:spcAft>
                <a:spcPts val="0"/>
              </a:spcAft>
              <a:buClrTx/>
              <a:buSzTx/>
              <a:buFontTx/>
              <a:buNone/>
              <a:tabLst/>
              <a:defRPr/>
            </a:pPr>
            <a:r>
              <a:rPr kumimoji="0" lang="en-US" altLang="ko-KR" sz="1500" b="0" i="0" u="none" strike="noStrike" kern="0" cap="none" spc="0" normalizeH="0" baseline="0" noProof="0" dirty="0">
                <a:ln>
                  <a:noFill/>
                </a:ln>
                <a:solidFill>
                  <a:prstClr val="black"/>
                </a:solidFill>
                <a:effectLst/>
                <a:uLnTx/>
                <a:uFillTx/>
                <a:latin typeface="Arial" charset="0"/>
                <a:ea typeface="맑은 고딕" pitchFamily="50" charset="-127"/>
              </a:rPr>
              <a:t>- Localization of primary source term / clean-up verification</a:t>
            </a:r>
          </a:p>
        </p:txBody>
      </p:sp>
      <p:sp>
        <p:nvSpPr>
          <p:cNvPr id="34" name="직사각형 20">
            <a:extLst>
              <a:ext uri="{FF2B5EF4-FFF2-40B4-BE49-F238E27FC236}">
                <a16:creationId xmlns:a16="http://schemas.microsoft.com/office/drawing/2014/main" id="{C183CF15-CB5A-62B6-67DA-AC0A2B3F4EA8}"/>
              </a:ext>
            </a:extLst>
          </p:cNvPr>
          <p:cNvSpPr>
            <a:spLocks noChangeArrowheads="1"/>
          </p:cNvSpPr>
          <p:nvPr/>
        </p:nvSpPr>
        <p:spPr bwMode="auto">
          <a:xfrm>
            <a:off x="1360908" y="3656908"/>
            <a:ext cx="401669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5725" indent="-85725" eaLnBrk="0" latinLnBrk="1" hangingPunct="0">
              <a:spcBef>
                <a:spcPct val="20000"/>
              </a:spcBef>
              <a:buFont typeface="Arial" charset="0"/>
              <a:buChar char="•"/>
              <a:defRPr sz="3200">
                <a:solidFill>
                  <a:schemeClr val="tx1"/>
                </a:solidFill>
                <a:latin typeface="Arial" charset="0"/>
                <a:ea typeface="맑은 고딕" pitchFamily="50" charset="-127"/>
              </a:defRPr>
            </a:lvl1pPr>
            <a:lvl2pPr marL="742950" indent="-285750" eaLnBrk="0" latinLnBrk="1" hangingPunct="0">
              <a:spcBef>
                <a:spcPct val="20000"/>
              </a:spcBef>
              <a:buFont typeface="Arial" charset="0"/>
              <a:buChar char="–"/>
              <a:defRPr sz="2800">
                <a:solidFill>
                  <a:schemeClr val="tx1"/>
                </a:solidFill>
                <a:latin typeface="Arial" charset="0"/>
                <a:ea typeface="맑은 고딕" pitchFamily="50" charset="-127"/>
              </a:defRPr>
            </a:lvl2pPr>
            <a:lvl3pPr marL="1143000" indent="-228600" eaLnBrk="0" latinLnBrk="1" hangingPunct="0">
              <a:spcBef>
                <a:spcPct val="20000"/>
              </a:spcBef>
              <a:buFont typeface="Arial" charset="0"/>
              <a:buChar char="•"/>
              <a:defRPr sz="2400">
                <a:solidFill>
                  <a:schemeClr val="tx1"/>
                </a:solidFill>
                <a:latin typeface="Arial" charset="0"/>
                <a:ea typeface="맑은 고딕" pitchFamily="50" charset="-127"/>
              </a:defRPr>
            </a:lvl3pPr>
            <a:lvl4pPr marL="1600200" indent="-228600" eaLnBrk="0" latinLnBrk="1" hangingPunct="0">
              <a:spcBef>
                <a:spcPct val="20000"/>
              </a:spcBef>
              <a:buFont typeface="Arial" charset="0"/>
              <a:buChar char="–"/>
              <a:defRPr sz="2000">
                <a:solidFill>
                  <a:schemeClr val="tx1"/>
                </a:solidFill>
                <a:latin typeface="Arial" charset="0"/>
                <a:ea typeface="맑은 고딕" pitchFamily="50" charset="-127"/>
              </a:defRPr>
            </a:lvl4pPr>
            <a:lvl5pPr marL="2057400" indent="-228600" eaLnBrk="0" latinLnBrk="1" hangingPunct="0">
              <a:spcBef>
                <a:spcPct val="20000"/>
              </a:spcBef>
              <a:buFont typeface="Arial" charset="0"/>
              <a:buChar char="»"/>
              <a:defRPr sz="2000">
                <a:solidFill>
                  <a:schemeClr val="tx1"/>
                </a:solidFill>
                <a:latin typeface="Arial" charset="0"/>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9pPr>
          </a:lstStyle>
          <a:p>
            <a:pPr marL="85725" marR="0" lvl="0" indent="-85725" defTabSz="914400" eaLnBrk="1" fontAlgn="auto" latinLnBrk="0" hangingPunct="1">
              <a:lnSpc>
                <a:spcPct val="100000"/>
              </a:lnSpc>
              <a:spcBef>
                <a:spcPct val="0"/>
              </a:spcBef>
              <a:spcAft>
                <a:spcPts val="0"/>
              </a:spcAft>
              <a:buClrTx/>
              <a:buSzTx/>
              <a:buFontTx/>
              <a:buNone/>
              <a:tabLst/>
              <a:defRPr/>
            </a:pPr>
            <a:r>
              <a:rPr kumimoji="0" lang="en-US" altLang="ko-KR" sz="1500" b="0" i="0" u="none" strike="noStrike" kern="0" cap="none" spc="0" normalizeH="0" baseline="0" noProof="0" dirty="0">
                <a:ln>
                  <a:noFill/>
                </a:ln>
                <a:solidFill>
                  <a:prstClr val="black"/>
                </a:solidFill>
                <a:effectLst/>
                <a:uLnTx/>
                <a:uFillTx/>
                <a:latin typeface="Arial" charset="0"/>
                <a:ea typeface="맑은 고딕" pitchFamily="50" charset="-127"/>
              </a:rPr>
              <a:t>- Locating and tracking crud in pipe and valves / tracking sources through time </a:t>
            </a:r>
          </a:p>
        </p:txBody>
      </p:sp>
      <p:pic>
        <p:nvPicPr>
          <p:cNvPr id="35" name="Picture 2">
            <a:extLst>
              <a:ext uri="{FF2B5EF4-FFF2-40B4-BE49-F238E27FC236}">
                <a16:creationId xmlns:a16="http://schemas.microsoft.com/office/drawing/2014/main" id="{D98E0DAD-F517-6E20-859D-1993CF5A3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757" y="1748102"/>
            <a:ext cx="1584176" cy="1492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
            <a:extLst>
              <a:ext uri="{FF2B5EF4-FFF2-40B4-BE49-F238E27FC236}">
                <a16:creationId xmlns:a16="http://schemas.microsoft.com/office/drawing/2014/main" id="{3F516CA7-0A93-5B03-04BB-38C567B93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4924" y="4248238"/>
            <a:ext cx="3816424" cy="2397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4">
            <a:extLst>
              <a:ext uri="{FF2B5EF4-FFF2-40B4-BE49-F238E27FC236}">
                <a16:creationId xmlns:a16="http://schemas.microsoft.com/office/drawing/2014/main" id="{0EB2222A-F994-3134-1C09-3717CE426D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6548" y="1726599"/>
            <a:ext cx="2448272" cy="153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직사각형 20">
            <a:extLst>
              <a:ext uri="{FF2B5EF4-FFF2-40B4-BE49-F238E27FC236}">
                <a16:creationId xmlns:a16="http://schemas.microsoft.com/office/drawing/2014/main" id="{39CE4919-AA2C-089F-25B3-482C34E7E868}"/>
              </a:ext>
            </a:extLst>
          </p:cNvPr>
          <p:cNvSpPr>
            <a:spLocks noChangeArrowheads="1"/>
          </p:cNvSpPr>
          <p:nvPr/>
        </p:nvSpPr>
        <p:spPr bwMode="auto">
          <a:xfrm>
            <a:off x="7051496" y="5860729"/>
            <a:ext cx="401669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5725" indent="-85725" eaLnBrk="0" latinLnBrk="1" hangingPunct="0">
              <a:spcBef>
                <a:spcPct val="20000"/>
              </a:spcBef>
              <a:buFont typeface="Arial" charset="0"/>
              <a:buChar char="•"/>
              <a:defRPr sz="3200">
                <a:solidFill>
                  <a:schemeClr val="tx1"/>
                </a:solidFill>
                <a:latin typeface="Arial" charset="0"/>
                <a:ea typeface="맑은 고딕" pitchFamily="50" charset="-127"/>
              </a:defRPr>
            </a:lvl1pPr>
            <a:lvl2pPr marL="742950" indent="-285750" eaLnBrk="0" latinLnBrk="1" hangingPunct="0">
              <a:spcBef>
                <a:spcPct val="20000"/>
              </a:spcBef>
              <a:buFont typeface="Arial" charset="0"/>
              <a:buChar char="–"/>
              <a:defRPr sz="2800">
                <a:solidFill>
                  <a:schemeClr val="tx1"/>
                </a:solidFill>
                <a:latin typeface="Arial" charset="0"/>
                <a:ea typeface="맑은 고딕" pitchFamily="50" charset="-127"/>
              </a:defRPr>
            </a:lvl2pPr>
            <a:lvl3pPr marL="1143000" indent="-228600" eaLnBrk="0" latinLnBrk="1" hangingPunct="0">
              <a:spcBef>
                <a:spcPct val="20000"/>
              </a:spcBef>
              <a:buFont typeface="Arial" charset="0"/>
              <a:buChar char="•"/>
              <a:defRPr sz="2400">
                <a:solidFill>
                  <a:schemeClr val="tx1"/>
                </a:solidFill>
                <a:latin typeface="Arial" charset="0"/>
                <a:ea typeface="맑은 고딕" pitchFamily="50" charset="-127"/>
              </a:defRPr>
            </a:lvl3pPr>
            <a:lvl4pPr marL="1600200" indent="-228600" eaLnBrk="0" latinLnBrk="1" hangingPunct="0">
              <a:spcBef>
                <a:spcPct val="20000"/>
              </a:spcBef>
              <a:buFont typeface="Arial" charset="0"/>
              <a:buChar char="–"/>
              <a:defRPr sz="2000">
                <a:solidFill>
                  <a:schemeClr val="tx1"/>
                </a:solidFill>
                <a:latin typeface="Arial" charset="0"/>
                <a:ea typeface="맑은 고딕" pitchFamily="50" charset="-127"/>
              </a:defRPr>
            </a:lvl4pPr>
            <a:lvl5pPr marL="2057400" indent="-228600" eaLnBrk="0" latinLnBrk="1" hangingPunct="0">
              <a:spcBef>
                <a:spcPct val="20000"/>
              </a:spcBef>
              <a:buFont typeface="Arial" charset="0"/>
              <a:buChar char="»"/>
              <a:defRPr sz="2000">
                <a:solidFill>
                  <a:schemeClr val="tx1"/>
                </a:solidFill>
                <a:latin typeface="Arial" charset="0"/>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9pPr>
          </a:lstStyle>
          <a:p>
            <a:pPr marL="0" marR="0" lvl="0" indent="0" defTabSz="914400" eaLnBrk="1" fontAlgn="auto" latinLnBrk="0" hangingPunct="1">
              <a:lnSpc>
                <a:spcPct val="100000"/>
              </a:lnSpc>
              <a:spcBef>
                <a:spcPct val="0"/>
              </a:spcBef>
              <a:spcAft>
                <a:spcPts val="0"/>
              </a:spcAft>
              <a:buClrTx/>
              <a:buSzTx/>
              <a:buFont typeface="Arial" charset="0"/>
              <a:buNone/>
              <a:tabLst/>
              <a:defRPr/>
            </a:pPr>
            <a:r>
              <a:rPr kumimoji="0" lang="en-US" altLang="ko-KR" sz="1500" b="0" i="0" u="none" strike="noStrike" kern="0" cap="none" spc="0" normalizeH="0" baseline="0" noProof="0" dirty="0">
                <a:ln>
                  <a:noFill/>
                </a:ln>
                <a:solidFill>
                  <a:prstClr val="black"/>
                </a:solidFill>
                <a:effectLst/>
                <a:uLnTx/>
                <a:uFillTx/>
                <a:latin typeface="Arial" charset="0"/>
                <a:ea typeface="맑은 고딕" pitchFamily="50" charset="-127"/>
              </a:rPr>
              <a:t>- Identifying fuel failures </a:t>
            </a:r>
          </a:p>
          <a:p>
            <a:pPr marL="0" marR="0" lvl="0" indent="0" defTabSz="914400" eaLnBrk="1" fontAlgn="auto" latinLnBrk="0" hangingPunct="1">
              <a:lnSpc>
                <a:spcPct val="100000"/>
              </a:lnSpc>
              <a:spcBef>
                <a:spcPct val="0"/>
              </a:spcBef>
              <a:spcAft>
                <a:spcPts val="0"/>
              </a:spcAft>
              <a:buClrTx/>
              <a:buSzTx/>
              <a:buFont typeface="Arial" charset="0"/>
              <a:buNone/>
              <a:tabLst/>
              <a:defRPr/>
            </a:pPr>
            <a:r>
              <a:rPr kumimoji="0" lang="en-US" altLang="ko-KR" sz="1500" b="0" i="0" u="none" strike="noStrike" kern="0" cap="none" spc="0" normalizeH="0" baseline="0" noProof="0" dirty="0">
                <a:ln>
                  <a:noFill/>
                </a:ln>
                <a:solidFill>
                  <a:prstClr val="black"/>
                </a:solidFill>
                <a:effectLst/>
                <a:uLnTx/>
                <a:uFillTx/>
                <a:latin typeface="Arial" charset="0"/>
                <a:ea typeface="맑은 고딕" pitchFamily="50" charset="-127"/>
              </a:rPr>
              <a:t>- Shielding design and optimization</a:t>
            </a:r>
          </a:p>
          <a:p>
            <a:pPr marL="0" marR="0" lvl="0" indent="0" defTabSz="914400" eaLnBrk="1" fontAlgn="auto" latinLnBrk="0" hangingPunct="1">
              <a:lnSpc>
                <a:spcPct val="100000"/>
              </a:lnSpc>
              <a:spcBef>
                <a:spcPct val="0"/>
              </a:spcBef>
              <a:spcAft>
                <a:spcPts val="0"/>
              </a:spcAft>
              <a:buClrTx/>
              <a:buSzTx/>
              <a:buFont typeface="Arial" charset="0"/>
              <a:buNone/>
              <a:tabLst/>
              <a:defRPr/>
            </a:pPr>
            <a:r>
              <a:rPr kumimoji="0" lang="en-US" altLang="ko-KR" sz="1500" b="0" i="0" u="none" strike="noStrike" kern="0" cap="none" spc="0" normalizeH="0" baseline="0" noProof="0" dirty="0">
                <a:ln>
                  <a:noFill/>
                </a:ln>
                <a:solidFill>
                  <a:prstClr val="black"/>
                </a:solidFill>
                <a:effectLst/>
                <a:uLnTx/>
                <a:uFillTx/>
                <a:latin typeface="Arial" charset="0"/>
                <a:ea typeface="맑은 고딕" pitchFamily="50" charset="-127"/>
              </a:rPr>
              <a:t>- Etc.</a:t>
            </a:r>
          </a:p>
        </p:txBody>
      </p:sp>
      <p:sp>
        <p:nvSpPr>
          <p:cNvPr id="39" name="직사각형 20">
            <a:extLst>
              <a:ext uri="{FF2B5EF4-FFF2-40B4-BE49-F238E27FC236}">
                <a16:creationId xmlns:a16="http://schemas.microsoft.com/office/drawing/2014/main" id="{2DD9F1FD-066E-67FF-88F9-CD479CAF9A42}"/>
              </a:ext>
            </a:extLst>
          </p:cNvPr>
          <p:cNvSpPr>
            <a:spLocks noChangeArrowheads="1"/>
          </p:cNvSpPr>
          <p:nvPr/>
        </p:nvSpPr>
        <p:spPr bwMode="auto">
          <a:xfrm>
            <a:off x="7051496" y="1175820"/>
            <a:ext cx="43131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5725" indent="-85725" eaLnBrk="0" latinLnBrk="1" hangingPunct="0">
              <a:spcBef>
                <a:spcPct val="20000"/>
              </a:spcBef>
              <a:buFont typeface="Arial" charset="0"/>
              <a:buChar char="•"/>
              <a:defRPr sz="3200">
                <a:solidFill>
                  <a:schemeClr val="tx1"/>
                </a:solidFill>
                <a:latin typeface="Arial" charset="0"/>
                <a:ea typeface="맑은 고딕" pitchFamily="50" charset="-127"/>
              </a:defRPr>
            </a:lvl1pPr>
            <a:lvl2pPr marL="742950" indent="-285750" eaLnBrk="0" latinLnBrk="1" hangingPunct="0">
              <a:spcBef>
                <a:spcPct val="20000"/>
              </a:spcBef>
              <a:buFont typeface="Arial" charset="0"/>
              <a:buChar char="–"/>
              <a:defRPr sz="2800">
                <a:solidFill>
                  <a:schemeClr val="tx1"/>
                </a:solidFill>
                <a:latin typeface="Arial" charset="0"/>
                <a:ea typeface="맑은 고딕" pitchFamily="50" charset="-127"/>
              </a:defRPr>
            </a:lvl2pPr>
            <a:lvl3pPr marL="1143000" indent="-228600" eaLnBrk="0" latinLnBrk="1" hangingPunct="0">
              <a:spcBef>
                <a:spcPct val="20000"/>
              </a:spcBef>
              <a:buFont typeface="Arial" charset="0"/>
              <a:buChar char="•"/>
              <a:defRPr sz="2400">
                <a:solidFill>
                  <a:schemeClr val="tx1"/>
                </a:solidFill>
                <a:latin typeface="Arial" charset="0"/>
                <a:ea typeface="맑은 고딕" pitchFamily="50" charset="-127"/>
              </a:defRPr>
            </a:lvl3pPr>
            <a:lvl4pPr marL="1600200" indent="-228600" eaLnBrk="0" latinLnBrk="1" hangingPunct="0">
              <a:spcBef>
                <a:spcPct val="20000"/>
              </a:spcBef>
              <a:buFont typeface="Arial" charset="0"/>
              <a:buChar char="–"/>
              <a:defRPr sz="2000">
                <a:solidFill>
                  <a:schemeClr val="tx1"/>
                </a:solidFill>
                <a:latin typeface="Arial" charset="0"/>
                <a:ea typeface="맑은 고딕" pitchFamily="50" charset="-127"/>
              </a:defRPr>
            </a:lvl4pPr>
            <a:lvl5pPr marL="2057400" indent="-228600" eaLnBrk="0" latinLnBrk="1" hangingPunct="0">
              <a:spcBef>
                <a:spcPct val="20000"/>
              </a:spcBef>
              <a:buFont typeface="Arial" charset="0"/>
              <a:buChar char="»"/>
              <a:defRPr sz="2000">
                <a:solidFill>
                  <a:schemeClr val="tx1"/>
                </a:solidFill>
                <a:latin typeface="Arial" charset="0"/>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9pPr>
          </a:lstStyle>
          <a:p>
            <a:pPr marL="85725" marR="0" lvl="0" indent="-85725" defTabSz="914400" eaLnBrk="1" fontAlgn="auto" latinLnBrk="0" hangingPunct="1">
              <a:lnSpc>
                <a:spcPct val="100000"/>
              </a:lnSpc>
              <a:spcBef>
                <a:spcPct val="0"/>
              </a:spcBef>
              <a:spcAft>
                <a:spcPts val="0"/>
              </a:spcAft>
              <a:buClrTx/>
              <a:buSzTx/>
              <a:buFontTx/>
              <a:buNone/>
              <a:tabLst/>
              <a:defRPr/>
            </a:pPr>
            <a:r>
              <a:rPr kumimoji="0" lang="en-US" altLang="ko-KR" sz="1500" b="0" i="0" u="none" strike="noStrike" kern="0" cap="none" spc="0" normalizeH="0" baseline="0" noProof="0" dirty="0">
                <a:ln>
                  <a:noFill/>
                </a:ln>
                <a:solidFill>
                  <a:prstClr val="black"/>
                </a:solidFill>
                <a:effectLst/>
                <a:uLnTx/>
                <a:uFillTx/>
                <a:latin typeface="Arial" charset="0"/>
                <a:ea typeface="맑은 고딕" pitchFamily="50" charset="-127"/>
              </a:rPr>
              <a:t>- Localization of radioactive contamination (nuclear accident, decommissioning)</a:t>
            </a:r>
          </a:p>
        </p:txBody>
      </p:sp>
      <p:pic>
        <p:nvPicPr>
          <p:cNvPr id="40" name="Picture 2">
            <a:extLst>
              <a:ext uri="{FF2B5EF4-FFF2-40B4-BE49-F238E27FC236}">
                <a16:creationId xmlns:a16="http://schemas.microsoft.com/office/drawing/2014/main" id="{31C3AA2B-1E84-5D37-2FEC-681628AED0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6975" y="1748102"/>
            <a:ext cx="1985092" cy="1520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직사각형 20">
            <a:extLst>
              <a:ext uri="{FF2B5EF4-FFF2-40B4-BE49-F238E27FC236}">
                <a16:creationId xmlns:a16="http://schemas.microsoft.com/office/drawing/2014/main" id="{15DAF261-1870-CBC5-D477-82215D3836A9}"/>
              </a:ext>
            </a:extLst>
          </p:cNvPr>
          <p:cNvSpPr>
            <a:spLocks noChangeArrowheads="1"/>
          </p:cNvSpPr>
          <p:nvPr/>
        </p:nvSpPr>
        <p:spPr bwMode="auto">
          <a:xfrm>
            <a:off x="7067247" y="3809372"/>
            <a:ext cx="401669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5725" indent="-85725" eaLnBrk="0" latinLnBrk="1" hangingPunct="0">
              <a:spcBef>
                <a:spcPct val="20000"/>
              </a:spcBef>
              <a:buFont typeface="Arial" charset="0"/>
              <a:buChar char="•"/>
              <a:defRPr sz="3200">
                <a:solidFill>
                  <a:schemeClr val="tx1"/>
                </a:solidFill>
                <a:latin typeface="Arial" charset="0"/>
                <a:ea typeface="맑은 고딕" pitchFamily="50" charset="-127"/>
              </a:defRPr>
            </a:lvl1pPr>
            <a:lvl2pPr marL="742950" indent="-285750" eaLnBrk="0" latinLnBrk="1" hangingPunct="0">
              <a:spcBef>
                <a:spcPct val="20000"/>
              </a:spcBef>
              <a:buFont typeface="Arial" charset="0"/>
              <a:buChar char="–"/>
              <a:defRPr sz="2800">
                <a:solidFill>
                  <a:schemeClr val="tx1"/>
                </a:solidFill>
                <a:latin typeface="Arial" charset="0"/>
                <a:ea typeface="맑은 고딕" pitchFamily="50" charset="-127"/>
              </a:defRPr>
            </a:lvl2pPr>
            <a:lvl3pPr marL="1143000" indent="-228600" eaLnBrk="0" latinLnBrk="1" hangingPunct="0">
              <a:spcBef>
                <a:spcPct val="20000"/>
              </a:spcBef>
              <a:buFont typeface="Arial" charset="0"/>
              <a:buChar char="•"/>
              <a:defRPr sz="2400">
                <a:solidFill>
                  <a:schemeClr val="tx1"/>
                </a:solidFill>
                <a:latin typeface="Arial" charset="0"/>
                <a:ea typeface="맑은 고딕" pitchFamily="50" charset="-127"/>
              </a:defRPr>
            </a:lvl3pPr>
            <a:lvl4pPr marL="1600200" indent="-228600" eaLnBrk="0" latinLnBrk="1" hangingPunct="0">
              <a:spcBef>
                <a:spcPct val="20000"/>
              </a:spcBef>
              <a:buFont typeface="Arial" charset="0"/>
              <a:buChar char="–"/>
              <a:defRPr sz="2000">
                <a:solidFill>
                  <a:schemeClr val="tx1"/>
                </a:solidFill>
                <a:latin typeface="Arial" charset="0"/>
                <a:ea typeface="맑은 고딕" pitchFamily="50" charset="-127"/>
              </a:defRPr>
            </a:lvl4pPr>
            <a:lvl5pPr marL="2057400" indent="-228600" eaLnBrk="0" latinLnBrk="1" hangingPunct="0">
              <a:spcBef>
                <a:spcPct val="20000"/>
              </a:spcBef>
              <a:buFont typeface="Arial" charset="0"/>
              <a:buChar char="»"/>
              <a:defRPr sz="2000">
                <a:solidFill>
                  <a:schemeClr val="tx1"/>
                </a:solidFill>
                <a:latin typeface="Arial" charset="0"/>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9pPr>
          </a:lstStyle>
          <a:p>
            <a:pPr marL="85725" marR="0" lvl="0" indent="-85725" defTabSz="914400" eaLnBrk="1" fontAlgn="auto" latinLnBrk="0" hangingPunct="1">
              <a:lnSpc>
                <a:spcPct val="100000"/>
              </a:lnSpc>
              <a:spcBef>
                <a:spcPct val="0"/>
              </a:spcBef>
              <a:spcAft>
                <a:spcPts val="0"/>
              </a:spcAft>
              <a:buClrTx/>
              <a:buSzTx/>
              <a:buFontTx/>
              <a:buNone/>
              <a:tabLst/>
              <a:defRPr/>
            </a:pPr>
            <a:r>
              <a:rPr kumimoji="0" lang="en-US" altLang="ko-KR" sz="1500" b="0" i="0" u="none" strike="noStrike" kern="0" cap="none" spc="0" normalizeH="0" baseline="0" noProof="0" dirty="0">
                <a:ln>
                  <a:noFill/>
                </a:ln>
                <a:solidFill>
                  <a:prstClr val="black"/>
                </a:solidFill>
                <a:effectLst/>
                <a:uLnTx/>
                <a:uFillTx/>
                <a:latin typeface="Arial" charset="0"/>
                <a:ea typeface="맑은 고딕" pitchFamily="50" charset="-127"/>
              </a:rPr>
              <a:t>- Radioactive waste characterization</a:t>
            </a:r>
          </a:p>
        </p:txBody>
      </p:sp>
      <p:pic>
        <p:nvPicPr>
          <p:cNvPr id="43" name="그림 42" descr="C:\Users\Administrator\Documents\MATLAB\자체처분측정장치 시뮬레이션\60137_12Y.png">
            <a:extLst>
              <a:ext uri="{FF2B5EF4-FFF2-40B4-BE49-F238E27FC236}">
                <a16:creationId xmlns:a16="http://schemas.microsoft.com/office/drawing/2014/main" id="{65FADBEA-A484-D845-C148-7905883D975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39728" y="4279767"/>
            <a:ext cx="1728192" cy="1580962"/>
          </a:xfrm>
          <a:prstGeom prst="rect">
            <a:avLst/>
          </a:prstGeom>
          <a:noFill/>
          <a:ln>
            <a:noFill/>
          </a:ln>
        </p:spPr>
      </p:pic>
      <p:sp>
        <p:nvSpPr>
          <p:cNvPr id="44" name="TextBox 43">
            <a:extLst>
              <a:ext uri="{FF2B5EF4-FFF2-40B4-BE49-F238E27FC236}">
                <a16:creationId xmlns:a16="http://schemas.microsoft.com/office/drawing/2014/main" id="{98A861CB-FA9E-7471-B986-A717B34A591C}"/>
              </a:ext>
            </a:extLst>
          </p:cNvPr>
          <p:cNvSpPr txBox="1"/>
          <p:nvPr/>
        </p:nvSpPr>
        <p:spPr>
          <a:xfrm>
            <a:off x="9355752" y="5375335"/>
            <a:ext cx="1512168" cy="369332"/>
          </a:xfrm>
          <a:prstGeom prst="rect">
            <a:avLst/>
          </a:prstGeom>
          <a:noFill/>
        </p:spPr>
        <p:txBody>
          <a:bodyPr wrap="square" rtlCol="0">
            <a:spAutoFit/>
          </a:bodyPr>
          <a:lstStyle/>
          <a:p>
            <a:pPr latinLnBrk="1"/>
            <a:r>
              <a:rPr lang="en-US" altLang="ko-KR" sz="900" b="1" dirty="0">
                <a:solidFill>
                  <a:prstClr val="white"/>
                </a:solidFill>
                <a:latin typeface="Arial"/>
              </a:rPr>
              <a:t>Geant4 simulation: </a:t>
            </a:r>
            <a:r>
              <a:rPr lang="en-US" altLang="ko-KR" sz="900" b="1" baseline="30000" dirty="0">
                <a:solidFill>
                  <a:prstClr val="white"/>
                </a:solidFill>
                <a:latin typeface="Arial"/>
              </a:rPr>
              <a:t>60</a:t>
            </a:r>
            <a:r>
              <a:rPr lang="en-US" altLang="ko-KR" sz="900" b="1" dirty="0">
                <a:solidFill>
                  <a:prstClr val="white"/>
                </a:solidFill>
                <a:latin typeface="Arial"/>
              </a:rPr>
              <a:t>Co and </a:t>
            </a:r>
            <a:r>
              <a:rPr lang="en-US" altLang="ko-KR" sz="900" b="1" baseline="30000" dirty="0">
                <a:solidFill>
                  <a:prstClr val="white"/>
                </a:solidFill>
                <a:latin typeface="Arial"/>
              </a:rPr>
              <a:t>137</a:t>
            </a:r>
            <a:r>
              <a:rPr lang="en-US" altLang="ko-KR" sz="900" b="1" dirty="0">
                <a:solidFill>
                  <a:prstClr val="white"/>
                </a:solidFill>
                <a:latin typeface="Arial"/>
              </a:rPr>
              <a:t>Cs hot spots</a:t>
            </a:r>
            <a:endParaRPr lang="ko-KR" altLang="en-US" sz="900" b="1" dirty="0">
              <a:solidFill>
                <a:prstClr val="white"/>
              </a:solidFill>
              <a:latin typeface="Arial"/>
            </a:endParaRPr>
          </a:p>
        </p:txBody>
      </p:sp>
      <p:pic>
        <p:nvPicPr>
          <p:cNvPr id="45" name="Picture 2">
            <a:extLst>
              <a:ext uri="{FF2B5EF4-FFF2-40B4-BE49-F238E27FC236}">
                <a16:creationId xmlns:a16="http://schemas.microsoft.com/office/drawing/2014/main" id="{69BC606C-BA10-3FB5-8C25-E2B844256C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1724" y="4276553"/>
            <a:ext cx="1053948" cy="1555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2" descr="http://www.cianbro.com/portals/1/Graphics/Projects/power/rowedecon.jpg">
            <a:extLst>
              <a:ext uri="{FF2B5EF4-FFF2-40B4-BE49-F238E27FC236}">
                <a16:creationId xmlns:a16="http://schemas.microsoft.com/office/drawing/2014/main" id="{4588574F-6AF6-A6CF-1D4E-E8B43B493DC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16805" y="1753864"/>
            <a:ext cx="2011155" cy="1514824"/>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
        <p:nvSpPr>
          <p:cNvPr id="49" name="직사각형 48">
            <a:extLst>
              <a:ext uri="{FF2B5EF4-FFF2-40B4-BE49-F238E27FC236}">
                <a16:creationId xmlns:a16="http://schemas.microsoft.com/office/drawing/2014/main" id="{1776575D-8F23-D726-3DA4-20105CAE68EF}"/>
              </a:ext>
            </a:extLst>
          </p:cNvPr>
          <p:cNvSpPr/>
          <p:nvPr/>
        </p:nvSpPr>
        <p:spPr>
          <a:xfrm>
            <a:off x="4656931" y="692696"/>
            <a:ext cx="2878138" cy="32385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r>
              <a:rPr lang="en-US" altLang="ko-KR" b="1" dirty="0">
                <a:solidFill>
                  <a:schemeClr val="tx1"/>
                </a:solidFill>
                <a:ea typeface="HY견고딕" pitchFamily="18" charset="-127"/>
              </a:rPr>
              <a:t>Nuclear industry</a:t>
            </a:r>
            <a:endParaRPr lang="ko-KR" altLang="en-US" b="1" dirty="0">
              <a:solidFill>
                <a:schemeClr val="tx1"/>
              </a:solidFill>
              <a:ea typeface="HY견고딕" pitchFamily="18" charset="-127"/>
            </a:endParaRPr>
          </a:p>
        </p:txBody>
      </p:sp>
    </p:spTree>
    <p:extLst>
      <p:ext uri="{BB962C8B-B14F-4D97-AF65-F5344CB8AC3E}">
        <p14:creationId xmlns:p14="http://schemas.microsoft.com/office/powerpoint/2010/main" val="3596407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0EED5AE-3A46-7B4A-6BB3-948A62B0B555}"/>
              </a:ext>
            </a:extLst>
          </p:cNvPr>
          <p:cNvSpPr>
            <a:spLocks noGrp="1"/>
          </p:cNvSpPr>
          <p:nvPr>
            <p:ph type="title"/>
          </p:nvPr>
        </p:nvSpPr>
        <p:spPr/>
        <p:txBody>
          <a:bodyPr/>
          <a:lstStyle/>
          <a:p>
            <a:r>
              <a:rPr lang="en-US" altLang="ko-KR" dirty="0"/>
              <a:t>Application of Compton Camera (2/2)</a:t>
            </a:r>
            <a:endParaRPr lang="ko-KR" altLang="en-US" dirty="0"/>
          </a:p>
        </p:txBody>
      </p:sp>
      <p:sp>
        <p:nvSpPr>
          <p:cNvPr id="3" name="슬라이드 번호 개체 틀 2">
            <a:extLst>
              <a:ext uri="{FF2B5EF4-FFF2-40B4-BE49-F238E27FC236}">
                <a16:creationId xmlns:a16="http://schemas.microsoft.com/office/drawing/2014/main" id="{60ECCFED-10B5-2A43-8A50-E65958F4DB42}"/>
              </a:ext>
            </a:extLst>
          </p:cNvPr>
          <p:cNvSpPr>
            <a:spLocks noGrp="1"/>
          </p:cNvSpPr>
          <p:nvPr>
            <p:ph type="sldNum" sz="quarter" idx="12"/>
          </p:nvPr>
        </p:nvSpPr>
        <p:spPr/>
        <p:txBody>
          <a:bodyPr/>
          <a:lstStyle/>
          <a:p>
            <a:fld id="{72BAF041-C2DF-4796-9C78-09F2BBD5D4C1}" type="slidenum">
              <a:rPr lang="en-US" smtClean="0"/>
              <a:pPr/>
              <a:t>6</a:t>
            </a:fld>
            <a:endParaRPr lang="en-US" dirty="0"/>
          </a:p>
        </p:txBody>
      </p:sp>
      <p:pic>
        <p:nvPicPr>
          <p:cNvPr id="5" name="Picture 2">
            <a:extLst>
              <a:ext uri="{FF2B5EF4-FFF2-40B4-BE49-F238E27FC236}">
                <a16:creationId xmlns:a16="http://schemas.microsoft.com/office/drawing/2014/main" id="{2F6B1AC5-A6F9-0722-15F4-D582FE990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847" y="2285552"/>
            <a:ext cx="2189162"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직사각형 5">
            <a:extLst>
              <a:ext uri="{FF2B5EF4-FFF2-40B4-BE49-F238E27FC236}">
                <a16:creationId xmlns:a16="http://schemas.microsoft.com/office/drawing/2014/main" id="{87083FA1-CF1B-D9DB-35EE-9C8C2AB9A947}"/>
              </a:ext>
            </a:extLst>
          </p:cNvPr>
          <p:cNvSpPr/>
          <p:nvPr/>
        </p:nvSpPr>
        <p:spPr>
          <a:xfrm>
            <a:off x="2112905" y="692696"/>
            <a:ext cx="2593975" cy="32385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r>
              <a:rPr lang="en-US" altLang="ko-KR" b="1" dirty="0">
                <a:solidFill>
                  <a:schemeClr val="tx1"/>
                </a:solidFill>
                <a:ea typeface="HY견고딕" pitchFamily="18" charset="-127"/>
              </a:rPr>
              <a:t>Homeland security</a:t>
            </a:r>
            <a:endParaRPr lang="ko-KR" altLang="en-US" b="1" dirty="0">
              <a:solidFill>
                <a:schemeClr val="tx1"/>
              </a:solidFill>
              <a:ea typeface="HY견고딕" pitchFamily="18" charset="-127"/>
            </a:endParaRPr>
          </a:p>
        </p:txBody>
      </p:sp>
      <p:sp>
        <p:nvSpPr>
          <p:cNvPr id="7" name="직사각형 19">
            <a:extLst>
              <a:ext uri="{FF2B5EF4-FFF2-40B4-BE49-F238E27FC236}">
                <a16:creationId xmlns:a16="http://schemas.microsoft.com/office/drawing/2014/main" id="{A04907FB-7A4B-F884-663D-CC6606F13F91}"/>
              </a:ext>
            </a:extLst>
          </p:cNvPr>
          <p:cNvSpPr>
            <a:spLocks noChangeArrowheads="1"/>
          </p:cNvSpPr>
          <p:nvPr/>
        </p:nvSpPr>
        <p:spPr bwMode="auto">
          <a:xfrm>
            <a:off x="1348587" y="1420775"/>
            <a:ext cx="41226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5725" indent="-85725" eaLnBrk="0" latinLnBrk="1" hangingPunct="0">
              <a:spcBef>
                <a:spcPct val="20000"/>
              </a:spcBef>
              <a:buFont typeface="Arial" charset="0"/>
              <a:buChar char="•"/>
              <a:defRPr sz="3200">
                <a:solidFill>
                  <a:schemeClr val="tx1"/>
                </a:solidFill>
                <a:latin typeface="Arial" charset="0"/>
                <a:ea typeface="맑은 고딕" pitchFamily="50" charset="-127"/>
              </a:defRPr>
            </a:lvl1pPr>
            <a:lvl2pPr marL="742950" indent="-285750" eaLnBrk="0" latinLnBrk="1" hangingPunct="0">
              <a:spcBef>
                <a:spcPct val="20000"/>
              </a:spcBef>
              <a:buFont typeface="Arial" charset="0"/>
              <a:buChar char="–"/>
              <a:defRPr sz="2800">
                <a:solidFill>
                  <a:schemeClr val="tx1"/>
                </a:solidFill>
                <a:latin typeface="Arial" charset="0"/>
                <a:ea typeface="맑은 고딕" pitchFamily="50" charset="-127"/>
              </a:defRPr>
            </a:lvl2pPr>
            <a:lvl3pPr marL="1143000" indent="-228600" eaLnBrk="0" latinLnBrk="1" hangingPunct="0">
              <a:spcBef>
                <a:spcPct val="20000"/>
              </a:spcBef>
              <a:buFont typeface="Arial" charset="0"/>
              <a:buChar char="•"/>
              <a:defRPr sz="2400">
                <a:solidFill>
                  <a:schemeClr val="tx1"/>
                </a:solidFill>
                <a:latin typeface="Arial" charset="0"/>
                <a:ea typeface="맑은 고딕" pitchFamily="50" charset="-127"/>
              </a:defRPr>
            </a:lvl3pPr>
            <a:lvl4pPr marL="1600200" indent="-228600" eaLnBrk="0" latinLnBrk="1" hangingPunct="0">
              <a:spcBef>
                <a:spcPct val="20000"/>
              </a:spcBef>
              <a:buFont typeface="Arial" charset="0"/>
              <a:buChar char="–"/>
              <a:defRPr sz="2000">
                <a:solidFill>
                  <a:schemeClr val="tx1"/>
                </a:solidFill>
                <a:latin typeface="Arial" charset="0"/>
                <a:ea typeface="맑은 고딕" pitchFamily="50" charset="-127"/>
              </a:defRPr>
            </a:lvl4pPr>
            <a:lvl5pPr marL="2057400" indent="-228600" eaLnBrk="0" latinLnBrk="1" hangingPunct="0">
              <a:spcBef>
                <a:spcPct val="20000"/>
              </a:spcBef>
              <a:buFont typeface="Arial" charset="0"/>
              <a:buChar char="»"/>
              <a:defRPr sz="2000">
                <a:solidFill>
                  <a:schemeClr val="tx1"/>
                </a:solidFill>
                <a:latin typeface="Arial" charset="0"/>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9pPr>
          </a:lstStyle>
          <a:p>
            <a:pPr eaLnBrk="1" latinLnBrk="0" hangingPunct="1">
              <a:spcBef>
                <a:spcPct val="0"/>
              </a:spcBef>
              <a:buFontTx/>
              <a:buChar char="-"/>
            </a:pPr>
            <a:r>
              <a:rPr lang="en-US" altLang="ko-KR" sz="1500" dirty="0"/>
              <a:t>Large area Compton camera for surveillance </a:t>
            </a:r>
          </a:p>
          <a:p>
            <a:pPr marL="0" indent="0" eaLnBrk="1" latinLnBrk="0" hangingPunct="1">
              <a:spcBef>
                <a:spcPct val="0"/>
              </a:spcBef>
              <a:buNone/>
            </a:pPr>
            <a:r>
              <a:rPr lang="en-US" altLang="ko-KR" sz="1500" dirty="0"/>
              <a:t>  (University of Michigan, 2012)</a:t>
            </a:r>
          </a:p>
        </p:txBody>
      </p:sp>
      <p:pic>
        <p:nvPicPr>
          <p:cNvPr id="8" name="Picture 2" descr="C:\Users\Hee Seo\Desktop\dose_proton.jpg">
            <a:extLst>
              <a:ext uri="{FF2B5EF4-FFF2-40B4-BE49-F238E27FC236}">
                <a16:creationId xmlns:a16="http://schemas.microsoft.com/office/drawing/2014/main" id="{ED12AF59-3124-97A7-8A17-9B9972FEFB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0799" y="4775828"/>
            <a:ext cx="14827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Users\Hee Seo\Desktop\Monarch-250.jpg">
            <a:extLst>
              <a:ext uri="{FF2B5EF4-FFF2-40B4-BE49-F238E27FC236}">
                <a16:creationId xmlns:a16="http://schemas.microsoft.com/office/drawing/2014/main" id="{677533F0-CB76-7C46-0A53-E7E02102D5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612" y="4775828"/>
            <a:ext cx="2016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4">
            <a:extLst>
              <a:ext uri="{FF2B5EF4-FFF2-40B4-BE49-F238E27FC236}">
                <a16:creationId xmlns:a16="http://schemas.microsoft.com/office/drawing/2014/main" id="{7B72F2F8-3606-F8A9-1A1A-CFE57DE66447}"/>
              </a:ext>
            </a:extLst>
          </p:cNvPr>
          <p:cNvSpPr txBox="1">
            <a:spLocks noChangeArrowheads="1"/>
          </p:cNvSpPr>
          <p:nvPr/>
        </p:nvSpPr>
        <p:spPr bwMode="auto">
          <a:xfrm>
            <a:off x="6985612" y="4094791"/>
            <a:ext cx="37703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5725" indent="-85725" eaLnBrk="0" latinLnBrk="1" hangingPunct="0">
              <a:spcBef>
                <a:spcPct val="20000"/>
              </a:spcBef>
              <a:buFont typeface="Arial" charset="0"/>
              <a:buChar char="•"/>
              <a:defRPr sz="3200">
                <a:solidFill>
                  <a:schemeClr val="tx1"/>
                </a:solidFill>
                <a:latin typeface="Arial" charset="0"/>
                <a:ea typeface="맑은 고딕" pitchFamily="50" charset="-127"/>
              </a:defRPr>
            </a:lvl1pPr>
            <a:lvl2pPr marL="742950" indent="-285750" eaLnBrk="0" latinLnBrk="1" hangingPunct="0">
              <a:spcBef>
                <a:spcPct val="20000"/>
              </a:spcBef>
              <a:buFont typeface="Arial" charset="0"/>
              <a:buChar char="–"/>
              <a:defRPr sz="2800">
                <a:solidFill>
                  <a:schemeClr val="tx1"/>
                </a:solidFill>
                <a:latin typeface="Arial" charset="0"/>
                <a:ea typeface="맑은 고딕" pitchFamily="50" charset="-127"/>
              </a:defRPr>
            </a:lvl2pPr>
            <a:lvl3pPr marL="1143000" indent="-228600" eaLnBrk="0" latinLnBrk="1" hangingPunct="0">
              <a:spcBef>
                <a:spcPct val="20000"/>
              </a:spcBef>
              <a:buFont typeface="Arial" charset="0"/>
              <a:buChar char="•"/>
              <a:defRPr sz="2400">
                <a:solidFill>
                  <a:schemeClr val="tx1"/>
                </a:solidFill>
                <a:latin typeface="Arial" charset="0"/>
                <a:ea typeface="맑은 고딕" pitchFamily="50" charset="-127"/>
              </a:defRPr>
            </a:lvl3pPr>
            <a:lvl4pPr marL="1600200" indent="-228600" eaLnBrk="0" latinLnBrk="1" hangingPunct="0">
              <a:spcBef>
                <a:spcPct val="20000"/>
              </a:spcBef>
              <a:buFont typeface="Arial" charset="0"/>
              <a:buChar char="–"/>
              <a:defRPr sz="2000">
                <a:solidFill>
                  <a:schemeClr val="tx1"/>
                </a:solidFill>
                <a:latin typeface="Arial" charset="0"/>
                <a:ea typeface="맑은 고딕" pitchFamily="50" charset="-127"/>
              </a:defRPr>
            </a:lvl4pPr>
            <a:lvl5pPr marL="2057400" indent="-228600" eaLnBrk="0" latinLnBrk="1" hangingPunct="0">
              <a:spcBef>
                <a:spcPct val="20000"/>
              </a:spcBef>
              <a:buFont typeface="Arial" charset="0"/>
              <a:buChar char="»"/>
              <a:defRPr sz="2000">
                <a:solidFill>
                  <a:schemeClr val="tx1"/>
                </a:solidFill>
                <a:latin typeface="Arial" charset="0"/>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9pPr>
          </a:lstStyle>
          <a:p>
            <a:pPr eaLnBrk="1" latinLnBrk="0" hangingPunct="1">
              <a:spcBef>
                <a:spcPct val="0"/>
              </a:spcBef>
              <a:buFontTx/>
              <a:buNone/>
            </a:pPr>
            <a:r>
              <a:rPr lang="en-US" altLang="ko-KR" sz="1500" dirty="0"/>
              <a:t> - Dose verification during in particle therapy</a:t>
            </a:r>
          </a:p>
        </p:txBody>
      </p:sp>
      <p:pic>
        <p:nvPicPr>
          <p:cNvPr id="11" name="Picture 2" descr="https://encrypted-tbn1.gstatic.com/images?q=tbn:ANd9GcT43MNVXMQL5-OmivxgheOFs5POPXpJfM5vNaZbrBudxS-HAs03">
            <a:extLst>
              <a:ext uri="{FF2B5EF4-FFF2-40B4-BE49-F238E27FC236}">
                <a16:creationId xmlns:a16="http://schemas.microsoft.com/office/drawing/2014/main" id="{7F53CD0B-A2CF-12F1-CFA2-B4E746A583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9124" y="1793445"/>
            <a:ext cx="287655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직사각형 19">
            <a:extLst>
              <a:ext uri="{FF2B5EF4-FFF2-40B4-BE49-F238E27FC236}">
                <a16:creationId xmlns:a16="http://schemas.microsoft.com/office/drawing/2014/main" id="{2AD98F4F-78C0-F664-F918-BF974D0DE82D}"/>
              </a:ext>
            </a:extLst>
          </p:cNvPr>
          <p:cNvSpPr>
            <a:spLocks noChangeArrowheads="1"/>
          </p:cNvSpPr>
          <p:nvPr/>
        </p:nvSpPr>
        <p:spPr bwMode="auto">
          <a:xfrm>
            <a:off x="6890362" y="1434670"/>
            <a:ext cx="39068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5725" indent="-85725" eaLnBrk="0" latinLnBrk="1" hangingPunct="0">
              <a:spcBef>
                <a:spcPct val="20000"/>
              </a:spcBef>
              <a:buFont typeface="Arial" charset="0"/>
              <a:buChar char="•"/>
              <a:defRPr sz="3200">
                <a:solidFill>
                  <a:schemeClr val="tx1"/>
                </a:solidFill>
                <a:latin typeface="Arial" charset="0"/>
                <a:ea typeface="맑은 고딕" pitchFamily="50" charset="-127"/>
              </a:defRPr>
            </a:lvl1pPr>
            <a:lvl2pPr marL="742950" indent="-285750" eaLnBrk="0" latinLnBrk="1" hangingPunct="0">
              <a:spcBef>
                <a:spcPct val="20000"/>
              </a:spcBef>
              <a:buFont typeface="Arial" charset="0"/>
              <a:buChar char="–"/>
              <a:defRPr sz="2800">
                <a:solidFill>
                  <a:schemeClr val="tx1"/>
                </a:solidFill>
                <a:latin typeface="Arial" charset="0"/>
                <a:ea typeface="맑은 고딕" pitchFamily="50" charset="-127"/>
              </a:defRPr>
            </a:lvl2pPr>
            <a:lvl3pPr marL="1143000" indent="-228600" eaLnBrk="0" latinLnBrk="1" hangingPunct="0">
              <a:spcBef>
                <a:spcPct val="20000"/>
              </a:spcBef>
              <a:buFont typeface="Arial" charset="0"/>
              <a:buChar char="•"/>
              <a:defRPr sz="2400">
                <a:solidFill>
                  <a:schemeClr val="tx1"/>
                </a:solidFill>
                <a:latin typeface="Arial" charset="0"/>
                <a:ea typeface="맑은 고딕" pitchFamily="50" charset="-127"/>
              </a:defRPr>
            </a:lvl3pPr>
            <a:lvl4pPr marL="1600200" indent="-228600" eaLnBrk="0" latinLnBrk="1" hangingPunct="0">
              <a:spcBef>
                <a:spcPct val="20000"/>
              </a:spcBef>
              <a:buFont typeface="Arial" charset="0"/>
              <a:buChar char="–"/>
              <a:defRPr sz="2000">
                <a:solidFill>
                  <a:schemeClr val="tx1"/>
                </a:solidFill>
                <a:latin typeface="Arial" charset="0"/>
                <a:ea typeface="맑은 고딕" pitchFamily="50" charset="-127"/>
              </a:defRPr>
            </a:lvl4pPr>
            <a:lvl5pPr marL="2057400" indent="-228600" eaLnBrk="0" latinLnBrk="1" hangingPunct="0">
              <a:spcBef>
                <a:spcPct val="20000"/>
              </a:spcBef>
              <a:buFont typeface="Arial" charset="0"/>
              <a:buChar char="»"/>
              <a:defRPr sz="2000">
                <a:solidFill>
                  <a:schemeClr val="tx1"/>
                </a:solidFill>
                <a:latin typeface="Arial" charset="0"/>
                <a:ea typeface="맑은 고딕" pitchFamily="50" charset="-127"/>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맑은 고딕" pitchFamily="50" charset="-127"/>
              </a:defRPr>
            </a:lvl9pPr>
          </a:lstStyle>
          <a:p>
            <a:pPr eaLnBrk="1" latinLnBrk="0" hangingPunct="1">
              <a:spcBef>
                <a:spcPct val="0"/>
              </a:spcBef>
              <a:buFontTx/>
              <a:buNone/>
            </a:pPr>
            <a:r>
              <a:rPr lang="en-US" altLang="ko-KR" sz="1500" dirty="0"/>
              <a:t>- Nuclear medicine and molecular imaging</a:t>
            </a:r>
          </a:p>
        </p:txBody>
      </p:sp>
      <p:sp>
        <p:nvSpPr>
          <p:cNvPr id="13" name="직사각형 12">
            <a:extLst>
              <a:ext uri="{FF2B5EF4-FFF2-40B4-BE49-F238E27FC236}">
                <a16:creationId xmlns:a16="http://schemas.microsoft.com/office/drawing/2014/main" id="{E6B82184-1680-E5F6-24EC-C1BE5E31D6C7}"/>
              </a:ext>
            </a:extLst>
          </p:cNvPr>
          <p:cNvSpPr/>
          <p:nvPr/>
        </p:nvSpPr>
        <p:spPr>
          <a:xfrm>
            <a:off x="7592037" y="692696"/>
            <a:ext cx="2593975" cy="32385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r>
              <a:rPr lang="en-US" altLang="ko-KR" b="1" dirty="0">
                <a:solidFill>
                  <a:schemeClr val="tx1"/>
                </a:solidFill>
                <a:ea typeface="HY견고딕" pitchFamily="18" charset="-127"/>
              </a:rPr>
              <a:t>Medical applications</a:t>
            </a:r>
            <a:endParaRPr lang="ko-KR" altLang="en-US" b="1" dirty="0">
              <a:solidFill>
                <a:schemeClr val="tx1"/>
              </a:solidFill>
              <a:ea typeface="HY견고딕" pitchFamily="18" charset="-127"/>
            </a:endParaRPr>
          </a:p>
        </p:txBody>
      </p:sp>
      <p:pic>
        <p:nvPicPr>
          <p:cNvPr id="14" name="그림 13">
            <a:extLst>
              <a:ext uri="{FF2B5EF4-FFF2-40B4-BE49-F238E27FC236}">
                <a16:creationId xmlns:a16="http://schemas.microsoft.com/office/drawing/2014/main" id="{F8D77787-B3AA-F839-DE29-CB21074909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26761" y="2411673"/>
            <a:ext cx="1844439" cy="1376534"/>
          </a:xfrm>
          <a:prstGeom prst="rect">
            <a:avLst/>
          </a:prstGeom>
          <a:noFill/>
          <a:ln w="19050">
            <a:solidFill>
              <a:schemeClr val="tx1"/>
            </a:solidFill>
            <a:miter lim="800000"/>
            <a:headEnd/>
            <a:tailEnd/>
          </a:ln>
          <a:effectLst/>
        </p:spPr>
      </p:pic>
      <p:pic>
        <p:nvPicPr>
          <p:cNvPr id="15" name="그림 14">
            <a:extLst>
              <a:ext uri="{FF2B5EF4-FFF2-40B4-BE49-F238E27FC236}">
                <a16:creationId xmlns:a16="http://schemas.microsoft.com/office/drawing/2014/main" id="{606D9422-F182-C2E1-2C1C-D9E9472B1758}"/>
              </a:ext>
            </a:extLst>
          </p:cNvPr>
          <p:cNvPicPr>
            <a:picLocks noChangeAspect="1"/>
          </p:cNvPicPr>
          <p:nvPr/>
        </p:nvPicPr>
        <p:blipFill>
          <a:blip r:embed="rId8"/>
          <a:stretch>
            <a:fillRect/>
          </a:stretch>
        </p:blipFill>
        <p:spPr>
          <a:xfrm>
            <a:off x="1880777" y="4365594"/>
            <a:ext cx="3112530" cy="1679094"/>
          </a:xfrm>
          <a:prstGeom prst="rect">
            <a:avLst/>
          </a:prstGeom>
        </p:spPr>
      </p:pic>
    </p:spTree>
    <p:extLst>
      <p:ext uri="{BB962C8B-B14F-4D97-AF65-F5344CB8AC3E}">
        <p14:creationId xmlns:p14="http://schemas.microsoft.com/office/powerpoint/2010/main" val="257639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0920917-DBA5-9432-EEA8-390DAD3A02F6}"/>
              </a:ext>
            </a:extLst>
          </p:cNvPr>
          <p:cNvSpPr>
            <a:spLocks noGrp="1"/>
          </p:cNvSpPr>
          <p:nvPr>
            <p:ph type="title"/>
          </p:nvPr>
        </p:nvSpPr>
        <p:spPr/>
        <p:txBody>
          <a:bodyPr/>
          <a:lstStyle/>
          <a:p>
            <a:r>
              <a:rPr lang="en-US" altLang="ko-KR" dirty="0"/>
              <a:t>Necessity of “Large-area” Compton Camera</a:t>
            </a:r>
            <a:endParaRPr lang="ko-KR" altLang="en-US" dirty="0"/>
          </a:p>
        </p:txBody>
      </p:sp>
      <p:sp>
        <p:nvSpPr>
          <p:cNvPr id="3" name="슬라이드 번호 개체 틀 2">
            <a:extLst>
              <a:ext uri="{FF2B5EF4-FFF2-40B4-BE49-F238E27FC236}">
                <a16:creationId xmlns:a16="http://schemas.microsoft.com/office/drawing/2014/main" id="{8206F655-6CB5-1065-39A9-04AC6E89D8FF}"/>
              </a:ext>
            </a:extLst>
          </p:cNvPr>
          <p:cNvSpPr>
            <a:spLocks noGrp="1"/>
          </p:cNvSpPr>
          <p:nvPr>
            <p:ph type="sldNum" sz="quarter" idx="12"/>
          </p:nvPr>
        </p:nvSpPr>
        <p:spPr/>
        <p:txBody>
          <a:bodyPr/>
          <a:lstStyle/>
          <a:p>
            <a:fld id="{72BAF041-C2DF-4796-9C78-09F2BBD5D4C1}" type="slidenum">
              <a:rPr lang="en-US" smtClean="0"/>
              <a:pPr/>
              <a:t>7</a:t>
            </a:fld>
            <a:endParaRPr lang="en-US" dirty="0"/>
          </a:p>
        </p:txBody>
      </p:sp>
      <p:sp>
        <p:nvSpPr>
          <p:cNvPr id="5" name="TextBox 4">
            <a:extLst>
              <a:ext uri="{FF2B5EF4-FFF2-40B4-BE49-F238E27FC236}">
                <a16:creationId xmlns:a16="http://schemas.microsoft.com/office/drawing/2014/main" id="{2F907FB1-CF78-06F1-BA49-5B507437957B}"/>
              </a:ext>
            </a:extLst>
          </p:cNvPr>
          <p:cNvSpPr txBox="1"/>
          <p:nvPr/>
        </p:nvSpPr>
        <p:spPr>
          <a:xfrm>
            <a:off x="6268244" y="1338816"/>
            <a:ext cx="3033203" cy="400110"/>
          </a:xfrm>
          <a:prstGeom prst="rect">
            <a:avLst/>
          </a:prstGeom>
          <a:noFill/>
        </p:spPr>
        <p:txBody>
          <a:bodyPr wrap="none" rtlCol="0">
            <a:spAutoFit/>
          </a:bodyPr>
          <a:lstStyle/>
          <a:p>
            <a:r>
              <a:rPr lang="en-US" altLang="ko-KR" sz="2000" b="1" dirty="0"/>
              <a:t>Small Compton camera</a:t>
            </a:r>
            <a:endParaRPr lang="ko-KR" altLang="en-US" sz="2000" b="1" dirty="0"/>
          </a:p>
        </p:txBody>
      </p:sp>
      <p:sp>
        <p:nvSpPr>
          <p:cNvPr id="6" name="TextBox 5">
            <a:extLst>
              <a:ext uri="{FF2B5EF4-FFF2-40B4-BE49-F238E27FC236}">
                <a16:creationId xmlns:a16="http://schemas.microsoft.com/office/drawing/2014/main" id="{7888084F-339D-AC83-EDD0-FF8A496CB509}"/>
              </a:ext>
            </a:extLst>
          </p:cNvPr>
          <p:cNvSpPr txBox="1"/>
          <p:nvPr/>
        </p:nvSpPr>
        <p:spPr>
          <a:xfrm>
            <a:off x="6268244" y="1738926"/>
            <a:ext cx="3983012" cy="923330"/>
          </a:xfrm>
          <a:prstGeom prst="rect">
            <a:avLst/>
          </a:prstGeom>
          <a:noFill/>
        </p:spPr>
        <p:txBody>
          <a:bodyPr wrap="square" rtlCol="0">
            <a:spAutoFit/>
          </a:bodyPr>
          <a:lstStyle/>
          <a:p>
            <a:pPr marL="177800" indent="-177800" latinLnBrk="0">
              <a:buFontTx/>
              <a:buChar char="-"/>
            </a:pPr>
            <a:r>
              <a:rPr lang="en-US" altLang="ko-KR" dirty="0"/>
              <a:t>Uses small detectors (&lt;10 cm) </a:t>
            </a:r>
            <a:br>
              <a:rPr lang="en-US" altLang="ko-KR" dirty="0"/>
            </a:br>
            <a:r>
              <a:rPr lang="en-US" altLang="ko-KR" dirty="0">
                <a:sym typeface="Wingdings" panose="05000000000000000000" pitchFamily="2" charset="2"/>
              </a:rPr>
              <a:t></a:t>
            </a:r>
            <a:r>
              <a:rPr lang="en-US" altLang="ko-KR" dirty="0"/>
              <a:t> low interaction probability </a:t>
            </a:r>
            <a:br>
              <a:rPr lang="en-US" altLang="ko-KR" dirty="0"/>
            </a:br>
            <a:r>
              <a:rPr lang="en-US" altLang="ko-KR" dirty="0">
                <a:sym typeface="Wingdings" panose="05000000000000000000" pitchFamily="2" charset="2"/>
              </a:rPr>
              <a:t></a:t>
            </a:r>
            <a:r>
              <a:rPr lang="en-US" altLang="ko-KR" dirty="0"/>
              <a:t> </a:t>
            </a:r>
            <a:r>
              <a:rPr lang="en-US" altLang="ko-KR" b="1" dirty="0">
                <a:solidFill>
                  <a:srgbClr val="FF0000"/>
                </a:solidFill>
              </a:rPr>
              <a:t>low imaging sensitivity</a:t>
            </a:r>
          </a:p>
        </p:txBody>
      </p:sp>
      <p:sp>
        <p:nvSpPr>
          <p:cNvPr id="7" name="TextBox 6">
            <a:extLst>
              <a:ext uri="{FF2B5EF4-FFF2-40B4-BE49-F238E27FC236}">
                <a16:creationId xmlns:a16="http://schemas.microsoft.com/office/drawing/2014/main" id="{219BB5AD-01FE-927D-81A6-24A3F5137B12}"/>
              </a:ext>
            </a:extLst>
          </p:cNvPr>
          <p:cNvSpPr txBox="1"/>
          <p:nvPr/>
        </p:nvSpPr>
        <p:spPr>
          <a:xfrm>
            <a:off x="6268244" y="4368924"/>
            <a:ext cx="3732112" cy="400110"/>
          </a:xfrm>
          <a:prstGeom prst="rect">
            <a:avLst/>
          </a:prstGeom>
          <a:noFill/>
        </p:spPr>
        <p:txBody>
          <a:bodyPr wrap="none" rtlCol="0">
            <a:spAutoFit/>
          </a:bodyPr>
          <a:lstStyle/>
          <a:p>
            <a:r>
              <a:rPr lang="en-US" altLang="ko-KR" sz="2000" b="1" dirty="0"/>
              <a:t>Large-Area Compton camera</a:t>
            </a:r>
            <a:endParaRPr lang="ko-KR" altLang="en-US" sz="2000" b="1" dirty="0"/>
          </a:p>
        </p:txBody>
      </p:sp>
      <p:sp>
        <p:nvSpPr>
          <p:cNvPr id="8" name="TextBox 7">
            <a:extLst>
              <a:ext uri="{FF2B5EF4-FFF2-40B4-BE49-F238E27FC236}">
                <a16:creationId xmlns:a16="http://schemas.microsoft.com/office/drawing/2014/main" id="{F6A8B41B-0DF2-88D2-F9E0-D84C71E81E0E}"/>
              </a:ext>
            </a:extLst>
          </p:cNvPr>
          <p:cNvSpPr txBox="1"/>
          <p:nvPr/>
        </p:nvSpPr>
        <p:spPr>
          <a:xfrm>
            <a:off x="6268244" y="4769034"/>
            <a:ext cx="4127028" cy="1200329"/>
          </a:xfrm>
          <a:prstGeom prst="rect">
            <a:avLst/>
          </a:prstGeom>
          <a:noFill/>
        </p:spPr>
        <p:txBody>
          <a:bodyPr wrap="square" rtlCol="0">
            <a:spAutoFit/>
          </a:bodyPr>
          <a:lstStyle/>
          <a:p>
            <a:pPr marL="177800" indent="-177800" latinLnBrk="0">
              <a:buFontTx/>
              <a:buChar char="-"/>
            </a:pPr>
            <a:r>
              <a:rPr lang="en-US" altLang="ko-KR" dirty="0"/>
              <a:t>Uses large detectors (a few tens cm) </a:t>
            </a:r>
            <a:br>
              <a:rPr lang="en-US" altLang="ko-KR" dirty="0"/>
            </a:br>
            <a:r>
              <a:rPr lang="en-US" altLang="ko-KR" dirty="0">
                <a:sym typeface="Wingdings" panose="05000000000000000000" pitchFamily="2" charset="2"/>
              </a:rPr>
              <a:t> </a:t>
            </a:r>
            <a:r>
              <a:rPr lang="en-US" altLang="ko-KR" dirty="0"/>
              <a:t>high interaction probability </a:t>
            </a:r>
            <a:br>
              <a:rPr lang="en-US" altLang="ko-KR" dirty="0"/>
            </a:br>
            <a:r>
              <a:rPr lang="en-US" altLang="ko-KR" dirty="0">
                <a:sym typeface="Wingdings" panose="05000000000000000000" pitchFamily="2" charset="2"/>
              </a:rPr>
              <a:t> </a:t>
            </a:r>
            <a:r>
              <a:rPr lang="en-US" altLang="ko-KR" b="1" dirty="0">
                <a:solidFill>
                  <a:srgbClr val="FF0000"/>
                </a:solidFill>
                <a:sym typeface="Wingdings" panose="05000000000000000000" pitchFamily="2" charset="2"/>
              </a:rPr>
              <a:t>h</a:t>
            </a:r>
            <a:r>
              <a:rPr lang="en-US" altLang="ko-KR" b="1" dirty="0">
                <a:solidFill>
                  <a:srgbClr val="FF0000"/>
                </a:solidFill>
              </a:rPr>
              <a:t>igh imaging sensitivity </a:t>
            </a:r>
            <a:br>
              <a:rPr lang="en-US" altLang="ko-KR" b="1" dirty="0">
                <a:solidFill>
                  <a:srgbClr val="FF0000"/>
                </a:solidFill>
              </a:rPr>
            </a:br>
            <a:r>
              <a:rPr lang="en-US" altLang="ko-KR" b="1" dirty="0">
                <a:solidFill>
                  <a:srgbClr val="FF0000"/>
                </a:solidFill>
              </a:rPr>
              <a:t>    (a few tens of times higher)</a:t>
            </a:r>
          </a:p>
        </p:txBody>
      </p:sp>
      <p:pic>
        <p:nvPicPr>
          <p:cNvPr id="9" name="그림 8">
            <a:extLst>
              <a:ext uri="{FF2B5EF4-FFF2-40B4-BE49-F238E27FC236}">
                <a16:creationId xmlns:a16="http://schemas.microsoft.com/office/drawing/2014/main" id="{DC9C3D1E-E1FB-95F0-10E2-8CAED50C8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888" y="961941"/>
            <a:ext cx="3525408" cy="2403896"/>
          </a:xfrm>
          <a:prstGeom prst="rect">
            <a:avLst/>
          </a:prstGeom>
        </p:spPr>
      </p:pic>
      <p:sp>
        <p:nvSpPr>
          <p:cNvPr id="10" name="타원 9">
            <a:extLst>
              <a:ext uri="{FF2B5EF4-FFF2-40B4-BE49-F238E27FC236}">
                <a16:creationId xmlns:a16="http://schemas.microsoft.com/office/drawing/2014/main" id="{8F5AF3B4-8562-ED86-F7A2-64C3D4834147}"/>
              </a:ext>
            </a:extLst>
          </p:cNvPr>
          <p:cNvSpPr/>
          <p:nvPr/>
        </p:nvSpPr>
        <p:spPr>
          <a:xfrm>
            <a:off x="2879349" y="2359597"/>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1" name="직선 연결선 10">
            <a:extLst>
              <a:ext uri="{FF2B5EF4-FFF2-40B4-BE49-F238E27FC236}">
                <a16:creationId xmlns:a16="http://schemas.microsoft.com/office/drawing/2014/main" id="{3A1864F7-FDAB-A992-C2BE-CD595ACE9843}"/>
              </a:ext>
            </a:extLst>
          </p:cNvPr>
          <p:cNvCxnSpPr/>
          <p:nvPr/>
        </p:nvCxnSpPr>
        <p:spPr>
          <a:xfrm flipV="1">
            <a:off x="2905919" y="1895249"/>
            <a:ext cx="2424906" cy="496887"/>
          </a:xfrm>
          <a:prstGeom prst="line">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D76585C-0293-277E-CF9F-69C9C430A9E8}"/>
              </a:ext>
            </a:extLst>
          </p:cNvPr>
          <p:cNvSpPr txBox="1"/>
          <p:nvPr/>
        </p:nvSpPr>
        <p:spPr>
          <a:xfrm>
            <a:off x="3554512" y="2228931"/>
            <a:ext cx="2667718" cy="523220"/>
          </a:xfrm>
          <a:prstGeom prst="rect">
            <a:avLst/>
          </a:prstGeom>
          <a:noFill/>
        </p:spPr>
        <p:txBody>
          <a:bodyPr wrap="none" rtlCol="0">
            <a:spAutoFit/>
          </a:bodyPr>
          <a:lstStyle/>
          <a:p>
            <a:r>
              <a:rPr lang="en-US" altLang="ko-KR" sz="1400" b="1" dirty="0"/>
              <a:t>Source-to-detector distance: </a:t>
            </a:r>
          </a:p>
          <a:p>
            <a:r>
              <a:rPr lang="en-US" altLang="ko-KR" sz="1400" b="1" dirty="0"/>
              <a:t>~a few meter</a:t>
            </a:r>
            <a:endParaRPr lang="ko-KR" altLang="en-US" sz="1400" b="1" dirty="0"/>
          </a:p>
        </p:txBody>
      </p:sp>
      <p:sp>
        <p:nvSpPr>
          <p:cNvPr id="13" name="TextBox 12">
            <a:extLst>
              <a:ext uri="{FF2B5EF4-FFF2-40B4-BE49-F238E27FC236}">
                <a16:creationId xmlns:a16="http://schemas.microsoft.com/office/drawing/2014/main" id="{A8C6DD95-D10D-0702-E41D-8718DC80FC8A}"/>
              </a:ext>
            </a:extLst>
          </p:cNvPr>
          <p:cNvSpPr txBox="1"/>
          <p:nvPr/>
        </p:nvSpPr>
        <p:spPr>
          <a:xfrm>
            <a:off x="2722798" y="1048536"/>
            <a:ext cx="2788180" cy="523220"/>
          </a:xfrm>
          <a:prstGeom prst="rect">
            <a:avLst/>
          </a:prstGeom>
          <a:solidFill>
            <a:srgbClr val="FFFFFF">
              <a:alpha val="60000"/>
            </a:srgbClr>
          </a:solidFill>
          <a:ln>
            <a:solidFill>
              <a:srgbClr val="FF0000"/>
            </a:solidFill>
          </a:ln>
        </p:spPr>
        <p:txBody>
          <a:bodyPr wrap="square" rtlCol="0">
            <a:spAutoFit/>
          </a:bodyPr>
          <a:lstStyle/>
          <a:p>
            <a:r>
              <a:rPr lang="en-US" altLang="ko-KR" sz="1400" dirty="0">
                <a:solidFill>
                  <a:srgbClr val="FF0000"/>
                </a:solidFill>
              </a:rPr>
              <a:t>Existing Compton camera size: </a:t>
            </a:r>
          </a:p>
          <a:p>
            <a:r>
              <a:rPr lang="en-US" altLang="ko-KR" sz="1400" dirty="0">
                <a:solidFill>
                  <a:srgbClr val="FF0000"/>
                </a:solidFill>
              </a:rPr>
              <a:t>&lt;10 cm</a:t>
            </a:r>
            <a:endParaRPr lang="ko-KR" altLang="en-US" sz="1400" dirty="0">
              <a:solidFill>
                <a:srgbClr val="FF0000"/>
              </a:solidFill>
            </a:endParaRPr>
          </a:p>
        </p:txBody>
      </p:sp>
      <p:cxnSp>
        <p:nvCxnSpPr>
          <p:cNvPr id="14" name="직선 화살표 연결선 13">
            <a:extLst>
              <a:ext uri="{FF2B5EF4-FFF2-40B4-BE49-F238E27FC236}">
                <a16:creationId xmlns:a16="http://schemas.microsoft.com/office/drawing/2014/main" id="{E2E14CBA-F451-9F2C-4E47-566535240B02}"/>
              </a:ext>
            </a:extLst>
          </p:cNvPr>
          <p:cNvCxnSpPr/>
          <p:nvPr/>
        </p:nvCxnSpPr>
        <p:spPr>
          <a:xfrm>
            <a:off x="5210696" y="1569462"/>
            <a:ext cx="126479" cy="2527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타원 14">
            <a:extLst>
              <a:ext uri="{FF2B5EF4-FFF2-40B4-BE49-F238E27FC236}">
                <a16:creationId xmlns:a16="http://schemas.microsoft.com/office/drawing/2014/main" id="{FA1B5124-9346-8E0F-63B1-880ED5E4E0D9}"/>
              </a:ext>
            </a:extLst>
          </p:cNvPr>
          <p:cNvSpPr/>
          <p:nvPr/>
        </p:nvSpPr>
        <p:spPr>
          <a:xfrm>
            <a:off x="5298579" y="1816515"/>
            <a:ext cx="124473" cy="124473"/>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그림 15">
            <a:extLst>
              <a:ext uri="{FF2B5EF4-FFF2-40B4-BE49-F238E27FC236}">
                <a16:creationId xmlns:a16="http://schemas.microsoft.com/office/drawing/2014/main" id="{C973D0AF-79D8-4B99-5220-4E652E0753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0038" y="4019141"/>
            <a:ext cx="3523107" cy="2403895"/>
          </a:xfrm>
          <a:prstGeom prst="rect">
            <a:avLst/>
          </a:prstGeom>
        </p:spPr>
      </p:pic>
      <p:sp>
        <p:nvSpPr>
          <p:cNvPr id="17" name="타원 16">
            <a:extLst>
              <a:ext uri="{FF2B5EF4-FFF2-40B4-BE49-F238E27FC236}">
                <a16:creationId xmlns:a16="http://schemas.microsoft.com/office/drawing/2014/main" id="{9DAF4805-25D4-AA5E-D1F5-95F19493E4D5}"/>
              </a:ext>
            </a:extLst>
          </p:cNvPr>
          <p:cNvSpPr/>
          <p:nvPr/>
        </p:nvSpPr>
        <p:spPr>
          <a:xfrm>
            <a:off x="2877865" y="5417421"/>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a:extLst>
              <a:ext uri="{FF2B5EF4-FFF2-40B4-BE49-F238E27FC236}">
                <a16:creationId xmlns:a16="http://schemas.microsoft.com/office/drawing/2014/main" id="{284DA342-7929-9248-9688-348C0B943391}"/>
              </a:ext>
            </a:extLst>
          </p:cNvPr>
          <p:cNvSpPr txBox="1"/>
          <p:nvPr/>
        </p:nvSpPr>
        <p:spPr>
          <a:xfrm>
            <a:off x="2722798" y="3988575"/>
            <a:ext cx="2788180" cy="523220"/>
          </a:xfrm>
          <a:prstGeom prst="rect">
            <a:avLst/>
          </a:prstGeom>
          <a:solidFill>
            <a:srgbClr val="FFFFFF">
              <a:alpha val="69804"/>
            </a:srgbClr>
          </a:solidFill>
          <a:ln>
            <a:solidFill>
              <a:srgbClr val="FF0000"/>
            </a:solidFill>
          </a:ln>
        </p:spPr>
        <p:txBody>
          <a:bodyPr wrap="square" rtlCol="0">
            <a:spAutoFit/>
          </a:bodyPr>
          <a:lstStyle/>
          <a:p>
            <a:r>
              <a:rPr lang="en-US" altLang="ko-KR" sz="1400" dirty="0">
                <a:solidFill>
                  <a:srgbClr val="FF0000"/>
                </a:solidFill>
              </a:rPr>
              <a:t>Proposed Compton camera size:</a:t>
            </a:r>
            <a:br>
              <a:rPr lang="en-US" altLang="ko-KR" sz="1400" dirty="0">
                <a:solidFill>
                  <a:srgbClr val="FF0000"/>
                </a:solidFill>
              </a:rPr>
            </a:br>
            <a:r>
              <a:rPr lang="en-US" altLang="ko-KR" sz="1400" b="1" dirty="0">
                <a:solidFill>
                  <a:srgbClr val="FF0000"/>
                </a:solidFill>
              </a:rPr>
              <a:t>~a few tens cm</a:t>
            </a:r>
            <a:endParaRPr lang="ko-KR" altLang="en-US" sz="1400" b="1" dirty="0">
              <a:solidFill>
                <a:srgbClr val="FF0000"/>
              </a:solidFill>
            </a:endParaRPr>
          </a:p>
        </p:txBody>
      </p:sp>
      <p:cxnSp>
        <p:nvCxnSpPr>
          <p:cNvPr id="19" name="직선 화살표 연결선 18">
            <a:extLst>
              <a:ext uri="{FF2B5EF4-FFF2-40B4-BE49-F238E27FC236}">
                <a16:creationId xmlns:a16="http://schemas.microsoft.com/office/drawing/2014/main" id="{C238FD66-8B0D-2325-435F-CD3550CA0F37}"/>
              </a:ext>
            </a:extLst>
          </p:cNvPr>
          <p:cNvCxnSpPr/>
          <p:nvPr/>
        </p:nvCxnSpPr>
        <p:spPr>
          <a:xfrm>
            <a:off x="4991827" y="4511795"/>
            <a:ext cx="172207" cy="1984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092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CBB5E45-BFB1-B172-D3F1-3F2455209E79}"/>
              </a:ext>
            </a:extLst>
          </p:cNvPr>
          <p:cNvSpPr>
            <a:spLocks noGrp="1"/>
          </p:cNvSpPr>
          <p:nvPr>
            <p:ph type="title"/>
          </p:nvPr>
        </p:nvSpPr>
        <p:spPr/>
        <p:txBody>
          <a:bodyPr/>
          <a:lstStyle/>
          <a:p>
            <a:r>
              <a:rPr lang="en-US" altLang="ko-KR" dirty="0"/>
              <a:t>Enlarging Component Detectors</a:t>
            </a:r>
            <a:endParaRPr lang="ko-KR" altLang="en-US" dirty="0"/>
          </a:p>
        </p:txBody>
      </p:sp>
      <p:sp>
        <p:nvSpPr>
          <p:cNvPr id="3" name="슬라이드 번호 개체 틀 2">
            <a:extLst>
              <a:ext uri="{FF2B5EF4-FFF2-40B4-BE49-F238E27FC236}">
                <a16:creationId xmlns:a16="http://schemas.microsoft.com/office/drawing/2014/main" id="{03077DC1-D2B5-80C9-47D5-5EBE7507AA59}"/>
              </a:ext>
            </a:extLst>
          </p:cNvPr>
          <p:cNvSpPr>
            <a:spLocks noGrp="1"/>
          </p:cNvSpPr>
          <p:nvPr>
            <p:ph type="sldNum" sz="quarter" idx="12"/>
          </p:nvPr>
        </p:nvSpPr>
        <p:spPr/>
        <p:txBody>
          <a:bodyPr/>
          <a:lstStyle/>
          <a:p>
            <a:fld id="{72BAF041-C2DF-4796-9C78-09F2BBD5D4C1}" type="slidenum">
              <a:rPr lang="en-US" smtClean="0"/>
              <a:pPr/>
              <a:t>8</a:t>
            </a:fld>
            <a:endParaRPr lang="en-US" dirty="0"/>
          </a:p>
        </p:txBody>
      </p:sp>
      <p:pic>
        <p:nvPicPr>
          <p:cNvPr id="5" name="그림 4">
            <a:extLst>
              <a:ext uri="{FF2B5EF4-FFF2-40B4-BE49-F238E27FC236}">
                <a16:creationId xmlns:a16="http://schemas.microsoft.com/office/drawing/2014/main" id="{F88E5C9C-60A7-144C-8C68-722A9FD7D6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45" t="2140" r="13118" b="4660"/>
          <a:stretch/>
        </p:blipFill>
        <p:spPr>
          <a:xfrm>
            <a:off x="3533256" y="937088"/>
            <a:ext cx="3186136" cy="2584978"/>
          </a:xfrm>
          <a:prstGeom prst="rect">
            <a:avLst/>
          </a:prstGeom>
        </p:spPr>
      </p:pic>
      <p:sp>
        <p:nvSpPr>
          <p:cNvPr id="6" name="직사각형 5">
            <a:extLst>
              <a:ext uri="{FF2B5EF4-FFF2-40B4-BE49-F238E27FC236}">
                <a16:creationId xmlns:a16="http://schemas.microsoft.com/office/drawing/2014/main" id="{4DE3F4BD-8EE6-8A5D-BEF5-A6B41C78C4B5}"/>
              </a:ext>
            </a:extLst>
          </p:cNvPr>
          <p:cNvSpPr/>
          <p:nvPr/>
        </p:nvSpPr>
        <p:spPr>
          <a:xfrm>
            <a:off x="6915358" y="687617"/>
            <a:ext cx="5276642" cy="3083921"/>
          </a:xfrm>
          <a:prstGeom prst="rect">
            <a:avLst/>
          </a:prstGeom>
        </p:spPr>
        <p:txBody>
          <a:bodyPr wrap="square">
            <a:spAutoFit/>
          </a:bodyPr>
          <a:lstStyle/>
          <a:p>
            <a:pPr marL="285750" indent="-285750">
              <a:lnSpc>
                <a:spcPct val="120000"/>
              </a:lnSpc>
              <a:buFont typeface="Wingdings" panose="05000000000000000000" pitchFamily="2" charset="2"/>
              <a:buChar char="§"/>
            </a:pPr>
            <a:r>
              <a:rPr lang="en-US" altLang="ko-KR" dirty="0"/>
              <a:t>Example: Dual particle imager (University of Michigan)</a:t>
            </a:r>
          </a:p>
          <a:p>
            <a:pPr marL="285750" indent="-285750">
              <a:lnSpc>
                <a:spcPct val="120000"/>
              </a:lnSpc>
              <a:buFont typeface="Wingdings" panose="05000000000000000000" pitchFamily="2" charset="2"/>
              <a:buChar char="§"/>
            </a:pPr>
            <a:r>
              <a:rPr lang="en-US" altLang="ko-KR" dirty="0">
                <a:solidFill>
                  <a:srgbClr val="0070C0"/>
                </a:solidFill>
              </a:rPr>
              <a:t>Achieved large size (a few tens cm) and </a:t>
            </a:r>
            <a:r>
              <a:rPr lang="en-US" altLang="ko-KR" b="1" dirty="0">
                <a:solidFill>
                  <a:srgbClr val="0070C0"/>
                </a:solidFill>
              </a:rPr>
              <a:t>cost effectiveness</a:t>
            </a:r>
            <a:endParaRPr lang="en-US" altLang="ko-KR" dirty="0"/>
          </a:p>
          <a:p>
            <a:pPr marL="285750" indent="-285750">
              <a:lnSpc>
                <a:spcPct val="120000"/>
              </a:lnSpc>
              <a:buFont typeface="Wingdings" panose="05000000000000000000" pitchFamily="2" charset="2"/>
              <a:buChar char="§"/>
            </a:pPr>
            <a:r>
              <a:rPr lang="en-US" altLang="ko-KR" b="1" dirty="0">
                <a:solidFill>
                  <a:srgbClr val="FF0000"/>
                </a:solidFill>
              </a:rPr>
              <a:t>Low fill factor</a:t>
            </a:r>
            <a:r>
              <a:rPr lang="en-US" altLang="ko-KR" dirty="0">
                <a:solidFill>
                  <a:srgbClr val="FF0000"/>
                </a:solidFill>
              </a:rPr>
              <a:t> of each layer which causes </a:t>
            </a:r>
            <a:r>
              <a:rPr lang="en-US" altLang="ko-KR" b="1" dirty="0">
                <a:solidFill>
                  <a:srgbClr val="FF0000"/>
                </a:solidFill>
              </a:rPr>
              <a:t>loss of sensitivity</a:t>
            </a:r>
          </a:p>
          <a:p>
            <a:pPr marL="285750" indent="-285750">
              <a:lnSpc>
                <a:spcPct val="120000"/>
              </a:lnSpc>
              <a:buFont typeface="Wingdings" panose="05000000000000000000" pitchFamily="2" charset="2"/>
              <a:buChar char="§"/>
            </a:pPr>
            <a:r>
              <a:rPr lang="en-US" altLang="ko-KR" b="1" dirty="0">
                <a:solidFill>
                  <a:srgbClr val="FF0000"/>
                </a:solidFill>
              </a:rPr>
              <a:t>Poor spatial resolution (100–140 mm pitch)</a:t>
            </a:r>
            <a:r>
              <a:rPr lang="en-US" altLang="ko-KR" dirty="0">
                <a:solidFill>
                  <a:srgbClr val="FF0000"/>
                </a:solidFill>
              </a:rPr>
              <a:t> which causes </a:t>
            </a:r>
            <a:r>
              <a:rPr lang="en-US" altLang="ko-KR" b="1" dirty="0">
                <a:solidFill>
                  <a:srgbClr val="FF0000"/>
                </a:solidFill>
              </a:rPr>
              <a:t>deterioration of image resolution</a:t>
            </a:r>
          </a:p>
        </p:txBody>
      </p:sp>
      <p:pic>
        <p:nvPicPr>
          <p:cNvPr id="7" name="그림 6">
            <a:extLst>
              <a:ext uri="{FF2B5EF4-FFF2-40B4-BE49-F238E27FC236}">
                <a16:creationId xmlns:a16="http://schemas.microsoft.com/office/drawing/2014/main" id="{95FE9CEF-515C-2909-65E6-1DAB97FC00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27" r="21032"/>
          <a:stretch/>
        </p:blipFill>
        <p:spPr>
          <a:xfrm>
            <a:off x="3627776" y="3924451"/>
            <a:ext cx="2731576" cy="2777172"/>
          </a:xfrm>
          <a:prstGeom prst="rect">
            <a:avLst/>
          </a:prstGeom>
        </p:spPr>
      </p:pic>
      <p:sp>
        <p:nvSpPr>
          <p:cNvPr id="8" name="직사각형 7">
            <a:extLst>
              <a:ext uri="{FF2B5EF4-FFF2-40B4-BE49-F238E27FC236}">
                <a16:creationId xmlns:a16="http://schemas.microsoft.com/office/drawing/2014/main" id="{4AE80582-9D02-5982-C724-A309ADB067F3}"/>
              </a:ext>
            </a:extLst>
          </p:cNvPr>
          <p:cNvSpPr/>
          <p:nvPr/>
        </p:nvSpPr>
        <p:spPr>
          <a:xfrm>
            <a:off x="6915358" y="3937276"/>
            <a:ext cx="5112568" cy="2751522"/>
          </a:xfrm>
          <a:prstGeom prst="rect">
            <a:avLst/>
          </a:prstGeom>
        </p:spPr>
        <p:txBody>
          <a:bodyPr wrap="square">
            <a:spAutoFit/>
          </a:bodyPr>
          <a:lstStyle/>
          <a:p>
            <a:pPr marL="285750" indent="-285750">
              <a:lnSpc>
                <a:spcPct val="120000"/>
              </a:lnSpc>
              <a:buFont typeface="Wingdings" panose="05000000000000000000" pitchFamily="2" charset="2"/>
              <a:buChar char="§"/>
            </a:pPr>
            <a:r>
              <a:rPr lang="en-US" altLang="ko-KR" dirty="0"/>
              <a:t>No example</a:t>
            </a:r>
          </a:p>
          <a:p>
            <a:pPr marL="285750" indent="-285750">
              <a:lnSpc>
                <a:spcPct val="120000"/>
              </a:lnSpc>
              <a:buFont typeface="Wingdings" panose="05000000000000000000" pitchFamily="2" charset="2"/>
              <a:buChar char="§"/>
            </a:pPr>
            <a:r>
              <a:rPr lang="en-US" altLang="ko-KR" dirty="0">
                <a:solidFill>
                  <a:srgbClr val="0070C0"/>
                </a:solidFill>
              </a:rPr>
              <a:t>Achievable </a:t>
            </a:r>
            <a:r>
              <a:rPr lang="en-US" altLang="ko-KR" b="1" dirty="0">
                <a:solidFill>
                  <a:srgbClr val="0070C0"/>
                </a:solidFill>
              </a:rPr>
              <a:t>outstanding spatial resolution </a:t>
            </a:r>
            <a:br>
              <a:rPr lang="en-US" altLang="ko-KR" b="1" dirty="0">
                <a:solidFill>
                  <a:srgbClr val="0070C0"/>
                </a:solidFill>
              </a:rPr>
            </a:br>
            <a:r>
              <a:rPr lang="en-US" altLang="ko-KR" b="1" dirty="0">
                <a:solidFill>
                  <a:srgbClr val="0070C0"/>
                </a:solidFill>
              </a:rPr>
              <a:t>(a few mm pitch)</a:t>
            </a:r>
            <a:r>
              <a:rPr lang="en-US" altLang="ko-KR" dirty="0">
                <a:solidFill>
                  <a:srgbClr val="0070C0"/>
                </a:solidFill>
              </a:rPr>
              <a:t> and large size (a few tens cm)</a:t>
            </a:r>
          </a:p>
          <a:p>
            <a:pPr marL="285750" indent="-285750">
              <a:lnSpc>
                <a:spcPct val="120000"/>
              </a:lnSpc>
              <a:buFont typeface="Wingdings" panose="05000000000000000000" pitchFamily="2" charset="2"/>
              <a:buChar char="§"/>
            </a:pPr>
            <a:r>
              <a:rPr lang="en-US" altLang="ko-KR" b="1" dirty="0">
                <a:solidFill>
                  <a:srgbClr val="FF0000"/>
                </a:solidFill>
              </a:rPr>
              <a:t>High production cost</a:t>
            </a:r>
            <a:r>
              <a:rPr lang="en-US" altLang="ko-KR" dirty="0">
                <a:solidFill>
                  <a:srgbClr val="FF0000"/>
                </a:solidFill>
              </a:rPr>
              <a:t> for both the pixelated crystal and multiple photo-sensors</a:t>
            </a:r>
          </a:p>
          <a:p>
            <a:pPr marL="285750" indent="-285750">
              <a:lnSpc>
                <a:spcPct val="120000"/>
              </a:lnSpc>
              <a:buFont typeface="Wingdings" panose="05000000000000000000" pitchFamily="2" charset="2"/>
              <a:buChar char="§"/>
            </a:pPr>
            <a:r>
              <a:rPr lang="en-US" altLang="ko-KR" b="1" dirty="0">
                <a:solidFill>
                  <a:srgbClr val="FF0000"/>
                </a:solidFill>
              </a:rPr>
              <a:t>Difficult to manufacture and maintain </a:t>
            </a:r>
            <a:r>
              <a:rPr lang="en-US" altLang="ko-KR" dirty="0">
                <a:solidFill>
                  <a:srgbClr val="FF0000"/>
                </a:solidFill>
              </a:rPr>
              <a:t>the crystal array structure</a:t>
            </a:r>
          </a:p>
        </p:txBody>
      </p:sp>
      <p:cxnSp>
        <p:nvCxnSpPr>
          <p:cNvPr id="9" name="직선 연결선 8">
            <a:extLst>
              <a:ext uri="{FF2B5EF4-FFF2-40B4-BE49-F238E27FC236}">
                <a16:creationId xmlns:a16="http://schemas.microsoft.com/office/drawing/2014/main" id="{1233DDF4-0288-0B25-8961-05C43591B13E}"/>
              </a:ext>
            </a:extLst>
          </p:cNvPr>
          <p:cNvCxnSpPr/>
          <p:nvPr/>
        </p:nvCxnSpPr>
        <p:spPr>
          <a:xfrm>
            <a:off x="3593332" y="3769449"/>
            <a:ext cx="85488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3" name="그림 82">
            <a:extLst>
              <a:ext uri="{FF2B5EF4-FFF2-40B4-BE49-F238E27FC236}">
                <a16:creationId xmlns:a16="http://schemas.microsoft.com/office/drawing/2014/main" id="{A656B520-192A-6E30-7FF1-45C97E85C5D4}"/>
              </a:ext>
            </a:extLst>
          </p:cNvPr>
          <p:cNvPicPr>
            <a:picLocks noChangeAspect="1"/>
          </p:cNvPicPr>
          <p:nvPr/>
        </p:nvPicPr>
        <p:blipFill>
          <a:blip r:embed="rId5"/>
          <a:stretch>
            <a:fillRect/>
          </a:stretch>
        </p:blipFill>
        <p:spPr>
          <a:xfrm>
            <a:off x="46835" y="2698405"/>
            <a:ext cx="3236231" cy="2142088"/>
          </a:xfrm>
          <a:prstGeom prst="rect">
            <a:avLst/>
          </a:prstGeom>
        </p:spPr>
      </p:pic>
      <p:sp>
        <p:nvSpPr>
          <p:cNvPr id="84" name="직사각형 83">
            <a:extLst>
              <a:ext uri="{FF2B5EF4-FFF2-40B4-BE49-F238E27FC236}">
                <a16:creationId xmlns:a16="http://schemas.microsoft.com/office/drawing/2014/main" id="{FF08A506-0FAD-9B0D-89E3-0F71D5249FE7}"/>
              </a:ext>
            </a:extLst>
          </p:cNvPr>
          <p:cNvSpPr/>
          <p:nvPr/>
        </p:nvSpPr>
        <p:spPr>
          <a:xfrm>
            <a:off x="1430868" y="2510367"/>
            <a:ext cx="884766" cy="2142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err="1">
              <a:solidFill>
                <a:schemeClr val="tx1"/>
              </a:solidFill>
            </a:endParaRPr>
          </a:p>
        </p:txBody>
      </p:sp>
    </p:spTree>
    <p:extLst>
      <p:ext uri="{BB962C8B-B14F-4D97-AF65-F5344CB8AC3E}">
        <p14:creationId xmlns:p14="http://schemas.microsoft.com/office/powerpoint/2010/main" val="2442023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D2D21D1-F6AE-05D0-068E-EB12CE52FC87}"/>
              </a:ext>
            </a:extLst>
          </p:cNvPr>
          <p:cNvSpPr>
            <a:spLocks noGrp="1"/>
          </p:cNvSpPr>
          <p:nvPr>
            <p:ph type="title"/>
          </p:nvPr>
        </p:nvSpPr>
        <p:spPr/>
        <p:txBody>
          <a:bodyPr/>
          <a:lstStyle/>
          <a:p>
            <a:r>
              <a:rPr lang="en-US" altLang="ko-KR" dirty="0"/>
              <a:t>Conceptual design of Large-area Compton camera</a:t>
            </a:r>
            <a:endParaRPr lang="ko-KR" altLang="en-US" dirty="0"/>
          </a:p>
        </p:txBody>
      </p:sp>
      <p:pic>
        <p:nvPicPr>
          <p:cNvPr id="5" name="그림 4">
            <a:extLst>
              <a:ext uri="{FF2B5EF4-FFF2-40B4-BE49-F238E27FC236}">
                <a16:creationId xmlns:a16="http://schemas.microsoft.com/office/drawing/2014/main" id="{55CAD15B-DEDA-CAE6-1E0B-166E70E37C3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034" t="7587" r="19980"/>
          <a:stretch/>
        </p:blipFill>
        <p:spPr>
          <a:xfrm>
            <a:off x="5592233" y="837539"/>
            <a:ext cx="6365487" cy="5869749"/>
          </a:xfrm>
          <a:prstGeom prst="rect">
            <a:avLst/>
          </a:prstGeom>
        </p:spPr>
      </p:pic>
      <p:cxnSp>
        <p:nvCxnSpPr>
          <p:cNvPr id="6" name="직선 화살표 연결선 5">
            <a:extLst>
              <a:ext uri="{FF2B5EF4-FFF2-40B4-BE49-F238E27FC236}">
                <a16:creationId xmlns:a16="http://schemas.microsoft.com/office/drawing/2014/main" id="{C139BFD0-71CE-B257-3832-D311DFB2600F}"/>
              </a:ext>
            </a:extLst>
          </p:cNvPr>
          <p:cNvCxnSpPr>
            <a:cxnSpLocks/>
          </p:cNvCxnSpPr>
          <p:nvPr/>
        </p:nvCxnSpPr>
        <p:spPr>
          <a:xfrm>
            <a:off x="7760365" y="2545118"/>
            <a:ext cx="49007" cy="275395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직선 연결선 6">
            <a:extLst>
              <a:ext uri="{FF2B5EF4-FFF2-40B4-BE49-F238E27FC236}">
                <a16:creationId xmlns:a16="http://schemas.microsoft.com/office/drawing/2014/main" id="{50E0DA35-194F-DB1A-D13E-A444445AC4A6}"/>
              </a:ext>
            </a:extLst>
          </p:cNvPr>
          <p:cNvCxnSpPr/>
          <p:nvPr/>
        </p:nvCxnSpPr>
        <p:spPr>
          <a:xfrm>
            <a:off x="7361179" y="2531262"/>
            <a:ext cx="733726" cy="27712"/>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 name="직선 연결선 7">
            <a:extLst>
              <a:ext uri="{FF2B5EF4-FFF2-40B4-BE49-F238E27FC236}">
                <a16:creationId xmlns:a16="http://schemas.microsoft.com/office/drawing/2014/main" id="{E795A4EA-3B8A-5435-9697-9E9ABF41FA17}"/>
              </a:ext>
            </a:extLst>
          </p:cNvPr>
          <p:cNvCxnSpPr/>
          <p:nvPr/>
        </p:nvCxnSpPr>
        <p:spPr>
          <a:xfrm>
            <a:off x="7446479" y="5278908"/>
            <a:ext cx="725786" cy="40322"/>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196C8D1-E2FC-46DE-7A3F-9085CAD517C6}"/>
              </a:ext>
            </a:extLst>
          </p:cNvPr>
          <p:cNvSpPr txBox="1"/>
          <p:nvPr/>
        </p:nvSpPr>
        <p:spPr>
          <a:xfrm>
            <a:off x="6921674" y="2914608"/>
            <a:ext cx="838691" cy="369332"/>
          </a:xfrm>
          <a:prstGeom prst="rect">
            <a:avLst/>
          </a:prstGeom>
          <a:noFill/>
        </p:spPr>
        <p:txBody>
          <a:bodyPr wrap="none" rtlCol="0">
            <a:spAutoFit/>
          </a:bodyPr>
          <a:lstStyle/>
          <a:p>
            <a:pPr algn="ctr"/>
            <a:r>
              <a:rPr lang="en-US" altLang="ko-KR" b="1" dirty="0">
                <a:solidFill>
                  <a:srgbClr val="FF0000"/>
                </a:solidFill>
              </a:rPr>
              <a:t>27 cm</a:t>
            </a:r>
            <a:endParaRPr lang="ko-KR" altLang="en-US" b="1" dirty="0">
              <a:solidFill>
                <a:srgbClr val="FF0000"/>
              </a:solidFill>
            </a:endParaRPr>
          </a:p>
        </p:txBody>
      </p:sp>
      <p:cxnSp>
        <p:nvCxnSpPr>
          <p:cNvPr id="10" name="직선 화살표 연결선 9">
            <a:extLst>
              <a:ext uri="{FF2B5EF4-FFF2-40B4-BE49-F238E27FC236}">
                <a16:creationId xmlns:a16="http://schemas.microsoft.com/office/drawing/2014/main" id="{24222BAD-7B34-2E39-243A-0D46452AFBBD}"/>
              </a:ext>
            </a:extLst>
          </p:cNvPr>
          <p:cNvCxnSpPr>
            <a:cxnSpLocks/>
          </p:cNvCxnSpPr>
          <p:nvPr/>
        </p:nvCxnSpPr>
        <p:spPr>
          <a:xfrm flipH="1" flipV="1">
            <a:off x="7943447" y="4365104"/>
            <a:ext cx="2610254" cy="16004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72F0297-3984-31A1-25CC-FC0F7C3A91A1}"/>
              </a:ext>
            </a:extLst>
          </p:cNvPr>
          <p:cNvSpPr txBox="1"/>
          <p:nvPr/>
        </p:nvSpPr>
        <p:spPr>
          <a:xfrm>
            <a:off x="7675296" y="5924747"/>
            <a:ext cx="4262705" cy="646331"/>
          </a:xfrm>
          <a:prstGeom prst="rect">
            <a:avLst/>
          </a:prstGeom>
          <a:noFill/>
        </p:spPr>
        <p:txBody>
          <a:bodyPr wrap="none" rtlCol="0">
            <a:spAutoFit/>
          </a:bodyPr>
          <a:lstStyle/>
          <a:p>
            <a:pPr algn="ctr"/>
            <a:r>
              <a:rPr lang="en-US" altLang="ko-KR" b="1" u="sng" dirty="0"/>
              <a:t>Large monolithic</a:t>
            </a:r>
            <a:r>
              <a:rPr lang="en-US" altLang="ko-KR" dirty="0"/>
              <a:t> scintillator </a:t>
            </a:r>
            <a:br>
              <a:rPr lang="en-US" altLang="ko-KR" dirty="0"/>
            </a:br>
            <a:r>
              <a:rPr lang="en-US" altLang="ko-KR" dirty="0"/>
              <a:t>with </a:t>
            </a:r>
            <a:r>
              <a:rPr lang="en-US" altLang="ko-KR" b="1" u="sng" dirty="0"/>
              <a:t>an array of photomultiplier tubes</a:t>
            </a:r>
            <a:endParaRPr lang="ko-KR" altLang="en-US" b="1" u="sng" dirty="0"/>
          </a:p>
        </p:txBody>
      </p:sp>
      <p:cxnSp>
        <p:nvCxnSpPr>
          <p:cNvPr id="12" name="직선 화살표 연결선 11">
            <a:extLst>
              <a:ext uri="{FF2B5EF4-FFF2-40B4-BE49-F238E27FC236}">
                <a16:creationId xmlns:a16="http://schemas.microsoft.com/office/drawing/2014/main" id="{873C463D-D3DD-4586-0D2E-EE89738FFA37}"/>
              </a:ext>
            </a:extLst>
          </p:cNvPr>
          <p:cNvCxnSpPr>
            <a:cxnSpLocks/>
          </p:cNvCxnSpPr>
          <p:nvPr/>
        </p:nvCxnSpPr>
        <p:spPr>
          <a:xfrm flipH="1" flipV="1">
            <a:off x="10343865" y="3652501"/>
            <a:ext cx="209836" cy="23130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073ED97-6BDE-6126-AE31-8DB0F92787D3}"/>
              </a:ext>
            </a:extLst>
          </p:cNvPr>
          <p:cNvSpPr txBox="1"/>
          <p:nvPr/>
        </p:nvSpPr>
        <p:spPr>
          <a:xfrm>
            <a:off x="8352853" y="837540"/>
            <a:ext cx="1838965" cy="369332"/>
          </a:xfrm>
          <a:prstGeom prst="rect">
            <a:avLst/>
          </a:prstGeom>
          <a:noFill/>
        </p:spPr>
        <p:txBody>
          <a:bodyPr wrap="none" rtlCol="0">
            <a:spAutoFit/>
          </a:bodyPr>
          <a:lstStyle/>
          <a:p>
            <a:pPr algn="ctr"/>
            <a:r>
              <a:rPr lang="en-US" altLang="ko-KR" b="1" dirty="0"/>
              <a:t>Range scanner</a:t>
            </a:r>
            <a:endParaRPr lang="ko-KR" altLang="en-US" b="1" dirty="0"/>
          </a:p>
        </p:txBody>
      </p:sp>
      <p:cxnSp>
        <p:nvCxnSpPr>
          <p:cNvPr id="14" name="직선 화살표 연결선 13">
            <a:extLst>
              <a:ext uri="{FF2B5EF4-FFF2-40B4-BE49-F238E27FC236}">
                <a16:creationId xmlns:a16="http://schemas.microsoft.com/office/drawing/2014/main" id="{A128C041-D685-A08C-E2D5-B99F52F62EFB}"/>
              </a:ext>
            </a:extLst>
          </p:cNvPr>
          <p:cNvCxnSpPr/>
          <p:nvPr/>
        </p:nvCxnSpPr>
        <p:spPr>
          <a:xfrm flipH="1">
            <a:off x="8070634" y="1068224"/>
            <a:ext cx="324741" cy="1794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직사각형 16">
            <a:extLst>
              <a:ext uri="{FF2B5EF4-FFF2-40B4-BE49-F238E27FC236}">
                <a16:creationId xmlns:a16="http://schemas.microsoft.com/office/drawing/2014/main" id="{8E31719D-8A4B-2A49-A5F8-C9FCA330DF79}"/>
              </a:ext>
            </a:extLst>
          </p:cNvPr>
          <p:cNvSpPr/>
          <p:nvPr/>
        </p:nvSpPr>
        <p:spPr>
          <a:xfrm>
            <a:off x="234280" y="3773491"/>
            <a:ext cx="5112568" cy="3051156"/>
          </a:xfrm>
          <a:prstGeom prst="rect">
            <a:avLst/>
          </a:prstGeom>
        </p:spPr>
        <p:txBody>
          <a:bodyPr wrap="square">
            <a:spAutoFit/>
          </a:bodyPr>
          <a:lstStyle/>
          <a:p>
            <a:pPr marL="285750" indent="-285750">
              <a:lnSpc>
                <a:spcPct val="120000"/>
              </a:lnSpc>
              <a:buFont typeface="Wingdings" panose="05000000000000000000" pitchFamily="2" charset="2"/>
              <a:buChar char="§"/>
            </a:pPr>
            <a:endParaRPr lang="en-US" altLang="ko-KR" dirty="0"/>
          </a:p>
          <a:p>
            <a:pPr marL="285750" indent="-285750">
              <a:lnSpc>
                <a:spcPct val="120000"/>
              </a:lnSpc>
              <a:buFont typeface="Wingdings" panose="05000000000000000000" pitchFamily="2" charset="2"/>
              <a:buChar char="§"/>
            </a:pPr>
            <a:r>
              <a:rPr lang="en-US" altLang="ko-KR" b="1" dirty="0"/>
              <a:t>Large monolithic scintillation detectors</a:t>
            </a:r>
            <a:br>
              <a:rPr lang="en-US" altLang="ko-KR" dirty="0"/>
            </a:br>
            <a:r>
              <a:rPr lang="en-US" altLang="ko-KR" dirty="0"/>
              <a:t>crystal: NaI(Tl) (27×27 cm</a:t>
            </a:r>
            <a:r>
              <a:rPr lang="en-US" altLang="ko-KR" baseline="30000" dirty="0"/>
              <a:t>2</a:t>
            </a:r>
            <a:r>
              <a:rPr lang="en-US" altLang="ko-KR" dirty="0"/>
              <a:t>)</a:t>
            </a:r>
            <a:br>
              <a:rPr lang="en-US" altLang="ko-KR" dirty="0"/>
            </a:br>
            <a:r>
              <a:rPr lang="en-US" altLang="ko-KR" spc="-30" dirty="0"/>
              <a:t>photo-sensor: 6×6</a:t>
            </a:r>
            <a:r>
              <a:rPr lang="en-US" altLang="ko-KR" b="1" spc="-30" dirty="0"/>
              <a:t> </a:t>
            </a:r>
            <a:r>
              <a:rPr lang="en-US" altLang="ko-KR" spc="-30" dirty="0"/>
              <a:t>PMT array (5.1×5.1 cm</a:t>
            </a:r>
            <a:r>
              <a:rPr lang="en-US" altLang="ko-KR" spc="-30" baseline="30000" dirty="0"/>
              <a:t>2</a:t>
            </a:r>
            <a:r>
              <a:rPr lang="en-US" altLang="ko-KR" spc="-30" dirty="0"/>
              <a:t>)</a:t>
            </a:r>
          </a:p>
          <a:p>
            <a:pPr marL="285750" indent="-285750">
              <a:lnSpc>
                <a:spcPct val="120000"/>
              </a:lnSpc>
              <a:buFont typeface="Wingdings" panose="05000000000000000000" pitchFamily="2" charset="2"/>
              <a:buChar char="§"/>
            </a:pPr>
            <a:r>
              <a:rPr lang="en-US" altLang="ko-KR" dirty="0">
                <a:solidFill>
                  <a:srgbClr val="0070C0"/>
                </a:solidFill>
              </a:rPr>
              <a:t>Achievable large size (a few tens cm) and </a:t>
            </a:r>
            <a:r>
              <a:rPr lang="en-US" altLang="ko-KR" b="1" dirty="0">
                <a:solidFill>
                  <a:srgbClr val="0070C0"/>
                </a:solidFill>
              </a:rPr>
              <a:t>cost effectiveness</a:t>
            </a:r>
          </a:p>
          <a:p>
            <a:pPr marL="285750" indent="-285750">
              <a:lnSpc>
                <a:spcPct val="120000"/>
              </a:lnSpc>
              <a:buFont typeface="Wingdings" panose="05000000000000000000" pitchFamily="2" charset="2"/>
              <a:buChar char="§"/>
            </a:pPr>
            <a:r>
              <a:rPr lang="en-US" altLang="ko-KR" dirty="0">
                <a:solidFill>
                  <a:srgbClr val="0070C0"/>
                </a:solidFill>
              </a:rPr>
              <a:t>Achievable </a:t>
            </a:r>
            <a:r>
              <a:rPr lang="en-US" altLang="ko-KR" b="1" dirty="0">
                <a:solidFill>
                  <a:srgbClr val="0070C0"/>
                </a:solidFill>
              </a:rPr>
              <a:t>spatial resolution as excellent as a pixelated one</a:t>
            </a:r>
            <a:r>
              <a:rPr lang="en-US" altLang="ko-KR" dirty="0">
                <a:solidFill>
                  <a:srgbClr val="0070C0"/>
                </a:solidFill>
              </a:rPr>
              <a:t>, by using </a:t>
            </a:r>
            <a:r>
              <a:rPr lang="en-US" altLang="ko-KR" b="1" dirty="0">
                <a:solidFill>
                  <a:srgbClr val="0070C0"/>
                </a:solidFill>
              </a:rPr>
              <a:t>interaction position estimating algorithm</a:t>
            </a:r>
          </a:p>
        </p:txBody>
      </p:sp>
      <p:pic>
        <p:nvPicPr>
          <p:cNvPr id="19" name="그림 18">
            <a:extLst>
              <a:ext uri="{FF2B5EF4-FFF2-40B4-BE49-F238E27FC236}">
                <a16:creationId xmlns:a16="http://schemas.microsoft.com/office/drawing/2014/main" id="{6F45B956-56AB-16A6-BC62-8AEFD32587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637" t="876" r="23225" b="2204"/>
          <a:stretch/>
        </p:blipFill>
        <p:spPr>
          <a:xfrm>
            <a:off x="1145675" y="702733"/>
            <a:ext cx="2895960" cy="3320454"/>
          </a:xfrm>
          <a:prstGeom prst="rect">
            <a:avLst/>
          </a:prstGeom>
        </p:spPr>
      </p:pic>
      <p:sp>
        <p:nvSpPr>
          <p:cNvPr id="20" name="TextBox 19">
            <a:extLst>
              <a:ext uri="{FF2B5EF4-FFF2-40B4-BE49-F238E27FC236}">
                <a16:creationId xmlns:a16="http://schemas.microsoft.com/office/drawing/2014/main" id="{29CD8C1C-C8C3-239A-B0A4-67C18A64EA4F}"/>
              </a:ext>
            </a:extLst>
          </p:cNvPr>
          <p:cNvSpPr txBox="1"/>
          <p:nvPr/>
        </p:nvSpPr>
        <p:spPr>
          <a:xfrm>
            <a:off x="1270817" y="3060235"/>
            <a:ext cx="2678938" cy="338554"/>
          </a:xfrm>
          <a:prstGeom prst="rect">
            <a:avLst/>
          </a:prstGeom>
          <a:solidFill>
            <a:srgbClr val="FFFFFF">
              <a:alpha val="60000"/>
            </a:srgbClr>
          </a:solidFill>
        </p:spPr>
        <p:txBody>
          <a:bodyPr wrap="none" rtlCol="0">
            <a:spAutoFit/>
          </a:bodyPr>
          <a:lstStyle/>
          <a:p>
            <a:pPr algn="ctr"/>
            <a:r>
              <a:rPr lang="en-US" altLang="ko-KR" sz="1600" b="1" dirty="0"/>
              <a:t>Effective area: 27×27 cm</a:t>
            </a:r>
            <a:r>
              <a:rPr lang="en-US" altLang="ko-KR" sz="1600" b="1" baseline="30000" dirty="0"/>
              <a:t>2</a:t>
            </a:r>
            <a:endParaRPr lang="ko-KR" altLang="en-US" sz="1600" b="1" baseline="30000" dirty="0"/>
          </a:p>
        </p:txBody>
      </p:sp>
      <p:sp>
        <p:nvSpPr>
          <p:cNvPr id="21" name="자유형 18">
            <a:extLst>
              <a:ext uri="{FF2B5EF4-FFF2-40B4-BE49-F238E27FC236}">
                <a16:creationId xmlns:a16="http://schemas.microsoft.com/office/drawing/2014/main" id="{FFDCA3C4-DF3F-0007-0FAC-9BB6A893E8FA}"/>
              </a:ext>
            </a:extLst>
          </p:cNvPr>
          <p:cNvSpPr/>
          <p:nvPr/>
        </p:nvSpPr>
        <p:spPr>
          <a:xfrm>
            <a:off x="1737379" y="2717037"/>
            <a:ext cx="299406" cy="339865"/>
          </a:xfrm>
          <a:custGeom>
            <a:avLst/>
            <a:gdLst>
              <a:gd name="connsiteX0" fmla="*/ 0 w 299406"/>
              <a:gd name="connsiteY0" fmla="*/ 339865 h 339865"/>
              <a:gd name="connsiteX1" fmla="*/ 80921 w 299406"/>
              <a:gd name="connsiteY1" fmla="*/ 105196 h 339865"/>
              <a:gd name="connsiteX2" fmla="*/ 299406 w 299406"/>
              <a:gd name="connsiteY2" fmla="*/ 0 h 339865"/>
              <a:gd name="connsiteX3" fmla="*/ 299406 w 299406"/>
              <a:gd name="connsiteY3" fmla="*/ 0 h 339865"/>
            </a:gdLst>
            <a:ahLst/>
            <a:cxnLst>
              <a:cxn ang="0">
                <a:pos x="connsiteX0" y="connsiteY0"/>
              </a:cxn>
              <a:cxn ang="0">
                <a:pos x="connsiteX1" y="connsiteY1"/>
              </a:cxn>
              <a:cxn ang="0">
                <a:pos x="connsiteX2" y="connsiteY2"/>
              </a:cxn>
              <a:cxn ang="0">
                <a:pos x="connsiteX3" y="connsiteY3"/>
              </a:cxn>
            </a:cxnLst>
            <a:rect l="l" t="t" r="r" b="b"/>
            <a:pathLst>
              <a:path w="299406" h="339865">
                <a:moveTo>
                  <a:pt x="0" y="339865"/>
                </a:moveTo>
                <a:cubicBezTo>
                  <a:pt x="15510" y="250852"/>
                  <a:pt x="31020" y="161840"/>
                  <a:pt x="80921" y="105196"/>
                </a:cubicBezTo>
                <a:cubicBezTo>
                  <a:pt x="130822" y="48552"/>
                  <a:pt x="299406" y="0"/>
                  <a:pt x="299406" y="0"/>
                </a:cubicBezTo>
                <a:lnTo>
                  <a:pt x="299406" y="0"/>
                </a:lnTo>
              </a:path>
            </a:pathLst>
          </a:custGeom>
          <a:noFill/>
          <a:ln>
            <a:solidFill>
              <a:schemeClr val="tx1"/>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슬라이드 번호 개체 틀 2">
            <a:extLst>
              <a:ext uri="{FF2B5EF4-FFF2-40B4-BE49-F238E27FC236}">
                <a16:creationId xmlns:a16="http://schemas.microsoft.com/office/drawing/2014/main" id="{10AEDF65-F213-3972-448B-F514B81B7F2C}"/>
              </a:ext>
            </a:extLst>
          </p:cNvPr>
          <p:cNvSpPr>
            <a:spLocks noGrp="1"/>
          </p:cNvSpPr>
          <p:nvPr>
            <p:ph type="sldNum" sz="quarter" idx="12"/>
          </p:nvPr>
        </p:nvSpPr>
        <p:spPr>
          <a:xfrm>
            <a:off x="11019934" y="6495559"/>
            <a:ext cx="1172066" cy="365125"/>
          </a:xfrm>
        </p:spPr>
        <p:txBody>
          <a:bodyPr/>
          <a:lstStyle/>
          <a:p>
            <a:fld id="{72BAF041-C2DF-4796-9C78-09F2BBD5D4C1}" type="slidenum">
              <a:rPr lang="en-US" smtClean="0"/>
              <a:pPr/>
              <a:t>9</a:t>
            </a:fld>
            <a:endParaRPr lang="en-US" dirty="0"/>
          </a:p>
        </p:txBody>
      </p:sp>
    </p:spTree>
    <p:extLst>
      <p:ext uri="{BB962C8B-B14F-4D97-AF65-F5344CB8AC3E}">
        <p14:creationId xmlns:p14="http://schemas.microsoft.com/office/powerpoint/2010/main" val="937794392"/>
      </p:ext>
    </p:extLst>
  </p:cSld>
  <p:clrMapOvr>
    <a:masterClrMapping/>
  </p:clrMapOvr>
</p:sld>
</file>

<file path=ppt/theme/theme1.xml><?xml version="1.0" encoding="utf-8"?>
<a:theme xmlns:a="http://schemas.openxmlformats.org/drawingml/2006/main" name="HDOfficeLightV0">
  <a:themeElements>
    <a:clrScheme name="Deep Purple">
      <a:dk1>
        <a:sysClr val="windowText" lastClr="000000"/>
      </a:dk1>
      <a:lt1>
        <a:sysClr val="window" lastClr="FFFFFF"/>
      </a:lt1>
      <a:dk2>
        <a:srgbClr val="44546A"/>
      </a:dk2>
      <a:lt2>
        <a:srgbClr val="E7E6E6"/>
      </a:lt2>
      <a:accent1>
        <a:srgbClr val="512DA8"/>
      </a:accent1>
      <a:accent2>
        <a:srgbClr val="D1C4E9"/>
      </a:accent2>
      <a:accent3>
        <a:srgbClr val="673AB7"/>
      </a:accent3>
      <a:accent4>
        <a:srgbClr val="9E9E9E"/>
      </a:accent4>
      <a:accent5>
        <a:srgbClr val="757575"/>
      </a:accent5>
      <a:accent6>
        <a:srgbClr val="BDBDBD"/>
      </a:accent6>
      <a:hlink>
        <a:srgbClr val="0563C1"/>
      </a:hlink>
      <a:folHlink>
        <a:srgbClr val="954F72"/>
      </a:folHlink>
    </a:clrScheme>
    <a:fontScheme name="Malgun Gothic">
      <a:majorFont>
        <a:latin typeface="Malgun Gothic"/>
        <a:ea typeface="맑은 고딕"/>
        <a:cs typeface=""/>
      </a:majorFont>
      <a:minorFont>
        <a:latin typeface="Malgun Gothic"/>
        <a:ea typeface="맑은 고딕"/>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28575">
          <a:solidFill>
            <a:schemeClr val="tx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2092</TotalTime>
  <Words>1684</Words>
  <Application>Microsoft Office PowerPoint</Application>
  <PresentationFormat>와이드스크린</PresentationFormat>
  <Paragraphs>301</Paragraphs>
  <Slides>32</Slides>
  <Notes>9</Notes>
  <HiddenSlides>0</HiddenSlides>
  <MMClips>0</MMClips>
  <ScaleCrop>false</ScaleCrop>
  <HeadingPairs>
    <vt:vector size="6" baseType="variant">
      <vt:variant>
        <vt:lpstr>사용한 글꼴</vt:lpstr>
      </vt:variant>
      <vt:variant>
        <vt:i4>6</vt:i4>
      </vt:variant>
      <vt:variant>
        <vt:lpstr>테마</vt:lpstr>
      </vt:variant>
      <vt:variant>
        <vt:i4>1</vt:i4>
      </vt:variant>
      <vt:variant>
        <vt:lpstr>슬라이드 제목</vt:lpstr>
      </vt:variant>
      <vt:variant>
        <vt:i4>32</vt:i4>
      </vt:variant>
    </vt:vector>
  </HeadingPairs>
  <TitlesOfParts>
    <vt:vector size="39" baseType="lpstr">
      <vt:lpstr>Malgun Gothic</vt:lpstr>
      <vt:lpstr>Arial</vt:lpstr>
      <vt:lpstr>Calibri</vt:lpstr>
      <vt:lpstr>Cambria Math</vt:lpstr>
      <vt:lpstr>Wingdings</vt:lpstr>
      <vt:lpstr>Wingdings 2</vt:lpstr>
      <vt:lpstr>HDOfficeLightV0</vt:lpstr>
      <vt:lpstr>Detector Simulations Using Geant4</vt:lpstr>
      <vt:lpstr>Contents</vt:lpstr>
      <vt:lpstr>Scintillator &amp; Imaging System Modeling </vt:lpstr>
      <vt:lpstr>Principle of Compton Camera</vt:lpstr>
      <vt:lpstr>Application of Compton Camera (1/2)</vt:lpstr>
      <vt:lpstr>Application of Compton Camera (2/2)</vt:lpstr>
      <vt:lpstr>Necessity of “Large-area” Compton Camera</vt:lpstr>
      <vt:lpstr>Enlarging Component Detectors</vt:lpstr>
      <vt:lpstr>Conceptual design of Large-area Compton camera</vt:lpstr>
      <vt:lpstr>Component Detector</vt:lpstr>
      <vt:lpstr>Interaction Position Estimation in Monolithic Scintillator</vt:lpstr>
      <vt:lpstr>MLPE Procedure</vt:lpstr>
      <vt:lpstr>Scintillator Modeling (1/2)</vt:lpstr>
      <vt:lpstr>Scintillator Modeling (2/2)</vt:lpstr>
      <vt:lpstr>Experimental Results</vt:lpstr>
      <vt:lpstr>Imaging System Optimization</vt:lpstr>
      <vt:lpstr>Performance Parameters</vt:lpstr>
      <vt:lpstr>Optimization Results</vt:lpstr>
      <vt:lpstr>Large-Area Compton Camera</vt:lpstr>
      <vt:lpstr>Gamma-ray Spectrum Generator</vt:lpstr>
      <vt:lpstr>Machine Learning for Gamma Spectroscopy</vt:lpstr>
      <vt:lpstr>Data, More Data!</vt:lpstr>
      <vt:lpstr>Experimental Environment</vt:lpstr>
      <vt:lpstr>Monte Carlo Simulation</vt:lpstr>
      <vt:lpstr>Limitation of Naïve Monte Carlo Simulation</vt:lpstr>
      <vt:lpstr>Spectrum Generation Procedure (1/2)</vt:lpstr>
      <vt:lpstr>Spectrum Generation Procedure (2/2)</vt:lpstr>
      <vt:lpstr>Time Comparison</vt:lpstr>
      <vt:lpstr>Validation Results</vt:lpstr>
      <vt:lpstr>Closing</vt:lpstr>
      <vt:lpstr>Closing</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Kim Evan</dc:creator>
  <cp:lastModifiedBy>Kim Evan</cp:lastModifiedBy>
  <cp:revision>280</cp:revision>
  <dcterms:created xsi:type="dcterms:W3CDTF">2022-09-01T06:04:14Z</dcterms:created>
  <dcterms:modified xsi:type="dcterms:W3CDTF">2022-12-05T06:22:52Z</dcterms:modified>
</cp:coreProperties>
</file>