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74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6" r:id="rId20"/>
    <p:sldId id="27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4" clrIdx="0">
    <p:extLst>
      <p:ext uri="{19B8F6BF-5375-455C-9EA6-DF929625EA0E}">
        <p15:presenceInfo xmlns:p15="http://schemas.microsoft.com/office/powerpoint/2012/main" userId="Windows-Benutzer" providerId="None"/>
      </p:ext>
    </p:extLst>
  </p:cmAuthor>
  <p:cmAuthor id="2" name="dokicmairani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7CC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CF14-A42C-42BE-B279-2E4F0A545E0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CC82-0CFB-4948-AEBA-7C81585F64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7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232D7B-1416-4F6B-B640-0C3F0FA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DAFE27-5574-498D-A846-05E15144B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38877B-CF5B-447F-93BD-8AF04649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4C0563-16CB-4199-A77F-BE797466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8E7BBD-C706-4A6E-BAC0-028C74AF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83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E25273-56DA-49AD-8214-F4F101A4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AEC3B3-D18A-47ED-806D-976C30C16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7A8422-627E-4AE1-9356-AA9DF6B8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8CF4EB-3228-453F-A05E-86E977F3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B5BC80-7F41-4F20-A793-AB86812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7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815E5D-0C7F-4EF5-BBD0-9FE88AE98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6296660-6F14-4799-9D6B-E7739105E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B946A5-A97E-44EF-AA75-071AF37D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483AAD-FFC1-4280-BB90-4A3C41FC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673B6D-CC2F-472A-9BC3-AD8DA035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3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A30454-3C33-4815-B149-CC99629D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55420-FC55-4B42-B200-7AE68C15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2A9DE-137F-4714-BE48-1ACBFE42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DEF1C4-A2E8-4F35-8120-4B83CF6B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334E9B-7911-4935-BFD5-72DB7D97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8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3BBFE-8164-4DFF-81A8-0FA272D4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229091-C65A-4345-B056-5BD31F556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E822A4-F94A-4BB3-A69F-ED348997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A9470F-4901-42B4-92E0-94EFE288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EB33B5-4E11-488E-8CC9-4E729BF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7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8724E1-1D1B-4F85-A74A-EA2AD536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8C79A-BC28-422C-AC39-D2ACB72FC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ECADE6-157E-4777-90AE-607ED405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2C84B5-E586-4280-AF7C-32DF15FA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3CA9DA-7BD8-410A-901D-5176930F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B44FC0-9731-4447-B9C2-4C20CBB9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DECAC-0623-49B0-91FF-610C36A7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3AE45E-1C28-4F0A-A806-E83E0B6F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6CC237-21FD-4536-A0DF-8E762746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46DEA8-2A1B-4CFD-AE76-45482A957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D81295-5FD2-4A15-90D9-5CC3EE5DE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69A947-BA59-4F20-8123-66363534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4E508E-4255-4EC3-BED9-585E97CC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2DE097-A09B-4326-9586-DCDD5354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68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5A0826-117C-42A0-B5B5-CF4ED656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F4B46F-14E7-4264-A58B-3016CC21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D12EB0-BE11-4590-9A36-3CDA520E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5F4F2E-0589-4272-9B2D-2798D83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5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C6724E-182F-41C3-A4F9-9C152D3A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4DA89E-1F99-450C-95AB-1ACF836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11C958-C296-4F8A-9E4B-558214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4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B5F24B-AA04-4717-B3BC-B0212FBF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5D8FB0-7E40-4EE2-B429-A1DBDEFA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6E2483-884B-492F-8152-BAAC82C5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193429-B7F2-4F05-BE62-9C37AAB2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A356EC-2F14-4080-877A-64D6E1A0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9D924E-F4D0-445D-9D57-A685889B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62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32A6D-CA61-4912-8C02-D53058F2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4E1E86-310B-4684-86FB-E898A75DE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238753-294C-4B10-9A21-E6384D9A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D2848E-0BF4-42EF-AC85-5DB766DF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4C1E59-AD98-464F-A192-8DF6BF56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A11091-6512-4602-ACDF-D159F83E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2B1C1AD-0B77-4DB7-95EB-BFD16B9B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D1DC3B-275A-4FBB-B02C-EBF19898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FF37BB-B345-4091-8189-464A5773E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1EBB-0CAB-42F1-8C5A-06978B7AE06F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C4857B-D231-435D-BF5B-6DA37D7F4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F19C04-18B5-42B8-872E-09D2B7553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A276-6836-42A4-B812-7BD8286B7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4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asmc.org/ho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EE1FA7E-5036-477E-AFEA-CBECA68E2A5B}"/>
              </a:ext>
            </a:extLst>
          </p:cNvPr>
          <p:cNvSpPr/>
          <p:nvPr/>
        </p:nvSpPr>
        <p:spPr>
          <a:xfrm>
            <a:off x="-171" y="1"/>
            <a:ext cx="12192171" cy="426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DD222D3-8151-4AF0-8AD1-07005AFC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14" y="771525"/>
            <a:ext cx="10739886" cy="2838107"/>
          </a:xfrm>
        </p:spPr>
        <p:txBody>
          <a:bodyPr>
            <a:noAutofit/>
          </a:bodyPr>
          <a:lstStyle/>
          <a:p>
            <a:pPr fontAlgn="base"/>
            <a:r>
              <a:rPr lang="en-US" altLang="ko-KR" b="1" dirty="0"/>
              <a:t>Introduction to TOPAS </a:t>
            </a:r>
            <a:r>
              <a:rPr lang="en-US" altLang="ko-KR" b="1" dirty="0" err="1"/>
              <a:t>MVLinac</a:t>
            </a:r>
            <a:r>
              <a:rPr lang="en-US" altLang="ko-KR" b="1" dirty="0"/>
              <a:t> example</a:t>
            </a:r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C6AE134C-5459-42EA-AEEC-9084CAA57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353"/>
            <a:ext cx="9144000" cy="1624522"/>
          </a:xfrm>
        </p:spPr>
        <p:txBody>
          <a:bodyPr/>
          <a:lstStyle/>
          <a:p>
            <a:r>
              <a:rPr lang="en-US" altLang="ko-KR" b="1" u="sng" dirty="0" err="1">
                <a:latin typeface="+mn-ea"/>
              </a:rPr>
              <a:t>Kyungdon</a:t>
            </a:r>
            <a:r>
              <a:rPr lang="en-US" altLang="ko-KR" b="1" u="sng" dirty="0">
                <a:latin typeface="+mn-ea"/>
              </a:rPr>
              <a:t> Choi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1400" b="1" dirty="0">
              <a:latin typeface="+mn-ea"/>
            </a:endParaRPr>
          </a:p>
          <a:p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2022. 12. 05.</a:t>
            </a:r>
            <a:endParaRPr lang="ko-KR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DF10596-6ECB-4724-ADD0-847ECDB8A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40" y="82174"/>
            <a:ext cx="677099" cy="222778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94976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6C990-E504-4E63-BD92-02E214F82AA0}"/>
              </a:ext>
            </a:extLst>
          </p:cNvPr>
          <p:cNvSpPr txBox="1"/>
          <p:nvPr/>
        </p:nvSpPr>
        <p:spPr>
          <a:xfrm>
            <a:off x="422029" y="921211"/>
            <a:ext cx="463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Flattening Filter 6MV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0E617F-E2F2-47CE-95FD-BA8F738D0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1" r="17067"/>
          <a:stretch/>
        </p:blipFill>
        <p:spPr>
          <a:xfrm>
            <a:off x="109416" y="1798516"/>
            <a:ext cx="4450861" cy="480060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6B27B3D-D532-40F4-B4BF-5E0584551B9B}"/>
              </a:ext>
            </a:extLst>
          </p:cNvPr>
          <p:cNvCxnSpPr>
            <a:cxnSpLocks/>
          </p:cNvCxnSpPr>
          <p:nvPr/>
        </p:nvCxnSpPr>
        <p:spPr>
          <a:xfrm flipH="1" flipV="1">
            <a:off x="2188310" y="5595817"/>
            <a:ext cx="2254736" cy="6447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A71818-A2AE-42CB-98A9-33F83E30873E}"/>
              </a:ext>
            </a:extLst>
          </p:cNvPr>
          <p:cNvSpPr txBox="1"/>
          <p:nvPr/>
        </p:nvSpPr>
        <p:spPr>
          <a:xfrm>
            <a:off x="4560276" y="6091088"/>
            <a:ext cx="246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Flattening Filter 6MV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FF8A47E-CA3A-4563-9A2D-BF561C25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62" y="1926723"/>
            <a:ext cx="6698305" cy="40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5B61BCA-0251-4B72-9BE2-239236167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7" y="1825625"/>
            <a:ext cx="4705350" cy="476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6937A-F8DC-4E84-9ABC-95B6163E4894}"/>
              </a:ext>
            </a:extLst>
          </p:cNvPr>
          <p:cNvSpPr txBox="1"/>
          <p:nvPr/>
        </p:nvSpPr>
        <p:spPr>
          <a:xfrm>
            <a:off x="422029" y="921211"/>
            <a:ext cx="486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Flattening Filter 18MV</a:t>
            </a:r>
            <a:endParaRPr lang="ko-KR" altLang="en-US" sz="3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9AB3628-497E-4EFA-8938-A347BBEB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75" y="954698"/>
            <a:ext cx="3688948" cy="28401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907D1E-EC58-4E4B-9404-A1CDC3AC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75" y="3884911"/>
            <a:ext cx="4243871" cy="28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88F73C3-EC68-4133-B2C4-0B89B2E15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54" y="2071809"/>
            <a:ext cx="5804430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BA68A-C028-463B-A7F0-7C4A04963720}"/>
              </a:ext>
            </a:extLst>
          </p:cNvPr>
          <p:cNvSpPr txBox="1"/>
          <p:nvPr/>
        </p:nvSpPr>
        <p:spPr>
          <a:xfrm>
            <a:off x="699476" y="1226011"/>
            <a:ext cx="486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Detector and Mirror</a:t>
            </a:r>
            <a:endParaRPr lang="ko-KR" altLang="en-US" sz="3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41A050-58BB-438C-AF9C-48D39D61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16" y="-1"/>
            <a:ext cx="4420375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802846B-71FF-49C3-BD3C-B080288CB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31" y="1414434"/>
            <a:ext cx="5025293" cy="5443566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907C45B-1E2B-46F1-A4EF-3B72655A3331}"/>
              </a:ext>
            </a:extLst>
          </p:cNvPr>
          <p:cNvCxnSpPr>
            <a:cxnSpLocks/>
          </p:cNvCxnSpPr>
          <p:nvPr/>
        </p:nvCxnSpPr>
        <p:spPr>
          <a:xfrm flipH="1" flipV="1">
            <a:off x="3438770" y="4775200"/>
            <a:ext cx="1129323" cy="2610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BD940A-3633-459C-9E52-AAA86C0B501E}"/>
              </a:ext>
            </a:extLst>
          </p:cNvPr>
          <p:cNvSpPr txBox="1"/>
          <p:nvPr/>
        </p:nvSpPr>
        <p:spPr>
          <a:xfrm>
            <a:off x="4530970" y="4980537"/>
            <a:ext cx="74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Jaws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F45B8A7-28BC-442C-BD13-63EF8520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4009291"/>
            <a:ext cx="5591984" cy="2742223"/>
          </a:xfrm>
          <a:prstGeom prst="rect">
            <a:avLst/>
          </a:prstGeom>
        </p:spPr>
      </p:pic>
      <p:pic>
        <p:nvPicPr>
          <p:cNvPr id="3074" name="Picture 2" descr="Toyama">
            <a:extLst>
              <a:ext uri="{FF2B5EF4-FFF2-40B4-BE49-F238E27FC236}">
                <a16:creationId xmlns:a16="http://schemas.microsoft.com/office/drawing/2014/main" id="{4C6F8036-5762-4143-B318-8896410E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29" y="1102240"/>
            <a:ext cx="3714872" cy="2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EF461A-92AF-433D-B91B-C6E3E44F7370}"/>
              </a:ext>
            </a:extLst>
          </p:cNvPr>
          <p:cNvSpPr txBox="1"/>
          <p:nvPr/>
        </p:nvSpPr>
        <p:spPr>
          <a:xfrm>
            <a:off x="408354" y="752475"/>
            <a:ext cx="14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Jaws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2140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7AC87-ED81-42CA-9E34-0CB7C44409C8}"/>
              </a:ext>
            </a:extLst>
          </p:cNvPr>
          <p:cNvSpPr txBox="1"/>
          <p:nvPr/>
        </p:nvSpPr>
        <p:spPr>
          <a:xfrm>
            <a:off x="408354" y="752475"/>
            <a:ext cx="14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MLC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C761F4B-8CBD-4725-AE7E-EA6C3989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282" y="2235199"/>
            <a:ext cx="6675176" cy="3596787"/>
          </a:xfrm>
          <a:prstGeom prst="rect">
            <a:avLst/>
          </a:prstGeom>
        </p:spPr>
      </p:pic>
      <p:pic>
        <p:nvPicPr>
          <p:cNvPr id="4098" name="Picture 2" descr="The Complexity of MLC Movement · Joel Carlson">
            <a:extLst>
              <a:ext uri="{FF2B5EF4-FFF2-40B4-BE49-F238E27FC236}">
                <a16:creationId xmlns:a16="http://schemas.microsoft.com/office/drawing/2014/main" id="{DA8263BA-D39D-46B3-BAC0-C5F33C6F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1" y="1905488"/>
            <a:ext cx="41243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7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Treatment head simulation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9086FD9-B1F5-4013-BE78-89D38C401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93" y="1341072"/>
            <a:ext cx="449241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A71D26-309A-4327-9DBB-244B9863B42B}"/>
              </a:ext>
            </a:extLst>
          </p:cNvPr>
          <p:cNvSpPr txBox="1"/>
          <p:nvPr/>
        </p:nvSpPr>
        <p:spPr>
          <a:xfrm>
            <a:off x="191477" y="5744308"/>
            <a:ext cx="477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All geometries are correspond to IEC 61217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4224ADD-97AE-4A07-9763-57DD1CA9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40" y="971740"/>
            <a:ext cx="5184328" cy="55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0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Treatment head simulation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BDBE83D-72E1-49E6-9BCB-19691789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5" y="1063624"/>
            <a:ext cx="11259972" cy="56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TOPAS external code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1F154-CB4E-45E8-A28D-8C3E1F32C453}"/>
              </a:ext>
            </a:extLst>
          </p:cNvPr>
          <p:cNvSpPr txBox="1"/>
          <p:nvPr/>
        </p:nvSpPr>
        <p:spPr>
          <a:xfrm>
            <a:off x="171938" y="107070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Jaws and MLC dev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A08E0EB-AECF-4F61-AE72-489C40645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7" y="1856055"/>
            <a:ext cx="9547836" cy="366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13861-855C-4A10-B5C5-86EB86C52335}"/>
              </a:ext>
            </a:extLst>
          </p:cNvPr>
          <p:cNvSpPr txBox="1"/>
          <p:nvPr/>
        </p:nvSpPr>
        <p:spPr>
          <a:xfrm>
            <a:off x="2407139" y="2622062"/>
            <a:ext cx="12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Generator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72131-D4A6-436D-B15E-8FAA89A1D0BA}"/>
              </a:ext>
            </a:extLst>
          </p:cNvPr>
          <p:cNvSpPr txBox="1"/>
          <p:nvPr/>
        </p:nvSpPr>
        <p:spPr>
          <a:xfrm>
            <a:off x="2407139" y="3837354"/>
            <a:ext cx="12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Destructor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23483-580E-455A-A661-D0797BCC53DA}"/>
              </a:ext>
            </a:extLst>
          </p:cNvPr>
          <p:cNvSpPr txBox="1"/>
          <p:nvPr/>
        </p:nvSpPr>
        <p:spPr>
          <a:xfrm>
            <a:off x="6619631" y="4732216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Parameter update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7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TOPAS external code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1F154-CB4E-45E8-A28D-8C3E1F32C453}"/>
              </a:ext>
            </a:extLst>
          </p:cNvPr>
          <p:cNvSpPr txBox="1"/>
          <p:nvPr/>
        </p:nvSpPr>
        <p:spPr>
          <a:xfrm>
            <a:off x="171938" y="107070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Jaws and MLC dev</a:t>
            </a:r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52DD0FDC-5E3A-4790-81BB-94EDCD6C2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84" y="1956853"/>
            <a:ext cx="10515600" cy="41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TOPAS external code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1F154-CB4E-45E8-A28D-8C3E1F32C453}"/>
              </a:ext>
            </a:extLst>
          </p:cNvPr>
          <p:cNvSpPr txBox="1"/>
          <p:nvPr/>
        </p:nvSpPr>
        <p:spPr>
          <a:xfrm>
            <a:off x="171938" y="107070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Jaws and MLC dev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1C83098-6861-4047-A505-49F0811ED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38" y="1634148"/>
            <a:ext cx="10290006" cy="50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Index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8DF07B-13AC-4999-A047-C2478594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5" y="949569"/>
            <a:ext cx="11777785" cy="5818554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en-US" altLang="ko-KR" b="1" dirty="0"/>
              <a:t>TOPAS introduction</a:t>
            </a:r>
          </a:p>
          <a:p>
            <a:pPr marL="514350" indent="-514350" fontAlgn="base">
              <a:buAutoNum type="arabicPeriod"/>
            </a:pPr>
            <a:endParaRPr lang="en-US" altLang="ko-KR" b="1" dirty="0"/>
          </a:p>
          <a:p>
            <a:pPr marL="514350" indent="-514350" fontAlgn="base">
              <a:buAutoNum type="arabicPeriod"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b="1" dirty="0"/>
              <a:t>2.</a:t>
            </a:r>
            <a:r>
              <a:rPr lang="ko-KR" altLang="en-US" b="1" dirty="0"/>
              <a:t> </a:t>
            </a:r>
            <a:r>
              <a:rPr lang="en-US" altLang="ko-KR" b="1" dirty="0"/>
              <a:t>Components (Siemens Oncor)</a:t>
            </a:r>
          </a:p>
          <a:p>
            <a:pPr marL="0" indent="0" fontAlgn="base">
              <a:buNone/>
            </a:pPr>
            <a:endParaRPr lang="en-US" altLang="ko-KR" b="1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b="1" dirty="0"/>
              <a:t>3.</a:t>
            </a:r>
            <a:r>
              <a:rPr lang="ko-KR" altLang="en-US" b="1" dirty="0"/>
              <a:t> </a:t>
            </a:r>
            <a:r>
              <a:rPr lang="en-US" altLang="ko-KR" b="1" dirty="0"/>
              <a:t>Treatment head simulation</a:t>
            </a:r>
          </a:p>
          <a:p>
            <a:pPr marL="0" indent="0" fontAlgn="base">
              <a:buNone/>
            </a:pPr>
            <a:endParaRPr lang="en-US" altLang="ko-KR" b="1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b="1" dirty="0"/>
              <a:t>4.</a:t>
            </a:r>
            <a:r>
              <a:rPr lang="ko-KR" altLang="en-US" b="1" dirty="0"/>
              <a:t> </a:t>
            </a:r>
            <a:r>
              <a:rPr lang="en-US" altLang="ko-KR" b="1" dirty="0"/>
              <a:t>TOPAS external code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433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ey You! Thanks for Listening. You are Wonderful! Thank You Card | Zazzle |  You are wonderful, Thank you for listening, Thankful">
            <a:extLst>
              <a:ext uri="{FF2B5EF4-FFF2-40B4-BE49-F238E27FC236}">
                <a16:creationId xmlns:a16="http://schemas.microsoft.com/office/drawing/2014/main" id="{312A7AA6-CF27-4FAF-A399-96EA3F105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7577" r="4405" b="17093"/>
          <a:stretch/>
        </p:blipFill>
        <p:spPr bwMode="auto">
          <a:xfrm>
            <a:off x="2110154" y="1017586"/>
            <a:ext cx="7659078" cy="54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9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TOPAS introduction</a:t>
            </a:r>
          </a:p>
        </p:txBody>
      </p:sp>
      <p:pic>
        <p:nvPicPr>
          <p:cNvPr id="1026" name="Picture 2" descr="http://www.topasmc.org/_/rsrc/1669311500609/home/TOPAS_Logo.png?height=160&amp;width=400">
            <a:extLst>
              <a:ext uri="{FF2B5EF4-FFF2-40B4-BE49-F238E27FC236}">
                <a16:creationId xmlns:a16="http://schemas.microsoft.com/office/drawing/2014/main" id="{B4EC56BE-12FB-4C64-972D-C1CC15A8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2" y="1461294"/>
            <a:ext cx="3790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tcr.cancer.gov/">
            <a:extLst>
              <a:ext uri="{FF2B5EF4-FFF2-40B4-BE49-F238E27FC236}">
                <a16:creationId xmlns:a16="http://schemas.microsoft.com/office/drawing/2014/main" id="{9CECA9F1-4601-49DA-A86E-4A359E7B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2" y="3504536"/>
            <a:ext cx="3669396" cy="5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eant4.web.cern.ch/">
            <a:extLst>
              <a:ext uri="{FF2B5EF4-FFF2-40B4-BE49-F238E27FC236}">
                <a16:creationId xmlns:a16="http://schemas.microsoft.com/office/drawing/2014/main" id="{AFEA1B84-9917-4A60-8D9B-195E64E8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2" y="4579815"/>
            <a:ext cx="3737478" cy="11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95C0F-EDB1-423C-B686-D1E8407B48FC}"/>
              </a:ext>
            </a:extLst>
          </p:cNvPr>
          <p:cNvSpPr txBox="1"/>
          <p:nvPr/>
        </p:nvSpPr>
        <p:spPr>
          <a:xfrm>
            <a:off x="4462340" y="1590430"/>
            <a:ext cx="7307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TOPAS</a:t>
            </a:r>
            <a:r>
              <a:rPr lang="ko-KR" altLang="en-US" sz="2400" dirty="0"/>
              <a:t> </a:t>
            </a:r>
            <a:r>
              <a:rPr lang="en-US" altLang="ko-KR" sz="2400" dirty="0"/>
              <a:t>-&gt;</a:t>
            </a:r>
            <a:r>
              <a:rPr lang="ko-KR" altLang="en-US" sz="2400" dirty="0"/>
              <a:t> </a:t>
            </a:r>
            <a:r>
              <a:rPr lang="en-US" altLang="ko-KR" sz="2400" dirty="0"/>
              <a:t>GEANT</a:t>
            </a:r>
            <a:r>
              <a:rPr lang="ko-KR" altLang="en-US" sz="2400" dirty="0"/>
              <a:t> </a:t>
            </a:r>
            <a:r>
              <a:rPr lang="en-US" altLang="ko-KR" sz="2400" dirty="0"/>
              <a:t>4</a:t>
            </a:r>
            <a:r>
              <a:rPr lang="ko-KR" altLang="en-US" sz="2400" dirty="0"/>
              <a:t> </a:t>
            </a:r>
            <a:r>
              <a:rPr lang="en-US" altLang="ko-KR" sz="2400" dirty="0"/>
              <a:t>wrapper for proton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Application: Proton therapy, conventional radiation therapy, Positron Emission Tomography and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Easy to generate geometry: Support basic shapes as well as external expansions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No user fee for academic users, NIH is currently funding for TOPAS academic users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309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TOPAS introduction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DA044E6-1420-4ED6-9E4F-9AC429F6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7"/>
            <a:ext cx="10515600" cy="5121886"/>
          </a:xfrm>
        </p:spPr>
        <p:txBody>
          <a:bodyPr/>
          <a:lstStyle/>
          <a:p>
            <a:r>
              <a:rPr lang="en-US" altLang="ko-KR" dirty="0"/>
              <a:t>How to get access to TOPAS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Register as a user at </a:t>
            </a:r>
            <a:r>
              <a:rPr lang="en-US" altLang="ko-KR" dirty="0">
                <a:hlinkClick r:id="rId2"/>
              </a:rPr>
              <a:t>http://www.topasmc.org/home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Wait until TOPAS introduction (online) course is open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Attend the TOPAS introduction course when it is open (Usually morning in pacific time and dawn in Korea time)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Login to TOPAS page and download </a:t>
            </a:r>
            <a:r>
              <a:rPr lang="en-US" altLang="ko-KR" dirty="0" err="1"/>
              <a:t>lastest</a:t>
            </a:r>
            <a:r>
              <a:rPr lang="en-US" altLang="ko-KR" dirty="0"/>
              <a:t> (or proper) version for your system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56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0345396-0695-4F1D-852B-A44756F99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969" y="1113963"/>
            <a:ext cx="5025293" cy="544356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25249E4-81BA-4EFE-B6BB-F4670FD5EEBA}"/>
              </a:ext>
            </a:extLst>
          </p:cNvPr>
          <p:cNvCxnSpPr>
            <a:cxnSpLocks/>
          </p:cNvCxnSpPr>
          <p:nvPr/>
        </p:nvCxnSpPr>
        <p:spPr>
          <a:xfrm>
            <a:off x="2879969" y="1297354"/>
            <a:ext cx="254390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DBB446-AD08-4131-B923-3D11DB520C3B}"/>
              </a:ext>
            </a:extLst>
          </p:cNvPr>
          <p:cNvSpPr txBox="1"/>
          <p:nvPr/>
        </p:nvSpPr>
        <p:spPr>
          <a:xfrm>
            <a:off x="1101969" y="111268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Electron Beam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95B04C8-748A-4124-9901-16E0DD9C2D27}"/>
              </a:ext>
            </a:extLst>
          </p:cNvPr>
          <p:cNvCxnSpPr>
            <a:cxnSpLocks/>
          </p:cNvCxnSpPr>
          <p:nvPr/>
        </p:nvCxnSpPr>
        <p:spPr>
          <a:xfrm flipH="1" flipV="1">
            <a:off x="5459046" y="1586524"/>
            <a:ext cx="2407139" cy="1563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F1380F-CE97-4B7A-929C-ACA607E145D4}"/>
              </a:ext>
            </a:extLst>
          </p:cNvPr>
          <p:cNvSpPr txBox="1"/>
          <p:nvPr/>
        </p:nvSpPr>
        <p:spPr>
          <a:xfrm>
            <a:off x="7979508" y="1558165"/>
            <a:ext cx="9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</a:t>
            </a:r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C0BBB6D-8085-4F43-A83E-778CFAE7B4C1}"/>
              </a:ext>
            </a:extLst>
          </p:cNvPr>
          <p:cNvCxnSpPr>
            <a:cxnSpLocks/>
          </p:cNvCxnSpPr>
          <p:nvPr/>
        </p:nvCxnSpPr>
        <p:spPr>
          <a:xfrm flipH="1" flipV="1">
            <a:off x="5459046" y="2254739"/>
            <a:ext cx="2407139" cy="1563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53A8D3-392A-4A5A-BDAA-35D433768257}"/>
              </a:ext>
            </a:extLst>
          </p:cNvPr>
          <p:cNvSpPr txBox="1"/>
          <p:nvPr/>
        </p:nvSpPr>
        <p:spPr>
          <a:xfrm>
            <a:off x="7979508" y="2254739"/>
            <a:ext cx="216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Primary collimator</a:t>
            </a:r>
            <a:endParaRPr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0B4F9E2-8523-4E11-B003-A5EE25E3F75E}"/>
              </a:ext>
            </a:extLst>
          </p:cNvPr>
          <p:cNvCxnSpPr>
            <a:cxnSpLocks/>
          </p:cNvCxnSpPr>
          <p:nvPr/>
        </p:nvCxnSpPr>
        <p:spPr>
          <a:xfrm flipV="1">
            <a:off x="3012831" y="2844801"/>
            <a:ext cx="2446216" cy="781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4E917F-C9F9-454C-9E55-52BCC2572DCA}"/>
              </a:ext>
            </a:extLst>
          </p:cNvPr>
          <p:cNvSpPr txBox="1"/>
          <p:nvPr/>
        </p:nvSpPr>
        <p:spPr>
          <a:xfrm>
            <a:off x="719015" y="2750809"/>
            <a:ext cx="216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Primary collimator</a:t>
            </a:r>
            <a:endParaRPr lang="ko-KR" altLang="en-US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DC61251-18C1-47AB-8535-F150B0A0C4AC}"/>
              </a:ext>
            </a:extLst>
          </p:cNvPr>
          <p:cNvCxnSpPr>
            <a:cxnSpLocks/>
          </p:cNvCxnSpPr>
          <p:nvPr/>
        </p:nvCxnSpPr>
        <p:spPr>
          <a:xfrm flipH="1" flipV="1">
            <a:off x="5423877" y="3350846"/>
            <a:ext cx="2407139" cy="1563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7B3A55-A29A-4CB3-86FE-73A7C7099B6C}"/>
              </a:ext>
            </a:extLst>
          </p:cNvPr>
          <p:cNvSpPr txBox="1"/>
          <p:nvPr/>
        </p:nvSpPr>
        <p:spPr>
          <a:xfrm>
            <a:off x="8042031" y="3244333"/>
            <a:ext cx="168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Detector and mirror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7080677-9D3C-4DCD-AECD-E516756D0C53}"/>
              </a:ext>
            </a:extLst>
          </p:cNvPr>
          <p:cNvCxnSpPr>
            <a:cxnSpLocks/>
          </p:cNvCxnSpPr>
          <p:nvPr/>
        </p:nvCxnSpPr>
        <p:spPr>
          <a:xfrm flipV="1">
            <a:off x="2879969" y="4797881"/>
            <a:ext cx="1443893" cy="1563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377797-7FCA-42E9-95CC-5D28CABD02C4}"/>
              </a:ext>
            </a:extLst>
          </p:cNvPr>
          <p:cNvSpPr txBox="1"/>
          <p:nvPr/>
        </p:nvSpPr>
        <p:spPr>
          <a:xfrm>
            <a:off x="2133599" y="4759096"/>
            <a:ext cx="74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Jaws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5CF7C8C-A6BB-4B78-B86D-06AE07035DA4}"/>
              </a:ext>
            </a:extLst>
          </p:cNvPr>
          <p:cNvCxnSpPr>
            <a:cxnSpLocks/>
          </p:cNvCxnSpPr>
          <p:nvPr/>
        </p:nvCxnSpPr>
        <p:spPr>
          <a:xfrm flipH="1" flipV="1">
            <a:off x="5423877" y="6065819"/>
            <a:ext cx="2407139" cy="887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5A80D6-A414-4EB5-AA21-A3D5AAF1D59B}"/>
              </a:ext>
            </a:extLst>
          </p:cNvPr>
          <p:cNvSpPr txBox="1"/>
          <p:nvPr/>
        </p:nvSpPr>
        <p:spPr>
          <a:xfrm>
            <a:off x="7936523" y="5881153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Multi leaf collimator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321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b="1" dirty="0"/>
              <a:t>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FD15C-41FE-4060-9C1B-F5A8AD8A7944}"/>
              </a:ext>
            </a:extLst>
          </p:cNvPr>
          <p:cNvSpPr txBox="1"/>
          <p:nvPr/>
        </p:nvSpPr>
        <p:spPr>
          <a:xfrm>
            <a:off x="300892" y="1018903"/>
            <a:ext cx="385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Electron Beam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AD70BCC-4A5A-4F13-8F0A-C7576792D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" t="-357" r="4770" b="357"/>
          <a:stretch/>
        </p:blipFill>
        <p:spPr>
          <a:xfrm>
            <a:off x="6192907" y="2915676"/>
            <a:ext cx="5871115" cy="1865629"/>
          </a:xfrm>
          <a:prstGeom prst="rect">
            <a:avLst/>
          </a:prstGeom>
        </p:spPr>
      </p:pic>
      <p:pic>
        <p:nvPicPr>
          <p:cNvPr id="2050" name="Picture 2" descr="Linear accelerator cutaway.">
            <a:extLst>
              <a:ext uri="{FF2B5EF4-FFF2-40B4-BE49-F238E27FC236}">
                <a16:creationId xmlns:a16="http://schemas.microsoft.com/office/drawing/2014/main" id="{5CF15B0B-9C3D-4D90-9A0E-3FE0A51E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50014"/>
            <a:ext cx="5530362" cy="37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D003887-BA2C-4EDD-9977-D3D3059CEEB2}"/>
              </a:ext>
            </a:extLst>
          </p:cNvPr>
          <p:cNvCxnSpPr/>
          <p:nvPr/>
        </p:nvCxnSpPr>
        <p:spPr>
          <a:xfrm flipH="1" flipV="1">
            <a:off x="3344984" y="3403600"/>
            <a:ext cx="2692400" cy="2254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F751B7-66B4-46DA-913D-102D5A55A398}"/>
              </a:ext>
            </a:extLst>
          </p:cNvPr>
          <p:cNvSpPr txBox="1"/>
          <p:nvPr/>
        </p:nvSpPr>
        <p:spPr>
          <a:xfrm>
            <a:off x="5947507" y="5748216"/>
            <a:ext cx="31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LINAC: Accelerate electron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486FEC2-94C8-49ED-BE97-9301D74D1379}"/>
              </a:ext>
            </a:extLst>
          </p:cNvPr>
          <p:cNvCxnSpPr>
            <a:cxnSpLocks/>
          </p:cNvCxnSpPr>
          <p:nvPr/>
        </p:nvCxnSpPr>
        <p:spPr>
          <a:xfrm flipH="1">
            <a:off x="4153876" y="2086708"/>
            <a:ext cx="2192216" cy="107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E23D11-6284-4BF1-8060-5C6DBCD6881F}"/>
              </a:ext>
            </a:extLst>
          </p:cNvPr>
          <p:cNvSpPr txBox="1"/>
          <p:nvPr/>
        </p:nvSpPr>
        <p:spPr>
          <a:xfrm>
            <a:off x="6455507" y="1902042"/>
            <a:ext cx="31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270 degree bending magnet</a:t>
            </a:r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CADF2AB-E7EF-44AD-B079-7FC03FFA711D}"/>
              </a:ext>
            </a:extLst>
          </p:cNvPr>
          <p:cNvCxnSpPr>
            <a:cxnSpLocks/>
          </p:cNvCxnSpPr>
          <p:nvPr/>
        </p:nvCxnSpPr>
        <p:spPr>
          <a:xfrm flipH="1" flipV="1">
            <a:off x="4192954" y="3257771"/>
            <a:ext cx="1806140" cy="1613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E59933-5EE2-40B5-86DD-E31E93229491}"/>
              </a:ext>
            </a:extLst>
          </p:cNvPr>
          <p:cNvSpPr txBox="1"/>
          <p:nvPr/>
        </p:nvSpPr>
        <p:spPr>
          <a:xfrm>
            <a:off x="6064739" y="4781305"/>
            <a:ext cx="9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A2B6C9E-3ABA-4683-8C4F-42A35AA3FF66}"/>
              </a:ext>
            </a:extLst>
          </p:cNvPr>
          <p:cNvCxnSpPr>
            <a:cxnSpLocks/>
          </p:cNvCxnSpPr>
          <p:nvPr/>
        </p:nvCxnSpPr>
        <p:spPr>
          <a:xfrm flipH="1" flipV="1">
            <a:off x="4165599" y="3196892"/>
            <a:ext cx="1860850" cy="296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3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333D6-409E-4ABE-90C7-5B9499357AD2}"/>
              </a:ext>
            </a:extLst>
          </p:cNvPr>
          <p:cNvSpPr txBox="1"/>
          <p:nvPr/>
        </p:nvSpPr>
        <p:spPr>
          <a:xfrm>
            <a:off x="453292" y="968103"/>
            <a:ext cx="157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Target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1D5632-6503-4229-8928-C14CE8E4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15" y="867842"/>
            <a:ext cx="4165476" cy="58768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E7667D-B49A-4B1B-AA84-CB252AAC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2" y="1903046"/>
            <a:ext cx="4861170" cy="487680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0383A98-AAB7-405E-88AA-639730D0073B}"/>
              </a:ext>
            </a:extLst>
          </p:cNvPr>
          <p:cNvCxnSpPr>
            <a:cxnSpLocks/>
          </p:cNvCxnSpPr>
          <p:nvPr/>
        </p:nvCxnSpPr>
        <p:spPr>
          <a:xfrm flipH="1">
            <a:off x="2965941" y="2676769"/>
            <a:ext cx="2297721" cy="3048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C36EA3-485A-4C94-8C23-5380F13EF766}"/>
              </a:ext>
            </a:extLst>
          </p:cNvPr>
          <p:cNvSpPr txBox="1"/>
          <p:nvPr/>
        </p:nvSpPr>
        <p:spPr>
          <a:xfrm>
            <a:off x="5263662" y="2492103"/>
            <a:ext cx="11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Vacuum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523AE5B9-E811-4949-94F6-7F80D0B7657A}"/>
              </a:ext>
            </a:extLst>
          </p:cNvPr>
          <p:cNvCxnSpPr>
            <a:cxnSpLocks/>
          </p:cNvCxnSpPr>
          <p:nvPr/>
        </p:nvCxnSpPr>
        <p:spPr>
          <a:xfrm flipH="1">
            <a:off x="2930773" y="3563815"/>
            <a:ext cx="2332889" cy="1914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7D6C3C-95AD-4E3F-9631-FC20815E5E72}"/>
              </a:ext>
            </a:extLst>
          </p:cNvPr>
          <p:cNvSpPr txBox="1"/>
          <p:nvPr/>
        </p:nvSpPr>
        <p:spPr>
          <a:xfrm>
            <a:off x="5275299" y="3379149"/>
            <a:ext cx="178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Exit window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2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333D6-409E-4ABE-90C7-5B9499357AD2}"/>
              </a:ext>
            </a:extLst>
          </p:cNvPr>
          <p:cNvSpPr txBox="1"/>
          <p:nvPr/>
        </p:nvSpPr>
        <p:spPr>
          <a:xfrm>
            <a:off x="453292" y="968103"/>
            <a:ext cx="157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Target</a:t>
            </a:r>
            <a:endParaRPr lang="ko-KR" altLang="en-US" sz="3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E7667D-B49A-4B1B-AA84-CB252AAC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2" y="1903046"/>
            <a:ext cx="4861170" cy="487680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0383A98-AAB7-405E-88AA-639730D0073B}"/>
              </a:ext>
            </a:extLst>
          </p:cNvPr>
          <p:cNvCxnSpPr>
            <a:cxnSpLocks/>
          </p:cNvCxnSpPr>
          <p:nvPr/>
        </p:nvCxnSpPr>
        <p:spPr>
          <a:xfrm flipH="1">
            <a:off x="3016741" y="4853354"/>
            <a:ext cx="2297721" cy="3048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C36EA3-485A-4C94-8C23-5380F13EF766}"/>
              </a:ext>
            </a:extLst>
          </p:cNvPr>
          <p:cNvSpPr txBox="1"/>
          <p:nvPr/>
        </p:nvSpPr>
        <p:spPr>
          <a:xfrm>
            <a:off x="5275385" y="4668688"/>
            <a:ext cx="87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76DDA16-613D-47E5-A0F7-7A361DCA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63" y="-13901"/>
            <a:ext cx="5259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4AB5F59-C881-4FB5-827D-AD591F6FF6E0}"/>
              </a:ext>
            </a:extLst>
          </p:cNvPr>
          <p:cNvSpPr/>
          <p:nvPr/>
        </p:nvSpPr>
        <p:spPr>
          <a:xfrm>
            <a:off x="-171" y="0"/>
            <a:ext cx="12192171" cy="752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/>
              <a:t>Components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DD04B-BA52-4528-9434-FFB2877625C6}"/>
              </a:ext>
            </a:extLst>
          </p:cNvPr>
          <p:cNvSpPr txBox="1"/>
          <p:nvPr/>
        </p:nvSpPr>
        <p:spPr>
          <a:xfrm>
            <a:off x="422029" y="921211"/>
            <a:ext cx="409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Primary Collimator</a:t>
            </a:r>
            <a:endParaRPr lang="ko-KR" altLang="en-US" sz="3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DE43B7E-C1E9-4C68-8504-D86395918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1" r="17067"/>
          <a:stretch/>
        </p:blipFill>
        <p:spPr>
          <a:xfrm>
            <a:off x="109416" y="1798516"/>
            <a:ext cx="4450861" cy="4800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4F424E-515F-46F8-B23F-A5AED950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18" y="1089269"/>
            <a:ext cx="5570892" cy="556455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260F1CE-5FDB-4E2B-B732-FD85448C7C6B}"/>
              </a:ext>
            </a:extLst>
          </p:cNvPr>
          <p:cNvCxnSpPr>
            <a:cxnSpLocks/>
          </p:cNvCxnSpPr>
          <p:nvPr/>
        </p:nvCxnSpPr>
        <p:spPr>
          <a:xfrm flipH="1">
            <a:off x="2215663" y="3387970"/>
            <a:ext cx="2297721" cy="3048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06794F-47A8-49C1-B950-2FFCCD85950C}"/>
              </a:ext>
            </a:extLst>
          </p:cNvPr>
          <p:cNvSpPr txBox="1"/>
          <p:nvPr/>
        </p:nvSpPr>
        <p:spPr>
          <a:xfrm>
            <a:off x="4622800" y="3203304"/>
            <a:ext cx="133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Primary Collimator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04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252</Words>
  <Application>Microsoft Office PowerPoint</Application>
  <PresentationFormat>와이드스크린</PresentationFormat>
  <Paragraphs>80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Introduction to TOPAS MVLinac example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KIITC</cp:lastModifiedBy>
  <cp:revision>68</cp:revision>
  <dcterms:created xsi:type="dcterms:W3CDTF">2022-10-14T08:34:50Z</dcterms:created>
  <dcterms:modified xsi:type="dcterms:W3CDTF">2022-11-29T21:45:30Z</dcterms:modified>
</cp:coreProperties>
</file>