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71" r:id="rId1"/>
  </p:sldMasterIdLst>
  <p:notesMasterIdLst>
    <p:notesMasterId r:id="rId28"/>
  </p:notesMasterIdLst>
  <p:handoutMasterIdLst>
    <p:handoutMasterId r:id="rId29"/>
  </p:handoutMasterIdLst>
  <p:sldIdLst>
    <p:sldId id="1163" r:id="rId2"/>
    <p:sldId id="1191" r:id="rId3"/>
    <p:sldId id="1193" r:id="rId4"/>
    <p:sldId id="1169" r:id="rId5"/>
    <p:sldId id="1194" r:id="rId6"/>
    <p:sldId id="1172" r:id="rId7"/>
    <p:sldId id="1176" r:id="rId8"/>
    <p:sldId id="1177" r:id="rId9"/>
    <p:sldId id="1178" r:id="rId10"/>
    <p:sldId id="1195" r:id="rId11"/>
    <p:sldId id="1184" r:id="rId12"/>
    <p:sldId id="1187" r:id="rId13"/>
    <p:sldId id="1186" r:id="rId14"/>
    <p:sldId id="1201" r:id="rId15"/>
    <p:sldId id="1204" r:id="rId16"/>
    <p:sldId id="1206" r:id="rId17"/>
    <p:sldId id="1207" r:id="rId18"/>
    <p:sldId id="1203" r:id="rId19"/>
    <p:sldId id="1205" r:id="rId20"/>
    <p:sldId id="1188" r:id="rId21"/>
    <p:sldId id="1170" r:id="rId22"/>
    <p:sldId id="1192" r:id="rId23"/>
    <p:sldId id="1183" r:id="rId24"/>
    <p:sldId id="1198" r:id="rId25"/>
    <p:sldId id="1199" r:id="rId26"/>
    <p:sldId id="1200" r:id="rId27"/>
  </p:sldIdLst>
  <p:sldSz cx="9144000" cy="6858000" type="screen4x3"/>
  <p:notesSz cx="6791325" cy="9921875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맑은 고딕" panose="020B0503020000020004" pitchFamily="50" charset="-127"/>
      <p:regular r:id="rId37"/>
      <p:bold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26CC"/>
    <a:srgbClr val="FFFFFF"/>
    <a:srgbClr val="FE4900"/>
    <a:srgbClr val="CC31CC"/>
    <a:srgbClr val="3333FF"/>
    <a:srgbClr val="B3CDE6"/>
    <a:srgbClr val="F6F9F6"/>
    <a:srgbClr val="FFCC00"/>
    <a:srgbClr val="CC3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83240" autoAdjust="0"/>
  </p:normalViewPr>
  <p:slideViewPr>
    <p:cSldViewPr snapToGrid="0">
      <p:cViewPr>
        <p:scale>
          <a:sx n="100" d="100"/>
          <a:sy n="100" d="100"/>
        </p:scale>
        <p:origin x="942" y="96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1596" y="84"/>
      </p:cViewPr>
      <p:guideLst>
        <p:guide orient="horz" pos="312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48" cy="496650"/>
          </a:xfrm>
          <a:prstGeom prst="rect">
            <a:avLst/>
          </a:prstGeom>
        </p:spPr>
        <p:txBody>
          <a:bodyPr vert="horz" lIns="91325" tIns="45662" rIns="91325" bIns="45662" rtlCol="0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6096" y="0"/>
            <a:ext cx="2943648" cy="496650"/>
          </a:xfrm>
          <a:prstGeom prst="rect">
            <a:avLst/>
          </a:prstGeom>
        </p:spPr>
        <p:txBody>
          <a:bodyPr vert="horz" lIns="91325" tIns="45662" rIns="91325" bIns="45662" rtlCol="0"/>
          <a:lstStyle>
            <a:lvl1pPr algn="r">
              <a:defRPr sz="1200"/>
            </a:lvl1pPr>
          </a:lstStyle>
          <a:p>
            <a:fld id="{E4D7B868-C551-F445-8B92-8C844F976C3E}" type="datetimeFigureOut">
              <a:rPr kumimoji="1" lang="ko-KR" altLang="en-US" smtClean="0"/>
              <a:t>2022-11-23</a:t>
            </a:fld>
            <a:endParaRPr kumimoji="1"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5225"/>
            <a:ext cx="2943648" cy="496650"/>
          </a:xfrm>
          <a:prstGeom prst="rect">
            <a:avLst/>
          </a:prstGeom>
        </p:spPr>
        <p:txBody>
          <a:bodyPr vert="horz" lIns="91325" tIns="45662" rIns="91325" bIns="45662" rtlCol="0" anchor="b"/>
          <a:lstStyle>
            <a:lvl1pPr algn="l">
              <a:defRPr sz="1200"/>
            </a:lvl1pPr>
          </a:lstStyle>
          <a:p>
            <a:endParaRPr kumimoji="1"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6096" y="9425225"/>
            <a:ext cx="2943648" cy="496650"/>
          </a:xfrm>
          <a:prstGeom prst="rect">
            <a:avLst/>
          </a:prstGeom>
        </p:spPr>
        <p:txBody>
          <a:bodyPr vert="horz" lIns="91325" tIns="45662" rIns="91325" bIns="45662" rtlCol="0" anchor="b"/>
          <a:lstStyle>
            <a:lvl1pPr algn="r">
              <a:defRPr sz="1200"/>
            </a:lvl1pPr>
          </a:lstStyle>
          <a:p>
            <a:fld id="{809364D0-F271-6048-8944-38F8F62699B5}" type="slidenum">
              <a:rPr kumimoji="1" lang="ko-KR" altLang="en-US" smtClean="0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75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3494" cy="498089"/>
          </a:xfrm>
          <a:prstGeom prst="rect">
            <a:avLst/>
          </a:prstGeom>
        </p:spPr>
        <p:txBody>
          <a:bodyPr vert="horz" lIns="91959" tIns="45981" rIns="91959" bIns="45981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237" y="5"/>
            <a:ext cx="2943493" cy="498089"/>
          </a:xfrm>
          <a:prstGeom prst="rect">
            <a:avLst/>
          </a:prstGeom>
        </p:spPr>
        <p:txBody>
          <a:bodyPr vert="horz" lIns="91959" tIns="45981" rIns="91959" bIns="45981" rtlCol="0"/>
          <a:lstStyle>
            <a:lvl1pPr algn="r">
              <a:defRPr sz="1300"/>
            </a:lvl1pPr>
          </a:lstStyle>
          <a:p>
            <a:fld id="{BF8128D5-E1C2-4B6B-BE27-C8A75419F996}" type="datetimeFigureOut">
              <a:rPr lang="ko-KR" altLang="en-US" smtClean="0"/>
              <a:pPr/>
              <a:t>2022-11-23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9" tIns="45981" rIns="91959" bIns="45981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661" y="4774961"/>
            <a:ext cx="5434020" cy="3906488"/>
          </a:xfrm>
          <a:prstGeom prst="rect">
            <a:avLst/>
          </a:prstGeom>
        </p:spPr>
        <p:txBody>
          <a:bodyPr vert="horz" lIns="91959" tIns="45981" rIns="91959" bIns="45981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3787"/>
            <a:ext cx="2943494" cy="498089"/>
          </a:xfrm>
          <a:prstGeom prst="rect">
            <a:avLst/>
          </a:prstGeom>
        </p:spPr>
        <p:txBody>
          <a:bodyPr vert="horz" lIns="91959" tIns="45981" rIns="91959" bIns="45981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237" y="9423787"/>
            <a:ext cx="2943493" cy="498089"/>
          </a:xfrm>
          <a:prstGeom prst="rect">
            <a:avLst/>
          </a:prstGeom>
        </p:spPr>
        <p:txBody>
          <a:bodyPr vert="horz" lIns="91959" tIns="45981" rIns="91959" bIns="45981" rtlCol="0" anchor="b"/>
          <a:lstStyle>
            <a:lvl1pPr algn="r">
              <a:defRPr sz="1300"/>
            </a:lvl1pPr>
          </a:lstStyle>
          <a:p>
            <a:fld id="{5028D67E-530C-4056-B531-A35BFCD9EC6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2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48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26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5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950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8958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522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25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39838"/>
            <a:ext cx="4464050" cy="33480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Francium</a:t>
            </a:r>
            <a:r>
              <a:rPr lang="ko-KR" altLang="en-US" dirty="0"/>
              <a:t>은 실험과 모사가 </a:t>
            </a:r>
            <a:r>
              <a:rPr lang="en-US" altLang="ko-KR" dirty="0"/>
              <a:t>100% </a:t>
            </a:r>
            <a:r>
              <a:rPr lang="ko-KR" altLang="en-US" dirty="0"/>
              <a:t>일치하지는 않습니다</a:t>
            </a:r>
            <a:r>
              <a:rPr lang="en-US" altLang="ko-KR" dirty="0"/>
              <a:t>. </a:t>
            </a:r>
            <a:r>
              <a:rPr lang="ko-KR" altLang="en-US" dirty="0"/>
              <a:t>다만 경향성은 매우 뚜렷하게 보여줍니다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D67E-530C-4056-B531-A35BFCD9EC6F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9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108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265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5105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676" y="4796263"/>
            <a:ext cx="8179826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600" cap="none" spc="150" baseline="0">
                <a:solidFill>
                  <a:schemeClr val="tx2"/>
                </a:solidFill>
                <a:latin typeface="+mj-lt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89680" y="4742234"/>
            <a:ext cx="811790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B4DFB39E-243F-41E7-9E03-5B047D95B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05" y="59788"/>
            <a:ext cx="2600325" cy="1266825"/>
          </a:xfrm>
          <a:prstGeom prst="rect">
            <a:avLst/>
          </a:prstGeom>
        </p:spPr>
      </p:pic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43B43432-D7E5-49F2-B223-854078DDE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352" y="3483029"/>
            <a:ext cx="8178403" cy="119000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0" indent="0" algn="ctr">
              <a:lnSpc>
                <a:spcPct val="100000"/>
              </a:lnSpc>
              <a:buNone/>
              <a:defRPr sz="2000"/>
            </a:lvl2pPr>
            <a:lvl3pPr marL="0" indent="0" algn="ctr">
              <a:lnSpc>
                <a:spcPct val="100000"/>
              </a:lnSpc>
              <a:buNone/>
              <a:defRPr sz="16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ko-KR" altLang="en-US" dirty="0"/>
              <a:t>마스터 텍스트 스타일 편집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680" y="1504708"/>
            <a:ext cx="8177669" cy="192429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3834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9CB09246-C46B-4B3C-A23F-B05E0FD3C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676" y="4796263"/>
            <a:ext cx="817982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150" baseline="0">
                <a:solidFill>
                  <a:schemeClr val="tx2"/>
                </a:solidFill>
                <a:latin typeface="+mj-lt"/>
              </a:defRPr>
            </a:lvl1pPr>
            <a:lvl2pPr marL="342884" indent="0" algn="ctr">
              <a:buNone/>
              <a:defRPr sz="18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C5726A4B-030B-470E-BFC9-7FD568D1706F}"/>
              </a:ext>
            </a:extLst>
          </p:cNvPr>
          <p:cNvCxnSpPr>
            <a:cxnSpLocks/>
          </p:cNvCxnSpPr>
          <p:nvPr userDrawn="1"/>
        </p:nvCxnSpPr>
        <p:spPr>
          <a:xfrm>
            <a:off x="489681" y="4742234"/>
            <a:ext cx="811790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10459B-0181-4D11-B9BD-DD39508C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81" y="505842"/>
            <a:ext cx="8177669" cy="418235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95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991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15076"/>
            <a:ext cx="9141619" cy="194292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00" y="5074920"/>
            <a:ext cx="7966953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900" y="5907023"/>
            <a:ext cx="7966953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CD16D9-3FBA-4522-BD4F-85DA21F4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8" y="6557542"/>
            <a:ext cx="2592070" cy="253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FFFFFF"/>
                </a:solidFill>
              </a:defRPr>
            </a:lvl1pPr>
          </a:lstStyle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9592269-C448-4039-B3F3-BEB338CA9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3957" y="6557542"/>
            <a:ext cx="2803342" cy="253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Kyungho Kim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F69A8A-2E27-43C0-84A9-CB4FAB084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3940" y="6557542"/>
            <a:ext cx="2430000" cy="253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35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116E631-AFAD-4900-9BB8-E8BF053C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6605"/>
            <a:ext cx="8201025" cy="100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562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768477"/>
            <a:ext cx="8239125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7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49" y="4462653"/>
            <a:ext cx="8239125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65338" y="4352925"/>
            <a:ext cx="80893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670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09700"/>
            <a:ext cx="4059555" cy="44593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409702"/>
            <a:ext cx="4004310" cy="445939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597F4BD-1E31-4288-ACAE-EB950C3A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6605"/>
            <a:ext cx="8201025" cy="100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6503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295401"/>
            <a:ext cx="4059555" cy="59069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" y="1886093"/>
            <a:ext cx="4059555" cy="398300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295401"/>
            <a:ext cx="4004310" cy="59069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886093"/>
            <a:ext cx="4004310" cy="398300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F8F4BDE-C0C0-496F-8DF5-3187A04D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6605"/>
            <a:ext cx="8201025" cy="100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5117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673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9834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836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530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725" y="286605"/>
            <a:ext cx="8201025" cy="1008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1420389"/>
            <a:ext cx="8201025" cy="46572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FFF"/>
                </a:solidFill>
              </a:defRPr>
            </a:lvl1pPr>
          </a:lstStyle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66725" y="1295401"/>
            <a:ext cx="82018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62" r:id="rId13"/>
    <p:sldLayoutId id="2147483768" r:id="rId14"/>
  </p:sldLayoutIdLst>
  <p:hf hdr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>
            <a:extLst>
              <a:ext uri="{FF2B5EF4-FFF2-40B4-BE49-F238E27FC236}">
                <a16:creationId xmlns:a16="http://schemas.microsoft.com/office/drawing/2014/main" id="{7E56BCFF-1106-4FE4-9525-FCCD430A0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Dec. 5</a:t>
            </a:r>
            <a:r>
              <a:rPr lang="en-US" altLang="ko-KR" baseline="30000" dirty="0"/>
              <a:t>th</a:t>
            </a:r>
            <a:r>
              <a:rPr lang="en-US" altLang="ko-KR" dirty="0"/>
              <a:t> (Mon), 2022</a:t>
            </a:r>
          </a:p>
          <a:p>
            <a:r>
              <a:rPr lang="en-US" altLang="ko-KR" dirty="0" err="1"/>
              <a:t>Kihyeon</a:t>
            </a:r>
            <a:r>
              <a:rPr lang="ko-KR" altLang="en-US" dirty="0"/>
              <a:t> </a:t>
            </a:r>
            <a:r>
              <a:rPr lang="en-US" altLang="ko-KR" dirty="0"/>
              <a:t>CHO, Kyungho KIM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A277BED-8398-4294-AC09-4D2E23136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352" y="4040058"/>
            <a:ext cx="8178403" cy="574621"/>
          </a:xfrm>
        </p:spPr>
        <p:txBody>
          <a:bodyPr/>
          <a:lstStyle/>
          <a:p>
            <a:r>
              <a:rPr lang="en-US" altLang="ko-KR" sz="2200" dirty="0"/>
              <a:t>Uranium beam to liquid hydrogen target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23928D2-6D81-418C-A829-C1F8662CF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80" y="2061737"/>
            <a:ext cx="8177669" cy="1924292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Heavy Ion Beam Simulation on Geant4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719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6483A09C-F483-4867-9DC7-F231D1BAF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best physics list for studying heavy-ion beam simulation</a:t>
            </a:r>
          </a:p>
          <a:p>
            <a:r>
              <a:rPr lang="en-US" altLang="ko-KR" dirty="0"/>
              <a:t>- The amount of the secondary particles</a:t>
            </a:r>
          </a:p>
          <a:p>
            <a:r>
              <a:rPr lang="en-US" altLang="ko-KR" dirty="0"/>
              <a:t>- The validity compared with experiment</a:t>
            </a:r>
          </a:p>
          <a:p>
            <a:r>
              <a:rPr lang="en-US" altLang="ko-KR" dirty="0"/>
              <a:t>- Cost-effective CPU time</a:t>
            </a:r>
          </a:p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CFFD4A-0A9D-4B5C-BCFD-330BCEC2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85EAFB3-1AB8-441F-A0A1-25908C5A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43EF94E-028C-4A57-A8DB-1464BE3A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992981EC-56F9-49BF-9864-E6335FDB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Finding the Best Physics List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55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482B1AD-08DB-470A-B1A0-D97E9278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Isotope Distribution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821A4-0F1A-4C31-A570-012983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ED970D-C870-4F71-9310-05ED5C4D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44D576-3018-4F50-A18F-597905D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67A1395-8D01-4B0F-BD35-BE8830D4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37" y="1510087"/>
            <a:ext cx="4429181" cy="213890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47108EA-EA7C-44E5-8D61-1E966BFDF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" y="3739847"/>
            <a:ext cx="4432472" cy="225736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F581EB0-4947-4611-9B11-AA38F44A4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82" y="3751364"/>
            <a:ext cx="4432473" cy="22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4E7516-6A23-40D3-B8FD-AA36FA8F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A415099-3A21-400C-94ED-21619F0A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0142E2-28AD-4AE6-B32A-A6A964B8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786166D-4EAD-4BF4-B6F7-FD938006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Created Secondary Ions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6F162EC-93C6-4D71-A6D5-8C30823C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95" y="2008742"/>
            <a:ext cx="5917959" cy="4193861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BF376BE-632A-4DEB-97E4-01C87EA3F5C2}"/>
              </a:ext>
            </a:extLst>
          </p:cNvPr>
          <p:cNvSpPr/>
          <p:nvPr/>
        </p:nvSpPr>
        <p:spPr>
          <a:xfrm>
            <a:off x="3722272" y="2555408"/>
            <a:ext cx="3184050" cy="2628048"/>
          </a:xfrm>
          <a:prstGeom prst="roundRect">
            <a:avLst>
              <a:gd name="adj" fmla="val 3334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8C11597-7D36-4CA6-A850-134C1EBE0497}"/>
              </a:ext>
            </a:extLst>
          </p:cNvPr>
          <p:cNvSpPr/>
          <p:nvPr/>
        </p:nvSpPr>
        <p:spPr>
          <a:xfrm>
            <a:off x="6932716" y="2571312"/>
            <a:ext cx="1573291" cy="2612143"/>
          </a:xfrm>
          <a:prstGeom prst="roundRect">
            <a:avLst>
              <a:gd name="adj" fmla="val 3334"/>
            </a:avLst>
          </a:prstGeom>
          <a:noFill/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E0EBEF8-A20A-4A3B-99D4-6BCAAEC0C3BC}"/>
              </a:ext>
            </a:extLst>
          </p:cNvPr>
          <p:cNvSpPr/>
          <p:nvPr/>
        </p:nvSpPr>
        <p:spPr>
          <a:xfrm>
            <a:off x="3564490" y="2224771"/>
            <a:ext cx="752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rgbClr val="C00000"/>
                </a:solidFill>
              </a:rPr>
              <a:t>Group 1</a:t>
            </a:r>
            <a:endParaRPr lang="ko-KR" altLang="en-US" sz="135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5A6CAA-2816-4127-BD47-9DC9CD0E8962}"/>
              </a:ext>
            </a:extLst>
          </p:cNvPr>
          <p:cNvSpPr/>
          <p:nvPr/>
        </p:nvSpPr>
        <p:spPr>
          <a:xfrm>
            <a:off x="8021405" y="2224771"/>
            <a:ext cx="752514" cy="3000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chemeClr val="accent5">
                    <a:lumMod val="75000"/>
                  </a:schemeClr>
                </a:solidFill>
              </a:rPr>
              <a:t>Group 2</a:t>
            </a:r>
            <a:endParaRPr lang="ko-KR" altLang="en-US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93C72F-9AA1-49C1-AF40-6E64DB8C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Group 2 physics list take more secondary ions.</a:t>
            </a:r>
          </a:p>
          <a:p>
            <a:pPr lvl="1"/>
            <a:r>
              <a:rPr lang="en-US" altLang="ko-KR" dirty="0"/>
              <a:t>Abundant statistics for analysis </a:t>
            </a:r>
            <a:br>
              <a:rPr lang="en-US" altLang="ko-KR" dirty="0"/>
            </a:br>
            <a:r>
              <a:rPr lang="en-US" altLang="ko-KR" dirty="0"/>
              <a:t>compared with group 1 lists.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24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690DE02-D2EE-47F1-8881-8E2059E9B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Excluding ‘Shielding’ for our suitable list (due to long runtime)</a:t>
            </a:r>
          </a:p>
          <a:p>
            <a:r>
              <a:rPr lang="en-US" altLang="ko-KR" dirty="0"/>
              <a:t>Others looks same.</a:t>
            </a:r>
          </a:p>
          <a:p>
            <a:pPr lvl="1"/>
            <a:r>
              <a:rPr lang="en-US" altLang="ko-KR" dirty="0"/>
              <a:t>Any physics list (except Shielding)</a:t>
            </a:r>
            <a:br>
              <a:rPr lang="en-US" altLang="ko-KR" dirty="0"/>
            </a:br>
            <a:r>
              <a:rPr lang="en-US" altLang="ko-KR" dirty="0"/>
              <a:t>would be OK.</a:t>
            </a:r>
          </a:p>
          <a:p>
            <a:r>
              <a:rPr lang="en-US" altLang="ko-KR" dirty="0"/>
              <a:t>What would be the best?</a:t>
            </a:r>
          </a:p>
          <a:p>
            <a:pPr lvl="1"/>
            <a:r>
              <a:rPr lang="en-US" altLang="ko-KR" b="1" dirty="0"/>
              <a:t>FTFP_INCLXX</a:t>
            </a:r>
            <a:r>
              <a:rPr lang="en-US" altLang="ko-KR" dirty="0"/>
              <a:t>(_HP)</a:t>
            </a:r>
          </a:p>
          <a:p>
            <a:pPr lvl="1"/>
            <a:endParaRPr lang="en-US" altLang="ko-KR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816ECEC-45D5-4537-81BA-17805306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DC1F4B3-2092-4DEC-B942-51832BE18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EA602D-EB78-45F0-A9A2-741033F6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84FAA24-E8EB-4825-BB11-8F6CD42B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Computing Time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5CC2EE4-83F9-4535-89A7-C2172C72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4" y="1906067"/>
            <a:ext cx="5305425" cy="4362634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849C5A-3AD3-41E9-BAC0-EC6CD268B60B}"/>
              </a:ext>
            </a:extLst>
          </p:cNvPr>
          <p:cNvSpPr/>
          <p:nvPr/>
        </p:nvSpPr>
        <p:spPr>
          <a:xfrm>
            <a:off x="4867276" y="2522931"/>
            <a:ext cx="2535026" cy="2433484"/>
          </a:xfrm>
          <a:prstGeom prst="roundRect">
            <a:avLst>
              <a:gd name="adj" fmla="val 3334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42C6077-837F-49F2-9AEB-A0E4731574CB}"/>
              </a:ext>
            </a:extLst>
          </p:cNvPr>
          <p:cNvSpPr/>
          <p:nvPr/>
        </p:nvSpPr>
        <p:spPr>
          <a:xfrm>
            <a:off x="7453919" y="2522930"/>
            <a:ext cx="1213831" cy="2433484"/>
          </a:xfrm>
          <a:prstGeom prst="roundRect">
            <a:avLst>
              <a:gd name="adj" fmla="val 3334"/>
            </a:avLst>
          </a:prstGeom>
          <a:noFill/>
          <a:ln>
            <a:solidFill>
              <a:srgbClr val="1726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2070E72-B4B8-4AC7-96C1-2D1AF161DFE8}"/>
              </a:ext>
            </a:extLst>
          </p:cNvPr>
          <p:cNvSpPr/>
          <p:nvPr/>
        </p:nvSpPr>
        <p:spPr>
          <a:xfrm>
            <a:off x="5115580" y="2532423"/>
            <a:ext cx="752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rgbClr val="C00000"/>
                </a:solidFill>
              </a:rPr>
              <a:t>Group 1</a:t>
            </a:r>
            <a:endParaRPr lang="ko-KR" altLang="en-US" sz="135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4A8FD2E-EE3E-453E-AED1-77C94980A774}"/>
              </a:ext>
            </a:extLst>
          </p:cNvPr>
          <p:cNvSpPr/>
          <p:nvPr/>
        </p:nvSpPr>
        <p:spPr>
          <a:xfrm>
            <a:off x="7554018" y="2532423"/>
            <a:ext cx="752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rgbClr val="1726CC"/>
                </a:solidFill>
              </a:rPr>
              <a:t>Group 2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03679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3DA7E55-10E2-4DF9-8B3F-6ED31657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Prodution</a:t>
            </a:r>
            <a:r>
              <a:rPr lang="ko-KR" altLang="en-US" dirty="0"/>
              <a:t> </a:t>
            </a:r>
            <a:r>
              <a:rPr lang="en-US" altLang="ko-KR" dirty="0"/>
              <a:t>of secondary particles</a:t>
            </a:r>
            <a:endParaRPr lang="ko-KR" altLang="en-US" dirty="0"/>
          </a:p>
        </p:txBody>
      </p:sp>
      <p:sp>
        <p:nvSpPr>
          <p:cNvPr id="2" name="부제목 1">
            <a:extLst>
              <a:ext uri="{FF2B5EF4-FFF2-40B4-BE49-F238E27FC236}">
                <a16:creationId xmlns:a16="http://schemas.microsoft.com/office/drawing/2014/main" id="{56101534-1B94-43F6-B31D-EA06751F6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51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C25AE8-D4FD-4C51-81EE-20AB53A9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Conditions of experiments</a:t>
            </a:r>
          </a:p>
          <a:p>
            <a:pPr lvl="1"/>
            <a:r>
              <a:rPr lang="en-US" altLang="ko-KR" dirty="0"/>
              <a:t>Geant4 version: 11.0.2</a:t>
            </a:r>
          </a:p>
          <a:p>
            <a:pPr lvl="1"/>
            <a:r>
              <a:rPr lang="en-US" altLang="ko-KR" dirty="0"/>
              <a:t>1 million events per each condition</a:t>
            </a: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408116E-A017-4C4A-8C55-135190E4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11/24/2022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2E2E5E-477C-43AC-8127-BB2DCCD4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A4AC4D-A59B-4975-89D5-1E1E9E68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97B604-75B3-4E8A-A47B-F32B6DB4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Conditions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458A06F-AAE7-4207-8D98-B0C83444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92890"/>
              </p:ext>
            </p:extLst>
          </p:nvPr>
        </p:nvGraphicFramePr>
        <p:xfrm>
          <a:off x="297217" y="4310143"/>
          <a:ext cx="5852124" cy="15364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39379">
                  <a:extLst>
                    <a:ext uri="{9D8B030D-6E8A-4147-A177-3AD203B41FA5}">
                      <a16:colId xmlns:a16="http://schemas.microsoft.com/office/drawing/2014/main" val="1412610833"/>
                    </a:ext>
                  </a:extLst>
                </a:gridCol>
                <a:gridCol w="797922">
                  <a:extLst>
                    <a:ext uri="{9D8B030D-6E8A-4147-A177-3AD203B41FA5}">
                      <a16:colId xmlns:a16="http://schemas.microsoft.com/office/drawing/2014/main" val="1930565660"/>
                    </a:ext>
                  </a:extLst>
                </a:gridCol>
                <a:gridCol w="1077319">
                  <a:extLst>
                    <a:ext uri="{9D8B030D-6E8A-4147-A177-3AD203B41FA5}">
                      <a16:colId xmlns:a16="http://schemas.microsoft.com/office/drawing/2014/main" val="2281567164"/>
                    </a:ext>
                  </a:extLst>
                </a:gridCol>
                <a:gridCol w="1200439">
                  <a:extLst>
                    <a:ext uri="{9D8B030D-6E8A-4147-A177-3AD203B41FA5}">
                      <a16:colId xmlns:a16="http://schemas.microsoft.com/office/drawing/2014/main" val="3195207206"/>
                    </a:ext>
                  </a:extLst>
                </a:gridCol>
                <a:gridCol w="1037065">
                  <a:extLst>
                    <a:ext uri="{9D8B030D-6E8A-4147-A177-3AD203B41FA5}">
                      <a16:colId xmlns:a16="http://schemas.microsoft.com/office/drawing/2014/main" val="1657117649"/>
                    </a:ext>
                  </a:extLst>
                </a:gridCol>
              </a:tblGrid>
              <a:tr h="3484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Simulation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Geant4 Beam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Target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3440"/>
                  </a:ext>
                </a:extLst>
              </a:tr>
              <a:tr h="39597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3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Particle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Energy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(MeV/u) 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Materials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Thickness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(mm)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15064"/>
                  </a:ext>
                </a:extLst>
              </a:tr>
              <a:tr h="395978">
                <a:tc>
                  <a:txBody>
                    <a:bodyPr/>
                    <a:lstStyle/>
                    <a:p>
                      <a:pPr indent="159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Proton → U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827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100, 200, </a:t>
                      </a:r>
                    </a:p>
                    <a:p>
                      <a:pPr marR="12827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500, 1000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Uranium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37202"/>
                  </a:ext>
                </a:extLst>
              </a:tr>
              <a:tr h="395978">
                <a:tc>
                  <a:txBody>
                    <a:bodyPr/>
                    <a:lstStyle/>
                    <a:p>
                      <a:pPr indent="1593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Proton → U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Proton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827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Uranium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8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1, 2, 5, 6, 10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24192"/>
                  </a:ext>
                </a:extLst>
              </a:tr>
            </a:tbl>
          </a:graphicData>
        </a:graphic>
      </p:graphicFrame>
      <p:sp>
        <p:nvSpPr>
          <p:cNvPr id="36" name="직사각형 35">
            <a:extLst>
              <a:ext uri="{FF2B5EF4-FFF2-40B4-BE49-F238E27FC236}">
                <a16:creationId xmlns:a16="http://schemas.microsoft.com/office/drawing/2014/main" id="{D98D9460-B407-4A01-8055-BB50407BC8AD}"/>
              </a:ext>
            </a:extLst>
          </p:cNvPr>
          <p:cNvSpPr/>
          <p:nvPr/>
        </p:nvSpPr>
        <p:spPr>
          <a:xfrm>
            <a:off x="388655" y="5894826"/>
            <a:ext cx="565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Beam &amp; target conditions for validation</a:t>
            </a:r>
            <a:endParaRPr lang="ko-KR" altLang="en-US" sz="14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0A70B05-11F3-4BD4-BCD8-D75206A1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75" y="1376692"/>
            <a:ext cx="4907705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2C02C6F9-0777-4DB3-ACCE-F615A234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420389"/>
            <a:ext cx="2009775" cy="703686"/>
          </a:xfrm>
        </p:spPr>
        <p:txBody>
          <a:bodyPr/>
          <a:lstStyle/>
          <a:p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5167D72-EDCC-4B8D-9669-3B947347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11/24/2022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9C76116-5DCD-403E-A73C-77270B36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52AAC0-FDA4-4B50-BC4E-4FB87FCD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B99E6BAE-C81A-4F1E-B3E0-8866619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Amount of Secondary Particles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0B53729-A761-41C8-8C3E-B07E1DB8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4" y="2317359"/>
            <a:ext cx="4466218" cy="31368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FB65F11-81FA-4491-926A-D40810D1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2331316"/>
            <a:ext cx="4291757" cy="3122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73C17E-DB5F-4D40-AEBC-144508FC97E9}"/>
              </a:ext>
            </a:extLst>
          </p:cNvPr>
          <p:cNvSpPr txBox="1"/>
          <p:nvPr/>
        </p:nvSpPr>
        <p:spPr>
          <a:xfrm>
            <a:off x="1028700" y="2116341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Amount per thickness of target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B8BE7-233B-450B-ABB5-DA1AA3BA7114}"/>
              </a:ext>
            </a:extLst>
          </p:cNvPr>
          <p:cNvSpPr txBox="1"/>
          <p:nvPr/>
        </p:nvSpPr>
        <p:spPr>
          <a:xfrm>
            <a:off x="5630907" y="2116341"/>
            <a:ext cx="259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Amount per beam energy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14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F368D377-4E76-4862-9D42-8CFF1E0C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Amount of Secondary Particles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0964F12-67EF-4686-AB4B-41925C18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11/24/2022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2AA82A-3796-49C6-A689-DB9434EC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83CCE3-7592-4AD9-936D-681E793FD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64A5FBC-040E-4D62-86D4-DC7A5CC8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290"/>
            <a:ext cx="4572000" cy="250630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BDE0159-9F13-4187-88D2-D2ED63E77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981" y="1371289"/>
            <a:ext cx="4572000" cy="250630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D8E8CCB-1A57-4684-A98E-7E2A2B07F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7593"/>
            <a:ext cx="4572000" cy="25063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1BC38AE-AA7B-45D4-888F-A80F7F06D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981" y="3877592"/>
            <a:ext cx="4572000" cy="25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051FB628-69AE-4A02-860E-1562FAA9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Amount of Specific Isotopes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2FBBC4-325E-402E-81C1-16B233D4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76CD6B-86AF-4705-AF53-FE7012C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04F296-F1C1-4011-A3B2-6EBF6E8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AB65A6-2C7F-4ACD-A92D-9AB9642F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22" y="1431868"/>
            <a:ext cx="6507429" cy="46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051FB628-69AE-4A02-860E-1562FAA9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Amount of Specific Isotopes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2FBBC4-325E-402E-81C1-16B233D4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11/24/2022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76CD6B-86AF-4705-AF53-FE7012C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04F296-F1C1-4011-A3B2-6EBF6E8B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D9E8A29-000C-4CE0-BA3B-E27E13FE2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2" y="1408909"/>
            <a:ext cx="6523469" cy="46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0639DA-E085-405C-9210-F3C661591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Validation of physics lists</a:t>
            </a:r>
          </a:p>
          <a:p>
            <a:pPr lvl="1"/>
            <a:r>
              <a:rPr lang="en-US" altLang="ko-KR" dirty="0"/>
              <a:t>Conditions of simulation</a:t>
            </a:r>
          </a:p>
          <a:p>
            <a:pPr lvl="1"/>
            <a:r>
              <a:rPr lang="en-US" altLang="ko-KR" dirty="0"/>
              <a:t>Result</a:t>
            </a:r>
          </a:p>
          <a:p>
            <a:pPr lvl="1"/>
            <a:r>
              <a:rPr lang="en-US" altLang="ko-KR" dirty="0"/>
              <a:t>Finding the best physics list for heavy ion beam simulation</a:t>
            </a:r>
          </a:p>
          <a:p>
            <a:r>
              <a:rPr lang="en-US" altLang="ko-KR" dirty="0"/>
              <a:t>Production of secondary particle</a:t>
            </a:r>
          </a:p>
          <a:p>
            <a:pPr lvl="1"/>
            <a:r>
              <a:rPr lang="en-US" altLang="ko-KR" dirty="0"/>
              <a:t>Conditions of simulation</a:t>
            </a:r>
          </a:p>
          <a:p>
            <a:pPr lvl="1"/>
            <a:r>
              <a:rPr lang="en-US" altLang="ko-KR" dirty="0"/>
              <a:t>Result</a:t>
            </a:r>
          </a:p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B2C8A44A-DD2C-4B7E-890F-8DA81049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55323F-E751-4490-BB7C-A738A4A2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2B1CDD-55E5-42A1-B94F-93E36493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384C46A-AA49-400D-A6D1-5ACDB19D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39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561D56-1D50-4FDE-B45D-C1943CEDF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We studied heavy ion beam simulation on Geant4.</a:t>
            </a:r>
          </a:p>
          <a:p>
            <a:pPr lvl="1"/>
            <a:r>
              <a:rPr lang="en-US" altLang="ko-KR" dirty="0"/>
              <a:t>We found the optimized physics lists among Geant4 reference physics lists </a:t>
            </a:r>
          </a:p>
          <a:p>
            <a:pPr lvl="1"/>
            <a:r>
              <a:rPr lang="en-US" altLang="ko-KR" dirty="0"/>
              <a:t>For physics list optimization, uranium beam to liquid hydrogen target simulation was done.</a:t>
            </a:r>
          </a:p>
          <a:p>
            <a:pPr lvl="1"/>
            <a:r>
              <a:rPr lang="en-US" altLang="ko-KR" dirty="0"/>
              <a:t>The atomic mass &amp; number distributions are separated to 3 groups.</a:t>
            </a:r>
          </a:p>
          <a:p>
            <a:pPr lvl="2"/>
            <a:r>
              <a:rPr lang="en-US" altLang="ko-KR" dirty="0"/>
              <a:t>INCL++ group</a:t>
            </a:r>
          </a:p>
          <a:p>
            <a:pPr lvl="2"/>
            <a:r>
              <a:rPr lang="en-US" altLang="ko-KR" dirty="0"/>
              <a:t>Non-INCL++ group</a:t>
            </a:r>
          </a:p>
          <a:p>
            <a:pPr lvl="2"/>
            <a:r>
              <a:rPr lang="en-US" altLang="ko-KR" dirty="0"/>
              <a:t>Shielding</a:t>
            </a:r>
          </a:p>
          <a:p>
            <a:pPr lvl="1"/>
            <a:r>
              <a:rPr lang="en-US" altLang="ko-KR" dirty="0"/>
              <a:t>Mass distribution of specific atoms (Cs, </a:t>
            </a:r>
            <a:r>
              <a:rPr lang="en-US" altLang="ko-KR" dirty="0" err="1"/>
              <a:t>Rb</a:t>
            </a:r>
            <a:r>
              <a:rPr lang="en-US" altLang="ko-KR" dirty="0"/>
              <a:t>, Fr) are shown.</a:t>
            </a:r>
          </a:p>
          <a:p>
            <a:pPr lvl="1"/>
            <a:r>
              <a:rPr lang="en-US" altLang="ko-KR" dirty="0"/>
              <a:t>CPU time and the amount of secondary ions are shown.</a:t>
            </a:r>
          </a:p>
          <a:p>
            <a:pPr lvl="2"/>
            <a:r>
              <a:rPr lang="en-US" altLang="ko-KR" dirty="0"/>
              <a:t>The most optimized physics list is FTFP_INCL++(_HP).</a:t>
            </a:r>
          </a:p>
          <a:p>
            <a:r>
              <a:rPr lang="en-US" altLang="ko-KR" dirty="0"/>
              <a:t>Next, we will test the proton beam emission to uranium target with various target thickness and beam energy.</a:t>
            </a:r>
          </a:p>
          <a:p>
            <a:r>
              <a:rPr lang="en-US" altLang="ko-KR" dirty="0"/>
              <a:t>We will improve this simulation to complicated detector condition and various beam and target condition.</a:t>
            </a:r>
          </a:p>
          <a:p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AECA57A0-355D-45F5-AC0F-A198DDE5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114AE3-F564-43F4-B6AC-355AD213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C04118-6DF6-4E4A-85DF-ABF8A7A3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29D62A-0C63-49F3-8FCC-CF1819A1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&amp; Plan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35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BF80E13C-778B-4B25-9434-C1381270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Backup</a:t>
            </a:r>
            <a:endParaRPr lang="ko-KR" altLang="en-US" dirty="0"/>
          </a:p>
        </p:txBody>
      </p:sp>
      <p:sp>
        <p:nvSpPr>
          <p:cNvPr id="2" name="부제목 1">
            <a:extLst>
              <a:ext uri="{FF2B5EF4-FFF2-40B4-BE49-F238E27FC236}">
                <a16:creationId xmlns:a16="http://schemas.microsoft.com/office/drawing/2014/main" id="{683203B6-BCBB-4612-954F-132E62575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57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>
            <a:extLst>
              <a:ext uri="{FF2B5EF4-FFF2-40B4-BE49-F238E27FC236}">
                <a16:creationId xmlns:a16="http://schemas.microsoft.com/office/drawing/2014/main" id="{28D7CD33-F9D5-4416-A17E-F108EC97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576" y="2048479"/>
            <a:ext cx="3113410" cy="369326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00358F-4129-41C9-9C34-247EF90B3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last few years have seen a rise in the number of particle accelerators built in Korea. </a:t>
            </a:r>
          </a:p>
          <a:p>
            <a:pPr lvl="1"/>
            <a:r>
              <a:rPr lang="en-US" altLang="ko-KR" dirty="0"/>
              <a:t>Confirmed</a:t>
            </a:r>
          </a:p>
          <a:p>
            <a:pPr lvl="2"/>
            <a:r>
              <a:rPr lang="en-US" altLang="ko-KR" dirty="0"/>
              <a:t>RAON, 2023 (Scientific)</a:t>
            </a:r>
          </a:p>
          <a:p>
            <a:pPr lvl="2"/>
            <a:r>
              <a:rPr lang="en-US" altLang="ko-KR" dirty="0"/>
              <a:t>Yonsei severance hospital, 2023 (Medical)</a:t>
            </a:r>
          </a:p>
          <a:p>
            <a:pPr lvl="2"/>
            <a:r>
              <a:rPr lang="en-US" altLang="ko-KR" dirty="0"/>
              <a:t>Seoul national university hospital, 2025 (Medical)</a:t>
            </a:r>
          </a:p>
          <a:p>
            <a:pPr lvl="1"/>
            <a:r>
              <a:rPr lang="en-US" altLang="ko-KR" dirty="0"/>
              <a:t>Consideration</a:t>
            </a:r>
          </a:p>
          <a:p>
            <a:pPr lvl="2"/>
            <a:r>
              <a:rPr lang="en-US" altLang="ko-KR" dirty="0" err="1"/>
              <a:t>Asan</a:t>
            </a:r>
            <a:r>
              <a:rPr lang="en-US" altLang="ko-KR" dirty="0"/>
              <a:t> medical center (Medical)</a:t>
            </a:r>
          </a:p>
          <a:p>
            <a:pPr lvl="2"/>
            <a:r>
              <a:rPr lang="en-US" altLang="ko-KR" dirty="0"/>
              <a:t>Sejong city (Medical)</a:t>
            </a:r>
          </a:p>
          <a:p>
            <a:pPr lvl="1"/>
            <a:r>
              <a:rPr lang="en-US" altLang="ko-KR" dirty="0"/>
              <a:t>.. And so on.</a:t>
            </a:r>
          </a:p>
          <a:p>
            <a:r>
              <a:rPr lang="en-US" altLang="ko-KR" dirty="0"/>
              <a:t>But there has been relatively little focus on </a:t>
            </a:r>
            <a:br>
              <a:rPr lang="en-US" altLang="ko-KR" dirty="0"/>
            </a:br>
            <a:r>
              <a:rPr lang="en-US" altLang="ko-KR" dirty="0"/>
              <a:t>accelerator-based study of secondary particles.</a:t>
            </a:r>
          </a:p>
          <a:p>
            <a:r>
              <a:rPr lang="en-US" altLang="ko-KR" dirty="0"/>
              <a:t>=&gt; Planning heavy ion beam simulation</a:t>
            </a:r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AD23CFB-68D2-44F3-B39A-F8026C42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14BB15-7A75-4183-8651-E25EBFC5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4074D67-1535-4261-9CED-0E5081C0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B2BBA68-235D-4B88-8219-4F420A33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7951C06-EA37-4B1C-A023-38E4F4FBD7E0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6088444" y="2286933"/>
            <a:ext cx="832457" cy="506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111B9E8-EADE-46E2-952B-CCA808BBA5B3}"/>
              </a:ext>
            </a:extLst>
          </p:cNvPr>
          <p:cNvSpPr/>
          <p:nvPr/>
        </p:nvSpPr>
        <p:spPr>
          <a:xfrm>
            <a:off x="5413264" y="2068506"/>
            <a:ext cx="1350359" cy="2184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Yonsei severance hospital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00F4F3B-D50A-4C9C-BB20-A3A88DE2666B}"/>
              </a:ext>
            </a:extLst>
          </p:cNvPr>
          <p:cNvSpPr/>
          <p:nvPr/>
        </p:nvSpPr>
        <p:spPr>
          <a:xfrm>
            <a:off x="5413264" y="2684187"/>
            <a:ext cx="1092425" cy="2184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dirty="0" err="1">
                <a:solidFill>
                  <a:schemeClr val="tx1"/>
                </a:solidFill>
              </a:rPr>
              <a:t>Asan</a:t>
            </a:r>
            <a:r>
              <a:rPr lang="en-US" altLang="ko-KR" sz="900" dirty="0">
                <a:solidFill>
                  <a:schemeClr val="tx1"/>
                </a:solidFill>
              </a:rPr>
              <a:t> medical center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E0BDD7F-B28A-4C78-9790-D359F20FD556}"/>
              </a:ext>
            </a:extLst>
          </p:cNvPr>
          <p:cNvSpPr/>
          <p:nvPr/>
        </p:nvSpPr>
        <p:spPr>
          <a:xfrm>
            <a:off x="5413264" y="4024158"/>
            <a:ext cx="1092425" cy="2184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Sejong city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AE35784-0CAD-4491-9860-C6DEFCB646FF}"/>
              </a:ext>
            </a:extLst>
          </p:cNvPr>
          <p:cNvSpPr/>
          <p:nvPr/>
        </p:nvSpPr>
        <p:spPr>
          <a:xfrm>
            <a:off x="8201754" y="2817573"/>
            <a:ext cx="632189" cy="21843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RAON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7D902ADA-2944-4B4C-9195-EBB042993746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133972" y="3036011"/>
            <a:ext cx="1383881" cy="526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34BE681B-BE46-4BE2-9287-37A9C359A175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6505688" y="2793406"/>
            <a:ext cx="446573" cy="4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F1BAB47C-2FF7-458E-885E-27A0305F368C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959474" y="3429000"/>
            <a:ext cx="1117016" cy="595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>
            <a:extLst>
              <a:ext uri="{FF2B5EF4-FFF2-40B4-BE49-F238E27FC236}">
                <a16:creationId xmlns:a16="http://schemas.microsoft.com/office/drawing/2014/main" id="{1029C5FF-21B0-4DC0-AC14-53E9267C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34" y="4945356"/>
            <a:ext cx="618393" cy="756383"/>
          </a:xfrm>
          <a:prstGeom prst="rect">
            <a:avLst/>
          </a:prstGeom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3D99252-3567-4052-B1E3-3865EDC5AF85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8120533" y="4310528"/>
            <a:ext cx="2912" cy="756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0E35FCF-492C-4B93-A4C3-D89119E26EF9}"/>
              </a:ext>
            </a:extLst>
          </p:cNvPr>
          <p:cNvSpPr/>
          <p:nvPr/>
        </p:nvSpPr>
        <p:spPr>
          <a:xfrm>
            <a:off x="7505085" y="5066915"/>
            <a:ext cx="1230894" cy="32173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900" dirty="0">
                <a:solidFill>
                  <a:schemeClr val="tx1"/>
                </a:solidFill>
              </a:rPr>
              <a:t>Seoul national university hospital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A2069B3-C13E-46AD-B340-936F381E0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Calculation of cross-section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endParaRPr lang="en-US" altLang="ko-KR" b="0" dirty="0"/>
              </a:p>
              <a:p>
                <a:pPr lvl="2"/>
                <a:r>
                  <a:rPr lang="en-US" altLang="ko-KR" dirty="0"/>
                  <a:t>N: the number of observed events</a:t>
                </a:r>
              </a:p>
              <a:p>
                <a:pPr lvl="2"/>
                <a:r>
                  <a:rPr lang="en-US" altLang="ko-KR" dirty="0"/>
                  <a:t>A: acceptance (set to 0.75)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ko-KR" dirty="0"/>
                  <a:t>: target length = 1.25cm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dirty="0"/>
                  <a:t>: the number density of target particles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=4.23×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pPr lvl="2"/>
                <a:r>
                  <a:rPr lang="en-US" altLang="ko-KR" dirty="0"/>
                  <a:t>B: effective number of beam particles =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pPr lvl="3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nary>
                      <m:naryPr>
                        <m:limLoc m:val="undOvr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×1.24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=1,240,000</m:t>
                    </m:r>
                  </m:oMath>
                </a14:m>
                <a:endParaRPr lang="en-US" altLang="ko-KR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dirty="0"/>
                  <a:t>: the number of beam particles incident to fixed target = 1,000,000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: interaction length = 734.5 cm</a:t>
                </a:r>
              </a:p>
              <a:p>
                <a:pPr lvl="4"/>
                <a:endParaRPr lang="en-US" altLang="ko-KR" dirty="0"/>
              </a:p>
            </p:txBody>
          </p:sp>
        </mc:Choice>
        <mc:Fallback>
          <p:sp>
            <p:nvSpPr>
              <p:cNvPr id="11" name="내용 개체 틀 10">
                <a:extLst>
                  <a:ext uri="{FF2B5EF4-FFF2-40B4-BE49-F238E27FC236}">
                    <a16:creationId xmlns:a16="http://schemas.microsoft.com/office/drawing/2014/main" id="{7A2069B3-C13E-46AD-B340-936F381E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8" t="-13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821A4-0F1A-4C31-A570-012983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ED970D-C870-4F71-9310-05ED5C4D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44D576-3018-4F50-A18F-597905D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6482B1AD-08DB-470A-B1A0-D97E9278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Calculation of Cross-section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329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482B1AD-08DB-470A-B1A0-D97E9278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Isotope Distribution: Cs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821A4-0F1A-4C31-A570-012983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ED970D-C870-4F71-9310-05ED5C4D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44D576-3018-4F50-A18F-597905D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67A1395-8D01-4B0F-BD35-BE8830D4A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79" y="2092239"/>
            <a:ext cx="7394115" cy="35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5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482B1AD-08DB-470A-B1A0-D97E9278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Isotope Distribution: </a:t>
            </a:r>
            <a:r>
              <a:rPr lang="en-US" altLang="ko-KR" dirty="0" err="1"/>
              <a:t>Rb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821A4-0F1A-4C31-A570-012983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ED970D-C870-4F71-9310-05ED5C4D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44D576-3018-4F50-A18F-597905D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EF0D458-48BF-4BCE-A8BD-4D02EC3E9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2" y="1934601"/>
            <a:ext cx="7399609" cy="3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6482B1AD-08DB-470A-B1A0-D97E9278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Isotope Distribution: Fr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0821A4-0F1A-4C31-A570-012983E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ED970D-C870-4F71-9310-05ED5C4D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44D576-3018-4F50-A18F-597905D3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ADDBC46-2FC1-43B0-BEFE-08B74954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2" y="2012584"/>
            <a:ext cx="7399609" cy="37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3DA7E55-10E2-4DF9-8B3F-6ED31657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Validation of physics lists</a:t>
            </a:r>
            <a:endParaRPr lang="ko-KR" altLang="en-US" dirty="0"/>
          </a:p>
        </p:txBody>
      </p:sp>
      <p:sp>
        <p:nvSpPr>
          <p:cNvPr id="2" name="부제목 1">
            <a:extLst>
              <a:ext uri="{FF2B5EF4-FFF2-40B4-BE49-F238E27FC236}">
                <a16:creationId xmlns:a16="http://schemas.microsoft.com/office/drawing/2014/main" id="{56101534-1B94-43F6-B31D-EA06751F6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30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C25AE8-D4FD-4C51-81EE-20AB53A9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Conditions of experiments</a:t>
            </a:r>
          </a:p>
          <a:p>
            <a:pPr lvl="1"/>
            <a:r>
              <a:rPr lang="en-US" altLang="ko-KR" dirty="0"/>
              <a:t>Geant4 version: 11.0.2</a:t>
            </a:r>
          </a:p>
          <a:p>
            <a:pPr lvl="1"/>
            <a:r>
              <a:rPr lang="en-US" altLang="ko-KR" dirty="0"/>
              <a:t>1 million events per each condition</a:t>
            </a: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408116E-A017-4C4A-8C55-135190E4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2E2E5E-477C-43AC-8127-BB2DCCD4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EA4AC4D-A59B-4975-89D5-1E1E9E68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97B604-75B3-4E8A-A47B-F32B6DB4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Conditions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458A06F-AAE7-4207-8D98-B0C83444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92064"/>
              </p:ext>
            </p:extLst>
          </p:nvPr>
        </p:nvGraphicFramePr>
        <p:xfrm>
          <a:off x="388656" y="4741555"/>
          <a:ext cx="4973919" cy="11404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78357">
                  <a:extLst>
                    <a:ext uri="{9D8B030D-6E8A-4147-A177-3AD203B41FA5}">
                      <a16:colId xmlns:a16="http://schemas.microsoft.com/office/drawing/2014/main" val="1412610833"/>
                    </a:ext>
                  </a:extLst>
                </a:gridCol>
                <a:gridCol w="678181">
                  <a:extLst>
                    <a:ext uri="{9D8B030D-6E8A-4147-A177-3AD203B41FA5}">
                      <a16:colId xmlns:a16="http://schemas.microsoft.com/office/drawing/2014/main" val="1930565660"/>
                    </a:ext>
                  </a:extLst>
                </a:gridCol>
                <a:gridCol w="915650">
                  <a:extLst>
                    <a:ext uri="{9D8B030D-6E8A-4147-A177-3AD203B41FA5}">
                      <a16:colId xmlns:a16="http://schemas.microsoft.com/office/drawing/2014/main" val="2281567164"/>
                    </a:ext>
                  </a:extLst>
                </a:gridCol>
                <a:gridCol w="1020294">
                  <a:extLst>
                    <a:ext uri="{9D8B030D-6E8A-4147-A177-3AD203B41FA5}">
                      <a16:colId xmlns:a16="http://schemas.microsoft.com/office/drawing/2014/main" val="3195207206"/>
                    </a:ext>
                  </a:extLst>
                </a:gridCol>
                <a:gridCol w="881437">
                  <a:extLst>
                    <a:ext uri="{9D8B030D-6E8A-4147-A177-3AD203B41FA5}">
                      <a16:colId xmlns:a16="http://schemas.microsoft.com/office/drawing/2014/main" val="1657117649"/>
                    </a:ext>
                  </a:extLst>
                </a:gridCol>
              </a:tblGrid>
              <a:tr h="3484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Simulation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Geant4 Beam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Target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3440"/>
                  </a:ext>
                </a:extLst>
              </a:tr>
              <a:tr h="39597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3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Particle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Energy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(MeV/u) 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Materials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Thickness 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(mm)</a:t>
                      </a:r>
                      <a:endParaRPr lang="ko-KR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15064"/>
                  </a:ext>
                </a:extLst>
              </a:tr>
              <a:tr h="395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 → Liquid Hydrogen</a:t>
                      </a:r>
                      <a:endParaRPr lang="ko-KR" sz="12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U</a:t>
                      </a:r>
                      <a:endParaRPr lang="ko-KR" sz="1200" b="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1000</a:t>
                      </a:r>
                      <a:endParaRPr lang="ko-KR" sz="1200" b="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985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Liquid Hydrogen</a:t>
                      </a:r>
                      <a:endParaRPr lang="ko-KR" sz="1200" b="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8270" indent="444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12.5</a:t>
                      </a:r>
                      <a:endParaRPr lang="ko-KR" sz="1200" b="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437202"/>
                  </a:ext>
                </a:extLst>
              </a:tr>
            </a:tbl>
          </a:graphicData>
        </a:graphic>
      </p:graphicFrame>
      <p:pic>
        <p:nvPicPr>
          <p:cNvPr id="35" name="그림 34">
            <a:extLst>
              <a:ext uri="{FF2B5EF4-FFF2-40B4-BE49-F238E27FC236}">
                <a16:creationId xmlns:a16="http://schemas.microsoft.com/office/drawing/2014/main" id="{486646E3-7D5E-41FD-9A7D-C7D96ABF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38" y="1412876"/>
            <a:ext cx="4515812" cy="2891816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id="{D98D9460-B407-4A01-8055-BB50407BC8AD}"/>
              </a:ext>
            </a:extLst>
          </p:cNvPr>
          <p:cNvSpPr/>
          <p:nvPr/>
        </p:nvSpPr>
        <p:spPr>
          <a:xfrm>
            <a:off x="388655" y="5894826"/>
            <a:ext cx="4973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Beam &amp; target conditions for validation</a:t>
            </a:r>
            <a:endParaRPr lang="ko-KR" altLang="en-US" sz="14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361AD3EE-3A65-4A2C-BA0A-B06D8C2377EA}"/>
              </a:ext>
            </a:extLst>
          </p:cNvPr>
          <p:cNvSpPr/>
          <p:nvPr/>
        </p:nvSpPr>
        <p:spPr>
          <a:xfrm>
            <a:off x="4456737" y="4264500"/>
            <a:ext cx="4515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/>
              <a:t>Schematic of simulation</a:t>
            </a:r>
            <a:endParaRPr lang="ko-KR" alt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50D24D-D423-4778-AB22-D2CE96C64488}"/>
              </a:ext>
            </a:extLst>
          </p:cNvPr>
          <p:cNvSpPr txBox="1"/>
          <p:nvPr/>
        </p:nvSpPr>
        <p:spPr>
          <a:xfrm>
            <a:off x="5751552" y="3408361"/>
            <a:ext cx="9630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Liquid hydrogen</a:t>
            </a:r>
          </a:p>
          <a:p>
            <a:r>
              <a:rPr lang="en-US" altLang="ko-KR" sz="1400" dirty="0"/>
              <a:t>12.5mm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925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0FB1B8-4172-4C7F-AC84-02B12A1C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Considered physics list in Geant4</a:t>
            </a:r>
          </a:p>
          <a:p>
            <a:pPr lvl="1"/>
            <a:r>
              <a:rPr lang="en-US" altLang="ko-KR" dirty="0"/>
              <a:t>FTFP_BERT, FTFP_BERT_HP, FTFQGSP_BERT, QGSP_FTFP_BERT</a:t>
            </a:r>
          </a:p>
          <a:p>
            <a:pPr lvl="1"/>
            <a:r>
              <a:rPr lang="en-US" altLang="ko-KR" dirty="0"/>
              <a:t>FTF_BIC, QGSP_BERT, QGSP_BERT_HP, QGSP_BIC</a:t>
            </a:r>
          </a:p>
          <a:p>
            <a:pPr lvl="1"/>
            <a:r>
              <a:rPr lang="en-US" altLang="ko-KR" dirty="0"/>
              <a:t>FTFP_INCLXX, FTFP_INCLXX_HP, QGSP_INCLXX, QGSP_INCLXX_HP</a:t>
            </a:r>
          </a:p>
          <a:p>
            <a:pPr lvl="1"/>
            <a:r>
              <a:rPr lang="en-US" altLang="ko-KR" dirty="0"/>
              <a:t>Shielding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BE5F552A-B24D-41DA-A0D0-80381607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AF24C81-D5E4-45DC-9289-F2D7FE21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8CE242-B211-47B5-8F63-09C3E052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018706B-1635-4B18-B48E-CC21DBAA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Physics List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04B1E5-9403-4EED-9A4C-D8A9A79B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71" y="3429000"/>
            <a:ext cx="6787531" cy="2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D47A7-5E25-4160-9471-102E4A8F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Distribution: Atomic Mass</a:t>
            </a:r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D40DD74-8BAE-4581-BAE7-50E6CC6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1ED840-7B5F-4647-93E2-59A16BAE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EC8ED-7F5B-4FF9-9F0C-1B7AAD9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9E93CCA-E9F3-4797-9FFD-6901073C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519352"/>
            <a:ext cx="8201025" cy="44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2775CF7C-E3CA-4F53-9835-A34F63A9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PhysicsLists</a:t>
            </a:r>
            <a:r>
              <a:rPr lang="en-US" altLang="ko-KR" dirty="0"/>
              <a:t> are separated to 3 groups</a:t>
            </a:r>
          </a:p>
          <a:p>
            <a:pPr lvl="1"/>
            <a:r>
              <a:rPr lang="en-US" altLang="ko-KR" sz="1600" dirty="0">
                <a:solidFill>
                  <a:srgbClr val="C00000"/>
                </a:solidFill>
              </a:rPr>
              <a:t>Group 1: FTFP_BERT, FTFP_BERT_HP,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FTFQGSP_BERT, FTF_BIC, QGSP_FTFP_BERT,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QGSP_BERT, QGSP_BERT_HP,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QGSP_BIC, QGSP_BIC_HP</a:t>
            </a:r>
          </a:p>
          <a:p>
            <a:pPr lvl="1"/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Group 2: FTFP_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, FTFP_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_HP, </a:t>
            </a:r>
            <a:b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QGSP_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, QGSP_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_HP</a:t>
            </a:r>
          </a:p>
          <a:p>
            <a:pPr lvl="1"/>
            <a:r>
              <a:rPr lang="en-US" altLang="ko-KR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Shielding</a:t>
            </a:r>
            <a:endParaRPr lang="ko-KR" altLang="en-US" sz="1600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D40DD74-8BAE-4581-BAE7-50E6CC6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1ED840-7B5F-4647-93E2-59A16BAE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EC8ED-7F5B-4FF9-9F0C-1B7AAD9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FDD47A7-5E25-4160-9471-102E4A8F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Distribution: Atomic Mass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9E93CCA-E9F3-4797-9FFD-6901073C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0" y="3530303"/>
            <a:ext cx="3995089" cy="219004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74BC3AC-2C9B-4C98-A919-4514BE64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60" y="1739364"/>
            <a:ext cx="3686417" cy="20208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007BD6-EC95-4859-B3F8-23F95AD74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260" y="3699513"/>
            <a:ext cx="3686417" cy="2020840"/>
          </a:xfrm>
          <a:prstGeom prst="rect">
            <a:avLst/>
          </a:prstGeom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98C59CDE-A009-4F24-8FC5-A85732B93D3B}"/>
              </a:ext>
            </a:extLst>
          </p:cNvPr>
          <p:cNvSpPr/>
          <p:nvPr/>
        </p:nvSpPr>
        <p:spPr>
          <a:xfrm rot="2835366">
            <a:off x="4782073" y="2827471"/>
            <a:ext cx="218485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16BBDBD1-13B6-4733-A74E-E85EA73FD96D}"/>
              </a:ext>
            </a:extLst>
          </p:cNvPr>
          <p:cNvSpPr/>
          <p:nvPr/>
        </p:nvSpPr>
        <p:spPr>
          <a:xfrm rot="5798088">
            <a:off x="4813479" y="4255815"/>
            <a:ext cx="218485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328AB7-8D4F-44AB-862C-CEBD0EE32A64}"/>
              </a:ext>
            </a:extLst>
          </p:cNvPr>
          <p:cNvSpPr/>
          <p:nvPr/>
        </p:nvSpPr>
        <p:spPr>
          <a:xfrm>
            <a:off x="5662524" y="2024805"/>
            <a:ext cx="752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rgbClr val="C00000"/>
                </a:solidFill>
              </a:rPr>
              <a:t>Group 1</a:t>
            </a:r>
            <a:endParaRPr lang="ko-KR" altLang="en-US" sz="135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F2CB4B-7F32-43C4-8CCB-256899FCC79E}"/>
              </a:ext>
            </a:extLst>
          </p:cNvPr>
          <p:cNvSpPr/>
          <p:nvPr/>
        </p:nvSpPr>
        <p:spPr>
          <a:xfrm>
            <a:off x="5662524" y="3978738"/>
            <a:ext cx="155882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chemeClr val="accent5">
                    <a:lumMod val="75000"/>
                  </a:schemeClr>
                </a:solidFill>
              </a:rPr>
              <a:t>Group 2</a:t>
            </a:r>
            <a:r>
              <a:rPr lang="en-US" altLang="ko-KR" sz="1350" dirty="0">
                <a:solidFill>
                  <a:srgbClr val="1726CC"/>
                </a:solidFill>
              </a:rPr>
              <a:t> </a:t>
            </a:r>
            <a:r>
              <a:rPr lang="en-US" altLang="ko-KR" sz="1350" dirty="0"/>
              <a:t>+ Shielding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98947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DD47A7-5E25-4160-9471-102E4A8F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Distribution: Atomic Number</a:t>
            </a:r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D40DD74-8BAE-4581-BAE7-50E6CC6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1ED840-7B5F-4647-93E2-59A16BAE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EC8ED-7F5B-4FF9-9F0C-1B7AAD9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9E93CCA-E9F3-4797-9FFD-6901073C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462521"/>
            <a:ext cx="8411710" cy="46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14">
            <a:extLst>
              <a:ext uri="{FF2B5EF4-FFF2-40B4-BE49-F238E27FC236}">
                <a16:creationId xmlns:a16="http://schemas.microsoft.com/office/drawing/2014/main" id="{9FCE527F-43D0-4629-8E87-364564A7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err="1"/>
              <a:t>PhysicsLists</a:t>
            </a:r>
            <a:r>
              <a:rPr lang="en-US" altLang="ko-KR" sz="1800" dirty="0"/>
              <a:t> are separated to 3 groups</a:t>
            </a:r>
          </a:p>
          <a:p>
            <a:pPr lvl="1"/>
            <a:r>
              <a:rPr lang="en-US" altLang="ko-KR" sz="1600" dirty="0">
                <a:solidFill>
                  <a:srgbClr val="C00000"/>
                </a:solidFill>
              </a:rPr>
              <a:t>Group 1: FTFP_BERT, FTFP_BERT_HP,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FTFQGSP_BERT, FTF_BIC, QGSP_FTFP_BERT,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QGSP_BERT, QGSP_BERT_HP, </a:t>
            </a:r>
            <a:br>
              <a:rPr lang="en-US" altLang="ko-KR" sz="1600" dirty="0">
                <a:solidFill>
                  <a:srgbClr val="C00000"/>
                </a:solidFill>
              </a:rPr>
            </a:br>
            <a:r>
              <a:rPr lang="en-US" altLang="ko-KR" sz="1600" dirty="0">
                <a:solidFill>
                  <a:srgbClr val="C00000"/>
                </a:solidFill>
              </a:rPr>
              <a:t>QGSP_BIC, QGSP_BIC_HP</a:t>
            </a:r>
          </a:p>
          <a:p>
            <a:pPr lvl="1"/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Group 2: FTFP_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, FTFP_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_HP, </a:t>
            </a:r>
            <a:b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QGSP_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, QGSP_</a:t>
            </a:r>
            <a:r>
              <a:rPr lang="en-US" altLang="ko-KR" sz="1600" b="1" dirty="0">
                <a:solidFill>
                  <a:schemeClr val="accent5">
                    <a:lumMod val="75000"/>
                  </a:schemeClr>
                </a:solidFill>
              </a:rPr>
              <a:t>INCLXX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_HP</a:t>
            </a:r>
          </a:p>
          <a:p>
            <a:pPr lvl="1"/>
            <a:r>
              <a:rPr lang="en-US" altLang="ko-KR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Shielding</a:t>
            </a:r>
            <a:endParaRPr lang="ko-KR" altLang="en-US" sz="1600" dirty="0"/>
          </a:p>
          <a:p>
            <a:endParaRPr lang="ko-KR" altLang="en-US" sz="1500" dirty="0"/>
          </a:p>
          <a:p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D40DD74-8BAE-4581-BAE7-50E6CC60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432B-A418-48A1-95B1-00D5A23D2CD2}" type="datetime1">
              <a:rPr lang="en-US" altLang="ko-KR" smtClean="0"/>
              <a:pPr/>
              <a:t>11/23/2022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1ED840-7B5F-4647-93E2-59A16BAE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Kyungho Kim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AEC8ED-7F5B-4FF9-9F0C-1B7AAD95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FDD47A7-5E25-4160-9471-102E4A8F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Distribution: Atomic Number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9E93CCA-E9F3-4797-9FFD-6901073C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4" y="3497550"/>
            <a:ext cx="3686417" cy="20208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74BC3AC-2C9B-4C98-A919-4514BE64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600" y="1739357"/>
            <a:ext cx="3686417" cy="20208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1007BD6-EC95-4859-B3F8-23F95AD74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00" y="3699509"/>
            <a:ext cx="3686417" cy="2020839"/>
          </a:xfrm>
          <a:prstGeom prst="rect">
            <a:avLst/>
          </a:prstGeom>
        </p:spPr>
      </p:pic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98C59CDE-A009-4F24-8FC5-A85732B93D3B}"/>
              </a:ext>
            </a:extLst>
          </p:cNvPr>
          <p:cNvSpPr/>
          <p:nvPr/>
        </p:nvSpPr>
        <p:spPr>
          <a:xfrm rot="2480646">
            <a:off x="4513045" y="2625037"/>
            <a:ext cx="218485" cy="1018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16BBDBD1-13B6-4733-A74E-E85EA73FD96D}"/>
              </a:ext>
            </a:extLst>
          </p:cNvPr>
          <p:cNvSpPr/>
          <p:nvPr/>
        </p:nvSpPr>
        <p:spPr>
          <a:xfrm rot="6359207">
            <a:off x="4514383" y="4295560"/>
            <a:ext cx="218485" cy="7178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02B150B-282F-4AB3-AF6C-8156DE734E57}"/>
              </a:ext>
            </a:extLst>
          </p:cNvPr>
          <p:cNvSpPr/>
          <p:nvPr/>
        </p:nvSpPr>
        <p:spPr>
          <a:xfrm>
            <a:off x="5405854" y="2024805"/>
            <a:ext cx="7525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rgbClr val="C00000"/>
                </a:solidFill>
              </a:rPr>
              <a:t>Group 1</a:t>
            </a:r>
            <a:endParaRPr lang="ko-KR" altLang="en-US" sz="135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F0C6DEC-3866-4A49-BC85-FBC2BC3FE938}"/>
              </a:ext>
            </a:extLst>
          </p:cNvPr>
          <p:cNvSpPr/>
          <p:nvPr/>
        </p:nvSpPr>
        <p:spPr>
          <a:xfrm>
            <a:off x="5405854" y="3978738"/>
            <a:ext cx="155882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50" dirty="0">
                <a:solidFill>
                  <a:schemeClr val="accent5">
                    <a:lumMod val="75000"/>
                  </a:schemeClr>
                </a:solidFill>
              </a:rPr>
              <a:t>Group 2</a:t>
            </a:r>
            <a:r>
              <a:rPr lang="en-US" altLang="ko-KR" sz="1350" dirty="0">
                <a:solidFill>
                  <a:srgbClr val="1726CC"/>
                </a:solidFill>
              </a:rPr>
              <a:t> </a:t>
            </a:r>
            <a:r>
              <a:rPr lang="en-US" altLang="ko-KR" sz="1350" dirty="0"/>
              <a:t>+ Shielding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4157426007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214868</TotalTime>
  <Words>1007</Words>
  <Application>Microsoft Office PowerPoint</Application>
  <PresentationFormat>화면 슬라이드 쇼(4:3)</PresentationFormat>
  <Paragraphs>236</Paragraphs>
  <Slides>26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3" baseType="lpstr">
      <vt:lpstr>맑은 고딕</vt:lpstr>
      <vt:lpstr>Times New Roman</vt:lpstr>
      <vt:lpstr>Calibri Light</vt:lpstr>
      <vt:lpstr>바탕</vt:lpstr>
      <vt:lpstr>Calibri</vt:lpstr>
      <vt:lpstr>Cambria Math</vt:lpstr>
      <vt:lpstr>추억</vt:lpstr>
      <vt:lpstr>Heavy Ion Beam Simulation on Geant4</vt:lpstr>
      <vt:lpstr>Contents</vt:lpstr>
      <vt:lpstr>Validation of physics lists</vt:lpstr>
      <vt:lpstr>Conditions</vt:lpstr>
      <vt:lpstr>Physics List</vt:lpstr>
      <vt:lpstr>Distribution: Atomic Mass</vt:lpstr>
      <vt:lpstr>Distribution: Atomic Mass</vt:lpstr>
      <vt:lpstr>Distribution: Atomic Number</vt:lpstr>
      <vt:lpstr>Distribution: Atomic Number</vt:lpstr>
      <vt:lpstr>Finding the Best Physics List</vt:lpstr>
      <vt:lpstr>Isotope Distribution</vt:lpstr>
      <vt:lpstr>Created Secondary Ions</vt:lpstr>
      <vt:lpstr>Computing Time</vt:lpstr>
      <vt:lpstr>Prodution of secondary particles</vt:lpstr>
      <vt:lpstr>Conditions</vt:lpstr>
      <vt:lpstr>Amount of Secondary Particles</vt:lpstr>
      <vt:lpstr>Amount of Secondary Particles</vt:lpstr>
      <vt:lpstr>Amount of Specific Isotopes</vt:lpstr>
      <vt:lpstr>Amount of Specific Isotopes</vt:lpstr>
      <vt:lpstr>Summary &amp; Plan</vt:lpstr>
      <vt:lpstr>Backup</vt:lpstr>
      <vt:lpstr>Motivation</vt:lpstr>
      <vt:lpstr>Calculation of Cross-section</vt:lpstr>
      <vt:lpstr>Isotope Distribution: Cs</vt:lpstr>
      <vt:lpstr>Isotope Distribution: Rb</vt:lpstr>
      <vt:lpstr>Isotope Distribution: 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khkim_2021_KPS_spring</dc:title>
  <dc:creator>김경호</dc:creator>
  <cp:lastModifiedBy>김경호</cp:lastModifiedBy>
  <cp:revision>2529</cp:revision>
  <cp:lastPrinted>2021-11-17T04:15:14Z</cp:lastPrinted>
  <dcterms:created xsi:type="dcterms:W3CDTF">2012-08-31T03:27:29Z</dcterms:created>
  <dcterms:modified xsi:type="dcterms:W3CDTF">2022-11-24T07:12:17Z</dcterms:modified>
</cp:coreProperties>
</file>