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1" r:id="rId4"/>
    <p:sldId id="275" r:id="rId5"/>
    <p:sldId id="262" r:id="rId6"/>
    <p:sldId id="257" r:id="rId7"/>
    <p:sldId id="269" r:id="rId8"/>
    <p:sldId id="268" r:id="rId9"/>
    <p:sldId id="272" r:id="rId10"/>
    <p:sldId id="274" r:id="rId11"/>
    <p:sldId id="277" r:id="rId12"/>
    <p:sldId id="27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33E1-A1AE-4E31-A849-D2917CACE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D7814-CF11-474E-82D3-9892C6D85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EBF75-51B1-4F82-9FD8-FD36BA0C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0C5C-D59F-4533-A5AA-A1B8B1AE160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D0D26-B8F7-4583-B195-A95D57FE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61B51-D3E2-42F3-A7B6-12304C41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1780-F6AF-4523-884F-E08DDE1D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7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E249-FEF7-4702-90FC-D215C408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9F6CE-1FA6-4F04-A643-7203329E8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83D72-5DD7-48D3-8CF0-B46CFD57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0C5C-D59F-4533-A5AA-A1B8B1AE160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5DE-1A59-45F5-984E-43BD0CEE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37100-8203-45A7-B456-C8DF1641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1780-F6AF-4523-884F-E08DDE1D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6EF12-4F3A-4896-82BE-7E5485388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2341D-A083-4329-9651-D1CC0EA11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69D79-4ED4-4FFB-B917-CB21E955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0C5C-D59F-4533-A5AA-A1B8B1AE160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430A-8428-4B5B-A437-55677240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7E2F6-8C24-43E2-8F9A-3E313991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1780-F6AF-4523-884F-E08DDE1D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4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91B1C-36F1-4E8B-BDEF-23BC6FB7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B0E47-B4F1-400A-98AE-14AE38CEB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4988-DA0D-4E48-A6E5-9ADF2683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0C5C-D59F-4533-A5AA-A1B8B1AE160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A77BB-396B-4086-9D64-63399A04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92F1B-DA45-4786-9A28-4CAAD706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1780-F6AF-4523-884F-E08DDE1D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DE41-A232-4664-BC51-C1AF753AA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AA8B1-943B-4938-B24D-24B77E246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B04C3-8EDD-47AD-944B-65A9E3737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0C5C-D59F-4533-A5AA-A1B8B1AE160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6E75C-E3C5-41EC-A7EF-CCC952D6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BDCC1-0589-41C9-AF71-220C5FB1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1780-F6AF-4523-884F-E08DDE1D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5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C11C-A845-4BEE-B224-9E122005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E9E99-136D-4646-A2F8-FEC2BC342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DD36E-264E-4E32-BCE0-BDB5DFA6C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74A64-E01F-4586-8A64-6DEB59559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0C5C-D59F-4533-A5AA-A1B8B1AE160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81325-1119-4B9E-A18A-C2BCCDB7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78E88-BC8E-4D20-B5E6-2EDDCF2E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1780-F6AF-4523-884F-E08DDE1D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9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81D91-2837-454A-894D-B1C4167D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0E066-1C0E-4949-8CAA-4976AA735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444BB-EEDB-4E4F-BD40-9068E248E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9CD46-AC9B-4287-9D4D-63AF72E10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2AFC9-8316-4E6F-91A5-2F4FE46156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132A87-480B-45A0-933E-F4F923CA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0C5C-D59F-4533-A5AA-A1B8B1AE160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5F599F-11A4-4019-94A1-7CD1CB63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CEA027-F4C5-4A5A-84C9-8D1D0AC5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1780-F6AF-4523-884F-E08DDE1D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4A9CC-A689-4AFA-8ED3-5EAD35F3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47C73-24BE-4B61-8D04-F46D3409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0C5C-D59F-4533-A5AA-A1B8B1AE160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39519-562A-4445-A23F-11CD0E64A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EA61-770E-4961-A19A-A9E178884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1780-F6AF-4523-884F-E08DDE1D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2F19F9-FACF-4240-8622-ED60BDE7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0C5C-D59F-4533-A5AA-A1B8B1AE160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79B9F8-A192-48FF-B348-2C78DFD7E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28C09-E753-4ED4-9D0D-DA1AEE81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1780-F6AF-4523-884F-E08DDE1D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4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AE83-ADFA-4AD6-A325-F2E2ED07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83E98-64B1-4E49-ACAC-485F4BE37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01E7E-D5BB-4E3D-A19B-278DECB07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1E70C-CAB9-4F24-B9F3-80C58A11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0C5C-D59F-4533-A5AA-A1B8B1AE160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7D111-9696-4E94-98D0-E13E2AE7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D9D8B-F24D-4805-83E5-D7FA8FE1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1780-F6AF-4523-884F-E08DDE1D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8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8BA3C-D733-42D2-AD78-5A5EBA87F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99DACE-D46E-43A3-8416-732CAB85E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877AD-7895-4BC7-BCDD-54FCD8039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15830-BEEC-4C43-819E-EEFE53B5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0C5C-D59F-4533-A5AA-A1B8B1AE160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A7C69-EDA9-4EA9-A358-D48AF807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82B7A-2A76-4636-94D4-6A23ED0E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1780-F6AF-4523-884F-E08DDE1D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2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9705CF-14D9-41D0-9936-70882115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3C3F1-5CD4-4FC4-8BF6-8333D82CA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8ED4A-724F-4291-8067-9C0990B9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70C5C-D59F-4533-A5AA-A1B8B1AE160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784BB-8CEE-4096-B490-6441450DC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23C8-3BA1-4797-ACF1-3152B6909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1780-F6AF-4523-884F-E08DDE1D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0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D18C-8ADE-4BAC-AF42-E564FB5C2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DMAG Workshop</a:t>
            </a:r>
            <a:br>
              <a:rPr lang="en-US" dirty="0"/>
            </a:br>
            <a:r>
              <a:rPr lang="en-US" dirty="0"/>
              <a:t>2026-02-11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0D009-0941-486D-A136-86812E7838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Quantum Sensing </a:t>
            </a:r>
          </a:p>
          <a:p>
            <a:r>
              <a:rPr lang="en-US" dirty="0"/>
              <a:t>Sergey Uchaikin</a:t>
            </a:r>
          </a:p>
        </p:txBody>
      </p:sp>
    </p:spTree>
    <p:extLst>
      <p:ext uri="{BB962C8B-B14F-4D97-AF65-F5344CB8AC3E}">
        <p14:creationId xmlns:p14="http://schemas.microsoft.com/office/powerpoint/2010/main" val="232041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84008-0C75-4D22-9676-EECBF34A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L-JPA tunable range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01301-AD4F-474D-96F1-5A76071FD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72" y="2052397"/>
            <a:ext cx="3625102" cy="3025996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A1E2A55-3C5A-4A03-AE14-0688A00E0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584" y="2118627"/>
            <a:ext cx="3933079" cy="28935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460ECC-8550-4504-A5A8-E46AB5774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276" y="2375083"/>
            <a:ext cx="4175052" cy="22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38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EF42-F8DD-4304-A4A2-62919708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L-JPA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C824E8-6935-4170-AC44-A77AE723A7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9" y="1536258"/>
            <a:ext cx="5351737" cy="40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AB36E98-CD76-4632-8896-B984E8D3E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35" y="1566058"/>
            <a:ext cx="5272268" cy="395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D08A68-D19A-4E18-AE33-7E5D91BD6563}"/>
              </a:ext>
            </a:extLst>
          </p:cNvPr>
          <p:cNvSpPr txBox="1"/>
          <p:nvPr/>
        </p:nvSpPr>
        <p:spPr>
          <a:xfrm>
            <a:off x="1487347" y="5804704"/>
            <a:ext cx="410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3.6 -4.85 GHz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07F24-3362-45F6-8152-8E22E832A5D8}"/>
              </a:ext>
            </a:extLst>
          </p:cNvPr>
          <p:cNvSpPr txBox="1"/>
          <p:nvPr/>
        </p:nvSpPr>
        <p:spPr>
          <a:xfrm>
            <a:off x="7436735" y="5735256"/>
            <a:ext cx="370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cavity range of 4.1-4.4 GHz</a:t>
            </a:r>
          </a:p>
        </p:txBody>
      </p:sp>
    </p:spTree>
    <p:extLst>
      <p:ext uri="{BB962C8B-B14F-4D97-AF65-F5344CB8AC3E}">
        <p14:creationId xmlns:p14="http://schemas.microsoft.com/office/powerpoint/2010/main" val="213149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31B2-B619-4FF2-A7A2-5F912B5F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Thermometer calibration setup</a:t>
            </a:r>
          </a:p>
        </p:txBody>
      </p:sp>
      <p:pic>
        <p:nvPicPr>
          <p:cNvPr id="5" name="image3.png">
            <a:extLst>
              <a:ext uri="{FF2B5EF4-FFF2-40B4-BE49-F238E27FC236}">
                <a16:creationId xmlns:a16="http://schemas.microsoft.com/office/drawing/2014/main" id="{E70DBBB9-1055-4AF7-9827-8154E16157B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1129" y="1582558"/>
            <a:ext cx="6127394" cy="4351338"/>
          </a:xfrm>
          <a:prstGeom prst="rect">
            <a:avLst/>
          </a:prstGeom>
          <a:ln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141C98-D46C-47F8-AC63-4AD9C07F3FD7}"/>
              </a:ext>
            </a:extLst>
          </p:cNvPr>
          <p:cNvSpPr/>
          <p:nvPr/>
        </p:nvSpPr>
        <p:spPr>
          <a:xfrm>
            <a:off x="547869" y="2263427"/>
            <a:ext cx="5083215" cy="165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A setup to calibrate up to 4 thermometers in BF4 was prepared. As a reference BF thermometer is used. The first calibration run is done, 3 thermometer tested.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Will work on set a permanent setup.</a:t>
            </a:r>
          </a:p>
        </p:txBody>
      </p:sp>
    </p:spTree>
    <p:extLst>
      <p:ext uri="{BB962C8B-B14F-4D97-AF65-F5344CB8AC3E}">
        <p14:creationId xmlns:p14="http://schemas.microsoft.com/office/powerpoint/2010/main" val="372442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28E6-0069-42B9-9CDE-08E13EE1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and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F767-5D77-475F-A7BE-F67A78035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68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BF4 – leak in mixture line. Afraid will be worse after moving (Still 1% probability will be better </a:t>
            </a:r>
            <a:r>
              <a:rPr lang="en-US" dirty="0">
                <a:sym typeface="Wingdings" panose="05000000000000000000" pitchFamily="2" charset="2"/>
              </a:rPr>
              <a:t>)</a:t>
            </a:r>
          </a:p>
          <a:p>
            <a:r>
              <a:rPr lang="en-US" dirty="0">
                <a:sym typeface="Wingdings" panose="05000000000000000000" pitchFamily="2" charset="2"/>
              </a:rPr>
              <a:t>Work on HEMT amp noise understanding</a:t>
            </a:r>
          </a:p>
          <a:p>
            <a:r>
              <a:rPr lang="en-US" dirty="0">
                <a:sym typeface="Wingdings" panose="05000000000000000000" pitchFamily="2" charset="2"/>
              </a:rPr>
              <a:t>Low RF frequency line fix (1.5-2.1 GHz)</a:t>
            </a:r>
          </a:p>
          <a:p>
            <a:r>
              <a:rPr lang="en-US" dirty="0">
                <a:sym typeface="Wingdings" panose="05000000000000000000" pitchFamily="2" charset="2"/>
              </a:rPr>
              <a:t>2</a:t>
            </a:r>
            <a:r>
              <a:rPr lang="en-US" baseline="30000" dirty="0">
                <a:sym typeface="Wingdings" panose="05000000000000000000" pitchFamily="2" charset="2"/>
              </a:rPr>
              <a:t>nd</a:t>
            </a:r>
            <a:r>
              <a:rPr lang="en-US" dirty="0">
                <a:sym typeface="Wingdings" panose="05000000000000000000" pitchFamily="2" charset="2"/>
              </a:rPr>
              <a:t> RF channel recovering</a:t>
            </a:r>
          </a:p>
          <a:p>
            <a:r>
              <a:rPr lang="en-US" dirty="0">
                <a:sym typeface="Wingdings" panose="05000000000000000000" pitchFamily="2" charset="2"/>
              </a:rPr>
              <a:t>Program updates</a:t>
            </a:r>
          </a:p>
          <a:p>
            <a:r>
              <a:rPr lang="en-US" dirty="0">
                <a:sym typeface="Wingdings" panose="05000000000000000000" pitchFamily="2" charset="2"/>
              </a:rPr>
              <a:t>SPD setup in BF4</a:t>
            </a:r>
          </a:p>
          <a:p>
            <a:r>
              <a:rPr lang="en-US" dirty="0">
                <a:sym typeface="Wingdings" panose="05000000000000000000" pitchFamily="2" charset="2"/>
              </a:rPr>
              <a:t>JPA test</a:t>
            </a:r>
          </a:p>
          <a:p>
            <a:r>
              <a:rPr lang="en-US" dirty="0">
                <a:sym typeface="Wingdings" panose="05000000000000000000" pitchFamily="2" charset="2"/>
              </a:rPr>
              <a:t>Permanent thermometer calibration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2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3440-BE36-4347-B41F-45E770F4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QS goals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CF257-05A2-431D-A10A-6951E040F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and update test facility based on BF4</a:t>
            </a:r>
          </a:p>
          <a:p>
            <a:r>
              <a:rPr lang="en-US" dirty="0"/>
              <a:t>Provide QNL amplifiers for axion experiments</a:t>
            </a:r>
          </a:p>
          <a:p>
            <a:r>
              <a:rPr lang="en-US" dirty="0"/>
              <a:t>Development new read-outs for future experiment</a:t>
            </a:r>
          </a:p>
          <a:p>
            <a:r>
              <a:rPr lang="en-US" dirty="0"/>
              <a:t>Publishing</a:t>
            </a:r>
          </a:p>
        </p:txBody>
      </p:sp>
    </p:spTree>
    <p:extLst>
      <p:ext uri="{BB962C8B-B14F-4D97-AF65-F5344CB8AC3E}">
        <p14:creationId xmlns:p14="http://schemas.microsoft.com/office/powerpoint/2010/main" val="393402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340D-F67D-4CA3-8AA3-81DBD3600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JPA testing facilities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2D7D0-DCE6-4BB1-AAB0-D13BE1AC5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927"/>
            <a:ext cx="10515600" cy="33439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Work on reliability of test bench based on BF4. The most loaded fridge, most often thermocycles, rearrangement of components and lines.</a:t>
            </a:r>
          </a:p>
          <a:p>
            <a:pPr marL="0" indent="0">
              <a:buNone/>
            </a:pPr>
            <a:r>
              <a:rPr lang="en-US" dirty="0"/>
              <a:t>Fixed:</a:t>
            </a:r>
          </a:p>
          <a:p>
            <a:pPr marL="514350" indent="-514350">
              <a:buAutoNum type="arabicParenR"/>
            </a:pPr>
            <a:r>
              <a:rPr lang="en-US" dirty="0"/>
              <a:t>DC fridge Lines. Bad quality of soldering (outsource) of </a:t>
            </a:r>
            <a:r>
              <a:rPr lang="en-US" dirty="0" err="1"/>
              <a:t>NbTi</a:t>
            </a:r>
            <a:r>
              <a:rPr lang="en-US" dirty="0"/>
              <a:t> wires– fixed.</a:t>
            </a:r>
          </a:p>
          <a:p>
            <a:pPr lvl="1"/>
            <a:r>
              <a:rPr lang="en-US" sz="2800" dirty="0"/>
              <a:t>60 of 64 differential lines on the MXC - done</a:t>
            </a:r>
          </a:p>
          <a:p>
            <a:pPr lvl="1"/>
            <a:r>
              <a:rPr lang="en-US" sz="2800" dirty="0"/>
              <a:t>24 differential lines on the 4K – done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2) Cryocooler HEMT Amplifier test setup</a:t>
            </a:r>
          </a:p>
          <a:p>
            <a:pPr marL="457200" lvl="1" indent="0">
              <a:buNone/>
            </a:pPr>
            <a:r>
              <a:rPr lang="en-US" sz="2800" dirty="0"/>
              <a:t>3) New 4-channel noise source for BF4 – take small space.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1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BE7F-B4BD-473E-84D5-FAF7CB840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010E5-FF45-4C0E-B573-0ACEE5317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160" y="2103865"/>
            <a:ext cx="7644191" cy="34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9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340D-F67D-4CA3-8AA3-81DBD3600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facilities update-2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A450D3-5006-451D-B56C-A64F12CA05D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6313" y="2650572"/>
          <a:ext cx="11295316" cy="3053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031">
                  <a:extLst>
                    <a:ext uri="{9D8B030D-6E8A-4147-A177-3AD203B41FA5}">
                      <a16:colId xmlns:a16="http://schemas.microsoft.com/office/drawing/2014/main" val="4159669448"/>
                    </a:ext>
                  </a:extLst>
                </a:gridCol>
                <a:gridCol w="4309404">
                  <a:extLst>
                    <a:ext uri="{9D8B030D-6E8A-4147-A177-3AD203B41FA5}">
                      <a16:colId xmlns:a16="http://schemas.microsoft.com/office/drawing/2014/main" val="161023568"/>
                    </a:ext>
                  </a:extLst>
                </a:gridCol>
                <a:gridCol w="5094881">
                  <a:extLst>
                    <a:ext uri="{9D8B030D-6E8A-4147-A177-3AD203B41FA5}">
                      <a16:colId xmlns:a16="http://schemas.microsoft.com/office/drawing/2014/main" val="781583816"/>
                    </a:ext>
                  </a:extLst>
                </a:gridCol>
              </a:tblGrid>
              <a:tr h="488567">
                <a:tc>
                  <a:txBody>
                    <a:bodyPr/>
                    <a:lstStyle/>
                    <a:p>
                      <a:r>
                        <a:rPr lang="en-US" sz="2400" dirty="0"/>
                        <a:t>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MXC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184795"/>
                  </a:ext>
                </a:extLst>
              </a:tr>
              <a:tr h="854992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4-8 GHz amps/components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4-12 GHz amps/components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04485"/>
                  </a:ext>
                </a:extLst>
              </a:tr>
              <a:tr h="854992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2.5-4 GHz amps/components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2.5-4 GHz amps/components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172510"/>
                  </a:ext>
                </a:extLst>
              </a:tr>
              <a:tr h="854992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1.7-2.1 GHz amps/components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1.7-2.1 GHz amps/components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83595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737EE52-0D80-41D9-8548-FD645C86E045}"/>
              </a:ext>
            </a:extLst>
          </p:cNvPr>
          <p:cNvSpPr txBox="1"/>
          <p:nvPr/>
        </p:nvSpPr>
        <p:spPr>
          <a:xfrm>
            <a:off x="1632857" y="1774371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RF channels</a:t>
            </a:r>
          </a:p>
        </p:txBody>
      </p:sp>
    </p:spTree>
    <p:extLst>
      <p:ext uri="{BB962C8B-B14F-4D97-AF65-F5344CB8AC3E}">
        <p14:creationId xmlns:p14="http://schemas.microsoft.com/office/powerpoint/2010/main" val="158696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0512-E610-4DC8-96A3-DCA8EC58D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36385-C751-4360-8732-93EAB7419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FD JPA – since Arjan left Japan, new relation was established (Chih-Chiao). First run was done for the range 2-3 GHz. It repeat Arjan's design.</a:t>
            </a:r>
          </a:p>
          <a:p>
            <a:r>
              <a:rPr lang="en-US" dirty="0"/>
              <a:t>RIKEN works on  custom documentation to send it to us.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Support:</a:t>
            </a:r>
          </a:p>
          <a:p>
            <a:pPr marL="0" indent="0">
              <a:buNone/>
            </a:pPr>
            <a:r>
              <a:rPr lang="en-US" dirty="0"/>
              <a:t>2 JPA (for BF5 and BF3 experiment)</a:t>
            </a:r>
          </a:p>
          <a:p>
            <a:pPr marL="0" indent="0">
              <a:buNone/>
            </a:pPr>
            <a:r>
              <a:rPr lang="en-US" dirty="0"/>
              <a:t>Fixed problem with BF5 and BF6 JPA, thermalization of Gemini and  magnetic shielding. </a:t>
            </a:r>
          </a:p>
          <a:p>
            <a:pPr marL="0" indent="0">
              <a:buNone/>
            </a:pPr>
            <a:r>
              <a:rPr lang="en-US" dirty="0"/>
              <a:t>Leo 1.2-1.5 was re-tested in BF4 and mounted in 12TB</a:t>
            </a:r>
          </a:p>
        </p:txBody>
      </p:sp>
    </p:spTree>
    <p:extLst>
      <p:ext uri="{BB962C8B-B14F-4D97-AF65-F5344CB8AC3E}">
        <p14:creationId xmlns:p14="http://schemas.microsoft.com/office/powerpoint/2010/main" val="69925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6513-D361-4FDF-A853-ABB4CE76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frequency ranges were covered with FD JPA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D92FDE-9904-4D58-9B5B-7E7889C9BA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29" y="1191539"/>
            <a:ext cx="5833642" cy="437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0B5861-B261-4FA3-A8A5-1EFA0BB61FD7}"/>
              </a:ext>
            </a:extLst>
          </p:cNvPr>
          <p:cNvSpPr txBox="1"/>
          <p:nvPr/>
        </p:nvSpPr>
        <p:spPr>
          <a:xfrm>
            <a:off x="7263114" y="5960962"/>
            <a:ext cx="337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3.42 (3.3)-3.65 GHz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05CE9-40CF-4134-9F53-A45D2BC36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82" y="1605986"/>
            <a:ext cx="5146876" cy="3860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F63D60-FFB6-4F6E-B822-8CF0E222ACC6}"/>
              </a:ext>
            </a:extLst>
          </p:cNvPr>
          <p:cNvSpPr txBox="1"/>
          <p:nvPr/>
        </p:nvSpPr>
        <p:spPr>
          <a:xfrm>
            <a:off x="1799863" y="5891514"/>
            <a:ext cx="277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4.3-5.3 GHz</a:t>
            </a:r>
          </a:p>
        </p:txBody>
      </p:sp>
    </p:spTree>
    <p:extLst>
      <p:ext uri="{BB962C8B-B14F-4D97-AF65-F5344CB8AC3E}">
        <p14:creationId xmlns:p14="http://schemas.microsoft.com/office/powerpoint/2010/main" val="199785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0512-E610-4DC8-96A3-DCA8EC58D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L-JPAs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36385-C751-4360-8732-93EAB7419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 JPA  - Arjan design with bridges, very sensitive for transportation. In &gt;100 times less sensitive to dc flux bias.  Check 7 of them, only 2 is working. One of them characterized by </a:t>
            </a:r>
            <a:r>
              <a:rPr lang="en-US" dirty="0" err="1"/>
              <a:t>Minsu</a:t>
            </a:r>
            <a:r>
              <a:rPr lang="en-US" dirty="0"/>
              <a:t>, the second is under the test now.</a:t>
            </a:r>
          </a:p>
          <a:p>
            <a:r>
              <a:rPr lang="en-US" dirty="0"/>
              <a:t>New postdoc (Chih-Chiao) agreed to make new design of  L JPA. Need to reduce </a:t>
            </a:r>
            <a:r>
              <a:rPr lang="en-US" dirty="0" err="1"/>
              <a:t>Ibias</a:t>
            </a:r>
            <a:r>
              <a:rPr lang="en-US" dirty="0"/>
              <a:t> &gt; then 10 times (better 50). More reliable bridges (</a:t>
            </a:r>
            <a:r>
              <a:rPr lang="en-US" dirty="0" err="1"/>
              <a:t>vias</a:t>
            </a:r>
            <a:r>
              <a:rPr lang="en-US" dirty="0"/>
              <a:t>?).</a:t>
            </a:r>
          </a:p>
        </p:txBody>
      </p:sp>
    </p:spTree>
    <p:extLst>
      <p:ext uri="{BB962C8B-B14F-4D97-AF65-F5344CB8AC3E}">
        <p14:creationId xmlns:p14="http://schemas.microsoft.com/office/powerpoint/2010/main" val="108826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D1FF-B273-449F-AF5C-CC65B4F2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 JPA vs L-JPA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C16A2C-2DF8-4EC8-A5A8-606D389B8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99" y="3694501"/>
            <a:ext cx="5120640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9B4EA7-ED82-49D1-B413-72EF39078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830" y="1839687"/>
            <a:ext cx="5217798" cy="44456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885463-F045-45EC-823B-6BABC8677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03731"/>
            <a:ext cx="4424126" cy="14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29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456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DMAG Workshop 2026-02-11</vt:lpstr>
      <vt:lpstr>QS goals </vt:lpstr>
      <vt:lpstr>JPA testing facilities update</vt:lpstr>
      <vt:lpstr>New NS</vt:lpstr>
      <vt:lpstr>Testing facilities update-2</vt:lpstr>
      <vt:lpstr>JPAs </vt:lpstr>
      <vt:lpstr>New frequency ranges were covered with FD JPA</vt:lpstr>
      <vt:lpstr>L-JPAs </vt:lpstr>
      <vt:lpstr>FD JPA vs L-JPA</vt:lpstr>
      <vt:lpstr>L-JPA tunable range</vt:lpstr>
      <vt:lpstr>New L-JPA</vt:lpstr>
      <vt:lpstr>Thermometer calibration setup</vt:lpstr>
      <vt:lpstr>Plan and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2025-05-12</dc:title>
  <dc:creator>Admin</dc:creator>
  <cp:lastModifiedBy>Admin</cp:lastModifiedBy>
  <cp:revision>40</cp:revision>
  <dcterms:created xsi:type="dcterms:W3CDTF">2025-05-12T01:15:59Z</dcterms:created>
  <dcterms:modified xsi:type="dcterms:W3CDTF">2026-02-11T06:00:27Z</dcterms:modified>
</cp:coreProperties>
</file>