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567" r:id="rId2"/>
    <p:sldId id="566" r:id="rId3"/>
    <p:sldId id="258" r:id="rId4"/>
    <p:sldId id="568" r:id="rId5"/>
    <p:sldId id="594" r:id="rId6"/>
    <p:sldId id="260" r:id="rId7"/>
    <p:sldId id="263" r:id="rId8"/>
    <p:sldId id="583" r:id="rId9"/>
    <p:sldId id="563" r:id="rId10"/>
    <p:sldId id="264" r:id="rId11"/>
    <p:sldId id="555" r:id="rId12"/>
    <p:sldId id="266" r:id="rId13"/>
    <p:sldId id="587" r:id="rId14"/>
    <p:sldId id="581" r:id="rId15"/>
    <p:sldId id="593" r:id="rId16"/>
    <p:sldId id="590" r:id="rId17"/>
    <p:sldId id="591" r:id="rId18"/>
    <p:sldId id="592" r:id="rId19"/>
    <p:sldId id="575" r:id="rId20"/>
    <p:sldId id="560" r:id="rId21"/>
    <p:sldId id="421" r:id="rId22"/>
    <p:sldId id="589" r:id="rId23"/>
    <p:sldId id="571" r:id="rId24"/>
    <p:sldId id="573" r:id="rId25"/>
    <p:sldId id="580" r:id="rId26"/>
    <p:sldId id="412" r:id="rId27"/>
    <p:sldId id="398" r:id="rId28"/>
    <p:sldId id="552" r:id="rId29"/>
    <p:sldId id="265" r:id="rId30"/>
    <p:sldId id="578" r:id="rId31"/>
    <p:sldId id="579" r:id="rId32"/>
    <p:sldId id="588" r:id="rId33"/>
    <p:sldId id="569" r:id="rId34"/>
    <p:sldId id="586" r:id="rId35"/>
    <p:sldId id="570" r:id="rId3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139" autoAdjust="0"/>
  </p:normalViewPr>
  <p:slideViewPr>
    <p:cSldViewPr snapToGrid="0">
      <p:cViewPr varScale="1">
        <p:scale>
          <a:sx n="58" d="100"/>
          <a:sy n="58" d="100"/>
        </p:scale>
        <p:origin x="86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043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A612C3F-E480-7AE5-A7F2-31B99CBEA2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3D7CF9B-AC20-28F4-5ED3-71FC40BC7D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B89A1-845F-4B70-898F-4D65B1D8BCE2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631D005-BFB6-81CD-13DD-2B43F1584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17C36C5-1EB9-DE88-4893-36F53EF29B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387E3-F8C0-4FD2-AB34-2D46340DE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00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F3DFD-CB3F-4061-AE9C-2F1B113A729D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DB096-15D7-4024-B2D8-24ADED7241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2103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dirty="0"/>
              <a:t>The title of my presentation is “[Title].” My name is Hayato Kobayashi from the University of Tsukuba.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389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b="0" dirty="0"/>
              <a:t>The particles were identified using the TOF–Bρ–ΔE method.</a:t>
            </a:r>
          </a:p>
          <a:p>
            <a:r>
              <a:rPr lang="ja-JP" altLang="ja-JP" b="0" dirty="0"/>
              <a:t>Two plastic scintillation counters were used to measure the time of flight and determine the particle velocity.</a:t>
            </a:r>
          </a:p>
          <a:p>
            <a:r>
              <a:rPr lang="ja-JP" altLang="ja-JP" b="0" dirty="0"/>
              <a:t>A dipole magnet and position detectors were used to measure the magnetic rigidity.</a:t>
            </a:r>
          </a:p>
          <a:p>
            <a:r>
              <a:rPr lang="ja-JP" altLang="ja-JP" b="0" dirty="0"/>
              <a:t>An ionization chamber was used to measure the energy loss of the particles.</a:t>
            </a:r>
          </a:p>
          <a:p>
            <a:r>
              <a:rPr lang="ja-JP" altLang="ja-JP" b="0" dirty="0"/>
              <a:t>From the Lorentz force, we can derive the mass-to-charge ratio A/Q by combining the magnetic rigidity and the velocity.</a:t>
            </a:r>
          </a:p>
          <a:p>
            <a:r>
              <a:rPr lang="ja-JP" altLang="ja-JP" b="0" dirty="0"/>
              <a:t>Using the Bethe–Bloch equation, we can determine the </a:t>
            </a:r>
            <a:r>
              <a:rPr lang="en-US" altLang="ja-JP" b="0" dirty="0"/>
              <a:t>Atomic</a:t>
            </a:r>
            <a:r>
              <a:rPr lang="ja-JP" altLang="ja-JP" b="0" dirty="0"/>
              <a:t> number </a:t>
            </a:r>
            <a:r>
              <a:rPr lang="en-US" altLang="ja-JP" b="0" dirty="0"/>
              <a:t>Z</a:t>
            </a:r>
            <a:r>
              <a:rPr lang="ja-JP" altLang="ja-JP" b="0" dirty="0"/>
              <a:t> by combining the energy loss and the velocity.</a:t>
            </a:r>
          </a:p>
          <a:p>
            <a:r>
              <a:rPr lang="ja-JP" altLang="ja-JP" b="0" dirty="0"/>
              <a:t>In this way, we can identify the particles on an event-by-event basis.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8949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b="0" dirty="0"/>
              <a:t>The particles </a:t>
            </a:r>
            <a:r>
              <a:rPr lang="en-US" altLang="ja-JP" b="0" dirty="0"/>
              <a:t>downstream of the SDT </a:t>
            </a:r>
            <a:r>
              <a:rPr lang="ja-JP" altLang="ja-JP" b="0" dirty="0"/>
              <a:t>were </a:t>
            </a:r>
            <a:r>
              <a:rPr lang="en-US" altLang="ja-JP" b="0" dirty="0"/>
              <a:t>also </a:t>
            </a:r>
            <a:r>
              <a:rPr lang="ja-JP" altLang="ja-JP" b="0" dirty="0"/>
              <a:t>identified using the TOF–Bρ–ΔE method.</a:t>
            </a:r>
            <a:endParaRPr lang="en-US" altLang="ja-JP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dirty="0"/>
              <a:t>I will explain how we derive the nucleon-removal cross section, taking one-proton removal as an example.</a:t>
            </a:r>
            <a:endParaRPr lang="en-US" altLang="ja-JP" b="0" dirty="0"/>
          </a:p>
          <a:p>
            <a:r>
              <a:rPr lang="ja-JP" altLang="ja-JP" dirty="0"/>
              <a:t>First, we can determine the </a:t>
            </a:r>
            <a:r>
              <a:rPr lang="ja-JP" altLang="ja-JP" b="1" dirty="0"/>
              <a:t>reaction rate</a:t>
            </a:r>
            <a:r>
              <a:rPr lang="ja-JP" altLang="ja-JP" dirty="0"/>
              <a:t> by comparing the number of 90Sr particles upstream with the number of 89Rb particles downstream.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Second</a:t>
            </a:r>
            <a:r>
              <a:rPr lang="ja-JP" altLang="ja-JP" dirty="0"/>
              <a:t>, we can determine the </a:t>
            </a:r>
            <a:r>
              <a:rPr lang="ja-JP" altLang="ja-JP" b="1" dirty="0"/>
              <a:t>reaction cross section of the produced nucleus, 89Rb</a:t>
            </a:r>
            <a:r>
              <a:rPr lang="ja-JP" altLang="ja-JP" dirty="0"/>
              <a:t>, by comparing the 89Rb yields upstream and downstream.</a:t>
            </a:r>
          </a:p>
          <a:p>
            <a:r>
              <a:rPr lang="ja-JP" altLang="ja-JP" dirty="0"/>
              <a:t>Similarly, we can determine the </a:t>
            </a:r>
            <a:r>
              <a:rPr lang="ja-JP" altLang="ja-JP" b="1" dirty="0"/>
              <a:t>reaction cross section of the projectile, 90Sr</a:t>
            </a:r>
            <a:r>
              <a:rPr lang="ja-JP" altLang="ja-JP" dirty="0"/>
              <a:t>, by comparing the 90Sr yields upstream and downstream.</a:t>
            </a:r>
          </a:p>
          <a:p>
            <a:r>
              <a:rPr lang="ja-JP" altLang="ja-JP" dirty="0"/>
              <a:t>In addition, to correct for reactions occurring in the detectors, </a:t>
            </a:r>
            <a:r>
              <a:rPr lang="ja-JP" altLang="ja-JP" b="1" dirty="0"/>
              <a:t>we performed the same measurement without the SDT</a:t>
            </a:r>
            <a:r>
              <a:rPr lang="ja-JP" altLang="ja-JP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ja-JP" b="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81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This is the result.</a:t>
            </a:r>
          </a:p>
          <a:p>
            <a:r>
              <a:rPr kumimoji="1" lang="en-US" altLang="ja-JP" dirty="0"/>
              <a:t>Red plots are present SDT-based data.</a:t>
            </a:r>
          </a:p>
          <a:p>
            <a:r>
              <a:rPr kumimoji="1" lang="en-US" altLang="ja-JP" dirty="0"/>
              <a:t>Black ones are previous data using CD2 and C target.</a:t>
            </a:r>
          </a:p>
          <a:p>
            <a:r>
              <a:rPr lang="ja-JP" altLang="ja-JP" dirty="0"/>
              <a:t>The results are in good agreement with the previous measurements, demonstrating that reaction cross-section measurements using the developed SDT are feasible.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466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F653-150C-466B-D5EF-58BD4F954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B2BAB2-05E2-F520-9337-5EA7073AC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DC2B33-E6C2-C117-E1E3-67C5033D5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展望 </a:t>
            </a:r>
            <a:r>
              <a:rPr kumimoji="1" lang="en-US" altLang="ja-JP" dirty="0"/>
              <a:t>: SDT</a:t>
            </a:r>
            <a:r>
              <a:rPr kumimoji="1" lang="ja-JP" altLang="en-US" dirty="0"/>
              <a:t>で物理実験をしたい。</a:t>
            </a:r>
            <a:endParaRPr kumimoji="1" lang="en-US" altLang="ja-JP" dirty="0"/>
          </a:p>
          <a:p>
            <a:r>
              <a:rPr kumimoji="1" lang="ja-JP" altLang="en-US" dirty="0"/>
              <a:t>他手法、陽子弾性散乱</a:t>
            </a:r>
            <a:r>
              <a:rPr kumimoji="1" lang="en-US" altLang="ja-JP" dirty="0"/>
              <a:t>(proton elastic scattering)</a:t>
            </a:r>
            <a:r>
              <a:rPr kumimoji="1" lang="ja-JP" altLang="en-US" dirty="0"/>
              <a:t>、アルファ粒子弾性散乱、双極子共鳴</a:t>
            </a:r>
            <a:r>
              <a:rPr kumimoji="1" lang="en-US" altLang="ja-JP" dirty="0"/>
              <a:t>(dipole magnetic resonance)</a:t>
            </a:r>
            <a:r>
              <a:rPr kumimoji="1" lang="ja-JP" altLang="en-US" dirty="0"/>
              <a:t>など</a:t>
            </a:r>
            <a:endParaRPr kumimoji="1" lang="en-US" altLang="ja-JP" dirty="0"/>
          </a:p>
          <a:p>
            <a:r>
              <a:rPr lang="ja-JP" altLang="ja-JP" dirty="0"/>
              <a:t>In summary,</a:t>
            </a:r>
            <a:r>
              <a:rPr lang="en-US" altLang="ja-JP"/>
              <a:t> </a:t>
            </a:r>
            <a:r>
              <a:rPr lang="ja-JP" altLang="ja-JP" b="1"/>
              <a:t>The </a:t>
            </a:r>
            <a:r>
              <a:rPr lang="ja-JP" altLang="ja-JP" b="1" dirty="0"/>
              <a:t>SDT production system was successfully validated through the measurement of nucleon-removal cross sections.</a:t>
            </a:r>
            <a:br>
              <a:rPr lang="ja-JP" altLang="ja-JP" dirty="0"/>
            </a:br>
            <a:r>
              <a:rPr lang="ja-JP" altLang="ja-JP" b="1" dirty="0"/>
              <a:t>Next, we aim to </a:t>
            </a:r>
            <a:r>
              <a:rPr lang="en-US" altLang="ja-JP" b="1" dirty="0"/>
              <a:t>demonstrate the method by</a:t>
            </a:r>
            <a:r>
              <a:rPr lang="ja-JP" altLang="ja-JP" b="1" dirty="0"/>
              <a:t> </a:t>
            </a:r>
            <a:r>
              <a:rPr lang="en-US" altLang="ja-JP" b="1" dirty="0"/>
              <a:t>measuring </a:t>
            </a:r>
            <a:r>
              <a:rPr lang="ja-JP" altLang="ja-JP" b="1" dirty="0"/>
              <a:t>the neutron skin thickness using reaction cross sections with proton and deuteron targets.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AA6BF7-FDD3-6DB5-43F3-7E49A8B56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77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38509-36E2-56B0-3140-17240FC38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5F4609-81C4-24CA-884F-8CB3A1359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DD3E48-0028-4CB0-A2D5-35BF66A93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b="1" dirty="0"/>
              <a:t>This is what the solid deuterium target (SDT) production system looks like.</a:t>
            </a:r>
            <a:br>
              <a:rPr lang="ja-JP" altLang="ja-JP" dirty="0"/>
            </a:br>
            <a:r>
              <a:rPr lang="ja-JP" altLang="ja-JP" i="1" dirty="0"/>
              <a:t>(Click)</a:t>
            </a:r>
            <a:endParaRPr lang="ja-JP" altLang="ja-JP" dirty="0"/>
          </a:p>
          <a:p>
            <a:r>
              <a:rPr lang="ja-JP" altLang="ja-JP" b="1" dirty="0"/>
              <a:t>This is the beam irradiation section.</a:t>
            </a:r>
            <a:br>
              <a:rPr lang="ja-JP" altLang="ja-JP" dirty="0"/>
            </a:br>
            <a:r>
              <a:rPr lang="ja-JP" altLang="ja-JP" dirty="0"/>
              <a:t>One of its key features is that we can switch between </a:t>
            </a:r>
            <a:r>
              <a:rPr lang="ja-JP" altLang="ja-JP" b="1" dirty="0"/>
              <a:t>Tgt in and Tgt out using a lifting mechanism, without melting the SDT.</a:t>
            </a:r>
            <a:endParaRPr lang="ja-JP" altLang="ja-JP" dirty="0"/>
          </a:p>
          <a:p>
            <a:r>
              <a:rPr lang="ja-JP" altLang="ja-JP" b="1" dirty="0"/>
              <a:t>The SDT is produced by flowing deuterium gas into the cell.</a:t>
            </a:r>
            <a:br>
              <a:rPr lang="ja-JP" altLang="ja-JP" dirty="0"/>
            </a:br>
            <a:r>
              <a:rPr lang="ja-JP" altLang="ja-JP" dirty="0"/>
              <a:t>During the production process, the Kapton windows tend to bulge due to the gas pressure.</a:t>
            </a:r>
            <a:br>
              <a:rPr lang="ja-JP" altLang="ja-JP" dirty="0"/>
            </a:br>
            <a:r>
              <a:rPr lang="ja-JP" altLang="ja-JP" b="1" dirty="0"/>
              <a:t>To suppress this bulging, we attach He cells from the outside to support the Kapton windows.</a:t>
            </a:r>
            <a:endParaRPr lang="ja-JP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DB35C0-D830-4D6F-F01C-638EEF131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686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D438B-B048-072D-0063-5E3EAF2F3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082E2E-5015-3367-9439-F4F138E9F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9887DA-FF96-4D80-DF76-1521FB988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作成した</a:t>
            </a:r>
            <a:r>
              <a:rPr kumimoji="1" lang="en-US" altLang="ja-JP" dirty="0"/>
              <a:t>SDT</a:t>
            </a:r>
            <a:r>
              <a:rPr kumimoji="1" lang="ja-JP" altLang="en-US" dirty="0"/>
              <a:t>はこのようになっております。評価方法として、ビーム照射実験を行い、核子剥離断面積を導出し、リファレンスとの一致をみるということを行いました。</a:t>
            </a:r>
            <a:endParaRPr kumimoji="1" lang="en-US" altLang="ja-JP" dirty="0"/>
          </a:p>
          <a:p>
            <a:r>
              <a:rPr kumimoji="1" lang="ja-JP" altLang="en-US" dirty="0"/>
              <a:t>その際、厚さは次のように仮定しました。</a:t>
            </a:r>
            <a:endParaRPr kumimoji="1" lang="en-US" altLang="ja-JP" dirty="0"/>
          </a:p>
          <a:p>
            <a:r>
              <a:rPr kumimoji="1" lang="ja-JP" altLang="en-US" dirty="0"/>
              <a:t>モル体積については、温度計が</a:t>
            </a:r>
            <a:r>
              <a:rPr kumimoji="1" lang="en-US" altLang="ja-JP" dirty="0"/>
              <a:t>10 K</a:t>
            </a:r>
            <a:r>
              <a:rPr kumimoji="1" lang="ja-JP" altLang="en-US" dirty="0"/>
              <a:t>であったことから、</a:t>
            </a:r>
            <a:r>
              <a:rPr kumimoji="1" lang="en-US" altLang="ja-JP" dirty="0"/>
              <a:t>10K</a:t>
            </a:r>
            <a:r>
              <a:rPr kumimoji="1" lang="ja-JP" altLang="en-US" dirty="0"/>
              <a:t>付近の文献値を参照しました。</a:t>
            </a:r>
            <a:endParaRPr kumimoji="1" lang="en-US" altLang="ja-JP" dirty="0"/>
          </a:p>
          <a:p>
            <a:r>
              <a:rPr kumimoji="1" lang="ja-JP" altLang="en-US" dirty="0"/>
              <a:t>長さについては、後日、同条件で作成し、膜表面の膨らみ測定を</a:t>
            </a:r>
            <a:r>
              <a:rPr kumimoji="1" lang="en-US" altLang="ja-JP" dirty="0"/>
              <a:t>1</a:t>
            </a:r>
            <a:r>
              <a:rPr kumimoji="1" lang="ja-JP" altLang="en-US" dirty="0"/>
              <a:t>回行ったところ、</a:t>
            </a:r>
            <a:r>
              <a:rPr kumimoji="1" lang="en-US" altLang="ja-JP" dirty="0"/>
              <a:t>SDT</a:t>
            </a:r>
            <a:r>
              <a:rPr kumimoji="1" lang="ja-JP" altLang="en-US" dirty="0"/>
              <a:t>中心で</a:t>
            </a:r>
            <a:r>
              <a:rPr kumimoji="1" lang="en-US" altLang="ja-JP" dirty="0"/>
              <a:t>1.3 mm</a:t>
            </a:r>
            <a:r>
              <a:rPr kumimoji="1" lang="ja-JP" altLang="en-US" dirty="0"/>
              <a:t>膨らんでいる可能性がありました。</a:t>
            </a:r>
            <a:endParaRPr kumimoji="1" lang="en-US" altLang="ja-JP" dirty="0"/>
          </a:p>
          <a:p>
            <a:r>
              <a:rPr kumimoji="1" lang="ja-JP" altLang="en-US" dirty="0"/>
              <a:t>また、誤差としては、固体水素では複数回の膨らみ測定を過去に行っており、その値で系統誤差を付けました。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59822E-A63A-F9DD-75CE-DE61177C56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5607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384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7C532-9E57-BE0A-2440-86B9C7A17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71AA8D-6963-5774-B88E-7F8612136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A61D9D-AE9D-E74B-60DE-113E9581B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4B12-FEAA-D6E8-309E-7E9991160C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769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3139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SDT</a:t>
            </a:r>
            <a:r>
              <a:rPr kumimoji="1" lang="ja-JP" altLang="en-US" dirty="0"/>
              <a:t>下流の粒子識別も、同様に</a:t>
            </a:r>
            <a:r>
              <a:rPr kumimoji="1" lang="en-US" altLang="ja-JP" dirty="0"/>
              <a:t>TOF-</a:t>
            </a:r>
            <a:r>
              <a:rPr kumimoji="1" lang="en-US" altLang="ja-JP" dirty="0" err="1"/>
              <a:t>Bρ</a:t>
            </a:r>
            <a:r>
              <a:rPr kumimoji="1" lang="en-US" altLang="ja-JP" dirty="0"/>
              <a:t>-</a:t>
            </a:r>
            <a:r>
              <a:rPr kumimoji="1" lang="en-US" altLang="ja-JP" dirty="0" err="1"/>
              <a:t>dE</a:t>
            </a:r>
            <a:r>
              <a:rPr kumimoji="1" lang="ja-JP" altLang="en-US" dirty="0"/>
              <a:t>法により行われました。</a:t>
            </a:r>
            <a:endParaRPr kumimoji="1" lang="en-US" altLang="ja-JP" dirty="0"/>
          </a:p>
          <a:p>
            <a:r>
              <a:rPr kumimoji="1" lang="ja-JP" altLang="en-US" dirty="0"/>
              <a:t>それぞれの粒子識別図では、</a:t>
            </a:r>
            <a:r>
              <a:rPr kumimoji="1" lang="en-US" altLang="ja-JP" dirty="0"/>
              <a:t>SDT</a:t>
            </a:r>
            <a:r>
              <a:rPr kumimoji="1" lang="ja-JP" altLang="en-US" dirty="0"/>
              <a:t>上流でどの核種であったかという制限をかけています。</a:t>
            </a:r>
            <a:endParaRPr kumimoji="1" lang="en-US" altLang="ja-JP" dirty="0"/>
          </a:p>
          <a:p>
            <a:r>
              <a:rPr kumimoji="1" lang="ja-JP" altLang="en-US" dirty="0"/>
              <a:t>双極磁石への入射段階で、電子が剥がれて、質量電荷比が変化しているイベントも、原子核としては同一粒子として計数しました。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384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D9511-413B-3FF6-51E7-6B1D7894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8BD373-921D-8744-F798-4BE9F38E7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CA5B2-E9C2-C066-93A7-8FDBE1A43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We aim to determine neutron skin thickness of neutron-rich nuclei using reaction cross section measurement.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Neutron skin thickness (</a:t>
            </a:r>
            <a:r>
              <a:rPr kumimoji="1" lang="en-US" altLang="ja-JP" dirty="0" err="1"/>
              <a:t>Δr</a:t>
            </a:r>
            <a:r>
              <a:rPr kumimoji="1" lang="en-US" altLang="ja-JP" dirty="0"/>
              <a:t>)is defined the difference between </a:t>
            </a:r>
            <a:r>
              <a:rPr lang="ja-JP" altLang="ja-JP" sz="1200" b="0" dirty="0"/>
              <a:t>the </a:t>
            </a:r>
            <a:r>
              <a:rPr lang="en-US" altLang="ja-JP" sz="1200" b="0" dirty="0"/>
              <a:t>neu</a:t>
            </a:r>
            <a:r>
              <a:rPr lang="ja-JP" altLang="ja-JP" sz="1200" b="0" dirty="0"/>
              <a:t>ton distribution radii</a:t>
            </a:r>
            <a:r>
              <a:rPr lang="en-US" altLang="ja-JP" sz="1200" b="0" dirty="0"/>
              <a:t>(</a:t>
            </a:r>
            <a:r>
              <a:rPr lang="en-US" altLang="ja-JP" sz="1200" b="0" dirty="0" err="1"/>
              <a:t>rn</a:t>
            </a:r>
            <a:r>
              <a:rPr lang="en-US" altLang="ja-JP" sz="1200" b="0" dirty="0"/>
              <a:t>)</a:t>
            </a:r>
            <a:r>
              <a:rPr lang="ja-JP" altLang="ja-JP" sz="1200" b="0" dirty="0"/>
              <a:t> </a:t>
            </a:r>
            <a:r>
              <a:rPr lang="en-US" altLang="ja-JP" sz="1200" b="0" dirty="0"/>
              <a:t>and </a:t>
            </a:r>
            <a:r>
              <a:rPr lang="ja-JP" altLang="ja-JP" sz="1200" b="0" dirty="0"/>
              <a:t>the </a:t>
            </a:r>
            <a:r>
              <a:rPr lang="en-US" altLang="ja-JP" sz="1200" b="0" dirty="0"/>
              <a:t>proton</a:t>
            </a:r>
            <a:r>
              <a:rPr lang="ja-JP" altLang="ja-JP" sz="1200" b="0" dirty="0"/>
              <a:t> distribution radii</a:t>
            </a:r>
            <a:r>
              <a:rPr lang="en-US" altLang="ja-JP" sz="1200" b="0" dirty="0"/>
              <a:t>(</a:t>
            </a:r>
            <a:r>
              <a:rPr lang="en-US" altLang="ja-JP" sz="1200" b="0" dirty="0" err="1"/>
              <a:t>rp</a:t>
            </a:r>
            <a:r>
              <a:rPr lang="en-US" altLang="ja-JP" sz="1200" b="0" dirty="0"/>
              <a:t>)</a:t>
            </a:r>
            <a:r>
              <a:rPr lang="ja-JP" altLang="ja-JP" sz="1200" b="0" dirty="0"/>
              <a:t> </a:t>
            </a:r>
            <a:r>
              <a:rPr lang="en-US" altLang="ja-JP" sz="1200" b="0" dirty="0"/>
              <a:t>in a nucleus.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dirty="0"/>
              <a:t>The magnitude of Δr is related to the stability of pure neutron matter</a:t>
            </a:r>
            <a:r>
              <a:rPr lang="en-US" altLang="ja-JP" dirty="0"/>
              <a:t> as slope parameter L near nuclear density</a:t>
            </a:r>
            <a:r>
              <a:rPr lang="ja-JP" altLang="ja-JP" dirty="0"/>
              <a:t>.</a:t>
            </a:r>
            <a:endParaRPr lang="en-US" altLang="ja-JP" dirty="0"/>
          </a:p>
          <a:p>
            <a:endParaRPr lang="ja-JP" altLang="ja-JP" b="0" dirty="0"/>
          </a:p>
          <a:p>
            <a:r>
              <a:rPr lang="en-US" altLang="ja-JP" b="0" dirty="0"/>
              <a:t>R</a:t>
            </a:r>
            <a:r>
              <a:rPr lang="ja-JP" altLang="ja-JP" b="0" dirty="0"/>
              <a:t>eaction cross section</a:t>
            </a:r>
            <a:r>
              <a:rPr lang="en-US" altLang="ja-JP" b="0" dirty="0"/>
              <a:t>(</a:t>
            </a:r>
            <a:r>
              <a:rPr lang="en-US" altLang="ja-JP" b="0" dirty="0" err="1"/>
              <a:t>σR</a:t>
            </a:r>
            <a:r>
              <a:rPr lang="en-US" altLang="ja-JP" b="0" dirty="0"/>
              <a:t>)</a:t>
            </a:r>
            <a:r>
              <a:rPr lang="ja-JP" altLang="ja-JP" b="0" dirty="0"/>
              <a:t> represents the probability of  nuclear reaction</a:t>
            </a:r>
            <a:r>
              <a:rPr lang="en-US" altLang="ja-JP" b="0" dirty="0"/>
              <a:t>s</a:t>
            </a:r>
            <a:r>
              <a:rPr lang="ja-JP" altLang="ja-JP" b="0" dirty="0"/>
              <a:t> occurring and is sensitive to the nuclear radius.</a:t>
            </a:r>
            <a:endParaRPr lang="en-US" altLang="ja-JP" b="0" dirty="0"/>
          </a:p>
          <a:p>
            <a:r>
              <a:rPr lang="ja-JP" altLang="ja-JP" dirty="0"/>
              <a:t>In a simple picture, we assume that a reaction occurs when the projectile comes into contact with the target nucleus. </a:t>
            </a:r>
            <a:endParaRPr lang="en-US" altLang="ja-JP" dirty="0"/>
          </a:p>
          <a:p>
            <a:r>
              <a:rPr lang="ja-JP" altLang="ja-JP" dirty="0"/>
              <a:t>The larger the nuclear radius, the higher the probability of contact.</a:t>
            </a:r>
            <a:endParaRPr lang="en-US" altLang="ja-JP" dirty="0"/>
          </a:p>
          <a:p>
            <a:r>
              <a:rPr lang="ja-JP" altLang="ja-JP" dirty="0"/>
              <a:t>In addition, reaction cross-section measurements use the nuclei of interest as RI beams, allowing us to measure even short-lived and difficult-to-produce unstable nuclei.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dirty="0"/>
              <a:t> </a:t>
            </a:r>
            <a:r>
              <a:rPr lang="ja-JP" altLang="ja-JP" b="0" dirty="0"/>
              <a:t>For determining the neutron skin thickness, reaction cross-section measurements are </a:t>
            </a:r>
            <a:r>
              <a:rPr lang="en-US" altLang="ja-JP" b="0" dirty="0"/>
              <a:t>expected </a:t>
            </a:r>
            <a:r>
              <a:rPr lang="ja-JP" altLang="ja-JP" b="0" dirty="0"/>
              <a:t>an effective method.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In generally, </a:t>
            </a:r>
            <a:r>
              <a:rPr lang="ja-JP" altLang="ja-JP" dirty="0"/>
              <a:t>The more neutron-rich the nucleus is, the larger its neutron skin thickness becomes, making it more sensitive to L. Therefore, we aim to determine the neutron skin thickness of neutron-rich nuclei.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9D67A1-4FED-9101-E46B-E8A040A88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415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 will explain the </a:t>
            </a:r>
            <a:r>
              <a:rPr lang="en-US" altLang="ja-JP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Derivation</a:t>
            </a:r>
            <a:r>
              <a:rPr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</a:t>
            </a:r>
            <a:r>
              <a:rPr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Δr</a:t>
            </a:r>
            <a:r>
              <a:rPr lang="en-US" altLang="ja-JP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by </a:t>
            </a:r>
            <a:r>
              <a:rPr lang="en-US" altLang="ja-JP" b="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b="0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</a:t>
            </a:r>
            <a:r>
              <a:rPr lang="en-US" altLang="ja-JP" b="0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en-US" altLang="ja-JP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measurements.</a:t>
            </a:r>
            <a:endParaRPr kumimoji="1" lang="en-US" altLang="ja-JP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According to the isospin asymmetry of nucleon-nucleon total cross section, </a:t>
            </a:r>
            <a:r>
              <a:rPr kumimoji="1" lang="en-US" altLang="ja-JP" dirty="0" err="1"/>
              <a:t>rn</a:t>
            </a:r>
            <a:r>
              <a:rPr kumimoji="1" lang="en-US" altLang="ja-JP" dirty="0"/>
              <a:t> is sensitive to proton target and </a:t>
            </a:r>
            <a:r>
              <a:rPr kumimoji="1" lang="en-US" altLang="ja-JP" dirty="0" err="1"/>
              <a:t>rp</a:t>
            </a:r>
            <a:r>
              <a:rPr kumimoji="1" lang="en-US" altLang="ja-JP" dirty="0"/>
              <a:t> is sensitive to neutron target </a:t>
            </a:r>
            <a:r>
              <a:rPr lang="ja-JP" altLang="ja-JP" dirty="0"/>
              <a:t>at several hundred MeV</a:t>
            </a:r>
            <a:r>
              <a:rPr lang="en-US" altLang="ja-JP" dirty="0"/>
              <a:t>.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So, we want to conduct reaction cross section measurement using proton and neutron target.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However, preparation of pure neutron target is not feasible.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dirty="0"/>
              <a:t>Theoretical studies suggest that the reaction cross section for a neutron target can be derived from measurements using proton and deuteron targets.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Therefore, we are developing the solid deuterium target (SDT) for reaction cross section measurement as deuteron target.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dirty="0"/>
              <a:t>For its development, we are using the existing solid hydrogen target production system as a basis.</a:t>
            </a:r>
            <a:endParaRPr kumimoji="1" lang="ja-JP" altLang="en-US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04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13B9-563D-F71C-A1C8-559E53360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0FD2E2-7E8C-D282-F2AE-023B6CE68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EF9D4F-F69A-E830-53E5-762DEFB64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b="1" dirty="0"/>
              <a:t>This is what the solid deuterium target (SDT) production system looks like.</a:t>
            </a:r>
            <a:br>
              <a:rPr lang="ja-JP" altLang="ja-JP" dirty="0"/>
            </a:br>
            <a:r>
              <a:rPr lang="ja-JP" altLang="ja-JP" i="1" dirty="0"/>
              <a:t>(Click)</a:t>
            </a:r>
            <a:endParaRPr lang="ja-JP" altLang="ja-JP" dirty="0"/>
          </a:p>
          <a:p>
            <a:r>
              <a:rPr lang="ja-JP" altLang="ja-JP" b="1" dirty="0"/>
              <a:t>This is the beam irradiation section.</a:t>
            </a:r>
            <a:br>
              <a:rPr lang="ja-JP" altLang="ja-JP" dirty="0"/>
            </a:br>
            <a:r>
              <a:rPr lang="ja-JP" altLang="ja-JP" dirty="0"/>
              <a:t>One of its key features is that we can switch between </a:t>
            </a:r>
            <a:r>
              <a:rPr lang="ja-JP" altLang="ja-JP" b="1" dirty="0"/>
              <a:t>Tgt in and Tgt out using a lifting </a:t>
            </a:r>
            <a:r>
              <a:rPr lang="en-US" altLang="ja-JP" b="1" dirty="0"/>
              <a:t>system</a:t>
            </a:r>
            <a:r>
              <a:rPr lang="ja-JP" altLang="ja-JP" b="1" dirty="0"/>
              <a:t>, without melting the SDT.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EBD3FC-C666-36C3-258C-CFE5C9FC5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627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D6D48-BAAE-7CF0-87E7-CE6AAEBCB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65F5B7-FF26-15F8-D302-EAAE81832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CCA7FB-333C-6F69-0FCA-6DA089E87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dirty="0"/>
              <a:t>I will explain how the SDT is fabricated.</a:t>
            </a:r>
          </a:p>
          <a:p>
            <a:r>
              <a:rPr lang="ja-JP" altLang="ja-JP" dirty="0"/>
              <a:t>The SDT is fabricated by flowing room-temperature deuterium gas into the cooling cell.</a:t>
            </a:r>
          </a:p>
          <a:p>
            <a:r>
              <a:rPr lang="ja-JP" altLang="ja-JP" dirty="0"/>
              <a:t>The fabrication procedure is as follows.</a:t>
            </a:r>
          </a:p>
          <a:p>
            <a:r>
              <a:rPr lang="ja-JP" altLang="ja-JP" dirty="0"/>
              <a:t>First, we flow room-temperature deuterium gas into the cell.</a:t>
            </a:r>
          </a:p>
          <a:p>
            <a:r>
              <a:rPr lang="ja-JP" altLang="ja-JP" dirty="0"/>
              <a:t>Second, we control the gas pressure at 180 torr using a pressure control system.</a:t>
            </a:r>
          </a:p>
          <a:p>
            <a:r>
              <a:rPr lang="ja-JP" altLang="ja-JP" dirty="0"/>
              <a:t>Finally, we control the cell temperature at 10 K using a cryostat and a heater.</a:t>
            </a:r>
          </a:p>
          <a:p>
            <a:r>
              <a:rPr lang="ja-JP" altLang="ja-JP" dirty="0"/>
              <a:t>It typically takes about </a:t>
            </a:r>
            <a:r>
              <a:rPr lang="en-US" altLang="ja-JP" dirty="0"/>
              <a:t>1.5 hour</a:t>
            </a:r>
            <a:r>
              <a:rPr lang="ja-JP" altLang="ja-JP" dirty="0"/>
              <a:t> to complete the solidification of deuterium in the cell.</a:t>
            </a:r>
          </a:p>
          <a:p>
            <a:r>
              <a:rPr lang="ja-JP" altLang="ja-JP" dirty="0"/>
              <a:t>Here, you can see the fabrication process over time.</a:t>
            </a:r>
          </a:p>
          <a:p>
            <a:r>
              <a:rPr lang="ja-JP" altLang="ja-JP" dirty="0"/>
              <a:t>We have successfully achieved solidification of deuterium.</a:t>
            </a:r>
            <a:endParaRPr lang="en-US" altLang="ja-JP" dirty="0"/>
          </a:p>
          <a:p>
            <a:r>
              <a:rPr lang="ja-JP" altLang="ja-JP" dirty="0"/>
              <a:t>For recovery, we gradually increase the cell temperature using the heater.</a:t>
            </a:r>
            <a:br>
              <a:rPr lang="ja-JP" altLang="ja-JP" dirty="0"/>
            </a:br>
            <a:r>
              <a:rPr lang="ja-JP" altLang="ja-JP" dirty="0"/>
              <a:t>The deuterium gas then flows back due to the pressure difference.</a:t>
            </a:r>
          </a:p>
          <a:p>
            <a:r>
              <a:rPr lang="ja-JP" altLang="ja-JP" dirty="0"/>
              <a:t>The typical recovery efficiency is </a:t>
            </a:r>
            <a:r>
              <a:rPr lang="en-US" altLang="ja-JP" dirty="0"/>
              <a:t>about 99</a:t>
            </a:r>
            <a:r>
              <a:rPr lang="ja-JP" altLang="ja-JP" dirty="0"/>
              <a:t>%.</a:t>
            </a:r>
            <a:r>
              <a:rPr lang="en-US" altLang="ja-JP" dirty="0"/>
              <a:t>(680 mbar </a:t>
            </a:r>
            <a:r>
              <a:rPr lang="ja-JP" altLang="en-US" dirty="0"/>
              <a:t>⇒ </a:t>
            </a:r>
            <a:r>
              <a:rPr lang="en-US" altLang="ja-JP" dirty="0"/>
              <a:t>675 mbar)</a:t>
            </a:r>
          </a:p>
          <a:p>
            <a:r>
              <a:rPr lang="en-US" altLang="ja-JP" dirty="0"/>
              <a:t>As the current status</a:t>
            </a:r>
            <a:r>
              <a:rPr lang="ja-JP" altLang="ja-JP" dirty="0"/>
              <a:t>, no beam irradiation test has been conducted yet.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7EA4A6-3C18-09D2-77F9-A03FAA284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052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 err="1"/>
              <a:t>reserch</a:t>
            </a:r>
            <a:r>
              <a:rPr kumimoji="1" lang="en-US" altLang="ja-JP" dirty="0"/>
              <a:t> objective is to conduct a beam irradiation experiment and </a:t>
            </a:r>
            <a:r>
              <a:rPr lang="ja-JP" altLang="ja-JP" sz="1200" b="0" dirty="0"/>
              <a:t>evaluate </a:t>
            </a:r>
            <a:r>
              <a:rPr lang="en-US" altLang="ja-JP" sz="1200" b="0" dirty="0"/>
              <a:t>feasibility</a:t>
            </a:r>
            <a:r>
              <a:rPr lang="ja-JP" altLang="ja-JP" sz="1200" b="0" dirty="0"/>
              <a:t> </a:t>
            </a:r>
            <a:r>
              <a:rPr lang="en-US" altLang="ja-JP" sz="1200" b="0" dirty="0"/>
              <a:t>of the SDT </a:t>
            </a:r>
            <a:r>
              <a:rPr lang="ja-JP" altLang="ja-JP" sz="1200" b="0" dirty="0"/>
              <a:t>for cross-section measurements</a:t>
            </a:r>
            <a:r>
              <a:rPr lang="en-US" altLang="ja-JP" sz="1200" b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To evaluate the SDT, W</a:t>
            </a:r>
            <a:r>
              <a:rPr lang="ja-JP" altLang="ja-JP" dirty="0"/>
              <a:t>e measure the nucleon-removal cross sections of a 90Sr </a:t>
            </a:r>
            <a:r>
              <a:rPr lang="en-US" altLang="ja-JP" dirty="0"/>
              <a:t>and compare with the previous data.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because </a:t>
            </a:r>
            <a:r>
              <a:rPr lang="en-US" altLang="ja-JP" sz="1200" b="1" dirty="0"/>
              <a:t>nucleon-removal cross section for </a:t>
            </a:r>
            <a:r>
              <a:rPr lang="en-US" altLang="ja-JP" dirty="0"/>
              <a:t>90Sr on D was previously measured using CD2 and C. 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595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 will explain 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Nucleon Removal Cross Section.</a:t>
            </a:r>
          </a:p>
          <a:p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example, We a</a:t>
            </a:r>
            <a:r>
              <a:rPr lang="ja-JP" altLang="ja-JP" dirty="0"/>
              <a:t>ssume the case where</a:t>
            </a:r>
            <a:r>
              <a:rPr lang="en-US" altLang="ja-JP" dirty="0"/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one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proton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removals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and projectile is 90Sr.</a:t>
            </a:r>
          </a:p>
          <a:p>
            <a:r>
              <a:rPr lang="en-US" altLang="ja-JP" b="0" dirty="0">
                <a:highlight>
                  <a:srgbClr val="FFFF00"/>
                </a:highlight>
              </a:rPr>
              <a:t>In the case of it, produced nuclei is 89Rb.</a:t>
            </a:r>
            <a:endParaRPr kumimoji="1" lang="en-US" altLang="ja-JP" b="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b="1" dirty="0">
                <a:highlight>
                  <a:srgbClr val="FFFF00"/>
                </a:highlight>
              </a:rPr>
              <a:t>Basically, we assume that only one reaction occurs, and ⁹⁰Sr is detected as ⁸⁹Rb</a:t>
            </a:r>
            <a:r>
              <a:rPr lang="en-US" altLang="ja-JP" b="1" dirty="0">
                <a:highlight>
                  <a:srgbClr val="FFFF00"/>
                </a:highlight>
              </a:rPr>
              <a:t>,  and </a:t>
            </a:r>
            <a:r>
              <a:rPr lang="en-US" altLang="ja-JP" b="0" dirty="0">
                <a:highlight>
                  <a:srgbClr val="FFFF00"/>
                </a:highlight>
              </a:rPr>
              <a:t>one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proton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removal cross section is simply written as this.</a:t>
            </a:r>
          </a:p>
          <a:p>
            <a:r>
              <a:rPr lang="ja-JP" altLang="ja-JP" b="1" dirty="0">
                <a:highlight>
                  <a:srgbClr val="FFFF00"/>
                </a:highlight>
              </a:rPr>
              <a:t>For a thick target, we need to consider two additional corrections.</a:t>
            </a:r>
            <a:br>
              <a:rPr lang="ja-JP" altLang="ja-JP" dirty="0">
                <a:highlight>
                  <a:srgbClr val="FFFF00"/>
                </a:highlight>
              </a:rPr>
            </a:br>
            <a:br>
              <a:rPr lang="ja-JP" altLang="ja-JP" dirty="0">
                <a:highlight>
                  <a:srgbClr val="FFFF00"/>
                </a:highlight>
              </a:rPr>
            </a:b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623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AA4E2-B19B-B5D4-3DEB-321434A4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4D1A4E-F6E2-9C28-3304-0FF4256E7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C7BD1F-00E2-98D8-E616-69BD5F27C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ja-JP" b="1" dirty="0">
                <a:highlight>
                  <a:srgbClr val="FFFF00"/>
                </a:highlight>
              </a:rPr>
              <a:t>The first is the contribution from secondary reactions: the produced ⁸⁹Rb undergoes another reaction and is therefore not detected as ⁸⁹Rb.</a:t>
            </a:r>
            <a:br>
              <a:rPr lang="ja-JP" altLang="ja-JP" dirty="0">
                <a:highlight>
                  <a:srgbClr val="FFFF00"/>
                </a:highlight>
              </a:rPr>
            </a:br>
            <a:r>
              <a:rPr lang="ja-JP" altLang="ja-JP" b="1" dirty="0">
                <a:highlight>
                  <a:srgbClr val="FFFF00"/>
                </a:highlight>
              </a:rPr>
              <a:t>The second is the decrease in the number of projectile nuclei as they pass through the thick target.</a:t>
            </a:r>
            <a:endParaRPr kumimoji="1" lang="en-US" altLang="ja-JP" b="0" dirty="0">
              <a:highlight>
                <a:srgbClr val="FFFF00"/>
              </a:highlight>
            </a:endParaRPr>
          </a:p>
          <a:p>
            <a:r>
              <a:rPr lang="ja-JP" altLang="ja-JP" dirty="0"/>
              <a:t>Considering these factors, </a:t>
            </a:r>
            <a:r>
              <a:rPr lang="en-US" altLang="ja-JP" b="0" dirty="0">
                <a:highlight>
                  <a:srgbClr val="FFFF00"/>
                </a:highlight>
              </a:rPr>
              <a:t>one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proton</a:t>
            </a:r>
            <a:r>
              <a:rPr lang="ja-JP" altLang="en-US" b="0" dirty="0">
                <a:highlight>
                  <a:srgbClr val="FFFF00"/>
                </a:highlight>
              </a:rPr>
              <a:t> </a:t>
            </a:r>
            <a:r>
              <a:rPr lang="en-US" altLang="ja-JP" b="0" dirty="0">
                <a:highlight>
                  <a:srgbClr val="FFFF00"/>
                </a:highlight>
              </a:rPr>
              <a:t>removal cross section is written as this.</a:t>
            </a:r>
          </a:p>
          <a:p>
            <a:r>
              <a:rPr kumimoji="1" lang="en-US" altLang="ja-JP" b="0" dirty="0">
                <a:highlight>
                  <a:srgbClr val="FFFF00"/>
                </a:highlight>
              </a:rPr>
              <a:t>As corrected factor, Reaction cross sections of projectile and produced nuclei are both measured using transmission method.</a:t>
            </a:r>
            <a:endParaRPr kumimoji="1" lang="ja-JP" altLang="en-US" b="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B16C4B-85F9-049A-824A-405458A99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681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Beam irradiation experiment was conducted </a:t>
            </a:r>
            <a:r>
              <a:rPr lang="ja-JP" altLang="ja-JP" dirty="0"/>
              <a:t>at the BigRIPS </a:t>
            </a:r>
            <a:r>
              <a:rPr lang="en-US" altLang="ja-JP" dirty="0"/>
              <a:t>and </a:t>
            </a:r>
            <a:r>
              <a:rPr lang="en-US" altLang="ja-JP" dirty="0" err="1"/>
              <a:t>ZeroDegree</a:t>
            </a:r>
            <a:r>
              <a:rPr lang="en-US" altLang="ja-JP" dirty="0"/>
              <a:t> </a:t>
            </a:r>
            <a:r>
              <a:rPr lang="ja-JP" altLang="ja-JP" dirty="0"/>
              <a:t>beamline of RIKEN RIBF</a:t>
            </a:r>
            <a:r>
              <a:rPr lang="en-US" altLang="ja-JP" dirty="0"/>
              <a:t>.</a:t>
            </a:r>
          </a:p>
          <a:p>
            <a:r>
              <a:rPr lang="ja-JP" altLang="ja-JP" dirty="0"/>
              <a:t>A primary </a:t>
            </a:r>
            <a:r>
              <a:rPr lang="en-US" altLang="ja-JP" dirty="0"/>
              <a:t>238</a:t>
            </a:r>
            <a:r>
              <a:rPr lang="ja-JP" altLang="ja-JP" dirty="0"/>
              <a:t>U beam at 345 MeV/u was incident on a </a:t>
            </a:r>
            <a:r>
              <a:rPr lang="en-US" altLang="ja-JP" dirty="0"/>
              <a:t>9</a:t>
            </a:r>
            <a:r>
              <a:rPr lang="ja-JP" altLang="ja-JP" dirty="0"/>
              <a:t>Be production target to produce a cocktail beam that included </a:t>
            </a:r>
            <a:r>
              <a:rPr lang="en-US" altLang="ja-JP" dirty="0"/>
              <a:t>90</a:t>
            </a:r>
            <a:r>
              <a:rPr lang="ja-JP" altLang="ja-JP" dirty="0"/>
              <a:t>Sr via projectile-fission reactions. </a:t>
            </a:r>
            <a:endParaRPr lang="en-US" altLang="ja-JP" dirty="0"/>
          </a:p>
          <a:p>
            <a:r>
              <a:rPr lang="ja-JP" altLang="ja-JP" dirty="0"/>
              <a:t>The secondary beam was irradiated onto the SDT</a:t>
            </a:r>
            <a:r>
              <a:rPr lang="en-US" altLang="ja-JP" dirty="0"/>
              <a:t>.</a:t>
            </a:r>
          </a:p>
          <a:p>
            <a:r>
              <a:rPr lang="ja-JP" altLang="ja-JP" dirty="0"/>
              <a:t>The beam particles were identified on an event-by-event basis using the detectors.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B096-15D7-4024-B2D8-24ADED7241C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029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1A9A1C-8425-01E2-C918-38D7E08E0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361F3CE-2DCF-4D1F-EB84-E80E05D7E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8B8A86-8FE8-334F-736F-1CAD2C93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04C5-2731-47CC-BE94-275F595DD197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267620-8791-FF21-194F-7E16CC8BB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D24EAA-75D8-404C-30BE-D3F7E03C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249CF9-A2A2-BD89-DC96-E892C26AD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28BC12E-C706-7FBC-8442-A6A3ED2C2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ED946A-97D7-A8F0-EDC2-C7794F91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CEB2-21C9-4971-AF30-EBFF0474BE5C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B6F52D-0467-DAD5-7FEA-F68A19508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87FA8F-8DC0-2AF5-5024-EDC2A965E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06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169ED02-FA06-9347-61D3-A8B70E945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3AB07C-C8B1-9E84-66E2-00CDCB716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432816-9D41-196B-EA97-43669F97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2D738-95D2-4E5F-90FF-0AE2FAB266A6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FF79F0-94EE-3E83-747B-4A0BFD420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DF7751-FE31-4268-DE3A-1E2F1A1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4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C58BD4-3ACE-52ED-7048-7F06F08E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9483634" cy="106160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52DFE0-3587-8F2E-67E2-EDFAFF970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971C13-19D4-1F00-3A4F-AAF4ED75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FFCEA-B814-4104-A5C4-5C9830BB9126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95EE7-557B-8F80-73C6-1706CE451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035924-FD90-0F9A-59C9-ED01C6F0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9C6F481B-E22F-449D-A5E7-CAF65DEECAFE}" type="slidenum">
              <a:rPr lang="ja-JP" altLang="en-US" smtClean="0"/>
              <a:pPr/>
              <a:t>‹#›</a:t>
            </a:fld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07455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A8B42C-7DAD-AB24-3668-AA85C368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D6A2B3-8669-4AAC-F8ED-4947EF82E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2539A0-E7BC-D46A-A9F6-EAD2FACB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C41E-AE20-446B-B9A8-6C32CE04C4DE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2C0C9A-9E2D-DC2E-290C-CF76B36C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B76B-2785-5A29-B912-2D4CC427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99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C023CC-19C6-6485-A2C8-372AF522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1C289F-87BB-5DCB-6A6B-B9D819C5F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1DECE53-67DB-C100-0A34-F9FD91737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81776-5190-0A88-799F-3AEB8B1D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8980-F49B-4949-93CB-F7916E48B7DB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8EBE5-61BC-F3B8-5B3E-A0BD9329C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2B9D74-C536-67F6-2683-B0C216FD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42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B86374-51A0-83F7-C522-90692284E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7D81EE-066A-81A1-F116-996931733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6A7CEC-3825-520C-4494-F7F760BD7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1B9EB8C-7A00-9861-873D-0ECCB5562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4AFEB1F-35B1-EA73-F315-64072B5C7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D16927-CC1C-EF06-16E9-E155805F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1906-4439-4FB8-A2FB-1EEE56BCEFB7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423A766-6FDD-52BE-0174-EB0223B4B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8F56003-EE20-1617-B332-A92A1638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38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5C18EB-D2E3-EE1E-4004-8AC122ACC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68CC2BB-C568-AA81-4BC9-7EDC4444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6367-0769-466A-B3EF-3AF8DF8581D0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738C14-D716-E4A7-4F77-30CFBBE50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7265A3A-D4ED-B4FD-A229-FC2B512C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84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BE3997F-F779-BF80-B22B-CFFC4A07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9845-FD82-4F0D-841B-B4C8B41E6B7D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C55294B-D296-4D34-5DC1-D97403C3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250B79-542E-99C3-629B-D1224EA5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85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A10921-A90C-5FA1-1153-A05BFA53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53EF7A-F1FF-7887-B131-5A3E01466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C067788-52F0-199A-370F-7939129BE5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7A3FA1-C4E7-E834-8136-892B3F40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299D-4F8B-4140-9091-19861A191C45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EA3FB2-5B02-A968-D7E6-99877225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172B3B-58CB-A767-AD1F-92452B65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05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97A100-42D7-6A03-D894-2AB7F2986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1EEBE88-C72F-7ABA-E9A2-A21B3F6C5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D365FF-EE20-4A67-B431-2FD977BE9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475B76-8603-FC6B-E0B0-3A30CC891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3ECD-7373-4590-8FF5-3B4142226A1F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C6977B5-C98D-8825-1925-56298BC84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892704-A359-66A7-E42C-E03576D81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69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810AB26-A13A-4F5E-8052-7967F73E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84F244-493F-2BC3-C064-F1B399076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F89F7C-CE3C-995F-A831-276712FF0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E28F6-235D-46C9-95E6-4790FE3F3476}" type="datetime1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220798-E612-F9A5-C8E2-C39B29C0E4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49A4D0-5173-8BAF-5FC7-7118CDED8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6F481B-E22F-449D-A5E7-CAF65DEEC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79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65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0.png"/><Relationship Id="rId3" Type="http://schemas.openxmlformats.org/officeDocument/2006/relationships/image" Target="../media/image600.png"/><Relationship Id="rId7" Type="http://schemas.openxmlformats.org/officeDocument/2006/relationships/image" Target="../media/image100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800.png"/><Relationship Id="rId10" Type="http://schemas.openxmlformats.org/officeDocument/2006/relationships/image" Target="../media/image78.png"/><Relationship Id="rId4" Type="http://schemas.openxmlformats.org/officeDocument/2006/relationships/image" Target="../media/image700.png"/><Relationship Id="rId9" Type="http://schemas.openxmlformats.org/officeDocument/2006/relationships/image" Target="../media/image12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14.png"/><Relationship Id="rId5" Type="http://schemas.openxmlformats.org/officeDocument/2006/relationships/image" Target="../media/image910.png"/><Relationship Id="rId10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7" Type="http://schemas.openxmlformats.org/officeDocument/2006/relationships/image" Target="../media/image52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5000.png"/><Relationship Id="rId4" Type="http://schemas.openxmlformats.org/officeDocument/2006/relationships/image" Target="../media/image4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60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6.png"/><Relationship Id="rId5" Type="http://schemas.openxmlformats.org/officeDocument/2006/relationships/image" Target="../media/image29.png"/><Relationship Id="rId10" Type="http://schemas.openxmlformats.org/officeDocument/2006/relationships/image" Target="../media/image280.png"/><Relationship Id="rId4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6.png"/><Relationship Id="rId5" Type="http://schemas.openxmlformats.org/officeDocument/2006/relationships/image" Target="../media/image29.png"/><Relationship Id="rId10" Type="http://schemas.openxmlformats.org/officeDocument/2006/relationships/image" Target="../media/image280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84476-6351-FE97-6294-0EDD2D7A3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BFEEAB-270E-223A-C48B-14D74D357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989" y="1041400"/>
            <a:ext cx="10342179" cy="2387600"/>
          </a:xfrm>
        </p:spPr>
        <p:txBody>
          <a:bodyPr>
            <a:normAutofit fontScale="90000"/>
          </a:bodyPr>
          <a:lstStyle/>
          <a:p>
            <a:b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Measurements of Nucleon Removal Cross Sections for </a:t>
            </a:r>
            <a:r>
              <a:rPr lang="en-US" altLang="ja-JP" b="1" baseline="30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90</a:t>
            </a:r>
            <a:r>
              <a:rPr lang="ja-JP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Sr with a Thick Solid Deuterium Target 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50C5657-915B-F76B-18F6-E7DA880BB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17607"/>
          </a:xfrm>
        </p:spPr>
        <p:txBody>
          <a:bodyPr>
            <a:normAutofit/>
          </a:bodyPr>
          <a:lstStyle/>
          <a:p>
            <a:r>
              <a:rPr kumimoji="1" lang="en-US" altLang="ja-JP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2026/08/24</a:t>
            </a:r>
            <a:endParaRPr kumimoji="1" lang="en-US" altLang="ja-JP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ja-JP" b="1" dirty="0"/>
              <a:t>Degree Programs in Pure and Applied Sciences</a:t>
            </a:r>
            <a:endParaRPr lang="en-US" altLang="ja-JP" b="1" dirty="0"/>
          </a:p>
          <a:p>
            <a:r>
              <a:rPr lang="ja-JP" altLang="ja-JP" b="1" dirty="0"/>
              <a:t>University of Tsukuba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Hayato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Kobayashi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7D4C01-0577-4D58-662F-54ADF1C6A16E}"/>
              </a:ext>
            </a:extLst>
          </p:cNvPr>
          <p:cNvSpPr txBox="1"/>
          <p:nvPr/>
        </p:nvSpPr>
        <p:spPr>
          <a:xfrm>
            <a:off x="757989" y="276726"/>
            <a:ext cx="76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A40B92C-5AD2-740F-7479-EC14C5C74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D7AF-1B13-4BEC-9CF5-19C429E32E5E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723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F92FFE-FDE3-797D-64A2-199E6697D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Particle Identification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(PI)</a:t>
            </a:r>
            <a:endParaRPr kumimoji="1" lang="ja-JP" altLang="en-US" b="1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CFB137-41B8-2657-ECBD-6B962558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10</a:t>
            </a:fld>
            <a:endParaRPr lang="ja-JP" altLang="en-US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CD9D840-9CB6-E529-C73B-9BBFD6376111}"/>
              </a:ext>
            </a:extLst>
          </p:cNvPr>
          <p:cNvSpPr txBox="1"/>
          <p:nvPr/>
        </p:nvSpPr>
        <p:spPr>
          <a:xfrm>
            <a:off x="159365" y="911072"/>
            <a:ext cx="38713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800" b="1" dirty="0"/>
              <a:t>TOF-</a:t>
            </a:r>
            <a:r>
              <a:rPr kumimoji="1" lang="en-US" altLang="ja-JP" sz="2800" b="1" dirty="0" err="1"/>
              <a:t>Bρ</a:t>
            </a:r>
            <a:r>
              <a:rPr kumimoji="1" lang="en-US" altLang="ja-JP" sz="2800" b="1" dirty="0"/>
              <a:t>-</a:t>
            </a:r>
            <a:r>
              <a:rPr kumimoji="1" lang="ja-JP" altLang="en-US" sz="2800" b="1" dirty="0"/>
              <a:t>⊿</a:t>
            </a:r>
            <a:r>
              <a:rPr kumimoji="1" lang="en-US" altLang="ja-JP" sz="2800" b="1" dirty="0"/>
              <a:t>E</a:t>
            </a:r>
            <a:r>
              <a:rPr kumimoji="1" lang="ja-JP" altLang="en-US" sz="2800" b="1" dirty="0"/>
              <a:t> </a:t>
            </a:r>
            <a:r>
              <a:rPr lang="en-US" altLang="ja-JP" sz="2800" b="1" dirty="0"/>
              <a:t>method</a:t>
            </a:r>
            <a:endParaRPr kumimoji="1" lang="ja-JP" altLang="en-US" sz="2800" b="1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7890B34-6604-6F62-AF8E-45844D2426BC}"/>
              </a:ext>
            </a:extLst>
          </p:cNvPr>
          <p:cNvSpPr txBox="1"/>
          <p:nvPr/>
        </p:nvSpPr>
        <p:spPr>
          <a:xfrm>
            <a:off x="99510" y="1330310"/>
            <a:ext cx="5540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✓</a:t>
            </a:r>
            <a:r>
              <a:rPr kumimoji="1" lang="en-US" altLang="ja-JP" sz="2000" dirty="0"/>
              <a:t>TOF (Time of Flight) </a:t>
            </a:r>
            <a:r>
              <a:rPr kumimoji="1" lang="ja-JP" altLang="en-US" sz="2000" dirty="0"/>
              <a:t>⇒</a:t>
            </a:r>
            <a:r>
              <a:rPr kumimoji="1" lang="en-US" altLang="ja-JP" sz="2000" dirty="0"/>
              <a:t> </a:t>
            </a:r>
            <a:r>
              <a:rPr lang="en-US" altLang="ja-JP" sz="2000" dirty="0"/>
              <a:t>velocity </a:t>
            </a:r>
          </a:p>
          <a:p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✓</a:t>
            </a:r>
            <a:r>
              <a:rPr kumimoji="1" lang="en-US" altLang="ja-JP" sz="2000" dirty="0" err="1"/>
              <a:t>Bρ</a:t>
            </a:r>
            <a:r>
              <a:rPr kumimoji="1" lang="en-US" altLang="ja-JP" sz="2000" dirty="0"/>
              <a:t> (magnetic rigidity) </a:t>
            </a:r>
            <a:r>
              <a:rPr kumimoji="1" lang="ja-JP" altLang="en-US" sz="2000" dirty="0"/>
              <a:t>＆ </a:t>
            </a:r>
            <a:r>
              <a:rPr kumimoji="1" lang="en-US" altLang="ja-JP" sz="2000" dirty="0"/>
              <a:t>TOF </a:t>
            </a:r>
            <a:r>
              <a:rPr kumimoji="1" lang="ja-JP" altLang="en-US" sz="2000" dirty="0"/>
              <a:t>⇒</a:t>
            </a:r>
            <a:r>
              <a:rPr kumimoji="1" lang="en-US" altLang="ja-JP" sz="2000" dirty="0"/>
              <a:t> A/Q </a:t>
            </a:r>
          </a:p>
          <a:p>
            <a:r>
              <a:rPr kumimoji="1" lang="ja-JP" altLang="en-US" sz="3600" dirty="0"/>
              <a:t>✓</a:t>
            </a:r>
            <a:r>
              <a:rPr kumimoji="1" lang="ja-JP" altLang="en-US" sz="2000" dirty="0"/>
              <a:t>⊿</a:t>
            </a:r>
            <a:r>
              <a:rPr kumimoji="1" lang="en-US" altLang="ja-JP" sz="2000" dirty="0"/>
              <a:t>E (energy loss) </a:t>
            </a:r>
            <a:r>
              <a:rPr kumimoji="1" lang="ja-JP" altLang="en-US" sz="2000" dirty="0"/>
              <a:t>＆ </a:t>
            </a:r>
            <a:r>
              <a:rPr kumimoji="1" lang="en-US" altLang="ja-JP" sz="2000" dirty="0"/>
              <a:t>TOF</a:t>
            </a:r>
            <a:r>
              <a:rPr kumimoji="1" lang="ja-JP" altLang="en-US" sz="2000" dirty="0"/>
              <a:t>⇒ </a:t>
            </a:r>
            <a:r>
              <a:rPr kumimoji="1" lang="en-US" altLang="ja-JP" sz="2000" dirty="0"/>
              <a:t>Z</a:t>
            </a:r>
            <a:endParaRPr kumimoji="1" lang="ja-JP" altLang="en-US" sz="36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AFC6A5C-1033-9D21-EA9D-9D147D51C3D2}"/>
              </a:ext>
            </a:extLst>
          </p:cNvPr>
          <p:cNvSpPr txBox="1"/>
          <p:nvPr/>
        </p:nvSpPr>
        <p:spPr>
          <a:xfrm>
            <a:off x="3497793" y="3528073"/>
            <a:ext cx="3554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A  : Mass number</a:t>
            </a:r>
          </a:p>
          <a:p>
            <a:r>
              <a:rPr kumimoji="1" lang="en-US" altLang="ja-JP" sz="2000" dirty="0"/>
              <a:t>Q : Charge number</a:t>
            </a:r>
          </a:p>
          <a:p>
            <a:r>
              <a:rPr kumimoji="1" lang="en-US" altLang="ja-JP" sz="2000" dirty="0"/>
              <a:t>Z  : Atomic number</a:t>
            </a:r>
            <a:endParaRPr kumimoji="1" lang="ja-JP" altLang="en-US" sz="2000" dirty="0"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BCF82B7B-A212-340E-E07B-6763094B0AC4}"/>
              </a:ext>
            </a:extLst>
          </p:cNvPr>
          <p:cNvGrpSpPr/>
          <p:nvPr/>
        </p:nvGrpSpPr>
        <p:grpSpPr>
          <a:xfrm>
            <a:off x="-20607" y="3067257"/>
            <a:ext cx="5911153" cy="3542486"/>
            <a:chOff x="5909888" y="31322901"/>
            <a:chExt cx="17323138" cy="10376172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B1CF73E-FCBB-7C88-36C8-94E9C4C4A67C}"/>
                </a:ext>
              </a:extLst>
            </p:cNvPr>
            <p:cNvSpPr/>
            <p:nvPr/>
          </p:nvSpPr>
          <p:spPr>
            <a:xfrm rot="4054590">
              <a:off x="12149684" y="35112631"/>
              <a:ext cx="553556" cy="383344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96F5FBC3-7457-784D-753E-924A0D563A21}"/>
                </a:ext>
              </a:extLst>
            </p:cNvPr>
            <p:cNvSpPr/>
            <p:nvPr/>
          </p:nvSpPr>
          <p:spPr>
            <a:xfrm>
              <a:off x="8297200" y="33201842"/>
              <a:ext cx="553556" cy="383344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B701F2A5-F387-C7DC-5659-4F798092FAEB}"/>
                </a:ext>
              </a:extLst>
            </p:cNvPr>
            <p:cNvSpPr/>
            <p:nvPr/>
          </p:nvSpPr>
          <p:spPr>
            <a:xfrm>
              <a:off x="7035464" y="33188032"/>
              <a:ext cx="380356" cy="383344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7B0D2463-C157-72A0-E36E-2F26F33AB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11683864" y="37188459"/>
              <a:ext cx="3340204" cy="2986394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E89345B3-2C6F-6C31-7513-D9A3F3FCF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99868" y="34048893"/>
              <a:ext cx="3340204" cy="2986394"/>
            </a:xfrm>
            <a:prstGeom prst="rect">
              <a:avLst/>
            </a:prstGeom>
          </p:spPr>
        </p:pic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991133E6-ED80-077F-79D7-942BE2B52EA4}"/>
                </a:ext>
              </a:extLst>
            </p:cNvPr>
            <p:cNvSpPr/>
            <p:nvPr/>
          </p:nvSpPr>
          <p:spPr>
            <a:xfrm>
              <a:off x="15858332" y="37512917"/>
              <a:ext cx="380356" cy="383344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4C6931D5-FD55-9040-9335-8DD3436DD052}"/>
                </a:ext>
              </a:extLst>
            </p:cNvPr>
            <p:cNvSpPr/>
            <p:nvPr/>
          </p:nvSpPr>
          <p:spPr>
            <a:xfrm>
              <a:off x="17160490" y="37938620"/>
              <a:ext cx="4507895" cy="2928278"/>
            </a:xfrm>
            <a:prstGeom prst="rect">
              <a:avLst/>
            </a:prstGeom>
            <a:solidFill>
              <a:srgbClr val="FA97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F1CADEFC-95BC-5A7D-3A57-F869E97FA04C}"/>
                </a:ext>
              </a:extLst>
            </p:cNvPr>
            <p:cNvSpPr txBox="1"/>
            <p:nvPr/>
          </p:nvSpPr>
          <p:spPr>
            <a:xfrm>
              <a:off x="6373420" y="31336433"/>
              <a:ext cx="3669503" cy="1352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/>
                <a:t>Pla</a:t>
              </a:r>
              <a:endParaRPr kumimoji="1" lang="ja-JP" altLang="en-US" sz="2400" b="1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4811226C-D342-5B00-04C6-5304F209C218}"/>
                </a:ext>
              </a:extLst>
            </p:cNvPr>
            <p:cNvSpPr txBox="1"/>
            <p:nvPr/>
          </p:nvSpPr>
          <p:spPr>
            <a:xfrm>
              <a:off x="16048511" y="36333717"/>
              <a:ext cx="2701672" cy="1352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Pla</a:t>
              </a:r>
              <a:endPara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0777FF01-21A7-9D5C-F00F-0345CFA922BE}"/>
                </a:ext>
              </a:extLst>
            </p:cNvPr>
            <p:cNvSpPr txBox="1"/>
            <p:nvPr/>
          </p:nvSpPr>
          <p:spPr>
            <a:xfrm>
              <a:off x="18750180" y="36530307"/>
              <a:ext cx="2565347" cy="1532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800" b="1" dirty="0">
                  <a:solidFill>
                    <a:prstClr val="black"/>
                  </a:solidFill>
                  <a:latin typeface="Aptos" panose="02110004020202020204"/>
                  <a:ea typeface="游ゴシック" panose="020B0400000000000000" pitchFamily="50" charset="-128"/>
                </a:rPr>
                <a:t>IC</a:t>
              </a:r>
              <a:endPara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4" name="爆発: 8 pt 43">
              <a:extLst>
                <a:ext uri="{FF2B5EF4-FFF2-40B4-BE49-F238E27FC236}">
                  <a16:creationId xmlns:a16="http://schemas.microsoft.com/office/drawing/2014/main" id="{02FBBA60-E8BD-A706-BA32-72FCBCE26487}"/>
                </a:ext>
              </a:extLst>
            </p:cNvPr>
            <p:cNvSpPr/>
            <p:nvPr/>
          </p:nvSpPr>
          <p:spPr>
            <a:xfrm>
              <a:off x="18837544" y="38969222"/>
              <a:ext cx="1153783" cy="1146498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9EEFE822-C7C9-B52F-6376-73E2E3BA4A5E}"/>
                </a:ext>
              </a:extLst>
            </p:cNvPr>
            <p:cNvGrpSpPr/>
            <p:nvPr/>
          </p:nvGrpSpPr>
          <p:grpSpPr>
            <a:xfrm>
              <a:off x="6206636" y="34626305"/>
              <a:ext cx="17026390" cy="5638751"/>
              <a:chOff x="6168890" y="24651476"/>
              <a:chExt cx="17026390" cy="5638751"/>
            </a:xfrm>
          </p:grpSpPr>
          <p:pic>
            <p:nvPicPr>
              <p:cNvPr id="63" name="図 62">
                <a:extLst>
                  <a:ext uri="{FF2B5EF4-FFF2-40B4-BE49-F238E27FC236}">
                    <a16:creationId xmlns:a16="http://schemas.microsoft.com/office/drawing/2014/main" id="{DE9661D6-BC0D-7C31-C85F-AC019E7E7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9647" r="57773"/>
              <a:stretch>
                <a:fillRect/>
              </a:stretch>
            </p:blipFill>
            <p:spPr>
              <a:xfrm>
                <a:off x="9206278" y="24651476"/>
                <a:ext cx="5811614" cy="5638751"/>
              </a:xfrm>
              <a:prstGeom prst="rect">
                <a:avLst/>
              </a:prstGeom>
            </p:spPr>
          </p:pic>
          <p:cxnSp>
            <p:nvCxnSpPr>
              <p:cNvPr id="64" name="直線コネクタ 63">
                <a:extLst>
                  <a:ext uri="{FF2B5EF4-FFF2-40B4-BE49-F238E27FC236}">
                    <a16:creationId xmlns:a16="http://schemas.microsoft.com/office/drawing/2014/main" id="{D4B16023-F872-E57E-1EE8-994E03A7B08B}"/>
                  </a:ext>
                </a:extLst>
              </p:cNvPr>
              <p:cNvCxnSpPr/>
              <p:nvPr/>
            </p:nvCxnSpPr>
            <p:spPr>
              <a:xfrm>
                <a:off x="6168890" y="24697196"/>
                <a:ext cx="3200101" cy="0"/>
              </a:xfrm>
              <a:prstGeom prst="line">
                <a:avLst/>
              </a:prstGeom>
              <a:ln w="571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コネクタ 64">
                <a:extLst>
                  <a:ext uri="{FF2B5EF4-FFF2-40B4-BE49-F238E27FC236}">
                    <a16:creationId xmlns:a16="http://schemas.microsoft.com/office/drawing/2014/main" id="{A73995FF-4120-BE13-96B4-473F1565C9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923776" y="29648305"/>
                <a:ext cx="8271504" cy="0"/>
              </a:xfrm>
              <a:prstGeom prst="line">
                <a:avLst/>
              </a:prstGeom>
              <a:ln w="571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BE1A4B05-69EA-DE6F-C3C8-3B8960818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30291" y="32919652"/>
              <a:ext cx="8858746" cy="4455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3E3F5421-C3D2-1659-B0B2-7E0529AA00ED}"/>
                </a:ext>
              </a:extLst>
            </p:cNvPr>
            <p:cNvCxnSpPr>
              <a:cxnSpLocks/>
            </p:cNvCxnSpPr>
            <p:nvPr/>
          </p:nvCxnSpPr>
          <p:spPr>
            <a:xfrm>
              <a:off x="16100929" y="32615604"/>
              <a:ext cx="0" cy="9083469"/>
            </a:xfrm>
            <a:prstGeom prst="line">
              <a:avLst/>
            </a:prstGeom>
            <a:ln w="38100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39C0348D-636E-9CFA-08C8-BF77D97C9849}"/>
                </a:ext>
              </a:extLst>
            </p:cNvPr>
            <p:cNvCxnSpPr>
              <a:cxnSpLocks/>
            </p:cNvCxnSpPr>
            <p:nvPr/>
          </p:nvCxnSpPr>
          <p:spPr>
            <a:xfrm>
              <a:off x="7242183" y="32654721"/>
              <a:ext cx="0" cy="5061897"/>
            </a:xfrm>
            <a:prstGeom prst="line">
              <a:avLst/>
            </a:prstGeom>
            <a:ln w="38100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34BDB073-1CEC-0A29-BE9A-19BC6E000D93}"/>
                </a:ext>
              </a:extLst>
            </p:cNvPr>
            <p:cNvSpPr txBox="1"/>
            <p:nvPr/>
          </p:nvSpPr>
          <p:spPr>
            <a:xfrm>
              <a:off x="10300390" y="31322901"/>
              <a:ext cx="7015411" cy="1352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/>
                <a:t>TOF</a:t>
              </a:r>
              <a:endParaRPr kumimoji="1" lang="ja-JP" altLang="en-US" sz="2400" b="1" dirty="0"/>
            </a:p>
          </p:txBody>
        </p: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6F02A252-3A3A-738F-60A0-591E9D4B8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22573" y="35121314"/>
              <a:ext cx="1268182" cy="1831766"/>
            </a:xfrm>
            <a:prstGeom prst="line">
              <a:avLst/>
            </a:prstGeom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38239A4F-EDB2-E5E6-0FD8-531982B00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35428" y="34909978"/>
              <a:ext cx="930717" cy="841749"/>
            </a:xfrm>
            <a:prstGeom prst="rect">
              <a:avLst/>
            </a:prstGeom>
          </p:spPr>
        </p:pic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32C35E88-CA36-FA7A-C1CF-5B8ACCB42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25440" y="37182899"/>
              <a:ext cx="832176" cy="752922"/>
            </a:xfrm>
            <a:prstGeom prst="rect">
              <a:avLst/>
            </a:prstGeom>
          </p:spPr>
        </p:pic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7B76BEFC-B651-E982-7690-EC08E8A1FA04}"/>
                </a:ext>
              </a:extLst>
            </p:cNvPr>
            <p:cNvSpPr txBox="1"/>
            <p:nvPr/>
          </p:nvSpPr>
          <p:spPr>
            <a:xfrm>
              <a:off x="11452961" y="33429186"/>
              <a:ext cx="6234518" cy="1893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b="1" dirty="0"/>
                <a:t>Magnetic Field</a:t>
              </a:r>
              <a:endParaRPr kumimoji="1" lang="en-US" altLang="ja-JP" b="1" dirty="0"/>
            </a:p>
            <a:p>
              <a:r>
                <a:rPr kumimoji="1" lang="en-US" altLang="ja-JP" b="1" dirty="0"/>
                <a:t> B</a:t>
              </a:r>
              <a:endParaRPr kumimoji="1" lang="ja-JP" altLang="en-US" b="1" dirty="0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4A613E70-8747-2C9B-68C0-C5882D036D0C}"/>
                </a:ext>
              </a:extLst>
            </p:cNvPr>
            <p:cNvSpPr txBox="1"/>
            <p:nvPr/>
          </p:nvSpPr>
          <p:spPr>
            <a:xfrm>
              <a:off x="5909888" y="39247117"/>
              <a:ext cx="8909351" cy="2073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/>
                <a:t>Radius</a:t>
              </a:r>
              <a:r>
                <a:rPr kumimoji="1" lang="ja-JP" altLang="en-US" sz="2000" b="1" dirty="0"/>
                <a:t> </a:t>
              </a:r>
              <a:r>
                <a:rPr kumimoji="1" lang="en-US" altLang="ja-JP" sz="2000" b="1" dirty="0"/>
                <a:t>of</a:t>
              </a:r>
              <a:r>
                <a:rPr kumimoji="1" lang="ja-JP" altLang="en-US" sz="2000" b="1" dirty="0"/>
                <a:t> </a:t>
              </a:r>
              <a:r>
                <a:rPr kumimoji="1" lang="en-US" altLang="ja-JP" sz="2000" b="1" dirty="0"/>
                <a:t>c</a:t>
              </a:r>
              <a:r>
                <a:rPr lang="en-US" altLang="ja-JP" sz="2000" b="1" dirty="0"/>
                <a:t>urvature</a:t>
              </a:r>
            </a:p>
            <a:p>
              <a:r>
                <a:rPr kumimoji="1" lang="ja-JP" altLang="en-US" sz="2000" b="1" dirty="0"/>
                <a:t> </a:t>
              </a:r>
              <a:r>
                <a:rPr kumimoji="1" lang="en-US" altLang="ja-JP" sz="2000" b="1" dirty="0"/>
                <a:t>ρ</a:t>
              </a:r>
              <a:endParaRPr kumimoji="1" lang="ja-JP" altLang="en-US" sz="4000" b="1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A8CC010-970E-176F-595A-A57259DCCCB2}"/>
                </a:ext>
              </a:extLst>
            </p:cNvPr>
            <p:cNvSpPr txBox="1"/>
            <p:nvPr/>
          </p:nvSpPr>
          <p:spPr>
            <a:xfrm>
              <a:off x="17075274" y="37843799"/>
              <a:ext cx="4927811" cy="2073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/>
                <a:t>Energy loss </a:t>
              </a:r>
              <a:r>
                <a:rPr kumimoji="1" lang="ja-JP" altLang="en-US" sz="2000" b="1" dirty="0"/>
                <a:t>⊿</a:t>
              </a:r>
              <a:r>
                <a:rPr kumimoji="1" lang="en-US" altLang="ja-JP" sz="2000" b="1" dirty="0"/>
                <a:t>E</a:t>
              </a:r>
              <a:endParaRPr kumimoji="1" lang="ja-JP" altLang="en-US" sz="2000" b="1" dirty="0"/>
            </a:p>
          </p:txBody>
        </p:sp>
        <p:cxnSp>
          <p:nvCxnSpPr>
            <p:cNvPr id="56" name="直線矢印コネクタ 55">
              <a:extLst>
                <a:ext uri="{FF2B5EF4-FFF2-40B4-BE49-F238E27FC236}">
                  <a16:creationId xmlns:a16="http://schemas.microsoft.com/office/drawing/2014/main" id="{A31F28CB-065E-5D74-C58C-6FE511799C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52065" y="36389358"/>
              <a:ext cx="1409696" cy="304028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フリーフォーム: 図形 56">
              <a:extLst>
                <a:ext uri="{FF2B5EF4-FFF2-40B4-BE49-F238E27FC236}">
                  <a16:creationId xmlns:a16="http://schemas.microsoft.com/office/drawing/2014/main" id="{B62F5899-65BF-4536-3ABE-BE5262F168DE}"/>
                </a:ext>
              </a:extLst>
            </p:cNvPr>
            <p:cNvSpPr/>
            <p:nvPr/>
          </p:nvSpPr>
          <p:spPr>
            <a:xfrm>
              <a:off x="9355015" y="34723754"/>
              <a:ext cx="1758462" cy="2297723"/>
            </a:xfrm>
            <a:custGeom>
              <a:avLst/>
              <a:gdLst>
                <a:gd name="connsiteX0" fmla="*/ 0 w 1758462"/>
                <a:gd name="connsiteY0" fmla="*/ 0 h 2297723"/>
                <a:gd name="connsiteX1" fmla="*/ 1359877 w 1758462"/>
                <a:gd name="connsiteY1" fmla="*/ 984738 h 2297723"/>
                <a:gd name="connsiteX2" fmla="*/ 1758462 w 1758462"/>
                <a:gd name="connsiteY2" fmla="*/ 2297723 h 2297723"/>
                <a:gd name="connsiteX3" fmla="*/ 1758462 w 1758462"/>
                <a:gd name="connsiteY3" fmla="*/ 2297723 h 22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462" h="2297723">
                  <a:moveTo>
                    <a:pt x="0" y="0"/>
                  </a:moveTo>
                  <a:cubicBezTo>
                    <a:pt x="533400" y="300892"/>
                    <a:pt x="1066800" y="601784"/>
                    <a:pt x="1359877" y="984738"/>
                  </a:cubicBezTo>
                  <a:cubicBezTo>
                    <a:pt x="1652954" y="1367692"/>
                    <a:pt x="1758462" y="2297723"/>
                    <a:pt x="1758462" y="2297723"/>
                  </a:cubicBezTo>
                  <a:lnTo>
                    <a:pt x="1758462" y="2297723"/>
                  </a:lnTo>
                </a:path>
              </a:pathLst>
            </a:custGeom>
            <a:noFill/>
            <a:ln w="57150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フリーフォーム: 図形 57">
              <a:extLst>
                <a:ext uri="{FF2B5EF4-FFF2-40B4-BE49-F238E27FC236}">
                  <a16:creationId xmlns:a16="http://schemas.microsoft.com/office/drawing/2014/main" id="{A4AABCB0-4AEA-90B1-7E3F-EFB0FAA13673}"/>
                </a:ext>
              </a:extLst>
            </p:cNvPr>
            <p:cNvSpPr/>
            <p:nvPr/>
          </p:nvSpPr>
          <p:spPr>
            <a:xfrm>
              <a:off x="9308123" y="34669866"/>
              <a:ext cx="3118339" cy="1812349"/>
            </a:xfrm>
            <a:custGeom>
              <a:avLst/>
              <a:gdLst>
                <a:gd name="connsiteX0" fmla="*/ 0 w 3118339"/>
                <a:gd name="connsiteY0" fmla="*/ 6996 h 1812349"/>
                <a:gd name="connsiteX1" fmla="*/ 1195754 w 3118339"/>
                <a:gd name="connsiteY1" fmla="*/ 53888 h 1812349"/>
                <a:gd name="connsiteX2" fmla="*/ 1899139 w 3118339"/>
                <a:gd name="connsiteY2" fmla="*/ 405580 h 1812349"/>
                <a:gd name="connsiteX3" fmla="*/ 2649415 w 3118339"/>
                <a:gd name="connsiteY3" fmla="*/ 1179303 h 1812349"/>
                <a:gd name="connsiteX4" fmla="*/ 3118339 w 3118339"/>
                <a:gd name="connsiteY4" fmla="*/ 1812349 h 181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8339" h="1812349">
                  <a:moveTo>
                    <a:pt x="0" y="6996"/>
                  </a:moveTo>
                  <a:cubicBezTo>
                    <a:pt x="439615" y="-2774"/>
                    <a:pt x="879231" y="-12543"/>
                    <a:pt x="1195754" y="53888"/>
                  </a:cubicBezTo>
                  <a:cubicBezTo>
                    <a:pt x="1512277" y="120319"/>
                    <a:pt x="1656862" y="218011"/>
                    <a:pt x="1899139" y="405580"/>
                  </a:cubicBezTo>
                  <a:cubicBezTo>
                    <a:pt x="2141416" y="593149"/>
                    <a:pt x="2446215" y="944841"/>
                    <a:pt x="2649415" y="1179303"/>
                  </a:cubicBezTo>
                  <a:cubicBezTo>
                    <a:pt x="2852615" y="1413765"/>
                    <a:pt x="2985477" y="1613057"/>
                    <a:pt x="3118339" y="1812349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7C454FB2-C4D7-092C-D07F-021D504B28EC}"/>
                </a:ext>
              </a:extLst>
            </p:cNvPr>
            <p:cNvSpPr txBox="1"/>
            <p:nvPr/>
          </p:nvSpPr>
          <p:spPr>
            <a:xfrm>
              <a:off x="8813619" y="32808212"/>
              <a:ext cx="3937508" cy="1352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PPAC</a:t>
              </a:r>
              <a:endPara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15025167-20F9-2431-B644-2457F1607A73}"/>
                </a:ext>
              </a:extLst>
            </p:cNvPr>
            <p:cNvSpPr txBox="1"/>
            <p:nvPr/>
          </p:nvSpPr>
          <p:spPr>
            <a:xfrm>
              <a:off x="13224054" y="35135047"/>
              <a:ext cx="5231376" cy="1352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PPAC</a:t>
              </a:r>
              <a:endPara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1" name="爆発: 8 pt 60">
              <a:extLst>
                <a:ext uri="{FF2B5EF4-FFF2-40B4-BE49-F238E27FC236}">
                  <a16:creationId xmlns:a16="http://schemas.microsoft.com/office/drawing/2014/main" id="{36FC82ED-C1BB-152E-10C9-FB9D0A4C9FE9}"/>
                </a:ext>
              </a:extLst>
            </p:cNvPr>
            <p:cNvSpPr/>
            <p:nvPr/>
          </p:nvSpPr>
          <p:spPr>
            <a:xfrm>
              <a:off x="8391314" y="34477032"/>
              <a:ext cx="380356" cy="447936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爆発: 8 pt 61">
              <a:extLst>
                <a:ext uri="{FF2B5EF4-FFF2-40B4-BE49-F238E27FC236}">
                  <a16:creationId xmlns:a16="http://schemas.microsoft.com/office/drawing/2014/main" id="{A31B7E7D-E29D-27F1-A83F-0AEF92A06ACE}"/>
                </a:ext>
              </a:extLst>
            </p:cNvPr>
            <p:cNvSpPr/>
            <p:nvPr/>
          </p:nvSpPr>
          <p:spPr>
            <a:xfrm>
              <a:off x="11826572" y="37021477"/>
              <a:ext cx="380356" cy="447936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8F10534B-9EA1-FEED-D8DE-D7A5FA6734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1940" y="1132115"/>
            <a:ext cx="5219896" cy="50567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338524-F53C-DB81-3332-C7914DC1AD77}"/>
              </a:ext>
            </a:extLst>
          </p:cNvPr>
          <p:cNvSpPr txBox="1"/>
          <p:nvPr/>
        </p:nvSpPr>
        <p:spPr>
          <a:xfrm>
            <a:off x="5951624" y="1245403"/>
            <a:ext cx="158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Z</a:t>
            </a:r>
            <a:endParaRPr kumimoji="1" lang="ja-JP" altLang="en-US" sz="28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B5EBFD8-F59B-25AA-F3CB-718C305DFF3D}"/>
              </a:ext>
            </a:extLst>
          </p:cNvPr>
          <p:cNvSpPr txBox="1"/>
          <p:nvPr/>
        </p:nvSpPr>
        <p:spPr>
          <a:xfrm>
            <a:off x="10171571" y="6107949"/>
            <a:ext cx="158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A/Q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09327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C6BAE911-79C0-05D8-E286-F4A8DDE74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948" y="4349983"/>
            <a:ext cx="4197423" cy="2472964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341A34F-7409-0CBB-0348-FFB515F7E198}"/>
              </a:ext>
            </a:extLst>
          </p:cNvPr>
          <p:cNvSpPr/>
          <p:nvPr/>
        </p:nvSpPr>
        <p:spPr>
          <a:xfrm>
            <a:off x="11474933" y="6448185"/>
            <a:ext cx="151976" cy="273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27DFCD3-2835-EC19-58CF-4BCA61F1F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639" y="1453580"/>
            <a:ext cx="2554680" cy="2365312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CE9BC869-813C-8655-AE7C-C07DCA129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6502" y="4279844"/>
            <a:ext cx="2490133" cy="229858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DE82D6C-1A83-6876-2121-C0D7D3B4D3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273" y="1184611"/>
            <a:ext cx="3930744" cy="381258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2E9C750-D207-F1B6-126D-53443CB5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105A88-B4AD-15F6-F3CE-8BA05B96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11</a:t>
            </a:fld>
            <a:endParaRPr lang="ja-JP" altLang="en-US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E5F1DDF-4ACE-B9DA-2ED2-BA0BE75E932C}"/>
              </a:ext>
            </a:extLst>
          </p:cNvPr>
          <p:cNvSpPr txBox="1"/>
          <p:nvPr/>
        </p:nvSpPr>
        <p:spPr>
          <a:xfrm>
            <a:off x="1614116" y="2348671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9C451DE2-F945-7574-0034-FBBE5FA86DCE}"/>
              </a:ext>
            </a:extLst>
          </p:cNvPr>
          <p:cNvCxnSpPr>
            <a:cxnSpLocks/>
          </p:cNvCxnSpPr>
          <p:nvPr/>
        </p:nvCxnSpPr>
        <p:spPr>
          <a:xfrm flipH="1">
            <a:off x="1614116" y="2664929"/>
            <a:ext cx="280504" cy="274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1D34D73-818B-CB9D-7663-3F0D6D246CC6}"/>
              </a:ext>
            </a:extLst>
          </p:cNvPr>
          <p:cNvSpPr txBox="1"/>
          <p:nvPr/>
        </p:nvSpPr>
        <p:spPr>
          <a:xfrm>
            <a:off x="2292078" y="3044739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45FFEB1D-2543-2EAB-90B0-15E8ACC376F4}"/>
              </a:ext>
            </a:extLst>
          </p:cNvPr>
          <p:cNvCxnSpPr>
            <a:cxnSpLocks/>
          </p:cNvCxnSpPr>
          <p:nvPr/>
        </p:nvCxnSpPr>
        <p:spPr>
          <a:xfrm flipH="1">
            <a:off x="2641854" y="3344027"/>
            <a:ext cx="231821" cy="2398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7FBB4C5-5CD0-63AC-77C5-2D9A540C4B14}"/>
              </a:ext>
            </a:extLst>
          </p:cNvPr>
          <p:cNvSpPr txBox="1"/>
          <p:nvPr/>
        </p:nvSpPr>
        <p:spPr>
          <a:xfrm>
            <a:off x="4719133" y="1831841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3F545854-CB83-EFE7-7682-3FB5B0F62544}"/>
              </a:ext>
            </a:extLst>
          </p:cNvPr>
          <p:cNvCxnSpPr>
            <a:cxnSpLocks/>
          </p:cNvCxnSpPr>
          <p:nvPr/>
        </p:nvCxnSpPr>
        <p:spPr>
          <a:xfrm flipH="1">
            <a:off x="5085709" y="2076046"/>
            <a:ext cx="257625" cy="2189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4F5D884-9CC8-5602-119C-590EAEBAF36F}"/>
              </a:ext>
            </a:extLst>
          </p:cNvPr>
          <p:cNvSpPr txBox="1"/>
          <p:nvPr/>
        </p:nvSpPr>
        <p:spPr>
          <a:xfrm>
            <a:off x="5681365" y="1830427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51C0EAF1-89C9-116F-255B-0C140292F358}"/>
              </a:ext>
            </a:extLst>
          </p:cNvPr>
          <p:cNvCxnSpPr>
            <a:cxnSpLocks/>
          </p:cNvCxnSpPr>
          <p:nvPr/>
        </p:nvCxnSpPr>
        <p:spPr>
          <a:xfrm flipH="1">
            <a:off x="5822072" y="2178313"/>
            <a:ext cx="234126" cy="1915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FFF3E05-2C1E-4FF7-E085-2B9FBA02BDD7}"/>
              </a:ext>
            </a:extLst>
          </p:cNvPr>
          <p:cNvSpPr txBox="1"/>
          <p:nvPr/>
        </p:nvSpPr>
        <p:spPr>
          <a:xfrm>
            <a:off x="4740237" y="4706165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8B18B582-D607-210E-DF2E-29B5F82FDB6D}"/>
              </a:ext>
            </a:extLst>
          </p:cNvPr>
          <p:cNvCxnSpPr>
            <a:cxnSpLocks/>
          </p:cNvCxnSpPr>
          <p:nvPr/>
        </p:nvCxnSpPr>
        <p:spPr>
          <a:xfrm flipH="1">
            <a:off x="5479938" y="5027629"/>
            <a:ext cx="120297" cy="4690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1F622DB-AF91-F2A4-F0E3-403FD97F0A4B}"/>
              </a:ext>
            </a:extLst>
          </p:cNvPr>
          <p:cNvSpPr txBox="1"/>
          <p:nvPr/>
        </p:nvSpPr>
        <p:spPr>
          <a:xfrm>
            <a:off x="5687870" y="4688164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A542E47C-68D1-07A5-31FE-281135B850AC}"/>
              </a:ext>
            </a:extLst>
          </p:cNvPr>
          <p:cNvCxnSpPr>
            <a:cxnSpLocks/>
          </p:cNvCxnSpPr>
          <p:nvPr/>
        </p:nvCxnSpPr>
        <p:spPr>
          <a:xfrm flipH="1">
            <a:off x="6221225" y="4985976"/>
            <a:ext cx="143776" cy="5515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66D7B02-D3A2-95A3-D13B-FDB6DC428527}"/>
              </a:ext>
            </a:extLst>
          </p:cNvPr>
          <p:cNvSpPr txBox="1"/>
          <p:nvPr/>
        </p:nvSpPr>
        <p:spPr>
          <a:xfrm>
            <a:off x="5565593" y="2848197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b="1" dirty="0">
                <a:solidFill>
                  <a:srgbClr val="FF0000"/>
                </a:solidFill>
              </a:rPr>
              <a:t>Rb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01B1BCD0-C05B-2551-965A-420E83E013BB}"/>
              </a:ext>
            </a:extLst>
          </p:cNvPr>
          <p:cNvCxnSpPr>
            <a:cxnSpLocks/>
          </p:cNvCxnSpPr>
          <p:nvPr/>
        </p:nvCxnSpPr>
        <p:spPr>
          <a:xfrm flipH="1" flipV="1">
            <a:off x="5518355" y="2828318"/>
            <a:ext cx="122560" cy="1397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04DCB5-B421-62F4-5314-BE8256606DB9}"/>
              </a:ext>
            </a:extLst>
          </p:cNvPr>
          <p:cNvSpPr txBox="1"/>
          <p:nvPr/>
        </p:nvSpPr>
        <p:spPr>
          <a:xfrm>
            <a:off x="2426110" y="930573"/>
            <a:ext cx="61844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000" b="1" dirty="0"/>
              <a:t>Downstream PI</a:t>
            </a:r>
          </a:p>
          <a:p>
            <a:pPr algn="ctr"/>
            <a:r>
              <a:rPr lang="en-US" altLang="ja-JP" sz="2000" b="1" dirty="0"/>
              <a:t>(</a:t>
            </a:r>
            <a:r>
              <a:rPr lang="en-US" altLang="ja-JP" sz="2000" b="1" baseline="30000" dirty="0"/>
              <a:t>90</a:t>
            </a:r>
            <a:r>
              <a:rPr lang="en-US" altLang="ja-JP" sz="2000" b="1" dirty="0"/>
              <a:t>Sr is selected)</a:t>
            </a:r>
            <a:endParaRPr kumimoji="1" lang="ja-JP" altLang="en-US" sz="20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02EDD16-2EA3-B6DF-5FF2-0D924D01AE8B}"/>
              </a:ext>
            </a:extLst>
          </p:cNvPr>
          <p:cNvSpPr txBox="1"/>
          <p:nvPr/>
        </p:nvSpPr>
        <p:spPr>
          <a:xfrm>
            <a:off x="2426110" y="3965252"/>
            <a:ext cx="61844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dirty="0"/>
              <a:t>(</a:t>
            </a:r>
            <a:r>
              <a:rPr lang="en-US" altLang="ja-JP" sz="2000" b="1" baseline="30000" dirty="0"/>
              <a:t>89</a:t>
            </a:r>
            <a:r>
              <a:rPr lang="en-US" altLang="ja-JP" sz="2000" b="1" dirty="0"/>
              <a:t>Rb is selected)</a:t>
            </a:r>
            <a:endParaRPr kumimoji="1" lang="ja-JP" altLang="en-US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EDD2F4E0-F44B-B541-4A20-262BA80A8466}"/>
                  </a:ext>
                </a:extLst>
              </p:cNvPr>
              <p:cNvSpPr txBox="1"/>
              <p:nvPr/>
            </p:nvSpPr>
            <p:spPr>
              <a:xfrm>
                <a:off x="6985703" y="2669591"/>
                <a:ext cx="5206298" cy="1621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ja-JP" sz="1600" b="1" i="0" smtClean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/>
                  <a:t>: </a:t>
                </a:r>
                <a:r>
                  <a:rPr lang="en-US" altLang="ja-JP" sz="1600" b="1" dirty="0"/>
                  <a:t>counts of produced nuclei w/ (w/o) Tgt.</a:t>
                </a:r>
                <a:endParaRPr kumimoji="1" lang="en-US" altLang="ja-JP" sz="1600" b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>
                    <a:solidFill>
                      <a:schemeClr val="tx1"/>
                    </a:solidFill>
                  </a:rPr>
                  <a:t>: </a:t>
                </a:r>
                <a:r>
                  <a:rPr lang="en-US" altLang="ja-JP" sz="1600" b="1" dirty="0"/>
                  <a:t>counts of projectile nuclei w/ (w/o) Tgt.</a:t>
                </a:r>
                <a:endParaRPr kumimoji="1" lang="en-US" altLang="ja-JP" sz="16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sub>
                    </m:sSub>
                  </m:oMath>
                </a14:m>
                <a:r>
                  <a:rPr kumimoji="1" lang="en-US" altLang="ja-JP" sz="1600" b="1" dirty="0">
                    <a:solidFill>
                      <a:schemeClr val="tx1"/>
                    </a:solidFill>
                  </a:rPr>
                  <a:t>: </a:t>
                </a:r>
                <a:r>
                  <a:rPr lang="en-US" altLang="ja-JP" sz="1600" b="1" dirty="0"/>
                  <a:t>Nucleon removal cross section</a:t>
                </a:r>
                <a:endParaRPr kumimoji="1" lang="en-US" altLang="ja-JP" sz="16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  <m:r>
                      <a:rPr kumimoji="1" lang="en-US" altLang="ja-JP" sz="1600" b="1" i="0" baseline="30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𝐟</m:t>
                    </m:r>
                  </m:oMath>
                </a14:m>
                <a:r>
                  <a:rPr kumimoji="1" lang="en-US" altLang="ja-JP" sz="1600" b="1" dirty="0">
                    <a:solidFill>
                      <a:schemeClr val="tx1"/>
                    </a:solidFill>
                  </a:rPr>
                  <a:t>: </a:t>
                </a:r>
                <a:r>
                  <a:rPr lang="en-US" altLang="ja-JP" sz="1600" b="1" dirty="0"/>
                  <a:t>reaction cross section for produced nuclei</a:t>
                </a:r>
                <a:endParaRPr lang="en-US" altLang="ja-JP" sz="16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  <m:r>
                      <a:rPr kumimoji="1" lang="en-US" altLang="ja-JP" sz="1600" b="1" i="0" baseline="30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kumimoji="1" lang="en-US" altLang="ja-JP" sz="1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600" b="1" dirty="0"/>
                  <a:t>: </a:t>
                </a:r>
                <a:r>
                  <a:rPr lang="en-US" altLang="ja-JP" sz="1600" b="1" dirty="0"/>
                  <a:t>reaction cross section for projectile nuclei</a:t>
                </a:r>
                <a:endParaRPr lang="en-US" altLang="ja-JP" sz="16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kumimoji="1" lang="en-US" altLang="ja-JP" sz="1600" b="1" dirty="0">
                    <a:solidFill>
                      <a:schemeClr val="tx1"/>
                    </a:solidFill>
                  </a:rPr>
                  <a:t> : </a:t>
                </a:r>
                <a:r>
                  <a:rPr lang="en-US" altLang="ja-JP" sz="1600" b="1" dirty="0"/>
                  <a:t>thickness of Tgt.</a:t>
                </a:r>
                <a:endParaRPr kumimoji="1" lang="ja-JP" altLang="en-US" sz="1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EDD2F4E0-F44B-B541-4A20-262BA80A8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703" y="2669591"/>
                <a:ext cx="5206298" cy="1621213"/>
              </a:xfrm>
              <a:prstGeom prst="rect">
                <a:avLst/>
              </a:prstGeom>
              <a:blipFill>
                <a:blip r:embed="rId7"/>
                <a:stretch>
                  <a:fillRect b="-375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48D1A0BE-4B53-BCD5-D368-665E7263F1BD}"/>
                  </a:ext>
                </a:extLst>
              </p:cNvPr>
              <p:cNvSpPr txBox="1"/>
              <p:nvPr/>
            </p:nvSpPr>
            <p:spPr>
              <a:xfrm>
                <a:off x="6607522" y="1748362"/>
                <a:ext cx="5677140" cy="763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</m:e>
                        <m:sub>
                          <m:r>
                            <a:rPr kumimoji="1" lang="en-US" altLang="ja-JP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1" lang="en-US" altLang="ja-JP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kumimoji="1" lang="en-US" altLang="ja-JP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sub>
                      </m:sSub>
                      <m:r>
                        <a:rPr kumimoji="1" lang="en-US" altLang="ja-JP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f>
                        <m:fPr>
                          <m:ctrlPr>
                            <a:rPr lang="en-US" altLang="ja-JP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1" lang="en-US" altLang="ja-JP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ja-JP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den>
                      </m:f>
                      <m:r>
                        <a:rPr lang="en-US" altLang="ja-JP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ja-JP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  <m:r>
                            <a:rPr kumimoji="1" lang="en-US" altLang="ja-JP" b="1" i="0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  <m:r>
                            <a:rPr kumimoji="1" lang="en-US" altLang="ja-JP" b="1" i="0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ja-JP" alt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ja-JP" alt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ー</m:t>
                              </m:r>
                              <m:r>
                                <a:rPr lang="en-US" altLang="ja-JP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altLang="ja-JP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  <m:r>
                            <a:rPr kumimoji="1" lang="en-US" altLang="ja-JP" b="1" i="1" baseline="300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ja-JP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  <m:r>
                                    <a:rPr lang="en-US" altLang="ja-JP" b="1" i="0" baseline="-2500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e>
                                <m:sup>
                                  <m:r>
                                    <a:rPr kumimoji="1" lang="en-US" altLang="ja-JP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𝐩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b="1" i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b="1" i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r>
                                    <a:rPr kumimoji="1" lang="en-US" altLang="ja-JP" b="1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sub>
                              </m:sSub>
                              <m:r>
                                <a:rPr kumimoji="1" lang="en-US" altLang="ja-JP" b="1" i="0" baseline="3000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  <m:sSub>
                                <m:sSubPr>
                                  <m:ctrlP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ja-JP" altLang="en-US" b="1" dirty="0"/>
              </a:p>
            </p:txBody>
          </p:sp>
        </mc:Choice>
        <mc:Fallback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48D1A0BE-4B53-BCD5-D368-665E7263F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522" y="1748362"/>
                <a:ext cx="5677140" cy="7635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AC9BAAD6-283D-9FD6-F043-B02B53D5AD4D}"/>
              </a:ext>
            </a:extLst>
          </p:cNvPr>
          <p:cNvSpPr/>
          <p:nvPr/>
        </p:nvSpPr>
        <p:spPr>
          <a:xfrm>
            <a:off x="7101116" y="1647443"/>
            <a:ext cx="4848619" cy="8588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B05C425B-9A3D-ECF7-9088-C0666D40BCF8}"/>
              </a:ext>
            </a:extLst>
          </p:cNvPr>
          <p:cNvSpPr/>
          <p:nvPr/>
        </p:nvSpPr>
        <p:spPr>
          <a:xfrm>
            <a:off x="7940919" y="1738467"/>
            <a:ext cx="728239" cy="7167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F650EC48-A808-CBBB-2C55-402B6E211E98}"/>
              </a:ext>
            </a:extLst>
          </p:cNvPr>
          <p:cNvSpPr/>
          <p:nvPr/>
        </p:nvSpPr>
        <p:spPr>
          <a:xfrm>
            <a:off x="10923681" y="1840691"/>
            <a:ext cx="473527" cy="281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8147843A-C141-4F70-5EB0-9D1EE0C4B9DB}"/>
              </a:ext>
            </a:extLst>
          </p:cNvPr>
          <p:cNvSpPr/>
          <p:nvPr/>
        </p:nvSpPr>
        <p:spPr>
          <a:xfrm>
            <a:off x="10151850" y="2170071"/>
            <a:ext cx="281798" cy="1693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23BDC45A-75C7-077C-AB2C-152C4F6AB385}"/>
              </a:ext>
            </a:extLst>
          </p:cNvPr>
          <p:cNvSpPr/>
          <p:nvPr/>
        </p:nvSpPr>
        <p:spPr>
          <a:xfrm>
            <a:off x="11200051" y="2162813"/>
            <a:ext cx="281798" cy="1856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F2885064-08FB-A5C2-3244-A19DC5AE8CCB}"/>
              </a:ext>
            </a:extLst>
          </p:cNvPr>
          <p:cNvSpPr/>
          <p:nvPr/>
        </p:nvSpPr>
        <p:spPr>
          <a:xfrm>
            <a:off x="10230989" y="1835418"/>
            <a:ext cx="473527" cy="281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693B5E6E-579E-06CE-70DA-575E01F3E0CA}"/>
              </a:ext>
            </a:extLst>
          </p:cNvPr>
          <p:cNvSpPr txBox="1">
            <a:spLocks/>
          </p:cNvSpPr>
          <p:nvPr/>
        </p:nvSpPr>
        <p:spPr>
          <a:xfrm>
            <a:off x="222068" y="222908"/>
            <a:ext cx="9483634" cy="106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xN</a:t>
            </a:r>
            <a:r>
              <a:rPr lang="ja-JP" altLang="en-US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Analysis</a:t>
            </a:r>
            <a:endParaRPr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90F47C-CF40-A9B7-E413-4E12474B06C8}"/>
              </a:ext>
            </a:extLst>
          </p:cNvPr>
          <p:cNvSpPr txBox="1"/>
          <p:nvPr/>
        </p:nvSpPr>
        <p:spPr>
          <a:xfrm>
            <a:off x="65304" y="1022906"/>
            <a:ext cx="1581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Z</a:t>
            </a:r>
            <a:endParaRPr kumimoji="1" lang="ja-JP" altLang="en-US" sz="2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2A87E7-E427-247A-A19B-CF9B5B4269BD}"/>
              </a:ext>
            </a:extLst>
          </p:cNvPr>
          <p:cNvSpPr txBox="1"/>
          <p:nvPr/>
        </p:nvSpPr>
        <p:spPr>
          <a:xfrm>
            <a:off x="2960562" y="4934233"/>
            <a:ext cx="1581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A/Q</a:t>
            </a:r>
            <a:endParaRPr kumimoji="1" lang="ja-JP" altLang="en-US" sz="24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5C1D8BC-FCF4-635D-9E44-46852BB5F412}"/>
              </a:ext>
            </a:extLst>
          </p:cNvPr>
          <p:cNvSpPr txBox="1"/>
          <p:nvPr/>
        </p:nvSpPr>
        <p:spPr>
          <a:xfrm>
            <a:off x="4160212" y="1392122"/>
            <a:ext cx="158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Z</a:t>
            </a:r>
            <a:endParaRPr kumimoji="1" lang="ja-JP" altLang="en-US" sz="24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1AAF059-189A-F841-D215-74058C7ED4EA}"/>
              </a:ext>
            </a:extLst>
          </p:cNvPr>
          <p:cNvSpPr txBox="1"/>
          <p:nvPr/>
        </p:nvSpPr>
        <p:spPr>
          <a:xfrm>
            <a:off x="6195248" y="3720692"/>
            <a:ext cx="158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A/Q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920B761-990E-9311-0880-88E3FED3BF0F}"/>
              </a:ext>
            </a:extLst>
          </p:cNvPr>
          <p:cNvSpPr txBox="1"/>
          <p:nvPr/>
        </p:nvSpPr>
        <p:spPr>
          <a:xfrm>
            <a:off x="4113986" y="4185358"/>
            <a:ext cx="158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Z</a:t>
            </a:r>
            <a:endParaRPr kumimoji="1" lang="ja-JP" altLang="en-US" sz="24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FBC1736-85AF-97E4-DD6A-0F0FD7A275A6}"/>
              </a:ext>
            </a:extLst>
          </p:cNvPr>
          <p:cNvSpPr txBox="1"/>
          <p:nvPr/>
        </p:nvSpPr>
        <p:spPr>
          <a:xfrm>
            <a:off x="6149022" y="6513928"/>
            <a:ext cx="158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A/Q</a:t>
            </a:r>
            <a:endParaRPr kumimoji="1" lang="ja-JP" altLang="en-US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29FB40-C9A7-C397-67ED-3D4705B78743}"/>
              </a:ext>
            </a:extLst>
          </p:cNvPr>
          <p:cNvSpPr txBox="1"/>
          <p:nvPr/>
        </p:nvSpPr>
        <p:spPr>
          <a:xfrm>
            <a:off x="11509384" y="4113011"/>
            <a:ext cx="1224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  </a:t>
            </a:r>
            <a:r>
              <a:rPr kumimoji="1" lang="en-US" altLang="ja-JP" sz="3600" dirty="0">
                <a:sym typeface="Wingdings" pitchFamily="2" charset="2"/>
              </a:rPr>
              <a:t>  	</a:t>
            </a:r>
            <a:endParaRPr kumimoji="1" lang="ja-JP" altLang="en-US" sz="3600" dirty="0"/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E1404222-4DDA-42D2-86B7-2F29A25F4373}"/>
              </a:ext>
            </a:extLst>
          </p:cNvPr>
          <p:cNvSpPr/>
          <p:nvPr/>
        </p:nvSpPr>
        <p:spPr>
          <a:xfrm rot="16200000">
            <a:off x="7578687" y="5291713"/>
            <a:ext cx="436801" cy="17441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3B0D71-2417-0320-D15E-853245960040}"/>
              </a:ext>
            </a:extLst>
          </p:cNvPr>
          <p:cNvSpPr txBox="1"/>
          <p:nvPr/>
        </p:nvSpPr>
        <p:spPr>
          <a:xfrm>
            <a:off x="6857066" y="5109087"/>
            <a:ext cx="9125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baseline="30000" dirty="0"/>
              <a:t>90</a:t>
            </a:r>
            <a:r>
              <a:rPr kumimoji="1" lang="en-US" altLang="ja-JP" sz="2800" b="1" dirty="0"/>
              <a:t>Sr</a:t>
            </a:r>
            <a:endParaRPr lang="ja-JP" altLang="en-US" sz="28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435B90-860B-A947-CBAD-0310D3E3D14A}"/>
              </a:ext>
            </a:extLst>
          </p:cNvPr>
          <p:cNvSpPr txBox="1"/>
          <p:nvPr/>
        </p:nvSpPr>
        <p:spPr>
          <a:xfrm>
            <a:off x="7819536" y="5220274"/>
            <a:ext cx="83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①</a:t>
            </a:r>
            <a:endParaRPr kumimoji="1" lang="ja-JP" altLang="en-US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CF39128-E858-67D5-B126-8A3418AD2D2C}"/>
              </a:ext>
            </a:extLst>
          </p:cNvPr>
          <p:cNvSpPr txBox="1"/>
          <p:nvPr/>
        </p:nvSpPr>
        <p:spPr>
          <a:xfrm>
            <a:off x="7827021" y="5896706"/>
            <a:ext cx="56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endParaRPr kumimoji="1" lang="ja-JP" altLang="en-US" b="1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1E89D51-A3AC-64A2-2EA6-36EDDE94F217}"/>
              </a:ext>
            </a:extLst>
          </p:cNvPr>
          <p:cNvSpPr/>
          <p:nvPr/>
        </p:nvSpPr>
        <p:spPr>
          <a:xfrm>
            <a:off x="10246826" y="5660202"/>
            <a:ext cx="441851" cy="323607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14DB8E8F-6772-D081-5EE1-C516F5AD539D}"/>
                  </a:ext>
                </a:extLst>
              </p:cNvPr>
              <p:cNvSpPr txBox="1"/>
              <p:nvPr/>
            </p:nvSpPr>
            <p:spPr>
              <a:xfrm>
                <a:off x="10311844" y="5597323"/>
                <a:ext cx="3926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  <m:r>
                        <a:rPr kumimoji="1" lang="en-US" altLang="ja-JP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14DB8E8F-6772-D081-5EE1-C516F5AD5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844" y="5597323"/>
                <a:ext cx="392672" cy="276999"/>
              </a:xfrm>
              <a:prstGeom prst="rect">
                <a:avLst/>
              </a:prstGeom>
              <a:blipFill>
                <a:blip r:embed="rId9"/>
                <a:stretch>
                  <a:fillRect l="-4688" t="-4348" r="-15625" b="-1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A811247-2D25-233C-4F0A-D908434A4D5F}"/>
              </a:ext>
            </a:extLst>
          </p:cNvPr>
          <p:cNvSpPr/>
          <p:nvPr/>
        </p:nvSpPr>
        <p:spPr>
          <a:xfrm>
            <a:off x="7940919" y="4349706"/>
            <a:ext cx="4251081" cy="6779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9D93110-1B34-C562-FC73-FE01833F49C7}"/>
              </a:ext>
            </a:extLst>
          </p:cNvPr>
          <p:cNvSpPr txBox="1"/>
          <p:nvPr/>
        </p:nvSpPr>
        <p:spPr>
          <a:xfrm>
            <a:off x="9165104" y="6512794"/>
            <a:ext cx="748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SDT</a:t>
            </a:r>
            <a:endParaRPr kumimoji="1" lang="ja-JP" altLang="en-US" b="1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8B4E7804-B801-5FB3-41F5-6AD2BEB22A7F}"/>
              </a:ext>
            </a:extLst>
          </p:cNvPr>
          <p:cNvSpPr/>
          <p:nvPr/>
        </p:nvSpPr>
        <p:spPr>
          <a:xfrm>
            <a:off x="7906840" y="5021268"/>
            <a:ext cx="4285160" cy="875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5A94BC1-CCEB-2956-C1D7-7B0E42BF66D8}"/>
              </a:ext>
            </a:extLst>
          </p:cNvPr>
          <p:cNvSpPr/>
          <p:nvPr/>
        </p:nvSpPr>
        <p:spPr>
          <a:xfrm>
            <a:off x="7906840" y="5882947"/>
            <a:ext cx="4285160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0" grpId="2"/>
      <p:bldP spid="14" grpId="1"/>
      <p:bldP spid="14" grpId="2"/>
      <p:bldP spid="32" grpId="0"/>
      <p:bldP spid="34" grpId="0"/>
      <p:bldP spid="37" grpId="0"/>
      <p:bldP spid="37" grpId="1"/>
      <p:bldP spid="39" grpId="0"/>
      <p:bldP spid="39" grpId="1"/>
      <p:bldP spid="41" grpId="0"/>
      <p:bldP spid="41" grpId="1"/>
      <p:bldP spid="54" grpId="0" animBg="1"/>
      <p:bldP spid="54" grpId="1" animBg="1"/>
      <p:bldP spid="56" grpId="0" animBg="1"/>
      <p:bldP spid="60" grpId="0" animBg="1"/>
      <p:bldP spid="62" grpId="0" animBg="1"/>
      <p:bldP spid="62" grpId="1" animBg="1"/>
      <p:bldP spid="66" grpId="0" animBg="1"/>
      <p:bldP spid="66" grpId="1" animBg="1"/>
      <p:bldP spid="26" grpId="0" animBg="1"/>
      <p:bldP spid="26" grpId="1" animBg="1"/>
      <p:bldP spid="30" grpId="0" animBg="1"/>
      <p:bldP spid="30" grpId="1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28936792-5AC4-E821-46A3-33036C1CC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81" y="906265"/>
            <a:ext cx="8764150" cy="438207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39DBE63-3775-3F87-9CEF-393A3F2C2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Result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xN</a:t>
            </a:r>
            <a:r>
              <a:rPr lang="ja-JP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Discussion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93EFD-11C8-A2D9-B401-CA3D0CC14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12</a:t>
            </a:fld>
            <a:endParaRPr lang="ja-JP" altLang="en-US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636BE33-FD18-0891-D1FA-7326DBF73463}"/>
              </a:ext>
            </a:extLst>
          </p:cNvPr>
          <p:cNvSpPr txBox="1"/>
          <p:nvPr/>
        </p:nvSpPr>
        <p:spPr>
          <a:xfrm>
            <a:off x="1848637" y="4114389"/>
            <a:ext cx="404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chemeClr val="bg1">
                    <a:lumMod val="65000"/>
                  </a:schemeClr>
                </a:solidFill>
              </a:rPr>
              <a:t>Preliminary</a:t>
            </a:r>
            <a:endParaRPr kumimoji="1" lang="ja-JP" altLang="en-US" sz="4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0931E95-39D6-AB02-8263-7EC2AB5852FE}"/>
              </a:ext>
            </a:extLst>
          </p:cNvPr>
          <p:cNvSpPr txBox="1"/>
          <p:nvPr/>
        </p:nvSpPr>
        <p:spPr>
          <a:xfrm>
            <a:off x="5035901" y="1950230"/>
            <a:ext cx="44103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JP" sz="1600" b="1" dirty="0">
                <a:solidFill>
                  <a:schemeClr val="bg1">
                    <a:lumMod val="75000"/>
                  </a:schemeClr>
                </a:solidFill>
              </a:rPr>
              <a:t>H. Wang, et al., Phys. Lett.B754,104(2016).</a:t>
            </a:r>
            <a:endParaRPr lang="ja-JP" altLang="en-US" sz="1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07FC9A-E279-6ECA-D2E7-1725DE604330}"/>
              </a:ext>
            </a:extLst>
          </p:cNvPr>
          <p:cNvSpPr txBox="1"/>
          <p:nvPr/>
        </p:nvSpPr>
        <p:spPr>
          <a:xfrm>
            <a:off x="231842" y="5288340"/>
            <a:ext cx="97503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ja-JP" altLang="ja-JP" sz="2400" b="1" dirty="0"/>
              <a:t>SDT-based measurements are consistent</a:t>
            </a:r>
            <a:endParaRPr lang="en-US" altLang="ja-JP" sz="2400" b="1" dirty="0"/>
          </a:p>
          <a:p>
            <a:pPr lvl="0"/>
            <a:r>
              <a:rPr lang="en-US" altLang="ja-JP" sz="2400" b="1" dirty="0"/>
              <a:t>    </a:t>
            </a:r>
            <a:r>
              <a:rPr lang="ja-JP" altLang="ja-JP" sz="2400" b="1" dirty="0"/>
              <a:t> with existing ⁹⁰Sr + ²H data</a:t>
            </a:r>
            <a:r>
              <a:rPr lang="en-US" altLang="ja-JP" sz="2400" b="1" dirty="0"/>
              <a:t> with CD</a:t>
            </a:r>
            <a:r>
              <a:rPr lang="en-US" altLang="ja-JP" sz="2400" b="1" baseline="-25000" dirty="0"/>
              <a:t>2</a:t>
            </a:r>
            <a:r>
              <a:rPr lang="en-US" altLang="ja-JP" sz="2400" b="1" dirty="0"/>
              <a:t> and C</a:t>
            </a:r>
            <a:endParaRPr lang="ja-JP" altLang="ja-JP" sz="2400" dirty="0"/>
          </a:p>
          <a:p>
            <a:pPr lvl="0"/>
            <a:r>
              <a:rPr lang="ja-JP" altLang="ja-JP" sz="2400" b="1" dirty="0"/>
              <a:t>⇒ Cross-section measurements using SDT</a:t>
            </a:r>
            <a:r>
              <a:rPr lang="ja-JP" altLang="en-US" sz="2400" b="1" dirty="0"/>
              <a:t> </a:t>
            </a:r>
            <a:r>
              <a:rPr lang="ja-JP" altLang="ja-JP" sz="2400" b="1" dirty="0"/>
              <a:t>are feasible!</a:t>
            </a:r>
            <a:endParaRPr lang="ja-JP" altLang="ja-JP" sz="24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10567B-28F5-69BE-70C3-148D34B75EDB}"/>
              </a:ext>
            </a:extLst>
          </p:cNvPr>
          <p:cNvSpPr/>
          <p:nvPr/>
        </p:nvSpPr>
        <p:spPr>
          <a:xfrm>
            <a:off x="4927600" y="1018339"/>
            <a:ext cx="1280160" cy="303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71E0601-A0B9-A4CA-155A-717E510DDF54}"/>
              </a:ext>
            </a:extLst>
          </p:cNvPr>
          <p:cNvSpPr txBox="1"/>
          <p:nvPr/>
        </p:nvSpPr>
        <p:spPr>
          <a:xfrm>
            <a:off x="4431805" y="966434"/>
            <a:ext cx="3348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baseline="30000" dirty="0"/>
              <a:t>90</a:t>
            </a:r>
            <a:r>
              <a:rPr kumimoji="1" lang="en-US" altLang="ja-JP" sz="3200" b="1" dirty="0"/>
              <a:t>Sr+</a:t>
            </a:r>
            <a:r>
              <a:rPr kumimoji="1" lang="en-US" altLang="ja-JP" sz="3200" b="1" baseline="30000" dirty="0"/>
              <a:t>2</a:t>
            </a:r>
            <a:r>
              <a:rPr kumimoji="1" lang="en-US" altLang="ja-JP" sz="3200" b="1" dirty="0"/>
              <a:t>H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45123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16297-CFEC-9375-F5CE-E1FD0032C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972309-A710-3CFB-8592-6E951D3B1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Summary</a:t>
            </a:r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</a:t>
            </a:r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Outlo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ok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789A42-6C01-6651-2DAD-8D1143E23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13</a:t>
            </a:fld>
            <a:endParaRPr lang="ja-JP" altLang="en-US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FE9878A-F79C-C695-BDA0-0AA31D6BEDF6}"/>
              </a:ext>
            </a:extLst>
          </p:cNvPr>
          <p:cNvSpPr txBox="1"/>
          <p:nvPr/>
        </p:nvSpPr>
        <p:spPr>
          <a:xfrm>
            <a:off x="69669" y="1174298"/>
            <a:ext cx="10933612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dirty="0"/>
              <a:t>　</a:t>
            </a:r>
            <a:r>
              <a:rPr lang="en-US" altLang="ja-JP" sz="2800" b="1" dirty="0"/>
              <a:t>Summary</a:t>
            </a:r>
          </a:p>
          <a:p>
            <a:r>
              <a:rPr kumimoji="1" lang="ja-JP" altLang="en-US" sz="2800" dirty="0"/>
              <a:t>・</a:t>
            </a:r>
            <a:r>
              <a:rPr lang="en-US" altLang="ja-JP" sz="2400" b="1" dirty="0"/>
              <a:t>R</a:t>
            </a:r>
            <a:r>
              <a:rPr kumimoji="1" lang="en-US" altLang="ja-JP" sz="2400" b="1" dirty="0"/>
              <a:t>eaction cross section measurements </a:t>
            </a:r>
            <a:r>
              <a:rPr kumimoji="1" lang="en-US" altLang="ja-JP" sz="2400" dirty="0"/>
              <a:t>for </a:t>
            </a:r>
            <a:r>
              <a:rPr kumimoji="1" lang="en-US" altLang="ja-JP" sz="2400" b="1" dirty="0"/>
              <a:t>proton</a:t>
            </a:r>
            <a:r>
              <a:rPr kumimoji="1" lang="en-US" altLang="ja-JP" sz="2400" dirty="0"/>
              <a:t> and </a:t>
            </a:r>
            <a:r>
              <a:rPr kumimoji="1" lang="en-US" altLang="ja-JP" sz="2400" b="1" dirty="0"/>
              <a:t>deuteron</a:t>
            </a:r>
            <a:r>
              <a:rPr kumimoji="1" lang="en-US" altLang="ja-JP" sz="2400" dirty="0"/>
              <a:t> target  </a:t>
            </a:r>
          </a:p>
          <a:p>
            <a:r>
              <a:rPr lang="en-US" altLang="ja-JP" sz="2400" dirty="0"/>
              <a:t>   </a:t>
            </a:r>
            <a:r>
              <a:rPr kumimoji="1" lang="en-US" altLang="ja-JP" sz="2400" dirty="0"/>
              <a:t>are expected to </a:t>
            </a:r>
            <a:r>
              <a:rPr lang="en-US" altLang="ja-JP" sz="2400" dirty="0"/>
              <a:t>effective method for determining </a:t>
            </a:r>
            <a:r>
              <a:rPr lang="en-US" altLang="ja-JP" sz="2400" b="1" dirty="0"/>
              <a:t>neutron skin thickness</a:t>
            </a:r>
            <a:r>
              <a:rPr lang="en-US" altLang="ja-JP" sz="2400" dirty="0"/>
              <a:t>.</a:t>
            </a:r>
            <a:endParaRPr kumimoji="1" lang="en-US" altLang="ja-JP" sz="2400" dirty="0"/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We conducted a beam irradiation experiment to evaluate the   </a:t>
            </a:r>
          </a:p>
          <a:p>
            <a:r>
              <a:rPr lang="en-US" altLang="ja-JP" sz="2400" dirty="0"/>
              <a:t>    the </a:t>
            </a:r>
            <a:r>
              <a:rPr lang="en-US" altLang="ja-JP" sz="2400" b="1" dirty="0"/>
              <a:t>SDT system</a:t>
            </a:r>
            <a:r>
              <a:rPr lang="en-US" altLang="ja-JP" sz="2400" dirty="0"/>
              <a:t>.</a:t>
            </a:r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The SDT-based nucleon removal cross sections are </a:t>
            </a:r>
            <a:r>
              <a:rPr lang="en-US" altLang="ja-JP" sz="2400" b="1" dirty="0"/>
              <a:t>in agreement  </a:t>
            </a:r>
          </a:p>
          <a:p>
            <a:r>
              <a:rPr lang="en-US" altLang="ja-JP" sz="2400" dirty="0"/>
              <a:t>    with previous data obtained CD</a:t>
            </a:r>
            <a:r>
              <a:rPr lang="en-US" altLang="ja-JP" sz="2400" baseline="-25000" dirty="0"/>
              <a:t>2</a:t>
            </a:r>
            <a:r>
              <a:rPr lang="en-US" altLang="ja-JP" sz="2400" dirty="0"/>
              <a:t> and C targets within error.</a:t>
            </a:r>
          </a:p>
          <a:p>
            <a:r>
              <a:rPr lang="ja-JP" altLang="en-US" sz="2400" dirty="0"/>
              <a:t>⇒</a:t>
            </a:r>
            <a:r>
              <a:rPr lang="en-US" altLang="ja-JP" sz="2400" dirty="0"/>
              <a:t>Feasibility of</a:t>
            </a:r>
            <a:r>
              <a:rPr lang="ja-JP" altLang="en-US" sz="2400" dirty="0"/>
              <a:t> </a:t>
            </a:r>
            <a:r>
              <a:rPr lang="en-US" altLang="ja-JP" sz="2400" dirty="0"/>
              <a:t>the</a:t>
            </a:r>
            <a:r>
              <a:rPr lang="ja-JP" altLang="en-US" sz="2400" dirty="0"/>
              <a:t> </a:t>
            </a:r>
            <a:r>
              <a:rPr lang="en-US" altLang="ja-JP" sz="2400" dirty="0"/>
              <a:t>SDT</a:t>
            </a:r>
            <a:r>
              <a:rPr lang="ja-JP" altLang="en-US" sz="2400" dirty="0"/>
              <a:t> </a:t>
            </a:r>
            <a:r>
              <a:rPr lang="en-US" altLang="ja-JP" sz="2400" dirty="0"/>
              <a:t>for </a:t>
            </a:r>
            <a:r>
              <a:rPr lang="en-US" altLang="ja-JP" sz="2400" dirty="0" err="1"/>
              <a:t>σ</a:t>
            </a:r>
            <a:r>
              <a:rPr lang="en-US" altLang="ja-JP" sz="2400" baseline="-25000" dirty="0" err="1"/>
              <a:t>R</a:t>
            </a:r>
            <a:r>
              <a:rPr lang="en-US" altLang="ja-JP" sz="2400" dirty="0"/>
              <a:t> measurements was confirmed.</a:t>
            </a:r>
          </a:p>
          <a:p>
            <a:endParaRPr lang="en-US" altLang="ja-JP" sz="2400" dirty="0"/>
          </a:p>
          <a:p>
            <a:r>
              <a:rPr lang="ja-JP" altLang="en-US" sz="2800" dirty="0"/>
              <a:t>　</a:t>
            </a:r>
            <a:r>
              <a:rPr lang="en-US" altLang="ja-JP" sz="2800" b="1" dirty="0"/>
              <a:t>Outlook</a:t>
            </a:r>
            <a:endParaRPr lang="en-US" altLang="ja-JP" sz="2800" dirty="0"/>
          </a:p>
          <a:p>
            <a:r>
              <a:rPr lang="ja-JP" altLang="en-US" sz="2800" dirty="0"/>
              <a:t>・</a:t>
            </a:r>
            <a:r>
              <a:rPr lang="ja-JP" altLang="ja-JP" sz="2400" dirty="0"/>
              <a:t>Establish a method to measure </a:t>
            </a:r>
            <a:r>
              <a:rPr lang="en-US" altLang="ja-JP" sz="2400" dirty="0"/>
              <a:t>neutron</a:t>
            </a:r>
            <a:r>
              <a:rPr lang="ja-JP" altLang="en-US" sz="2400" dirty="0"/>
              <a:t> </a:t>
            </a:r>
            <a:r>
              <a:rPr lang="en-US" altLang="ja-JP" sz="2400" dirty="0"/>
              <a:t>skin</a:t>
            </a:r>
            <a:r>
              <a:rPr lang="ja-JP" altLang="en-US" sz="2400" dirty="0"/>
              <a:t> </a:t>
            </a:r>
            <a:r>
              <a:rPr lang="en-US" altLang="ja-JP" sz="2400" dirty="0"/>
              <a:t>thickness using proton and </a:t>
            </a:r>
          </a:p>
          <a:p>
            <a:r>
              <a:rPr lang="en-US" altLang="ja-JP" sz="2400" dirty="0"/>
              <a:t>    deuteron targets (ex. </a:t>
            </a:r>
            <a:r>
              <a:rPr lang="en-US" altLang="ja-JP" sz="2400" baseline="30000" dirty="0"/>
              <a:t>132</a:t>
            </a:r>
            <a:r>
              <a:rPr lang="en-US" altLang="ja-JP" sz="2400" dirty="0"/>
              <a:t>Sn) for a </a:t>
            </a:r>
            <a:r>
              <a:rPr lang="ja-JP" altLang="ja-JP" sz="2400" dirty="0"/>
              <a:t>precision determination of L </a:t>
            </a:r>
            <a:r>
              <a:rPr lang="en-US" altLang="ja-JP" sz="2400" dirty="0"/>
              <a:t>in </a:t>
            </a:r>
            <a:r>
              <a:rPr lang="en-US" altLang="ja-JP" sz="2400" dirty="0" err="1"/>
              <a:t>EoS</a:t>
            </a:r>
            <a:r>
              <a:rPr lang="en-US" altLang="ja-JP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4200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C51C28-A1F3-494C-D75D-05224B6C5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Collaborators</a:t>
            </a:r>
            <a:endParaRPr kumimoji="1" lang="ja-JP" altLang="en-US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C56B89-A902-F614-EE73-D420B5ED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14</a:t>
            </a:fld>
            <a:endParaRPr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D989AE-5718-2825-92DC-753ACAF9E6F7}"/>
              </a:ext>
            </a:extLst>
          </p:cNvPr>
          <p:cNvSpPr txBox="1"/>
          <p:nvPr/>
        </p:nvSpPr>
        <p:spPr>
          <a:xfrm>
            <a:off x="406565" y="3979351"/>
            <a:ext cx="44498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1. University of Tsukuba</a:t>
            </a:r>
            <a:endParaRPr lang="en-US" altLang="ja-JP" dirty="0">
              <a:solidFill>
                <a:schemeClr val="bg1">
                  <a:lumMod val="50000"/>
                </a:schemeClr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2. RIKEN Nishina Center</a:t>
            </a:r>
          </a:p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3. Tokyo City University</a:t>
            </a:r>
            <a:endParaRPr lang="en-US" altLang="ja-JP" dirty="0">
              <a:solidFill>
                <a:schemeClr val="bg1">
                  <a:lumMod val="50000"/>
                </a:schemeClr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4. Kyushu University</a:t>
            </a:r>
            <a:endParaRPr lang="en-US" altLang="ja-JP" dirty="0">
              <a:solidFill>
                <a:schemeClr val="bg1">
                  <a:lumMod val="50000"/>
                </a:schemeClr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5. Niigata University,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 </a:t>
            </a:r>
          </a:p>
          <a:p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6</a:t>
            </a:r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. The University of Osaka</a:t>
            </a:r>
            <a:endParaRPr lang="en-US" altLang="ja-JP" dirty="0">
              <a:solidFill>
                <a:schemeClr val="bg1">
                  <a:lumMod val="50000"/>
                </a:schemeClr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7. Saitama University</a:t>
            </a:r>
            <a:endParaRPr lang="en-US" altLang="ja-JP" dirty="0">
              <a:solidFill>
                <a:schemeClr val="bg1">
                  <a:lumMod val="50000"/>
                </a:schemeClr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r>
              <a:rPr lang="en-US" altLang="ja-JP" b="0" i="0" dirty="0">
                <a:solidFill>
                  <a:schemeClr val="bg1">
                    <a:lumMod val="50000"/>
                  </a:schemeClr>
                </a:solidFill>
                <a:effectLst/>
                <a:latin typeface="Noto Sans JP" panose="020B0200000000000000" pitchFamily="50" charset="-128"/>
                <a:ea typeface="Noto Sans JP" panose="020B0200000000000000" pitchFamily="50" charset="-128"/>
              </a:rPr>
              <a:t>8. RCNP, The University of Osaka</a:t>
            </a:r>
            <a:endParaRPr lang="en-US" altLang="ja-JP" sz="1400" b="0" i="0" dirty="0">
              <a:solidFill>
                <a:schemeClr val="bg1">
                  <a:lumMod val="50000"/>
                </a:schemeClr>
              </a:solidFill>
              <a:effectLst/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014A9BB-6BBB-D38E-41BE-0586001F6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316" y="3979351"/>
            <a:ext cx="3656164" cy="274212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8464DB7-A057-2EF6-2DA1-1C371DABA6D0}"/>
              </a:ext>
            </a:extLst>
          </p:cNvPr>
          <p:cNvSpPr txBox="1"/>
          <p:nvPr/>
        </p:nvSpPr>
        <p:spPr>
          <a:xfrm>
            <a:off x="215348" y="816796"/>
            <a:ext cx="1176130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/>
              <a:t>Hayato</a:t>
            </a:r>
            <a:r>
              <a:rPr lang="ja-JP" altLang="en-US" sz="2000" dirty="0"/>
              <a:t> </a:t>
            </a:r>
            <a:r>
              <a:rPr lang="en-US" altLang="ja-JP" sz="2000" dirty="0"/>
              <a:t>Kobayashi¹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Tetsuaki Moriguchi¹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Akira Ozawa¹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Daiki Nishimura³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Masaomi</a:t>
            </a:r>
            <a:r>
              <a:rPr lang="en-US" altLang="ja-JP" sz="2000" dirty="0"/>
              <a:t> Tanaka⁴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Miki Fukutome⁵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Soshi</a:t>
            </a:r>
            <a:r>
              <a:rPr lang="en-US" altLang="ja-JP" sz="2000" dirty="0"/>
              <a:t> Ishitani⁶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Ryo Taguchi⁶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Gen Takayama⁶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Asahi Yano¹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</a:p>
          <a:p>
            <a:pPr algn="ctr"/>
            <a:r>
              <a:rPr lang="en-US" altLang="ja-JP" sz="2000" dirty="0"/>
              <a:t>Kazuhiro Adachi⁵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Hidetada Baba², Shun Endo³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Mitsunori</a:t>
            </a:r>
            <a:r>
              <a:rPr lang="en-US" altLang="ja-JP" sz="2000" dirty="0"/>
              <a:t> Fukuda⁶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Naoki Fukuda², Yi  He³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Yuto  Ichinohe², Chinami  Inoue³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Rinon Kageyama³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Yuta Kikuchi⁷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²,Nobuyuki  Kobayashi⁸, Kensuke Kusaka², Keita  Maeda³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Kento  Matsuyama³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Shin'Ichiro</a:t>
            </a:r>
            <a:r>
              <a:rPr lang="en-US" altLang="ja-JP" sz="2000" dirty="0"/>
              <a:t> Michimasa², </a:t>
            </a:r>
          </a:p>
          <a:p>
            <a:pPr algn="ctr"/>
            <a:r>
              <a:rPr lang="en-US" altLang="ja-JP" sz="2000" dirty="0" err="1"/>
              <a:t>Mototsugu</a:t>
            </a:r>
            <a:r>
              <a:rPr lang="en-US" altLang="ja-JP" sz="2000" dirty="0"/>
              <a:t> Mihara⁶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Misaki  Mikawa¹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Maoto</a:t>
            </a:r>
            <a:r>
              <a:rPr lang="en-US" altLang="ja-JP" sz="2000" dirty="0"/>
              <a:t>  Mitsui¹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Daisuke  Nagae⁷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Satoru Nishizawa⁷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Masao Ohtake², Takashi  Ohtsubo⁵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Claudio Santonastaso², Rena  Sasamori⁵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</a:t>
            </a:r>
            <a:r>
              <a:rPr lang="en-US" altLang="ja-JP" sz="2000" dirty="0" err="1"/>
              <a:t>Fubuki</a:t>
            </a:r>
            <a:r>
              <a:rPr lang="en-US" altLang="ja-JP" sz="2000" dirty="0"/>
              <a:t>  Sato³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Toshiya  Shimamura⁵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Yohei  Shimizu², Hiroshi  Suzuki²,Takeshi  Suzuki⁷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Hiroyuki  Takeda², Shoko  Takeshige², Koki Tezuka⁵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Yasuhiro  Togano², Kohei  Watanabe⁷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Takayuki Yamaguchi⁷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Yoshiyuki  Yanagisawa²,Keigo  Yasuda⁶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Ibuki Yasuda⁷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², Masahiro Yoshimoto²,  Wei Yu⁷</a:t>
            </a:r>
            <a:r>
              <a:rPr lang="en-US" altLang="ja-JP" sz="2000" baseline="30000" dirty="0"/>
              <a:t>,</a:t>
            </a:r>
            <a:r>
              <a:rPr lang="en-US" altLang="ja-JP" sz="2000" dirty="0"/>
              <a:t>² 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72525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C2CC79-CB64-A07A-5058-4872E5F3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Backup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077E00-736B-7946-F9F7-A93F21A04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846309-7A71-6F85-DD39-34ACB46A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15</a:t>
            </a:fld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4631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91E4B9-2040-08B1-1BA5-41B3152D3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496"/>
            <a:ext cx="11960407" cy="1061608"/>
          </a:xfrm>
        </p:spPr>
        <p:txBody>
          <a:bodyPr>
            <a:normAutofit/>
          </a:bodyPr>
          <a:lstStyle/>
          <a:p>
            <a:r>
              <a:rPr lang="en-US" altLang="ja-JP" dirty="0"/>
              <a:t>w/o Thickness effect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90FFF4-1D55-92C9-C5EE-6165E5C1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16</a:t>
            </a:fld>
            <a:endParaRPr lang="ja-JP" altLang="en-US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5E9DAB8-6499-6AD1-F075-875662AF9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078" y="1051585"/>
            <a:ext cx="10114722" cy="505736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D0631CC-6003-E5C3-3BD2-2A6BBCDE731B}"/>
              </a:ext>
            </a:extLst>
          </p:cNvPr>
          <p:cNvSpPr txBox="1"/>
          <p:nvPr/>
        </p:nvSpPr>
        <p:spPr>
          <a:xfrm>
            <a:off x="1933478" y="4803502"/>
            <a:ext cx="404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chemeClr val="bg1">
                    <a:lumMod val="65000"/>
                  </a:schemeClr>
                </a:solidFill>
              </a:rPr>
              <a:t>Preliminary</a:t>
            </a:r>
            <a:endParaRPr kumimoji="1" lang="ja-JP" altLang="en-US" sz="4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07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B24FDF-6B6E-B45E-D79B-7F68A2B4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w/ </a:t>
            </a:r>
            <a:r>
              <a:rPr kumimoji="1" lang="en-US" altLang="ja-JP"/>
              <a:t>Energy corr.</a:t>
            </a:r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EDA3D29-CC34-38EA-D12C-D6640DD8C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5364" y="1132115"/>
            <a:ext cx="9669573" cy="4834787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C6CD6B-6FA2-FE21-D56E-59387099E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17</a:t>
            </a:fld>
            <a:endParaRPr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EF8E76-1529-5463-EA98-AAB9FDE84B5D}"/>
              </a:ext>
            </a:extLst>
          </p:cNvPr>
          <p:cNvSpPr txBox="1"/>
          <p:nvPr/>
        </p:nvSpPr>
        <p:spPr>
          <a:xfrm>
            <a:off x="1685925" y="6110227"/>
            <a:ext cx="4743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Using Modified EPAX2</a:t>
            </a:r>
            <a:endParaRPr kumimoji="1" lang="ja-JP" altLang="en-US" sz="20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D33A96-423F-1F59-8467-D32FB506F8F9}"/>
              </a:ext>
            </a:extLst>
          </p:cNvPr>
          <p:cNvSpPr txBox="1"/>
          <p:nvPr/>
        </p:nvSpPr>
        <p:spPr>
          <a:xfrm>
            <a:off x="4607719" y="6178687"/>
            <a:ext cx="61864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chemeClr val="bg1">
                    <a:lumMod val="75000"/>
                  </a:schemeClr>
                </a:solidFill>
              </a:rPr>
              <a:t>X.H. Zhang / Nuclear Physics A 915 (2013) 59–69</a:t>
            </a:r>
            <a:endParaRPr lang="ja-JP" alt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C77723F-CA42-ED9D-E89E-874FEB502B72}"/>
              </a:ext>
            </a:extLst>
          </p:cNvPr>
          <p:cNvSpPr txBox="1"/>
          <p:nvPr/>
        </p:nvSpPr>
        <p:spPr>
          <a:xfrm>
            <a:off x="1822132" y="4720407"/>
            <a:ext cx="404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chemeClr val="bg1">
                    <a:lumMod val="65000"/>
                  </a:schemeClr>
                </a:solidFill>
              </a:rPr>
              <a:t>Preliminary</a:t>
            </a:r>
            <a:endParaRPr kumimoji="1" lang="ja-JP" altLang="en-US" sz="4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21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19FC66-CD53-05D1-858C-41C3E654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Reaction Cross Sections</a:t>
            </a:r>
            <a:endParaRPr kumimoji="1" lang="ja-JP" altLang="en-US" dirty="0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325F9B37-2753-5534-BAFF-435AAC46C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307" y="1132116"/>
            <a:ext cx="7296680" cy="547251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B0BE09-9DBB-D8B3-28C9-F46707A4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18</a:t>
            </a:fld>
            <a:endParaRPr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EDBD7A-E04F-06E0-3BAC-302230ABA500}"/>
              </a:ext>
            </a:extLst>
          </p:cNvPr>
          <p:cNvSpPr txBox="1"/>
          <p:nvPr/>
        </p:nvSpPr>
        <p:spPr>
          <a:xfrm>
            <a:off x="2895559" y="2621875"/>
            <a:ext cx="404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chemeClr val="bg1">
                    <a:lumMod val="65000"/>
                  </a:schemeClr>
                </a:solidFill>
              </a:rPr>
              <a:t>Preliminary</a:t>
            </a:r>
            <a:endParaRPr kumimoji="1" lang="ja-JP" altLang="en-US" sz="4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63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41136-F87C-22AE-B0E7-D84AEC782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2786B4-3A98-E469-29BB-819C68A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Solid Deuterium Target (SDT)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8719CB-0CD5-C06F-3861-9E4F66535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19</a:t>
            </a:fld>
            <a:endParaRPr lang="ja-JP" altLang="en-US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ECD0D99-3D30-D910-4A3F-1CC15A87A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42" r="18888" b="10672"/>
          <a:stretch>
            <a:fillRect/>
          </a:stretch>
        </p:blipFill>
        <p:spPr>
          <a:xfrm>
            <a:off x="703726" y="1348435"/>
            <a:ext cx="6099362" cy="4931797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1F23AB-EA73-8C39-9558-6D8F22E97F68}"/>
              </a:ext>
            </a:extLst>
          </p:cNvPr>
          <p:cNvSpPr/>
          <p:nvPr/>
        </p:nvSpPr>
        <p:spPr>
          <a:xfrm>
            <a:off x="2959576" y="2735199"/>
            <a:ext cx="923637" cy="10771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AE294B-94F0-0CED-93EA-B601FC5F7BE3}"/>
              </a:ext>
            </a:extLst>
          </p:cNvPr>
          <p:cNvSpPr txBox="1"/>
          <p:nvPr/>
        </p:nvSpPr>
        <p:spPr>
          <a:xfrm>
            <a:off x="1766961" y="1770836"/>
            <a:ext cx="2770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vacuum chamber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54C47B9-48BC-0740-72FF-A0FEA53FCE81}"/>
              </a:ext>
            </a:extLst>
          </p:cNvPr>
          <p:cNvSpPr txBox="1"/>
          <p:nvPr/>
        </p:nvSpPr>
        <p:spPr>
          <a:xfrm>
            <a:off x="4151148" y="5765990"/>
            <a:ext cx="258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D</a:t>
            </a:r>
            <a:r>
              <a:rPr kumimoji="1" lang="en-US" altLang="ja-JP" b="1" baseline="-25000" dirty="0">
                <a:highlight>
                  <a:srgbClr val="FFFF00"/>
                </a:highlight>
              </a:rPr>
              <a:t>2</a:t>
            </a:r>
            <a:r>
              <a:rPr kumimoji="1" lang="en-US" altLang="ja-JP" b="1" dirty="0">
                <a:highlight>
                  <a:srgbClr val="FFFF00"/>
                </a:highlight>
              </a:rPr>
              <a:t> gas handler 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ACD5F1-A26C-1EA1-126D-32EA2C1F887B}"/>
              </a:ext>
            </a:extLst>
          </p:cNvPr>
          <p:cNvSpPr txBox="1"/>
          <p:nvPr/>
        </p:nvSpPr>
        <p:spPr>
          <a:xfrm>
            <a:off x="4751384" y="1804099"/>
            <a:ext cx="258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He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gas handler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AA75FD8D-2482-5C59-4466-2E512B0452B2}"/>
              </a:ext>
            </a:extLst>
          </p:cNvPr>
          <p:cNvCxnSpPr>
            <a:cxnSpLocks/>
          </p:cNvCxnSpPr>
          <p:nvPr/>
        </p:nvCxnSpPr>
        <p:spPr>
          <a:xfrm flipV="1">
            <a:off x="4224960" y="4701377"/>
            <a:ext cx="554182" cy="117969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B52F756D-3B44-62D8-F04F-B1F8A7D726AF}"/>
              </a:ext>
            </a:extLst>
          </p:cNvPr>
          <p:cNvCxnSpPr>
            <a:cxnSpLocks/>
          </p:cNvCxnSpPr>
          <p:nvPr/>
        </p:nvCxnSpPr>
        <p:spPr>
          <a:xfrm>
            <a:off x="5884759" y="2026400"/>
            <a:ext cx="273069" cy="14872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90B7668-9A36-BE60-5551-D3B024B08865}"/>
              </a:ext>
            </a:extLst>
          </p:cNvPr>
          <p:cNvSpPr/>
          <p:nvPr/>
        </p:nvSpPr>
        <p:spPr>
          <a:xfrm rot="10800000">
            <a:off x="3448005" y="3020491"/>
            <a:ext cx="757228" cy="50660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7D1EAB7-5A91-028C-E5EE-5D75231BD6C6}"/>
              </a:ext>
            </a:extLst>
          </p:cNvPr>
          <p:cNvCxnSpPr>
            <a:cxnSpLocks/>
          </p:cNvCxnSpPr>
          <p:nvPr/>
        </p:nvCxnSpPr>
        <p:spPr>
          <a:xfrm flipV="1">
            <a:off x="3883213" y="1028003"/>
            <a:ext cx="80124" cy="17071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D01DB451-C928-E7A0-A9DF-E8EF8011E08B}"/>
              </a:ext>
            </a:extLst>
          </p:cNvPr>
          <p:cNvCxnSpPr>
            <a:cxnSpLocks/>
          </p:cNvCxnSpPr>
          <p:nvPr/>
        </p:nvCxnSpPr>
        <p:spPr>
          <a:xfrm>
            <a:off x="3857123" y="3812391"/>
            <a:ext cx="113169" cy="24678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3E0341C-4A30-6922-516E-7FFE35DC2F21}"/>
              </a:ext>
            </a:extLst>
          </p:cNvPr>
          <p:cNvSpPr txBox="1"/>
          <p:nvPr/>
        </p:nvSpPr>
        <p:spPr>
          <a:xfrm>
            <a:off x="1871882" y="3679430"/>
            <a:ext cx="205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highlight>
                  <a:srgbClr val="FFFF00"/>
                </a:highlight>
              </a:rPr>
              <a:t>Kapton films</a:t>
            </a:r>
          </a:p>
          <a:p>
            <a:r>
              <a:rPr kumimoji="1" lang="en-US" altLang="ja-JP" sz="1200" b="1" dirty="0">
                <a:highlight>
                  <a:srgbClr val="FFFF00"/>
                </a:highlight>
              </a:rPr>
              <a:t>In the experiment</a:t>
            </a:r>
            <a:endParaRPr kumimoji="1" lang="ja-JP" altLang="en-US" sz="1200" b="1" dirty="0">
              <a:highlight>
                <a:srgbClr val="FFFF00"/>
              </a:highlight>
            </a:endParaRPr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569CE61C-59B1-B90C-DC50-1F8E315E5B48}"/>
              </a:ext>
            </a:extLst>
          </p:cNvPr>
          <p:cNvSpPr/>
          <p:nvPr/>
        </p:nvSpPr>
        <p:spPr>
          <a:xfrm>
            <a:off x="7605560" y="3051356"/>
            <a:ext cx="757228" cy="50660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5E35CF7-ED73-C34A-04B5-EAA217AA0A16}"/>
              </a:ext>
            </a:extLst>
          </p:cNvPr>
          <p:cNvSpPr/>
          <p:nvPr/>
        </p:nvSpPr>
        <p:spPr>
          <a:xfrm>
            <a:off x="1766961" y="4289507"/>
            <a:ext cx="730799" cy="5665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E81EB8F-7FB0-D47D-C03A-050CFB4EE373}"/>
              </a:ext>
            </a:extLst>
          </p:cNvPr>
          <p:cNvSpPr txBox="1"/>
          <p:nvPr/>
        </p:nvSpPr>
        <p:spPr>
          <a:xfrm>
            <a:off x="2001262" y="4763798"/>
            <a:ext cx="236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lifting system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3" name="矢印: 上下 22">
            <a:extLst>
              <a:ext uri="{FF2B5EF4-FFF2-40B4-BE49-F238E27FC236}">
                <a16:creationId xmlns:a16="http://schemas.microsoft.com/office/drawing/2014/main" id="{1B83FD83-6979-5A14-3C55-71A4CBC457EC}"/>
              </a:ext>
            </a:extLst>
          </p:cNvPr>
          <p:cNvSpPr/>
          <p:nvPr/>
        </p:nvSpPr>
        <p:spPr>
          <a:xfrm>
            <a:off x="2932866" y="4335689"/>
            <a:ext cx="350979" cy="381928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7493723-4711-65CC-BC3F-4D804A02AD47}"/>
              </a:ext>
            </a:extLst>
          </p:cNvPr>
          <p:cNvSpPr txBox="1"/>
          <p:nvPr/>
        </p:nvSpPr>
        <p:spPr>
          <a:xfrm>
            <a:off x="3459759" y="3078255"/>
            <a:ext cx="137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beam</a:t>
            </a:r>
            <a:endParaRPr kumimoji="1" lang="ja-JP" altLang="en-US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73A11D3-7460-DCDD-9097-ABFCE6828023}"/>
              </a:ext>
            </a:extLst>
          </p:cNvPr>
          <p:cNvSpPr txBox="1"/>
          <p:nvPr/>
        </p:nvSpPr>
        <p:spPr>
          <a:xfrm>
            <a:off x="7547609" y="3119198"/>
            <a:ext cx="137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beam</a:t>
            </a:r>
            <a:endParaRPr kumimoji="1" lang="ja-JP" altLang="en-US" b="1" dirty="0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E1B2D9D-29C8-CD2B-E43B-0D4FAE306083}"/>
              </a:ext>
            </a:extLst>
          </p:cNvPr>
          <p:cNvGrpSpPr/>
          <p:nvPr/>
        </p:nvGrpSpPr>
        <p:grpSpPr>
          <a:xfrm>
            <a:off x="11669134" y="2684817"/>
            <a:ext cx="125998" cy="1790448"/>
            <a:chOff x="1191379" y="4894413"/>
            <a:chExt cx="125998" cy="1790448"/>
          </a:xfrm>
        </p:grpSpPr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18729CD8-0039-A1A5-293B-73EB0F828C8F}"/>
                </a:ext>
              </a:extLst>
            </p:cNvPr>
            <p:cNvSpPr/>
            <p:nvPr/>
          </p:nvSpPr>
          <p:spPr>
            <a:xfrm>
              <a:off x="1193307" y="6481291"/>
              <a:ext cx="124070" cy="2035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54A09D40-C240-AAB1-E0C6-31F4A7AE8684}"/>
                </a:ext>
              </a:extLst>
            </p:cNvPr>
            <p:cNvSpPr/>
            <p:nvPr/>
          </p:nvSpPr>
          <p:spPr>
            <a:xfrm>
              <a:off x="1191379" y="4894413"/>
              <a:ext cx="124070" cy="2035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34017A9-C67C-4301-250B-3D877A766479}"/>
              </a:ext>
            </a:extLst>
          </p:cNvPr>
          <p:cNvGrpSpPr/>
          <p:nvPr/>
        </p:nvGrpSpPr>
        <p:grpSpPr>
          <a:xfrm>
            <a:off x="8345069" y="2677719"/>
            <a:ext cx="125998" cy="1790448"/>
            <a:chOff x="1191379" y="4894413"/>
            <a:chExt cx="125998" cy="1790448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0BC4A8C8-D6E6-C642-2620-A4C97774452A}"/>
                </a:ext>
              </a:extLst>
            </p:cNvPr>
            <p:cNvSpPr/>
            <p:nvPr/>
          </p:nvSpPr>
          <p:spPr>
            <a:xfrm>
              <a:off x="1193307" y="6481291"/>
              <a:ext cx="124070" cy="2035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B8363952-C0A8-D9BB-2DAE-466DC0DFE03F}"/>
                </a:ext>
              </a:extLst>
            </p:cNvPr>
            <p:cNvSpPr/>
            <p:nvPr/>
          </p:nvSpPr>
          <p:spPr>
            <a:xfrm>
              <a:off x="1191379" y="4894413"/>
              <a:ext cx="124070" cy="2035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sp>
        <p:nvSpPr>
          <p:cNvPr id="33" name="円/楕円 2">
            <a:extLst>
              <a:ext uri="{FF2B5EF4-FFF2-40B4-BE49-F238E27FC236}">
                <a16:creationId xmlns:a16="http://schemas.microsoft.com/office/drawing/2014/main" id="{C3B0812B-6F8C-4A5D-B4EC-5AACFAE57235}"/>
              </a:ext>
            </a:extLst>
          </p:cNvPr>
          <p:cNvSpPr/>
          <p:nvPr/>
        </p:nvSpPr>
        <p:spPr>
          <a:xfrm>
            <a:off x="11316692" y="2886358"/>
            <a:ext cx="567771" cy="139313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rgbClr val="00B0F0"/>
              </a:solidFill>
            </a:endParaRPr>
          </a:p>
        </p:txBody>
      </p:sp>
      <p:sp>
        <p:nvSpPr>
          <p:cNvPr id="34" name="円/楕円 3">
            <a:extLst>
              <a:ext uri="{FF2B5EF4-FFF2-40B4-BE49-F238E27FC236}">
                <a16:creationId xmlns:a16="http://schemas.microsoft.com/office/drawing/2014/main" id="{2505C958-702B-70C9-292F-4E3BF9DC8220}"/>
              </a:ext>
            </a:extLst>
          </p:cNvPr>
          <p:cNvSpPr/>
          <p:nvPr/>
        </p:nvSpPr>
        <p:spPr>
          <a:xfrm>
            <a:off x="8276942" y="2872804"/>
            <a:ext cx="567771" cy="139313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dirty="0">
              <a:solidFill>
                <a:srgbClr val="00B0F0"/>
              </a:solidFill>
              <a:highlight>
                <a:srgbClr val="00FFFF"/>
              </a:highlight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5DAA5D2-4B5A-063E-CBB3-A88E76F176BC}"/>
              </a:ext>
            </a:extLst>
          </p:cNvPr>
          <p:cNvSpPr/>
          <p:nvPr/>
        </p:nvSpPr>
        <p:spPr>
          <a:xfrm>
            <a:off x="9069475" y="2677719"/>
            <a:ext cx="2011680" cy="17959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A1A98F0-22DD-4291-4F55-92C615DD0AD9}"/>
              </a:ext>
            </a:extLst>
          </p:cNvPr>
          <p:cNvSpPr/>
          <p:nvPr/>
        </p:nvSpPr>
        <p:spPr>
          <a:xfrm>
            <a:off x="9069475" y="2901029"/>
            <a:ext cx="2011680" cy="134929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BD1F2945-4744-A8D0-F100-72B90A8FCE14}"/>
              </a:ext>
            </a:extLst>
          </p:cNvPr>
          <p:cNvCxnSpPr>
            <a:cxnSpLocks/>
          </p:cNvCxnSpPr>
          <p:nvPr/>
        </p:nvCxnSpPr>
        <p:spPr>
          <a:xfrm>
            <a:off x="11081155" y="2677719"/>
            <a:ext cx="0" cy="180678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1C384FE4-D02D-5B52-E8DA-33307B05DDAC}"/>
              </a:ext>
            </a:extLst>
          </p:cNvPr>
          <p:cNvCxnSpPr>
            <a:cxnSpLocks/>
          </p:cNvCxnSpPr>
          <p:nvPr/>
        </p:nvCxnSpPr>
        <p:spPr>
          <a:xfrm>
            <a:off x="9069475" y="2666852"/>
            <a:ext cx="0" cy="180678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A97FCD6-B97D-C151-328B-C59D14209657}"/>
              </a:ext>
            </a:extLst>
          </p:cNvPr>
          <p:cNvSpPr/>
          <p:nvPr/>
        </p:nvSpPr>
        <p:spPr>
          <a:xfrm>
            <a:off x="9939395" y="2271572"/>
            <a:ext cx="271840" cy="62945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47693F9-A0E5-F898-752B-0A4392F853A6}"/>
              </a:ext>
            </a:extLst>
          </p:cNvPr>
          <p:cNvSpPr/>
          <p:nvPr/>
        </p:nvSpPr>
        <p:spPr>
          <a:xfrm>
            <a:off x="11098243" y="2679350"/>
            <a:ext cx="564370" cy="17959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962223A-4127-9863-27EB-223F790EC86B}"/>
              </a:ext>
            </a:extLst>
          </p:cNvPr>
          <p:cNvSpPr/>
          <p:nvPr/>
        </p:nvSpPr>
        <p:spPr>
          <a:xfrm>
            <a:off x="11098242" y="2897225"/>
            <a:ext cx="564370" cy="1349297"/>
          </a:xfrm>
          <a:prstGeom prst="rect">
            <a:avLst/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2FCD3B45-50B6-6E96-08DE-8F9CE6E87A67}"/>
              </a:ext>
            </a:extLst>
          </p:cNvPr>
          <p:cNvSpPr/>
          <p:nvPr/>
        </p:nvSpPr>
        <p:spPr>
          <a:xfrm>
            <a:off x="11260481" y="2447273"/>
            <a:ext cx="217590" cy="472921"/>
          </a:xfrm>
          <a:prstGeom prst="rect">
            <a:avLst/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rgbClr val="00B0F0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CD6E57D1-4433-5938-2AFC-7010E66C39BF}"/>
              </a:ext>
            </a:extLst>
          </p:cNvPr>
          <p:cNvSpPr/>
          <p:nvPr/>
        </p:nvSpPr>
        <p:spPr>
          <a:xfrm>
            <a:off x="8487326" y="2677719"/>
            <a:ext cx="564370" cy="17959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2B6A854-AD0A-0E89-242C-FCAC5932C844}"/>
              </a:ext>
            </a:extLst>
          </p:cNvPr>
          <p:cNvSpPr/>
          <p:nvPr/>
        </p:nvSpPr>
        <p:spPr>
          <a:xfrm>
            <a:off x="8487325" y="2895594"/>
            <a:ext cx="564370" cy="1349297"/>
          </a:xfrm>
          <a:prstGeom prst="rect">
            <a:avLst/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rgbClr val="00B0F0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DB98428-A946-F818-7CEB-E0AFEE931AFD}"/>
              </a:ext>
            </a:extLst>
          </p:cNvPr>
          <p:cNvSpPr/>
          <p:nvPr/>
        </p:nvSpPr>
        <p:spPr>
          <a:xfrm>
            <a:off x="8649564" y="2445642"/>
            <a:ext cx="217590" cy="472921"/>
          </a:xfrm>
          <a:prstGeom prst="rect">
            <a:avLst/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rgbClr val="00B0F0"/>
              </a:solidFill>
            </a:endParaRPr>
          </a:p>
        </p:txBody>
      </p:sp>
      <p:sp>
        <p:nvSpPr>
          <p:cNvPr id="46" name="テキスト ボックス 30">
            <a:extLst>
              <a:ext uri="{FF2B5EF4-FFF2-40B4-BE49-F238E27FC236}">
                <a16:creationId xmlns:a16="http://schemas.microsoft.com/office/drawing/2014/main" id="{48AC1373-5FB0-9C87-5789-20A0552A147B}"/>
              </a:ext>
            </a:extLst>
          </p:cNvPr>
          <p:cNvSpPr txBox="1"/>
          <p:nvPr/>
        </p:nvSpPr>
        <p:spPr>
          <a:xfrm>
            <a:off x="9699903" y="4232484"/>
            <a:ext cx="875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600" b="1" dirty="0">
                <a:solidFill>
                  <a:schemeClr val="accent2"/>
                </a:solidFill>
                <a:latin typeface="+mn-ea"/>
              </a:rPr>
              <a:t>cupper</a:t>
            </a:r>
            <a:endParaRPr kumimoji="1" lang="ja-JP" altLang="en-US" sz="1600" b="1" dirty="0" err="1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47" name="下矢印 31">
            <a:extLst>
              <a:ext uri="{FF2B5EF4-FFF2-40B4-BE49-F238E27FC236}">
                <a16:creationId xmlns:a16="http://schemas.microsoft.com/office/drawing/2014/main" id="{2FF3B364-9782-AB46-8F79-C88AC424D4F2}"/>
              </a:ext>
            </a:extLst>
          </p:cNvPr>
          <p:cNvSpPr/>
          <p:nvPr/>
        </p:nvSpPr>
        <p:spPr>
          <a:xfrm>
            <a:off x="9905079" y="1839828"/>
            <a:ext cx="331011" cy="283410"/>
          </a:xfrm>
          <a:prstGeom prst="downArrow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48" name="テキスト ボックス 32">
            <a:extLst>
              <a:ext uri="{FF2B5EF4-FFF2-40B4-BE49-F238E27FC236}">
                <a16:creationId xmlns:a16="http://schemas.microsoft.com/office/drawing/2014/main" id="{8E9F6C08-35C5-3CB3-4155-0F0859CDD492}"/>
              </a:ext>
            </a:extLst>
          </p:cNvPr>
          <p:cNvSpPr txBox="1"/>
          <p:nvPr/>
        </p:nvSpPr>
        <p:spPr>
          <a:xfrm>
            <a:off x="9368882" y="1480107"/>
            <a:ext cx="1537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D</a:t>
            </a:r>
            <a:r>
              <a:rPr kumimoji="1" lang="en-US" altLang="ja-JP" sz="2000" baseline="-25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2</a:t>
            </a:r>
            <a:r>
              <a:rPr kumimoji="1" lang="en-US" altLang="ja-JP" sz="2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180 Torr</a:t>
            </a:r>
            <a:endParaRPr kumimoji="1" lang="ja-JP" altLang="en-US" sz="2000" dirty="0" err="1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9" name="下矢印 36">
            <a:extLst>
              <a:ext uri="{FF2B5EF4-FFF2-40B4-BE49-F238E27FC236}">
                <a16:creationId xmlns:a16="http://schemas.microsoft.com/office/drawing/2014/main" id="{3B59C548-4627-EA84-CD3F-6CE636D3CCCE}"/>
              </a:ext>
            </a:extLst>
          </p:cNvPr>
          <p:cNvSpPr/>
          <p:nvPr/>
        </p:nvSpPr>
        <p:spPr>
          <a:xfrm>
            <a:off x="11195285" y="2114606"/>
            <a:ext cx="331011" cy="283410"/>
          </a:xfrm>
          <a:prstGeom prst="downArrow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50" name="テキスト ボックス 37">
            <a:extLst>
              <a:ext uri="{FF2B5EF4-FFF2-40B4-BE49-F238E27FC236}">
                <a16:creationId xmlns:a16="http://schemas.microsoft.com/office/drawing/2014/main" id="{1D2E8426-4266-C74D-05FF-57A054EFE012}"/>
              </a:ext>
            </a:extLst>
          </p:cNvPr>
          <p:cNvSpPr txBox="1"/>
          <p:nvPr/>
        </p:nvSpPr>
        <p:spPr>
          <a:xfrm>
            <a:off x="10658327" y="1764121"/>
            <a:ext cx="1576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b="1" dirty="0">
                <a:solidFill>
                  <a:schemeClr val="accent1"/>
                </a:solidFill>
                <a:latin typeface="+mn-ea"/>
              </a:rPr>
              <a:t>He</a:t>
            </a:r>
            <a:r>
              <a:rPr lang="ja-JP" altLang="en-US" sz="2000" b="1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en-US" altLang="ja-JP" sz="2000" b="1" dirty="0">
                <a:solidFill>
                  <a:schemeClr val="accent1"/>
                </a:solidFill>
                <a:latin typeface="+mn-ea"/>
              </a:rPr>
              <a:t>180</a:t>
            </a:r>
            <a:r>
              <a:rPr lang="ja-JP" altLang="en-US" sz="2000" b="1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en-US" altLang="ja-JP" sz="2000" b="1" dirty="0">
                <a:solidFill>
                  <a:schemeClr val="accent1"/>
                </a:solidFill>
                <a:latin typeface="+mn-ea"/>
              </a:rPr>
              <a:t>torr</a:t>
            </a:r>
            <a:endParaRPr kumimoji="1" lang="ja-JP" altLang="en-US" sz="2000" b="1" dirty="0" err="1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1" name="下矢印 38">
            <a:extLst>
              <a:ext uri="{FF2B5EF4-FFF2-40B4-BE49-F238E27FC236}">
                <a16:creationId xmlns:a16="http://schemas.microsoft.com/office/drawing/2014/main" id="{9762F849-9C1C-88C0-DAAE-F76B2D880286}"/>
              </a:ext>
            </a:extLst>
          </p:cNvPr>
          <p:cNvSpPr/>
          <p:nvPr/>
        </p:nvSpPr>
        <p:spPr>
          <a:xfrm>
            <a:off x="8604756" y="2108392"/>
            <a:ext cx="331011" cy="283410"/>
          </a:xfrm>
          <a:prstGeom prst="downArrow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52" name="テキスト ボックス 39">
            <a:extLst>
              <a:ext uri="{FF2B5EF4-FFF2-40B4-BE49-F238E27FC236}">
                <a16:creationId xmlns:a16="http://schemas.microsoft.com/office/drawing/2014/main" id="{4DCC38B1-4166-CCFC-96A9-1DCA74431316}"/>
              </a:ext>
            </a:extLst>
          </p:cNvPr>
          <p:cNvSpPr txBox="1"/>
          <p:nvPr/>
        </p:nvSpPr>
        <p:spPr>
          <a:xfrm>
            <a:off x="8012457" y="1748671"/>
            <a:ext cx="16498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b="1" dirty="0">
                <a:solidFill>
                  <a:schemeClr val="accent1"/>
                </a:solidFill>
                <a:latin typeface="+mn-ea"/>
              </a:rPr>
              <a:t>He 180 torr </a:t>
            </a:r>
            <a:endParaRPr kumimoji="1" lang="ja-JP" altLang="en-US" sz="2000" b="1" dirty="0" err="1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3" name="テキスト ボックス 42">
            <a:extLst>
              <a:ext uri="{FF2B5EF4-FFF2-40B4-BE49-F238E27FC236}">
                <a16:creationId xmlns:a16="http://schemas.microsoft.com/office/drawing/2014/main" id="{B64D034D-364C-F20C-C7E3-C4CB71ABA36D}"/>
              </a:ext>
            </a:extLst>
          </p:cNvPr>
          <p:cNvSpPr txBox="1"/>
          <p:nvPr/>
        </p:nvSpPr>
        <p:spPr>
          <a:xfrm>
            <a:off x="7132128" y="2249241"/>
            <a:ext cx="123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1600" dirty="0">
                <a:latin typeface="+mn-ea"/>
              </a:rPr>
              <a:t>Mylar films</a:t>
            </a:r>
          </a:p>
          <a:p>
            <a:pPr algn="l"/>
            <a:r>
              <a:rPr kumimoji="1" lang="en-US" altLang="ja-JP" sz="1600" dirty="0">
                <a:latin typeface="+mn-ea"/>
              </a:rPr>
              <a:t> (25μm)</a:t>
            </a:r>
            <a:endParaRPr kumimoji="1" lang="ja-JP" altLang="en-US" sz="1600" dirty="0" err="1">
              <a:latin typeface="+mn-ea"/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D759CDC-5BB6-40C7-FAA4-41861DC6729D}"/>
              </a:ext>
            </a:extLst>
          </p:cNvPr>
          <p:cNvCxnSpPr>
            <a:cxnSpLocks/>
          </p:cNvCxnSpPr>
          <p:nvPr/>
        </p:nvCxnSpPr>
        <p:spPr>
          <a:xfrm>
            <a:off x="7777924" y="2769042"/>
            <a:ext cx="596699" cy="24857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95409446-3A42-DEC9-AA26-4543DC0D8BBC}"/>
              </a:ext>
            </a:extLst>
          </p:cNvPr>
          <p:cNvCxnSpPr>
            <a:cxnSpLocks/>
          </p:cNvCxnSpPr>
          <p:nvPr/>
        </p:nvCxnSpPr>
        <p:spPr>
          <a:xfrm>
            <a:off x="8471481" y="2677719"/>
            <a:ext cx="0" cy="231644"/>
          </a:xfrm>
          <a:prstGeom prst="line">
            <a:avLst/>
          </a:prstGeom>
          <a:ln w="381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71DF353-8E32-48B7-D69D-811B2904E648}"/>
              </a:ext>
            </a:extLst>
          </p:cNvPr>
          <p:cNvCxnSpPr>
            <a:cxnSpLocks/>
          </p:cNvCxnSpPr>
          <p:nvPr/>
        </p:nvCxnSpPr>
        <p:spPr>
          <a:xfrm>
            <a:off x="8470624" y="4220227"/>
            <a:ext cx="0" cy="250839"/>
          </a:xfrm>
          <a:prstGeom prst="line">
            <a:avLst/>
          </a:prstGeom>
          <a:ln w="381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0F468C8-E63B-7178-25DD-A0541467A22D}"/>
              </a:ext>
            </a:extLst>
          </p:cNvPr>
          <p:cNvCxnSpPr>
            <a:cxnSpLocks/>
          </p:cNvCxnSpPr>
          <p:nvPr/>
        </p:nvCxnSpPr>
        <p:spPr>
          <a:xfrm>
            <a:off x="11664337" y="2677683"/>
            <a:ext cx="0" cy="231644"/>
          </a:xfrm>
          <a:prstGeom prst="line">
            <a:avLst/>
          </a:prstGeom>
          <a:ln w="381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F3451CC-6549-32E6-7B2B-518A9DEFCDEB}"/>
              </a:ext>
            </a:extLst>
          </p:cNvPr>
          <p:cNvCxnSpPr>
            <a:cxnSpLocks/>
          </p:cNvCxnSpPr>
          <p:nvPr/>
        </p:nvCxnSpPr>
        <p:spPr>
          <a:xfrm>
            <a:off x="11663480" y="4252090"/>
            <a:ext cx="0" cy="231644"/>
          </a:xfrm>
          <a:prstGeom prst="line">
            <a:avLst/>
          </a:prstGeom>
          <a:ln w="381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D97277D-0B7B-4096-7753-A9B5C71A4539}"/>
              </a:ext>
            </a:extLst>
          </p:cNvPr>
          <p:cNvCxnSpPr>
            <a:cxnSpLocks/>
          </p:cNvCxnSpPr>
          <p:nvPr/>
        </p:nvCxnSpPr>
        <p:spPr>
          <a:xfrm>
            <a:off x="8001183" y="4172955"/>
            <a:ext cx="624468" cy="17841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7">
            <a:extLst>
              <a:ext uri="{FF2B5EF4-FFF2-40B4-BE49-F238E27FC236}">
                <a16:creationId xmlns:a16="http://schemas.microsoft.com/office/drawing/2014/main" id="{694F8647-1FD4-B426-88C4-38EC5A18C4CF}"/>
              </a:ext>
            </a:extLst>
          </p:cNvPr>
          <p:cNvSpPr txBox="1"/>
          <p:nvPr/>
        </p:nvSpPr>
        <p:spPr>
          <a:xfrm>
            <a:off x="6752766" y="3795872"/>
            <a:ext cx="15552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000" b="1" dirty="0">
                <a:latin typeface="+mn-ea"/>
              </a:rPr>
              <a:t>He gas cell</a:t>
            </a:r>
            <a:endParaRPr kumimoji="1" lang="ja-JP" altLang="en-US" sz="2000" b="1" dirty="0">
              <a:latin typeface="+mn-ea"/>
            </a:endParaRPr>
          </a:p>
        </p:txBody>
      </p:sp>
      <p:sp>
        <p:nvSpPr>
          <p:cNvPr id="61" name="テキスト ボックス 42">
            <a:extLst>
              <a:ext uri="{FF2B5EF4-FFF2-40B4-BE49-F238E27FC236}">
                <a16:creationId xmlns:a16="http://schemas.microsoft.com/office/drawing/2014/main" id="{8707F53E-482B-3A60-93E2-ACFB649F6007}"/>
              </a:ext>
            </a:extLst>
          </p:cNvPr>
          <p:cNvSpPr txBox="1"/>
          <p:nvPr/>
        </p:nvSpPr>
        <p:spPr>
          <a:xfrm>
            <a:off x="7481838" y="4573063"/>
            <a:ext cx="1385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600" dirty="0">
                <a:latin typeface="+mn-ea"/>
              </a:rPr>
              <a:t>Kapton</a:t>
            </a:r>
            <a:r>
              <a:rPr lang="ja-JP" altLang="en-US" sz="1600" dirty="0">
                <a:latin typeface="+mn-ea"/>
              </a:rPr>
              <a:t> </a:t>
            </a:r>
            <a:r>
              <a:rPr lang="en-US" altLang="ja-JP" sz="1600" dirty="0">
                <a:latin typeface="+mn-ea"/>
              </a:rPr>
              <a:t>films</a:t>
            </a:r>
            <a:endParaRPr kumimoji="1" lang="en-US" altLang="ja-JP" sz="1600" dirty="0">
              <a:latin typeface="+mn-ea"/>
            </a:endParaRPr>
          </a:p>
          <a:p>
            <a:pPr algn="l"/>
            <a:r>
              <a:rPr kumimoji="1" lang="en-US" altLang="ja-JP" sz="1600" dirty="0">
                <a:latin typeface="+mn-ea"/>
              </a:rPr>
              <a:t> (25μm)</a:t>
            </a:r>
            <a:endParaRPr kumimoji="1" lang="ja-JP" altLang="en-US" sz="1600" dirty="0" err="1">
              <a:latin typeface="+mn-ea"/>
            </a:endParaRPr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454C5001-45B1-C288-E7E7-EE98ADF0900E}"/>
              </a:ext>
            </a:extLst>
          </p:cNvPr>
          <p:cNvCxnSpPr>
            <a:cxnSpLocks/>
          </p:cNvCxnSpPr>
          <p:nvPr/>
        </p:nvCxnSpPr>
        <p:spPr>
          <a:xfrm flipV="1">
            <a:off x="8597985" y="3800297"/>
            <a:ext cx="431362" cy="81891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28">
            <a:extLst>
              <a:ext uri="{FF2B5EF4-FFF2-40B4-BE49-F238E27FC236}">
                <a16:creationId xmlns:a16="http://schemas.microsoft.com/office/drawing/2014/main" id="{B871BFE7-055B-B435-FDDF-77865E11FB12}"/>
              </a:ext>
            </a:extLst>
          </p:cNvPr>
          <p:cNvSpPr txBox="1"/>
          <p:nvPr/>
        </p:nvSpPr>
        <p:spPr>
          <a:xfrm>
            <a:off x="9710549" y="3414224"/>
            <a:ext cx="720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2000" b="1" dirty="0">
                <a:latin typeface="+mn-ea"/>
              </a:rPr>
              <a:t>SDT</a:t>
            </a:r>
            <a:endParaRPr kumimoji="1" lang="ja-JP" altLang="en-US" sz="2000" b="1" dirty="0">
              <a:latin typeface="+mn-ea"/>
            </a:endParaRPr>
          </a:p>
        </p:txBody>
      </p: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D2D7F7B3-3DF6-52ED-EE6C-0BF143EEE0ED}"/>
              </a:ext>
            </a:extLst>
          </p:cNvPr>
          <p:cNvCxnSpPr/>
          <p:nvPr/>
        </p:nvCxnSpPr>
        <p:spPr>
          <a:xfrm>
            <a:off x="9064882" y="4619213"/>
            <a:ext cx="201627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887991D8-BECF-BFAC-0BBB-69E66F20F69A}"/>
              </a:ext>
            </a:extLst>
          </p:cNvPr>
          <p:cNvSpPr txBox="1"/>
          <p:nvPr/>
        </p:nvSpPr>
        <p:spPr>
          <a:xfrm>
            <a:off x="9623604" y="4596780"/>
            <a:ext cx="1921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50 mm</a:t>
            </a:r>
            <a:endParaRPr kumimoji="1" lang="ja-JP" altLang="en-US" b="1" dirty="0"/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DFA77440-926A-7D85-9522-A154194A8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154" y="1017607"/>
            <a:ext cx="2922768" cy="5572380"/>
          </a:xfrm>
          <a:prstGeom prst="rect">
            <a:avLst/>
          </a:prstGeom>
        </p:spPr>
      </p:pic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7AC6BDF4-4A3F-2F82-BE97-5BDE447A85CB}"/>
              </a:ext>
            </a:extLst>
          </p:cNvPr>
          <p:cNvSpPr/>
          <p:nvPr/>
        </p:nvSpPr>
        <p:spPr>
          <a:xfrm>
            <a:off x="3968133" y="1017606"/>
            <a:ext cx="2779313" cy="54956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24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6" grpId="0"/>
      <p:bldP spid="33" grpId="0" animBg="1"/>
      <p:bldP spid="34" grpId="0" animBg="1"/>
      <p:bldP spid="35" grpId="0" animBg="1"/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/>
      <p:bldP spid="53" grpId="0"/>
      <p:bldP spid="60" grpId="0"/>
      <p:bldP spid="61" grpId="0"/>
      <p:bldP spid="63" grpId="0"/>
      <p:bldP spid="65" grpId="0"/>
      <p:bldP spid="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B20FF-2DC1-FD60-323F-1E1D24267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4F9D00-46CB-8851-394A-70AA2AF72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10683214" cy="1061608"/>
          </a:xfrm>
        </p:spPr>
        <p:txBody>
          <a:bodyPr>
            <a:normAutofit fontScale="90000"/>
          </a:bodyPr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Neutron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Skin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Reaction Cross Section </a:t>
            </a:r>
            <a:r>
              <a:rPr lang="en-US" altLang="ja-JP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</a:t>
            </a:r>
            <a:endParaRPr kumimoji="1" lang="ja-JP" altLang="en-US" b="1" baseline="-25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01A50E-0A15-9D73-8A0F-C7878184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</a:t>
            </a:fld>
            <a:endParaRPr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410FB34-4363-E2C5-5427-931B5AC8D823}"/>
                  </a:ext>
                </a:extLst>
              </p:cNvPr>
              <p:cNvSpPr txBox="1"/>
              <p:nvPr/>
            </p:nvSpPr>
            <p:spPr>
              <a:xfrm>
                <a:off x="640306" y="973352"/>
                <a:ext cx="3740255" cy="536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 i="1"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altLang="ja-JP" sz="32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ja-JP" sz="3200" b="0" i="0" smtClean="0">
                        <a:latin typeface="Cambria Math" panose="02040503050406030204" pitchFamily="18" charset="0"/>
                      </a:rPr>
                      <m:t>    =    </m:t>
                    </m:r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en-US" altLang="ja-JP" sz="3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</a:rPr>
                      <m:t>−    </m:t>
                    </m:r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kumimoji="1" lang="en-US" altLang="ja-JP" sz="3200" dirty="0">
                    <a:solidFill>
                      <a:srgbClr val="FF0000"/>
                    </a:solidFill>
                  </a:rPr>
                  <a:t> </a:t>
                </a:r>
                <a:endParaRPr kumimoji="1" lang="ja-JP" altLang="en-US" sz="3200" dirty="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410FB34-4363-E2C5-5427-931B5AC8D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6" y="973352"/>
                <a:ext cx="3740255" cy="5363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CC8067-FA10-2124-850F-C75F33AE5EC2}"/>
              </a:ext>
            </a:extLst>
          </p:cNvPr>
          <p:cNvSpPr txBox="1"/>
          <p:nvPr/>
        </p:nvSpPr>
        <p:spPr>
          <a:xfrm>
            <a:off x="1524015" y="1426414"/>
            <a:ext cx="187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1400" b="1" dirty="0"/>
              <a:t>the </a:t>
            </a:r>
            <a:r>
              <a:rPr lang="en-US" altLang="ja-JP" sz="1400" b="1" dirty="0"/>
              <a:t>neu</a:t>
            </a:r>
            <a:r>
              <a:rPr lang="ja-JP" altLang="ja-JP" sz="1400" b="1" dirty="0"/>
              <a:t>ton distribution radii </a:t>
            </a:r>
            <a:endParaRPr lang="en-US" altLang="ja-JP" sz="1400" b="1" dirty="0"/>
          </a:p>
          <a:p>
            <a:pPr algn="ctr"/>
            <a:r>
              <a:rPr lang="ja-JP" altLang="ja-JP" sz="1400" b="1" dirty="0"/>
              <a:t>in a nucleus.</a:t>
            </a:r>
            <a:endParaRPr lang="en-US" altLang="ja-JP" sz="14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D19DBE-0949-BD4F-4397-6D632C7A639E}"/>
              </a:ext>
            </a:extLst>
          </p:cNvPr>
          <p:cNvSpPr txBox="1"/>
          <p:nvPr/>
        </p:nvSpPr>
        <p:spPr>
          <a:xfrm>
            <a:off x="56860" y="1414596"/>
            <a:ext cx="161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/>
              <a:t>Neutron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skin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thickness</a:t>
            </a:r>
            <a:endParaRPr kumimoji="1" lang="ja-JP" altLang="en-US" sz="14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B029219-0961-4171-DE62-F44393EF62A0}"/>
              </a:ext>
            </a:extLst>
          </p:cNvPr>
          <p:cNvSpPr txBox="1"/>
          <p:nvPr/>
        </p:nvSpPr>
        <p:spPr>
          <a:xfrm>
            <a:off x="3139161" y="1431373"/>
            <a:ext cx="187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1400" b="1" dirty="0"/>
              <a:t>the proton distribution radii </a:t>
            </a:r>
            <a:endParaRPr lang="en-US" altLang="ja-JP" sz="1400" b="1" dirty="0"/>
          </a:p>
          <a:p>
            <a:pPr algn="ctr"/>
            <a:r>
              <a:rPr lang="ja-JP" altLang="ja-JP" sz="1400" b="1" dirty="0"/>
              <a:t>in a nucleus</a:t>
            </a:r>
            <a:endParaRPr lang="en-US" altLang="ja-JP" sz="1400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82227F6-4853-F44B-DEB9-B3386221B7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3693"/>
          <a:stretch>
            <a:fillRect/>
          </a:stretch>
        </p:blipFill>
        <p:spPr>
          <a:xfrm>
            <a:off x="861853" y="2406476"/>
            <a:ext cx="4009178" cy="305138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05ECDE-D57D-52CD-97A1-39C5D604B458}"/>
              </a:ext>
            </a:extLst>
          </p:cNvPr>
          <p:cNvSpPr txBox="1"/>
          <p:nvPr/>
        </p:nvSpPr>
        <p:spPr>
          <a:xfrm>
            <a:off x="539129" y="6253207"/>
            <a:ext cx="6083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800" b="1" dirty="0" err="1"/>
              <a:t>Δr</a:t>
            </a:r>
            <a:r>
              <a:rPr lang="en-US" altLang="ja-JP" sz="2800" b="1" dirty="0"/>
              <a:t> </a:t>
            </a:r>
            <a:r>
              <a:rPr lang="ja-JP" altLang="en-US" sz="2800" b="1" dirty="0"/>
              <a:t>∝ </a:t>
            </a:r>
            <a:r>
              <a:rPr lang="en-US" altLang="ja-JP" sz="2800" b="1" dirty="0" err="1"/>
              <a:t>param.L</a:t>
            </a:r>
            <a:r>
              <a:rPr lang="en-US" altLang="ja-JP" sz="2800" b="1" dirty="0"/>
              <a:t> of </a:t>
            </a:r>
            <a:r>
              <a:rPr lang="en-US" altLang="ja-JP" sz="2800" b="1" dirty="0" err="1"/>
              <a:t>EoS</a:t>
            </a:r>
            <a:endParaRPr lang="en-US" altLang="ja-JP" sz="28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6B1D31E-AC54-4ACE-FBDE-536D81A7FC52}"/>
              </a:ext>
            </a:extLst>
          </p:cNvPr>
          <p:cNvSpPr txBox="1"/>
          <p:nvPr/>
        </p:nvSpPr>
        <p:spPr>
          <a:xfrm>
            <a:off x="780371" y="4604806"/>
            <a:ext cx="477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highlight>
                  <a:srgbClr val="FFFF00"/>
                </a:highlight>
              </a:rPr>
              <a:t>密度分布の、グラフの絵にすると</a:t>
            </a:r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DEE83F9-5B32-1FE6-AA20-EA1D88ABDE44}"/>
              </a:ext>
            </a:extLst>
          </p:cNvPr>
          <p:cNvSpPr/>
          <p:nvPr/>
        </p:nvSpPr>
        <p:spPr>
          <a:xfrm>
            <a:off x="6320541" y="2825153"/>
            <a:ext cx="1087128" cy="11125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414DDA5C-C830-E20F-1F96-D06BDF6EDF64}"/>
              </a:ext>
            </a:extLst>
          </p:cNvPr>
          <p:cNvSpPr/>
          <p:nvPr/>
        </p:nvSpPr>
        <p:spPr>
          <a:xfrm>
            <a:off x="7795858" y="3937676"/>
            <a:ext cx="1179850" cy="1220731"/>
          </a:xfrm>
          <a:prstGeom prst="ellipse">
            <a:avLst/>
          </a:prstGeom>
          <a:solidFill>
            <a:srgbClr val="0000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27D4F60-DD83-FDE9-C688-7C1EBCEADBAA}"/>
              </a:ext>
            </a:extLst>
          </p:cNvPr>
          <p:cNvCxnSpPr>
            <a:cxnSpLocks/>
          </p:cNvCxnSpPr>
          <p:nvPr/>
        </p:nvCxnSpPr>
        <p:spPr>
          <a:xfrm>
            <a:off x="5834256" y="3381415"/>
            <a:ext cx="37366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83A468A-3684-BBAA-5083-0BA2D71C97C2}"/>
              </a:ext>
            </a:extLst>
          </p:cNvPr>
          <p:cNvCxnSpPr>
            <a:cxnSpLocks/>
          </p:cNvCxnSpPr>
          <p:nvPr/>
        </p:nvCxnSpPr>
        <p:spPr>
          <a:xfrm>
            <a:off x="5930356" y="4568952"/>
            <a:ext cx="36405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B4585E07-76FA-3599-0BBD-4142A5DCF8BD}"/>
              </a:ext>
            </a:extLst>
          </p:cNvPr>
          <p:cNvCxnSpPr>
            <a:cxnSpLocks/>
            <a:endCxn id="11" idx="4"/>
          </p:cNvCxnSpPr>
          <p:nvPr/>
        </p:nvCxnSpPr>
        <p:spPr>
          <a:xfrm>
            <a:off x="6864105" y="3381415"/>
            <a:ext cx="0" cy="55626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EB6C019-99EB-84E7-0BB6-00C9E06C2C98}"/>
              </a:ext>
            </a:extLst>
          </p:cNvPr>
          <p:cNvCxnSpPr>
            <a:cxnSpLocks/>
            <a:endCxn id="13" idx="0"/>
          </p:cNvCxnSpPr>
          <p:nvPr/>
        </p:nvCxnSpPr>
        <p:spPr>
          <a:xfrm flipV="1">
            <a:off x="8385783" y="3937676"/>
            <a:ext cx="0" cy="663342"/>
          </a:xfrm>
          <a:prstGeom prst="straightConnector1">
            <a:avLst/>
          </a:prstGeom>
          <a:ln w="28575"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C6C8F464-9F76-9AB1-BB0C-FFB115EFBC23}"/>
                  </a:ext>
                </a:extLst>
              </p:cNvPr>
              <p:cNvSpPr txBox="1"/>
              <p:nvPr/>
            </p:nvSpPr>
            <p:spPr>
              <a:xfrm>
                <a:off x="6367233" y="3436134"/>
                <a:ext cx="390556" cy="313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p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C6C8F464-9F76-9AB1-BB0C-FFB115EFB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233" y="3436134"/>
                <a:ext cx="390556" cy="313291"/>
              </a:xfrm>
              <a:prstGeom prst="rect">
                <a:avLst/>
              </a:prstGeom>
              <a:blipFill>
                <a:blip r:embed="rId5"/>
                <a:stretch>
                  <a:fillRect l="-12308" t="-1961" r="-3077" b="-58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C948E5E-66A6-DE9E-00E4-D6DAB659373E}"/>
                  </a:ext>
                </a:extLst>
              </p:cNvPr>
              <p:cNvSpPr txBox="1"/>
              <p:nvPr/>
            </p:nvSpPr>
            <p:spPr>
              <a:xfrm>
                <a:off x="8006448" y="4218939"/>
                <a:ext cx="379335" cy="3132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kumimoji="1" lang="en-US" altLang="ja-JP" sz="2000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</m:sSup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C948E5E-66A6-DE9E-00E4-D6DAB6593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448" y="4218939"/>
                <a:ext cx="379335" cy="313291"/>
              </a:xfrm>
              <a:prstGeom prst="rect">
                <a:avLst/>
              </a:prstGeom>
              <a:blipFill>
                <a:blip r:embed="rId6"/>
                <a:stretch>
                  <a:fillRect l="-12698" r="-3175" b="-78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CF7DAF0D-FB7E-A306-A9C5-2CA0CD34D5E3}"/>
              </a:ext>
            </a:extLst>
          </p:cNvPr>
          <p:cNvCxnSpPr>
            <a:cxnSpLocks/>
          </p:cNvCxnSpPr>
          <p:nvPr/>
        </p:nvCxnSpPr>
        <p:spPr>
          <a:xfrm>
            <a:off x="9398402" y="3381415"/>
            <a:ext cx="0" cy="116662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945D78F1-06E7-2C14-6D89-5EB81B1ACD57}"/>
                  </a:ext>
                </a:extLst>
              </p:cNvPr>
              <p:cNvSpPr txBox="1"/>
              <p:nvPr/>
            </p:nvSpPr>
            <p:spPr>
              <a:xfrm>
                <a:off x="8418135" y="3494792"/>
                <a:ext cx="1002519" cy="313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p>
                      <m:r>
                        <a:rPr kumimoji="1" lang="en-US" altLang="ja-JP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kumimoji="1" lang="en-US" altLang="ja-JP" sz="20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</m:sSup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945D78F1-06E7-2C14-6D89-5EB81B1AC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135" y="3494792"/>
                <a:ext cx="1002519" cy="313291"/>
              </a:xfrm>
              <a:prstGeom prst="rect">
                <a:avLst/>
              </a:prstGeom>
              <a:blipFill>
                <a:blip r:embed="rId7"/>
                <a:stretch>
                  <a:fillRect l="-4878" r="-1220" b="-576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楕円 34">
            <a:extLst>
              <a:ext uri="{FF2B5EF4-FFF2-40B4-BE49-F238E27FC236}">
                <a16:creationId xmlns:a16="http://schemas.microsoft.com/office/drawing/2014/main" id="{0448BDE8-9183-72DF-2258-F360DC83768A}"/>
              </a:ext>
            </a:extLst>
          </p:cNvPr>
          <p:cNvSpPr/>
          <p:nvPr/>
        </p:nvSpPr>
        <p:spPr>
          <a:xfrm>
            <a:off x="9938083" y="2961951"/>
            <a:ext cx="508948" cy="25201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04D8C8EB-BBCE-BBF6-E649-00B310A486EE}"/>
                  </a:ext>
                </a:extLst>
              </p:cNvPr>
              <p:cNvSpPr txBox="1"/>
              <p:nvPr/>
            </p:nvSpPr>
            <p:spPr>
              <a:xfrm>
                <a:off x="8154783" y="2443353"/>
                <a:ext cx="2390472" cy="3608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1" i="0"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  <m:r>
                      <a:rPr lang="ja-JP" altLang="en-US" sz="2400" b="1" i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kumimoji="1" lang="en-US" altLang="ja-JP" b="1" dirty="0"/>
                  <a:t> </a:t>
                </a:r>
                <a:r>
                  <a:rPr kumimoji="1" lang="en-US" altLang="ja-JP" sz="2000" b="1" dirty="0"/>
                  <a:t>π(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r>
                          <a:rPr lang="en-US" altLang="ja-JP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sup>
                    </m:sSup>
                    <m:r>
                      <a:rPr lang="en-US" altLang="ja-JP" sz="2000" b="1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ja-JP" sz="2000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b="1" i="0"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r>
                          <a:rPr lang="en-US" altLang="ja-JP" sz="2000" b="1" i="0">
                            <a:latin typeface="Cambria Math" panose="02040503050406030204" pitchFamily="18" charset="0"/>
                          </a:rPr>
                          <m:t>𝐓</m:t>
                        </m:r>
                      </m:sup>
                    </m:sSup>
                  </m:oMath>
                </a14:m>
                <a:r>
                  <a:rPr kumimoji="1" lang="en-US" altLang="ja-JP" sz="2000" b="1" dirty="0"/>
                  <a:t>)</a:t>
                </a:r>
                <a:r>
                  <a:rPr kumimoji="1" lang="en-US" altLang="ja-JP" sz="2000" b="1" baseline="30000" dirty="0"/>
                  <a:t>2</a:t>
                </a:r>
                <a:endParaRPr kumimoji="1" lang="ja-JP" altLang="en-US" b="1" baseline="30000" dirty="0"/>
              </a:p>
            </p:txBody>
          </p:sp>
        </mc:Choice>
        <mc:Fallback xmlns="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04D8C8EB-BBCE-BBF6-E649-00B310A48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783" y="2443353"/>
                <a:ext cx="2390472" cy="360804"/>
              </a:xfrm>
              <a:prstGeom prst="rect">
                <a:avLst/>
              </a:prstGeom>
              <a:blipFill>
                <a:blip r:embed="rId8"/>
                <a:stretch>
                  <a:fillRect l="-3316" t="-6780" b="-423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1EE403-8C2F-E505-F2C6-8C708A910499}"/>
              </a:ext>
            </a:extLst>
          </p:cNvPr>
          <p:cNvSpPr/>
          <p:nvPr/>
        </p:nvSpPr>
        <p:spPr>
          <a:xfrm>
            <a:off x="5384964" y="2412276"/>
            <a:ext cx="5847144" cy="38479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B082013-F085-E113-467A-4AB137375851}"/>
              </a:ext>
            </a:extLst>
          </p:cNvPr>
          <p:cNvSpPr txBox="1"/>
          <p:nvPr/>
        </p:nvSpPr>
        <p:spPr>
          <a:xfrm>
            <a:off x="5719721" y="2476836"/>
            <a:ext cx="207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Projectile</a:t>
            </a:r>
            <a:endParaRPr kumimoji="1"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26D6FF0-C128-9CF3-4D82-5720CE03C82D}"/>
              </a:ext>
            </a:extLst>
          </p:cNvPr>
          <p:cNvSpPr txBox="1"/>
          <p:nvPr/>
        </p:nvSpPr>
        <p:spPr>
          <a:xfrm>
            <a:off x="8822501" y="4842050"/>
            <a:ext cx="1082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Target</a:t>
            </a:r>
            <a:endParaRPr kumimoji="1"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1935206-607A-FF3D-EF9E-D1262A10A576}"/>
              </a:ext>
            </a:extLst>
          </p:cNvPr>
          <p:cNvSpPr txBox="1"/>
          <p:nvPr/>
        </p:nvSpPr>
        <p:spPr>
          <a:xfrm>
            <a:off x="8235132" y="2811011"/>
            <a:ext cx="2371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Area</a:t>
            </a:r>
            <a:r>
              <a:rPr lang="ja-JP" altLang="en-US" b="1" dirty="0"/>
              <a:t> </a:t>
            </a:r>
            <a:r>
              <a:rPr lang="en-US" altLang="ja-JP" b="1" dirty="0"/>
              <a:t>of</a:t>
            </a:r>
            <a:r>
              <a:rPr lang="ja-JP" altLang="en-US" b="1" dirty="0"/>
              <a:t> </a:t>
            </a:r>
            <a:r>
              <a:rPr lang="en-US" altLang="ja-JP" b="1" dirty="0"/>
              <a:t>a</a:t>
            </a:r>
            <a:r>
              <a:rPr lang="ja-JP" altLang="en-US" b="1" dirty="0"/>
              <a:t> </a:t>
            </a:r>
            <a:r>
              <a:rPr lang="en-US" altLang="ja-JP" b="1" dirty="0"/>
              <a:t>circle</a:t>
            </a:r>
            <a:endParaRPr kumimoji="1" lang="ja-JP" altLang="en-US" b="1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5088A7A-49AA-F6E2-F2EB-FB5C50A28DCF}"/>
              </a:ext>
            </a:extLst>
          </p:cNvPr>
          <p:cNvSpPr txBox="1"/>
          <p:nvPr/>
        </p:nvSpPr>
        <p:spPr>
          <a:xfrm>
            <a:off x="5384964" y="5585482"/>
            <a:ext cx="630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b="1" dirty="0"/>
              <a:t>σ</a:t>
            </a:r>
            <a:r>
              <a:rPr lang="ja-JP" altLang="ja-JP" b="1" baseline="-25000" dirty="0"/>
              <a:t>R</a:t>
            </a:r>
            <a:r>
              <a:rPr lang="en-US" altLang="ja-JP" b="1" baseline="-25000" dirty="0"/>
              <a:t> </a:t>
            </a:r>
            <a:r>
              <a:rPr lang="en-US" altLang="ja-JP" b="1" dirty="0"/>
              <a:t>a</a:t>
            </a:r>
            <a:r>
              <a:rPr lang="ja-JP" altLang="ja-JP" b="1" dirty="0"/>
              <a:t>nd Nuclear Radi</a:t>
            </a:r>
            <a:r>
              <a:rPr lang="en-US" altLang="ja-JP" b="1" dirty="0" err="1"/>
              <a:t>i</a:t>
            </a:r>
            <a:r>
              <a:rPr lang="ja-JP" altLang="ja-JP" b="1" dirty="0"/>
              <a:t> Assuming a Uniform Nucleon Density Distribution (Black-Sphere Model)</a:t>
            </a:r>
            <a:endParaRPr kumimoji="1" lang="ja-JP" altLang="en-US" b="1" dirty="0"/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1B4ADE46-EB34-449F-D72E-CE79ECE0C1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30" y="2301112"/>
            <a:ext cx="4654218" cy="3490663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F474B28E-9B05-F9D7-37F8-0FC3D48C0F73}"/>
              </a:ext>
            </a:extLst>
          </p:cNvPr>
          <p:cNvSpPr/>
          <p:nvPr/>
        </p:nvSpPr>
        <p:spPr>
          <a:xfrm>
            <a:off x="2757630" y="2508394"/>
            <a:ext cx="1153055" cy="35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A4123F8-69EA-A779-444F-E7B161D1F0BF}"/>
              </a:ext>
            </a:extLst>
          </p:cNvPr>
          <p:cNvSpPr txBox="1"/>
          <p:nvPr/>
        </p:nvSpPr>
        <p:spPr>
          <a:xfrm>
            <a:off x="-491055" y="2629335"/>
            <a:ext cx="6172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ja-JP" sz="1400" b="1" dirty="0"/>
              <a:t>the </a:t>
            </a:r>
            <a:r>
              <a:rPr lang="en-US" altLang="ja-JP" sz="1400" b="1" dirty="0"/>
              <a:t>neu</a:t>
            </a:r>
            <a:r>
              <a:rPr lang="ja-JP" altLang="ja-JP" sz="1400" b="1" dirty="0"/>
              <a:t>ton </a:t>
            </a:r>
            <a:r>
              <a:rPr lang="en-US" altLang="ja-JP" sz="1400" b="1" dirty="0"/>
              <a:t>density </a:t>
            </a:r>
            <a:r>
              <a:rPr lang="ja-JP" altLang="ja-JP" sz="1400" b="1" dirty="0"/>
              <a:t>distribution  </a:t>
            </a:r>
            <a:endParaRPr lang="en-US" altLang="ja-JP" sz="14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194F2EB4-2E58-F2F4-753C-355C6319453C}"/>
              </a:ext>
            </a:extLst>
          </p:cNvPr>
          <p:cNvSpPr txBox="1"/>
          <p:nvPr/>
        </p:nvSpPr>
        <p:spPr>
          <a:xfrm>
            <a:off x="-510472" y="2434869"/>
            <a:ext cx="6172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ja-JP" sz="1400" b="1" dirty="0"/>
              <a:t>the </a:t>
            </a:r>
            <a:r>
              <a:rPr lang="en-US" altLang="ja-JP" sz="1400" b="1" dirty="0"/>
              <a:t>pro</a:t>
            </a:r>
            <a:r>
              <a:rPr lang="ja-JP" altLang="ja-JP" sz="1400" b="1" dirty="0"/>
              <a:t>ton </a:t>
            </a:r>
            <a:r>
              <a:rPr lang="en-US" altLang="ja-JP" sz="1400" b="1" dirty="0"/>
              <a:t>density </a:t>
            </a:r>
            <a:r>
              <a:rPr lang="ja-JP" altLang="ja-JP" sz="1400" b="1" dirty="0"/>
              <a:t>distribution  </a:t>
            </a:r>
            <a:endParaRPr lang="en-US" altLang="ja-JP" sz="1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C77C1829-1253-5C75-552F-E4FA505BE0C0}"/>
                  </a:ext>
                </a:extLst>
              </p:cNvPr>
              <p:cNvSpPr txBox="1"/>
              <p:nvPr/>
            </p:nvSpPr>
            <p:spPr>
              <a:xfrm>
                <a:off x="1943582" y="3545996"/>
                <a:ext cx="10725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en-US" altLang="ja-JP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C77C1829-1253-5C75-552F-E4FA505BE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82" y="3545996"/>
                <a:ext cx="107254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F0BA3B5F-8F52-5419-3DC7-409734C1DE76}"/>
                  </a:ext>
                </a:extLst>
              </p:cNvPr>
              <p:cNvSpPr txBox="1"/>
              <p:nvPr/>
            </p:nvSpPr>
            <p:spPr>
              <a:xfrm>
                <a:off x="1530509" y="4083628"/>
                <a:ext cx="6315738" cy="628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kumimoji="1" lang="en-US" altLang="ja-JP" sz="3200" dirty="0">
                    <a:solidFill>
                      <a:srgbClr val="FF0000"/>
                    </a:solidFill>
                  </a:rPr>
                  <a:t> </a:t>
                </a:r>
                <a:endParaRPr lang="ja-JP" altLang="en-US" dirty="0"/>
              </a:p>
            </p:txBody>
          </p:sp>
        </mc:Choice>
        <mc:Fallback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F0BA3B5F-8F52-5419-3DC7-409734C1D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509" y="4083628"/>
                <a:ext cx="6315738" cy="6286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C863E4BD-9544-CBC8-04D1-8524F539CD65}"/>
              </a:ext>
            </a:extLst>
          </p:cNvPr>
          <p:cNvCxnSpPr>
            <a:cxnSpLocks/>
          </p:cNvCxnSpPr>
          <p:nvPr/>
        </p:nvCxnSpPr>
        <p:spPr>
          <a:xfrm>
            <a:off x="464971" y="4116940"/>
            <a:ext cx="2268790" cy="42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838F31E7-1FA2-1666-38F9-A442386F6932}"/>
              </a:ext>
            </a:extLst>
          </p:cNvPr>
          <p:cNvCxnSpPr>
            <a:cxnSpLocks/>
          </p:cNvCxnSpPr>
          <p:nvPr/>
        </p:nvCxnSpPr>
        <p:spPr>
          <a:xfrm>
            <a:off x="464971" y="4226084"/>
            <a:ext cx="1803615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508A0131-3136-50F7-FB32-6EC697DB8D70}"/>
                  </a:ext>
                </a:extLst>
              </p:cNvPr>
              <p:cNvSpPr txBox="1"/>
              <p:nvPr/>
            </p:nvSpPr>
            <p:spPr>
              <a:xfrm>
                <a:off x="2289656" y="4198220"/>
                <a:ext cx="92023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ja-JP" sz="3200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altLang="ja-JP" sz="3200" b="0" i="0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altLang="ja-JP" sz="32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508A0131-3136-50F7-FB32-6EC697DB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656" y="4198220"/>
                <a:ext cx="920234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23BC675E-DD52-D7FB-07CF-0EBF52EF2287}"/>
              </a:ext>
            </a:extLst>
          </p:cNvPr>
          <p:cNvCxnSpPr>
            <a:cxnSpLocks/>
          </p:cNvCxnSpPr>
          <p:nvPr/>
        </p:nvCxnSpPr>
        <p:spPr>
          <a:xfrm>
            <a:off x="2356231" y="4226084"/>
            <a:ext cx="494394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B2B4AE45-385F-FBF3-CAA6-426E5DB8C57D}"/>
              </a:ext>
            </a:extLst>
          </p:cNvPr>
          <p:cNvSpPr/>
          <p:nvPr/>
        </p:nvSpPr>
        <p:spPr>
          <a:xfrm>
            <a:off x="179463" y="3893700"/>
            <a:ext cx="190469" cy="281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DE9E1A7D-82AD-306F-1195-454796EAF1A8}"/>
              </a:ext>
            </a:extLst>
          </p:cNvPr>
          <p:cNvSpPr/>
          <p:nvPr/>
        </p:nvSpPr>
        <p:spPr>
          <a:xfrm>
            <a:off x="2263236" y="5660497"/>
            <a:ext cx="494394" cy="253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DAA3A7B4-E691-ACE0-3D3A-EA17744F5909}"/>
              </a:ext>
            </a:extLst>
          </p:cNvPr>
          <p:cNvSpPr txBox="1"/>
          <p:nvPr/>
        </p:nvSpPr>
        <p:spPr>
          <a:xfrm rot="16200000">
            <a:off x="-440762" y="3825931"/>
            <a:ext cx="1360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density ρ</a:t>
            </a:r>
            <a:endParaRPr kumimoji="1" lang="ja-JP" altLang="en-US" b="1" dirty="0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7540964B-FB6B-B0A4-1285-65C4682ABA0B}"/>
              </a:ext>
            </a:extLst>
          </p:cNvPr>
          <p:cNvSpPr txBox="1"/>
          <p:nvPr/>
        </p:nvSpPr>
        <p:spPr>
          <a:xfrm>
            <a:off x="1047942" y="5647521"/>
            <a:ext cx="430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Distance from the center r</a:t>
            </a:r>
            <a:endParaRPr kumimoji="1" lang="ja-JP" altLang="en-US" b="1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FD9C1488-AC25-B037-C5CE-427DEB566104}"/>
              </a:ext>
            </a:extLst>
          </p:cNvPr>
          <p:cNvSpPr txBox="1"/>
          <p:nvPr/>
        </p:nvSpPr>
        <p:spPr>
          <a:xfrm>
            <a:off x="5418634" y="965726"/>
            <a:ext cx="683817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sz="2400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:</a:t>
            </a:r>
            <a:r>
              <a:rPr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probability of nuclear reaction </a:t>
            </a:r>
          </a:p>
          <a:p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(except for elastic scattering)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Include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information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nuclear radii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Short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life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time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＆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rare RI</a:t>
            </a:r>
            <a:endParaRPr kumimoji="1" lang="en-US" altLang="ja-JP" sz="2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570E7EB-7344-00EE-A889-6BC07D8819AD}"/>
              </a:ext>
            </a:extLst>
          </p:cNvPr>
          <p:cNvSpPr txBox="1"/>
          <p:nvPr/>
        </p:nvSpPr>
        <p:spPr>
          <a:xfrm>
            <a:off x="5456356" y="6298134"/>
            <a:ext cx="6367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800" b="1" dirty="0" err="1"/>
              <a:t>σ</a:t>
            </a:r>
            <a:r>
              <a:rPr lang="en-US" altLang="ja-JP" sz="2800" b="1" baseline="-25000" dirty="0" err="1"/>
              <a:t>R</a:t>
            </a:r>
            <a:r>
              <a:rPr lang="en-US" altLang="ja-JP" sz="2800" b="1" dirty="0"/>
              <a:t> </a:t>
            </a:r>
            <a:r>
              <a:rPr lang="ja-JP" altLang="en-US" sz="2800" b="1" dirty="0"/>
              <a:t>⇒ </a:t>
            </a:r>
            <a:r>
              <a:rPr lang="en-US" altLang="ja-JP" sz="2800" b="1" dirty="0" err="1"/>
              <a:t>Δr</a:t>
            </a:r>
            <a:endParaRPr lang="en-US" altLang="ja-JP" sz="2800" b="1" dirty="0"/>
          </a:p>
        </p:txBody>
      </p:sp>
    </p:spTree>
    <p:extLst>
      <p:ext uri="{BB962C8B-B14F-4D97-AF65-F5344CB8AC3E}">
        <p14:creationId xmlns:p14="http://schemas.microsoft.com/office/powerpoint/2010/main" val="257289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3" grpId="0" animBg="1"/>
      <p:bldP spid="19" grpId="0"/>
      <p:bldP spid="22" grpId="0"/>
      <p:bldP spid="33" grpId="0"/>
      <p:bldP spid="35" grpId="0" animBg="1"/>
      <p:bldP spid="36" grpId="0"/>
      <p:bldP spid="37" grpId="0" animBg="1"/>
      <p:bldP spid="38" grpId="0"/>
      <p:bldP spid="39" grpId="0"/>
      <p:bldP spid="41" grpId="0"/>
      <p:bldP spid="43" grpId="0"/>
      <p:bldP spid="8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5A8BD-4733-B461-42D6-A17B86EB4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51BC2E-B3E2-1094-057F-A83F0D87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固体重水素標的 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(SDT)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2CF7CA-C877-800C-46F9-B7E2FF7C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20</a:t>
            </a:fld>
            <a:endParaRPr lang="ja-JP" altLang="en-US" b="1" dirty="0"/>
          </a:p>
        </p:txBody>
      </p:sp>
      <p:pic>
        <p:nvPicPr>
          <p:cNvPr id="5" name="図 4" descr="グラフ, 散布図, 箱ひげ図&#10;&#10;AI 生成コンテンツは誤りを含む可能性があります。">
            <a:extLst>
              <a:ext uri="{FF2B5EF4-FFF2-40B4-BE49-F238E27FC236}">
                <a16:creationId xmlns:a16="http://schemas.microsoft.com/office/drawing/2014/main" id="{FEA52C17-E42F-A590-F131-9820F16D4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766" y="1073860"/>
            <a:ext cx="4800555" cy="360041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E1B2DC5-E21C-2319-B3DA-45A9A4533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95" y="1254675"/>
            <a:ext cx="3325880" cy="307032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90264C-78F7-D81E-780A-3DAF6BF54EEF}"/>
              </a:ext>
            </a:extLst>
          </p:cNvPr>
          <p:cNvSpPr txBox="1"/>
          <p:nvPr/>
        </p:nvSpPr>
        <p:spPr>
          <a:xfrm>
            <a:off x="1516931" y="3934079"/>
            <a:ext cx="234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</a:rPr>
              <a:t>実験に使用した</a:t>
            </a:r>
            <a:r>
              <a:rPr kumimoji="1" lang="en-US" altLang="ja-JP" b="1" dirty="0">
                <a:highlight>
                  <a:srgbClr val="FFFF00"/>
                </a:highlight>
              </a:rPr>
              <a:t>SDT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2F023A-6CA1-6211-32A4-28B3F8D12288}"/>
              </a:ext>
            </a:extLst>
          </p:cNvPr>
          <p:cNvSpPr/>
          <p:nvPr/>
        </p:nvSpPr>
        <p:spPr>
          <a:xfrm>
            <a:off x="1695711" y="1350817"/>
            <a:ext cx="905773" cy="175116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DBAFC6-8E27-E0A7-3D38-89A9339FE231}"/>
              </a:ext>
            </a:extLst>
          </p:cNvPr>
          <p:cNvSpPr txBox="1"/>
          <p:nvPr/>
        </p:nvSpPr>
        <p:spPr>
          <a:xfrm>
            <a:off x="2615522" y="1341645"/>
            <a:ext cx="1147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</a:rPr>
              <a:t>クラック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6B2DDF3-5524-9C6F-259D-6072D25EA3E1}"/>
              </a:ext>
            </a:extLst>
          </p:cNvPr>
          <p:cNvCxnSpPr>
            <a:cxnSpLocks/>
          </p:cNvCxnSpPr>
          <p:nvPr/>
        </p:nvCxnSpPr>
        <p:spPr>
          <a:xfrm flipH="1">
            <a:off x="563883" y="2664247"/>
            <a:ext cx="2909953" cy="0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3EAF5D-F642-6FE0-0212-18471EB4D9AB}"/>
              </a:ext>
            </a:extLst>
          </p:cNvPr>
          <p:cNvSpPr txBox="1"/>
          <p:nvPr/>
        </p:nvSpPr>
        <p:spPr>
          <a:xfrm>
            <a:off x="518984" y="2251317"/>
            <a:ext cx="117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50mmφ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A970EAAD-92FE-15C6-6F32-BF3D9028104C}"/>
              </a:ext>
            </a:extLst>
          </p:cNvPr>
          <p:cNvSpPr/>
          <p:nvPr/>
        </p:nvSpPr>
        <p:spPr>
          <a:xfrm>
            <a:off x="408103" y="3923752"/>
            <a:ext cx="378133" cy="3693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BA44E93E-733C-3BD1-23B3-92A9AD2CB7A0}"/>
              </a:ext>
            </a:extLst>
          </p:cNvPr>
          <p:cNvSpPr/>
          <p:nvPr/>
        </p:nvSpPr>
        <p:spPr>
          <a:xfrm>
            <a:off x="511217" y="4032732"/>
            <a:ext cx="154947" cy="1566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E532035-EF00-DA6E-951D-5E37BD10D6D7}"/>
              </a:ext>
            </a:extLst>
          </p:cNvPr>
          <p:cNvSpPr txBox="1"/>
          <p:nvPr/>
        </p:nvSpPr>
        <p:spPr>
          <a:xfrm>
            <a:off x="324835" y="3690352"/>
            <a:ext cx="1559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ビーム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5A7D160-443B-0EAE-5E92-F31CBA8D7631}"/>
              </a:ext>
            </a:extLst>
          </p:cNvPr>
          <p:cNvSpPr txBox="1"/>
          <p:nvPr/>
        </p:nvSpPr>
        <p:spPr>
          <a:xfrm>
            <a:off x="5257800" y="1222032"/>
            <a:ext cx="297122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>
                <a:solidFill>
                  <a:schemeClr val="bg1">
                    <a:lumMod val="75000"/>
                  </a:schemeClr>
                </a:solidFill>
              </a:rPr>
              <a:t>JOURNAL OF RESEARCH of the </a:t>
            </a:r>
          </a:p>
          <a:p>
            <a:r>
              <a:rPr lang="en-US" altLang="ja-JP" sz="1400" b="1" dirty="0">
                <a:solidFill>
                  <a:schemeClr val="bg1">
                    <a:lumMod val="75000"/>
                  </a:schemeClr>
                </a:solidFill>
              </a:rPr>
              <a:t>National Bureau of Standards </a:t>
            </a:r>
          </a:p>
          <a:p>
            <a:r>
              <a:rPr lang="en-US" altLang="ja-JP" sz="1400" b="1" dirty="0">
                <a:solidFill>
                  <a:schemeClr val="bg1">
                    <a:lumMod val="75000"/>
                  </a:schemeClr>
                </a:solidFill>
              </a:rPr>
              <a:t>Vol. 89, No.3, May-June 1984 </a:t>
            </a:r>
            <a:endParaRPr lang="ja-JP" alt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E585F1C-3131-3CAB-09BB-080165DDB48E}"/>
              </a:ext>
            </a:extLst>
          </p:cNvPr>
          <p:cNvSpPr/>
          <p:nvPr/>
        </p:nvSpPr>
        <p:spPr>
          <a:xfrm>
            <a:off x="7646158" y="2557575"/>
            <a:ext cx="532772" cy="11385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245921C8-2790-3582-8E86-603A05AAA4F5}"/>
              </a:ext>
            </a:extLst>
          </p:cNvPr>
          <p:cNvCxnSpPr>
            <a:cxnSpLocks/>
          </p:cNvCxnSpPr>
          <p:nvPr/>
        </p:nvCxnSpPr>
        <p:spPr>
          <a:xfrm flipV="1">
            <a:off x="6098256" y="3417717"/>
            <a:ext cx="1671792" cy="13366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7AF0CFE-4846-4BD2-A3DD-078C87B67F78}"/>
              </a:ext>
            </a:extLst>
          </p:cNvPr>
          <p:cNvSpPr txBox="1"/>
          <p:nvPr/>
        </p:nvSpPr>
        <p:spPr>
          <a:xfrm>
            <a:off x="5070005" y="5413250"/>
            <a:ext cx="650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後日、筑波大学で同条件で作成し、</a:t>
            </a:r>
            <a:endParaRPr lang="en-US" altLang="ja-JP" b="1" dirty="0"/>
          </a:p>
          <a:p>
            <a:r>
              <a:rPr lang="ja-JP" altLang="en-US" b="1" dirty="0"/>
              <a:t>表面のレーザー測定結果 ⇒ </a:t>
            </a:r>
            <a:r>
              <a:rPr lang="en-US" altLang="ja-JP" b="1" dirty="0"/>
              <a:t>SDT</a:t>
            </a:r>
            <a:r>
              <a:rPr lang="ja-JP" altLang="en-US" b="1" dirty="0"/>
              <a:t>の中心厚さ </a:t>
            </a:r>
            <a:r>
              <a:rPr lang="en-US" altLang="ja-JP" b="1" dirty="0"/>
              <a:t>51.3 ± 0.2 mm 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04DE3DE-4139-61D9-6013-803FE95DF88F}"/>
              </a:ext>
            </a:extLst>
          </p:cNvPr>
          <p:cNvSpPr txBox="1"/>
          <p:nvPr/>
        </p:nvSpPr>
        <p:spPr>
          <a:xfrm>
            <a:off x="5070005" y="4732204"/>
            <a:ext cx="2700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加重平均より</a:t>
            </a:r>
            <a:endParaRPr kumimoji="1" lang="en-US" altLang="ja-JP" sz="2000" b="1" dirty="0"/>
          </a:p>
          <a:p>
            <a:r>
              <a:rPr kumimoji="1" lang="en-US" altLang="ja-JP" sz="2000" b="1" dirty="0"/>
              <a:t>19.9 </a:t>
            </a:r>
            <a:r>
              <a:rPr lang="en-US" altLang="ja-JP" sz="2000" b="1" dirty="0"/>
              <a:t>± 0.1 cm</a:t>
            </a:r>
            <a:r>
              <a:rPr lang="en-US" altLang="ja-JP" sz="2000" b="1" baseline="30000" dirty="0"/>
              <a:t>3</a:t>
            </a:r>
            <a:r>
              <a:rPr lang="en-US" altLang="ja-JP" sz="2000" b="1" dirty="0"/>
              <a:t>/mol</a:t>
            </a:r>
            <a:endParaRPr kumimoji="1" lang="ja-JP" altLang="en-US" sz="20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F39B6E1-AFA6-2D15-E205-AC05F5433070}"/>
              </a:ext>
            </a:extLst>
          </p:cNvPr>
          <p:cNvSpPr txBox="1"/>
          <p:nvPr/>
        </p:nvSpPr>
        <p:spPr>
          <a:xfrm>
            <a:off x="2788796" y="3472414"/>
            <a:ext cx="97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chemeClr val="bg1"/>
                </a:solidFill>
              </a:rPr>
              <a:t>10 K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0AE0AA70-737D-F225-EB5C-A3312328A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5769" y="3680225"/>
            <a:ext cx="1964705" cy="2002488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0F9CD06-A149-1E05-CD89-639067572BEA}"/>
              </a:ext>
            </a:extLst>
          </p:cNvPr>
          <p:cNvSpPr txBox="1"/>
          <p:nvPr/>
        </p:nvSpPr>
        <p:spPr>
          <a:xfrm>
            <a:off x="9553302" y="6059581"/>
            <a:ext cx="2552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/>
              <a:t>固体水素</a:t>
            </a:r>
            <a:r>
              <a:rPr kumimoji="1" lang="ja-JP" altLang="en-US" b="1" dirty="0"/>
              <a:t>での系統誤差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6767516-E27D-5895-DF6A-6C4F12155BF3}"/>
              </a:ext>
            </a:extLst>
          </p:cNvPr>
          <p:cNvCxnSpPr>
            <a:cxnSpLocks/>
          </p:cNvCxnSpPr>
          <p:nvPr/>
        </p:nvCxnSpPr>
        <p:spPr>
          <a:xfrm>
            <a:off x="10188323" y="6059581"/>
            <a:ext cx="11972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DD19BFE-D8E0-6E67-1FCA-2F60B9AB04A2}"/>
              </a:ext>
            </a:extLst>
          </p:cNvPr>
          <p:cNvSpPr txBox="1"/>
          <p:nvPr/>
        </p:nvSpPr>
        <p:spPr>
          <a:xfrm>
            <a:off x="380895" y="4525842"/>
            <a:ext cx="39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評価方法 </a:t>
            </a:r>
            <a:endParaRPr lang="en-US" altLang="ja-JP" sz="2400" b="1" dirty="0"/>
          </a:p>
          <a:p>
            <a:r>
              <a:rPr kumimoji="1" lang="ja-JP" altLang="en-US" sz="2400" b="1" dirty="0"/>
              <a:t>核子剥離断面積を導出し、</a:t>
            </a:r>
            <a:r>
              <a:rPr kumimoji="1" lang="en-US" altLang="ja-JP" sz="2400" b="1" dirty="0"/>
              <a:t>CD</a:t>
            </a:r>
            <a:r>
              <a:rPr kumimoji="1" lang="en-US" altLang="ja-JP" sz="2400" b="1" baseline="-25000" dirty="0"/>
              <a:t>2</a:t>
            </a:r>
            <a:r>
              <a:rPr kumimoji="1" lang="ja-JP" altLang="en-US" sz="2400" b="1" dirty="0"/>
              <a:t>標的</a:t>
            </a:r>
            <a:r>
              <a:rPr kumimoji="1" lang="en-US" altLang="ja-JP" sz="2400" b="1" dirty="0"/>
              <a:t>(</a:t>
            </a:r>
            <a:r>
              <a:rPr kumimoji="1" lang="ja-JP" altLang="en-US" sz="2400" b="1" dirty="0"/>
              <a:t>と</a:t>
            </a:r>
            <a:r>
              <a:rPr kumimoji="1" lang="en-US" altLang="ja-JP" sz="2400" b="1" dirty="0"/>
              <a:t>C</a:t>
            </a:r>
            <a:r>
              <a:rPr kumimoji="1" lang="ja-JP" altLang="en-US" sz="2400" b="1" dirty="0"/>
              <a:t>標的</a:t>
            </a:r>
            <a:r>
              <a:rPr kumimoji="1" lang="en-US" altLang="ja-JP" sz="2400" b="1" dirty="0"/>
              <a:t>)</a:t>
            </a:r>
            <a:r>
              <a:rPr kumimoji="1" lang="ja-JP" altLang="en-US" sz="2400" b="1" dirty="0"/>
              <a:t>を用いた</a:t>
            </a:r>
            <a:r>
              <a:rPr lang="ja-JP" altLang="en-US" sz="2400" b="1" dirty="0"/>
              <a:t>先行研究 </a:t>
            </a:r>
            <a:r>
              <a:rPr kumimoji="1" lang="en-US" altLang="ja-JP" sz="2400" b="1" dirty="0"/>
              <a:t>[2]</a:t>
            </a:r>
            <a:r>
              <a:rPr kumimoji="1" lang="ja-JP" altLang="en-US" sz="2400" b="1" dirty="0"/>
              <a:t>と</a:t>
            </a:r>
            <a:r>
              <a:rPr lang="ja-JP" altLang="en-US" sz="2400" b="1" dirty="0"/>
              <a:t>比較する</a:t>
            </a:r>
            <a:endParaRPr kumimoji="1" lang="ja-JP" altLang="en-US" sz="2400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2D52EC9-31FB-310B-E728-AE1CA719CFB9}"/>
              </a:ext>
            </a:extLst>
          </p:cNvPr>
          <p:cNvSpPr txBox="1"/>
          <p:nvPr/>
        </p:nvSpPr>
        <p:spPr>
          <a:xfrm>
            <a:off x="423527" y="6356876"/>
            <a:ext cx="6100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JP" sz="1800" b="1" dirty="0">
                <a:solidFill>
                  <a:schemeClr val="bg1">
                    <a:lumMod val="75000"/>
                  </a:schemeClr>
                </a:solidFill>
              </a:rPr>
              <a:t>[2] H. Wang, et al., Phys. Lett.B754,104(2016).</a:t>
            </a:r>
            <a:endParaRPr lang="ja-JP" alt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4F1F409-0617-72CD-A31B-361DB46B1507}"/>
              </a:ext>
            </a:extLst>
          </p:cNvPr>
          <p:cNvSpPr txBox="1"/>
          <p:nvPr/>
        </p:nvSpPr>
        <p:spPr>
          <a:xfrm>
            <a:off x="6420026" y="305594"/>
            <a:ext cx="25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目的や課題を書く</a:t>
            </a:r>
            <a:endParaRPr kumimoji="1" lang="en-US" altLang="ja-JP" dirty="0"/>
          </a:p>
          <a:p>
            <a:r>
              <a:rPr kumimoji="1" lang="ja-JP" altLang="en-US" dirty="0"/>
              <a:t>バックアップ</a:t>
            </a:r>
            <a:endParaRPr kumimoji="1" lang="en-US" altLang="ja-JP" dirty="0"/>
          </a:p>
          <a:p>
            <a:r>
              <a:rPr lang="ja-JP" altLang="en-US" dirty="0"/>
              <a:t>↓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9059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7F44EB-9CA1-AA08-1153-8EE7DE4FE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He</a:t>
            </a:r>
            <a:r>
              <a:rPr kumimoji="1" lang="ja-JP" altLang="en-US" dirty="0"/>
              <a:t>供給圧力最適化時の、</a:t>
            </a:r>
            <a:r>
              <a:rPr kumimoji="1" lang="en-US" altLang="ja-JP" dirty="0"/>
              <a:t>SHT</a:t>
            </a:r>
            <a:r>
              <a:rPr kumimoji="1" lang="ja-JP" altLang="en-US" dirty="0"/>
              <a:t>膜厚の系統誤差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0A6BE0-213D-713F-B078-EAE7217D3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BE472-C47E-4775-917F-4B75267609A2}" type="slidenum">
              <a:rPr kumimoji="1" lang="ja-JP" altLang="en-US" smtClean="0"/>
              <a:t>21</a:t>
            </a:fld>
            <a:endParaRPr kumimoji="1" lang="ja-JP" altLang="en-US"/>
          </a:p>
        </p:txBody>
      </p:sp>
      <p:pic>
        <p:nvPicPr>
          <p:cNvPr id="10" name="コンテンツ プレースホルダー 9" descr="グラフ, 散布図&#10;&#10;AI 生成コンテンツは誤りを含む可能性があります。">
            <a:extLst>
              <a:ext uri="{FF2B5EF4-FFF2-40B4-BE49-F238E27FC236}">
                <a16:creationId xmlns:a16="http://schemas.microsoft.com/office/drawing/2014/main" id="{17B7259D-53D5-C054-9C07-6A54E2D61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027" y="1824895"/>
            <a:ext cx="7706711" cy="4896580"/>
          </a:xfrm>
          <a:prstGeom prst="rect">
            <a:avLst/>
          </a:prstGeom>
        </p:spPr>
      </p:pic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BFD1B971-A7FE-8380-5E40-96C002976379}"/>
              </a:ext>
            </a:extLst>
          </p:cNvPr>
          <p:cNvCxnSpPr>
            <a:cxnSpLocks/>
          </p:cNvCxnSpPr>
          <p:nvPr/>
        </p:nvCxnSpPr>
        <p:spPr>
          <a:xfrm>
            <a:off x="1828800" y="2763981"/>
            <a:ext cx="0" cy="104140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9C1CCE0-5345-6FD0-BB5E-CA211CD10C32}"/>
              </a:ext>
            </a:extLst>
          </p:cNvPr>
          <p:cNvSpPr txBox="1"/>
          <p:nvPr/>
        </p:nvSpPr>
        <p:spPr>
          <a:xfrm>
            <a:off x="443344" y="2359330"/>
            <a:ext cx="1690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~ 0.2 mm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83515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E933C1-DAA2-9936-6B61-3ABC42B9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7" y="70508"/>
            <a:ext cx="12417607" cy="106160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Feed Back System for s</a:t>
            </a:r>
            <a:r>
              <a:rPr lang="ja-JP" altLang="ja-JP" dirty="0"/>
              <a:t>uppress</a:t>
            </a:r>
            <a:r>
              <a:rPr lang="en-US" altLang="ja-JP" dirty="0" err="1"/>
              <a:t>ing</a:t>
            </a:r>
            <a:r>
              <a:rPr lang="ja-JP" altLang="ja-JP" dirty="0"/>
              <a:t> membrane bulging</a:t>
            </a:r>
            <a:endParaRPr kumimoji="1" lang="ja-JP" altLang="en-US" dirty="0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D83B3DBD-FDAF-1134-D15B-AB74C33DE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64" y="2860903"/>
            <a:ext cx="6130654" cy="2858063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005985-BF4E-F734-E38B-84BC90C8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22</a:t>
            </a:fld>
            <a:endParaRPr lang="ja-JP" altLang="en-US" b="1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DBC82B8-2E78-0B97-15EF-9039FF609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571" y="3110863"/>
            <a:ext cx="5794429" cy="2858063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74A8465B-F08F-0C24-B828-C955F6659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077" y="697243"/>
            <a:ext cx="3845494" cy="259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81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DCF061F9-4D30-7309-844A-D09948DFA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651" y="914182"/>
            <a:ext cx="3004349" cy="27810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78D9B6F-46E5-DC3A-7748-E04FDDEB3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0" y="914182"/>
            <a:ext cx="3004348" cy="273198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503194D-4E36-C7C4-32C7-D9E9150A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11936284" cy="1061608"/>
          </a:xfrm>
        </p:spPr>
        <p:txBody>
          <a:bodyPr>
            <a:normAutofit/>
          </a:bodyPr>
          <a:lstStyle/>
          <a:p>
            <a:r>
              <a:rPr kumimoji="1" lang="en-US" altLang="ja-JP" dirty="0" err="1"/>
              <a:t>BackUp</a:t>
            </a:r>
            <a:r>
              <a:rPr kumimoji="1" lang="ja-JP" altLang="en-US" dirty="0"/>
              <a:t>　</a:t>
            </a:r>
            <a:r>
              <a:rPr kumimoji="1" lang="en-US" altLang="ja-JP" dirty="0"/>
              <a:t>SDT</a:t>
            </a:r>
            <a:r>
              <a:rPr kumimoji="1" lang="ja-JP" altLang="en-US" dirty="0"/>
              <a:t>へのビーム入射位置</a:t>
            </a:r>
            <a:r>
              <a:rPr kumimoji="1" lang="en-US" altLang="ja-JP" dirty="0"/>
              <a:t>(</a:t>
            </a:r>
            <a:r>
              <a:rPr kumimoji="1" lang="ja-JP" altLang="en-US" dirty="0"/>
              <a:t>上流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2D731D-D37B-A83E-83C1-B6A383653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23</a:t>
            </a:fld>
            <a:endParaRPr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BC30CA2-652C-1D74-18EC-B0254E66AA0E}"/>
              </a:ext>
            </a:extLst>
          </p:cNvPr>
          <p:cNvSpPr txBox="1"/>
          <p:nvPr/>
        </p:nvSpPr>
        <p:spPr>
          <a:xfrm>
            <a:off x="3349917" y="110269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89Sr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6EE2632-59CD-4B22-440F-7BE7017FEEAD}"/>
              </a:ext>
            </a:extLst>
          </p:cNvPr>
          <p:cNvSpPr txBox="1"/>
          <p:nvPr/>
        </p:nvSpPr>
        <p:spPr>
          <a:xfrm>
            <a:off x="373884" y="1136771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90Sr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E503FD2-8B72-E1B6-1DEF-57B56582F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579" y="914182"/>
            <a:ext cx="2976035" cy="278102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7ADD35F-4D9B-939F-0F44-CA1F5966F205}"/>
              </a:ext>
            </a:extLst>
          </p:cNvPr>
          <p:cNvSpPr txBox="1"/>
          <p:nvPr/>
        </p:nvSpPr>
        <p:spPr>
          <a:xfrm>
            <a:off x="6400237" y="1126284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89Rb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1F4CBD0A-02D4-1DA3-869E-A82F129436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6612" y="914183"/>
            <a:ext cx="3163871" cy="2879078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23A69CB-DA76-274B-A853-7D75A2902965}"/>
              </a:ext>
            </a:extLst>
          </p:cNvPr>
          <p:cNvSpPr txBox="1"/>
          <p:nvPr/>
        </p:nvSpPr>
        <p:spPr>
          <a:xfrm>
            <a:off x="9376270" y="1091345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88Rb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BBB130A-8EB7-3D2F-68AC-2DDA4336BE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77" y="3892136"/>
            <a:ext cx="3047951" cy="2829339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3275C75-88BE-D055-7542-25ADCCA6428D}"/>
              </a:ext>
            </a:extLst>
          </p:cNvPr>
          <p:cNvSpPr txBox="1"/>
          <p:nvPr/>
        </p:nvSpPr>
        <p:spPr>
          <a:xfrm>
            <a:off x="373882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87Rb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79AE91F0-F91B-8124-6172-7AC4C7ADDD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5390" y="3920770"/>
            <a:ext cx="3026534" cy="2781025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48A2884-BBE3-D7E8-4C41-A2A69FA3C0C5}"/>
              </a:ext>
            </a:extLst>
          </p:cNvPr>
          <p:cNvSpPr txBox="1"/>
          <p:nvPr/>
        </p:nvSpPr>
        <p:spPr>
          <a:xfrm>
            <a:off x="3421833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86</a:t>
            </a:r>
            <a:r>
              <a:rPr lang="en-US" altLang="ja-JP" b="1" dirty="0">
                <a:highlight>
                  <a:srgbClr val="FFFF00"/>
                </a:highlight>
              </a:rPr>
              <a:t>Kr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6F01BE86-C45F-5C65-2BD5-92F1F8F67F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965469"/>
            <a:ext cx="3026534" cy="2756006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F9E5E5C-B806-1D65-6EEB-F051221AC3E7}"/>
              </a:ext>
            </a:extLst>
          </p:cNvPr>
          <p:cNvSpPr txBox="1"/>
          <p:nvPr/>
        </p:nvSpPr>
        <p:spPr>
          <a:xfrm>
            <a:off x="6400236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85</a:t>
            </a:r>
            <a:r>
              <a:rPr lang="en-US" altLang="ja-JP" b="1" dirty="0">
                <a:highlight>
                  <a:srgbClr val="FFFF00"/>
                </a:highlight>
              </a:rPr>
              <a:t>Kr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56237465-FE3A-4291-671D-E798AC01FDD1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186048" y="987064"/>
            <a:ext cx="2708434" cy="2659105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7CE7C6AC-35B2-5B7F-B187-950FDFB6EA4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3190396" y="950623"/>
            <a:ext cx="2708434" cy="265910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F9BCAEFC-0357-A593-FD48-547C26D6BB4F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6194745" y="958561"/>
            <a:ext cx="2708434" cy="265910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5BA1358-9E3C-12CF-41E3-E6C4C43B015E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9208122" y="975141"/>
            <a:ext cx="2708434" cy="2659105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6CEEA7D4-8CE0-CF3B-758B-C54FBDEC76BD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205734" y="3965469"/>
            <a:ext cx="2708434" cy="2659105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6EEABFBD-9E5C-6B5A-61A2-B5EEB73B78E3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3236552" y="4035815"/>
            <a:ext cx="2708434" cy="2659105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F146B6E1-0B75-D62C-3509-2FACDE4C8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6255050" y="4046996"/>
            <a:ext cx="2708434" cy="265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6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BC40E-1718-1053-7152-B049AED76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7EAF2482-85BA-CDB2-6350-B37E88265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7" y="910578"/>
            <a:ext cx="2999748" cy="2731988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BD2D06D-7974-E48C-723D-EEAE08821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177" y="910578"/>
            <a:ext cx="3066306" cy="280971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8BAECEB9-620A-E694-1E19-A288DB58C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1931" y="939266"/>
            <a:ext cx="2998892" cy="278102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D9C6DAD-BC05-8DFB-4691-D4B60785A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4116" y="910578"/>
            <a:ext cx="3062030" cy="280971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CB2D25F-C0FF-F09D-1176-9EFA45F12A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0" y="3916293"/>
            <a:ext cx="3018027" cy="28302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0FC5A32-7996-CAE8-7093-A9C22C516A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4635" y="3950016"/>
            <a:ext cx="3026534" cy="275177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5C65FB1-4DFB-55B6-F429-D148298BBE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4538" y="3965469"/>
            <a:ext cx="3028301" cy="278102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FF1060C-D2DB-E929-55D4-310605990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11936284" cy="106160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err="1"/>
              <a:t>BackUp</a:t>
            </a:r>
            <a:r>
              <a:rPr kumimoji="1" lang="ja-JP" altLang="en-US" dirty="0"/>
              <a:t>　</a:t>
            </a:r>
            <a:r>
              <a:rPr kumimoji="1" lang="en-US" altLang="ja-JP" dirty="0"/>
              <a:t>SDT</a:t>
            </a:r>
            <a:r>
              <a:rPr kumimoji="1" lang="ja-JP" altLang="en-US" dirty="0"/>
              <a:t>へのビーム入射位置</a:t>
            </a:r>
            <a:r>
              <a:rPr kumimoji="1" lang="en-US" altLang="ja-JP" dirty="0"/>
              <a:t>(</a:t>
            </a:r>
            <a:r>
              <a:rPr kumimoji="1" lang="ja-JP" altLang="en-US" dirty="0"/>
              <a:t>上流</a:t>
            </a:r>
            <a:r>
              <a:rPr kumimoji="1" lang="en-US" altLang="ja-JP" dirty="0"/>
              <a:t>) </a:t>
            </a:r>
            <a:r>
              <a:rPr kumimoji="1" lang="en-US" altLang="ja-JP" dirty="0" err="1"/>
              <a:t>emt</a:t>
            </a:r>
            <a:r>
              <a:rPr kumimoji="1" lang="en-US" altLang="ja-JP" dirty="0"/>
              <a:t>. Cut</a:t>
            </a:r>
            <a:br>
              <a:rPr kumimoji="1" lang="en-US" altLang="ja-JP" dirty="0"/>
            </a:br>
            <a:r>
              <a:rPr kumimoji="1" lang="en-US" altLang="ja-JP" dirty="0"/>
              <a:t>(Used for analysis)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9FEDA0-B39A-7A8A-443C-1C6ABDBE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24</a:t>
            </a:fld>
            <a:endParaRPr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F2827F5-1F16-92E7-C05D-079B24A4185C}"/>
              </a:ext>
            </a:extLst>
          </p:cNvPr>
          <p:cNvSpPr txBox="1"/>
          <p:nvPr/>
        </p:nvSpPr>
        <p:spPr>
          <a:xfrm>
            <a:off x="3349917" y="110269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89Sr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6FB5316-9656-EC1C-E225-179CD7BD3A98}"/>
              </a:ext>
            </a:extLst>
          </p:cNvPr>
          <p:cNvSpPr txBox="1"/>
          <p:nvPr/>
        </p:nvSpPr>
        <p:spPr>
          <a:xfrm>
            <a:off x="373884" y="1136771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90Sr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2421453-7967-28D7-16B0-793DD04B0733}"/>
              </a:ext>
            </a:extLst>
          </p:cNvPr>
          <p:cNvSpPr txBox="1"/>
          <p:nvPr/>
        </p:nvSpPr>
        <p:spPr>
          <a:xfrm>
            <a:off x="6400237" y="1126284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89Rb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34C92BD-DD15-CA02-3A4A-EA7FF4D5A1EF}"/>
              </a:ext>
            </a:extLst>
          </p:cNvPr>
          <p:cNvSpPr txBox="1"/>
          <p:nvPr/>
        </p:nvSpPr>
        <p:spPr>
          <a:xfrm>
            <a:off x="9376270" y="1091345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88Rb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D8AF0D0-780F-717A-2DCC-C8BBB0D310CC}"/>
              </a:ext>
            </a:extLst>
          </p:cNvPr>
          <p:cNvSpPr txBox="1"/>
          <p:nvPr/>
        </p:nvSpPr>
        <p:spPr>
          <a:xfrm>
            <a:off x="373882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87Rb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606995B-2FA8-1C6E-C126-594E936F4671}"/>
              </a:ext>
            </a:extLst>
          </p:cNvPr>
          <p:cNvSpPr txBox="1"/>
          <p:nvPr/>
        </p:nvSpPr>
        <p:spPr>
          <a:xfrm>
            <a:off x="3421833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86</a:t>
            </a:r>
            <a:r>
              <a:rPr lang="en-US" altLang="ja-JP" b="1" dirty="0">
                <a:highlight>
                  <a:srgbClr val="FFFF00"/>
                </a:highlight>
              </a:rPr>
              <a:t>Kr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3F9A117-6595-7006-4753-F809C53F3E33}"/>
              </a:ext>
            </a:extLst>
          </p:cNvPr>
          <p:cNvSpPr txBox="1"/>
          <p:nvPr/>
        </p:nvSpPr>
        <p:spPr>
          <a:xfrm>
            <a:off x="6400236" y="4137566"/>
            <a:ext cx="23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85</a:t>
            </a:r>
            <a:r>
              <a:rPr lang="en-US" altLang="ja-JP" b="1" dirty="0">
                <a:highlight>
                  <a:srgbClr val="FFFF00"/>
                </a:highlight>
              </a:rPr>
              <a:t>Kr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3A3BA9B3-BAE3-225F-9233-F9D3E889ED82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186048" y="987064"/>
            <a:ext cx="2708434" cy="265910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011F492C-57C0-BDCA-C29C-BAE0FD0FAADD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3190396" y="950623"/>
            <a:ext cx="2708434" cy="265910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37B34D76-454B-C2DA-A4A7-09F37ABBCA5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6194745" y="958561"/>
            <a:ext cx="2708434" cy="265910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77F624F-D599-BD64-EE76-4C77D2262B73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9208122" y="975141"/>
            <a:ext cx="2708434" cy="2659105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1E628EC0-E9CE-E895-8E3F-4878E12EFC33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205734" y="3965469"/>
            <a:ext cx="2708434" cy="2659105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FDBDA282-88C0-17CA-2A0F-1E096C35F78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3236552" y="4035815"/>
            <a:ext cx="2708434" cy="2659105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DDFB1350-717A-BBBE-A617-348696DF066A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6255050" y="4046996"/>
            <a:ext cx="2708434" cy="265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26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2FF54C-DBEA-6B46-371D-F7AD1A73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dirty="0"/>
              <a:t>the bump in the lower right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03984E-34D2-0F6F-FEA4-D6867E77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25</a:t>
            </a:fld>
            <a:endParaRPr lang="ja-JP" altLang="en-US" b="1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6E39199-2612-B2D0-73D3-BF3C75B93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286" y="3742473"/>
            <a:ext cx="9007621" cy="133361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1523D31-39C8-D943-F540-60008BB0D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920" y="2194453"/>
            <a:ext cx="2491956" cy="1234547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AC1BD10-F5A2-FE3C-AC7E-0EA38B46E174}"/>
              </a:ext>
            </a:extLst>
          </p:cNvPr>
          <p:cNvSpPr txBox="1"/>
          <p:nvPr/>
        </p:nvSpPr>
        <p:spPr>
          <a:xfrm>
            <a:off x="1933903" y="5150069"/>
            <a:ext cx="7619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Slew walk</a:t>
            </a:r>
            <a:r>
              <a:rPr lang="ja-JP" altLang="en-US" dirty="0"/>
              <a:t>して</a:t>
            </a:r>
            <a:r>
              <a:rPr kumimoji="1" lang="ja-JP" altLang="en-US" dirty="0"/>
              <a:t>、</a:t>
            </a:r>
            <a:r>
              <a:rPr kumimoji="1" lang="en-US" altLang="ja-JP" dirty="0" err="1"/>
              <a:t>tof</a:t>
            </a:r>
            <a:r>
              <a:rPr kumimoji="1" lang="ja-JP" altLang="en-US" dirty="0"/>
              <a:t>が大きくなる</a:t>
            </a:r>
            <a:r>
              <a:rPr kumimoji="1" lang="en-US" altLang="ja-JP" dirty="0"/>
              <a:t>(</a:t>
            </a:r>
            <a:r>
              <a:rPr kumimoji="1" lang="en-US" altLang="ja-JP" b="1" dirty="0"/>
              <a:t>β</a:t>
            </a:r>
            <a:r>
              <a:rPr kumimoji="1" lang="ja-JP" altLang="en-US" b="1" dirty="0"/>
              <a:t>が</a:t>
            </a:r>
            <a:r>
              <a:rPr lang="ja-JP" altLang="en-US" b="1" dirty="0"/>
              <a:t>小さく</a:t>
            </a:r>
            <a:r>
              <a:rPr kumimoji="1" lang="ja-JP" altLang="en-US" b="1" dirty="0"/>
              <a:t>なる</a:t>
            </a:r>
            <a:r>
              <a:rPr kumimoji="1" lang="en-US" altLang="ja-JP" dirty="0"/>
              <a:t>)</a:t>
            </a:r>
            <a:r>
              <a:rPr kumimoji="1" lang="ja-JP" altLang="en-US" dirty="0"/>
              <a:t>とすると、</a:t>
            </a:r>
            <a:endParaRPr kumimoji="1" lang="en-US" altLang="ja-JP" dirty="0"/>
          </a:p>
          <a:p>
            <a:r>
              <a:rPr kumimoji="1" lang="en-US" altLang="ja-JP" b="1" dirty="0"/>
              <a:t>A/Q </a:t>
            </a:r>
            <a:r>
              <a:rPr kumimoji="1" lang="ja-JP" altLang="en-US" dirty="0"/>
              <a:t>⇒ ∝ </a:t>
            </a:r>
            <a:r>
              <a:rPr kumimoji="1" lang="en-US" altLang="ja-JP" dirty="0"/>
              <a:t>1/β</a:t>
            </a:r>
            <a:r>
              <a:rPr kumimoji="1" lang="ja-JP" altLang="en-US" dirty="0"/>
              <a:t>なので</a:t>
            </a:r>
            <a:r>
              <a:rPr lang="ja-JP" altLang="en-US" b="1" dirty="0"/>
              <a:t>大きく</a:t>
            </a:r>
            <a:r>
              <a:rPr kumimoji="1" lang="ja-JP" altLang="en-US" b="1" dirty="0"/>
              <a:t>なる</a:t>
            </a:r>
            <a:endParaRPr kumimoji="1" lang="en-US" altLang="ja-JP" b="1" dirty="0"/>
          </a:p>
          <a:p>
            <a:r>
              <a:rPr kumimoji="1" lang="en-US" altLang="ja-JP" b="1" dirty="0"/>
              <a:t>Z</a:t>
            </a:r>
            <a:r>
              <a:rPr kumimoji="1" lang="en-US" altLang="ja-JP" dirty="0"/>
              <a:t>     </a:t>
            </a:r>
            <a:r>
              <a:rPr kumimoji="1" lang="ja-JP" altLang="en-US" dirty="0"/>
              <a:t>⇒ ∝</a:t>
            </a:r>
            <a:r>
              <a:rPr kumimoji="1" lang="en-US" altLang="ja-JP" dirty="0"/>
              <a:t>β^2</a:t>
            </a:r>
            <a:r>
              <a:rPr kumimoji="1" lang="ja-JP" altLang="en-US" dirty="0"/>
              <a:t>なので</a:t>
            </a:r>
            <a:r>
              <a:rPr lang="ja-JP" altLang="en-US" b="1" dirty="0"/>
              <a:t>小さく</a:t>
            </a:r>
            <a:r>
              <a:rPr kumimoji="1" lang="ja-JP" altLang="en-US" b="1" dirty="0"/>
              <a:t>なる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36D7C19B-DCF4-D890-266D-A089D62D9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366" y="70508"/>
            <a:ext cx="3473656" cy="33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70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C5B91E-C0D5-98C0-9829-E26E65DDC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PPAC 240 mm</a:t>
            </a:r>
            <a:endParaRPr kumimoji="1" lang="ja-JP" altLang="en-US" dirty="0"/>
          </a:p>
        </p:txBody>
      </p:sp>
      <p:pic>
        <p:nvPicPr>
          <p:cNvPr id="6" name="コンテンツ プレースホルダー 5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A8AF82B2-DA40-24F9-ACBF-7BF1D93D2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624" y="1508178"/>
            <a:ext cx="5304131" cy="4351338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D2FB25-20DF-2A4B-8D95-F8B1B5982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BE472-C47E-4775-917F-4B75267609A2}" type="slidenum">
              <a:rPr kumimoji="1" lang="ja-JP" altLang="en-US" smtClean="0"/>
              <a:t>26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ABC9121-7A37-118D-4310-FECC6A999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081" y="1658494"/>
            <a:ext cx="5409913" cy="4050705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09F305D-1BDC-53AE-2C6F-B5D6E242F532}"/>
              </a:ext>
            </a:extLst>
          </p:cNvPr>
          <p:cNvSpPr/>
          <p:nvPr/>
        </p:nvSpPr>
        <p:spPr>
          <a:xfrm>
            <a:off x="8610600" y="2087418"/>
            <a:ext cx="561109" cy="15147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721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BE31880-6575-4407-3C96-7A55373A5669}"/>
                  </a:ext>
                </a:extLst>
              </p:cNvPr>
              <p:cNvSpPr txBox="1"/>
              <p:nvPr/>
            </p:nvSpPr>
            <p:spPr>
              <a:xfrm>
                <a:off x="93783" y="585109"/>
                <a:ext cx="5095631" cy="640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N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−1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p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σ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N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−</m:t>
                      </m:r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R</m:t>
                          </m:r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N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ja-JP" dirty="0"/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5BE31880-6575-4407-3C96-7A55373A5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3" y="585109"/>
                <a:ext cx="5095631" cy="6401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FB386A4-8ADB-298B-4926-EA680887CDBB}"/>
                  </a:ext>
                </a:extLst>
              </p:cNvPr>
              <p:cNvSpPr txBox="1"/>
              <p:nvPr/>
            </p:nvSpPr>
            <p:spPr>
              <a:xfrm>
                <a:off x="443060" y="1366879"/>
                <a:ext cx="5479310" cy="640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e</m:t>
                          </m:r>
                        </m:e>
                        <m:sup>
                          <m:sSub>
                            <m:sSubPr>
                              <m:ctrlPr>
                                <a:rPr lang="en-US" altLang="ja-JP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R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’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sup>
                      </m:sSup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N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−1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p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sSub>
                        <m:sSub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ja-JP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lang="en-US" altLang="ja-JP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ja-JP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σ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N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FB386A4-8ADB-298B-4926-EA680887C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60" y="1366879"/>
                <a:ext cx="5479310" cy="6401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8AA3CB5-4599-F440-7B38-F6861EF09043}"/>
                  </a:ext>
                </a:extLst>
              </p:cNvPr>
              <p:cNvSpPr txBox="1"/>
              <p:nvPr/>
            </p:nvSpPr>
            <p:spPr>
              <a:xfrm>
                <a:off x="341834" y="2203246"/>
                <a:ext cx="4387125" cy="640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d</m:t>
                          </m:r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</m:t>
                      </m:r>
                      <m:sSup>
                        <m:sSup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e</m:t>
                          </m:r>
                        </m:e>
                        <m:sup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R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′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sup>
                      </m:sSup>
                      <m:sSub>
                        <m:sSub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ja-JP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σ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N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8AA3CB5-4599-F440-7B38-F6861EF09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34" y="2203246"/>
                <a:ext cx="4387125" cy="6401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1DC86563-8777-C6EE-311C-024C9D17CAB0}"/>
                  </a:ext>
                </a:extLst>
              </p:cNvPr>
              <p:cNvSpPr txBox="1"/>
              <p:nvPr/>
            </p:nvSpPr>
            <p:spPr>
              <a:xfrm>
                <a:off x="341834" y="3066953"/>
                <a:ext cx="6408683" cy="818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R</m:t>
                                      </m:r>
                                      <m: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t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=0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R</m:t>
                                      </m:r>
                                      <m:r>
                                        <a:rPr lang="en-US" altLang="ja-JP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ja-JP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sub>
                          </m:sSub>
                        </m:sup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nary>
                        <m:naryPr>
                          <m:ctrlPr>
                            <a:rPr lang="en-US" altLang="ja-JP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altLang="ja-JP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altLang="ja-JP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a:rPr lang="en-US" altLang="ja-JP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b>
                              </m:sSub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dt</m:t>
                          </m:r>
                        </m:e>
                      </m:nary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1DC86563-8777-C6EE-311C-024C9D17C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34" y="3066953"/>
                <a:ext cx="6408683" cy="8186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2BEAC33-4136-720D-466B-3460AE3AE024}"/>
                  </a:ext>
                </a:extLst>
              </p:cNvPr>
              <p:cNvSpPr txBox="1"/>
              <p:nvPr/>
            </p:nvSpPr>
            <p:spPr>
              <a:xfrm>
                <a:off x="93783" y="4111093"/>
                <a:ext cx="6563822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e</m:t>
                          </m:r>
                        </m:e>
                        <m:sup>
                          <m:sSub>
                            <m:sSubPr>
                              <m:ctrl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R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′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t</m:t>
                              </m:r>
                            </m:sub>
                          </m:sSub>
                        </m:sup>
                      </m:sSup>
                      <m:sSub>
                        <m:sSubPr>
                          <m:ctrl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lang="en-US" altLang="ja-JP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lang="en-US" altLang="ja-JP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σ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N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e>
                      </m:d>
                      <m:sSup>
                        <m:sSup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1" smtClean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ja-JP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sup>
                      </m:sSup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 − 1)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2BEAC33-4136-720D-466B-3460AE3AE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3" y="4111093"/>
                <a:ext cx="6563822" cy="6580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A3FA3F3A-C9B0-6FFC-1429-191A1DBA7EEC}"/>
                  </a:ext>
                </a:extLst>
              </p:cNvPr>
              <p:cNvSpPr txBox="1"/>
              <p:nvPr/>
            </p:nvSpPr>
            <p:spPr>
              <a:xfrm>
                <a:off x="122885" y="5045868"/>
                <a:ext cx="3839183" cy="11991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i="1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sty m:val="p"/>
                            </m:r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den>
                      </m:f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</m:s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kumimoji="1" lang="en-US" altLang="ja-JP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1" lang="en-US" altLang="ja-JP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                 ~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(0)</m:t>
                          </m:r>
                        </m:den>
                      </m:f>
                      <m:f>
                        <m:fPr>
                          <m:ctrlP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 −  </m:t>
                          </m:r>
                          <m:sSup>
                            <m:sSupPr>
                              <m:ctrl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1" dirty="0" smtClean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1" dirty="0" smtClean="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ja-JP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b>
                          </m:sSub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ja-JP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1" dirty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A3FA3F3A-C9B0-6FFC-1429-191A1DBA7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85" y="5045868"/>
                <a:ext cx="3839183" cy="11991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86737FC-8F62-6FAD-8620-A58D71472E27}"/>
                  </a:ext>
                </a:extLst>
              </p:cNvPr>
              <p:cNvSpPr txBox="1"/>
              <p:nvPr/>
            </p:nvSpPr>
            <p:spPr>
              <a:xfrm>
                <a:off x="4632366" y="5116851"/>
                <a:ext cx="7377382" cy="7044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sup>
                      </m:sSup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sup>
                      </m:sSup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 </m:t>
                      </m:r>
                      <m:d>
                        <m:d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R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lang="en-US" altLang="ja-JP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ja-JP" dirty="0">
                  <a:ea typeface="Cambria Math" panose="02040503050406030204" pitchFamily="18" charset="0"/>
                </a:endParaRPr>
              </a:p>
              <a:p>
                <a:r>
                  <a:rPr lang="ja-JP" altLang="en-US" dirty="0"/>
                  <a:t>                                </a:t>
                </a:r>
                <a:r>
                  <a:rPr lang="en-US" altLang="ja-JP" dirty="0"/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smtClean="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smtClean="0"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en-US" altLang="ja-JP" dirty="0"/>
                  <a:t>)(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en-US" altLang="ja-JP" b="0" i="1" dirty="0" smtClean="0">
                        <a:latin typeface="Cambria Math" panose="02040503050406030204" pitchFamily="18" charset="0"/>
                      </a:rPr>
                      <m:t> −  </m:t>
                    </m:r>
                    <m:sSup>
                      <m:sSupPr>
                        <m:ctrl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</m:e>
                      <m:sup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ja-JP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 dirty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altLang="ja-JP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 dirty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en-US" altLang="ja-JP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dirty="0"/>
                  <a:t>)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86737FC-8F62-6FAD-8620-A58D71472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366" y="5116851"/>
                <a:ext cx="7377382" cy="704488"/>
              </a:xfrm>
              <a:prstGeom prst="rect">
                <a:avLst/>
              </a:prstGeom>
              <a:blipFill>
                <a:blip r:embed="rId8"/>
                <a:stretch>
                  <a:fillRect b="-129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AB9A7D35-287B-AAD2-209E-7E25D427C0EB}"/>
              </a:ext>
            </a:extLst>
          </p:cNvPr>
          <p:cNvCxnSpPr>
            <a:cxnSpLocks/>
          </p:cNvCxnSpPr>
          <p:nvPr/>
        </p:nvCxnSpPr>
        <p:spPr>
          <a:xfrm flipH="1" flipV="1">
            <a:off x="3798277" y="5556738"/>
            <a:ext cx="2952240" cy="825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5C4C9A4-8344-0591-62CF-755C13BEA1E9}"/>
              </a:ext>
            </a:extLst>
          </p:cNvPr>
          <p:cNvSpPr/>
          <p:nvPr/>
        </p:nvSpPr>
        <p:spPr>
          <a:xfrm>
            <a:off x="447637" y="495292"/>
            <a:ext cx="4387921" cy="81980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89F7244-4CC9-AF73-EF5E-63A2212B76B2}"/>
              </a:ext>
            </a:extLst>
          </p:cNvPr>
          <p:cNvSpPr/>
          <p:nvPr/>
        </p:nvSpPr>
        <p:spPr>
          <a:xfrm>
            <a:off x="182252" y="5045868"/>
            <a:ext cx="4099993" cy="13168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D2AF6415-0DCF-B00F-883B-FAC03C53A5A3}"/>
                  </a:ext>
                </a:extLst>
              </p:cNvPr>
              <p:cNvSpPr txBox="1"/>
              <p:nvPr/>
            </p:nvSpPr>
            <p:spPr>
              <a:xfrm>
                <a:off x="6336112" y="6009043"/>
                <a:ext cx="416776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kumimoji="1" lang="en-US" altLang="ja-JP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≪1 </m:t>
                    </m:r>
                  </m:oMath>
                </a14:m>
                <a:r>
                  <a:rPr lang="ja-JP" altLang="en-US" dirty="0"/>
                  <a:t>であればテーラー展開して、</a:t>
                </a:r>
                <a:r>
                  <a:rPr lang="en-US" altLang="ja-JP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ja-JP" altLang="en-US" i="1" smtClean="0">
                            <a:latin typeface="Cambria Math" panose="02040503050406030204" pitchFamily="18" charset="0"/>
                          </a:rPr>
                          <m:t>’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 ~ 0</m:t>
                    </m:r>
                  </m:oMath>
                </a14:m>
                <a:r>
                  <a:rPr kumimoji="1" lang="ja-JP" altLang="en-US" b="0" dirty="0"/>
                  <a:t>の発散を防げる</a:t>
                </a:r>
                <a:endParaRPr kumimoji="1" lang="en-US" altLang="ja-JP" b="0" dirty="0"/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D2AF6415-0DCF-B00F-883B-FAC03C53A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112" y="6009043"/>
                <a:ext cx="4167765" cy="646331"/>
              </a:xfrm>
              <a:prstGeom prst="rect">
                <a:avLst/>
              </a:prstGeom>
              <a:blipFill>
                <a:blip r:embed="rId9"/>
                <a:stretch>
                  <a:fillRect t="-4717" r="-6871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図 2">
            <a:extLst>
              <a:ext uri="{FF2B5EF4-FFF2-40B4-BE49-F238E27FC236}">
                <a16:creationId xmlns:a16="http://schemas.microsoft.com/office/drawing/2014/main" id="{97D0727F-0EEF-371E-6458-B9FFC0DA56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7557" y="434565"/>
            <a:ext cx="5364443" cy="4177536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D6037D8-AE9A-0FE3-8AA8-99E3DB27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27</a:t>
            </a:fld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450424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745B2-9852-5CB5-6C53-F69917935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9F8673E-4745-70CB-E87A-7BE03C0E4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816" y="64655"/>
            <a:ext cx="6240122" cy="6052543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169D6C-6CF5-6506-CC7B-862D0D73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28</a:t>
            </a:fld>
            <a:endParaRPr lang="ja-JP" altLang="en-US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5180DFE-D15C-2645-2FA4-5328100FBE59}"/>
              </a:ext>
            </a:extLst>
          </p:cNvPr>
          <p:cNvSpPr txBox="1"/>
          <p:nvPr/>
        </p:nvSpPr>
        <p:spPr>
          <a:xfrm>
            <a:off x="8413414" y="1969680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28C5B66D-1180-72C9-F974-280090E5CCD2}"/>
              </a:ext>
            </a:extLst>
          </p:cNvPr>
          <p:cNvCxnSpPr>
            <a:cxnSpLocks/>
          </p:cNvCxnSpPr>
          <p:nvPr/>
        </p:nvCxnSpPr>
        <p:spPr>
          <a:xfrm flipH="1">
            <a:off x="8318550" y="2371955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B22996-1332-0A4E-E695-DF1165D5D03F}"/>
              </a:ext>
            </a:extLst>
          </p:cNvPr>
          <p:cNvSpPr txBox="1"/>
          <p:nvPr/>
        </p:nvSpPr>
        <p:spPr>
          <a:xfrm>
            <a:off x="7167155" y="1978535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5EEA86E7-2B2D-A088-7434-567999EA6BD9}"/>
              </a:ext>
            </a:extLst>
          </p:cNvPr>
          <p:cNvCxnSpPr>
            <a:cxnSpLocks/>
          </p:cNvCxnSpPr>
          <p:nvPr/>
        </p:nvCxnSpPr>
        <p:spPr>
          <a:xfrm flipH="1">
            <a:off x="7167155" y="2355883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B4AB89B-13E3-0115-F68B-112300352113}"/>
              </a:ext>
            </a:extLst>
          </p:cNvPr>
          <p:cNvSpPr txBox="1"/>
          <p:nvPr/>
        </p:nvSpPr>
        <p:spPr>
          <a:xfrm>
            <a:off x="9925027" y="3000910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FE113202-B96C-9722-6F77-1B32D29E3FE7}"/>
              </a:ext>
            </a:extLst>
          </p:cNvPr>
          <p:cNvCxnSpPr>
            <a:cxnSpLocks/>
          </p:cNvCxnSpPr>
          <p:nvPr/>
        </p:nvCxnSpPr>
        <p:spPr>
          <a:xfrm flipH="1">
            <a:off x="9854287" y="3425268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766998-36E1-2C6B-4E17-696D8DD1A913}"/>
              </a:ext>
            </a:extLst>
          </p:cNvPr>
          <p:cNvSpPr txBox="1"/>
          <p:nvPr/>
        </p:nvSpPr>
        <p:spPr>
          <a:xfrm>
            <a:off x="8678768" y="3009765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88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62A4645A-965C-C58A-5AF7-4EFE69874D58}"/>
              </a:ext>
            </a:extLst>
          </p:cNvPr>
          <p:cNvCxnSpPr>
            <a:cxnSpLocks/>
          </p:cNvCxnSpPr>
          <p:nvPr/>
        </p:nvCxnSpPr>
        <p:spPr>
          <a:xfrm flipH="1">
            <a:off x="8678768" y="3425268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C543BFF-3483-4783-2C8D-6E7EA2B4022D}"/>
              </a:ext>
            </a:extLst>
          </p:cNvPr>
          <p:cNvSpPr txBox="1"/>
          <p:nvPr/>
        </p:nvSpPr>
        <p:spPr>
          <a:xfrm>
            <a:off x="7432509" y="3009765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87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944769EE-955A-D2C0-EA71-2737651E8C4D}"/>
              </a:ext>
            </a:extLst>
          </p:cNvPr>
          <p:cNvCxnSpPr>
            <a:cxnSpLocks/>
          </p:cNvCxnSpPr>
          <p:nvPr/>
        </p:nvCxnSpPr>
        <p:spPr>
          <a:xfrm flipH="1">
            <a:off x="7709505" y="3425268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F5730CD-FF40-8C59-EF8E-48AC9C29BBEA}"/>
              </a:ext>
            </a:extLst>
          </p:cNvPr>
          <p:cNvSpPr txBox="1"/>
          <p:nvPr/>
        </p:nvSpPr>
        <p:spPr>
          <a:xfrm>
            <a:off x="9490956" y="4054223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86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57773017-6089-2C6B-4005-38CF4920BCF8}"/>
              </a:ext>
            </a:extLst>
          </p:cNvPr>
          <p:cNvCxnSpPr>
            <a:cxnSpLocks/>
          </p:cNvCxnSpPr>
          <p:nvPr/>
        </p:nvCxnSpPr>
        <p:spPr>
          <a:xfrm flipH="1">
            <a:off x="9310847" y="4388573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623620B-A6C9-6938-4901-EFDA48057CB5}"/>
              </a:ext>
            </a:extLst>
          </p:cNvPr>
          <p:cNvSpPr txBox="1"/>
          <p:nvPr/>
        </p:nvSpPr>
        <p:spPr>
          <a:xfrm>
            <a:off x="8244697" y="4063078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</a:rPr>
              <a:t>85</a:t>
            </a:r>
            <a:r>
              <a:rPr kumimoji="1" lang="en-US" altLang="ja-JP" sz="28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8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800" b="1" baseline="30000" dirty="0">
              <a:solidFill>
                <a:srgbClr val="FF0000"/>
              </a:solidFill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1B65B06-7002-D1AA-87EB-9AFCFAF96327}"/>
              </a:ext>
            </a:extLst>
          </p:cNvPr>
          <p:cNvCxnSpPr>
            <a:cxnSpLocks/>
          </p:cNvCxnSpPr>
          <p:nvPr/>
        </p:nvCxnSpPr>
        <p:spPr>
          <a:xfrm flipH="1">
            <a:off x="8166877" y="4388573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C053EEC-1987-B026-A2DB-49DB95F76D10}"/>
              </a:ext>
            </a:extLst>
          </p:cNvPr>
          <p:cNvSpPr txBox="1"/>
          <p:nvPr/>
        </p:nvSpPr>
        <p:spPr>
          <a:xfrm>
            <a:off x="7752211" y="842401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baseline="30000" dirty="0">
                <a:solidFill>
                  <a:srgbClr val="FF0000"/>
                </a:solidFill>
                <a:highlight>
                  <a:srgbClr val="FFFF00"/>
                </a:highlight>
              </a:rPr>
              <a:t>92</a:t>
            </a:r>
            <a:r>
              <a:rPr kumimoji="1" lang="en-US" altLang="ja-JP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Y</a:t>
            </a:r>
            <a:r>
              <a:rPr kumimoji="1" lang="en-US" altLang="ja-JP" sz="2800" b="1" baseline="30000" dirty="0">
                <a:solidFill>
                  <a:srgbClr val="FF0000"/>
                </a:solidFill>
                <a:highlight>
                  <a:srgbClr val="FFFF00"/>
                </a:highlight>
              </a:rPr>
              <a:t>39+</a:t>
            </a:r>
            <a:endParaRPr kumimoji="1" lang="ja-JP" altLang="en-US" sz="2800" b="1" baseline="30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AFB33A1-D039-DAFD-7502-2AB9541B318B}"/>
              </a:ext>
            </a:extLst>
          </p:cNvPr>
          <p:cNvCxnSpPr>
            <a:cxnSpLocks/>
          </p:cNvCxnSpPr>
          <p:nvPr/>
        </p:nvCxnSpPr>
        <p:spPr>
          <a:xfrm flipH="1">
            <a:off x="7752211" y="1219749"/>
            <a:ext cx="360218" cy="39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図 2">
            <a:extLst>
              <a:ext uri="{FF2B5EF4-FFF2-40B4-BE49-F238E27FC236}">
                <a16:creationId xmlns:a16="http://schemas.microsoft.com/office/drawing/2014/main" id="{899412B5-A324-78D9-BEF9-467E5DFD11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773" t="17876" r="4879" b="43873"/>
          <a:stretch>
            <a:fillRect/>
          </a:stretch>
        </p:blipFill>
        <p:spPr>
          <a:xfrm>
            <a:off x="8244697" y="1244757"/>
            <a:ext cx="3947303" cy="359148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8BCC398-C57F-20F4-CA6B-46D75DE1D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062" y="1197529"/>
            <a:ext cx="5412234" cy="36636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84468A7-82A1-68EC-274E-BB2707190F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062" y="529121"/>
            <a:ext cx="5562111" cy="57453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30D4941-F007-0D59-4866-CA424E1421E2}"/>
              </a:ext>
            </a:extLst>
          </p:cNvPr>
          <p:cNvSpPr txBox="1"/>
          <p:nvPr/>
        </p:nvSpPr>
        <p:spPr>
          <a:xfrm>
            <a:off x="213062" y="19041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PHYSICAL REVIEW C 79,064318 (2009)</a:t>
            </a:r>
            <a:endParaRPr lang="ja-JP" altLang="en-US" dirty="0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25FABF44-F370-94BB-A354-5DF2DC826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752" y="1877336"/>
            <a:ext cx="3935711" cy="479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14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図 87">
            <a:extLst>
              <a:ext uri="{FF2B5EF4-FFF2-40B4-BE49-F238E27FC236}">
                <a16:creationId xmlns:a16="http://schemas.microsoft.com/office/drawing/2014/main" id="{6F76D57A-8B09-408C-99AB-5EF5AD029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409" y="553848"/>
            <a:ext cx="3033391" cy="274809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C3496EB-0149-BDA2-0EFF-7517A1F9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下流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PI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EDDFFA-81F5-AFBB-306F-3E069B68E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29</a:t>
            </a:fld>
            <a:endParaRPr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EEF6886-B4DB-FD96-2448-47AFB0EF5D40}"/>
              </a:ext>
            </a:extLst>
          </p:cNvPr>
          <p:cNvSpPr txBox="1"/>
          <p:nvPr/>
        </p:nvSpPr>
        <p:spPr>
          <a:xfrm>
            <a:off x="411216" y="943616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/>
              <a:t>Downstream PI</a:t>
            </a:r>
          </a:p>
          <a:p>
            <a:pPr algn="ctr"/>
            <a:r>
              <a:rPr lang="en-US" altLang="ja-JP" sz="2000" b="1" dirty="0"/>
              <a:t>(</a:t>
            </a:r>
            <a:r>
              <a:rPr lang="en-US" altLang="ja-JP" sz="2000" b="1" baseline="30000" dirty="0"/>
              <a:t>90</a:t>
            </a:r>
            <a:r>
              <a:rPr lang="en-US" altLang="ja-JP" sz="2000" b="1" dirty="0"/>
              <a:t>Sr is selected)</a:t>
            </a:r>
            <a:endParaRPr kumimoji="1" lang="ja-JP" altLang="en-US" sz="2000" b="1" dirty="0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FBDAB9B-1730-A5F4-3833-0A0D13C41B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12"/>
          <a:stretch>
            <a:fillRect/>
          </a:stretch>
        </p:blipFill>
        <p:spPr>
          <a:xfrm>
            <a:off x="69668" y="1651502"/>
            <a:ext cx="3362084" cy="3048318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469A815-476B-88BA-383D-A4C846A8FA05}"/>
              </a:ext>
            </a:extLst>
          </p:cNvPr>
          <p:cNvSpPr txBox="1"/>
          <p:nvPr/>
        </p:nvSpPr>
        <p:spPr>
          <a:xfrm>
            <a:off x="3952821" y="206405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89</a:t>
            </a:r>
            <a:r>
              <a:rPr lang="en-US" altLang="ja-JP" sz="2000" b="1" dirty="0"/>
              <a:t>Sr is selected)</a:t>
            </a:r>
            <a:endParaRPr lang="ja-JP" altLang="en-US" dirty="0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333A8034-0500-AB80-EA9C-F8105AF7B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168" y="581982"/>
            <a:ext cx="2866616" cy="2625047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5367A4CB-467C-10DB-23DB-913EA7F4960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803"/>
          <a:stretch>
            <a:fillRect/>
          </a:stretch>
        </p:blipFill>
        <p:spPr>
          <a:xfrm>
            <a:off x="9214481" y="547832"/>
            <a:ext cx="2907851" cy="2693348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A3BB2B5-3ED4-52AE-F8D4-29D064BD1C80}"/>
              </a:ext>
            </a:extLst>
          </p:cNvPr>
          <p:cNvSpPr txBox="1"/>
          <p:nvPr/>
        </p:nvSpPr>
        <p:spPr>
          <a:xfrm>
            <a:off x="6662165" y="206092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89</a:t>
            </a:r>
            <a:r>
              <a:rPr lang="en-US" altLang="ja-JP" sz="2000" b="1" dirty="0"/>
              <a:t>Rb is selected)</a:t>
            </a:r>
            <a:endParaRPr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5BEA4D8-8F0E-ED59-672C-B43632FD3ED2}"/>
              </a:ext>
            </a:extLst>
          </p:cNvPr>
          <p:cNvSpPr txBox="1"/>
          <p:nvPr/>
        </p:nvSpPr>
        <p:spPr>
          <a:xfrm>
            <a:off x="9412149" y="212497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88</a:t>
            </a:r>
            <a:r>
              <a:rPr lang="en-US" altLang="ja-JP" sz="2000" b="1" dirty="0"/>
              <a:t>Rb is selected)</a:t>
            </a:r>
            <a:endParaRPr lang="ja-JP" altLang="en-US" dirty="0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9D52AAAC-DCB4-AF0E-A35D-667C5F1752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8957" y="3579308"/>
            <a:ext cx="3010197" cy="2777042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9C08C88-943D-94E7-3BFB-266C563C7C86}"/>
              </a:ext>
            </a:extLst>
          </p:cNvPr>
          <p:cNvSpPr txBox="1"/>
          <p:nvPr/>
        </p:nvSpPr>
        <p:spPr>
          <a:xfrm>
            <a:off x="3965295" y="3241390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87</a:t>
            </a:r>
            <a:r>
              <a:rPr lang="en-US" altLang="ja-JP" sz="2000" b="1" dirty="0"/>
              <a:t>Rb is selected)</a:t>
            </a:r>
            <a:endParaRPr lang="ja-JP" altLang="en-US" dirty="0"/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7672297F-F88A-6F4C-350B-731E0E84CD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5594" y="3571441"/>
            <a:ext cx="3010198" cy="2777042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D77E3C9-0C5B-2188-976B-B6EDA1BBEA6F}"/>
              </a:ext>
            </a:extLst>
          </p:cNvPr>
          <p:cNvSpPr txBox="1"/>
          <p:nvPr/>
        </p:nvSpPr>
        <p:spPr>
          <a:xfrm>
            <a:off x="6625428" y="3241089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86</a:t>
            </a:r>
            <a:r>
              <a:rPr lang="en-US" altLang="ja-JP" sz="2000" b="1" dirty="0"/>
              <a:t>Kr is selected)</a:t>
            </a:r>
            <a:endParaRPr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A6F60CC-68EE-D9FE-B068-1067A5A56822}"/>
              </a:ext>
            </a:extLst>
          </p:cNvPr>
          <p:cNvSpPr txBox="1"/>
          <p:nvPr/>
        </p:nvSpPr>
        <p:spPr>
          <a:xfrm>
            <a:off x="9497606" y="3215285"/>
            <a:ext cx="2498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/>
              <a:t>(</a:t>
            </a:r>
            <a:r>
              <a:rPr lang="en-US" altLang="ja-JP" sz="2000" b="1" baseline="30000" dirty="0"/>
              <a:t>85</a:t>
            </a:r>
            <a:r>
              <a:rPr lang="en-US" altLang="ja-JP" sz="2000" b="1" dirty="0"/>
              <a:t>Kr is selected)</a:t>
            </a:r>
            <a:endParaRPr lang="ja-JP" altLang="en-US" dirty="0"/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918B4C92-BFD1-61C4-8EEB-363664AF4E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1092" y="3579308"/>
            <a:ext cx="3019722" cy="2731134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5F3C3B7-F8BE-DC77-D03F-4EA23B8D0DB3}"/>
              </a:ext>
            </a:extLst>
          </p:cNvPr>
          <p:cNvSpPr txBox="1"/>
          <p:nvPr/>
        </p:nvSpPr>
        <p:spPr>
          <a:xfrm>
            <a:off x="1366973" y="1745779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3CE3B310-B25F-C9DD-EE48-50C7AE9692A3}"/>
              </a:ext>
            </a:extLst>
          </p:cNvPr>
          <p:cNvCxnSpPr>
            <a:cxnSpLocks/>
          </p:cNvCxnSpPr>
          <p:nvPr/>
        </p:nvCxnSpPr>
        <p:spPr>
          <a:xfrm flipH="1">
            <a:off x="1561666" y="2120159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4E62E2C-9472-4B51-3B98-FA2D3567082B}"/>
              </a:ext>
            </a:extLst>
          </p:cNvPr>
          <p:cNvSpPr txBox="1"/>
          <p:nvPr/>
        </p:nvSpPr>
        <p:spPr>
          <a:xfrm>
            <a:off x="2204455" y="1753779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90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0304B2BA-319E-5327-FC84-8A8D9F7D5C40}"/>
              </a:ext>
            </a:extLst>
          </p:cNvPr>
          <p:cNvCxnSpPr>
            <a:cxnSpLocks/>
          </p:cNvCxnSpPr>
          <p:nvPr/>
        </p:nvCxnSpPr>
        <p:spPr>
          <a:xfrm flipH="1">
            <a:off x="2573491" y="2120158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E7EE4A7-9DBE-BF76-4F0A-31ACDBE5F02A}"/>
              </a:ext>
            </a:extLst>
          </p:cNvPr>
          <p:cNvSpPr txBox="1"/>
          <p:nvPr/>
        </p:nvSpPr>
        <p:spPr>
          <a:xfrm>
            <a:off x="377928" y="1753779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5C39B896-C73D-17A1-58F6-CFDA1F623D86}"/>
              </a:ext>
            </a:extLst>
          </p:cNvPr>
          <p:cNvCxnSpPr>
            <a:cxnSpLocks/>
          </p:cNvCxnSpPr>
          <p:nvPr/>
        </p:nvCxnSpPr>
        <p:spPr>
          <a:xfrm>
            <a:off x="726997" y="2120158"/>
            <a:ext cx="342399" cy="5321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82263A11-C541-CB8B-66BA-DF853E6D98F5}"/>
              </a:ext>
            </a:extLst>
          </p:cNvPr>
          <p:cNvSpPr txBox="1"/>
          <p:nvPr/>
        </p:nvSpPr>
        <p:spPr>
          <a:xfrm>
            <a:off x="2326563" y="3519757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b="1" dirty="0">
                <a:solidFill>
                  <a:srgbClr val="FF0000"/>
                </a:solidFill>
              </a:rPr>
              <a:t>Rb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143F5072-483C-D85A-5F09-E8A50470222E}"/>
              </a:ext>
            </a:extLst>
          </p:cNvPr>
          <p:cNvCxnSpPr>
            <a:cxnSpLocks/>
          </p:cNvCxnSpPr>
          <p:nvPr/>
        </p:nvCxnSpPr>
        <p:spPr>
          <a:xfrm flipH="1" flipV="1">
            <a:off x="2190269" y="3202039"/>
            <a:ext cx="280869" cy="3694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78E0BBC-C9C5-95CF-2AEB-39A20341630C}"/>
              </a:ext>
            </a:extLst>
          </p:cNvPr>
          <p:cNvSpPr txBox="1"/>
          <p:nvPr/>
        </p:nvSpPr>
        <p:spPr>
          <a:xfrm>
            <a:off x="1505047" y="3493381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88</a:t>
            </a:r>
            <a:r>
              <a:rPr kumimoji="1" lang="en-US" altLang="ja-JP" b="1" dirty="0">
                <a:solidFill>
                  <a:srgbClr val="FF0000"/>
                </a:solidFill>
              </a:rPr>
              <a:t>Rb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50118B57-9ABE-58C9-B2B9-D2AFCCAE1373}"/>
              </a:ext>
            </a:extLst>
          </p:cNvPr>
          <p:cNvCxnSpPr>
            <a:cxnSpLocks/>
          </p:cNvCxnSpPr>
          <p:nvPr/>
        </p:nvCxnSpPr>
        <p:spPr>
          <a:xfrm flipH="1" flipV="1">
            <a:off x="1747185" y="3260015"/>
            <a:ext cx="159836" cy="275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85B8C81F-94E3-7CFC-ED14-59F232280316}"/>
              </a:ext>
            </a:extLst>
          </p:cNvPr>
          <p:cNvSpPr txBox="1"/>
          <p:nvPr/>
        </p:nvSpPr>
        <p:spPr>
          <a:xfrm>
            <a:off x="531057" y="3519554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87</a:t>
            </a:r>
            <a:r>
              <a:rPr kumimoji="1" lang="en-US" altLang="ja-JP" b="1" dirty="0">
                <a:solidFill>
                  <a:srgbClr val="FF0000"/>
                </a:solidFill>
              </a:rPr>
              <a:t>Rb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B616C3FF-CD12-1005-4C34-07F53A7779ED}"/>
              </a:ext>
            </a:extLst>
          </p:cNvPr>
          <p:cNvCxnSpPr>
            <a:cxnSpLocks/>
            <a:stCxn id="75" idx="0"/>
          </p:cNvCxnSpPr>
          <p:nvPr/>
        </p:nvCxnSpPr>
        <p:spPr>
          <a:xfrm flipV="1">
            <a:off x="1052022" y="3262346"/>
            <a:ext cx="271755" cy="2572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213D45B6-6872-BC70-5908-2A1AA49A5D04}"/>
              </a:ext>
            </a:extLst>
          </p:cNvPr>
          <p:cNvSpPr txBox="1"/>
          <p:nvPr/>
        </p:nvSpPr>
        <p:spPr>
          <a:xfrm>
            <a:off x="766295" y="4202997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85</a:t>
            </a:r>
            <a:r>
              <a:rPr kumimoji="1" lang="en-US" altLang="ja-JP" b="1" dirty="0">
                <a:solidFill>
                  <a:srgbClr val="FF0000"/>
                </a:solidFill>
              </a:rPr>
              <a:t>Kr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2BF82437-7493-D752-4394-04B20EA76AC2}"/>
              </a:ext>
            </a:extLst>
          </p:cNvPr>
          <p:cNvCxnSpPr>
            <a:cxnSpLocks/>
          </p:cNvCxnSpPr>
          <p:nvPr/>
        </p:nvCxnSpPr>
        <p:spPr>
          <a:xfrm flipV="1">
            <a:off x="1237968" y="3962450"/>
            <a:ext cx="183306" cy="3085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75F4A27C-0F95-3853-181B-751D3D72B8C3}"/>
              </a:ext>
            </a:extLst>
          </p:cNvPr>
          <p:cNvSpPr txBox="1"/>
          <p:nvPr/>
        </p:nvSpPr>
        <p:spPr>
          <a:xfrm>
            <a:off x="1635046" y="4202997"/>
            <a:ext cx="104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baseline="30000" dirty="0">
                <a:solidFill>
                  <a:srgbClr val="FF0000"/>
                </a:solidFill>
              </a:rPr>
              <a:t>86</a:t>
            </a:r>
            <a:r>
              <a:rPr kumimoji="1" lang="en-US" altLang="ja-JP" b="1" dirty="0">
                <a:solidFill>
                  <a:srgbClr val="FF0000"/>
                </a:solidFill>
              </a:rPr>
              <a:t>Kr</a:t>
            </a:r>
            <a:r>
              <a:rPr kumimoji="1" lang="en-US" altLang="ja-JP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b="1" baseline="30000" dirty="0">
              <a:solidFill>
                <a:srgbClr val="FF0000"/>
              </a:solidFill>
            </a:endParaRPr>
          </a:p>
        </p:txBody>
      </p: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5F657AF2-A1D4-3F17-D9D4-2B0925E34A77}"/>
              </a:ext>
            </a:extLst>
          </p:cNvPr>
          <p:cNvCxnSpPr>
            <a:cxnSpLocks/>
          </p:cNvCxnSpPr>
          <p:nvPr/>
        </p:nvCxnSpPr>
        <p:spPr>
          <a:xfrm flipV="1">
            <a:off x="1804014" y="3966398"/>
            <a:ext cx="161990" cy="2720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9A99B829-E359-711F-045D-932BF0E31F9D}"/>
              </a:ext>
            </a:extLst>
          </p:cNvPr>
          <p:cNvSpPr txBox="1"/>
          <p:nvPr/>
        </p:nvSpPr>
        <p:spPr>
          <a:xfrm>
            <a:off x="4446183" y="640876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38+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90" name="直線矢印コネクタ 89">
            <a:extLst>
              <a:ext uri="{FF2B5EF4-FFF2-40B4-BE49-F238E27FC236}">
                <a16:creationId xmlns:a16="http://schemas.microsoft.com/office/drawing/2014/main" id="{4EC53C65-3701-278D-286D-0EBB5F6BF3A0}"/>
              </a:ext>
            </a:extLst>
          </p:cNvPr>
          <p:cNvCxnSpPr>
            <a:cxnSpLocks/>
          </p:cNvCxnSpPr>
          <p:nvPr/>
        </p:nvCxnSpPr>
        <p:spPr>
          <a:xfrm flipH="1">
            <a:off x="4640876" y="1015256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FC13AA23-371D-5CDD-72E3-B1299D084B42}"/>
              </a:ext>
            </a:extLst>
          </p:cNvPr>
          <p:cNvSpPr txBox="1"/>
          <p:nvPr/>
        </p:nvSpPr>
        <p:spPr>
          <a:xfrm>
            <a:off x="5283665" y="648876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92" name="直線矢印コネクタ 91">
            <a:extLst>
              <a:ext uri="{FF2B5EF4-FFF2-40B4-BE49-F238E27FC236}">
                <a16:creationId xmlns:a16="http://schemas.microsoft.com/office/drawing/2014/main" id="{28DD1EF9-D6E7-DDAE-13D8-F05413D89303}"/>
              </a:ext>
            </a:extLst>
          </p:cNvPr>
          <p:cNvCxnSpPr>
            <a:cxnSpLocks/>
          </p:cNvCxnSpPr>
          <p:nvPr/>
        </p:nvCxnSpPr>
        <p:spPr>
          <a:xfrm flipH="1">
            <a:off x="5652701" y="1015255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59ECD0-7A89-996D-27E6-7BB772781FEE}"/>
              </a:ext>
            </a:extLst>
          </p:cNvPr>
          <p:cNvSpPr txBox="1"/>
          <p:nvPr/>
        </p:nvSpPr>
        <p:spPr>
          <a:xfrm>
            <a:off x="7105735" y="724325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D7A3A2A2-DABD-6A01-65AF-7CD4BA1081BB}"/>
              </a:ext>
            </a:extLst>
          </p:cNvPr>
          <p:cNvCxnSpPr>
            <a:cxnSpLocks/>
          </p:cNvCxnSpPr>
          <p:nvPr/>
        </p:nvCxnSpPr>
        <p:spPr>
          <a:xfrm flipH="1">
            <a:off x="7507150" y="1040986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00AEEB-582F-8B20-D2E5-F62201659219}"/>
              </a:ext>
            </a:extLst>
          </p:cNvPr>
          <p:cNvSpPr txBox="1"/>
          <p:nvPr/>
        </p:nvSpPr>
        <p:spPr>
          <a:xfrm>
            <a:off x="8001187" y="724325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89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75677F25-91C1-1AA1-264E-4107ECECC170}"/>
              </a:ext>
            </a:extLst>
          </p:cNvPr>
          <p:cNvCxnSpPr>
            <a:cxnSpLocks/>
          </p:cNvCxnSpPr>
          <p:nvPr/>
        </p:nvCxnSpPr>
        <p:spPr>
          <a:xfrm flipH="1">
            <a:off x="8504825" y="1046265"/>
            <a:ext cx="242116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004845-64EF-9034-29CC-A1C0B9DF511F}"/>
              </a:ext>
            </a:extLst>
          </p:cNvPr>
          <p:cNvSpPr txBox="1"/>
          <p:nvPr/>
        </p:nvSpPr>
        <p:spPr>
          <a:xfrm>
            <a:off x="9922338" y="669329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88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6890279A-8521-4C5E-4E4B-84CCAD433563}"/>
              </a:ext>
            </a:extLst>
          </p:cNvPr>
          <p:cNvCxnSpPr>
            <a:cxnSpLocks/>
          </p:cNvCxnSpPr>
          <p:nvPr/>
        </p:nvCxnSpPr>
        <p:spPr>
          <a:xfrm flipH="1">
            <a:off x="10323753" y="985990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8807158-04EA-E2BF-D249-295F3F5F1545}"/>
              </a:ext>
            </a:extLst>
          </p:cNvPr>
          <p:cNvSpPr txBox="1"/>
          <p:nvPr/>
        </p:nvSpPr>
        <p:spPr>
          <a:xfrm>
            <a:off x="10817790" y="669329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88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3BAE1910-D0E4-59D8-B4A3-BD93A2785A31}"/>
              </a:ext>
            </a:extLst>
          </p:cNvPr>
          <p:cNvCxnSpPr>
            <a:cxnSpLocks/>
          </p:cNvCxnSpPr>
          <p:nvPr/>
        </p:nvCxnSpPr>
        <p:spPr>
          <a:xfrm flipH="1">
            <a:off x="11321428" y="991269"/>
            <a:ext cx="242116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95CBB12-09BC-FA20-A8C2-186BFCC5238A}"/>
              </a:ext>
            </a:extLst>
          </p:cNvPr>
          <p:cNvSpPr txBox="1"/>
          <p:nvPr/>
        </p:nvSpPr>
        <p:spPr>
          <a:xfrm>
            <a:off x="4185329" y="3675861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7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37+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94CFA1E1-8C08-0726-CE60-3118857CDB26}"/>
              </a:ext>
            </a:extLst>
          </p:cNvPr>
          <p:cNvCxnSpPr>
            <a:cxnSpLocks/>
          </p:cNvCxnSpPr>
          <p:nvPr/>
        </p:nvCxnSpPr>
        <p:spPr>
          <a:xfrm flipH="1">
            <a:off x="4586744" y="3992522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11EB98-B5A9-8FF8-E7C2-D21C4C46A55C}"/>
              </a:ext>
            </a:extLst>
          </p:cNvPr>
          <p:cNvSpPr txBox="1"/>
          <p:nvPr/>
        </p:nvSpPr>
        <p:spPr>
          <a:xfrm>
            <a:off x="5080781" y="3675861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7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Rb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36+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FEA2750A-1D87-E3BD-0150-696D16419825}"/>
              </a:ext>
            </a:extLst>
          </p:cNvPr>
          <p:cNvCxnSpPr>
            <a:cxnSpLocks/>
          </p:cNvCxnSpPr>
          <p:nvPr/>
        </p:nvCxnSpPr>
        <p:spPr>
          <a:xfrm flipH="1">
            <a:off x="5584419" y="3997801"/>
            <a:ext cx="242116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9040FDD-9E9A-ECBA-0A2E-AACC99AAC836}"/>
              </a:ext>
            </a:extLst>
          </p:cNvPr>
          <p:cNvSpPr txBox="1"/>
          <p:nvPr/>
        </p:nvSpPr>
        <p:spPr>
          <a:xfrm>
            <a:off x="7088408" y="3662658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86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6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4AE113DE-9CA9-338B-869C-E8C9C8837EE0}"/>
              </a:ext>
            </a:extLst>
          </p:cNvPr>
          <p:cNvCxnSpPr>
            <a:cxnSpLocks/>
          </p:cNvCxnSpPr>
          <p:nvPr/>
        </p:nvCxnSpPr>
        <p:spPr>
          <a:xfrm flipH="1">
            <a:off x="7489823" y="3979319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4D05EFD-625F-591C-7B5B-8B0C686F6475}"/>
              </a:ext>
            </a:extLst>
          </p:cNvPr>
          <p:cNvSpPr txBox="1"/>
          <p:nvPr/>
        </p:nvSpPr>
        <p:spPr>
          <a:xfrm>
            <a:off x="7983860" y="3662658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86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5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288DA4AB-0219-FF7F-5A99-0EBF0FCD03D3}"/>
              </a:ext>
            </a:extLst>
          </p:cNvPr>
          <p:cNvCxnSpPr>
            <a:cxnSpLocks/>
          </p:cNvCxnSpPr>
          <p:nvPr/>
        </p:nvCxnSpPr>
        <p:spPr>
          <a:xfrm flipH="1">
            <a:off x="8487498" y="3984598"/>
            <a:ext cx="242116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7C3E3D8-3A4E-035F-F7E6-B0C156D32549}"/>
              </a:ext>
            </a:extLst>
          </p:cNvPr>
          <p:cNvSpPr txBox="1"/>
          <p:nvPr/>
        </p:nvSpPr>
        <p:spPr>
          <a:xfrm>
            <a:off x="10030349" y="3656103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5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6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8A3196AD-F4FD-D19E-F8D2-5C62125E54C2}"/>
              </a:ext>
            </a:extLst>
          </p:cNvPr>
          <p:cNvCxnSpPr>
            <a:cxnSpLocks/>
          </p:cNvCxnSpPr>
          <p:nvPr/>
        </p:nvCxnSpPr>
        <p:spPr>
          <a:xfrm flipH="1">
            <a:off x="10431764" y="3972764"/>
            <a:ext cx="239100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621A591-F58B-1ACE-4BCD-4B96FE76E3D1}"/>
              </a:ext>
            </a:extLst>
          </p:cNvPr>
          <p:cNvSpPr txBox="1"/>
          <p:nvPr/>
        </p:nvSpPr>
        <p:spPr>
          <a:xfrm>
            <a:off x="10925801" y="3656103"/>
            <a:ext cx="1041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baseline="30000" dirty="0">
                <a:solidFill>
                  <a:srgbClr val="FF0000"/>
                </a:solidFill>
              </a:rPr>
              <a:t>8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5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Kr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3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5</a:t>
            </a:r>
            <a:r>
              <a:rPr kumimoji="1" lang="en-US" altLang="ja-JP" sz="2000" b="1" baseline="30000" dirty="0">
                <a:solidFill>
                  <a:srgbClr val="FF0000"/>
                </a:solidFill>
              </a:rPr>
              <a:t>+</a:t>
            </a:r>
            <a:endParaRPr kumimoji="1" lang="ja-JP" altLang="en-US" sz="2000" b="1" baseline="30000" dirty="0">
              <a:solidFill>
                <a:srgbClr val="FF0000"/>
              </a:solidFill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CBE35607-F1E5-8C71-A646-076B4EA0809B}"/>
              </a:ext>
            </a:extLst>
          </p:cNvPr>
          <p:cNvCxnSpPr>
            <a:cxnSpLocks/>
          </p:cNvCxnSpPr>
          <p:nvPr/>
        </p:nvCxnSpPr>
        <p:spPr>
          <a:xfrm flipH="1">
            <a:off x="11429439" y="3978043"/>
            <a:ext cx="242116" cy="5361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D46C06-7EDF-47A6-2E7C-A4FE0474CD4A}"/>
              </a:ext>
            </a:extLst>
          </p:cNvPr>
          <p:cNvSpPr txBox="1"/>
          <p:nvPr/>
        </p:nvSpPr>
        <p:spPr>
          <a:xfrm>
            <a:off x="71236" y="5170197"/>
            <a:ext cx="3511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highlight>
                  <a:srgbClr val="FF0000"/>
                </a:highlight>
              </a:rPr>
              <a:t>全核種見せる必要はないので、</a:t>
            </a:r>
            <a:endParaRPr kumimoji="1" lang="en-US" altLang="ja-JP" sz="2000" b="1" dirty="0">
              <a:highlight>
                <a:srgbClr val="FF0000"/>
              </a:highlight>
            </a:endParaRPr>
          </a:p>
          <a:p>
            <a:r>
              <a:rPr lang="ja-JP" altLang="en-US" sz="2000" b="1" dirty="0">
                <a:highlight>
                  <a:srgbClr val="FF0000"/>
                </a:highlight>
              </a:rPr>
              <a:t>これは省く</a:t>
            </a:r>
            <a:endParaRPr lang="en-US" altLang="ja-JP" sz="2000" b="1" dirty="0">
              <a:highlight>
                <a:srgbClr val="FF0000"/>
              </a:highlight>
            </a:endParaRPr>
          </a:p>
          <a:p>
            <a:r>
              <a:rPr kumimoji="1" lang="en-US" altLang="ja-JP" sz="2000" b="1" dirty="0">
                <a:highlight>
                  <a:srgbClr val="FF0000"/>
                </a:highlight>
              </a:rPr>
              <a:t>(</a:t>
            </a:r>
            <a:r>
              <a:rPr kumimoji="1" lang="ja-JP" altLang="en-US" sz="2000" b="1" dirty="0">
                <a:highlight>
                  <a:srgbClr val="FF0000"/>
                </a:highlight>
              </a:rPr>
              <a:t>バックアっぷ</a:t>
            </a:r>
            <a:r>
              <a:rPr kumimoji="1" lang="en-US" altLang="ja-JP" sz="2000" b="1" dirty="0">
                <a:highlight>
                  <a:srgbClr val="FF0000"/>
                </a:highlight>
              </a:rPr>
              <a:t>)</a:t>
            </a:r>
            <a:endParaRPr kumimoji="1" lang="ja-JP" altLang="en-US" sz="2000" b="1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02889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2F444ADB-C4A5-EC42-47D7-08AE45002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7" y="1643125"/>
            <a:ext cx="5542915" cy="415718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7C033C8-7F08-C1D9-9959-B6F5D5574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7" y="70508"/>
            <a:ext cx="10272512" cy="1061608"/>
          </a:xfrm>
        </p:spPr>
        <p:txBody>
          <a:bodyPr>
            <a:normAutofit/>
          </a:bodyPr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Derivation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Δr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by </a:t>
            </a:r>
            <a:r>
              <a:rPr lang="en-US" altLang="ja-JP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σ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</a:t>
            </a:r>
            <a:r>
              <a:rPr lang="en-US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measurements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86C69A-E02E-CFD8-2A29-AD3D70330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</a:t>
            </a:fld>
            <a:endParaRPr lang="ja-JP" altLang="en-US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3EE820E-CF06-D75F-C5C7-8E758D56C915}"/>
              </a:ext>
            </a:extLst>
          </p:cNvPr>
          <p:cNvSpPr txBox="1"/>
          <p:nvPr/>
        </p:nvSpPr>
        <p:spPr>
          <a:xfrm>
            <a:off x="994501" y="5350438"/>
            <a:ext cx="4241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ja-JP" b="1" dirty="0">
                <a:solidFill>
                  <a:schemeClr val="bg1">
                    <a:lumMod val="75000"/>
                  </a:schemeClr>
                </a:solidFill>
              </a:rPr>
              <a:t>https://pdg.lbl.gov/2019/hadronic-xsections/hadron.html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23E0B58-9A82-16CE-D2B1-D4CDEC6FCB74}"/>
                  </a:ext>
                </a:extLst>
              </p:cNvPr>
              <p:cNvSpPr txBox="1"/>
              <p:nvPr/>
            </p:nvSpPr>
            <p:spPr>
              <a:xfrm>
                <a:off x="2806647" y="3073367"/>
                <a:ext cx="2212913" cy="4040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ja-JP" sz="2400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0"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400" b="1" i="0" smtClean="0">
                                  <a:latin typeface="Cambria Math" panose="02040503050406030204" pitchFamily="18" charset="0"/>
                                </a:rPr>
                                <m:t>𝐧𝐩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ja-JP" sz="2400" b="1" i="0" smtClean="0">
                              <a:latin typeface="Cambria Math" panose="02040503050406030204" pitchFamily="18" charset="0"/>
                            </a:rPr>
                            <m:t>𝐭𝐨𝐭</m:t>
                          </m:r>
                        </m:sup>
                      </m:sSup>
                      <m:r>
                        <a:rPr kumimoji="1" lang="en-US" altLang="ja-JP" sz="2400" b="1" i="0" smtClean="0">
                          <a:latin typeface="Cambria Math" panose="02040503050406030204" pitchFamily="18" charset="0"/>
                        </a:rPr>
                        <m:t> &gt; </m:t>
                      </m:r>
                      <m:sSup>
                        <m:sSup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ja-JP" sz="2400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0"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400" b="1" i="0" smtClean="0">
                                  <a:latin typeface="Cambria Math" panose="02040503050406030204" pitchFamily="18" charset="0"/>
                                </a:rPr>
                                <m:t>𝐩𝐩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ja-JP" sz="2400" b="1" i="0" smtClean="0">
                              <a:latin typeface="Cambria Math" panose="02040503050406030204" pitchFamily="18" charset="0"/>
                            </a:rPr>
                            <m:t>𝐭𝐨𝐭</m:t>
                          </m:r>
                        </m:sup>
                      </m:sSup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23E0B58-9A82-16CE-D2B1-D4CDEC6FC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647" y="3073367"/>
                <a:ext cx="2212913" cy="404021"/>
              </a:xfrm>
              <a:prstGeom prst="rect">
                <a:avLst/>
              </a:prstGeom>
              <a:blipFill>
                <a:blip r:embed="rId5"/>
                <a:stretch>
                  <a:fillRect l="-1102" r="-551" b="-2121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5DD9164-F9AE-A7F1-7D04-F5FB95C40D6C}"/>
              </a:ext>
            </a:extLst>
          </p:cNvPr>
          <p:cNvSpPr txBox="1"/>
          <p:nvPr/>
        </p:nvSpPr>
        <p:spPr>
          <a:xfrm>
            <a:off x="970273" y="5933909"/>
            <a:ext cx="4716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err="1">
                <a:solidFill>
                  <a:srgbClr val="0070C0"/>
                </a:solidFill>
              </a:rPr>
              <a:t>r</a:t>
            </a:r>
            <a:r>
              <a:rPr kumimoji="1" lang="en-US" altLang="ja-JP" sz="2000" b="1" baseline="-25000" dirty="0" err="1">
                <a:solidFill>
                  <a:srgbClr val="0070C0"/>
                </a:solidFill>
              </a:rPr>
              <a:t>n</a:t>
            </a:r>
            <a:r>
              <a:rPr kumimoji="1" lang="en-US" altLang="ja-JP" sz="2000" b="1" dirty="0"/>
              <a:t> </a:t>
            </a:r>
            <a:r>
              <a:rPr lang="ja-JP" altLang="en-US" sz="2000" b="1" dirty="0"/>
              <a:t>⇒ </a:t>
            </a:r>
            <a:r>
              <a:rPr lang="en-US" altLang="ja-JP" sz="2000" b="1" dirty="0">
                <a:solidFill>
                  <a:srgbClr val="FF0000"/>
                </a:solidFill>
              </a:rPr>
              <a:t>Proton </a:t>
            </a:r>
            <a:r>
              <a:rPr lang="en-US" altLang="ja-JP" sz="2000" b="1" dirty="0"/>
              <a:t>Tgt. (sensitive to </a:t>
            </a:r>
            <a:r>
              <a:rPr lang="en-US" altLang="ja-JP" sz="2000" b="1" dirty="0" err="1">
                <a:solidFill>
                  <a:srgbClr val="0070C0"/>
                </a:solidFill>
              </a:rPr>
              <a:t>r</a:t>
            </a:r>
            <a:r>
              <a:rPr lang="en-US" altLang="ja-JP" sz="2000" b="1" baseline="-25000" dirty="0" err="1">
                <a:solidFill>
                  <a:srgbClr val="0070C0"/>
                </a:solidFill>
              </a:rPr>
              <a:t>n</a:t>
            </a:r>
            <a:r>
              <a:rPr lang="en-US" altLang="ja-JP" sz="2000" b="1" dirty="0"/>
              <a:t>)</a:t>
            </a:r>
          </a:p>
          <a:p>
            <a:r>
              <a:rPr lang="en-US" altLang="ja-JP" sz="2000" b="1" dirty="0" err="1">
                <a:solidFill>
                  <a:srgbClr val="FF0000"/>
                </a:solidFill>
              </a:rPr>
              <a:t>r</a:t>
            </a:r>
            <a:r>
              <a:rPr kumimoji="1" lang="en-US" altLang="ja-JP" sz="2000" b="1" baseline="-25000" dirty="0" err="1">
                <a:solidFill>
                  <a:srgbClr val="FF0000"/>
                </a:solidFill>
              </a:rPr>
              <a:t>p</a:t>
            </a:r>
            <a:r>
              <a:rPr kumimoji="1" lang="en-US" altLang="ja-JP" sz="2000" b="1" dirty="0"/>
              <a:t> </a:t>
            </a:r>
            <a:r>
              <a:rPr kumimoji="1" lang="ja-JP" altLang="en-US" sz="2000" b="1" dirty="0"/>
              <a:t>⇒ </a:t>
            </a:r>
            <a:r>
              <a:rPr lang="en-US" altLang="ja-JP" sz="2000" b="1" dirty="0">
                <a:solidFill>
                  <a:srgbClr val="0070C0"/>
                </a:solidFill>
              </a:rPr>
              <a:t>Neutron</a:t>
            </a:r>
            <a:r>
              <a:rPr lang="ja-JP" altLang="en-US" sz="2000" b="1" dirty="0">
                <a:solidFill>
                  <a:srgbClr val="0070C0"/>
                </a:solidFill>
              </a:rPr>
              <a:t> </a:t>
            </a:r>
            <a:r>
              <a:rPr lang="en-US" altLang="ja-JP" sz="2000" b="1" dirty="0"/>
              <a:t>Tgt. (sensitive to </a:t>
            </a:r>
            <a:r>
              <a:rPr lang="en-US" altLang="ja-JP" sz="2000" b="1" dirty="0" err="1">
                <a:solidFill>
                  <a:srgbClr val="FF0000"/>
                </a:solidFill>
              </a:rPr>
              <a:t>r</a:t>
            </a:r>
            <a:r>
              <a:rPr lang="en-US" altLang="ja-JP" sz="2000" b="1" baseline="-25000" dirty="0" err="1">
                <a:solidFill>
                  <a:srgbClr val="FF0000"/>
                </a:solidFill>
              </a:rPr>
              <a:t>p</a:t>
            </a:r>
            <a:r>
              <a:rPr lang="en-US" altLang="ja-JP" sz="2000" b="1" dirty="0"/>
              <a:t>)</a:t>
            </a:r>
            <a:endParaRPr kumimoji="1" lang="ja-JP" altLang="en-US" sz="2000" b="1" dirty="0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85A2E49B-0159-6968-AB85-8CE2883073A7}"/>
              </a:ext>
            </a:extLst>
          </p:cNvPr>
          <p:cNvSpPr/>
          <p:nvPr/>
        </p:nvSpPr>
        <p:spPr>
          <a:xfrm rot="16200000">
            <a:off x="2539618" y="3975736"/>
            <a:ext cx="325542" cy="2639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90064EF6-CEA0-CA66-C9A7-C46986005E0D}"/>
                  </a:ext>
                </a:extLst>
              </p:cNvPr>
              <p:cNvSpPr txBox="1"/>
              <p:nvPr/>
            </p:nvSpPr>
            <p:spPr>
              <a:xfrm>
                <a:off x="5985036" y="3504943"/>
                <a:ext cx="4720204" cy="656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　</a:t>
                </a:r>
                <a14:m>
                  <m:oMath xmlns:m="http://schemas.openxmlformats.org/officeDocument/2006/math">
                    <m:r>
                      <a:rPr kumimoji="0" lang="en-US" altLang="ja-JP" sz="3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kumimoji="0" lang="en-US" altLang="ja-JP" sz="3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kumimoji="0" lang="en-US" altLang="ja-JP" sz="3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p>
                        </m:sSup>
                      </m:e>
                      <m:sub>
                        <m: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  <m:sub>
                        <m: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kumimoji="0" lang="en-US" altLang="ja-JP" sz="3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  <m:sub>
                        <m: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kumimoji="0" lang="en-US" altLang="ja-JP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90064EF6-CEA0-CA66-C9A7-C46986005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036" y="3504943"/>
                <a:ext cx="4720204" cy="6562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A5DE501-AFC9-AD52-33E5-180AFC9E69B2}"/>
              </a:ext>
            </a:extLst>
          </p:cNvPr>
          <p:cNvSpPr/>
          <p:nvPr/>
        </p:nvSpPr>
        <p:spPr>
          <a:xfrm>
            <a:off x="6166133" y="3541671"/>
            <a:ext cx="5103812" cy="2000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606E98F-5F61-6EA2-5D87-C7D81EEC414C}"/>
              </a:ext>
            </a:extLst>
          </p:cNvPr>
          <p:cNvSpPr txBox="1"/>
          <p:nvPr/>
        </p:nvSpPr>
        <p:spPr>
          <a:xfrm>
            <a:off x="9039027" y="4297826"/>
            <a:ext cx="2025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/>
              <a:t>Exp.</a:t>
            </a:r>
            <a:endParaRPr kumimoji="1" lang="en-US" altLang="ja-JP" b="1" dirty="0"/>
          </a:p>
          <a:p>
            <a:pPr algn="ctr"/>
            <a:r>
              <a:rPr kumimoji="1" lang="en-US" altLang="ja-JP" b="1" dirty="0"/>
              <a:t>(</a:t>
            </a:r>
            <a:r>
              <a:rPr lang="en-US" altLang="ja-JP" b="1" dirty="0"/>
              <a:t>Deuterium</a:t>
            </a:r>
            <a:r>
              <a:rPr kumimoji="1" lang="en-US" altLang="ja-JP" b="1" dirty="0"/>
              <a:t>)</a:t>
            </a:r>
            <a:endParaRPr kumimoji="1" lang="ja-JP" altLang="en-US" sz="2000" b="1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C156112-39A3-2D74-2A29-12CE994CE90C}"/>
              </a:ext>
            </a:extLst>
          </p:cNvPr>
          <p:cNvSpPr txBox="1"/>
          <p:nvPr/>
        </p:nvSpPr>
        <p:spPr>
          <a:xfrm>
            <a:off x="6589489" y="4291437"/>
            <a:ext cx="2044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b="1" dirty="0"/>
              <a:t>exp.</a:t>
            </a:r>
            <a:r>
              <a:rPr kumimoji="1" lang="ja-JP" altLang="en-US" b="1" dirty="0"/>
              <a:t> </a:t>
            </a:r>
            <a:endParaRPr kumimoji="1" lang="en-US" altLang="ja-JP" b="1" dirty="0"/>
          </a:p>
          <a:p>
            <a:pPr algn="ctr"/>
            <a:r>
              <a:rPr kumimoji="1" lang="en-US" altLang="ja-JP" b="1" dirty="0"/>
              <a:t>(</a:t>
            </a:r>
            <a:r>
              <a:rPr lang="en-US" altLang="ja-JP" b="1" dirty="0"/>
              <a:t>Hydrogen </a:t>
            </a:r>
            <a:r>
              <a:rPr kumimoji="1" lang="en-US" altLang="ja-JP" b="1" dirty="0"/>
              <a:t>[1])</a:t>
            </a:r>
            <a:endParaRPr kumimoji="1" lang="ja-JP" altLang="en-US" b="1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A44279A-CDF7-3881-9952-72D1CE09CC51}"/>
              </a:ext>
            </a:extLst>
          </p:cNvPr>
          <p:cNvSpPr txBox="1"/>
          <p:nvPr/>
        </p:nvSpPr>
        <p:spPr>
          <a:xfrm>
            <a:off x="6274127" y="4281239"/>
            <a:ext cx="105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calc.</a:t>
            </a:r>
            <a:endParaRPr kumimoji="1" lang="ja-JP" altLang="en-US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1FBB36C-E82C-E2B2-858C-DF9EAA70E763}"/>
              </a:ext>
            </a:extLst>
          </p:cNvPr>
          <p:cNvSpPr txBox="1"/>
          <p:nvPr/>
        </p:nvSpPr>
        <p:spPr>
          <a:xfrm>
            <a:off x="8247692" y="4338967"/>
            <a:ext cx="1448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derivation</a:t>
            </a:r>
            <a:endParaRPr kumimoji="1" lang="ja-JP" altLang="en-US" b="1" dirty="0"/>
          </a:p>
        </p:txBody>
      </p:sp>
      <p:sp>
        <p:nvSpPr>
          <p:cNvPr id="54" name="矢印: 上 53">
            <a:extLst>
              <a:ext uri="{FF2B5EF4-FFF2-40B4-BE49-F238E27FC236}">
                <a16:creationId xmlns:a16="http://schemas.microsoft.com/office/drawing/2014/main" id="{506440A0-F80E-E079-C6AA-BF623343B537}"/>
              </a:ext>
            </a:extLst>
          </p:cNvPr>
          <p:cNvSpPr/>
          <p:nvPr/>
        </p:nvSpPr>
        <p:spPr>
          <a:xfrm>
            <a:off x="6452499" y="4022954"/>
            <a:ext cx="248437" cy="292747"/>
          </a:xfrm>
          <a:prstGeom prst="up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5" name="矢印: 上 54">
            <a:extLst>
              <a:ext uri="{FF2B5EF4-FFF2-40B4-BE49-F238E27FC236}">
                <a16:creationId xmlns:a16="http://schemas.microsoft.com/office/drawing/2014/main" id="{5FD21A17-0F11-EDAA-F6B5-7BDED8F84909}"/>
              </a:ext>
            </a:extLst>
          </p:cNvPr>
          <p:cNvSpPr/>
          <p:nvPr/>
        </p:nvSpPr>
        <p:spPr>
          <a:xfrm>
            <a:off x="7394787" y="4029434"/>
            <a:ext cx="248437" cy="292747"/>
          </a:xfrm>
          <a:prstGeom prst="up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6" name="矢印: 上 55">
            <a:extLst>
              <a:ext uri="{FF2B5EF4-FFF2-40B4-BE49-F238E27FC236}">
                <a16:creationId xmlns:a16="http://schemas.microsoft.com/office/drawing/2014/main" id="{CED5C4C6-EA6A-D14E-96F4-39AC25BEA5F6}"/>
              </a:ext>
            </a:extLst>
          </p:cNvPr>
          <p:cNvSpPr/>
          <p:nvPr/>
        </p:nvSpPr>
        <p:spPr>
          <a:xfrm>
            <a:off x="9915408" y="3991735"/>
            <a:ext cx="248437" cy="292747"/>
          </a:xfrm>
          <a:prstGeom prst="up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7" name="矢印: 上 56">
            <a:extLst>
              <a:ext uri="{FF2B5EF4-FFF2-40B4-BE49-F238E27FC236}">
                <a16:creationId xmlns:a16="http://schemas.microsoft.com/office/drawing/2014/main" id="{84F50F69-F2D8-65EC-B5C3-9F21272E3888}"/>
              </a:ext>
            </a:extLst>
          </p:cNvPr>
          <p:cNvSpPr/>
          <p:nvPr/>
        </p:nvSpPr>
        <p:spPr>
          <a:xfrm rot="10800000">
            <a:off x="8607097" y="4064810"/>
            <a:ext cx="248437" cy="292747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227B92F-971A-5002-01CD-AB0700A5B860}"/>
              </a:ext>
            </a:extLst>
          </p:cNvPr>
          <p:cNvSpPr txBox="1"/>
          <p:nvPr/>
        </p:nvSpPr>
        <p:spPr>
          <a:xfrm>
            <a:off x="6166133" y="5240621"/>
            <a:ext cx="58379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 err="1">
                <a:solidFill>
                  <a:schemeClr val="bg1">
                    <a:lumMod val="75000"/>
                  </a:schemeClr>
                </a:solidFill>
              </a:rPr>
              <a:t>W.Horiuchi</a:t>
            </a:r>
            <a:r>
              <a:rPr lang="en-US" altLang="ja-JP" sz="1200" b="1" dirty="0">
                <a:solidFill>
                  <a:schemeClr val="bg1">
                    <a:lumMod val="75000"/>
                  </a:schemeClr>
                </a:solidFill>
              </a:rPr>
              <a:t> et al. PRC, Vol. 102, p. 054601, 2020.</a:t>
            </a:r>
            <a:endParaRPr lang="ja-JP" altLang="en-US" sz="1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4C9165D4-9A97-6C47-6E84-BE5B2335F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0817" y="2369834"/>
            <a:ext cx="986485" cy="609673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C6B4640E-C919-7657-EE1F-E2E72FC804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7742" y="1189428"/>
            <a:ext cx="1186520" cy="1035947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C615E5B-1AC3-82C9-26DE-B118C98E94B7}"/>
              </a:ext>
            </a:extLst>
          </p:cNvPr>
          <p:cNvSpPr txBox="1"/>
          <p:nvPr/>
        </p:nvSpPr>
        <p:spPr>
          <a:xfrm>
            <a:off x="5613940" y="1080399"/>
            <a:ext cx="130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Projectile</a:t>
            </a:r>
          </a:p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nuclei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E8E55730-518E-726D-63CC-6E506AF1CA82}"/>
              </a:ext>
            </a:extLst>
          </p:cNvPr>
          <p:cNvCxnSpPr>
            <a:cxnSpLocks/>
          </p:cNvCxnSpPr>
          <p:nvPr/>
        </p:nvCxnSpPr>
        <p:spPr>
          <a:xfrm flipV="1">
            <a:off x="9000063" y="2745538"/>
            <a:ext cx="233996" cy="6263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楕円 62">
            <a:extLst>
              <a:ext uri="{FF2B5EF4-FFF2-40B4-BE49-F238E27FC236}">
                <a16:creationId xmlns:a16="http://schemas.microsoft.com/office/drawing/2014/main" id="{799E27D6-56D7-B180-BE6A-1FB7BE2B89E0}"/>
              </a:ext>
            </a:extLst>
          </p:cNvPr>
          <p:cNvSpPr/>
          <p:nvPr/>
        </p:nvSpPr>
        <p:spPr>
          <a:xfrm>
            <a:off x="9117061" y="1450003"/>
            <a:ext cx="666072" cy="62561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4AE6FB50-07D5-ED5B-E508-3C9D825F4F37}"/>
              </a:ext>
            </a:extLst>
          </p:cNvPr>
          <p:cNvSpPr txBox="1"/>
          <p:nvPr/>
        </p:nvSpPr>
        <p:spPr>
          <a:xfrm>
            <a:off x="9791621" y="1537390"/>
            <a:ext cx="1273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Proton</a:t>
            </a:r>
            <a:endParaRPr kumimoji="1"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88B0A85-869B-E7AE-4ECD-973A10420CAE}"/>
              </a:ext>
            </a:extLst>
          </p:cNvPr>
          <p:cNvSpPr txBox="1"/>
          <p:nvPr/>
        </p:nvSpPr>
        <p:spPr>
          <a:xfrm>
            <a:off x="8358621" y="1110054"/>
            <a:ext cx="1632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Target</a:t>
            </a:r>
          </a:p>
          <a:p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nuclei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A2991167-F653-C913-05D9-61C56353932B}"/>
                  </a:ext>
                </a:extLst>
              </p:cNvPr>
              <p:cNvSpPr txBox="1"/>
              <p:nvPr/>
            </p:nvSpPr>
            <p:spPr>
              <a:xfrm>
                <a:off x="6107299" y="832812"/>
                <a:ext cx="567479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000" b="1" dirty="0"/>
                  <a:t>Derivation method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  <m:r>
                      <a:rPr lang="en-US" altLang="ja-JP" sz="20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000" b="1" dirty="0"/>
                  <a:t>for </a:t>
                </a:r>
                <a:r>
                  <a:rPr lang="en-US" altLang="ja-JP" sz="2000" b="1" dirty="0">
                    <a:solidFill>
                      <a:srgbClr val="0070C0"/>
                    </a:solidFill>
                  </a:rPr>
                  <a:t>neutron</a:t>
                </a:r>
                <a:r>
                  <a:rPr lang="en-US" altLang="ja-JP" sz="2000" b="1" dirty="0"/>
                  <a:t> Tgt. </a:t>
                </a:r>
                <a:endParaRPr kumimoji="1" lang="en-US" altLang="ja-JP" sz="2000" b="1" dirty="0"/>
              </a:p>
            </p:txBody>
          </p:sp>
        </mc:Choice>
        <mc:Fallback xmlns="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A2991167-F653-C913-05D9-61C563539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299" y="832812"/>
                <a:ext cx="5674797" cy="400110"/>
              </a:xfrm>
              <a:prstGeom prst="rect">
                <a:avLst/>
              </a:prstGeom>
              <a:blipFill>
                <a:blip r:embed="rId9"/>
                <a:stretch>
                  <a:fillRect l="-1182" t="-7692" b="-292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CDD9CBB8-82FE-3FD9-B883-C08769E557F6}"/>
                  </a:ext>
                </a:extLst>
              </p:cNvPr>
              <p:cNvSpPr txBox="1"/>
              <p:nvPr/>
            </p:nvSpPr>
            <p:spPr>
              <a:xfrm>
                <a:off x="6565571" y="3198378"/>
                <a:ext cx="27069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Eclipse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altLang="ja-JP" i="1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endParaRPr kumimoji="1" lang="en-US" altLang="ja-JP" dirty="0"/>
              </a:p>
            </p:txBody>
          </p:sp>
        </mc:Choice>
        <mc:Fallback xmlns="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CDD9CBB8-82FE-3FD9-B883-C08769E55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571" y="3198378"/>
                <a:ext cx="2706996" cy="369332"/>
              </a:xfrm>
              <a:prstGeom prst="rect">
                <a:avLst/>
              </a:prstGeom>
              <a:blipFill>
                <a:blip r:embed="rId10"/>
                <a:stretch>
                  <a:fillRect l="-1802" t="-8333" b="-28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041C002C-E065-8BAD-E716-0CBE18DE224B}"/>
              </a:ext>
            </a:extLst>
          </p:cNvPr>
          <p:cNvSpPr txBox="1"/>
          <p:nvPr/>
        </p:nvSpPr>
        <p:spPr>
          <a:xfrm>
            <a:off x="9832880" y="2452528"/>
            <a:ext cx="11941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Deuteron</a:t>
            </a:r>
            <a:endParaRPr kumimoji="1"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7200575C-E05E-1E7D-FF64-39FA5D2663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8609" y="2172924"/>
            <a:ext cx="1186520" cy="1035947"/>
          </a:xfrm>
          <a:prstGeom prst="rect">
            <a:avLst/>
          </a:prstGeom>
        </p:spPr>
      </p:pic>
      <p:sp>
        <p:nvSpPr>
          <p:cNvPr id="70" name="矢印: 右 69">
            <a:extLst>
              <a:ext uri="{FF2B5EF4-FFF2-40B4-BE49-F238E27FC236}">
                <a16:creationId xmlns:a16="http://schemas.microsoft.com/office/drawing/2014/main" id="{F7952EF7-EE59-EF95-C54B-A212A4C27016}"/>
              </a:ext>
            </a:extLst>
          </p:cNvPr>
          <p:cNvSpPr/>
          <p:nvPr/>
        </p:nvSpPr>
        <p:spPr>
          <a:xfrm>
            <a:off x="7683776" y="1596640"/>
            <a:ext cx="842459" cy="28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矢印: 右 70">
            <a:extLst>
              <a:ext uri="{FF2B5EF4-FFF2-40B4-BE49-F238E27FC236}">
                <a16:creationId xmlns:a16="http://schemas.microsoft.com/office/drawing/2014/main" id="{D5357947-CDF2-A5C0-916E-73C5EB19DC7B}"/>
              </a:ext>
            </a:extLst>
          </p:cNvPr>
          <p:cNvSpPr/>
          <p:nvPr/>
        </p:nvSpPr>
        <p:spPr>
          <a:xfrm>
            <a:off x="7699724" y="2527468"/>
            <a:ext cx="842459" cy="28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129F91A-76C7-D0AC-0A50-1D034E1FA6F1}"/>
              </a:ext>
            </a:extLst>
          </p:cNvPr>
          <p:cNvSpPr txBox="1"/>
          <p:nvPr/>
        </p:nvSpPr>
        <p:spPr>
          <a:xfrm>
            <a:off x="5663543" y="5630224"/>
            <a:ext cx="7141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Merit of the Solid Deuterium Target (SDT)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b="1" dirty="0">
                <a:latin typeface="游ゴシック" panose="020B0400000000000000" pitchFamily="50" charset="-128"/>
              </a:rPr>
              <a:t>Pure Deuteron Target</a:t>
            </a:r>
            <a:r>
              <a:rPr lang="ja-JP" altLang="en-US" b="1" dirty="0">
                <a:latin typeface="游ゴシック" panose="020B0400000000000000" pitchFamily="50" charset="-128"/>
              </a:rPr>
              <a:t> ⇒ </a:t>
            </a:r>
            <a:r>
              <a:rPr lang="en-US" altLang="ja-JP" b="1" dirty="0">
                <a:latin typeface="游ゴシック" panose="020B0400000000000000" pitchFamily="50" charset="-128"/>
              </a:rPr>
              <a:t>high measurement accuracy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b="1" dirty="0">
                <a:latin typeface="游ゴシック" panose="020B0400000000000000" pitchFamily="50" charset="-128"/>
              </a:rPr>
              <a:t>High Density</a:t>
            </a:r>
            <a:r>
              <a:rPr lang="ja-JP" altLang="en-US" b="1" dirty="0">
                <a:latin typeface="游ゴシック" panose="020B0400000000000000" pitchFamily="50" charset="-128"/>
              </a:rPr>
              <a:t> ⇒ </a:t>
            </a:r>
            <a:r>
              <a:rPr lang="en-US" altLang="ja-JP" b="1" dirty="0">
                <a:latin typeface="游ゴシック" panose="020B0400000000000000" pitchFamily="50" charset="-128"/>
              </a:rPr>
              <a:t>high reaction rate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85A946-BE68-769F-EDC9-FB01C04EEBCB}"/>
              </a:ext>
            </a:extLst>
          </p:cNvPr>
          <p:cNvSpPr txBox="1"/>
          <p:nvPr/>
        </p:nvSpPr>
        <p:spPr>
          <a:xfrm>
            <a:off x="5912816" y="6453332"/>
            <a:ext cx="4599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solidFill>
                  <a:schemeClr val="bg1">
                    <a:lumMod val="75000"/>
                  </a:schemeClr>
                </a:solidFill>
              </a:rPr>
              <a:t>[1] </a:t>
            </a:r>
            <a:r>
              <a:rPr lang="ja-JP" altLang="ja-JP" sz="1200" b="1" dirty="0">
                <a:solidFill>
                  <a:schemeClr val="bg1">
                    <a:lumMod val="75000"/>
                  </a:schemeClr>
                </a:solidFill>
              </a:rPr>
              <a:t>T. Moriguchi et al. / Nuclear Instruments and </a:t>
            </a:r>
            <a:endParaRPr lang="en-US" altLang="ja-JP" sz="12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ja-JP" altLang="ja-JP" sz="1200" b="1" dirty="0">
                <a:solidFill>
                  <a:schemeClr val="bg1">
                    <a:lumMod val="75000"/>
                  </a:schemeClr>
                </a:solidFill>
              </a:rPr>
              <a:t>Methods in Physics Research A 624 (2010) 27–32</a:t>
            </a:r>
            <a:endParaRPr lang="ja-JP" altLang="en-US" sz="1200" b="1" dirty="0">
              <a:solidFill>
                <a:schemeClr val="bg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1CC4C7F-4D13-9B6E-6906-890BAEB8C999}"/>
                  </a:ext>
                </a:extLst>
              </p:cNvPr>
              <p:cNvSpPr txBox="1"/>
              <p:nvPr/>
            </p:nvSpPr>
            <p:spPr>
              <a:xfrm>
                <a:off x="6251167" y="4883758"/>
                <a:ext cx="5530929" cy="412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ja-JP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p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kumimoji="0" lang="en-US" altLang="ja-JP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  <m:sub>
                        <m:r>
                          <a:rPr kumimoji="0" lang="en-US" altLang="ja-JP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en-US" altLang="ja-JP" sz="1600" b="1" dirty="0"/>
                  <a:t> : </a:t>
                </a:r>
                <a:r>
                  <a:rPr lang="en-US" altLang="ja-JP" sz="1600" b="1" dirty="0" err="1"/>
                  <a:t>σ</a:t>
                </a:r>
                <a:r>
                  <a:rPr lang="en-US" altLang="ja-JP" sz="1600" b="1" baseline="-25000" dirty="0" err="1"/>
                  <a:t>R</a:t>
                </a:r>
                <a:r>
                  <a:rPr lang="en-US" altLang="ja-JP" sz="1600" b="1" dirty="0"/>
                  <a:t> for proton (neutron, deuteron) tgt.</a:t>
                </a:r>
                <a:endParaRPr lang="ja-JP" altLang="en-US" b="1" dirty="0"/>
              </a:p>
            </p:txBody>
          </p:sp>
        </mc:Choice>
        <mc:Fallback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1CC4C7F-4D13-9B6E-6906-890BAEB8C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167" y="4883758"/>
                <a:ext cx="5530929" cy="412934"/>
              </a:xfrm>
              <a:prstGeom prst="rect">
                <a:avLst/>
              </a:prstGeom>
              <a:blipFill>
                <a:blip r:embed="rId11"/>
                <a:stretch>
                  <a:fillRect b="-176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1BDAFED-86C9-B0A6-1E49-30205873B14F}"/>
              </a:ext>
            </a:extLst>
          </p:cNvPr>
          <p:cNvSpPr txBox="1"/>
          <p:nvPr/>
        </p:nvSpPr>
        <p:spPr>
          <a:xfrm>
            <a:off x="1524015" y="1426414"/>
            <a:ext cx="187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1400" b="1" dirty="0"/>
              <a:t>the </a:t>
            </a:r>
            <a:r>
              <a:rPr lang="en-US" altLang="ja-JP" sz="1400" b="1" dirty="0"/>
              <a:t>neu</a:t>
            </a:r>
            <a:r>
              <a:rPr lang="ja-JP" altLang="ja-JP" sz="1400" b="1" dirty="0"/>
              <a:t>ton distribution radii </a:t>
            </a:r>
            <a:endParaRPr lang="en-US" altLang="ja-JP" sz="1400" b="1" dirty="0"/>
          </a:p>
          <a:p>
            <a:pPr algn="ctr"/>
            <a:r>
              <a:rPr lang="ja-JP" altLang="ja-JP" sz="1400" b="1" dirty="0"/>
              <a:t>in a nucleus.</a:t>
            </a:r>
            <a:endParaRPr lang="en-US" altLang="ja-JP" sz="1400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F907C4B-C5D4-AE86-DF0E-636005860D10}"/>
              </a:ext>
            </a:extLst>
          </p:cNvPr>
          <p:cNvSpPr txBox="1"/>
          <p:nvPr/>
        </p:nvSpPr>
        <p:spPr>
          <a:xfrm>
            <a:off x="56860" y="1414596"/>
            <a:ext cx="161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/>
              <a:t>Neutron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skin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thickness</a:t>
            </a:r>
            <a:endParaRPr kumimoji="1" lang="ja-JP" altLang="en-US" sz="1400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89C9F9B-1245-9739-48EC-AC92A2843957}"/>
              </a:ext>
            </a:extLst>
          </p:cNvPr>
          <p:cNvSpPr txBox="1"/>
          <p:nvPr/>
        </p:nvSpPr>
        <p:spPr>
          <a:xfrm>
            <a:off x="3139161" y="1431373"/>
            <a:ext cx="187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1400" b="1" dirty="0"/>
              <a:t>the proton distribution radii </a:t>
            </a:r>
            <a:endParaRPr lang="en-US" altLang="ja-JP" sz="1400" b="1" dirty="0"/>
          </a:p>
          <a:p>
            <a:pPr algn="ctr"/>
            <a:r>
              <a:rPr lang="ja-JP" altLang="ja-JP" sz="1400" b="1" dirty="0"/>
              <a:t>in a nucleus</a:t>
            </a:r>
            <a:endParaRPr lang="en-US" altLang="ja-JP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4E06250-0B9B-E8B0-CC6C-64F8FEE794AE}"/>
                  </a:ext>
                </a:extLst>
              </p:cNvPr>
              <p:cNvSpPr txBox="1"/>
              <p:nvPr/>
            </p:nvSpPr>
            <p:spPr>
              <a:xfrm>
                <a:off x="735739" y="985106"/>
                <a:ext cx="3740255" cy="536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 i="1"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altLang="ja-JP" sz="32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ja-JP" sz="3200" b="0" i="0" smtClean="0">
                        <a:latin typeface="Cambria Math" panose="02040503050406030204" pitchFamily="18" charset="0"/>
                      </a:rPr>
                      <m:t>    =    </m:t>
                    </m:r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en-US" altLang="ja-JP" sz="32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</a:rPr>
                      <m:t>−    </m:t>
                    </m:r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kumimoji="1" lang="en-US" altLang="ja-JP" sz="3200" dirty="0">
                    <a:solidFill>
                      <a:srgbClr val="FF0000"/>
                    </a:solidFill>
                  </a:rPr>
                  <a:t> </a:t>
                </a:r>
                <a:endParaRPr kumimoji="1" lang="ja-JP" altLang="en-US" sz="320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4E06250-0B9B-E8B0-CC6C-64F8FEE79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39" y="985106"/>
                <a:ext cx="3740255" cy="5363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8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61" grpId="0"/>
      <p:bldP spid="63" grpId="0" animBg="1"/>
      <p:bldP spid="64" grpId="0"/>
      <p:bldP spid="65" grpId="0"/>
      <p:bldP spid="66" grpId="0"/>
      <p:bldP spid="67" grpId="0"/>
      <p:bldP spid="68" grpId="0"/>
      <p:bldP spid="70" grpId="0" animBg="1"/>
      <p:bldP spid="71" grpId="0" animBg="1"/>
      <p:bldP spid="72" grpId="0"/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6CEC8D-FEBC-35F0-2EBF-70321A1D4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HL</a:t>
            </a:r>
            <a:r>
              <a:rPr lang="en-US" altLang="ja-JP" dirty="0"/>
              <a:t>/FS (For Transmission event)</a:t>
            </a:r>
            <a:endParaRPr kumimoji="1" lang="ja-JP" altLang="en-US" dirty="0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ED1B5219-3A3A-A8F8-507B-EAF50FC8D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16" y="1388533"/>
            <a:ext cx="5801784" cy="4351338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E0A01D-AA21-0CED-8D85-10C1B3F7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30</a:t>
            </a:fld>
            <a:endParaRPr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83AA7C-FCD5-F7BE-6FA1-91BEC37AAE07}"/>
              </a:ext>
            </a:extLst>
          </p:cNvPr>
          <p:cNvSpPr txBox="1"/>
          <p:nvPr/>
        </p:nvSpPr>
        <p:spPr>
          <a:xfrm>
            <a:off x="6244166" y="1840089"/>
            <a:ext cx="5653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透過イベントの</a:t>
            </a:r>
            <a:r>
              <a:rPr lang="en-US" altLang="ja-JP" dirty="0"/>
              <a:t>HL/FS</a:t>
            </a:r>
            <a:r>
              <a:rPr lang="ja-JP" altLang="en-US" dirty="0"/>
              <a:t>比</a:t>
            </a:r>
            <a:r>
              <a:rPr lang="en-US" altLang="ja-JP" dirty="0"/>
              <a:t> =</a:t>
            </a:r>
            <a:r>
              <a:rPr lang="ja-JP" altLang="en-US" dirty="0"/>
              <a:t>反応イベントの</a:t>
            </a:r>
            <a:r>
              <a:rPr lang="en-US" altLang="ja-JP" dirty="0"/>
              <a:t>HL/FS</a:t>
            </a:r>
            <a:r>
              <a:rPr lang="ja-JP" altLang="en-US" dirty="0"/>
              <a:t>比</a:t>
            </a:r>
            <a:endParaRPr lang="en-US" altLang="ja-JP" dirty="0"/>
          </a:p>
          <a:p>
            <a:r>
              <a:rPr lang="ja-JP" altLang="en-US" dirty="0"/>
              <a:t>と仮定して</a:t>
            </a:r>
            <a:endParaRPr lang="en-US" altLang="ja-JP" dirty="0"/>
          </a:p>
          <a:p>
            <a:r>
              <a:rPr lang="en-US" altLang="ja-JP" dirty="0"/>
              <a:t>σ</a:t>
            </a:r>
            <a:r>
              <a:rPr kumimoji="1" lang="en-US" altLang="ja-JP" dirty="0"/>
              <a:t>-N</a:t>
            </a:r>
            <a:r>
              <a:rPr kumimoji="1" lang="ja-JP" altLang="en-US" dirty="0"/>
              <a:t>は</a:t>
            </a:r>
            <a:r>
              <a:rPr kumimoji="1" lang="en-US" altLang="ja-JP" dirty="0"/>
              <a:t>0.9 ~1.4%</a:t>
            </a:r>
            <a:r>
              <a:rPr kumimoji="1" lang="ja-JP" altLang="en-US" dirty="0"/>
              <a:t>増加</a:t>
            </a:r>
            <a:endParaRPr kumimoji="1" lang="en-US" altLang="ja-JP" dirty="0"/>
          </a:p>
          <a:p>
            <a:r>
              <a:rPr lang="ja-JP" altLang="en-US" dirty="0"/>
              <a:t>⇒誤差は</a:t>
            </a:r>
            <a:r>
              <a:rPr lang="en-US" altLang="ja-JP" dirty="0"/>
              <a:t>4.7%~</a:t>
            </a:r>
            <a:r>
              <a:rPr lang="ja-JP" altLang="en-US" dirty="0"/>
              <a:t>ついているので、一旦無視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3698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0287C9-FADC-1280-BBCF-9E4E7242F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98F29858-92F4-2D14-89B4-3F3165740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18" y="1052332"/>
            <a:ext cx="3556265" cy="573516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44E039-2CE0-A779-5A48-D57F76184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31</a:t>
            </a:fld>
            <a:endParaRPr lang="ja-JP" altLang="en-US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91761C-6EF0-719D-442F-9A59F8FA52B1}"/>
              </a:ext>
            </a:extLst>
          </p:cNvPr>
          <p:cNvSpPr txBox="1"/>
          <p:nvPr/>
        </p:nvSpPr>
        <p:spPr>
          <a:xfrm>
            <a:off x="2801283" y="5063552"/>
            <a:ext cx="61853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ja-JP" dirty="0"/>
          </a:p>
          <a:p>
            <a:r>
              <a:rPr lang="en-US" altLang="ja-JP" dirty="0"/>
              <a:t>https://doi.org/10.48550/arXiv.2312.15434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A2FED13-15AE-DA0C-4613-6E8125889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732" y="1345066"/>
            <a:ext cx="5568570" cy="371848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7D3F237-D879-7D1A-55A5-947E3252E156}"/>
              </a:ext>
            </a:extLst>
          </p:cNvPr>
          <p:cNvSpPr txBox="1"/>
          <p:nvPr/>
        </p:nvSpPr>
        <p:spPr>
          <a:xfrm>
            <a:off x="7647061" y="4897620"/>
            <a:ext cx="4298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>
                <a:solidFill>
                  <a:schemeClr val="bg1">
                    <a:lumMod val="75000"/>
                  </a:schemeClr>
                </a:solidFill>
              </a:rPr>
              <a:t>X. Roca-Maza, M. </a:t>
            </a:r>
            <a:r>
              <a:rPr lang="en-US" altLang="ja-JP" sz="1600" dirty="0" err="1">
                <a:solidFill>
                  <a:schemeClr val="bg1">
                    <a:lumMod val="75000"/>
                  </a:schemeClr>
                </a:solidFill>
              </a:rPr>
              <a:t>Centelles</a:t>
            </a:r>
            <a:r>
              <a:rPr lang="en-US" altLang="ja-JP" sz="1600" dirty="0">
                <a:solidFill>
                  <a:schemeClr val="bg1">
                    <a:lumMod val="75000"/>
                  </a:schemeClr>
                </a:solidFill>
              </a:rPr>
              <a:t>, X. </a:t>
            </a:r>
            <a:r>
              <a:rPr lang="en-US" altLang="ja-JP" sz="1600" dirty="0" err="1">
                <a:solidFill>
                  <a:schemeClr val="bg1">
                    <a:lumMod val="75000"/>
                  </a:schemeClr>
                </a:solidFill>
              </a:rPr>
              <a:t>Vi˜nas</a:t>
            </a:r>
            <a:r>
              <a:rPr lang="en-US" altLang="ja-JP" sz="1600" dirty="0">
                <a:solidFill>
                  <a:schemeClr val="bg1">
                    <a:lumMod val="75000"/>
                  </a:schemeClr>
                </a:solidFill>
              </a:rPr>
              <a:t> et al., Phys. Rev. Lett. 106, 252501 (2011).</a:t>
            </a:r>
            <a:endParaRPr lang="ja-JP" alt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04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019CE9F1-9DB7-B5D6-9943-DA6F6EF96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566" y="2266072"/>
            <a:ext cx="3220439" cy="312330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36571F5-3314-C2CA-14C7-A95F25A80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99F633-CBE8-EE55-03C1-5B1E4A6D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32</a:t>
            </a:fld>
            <a:endParaRPr lang="ja-JP" altLang="en-US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0518CD4-CD5E-98B2-0DD4-5C786B537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35" r="31547" b="17481"/>
          <a:stretch>
            <a:fillRect/>
          </a:stretch>
        </p:blipFill>
        <p:spPr>
          <a:xfrm>
            <a:off x="0" y="2266073"/>
            <a:ext cx="3270316" cy="31191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3E302BA-5A66-09C4-FA27-B70609BE4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321" y="2266072"/>
            <a:ext cx="3378741" cy="311911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691ABA6-C159-C27F-7944-58CDC6B799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08" t="7556" r="22308" b="14371"/>
          <a:stretch>
            <a:fillRect/>
          </a:stretch>
        </p:blipFill>
        <p:spPr>
          <a:xfrm>
            <a:off x="3270316" y="2266073"/>
            <a:ext cx="3220439" cy="311912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116E6A-F249-D5DD-56CA-E2ACFFC540A2}"/>
              </a:ext>
            </a:extLst>
          </p:cNvPr>
          <p:cNvSpPr txBox="1"/>
          <p:nvPr/>
        </p:nvSpPr>
        <p:spPr>
          <a:xfrm>
            <a:off x="45720" y="2352434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highlight>
                  <a:srgbClr val="FFFF00"/>
                </a:highlight>
              </a:rPr>
              <a:t>6/9 7:41</a:t>
            </a:r>
            <a:endParaRPr kumimoji="1" lang="ja-JP" altLang="en-US" dirty="0">
              <a:highlight>
                <a:srgbClr val="FFFF00"/>
              </a:highlight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4A552A-7C07-C640-E370-34E66D115134}"/>
              </a:ext>
            </a:extLst>
          </p:cNvPr>
          <p:cNvSpPr txBox="1"/>
          <p:nvPr/>
        </p:nvSpPr>
        <p:spPr>
          <a:xfrm>
            <a:off x="3270316" y="2362594"/>
            <a:ext cx="110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highlight>
                  <a:srgbClr val="FFFF00"/>
                </a:highlight>
              </a:rPr>
              <a:t>6/9 7:58</a:t>
            </a:r>
            <a:endParaRPr kumimoji="1" lang="ja-JP" altLang="en-US" dirty="0">
              <a:highlight>
                <a:srgbClr val="FFFF00"/>
              </a:highlight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87563C2-4F2B-7C65-C6BE-AF71E1F16D93}"/>
              </a:ext>
            </a:extLst>
          </p:cNvPr>
          <p:cNvSpPr txBox="1"/>
          <p:nvPr/>
        </p:nvSpPr>
        <p:spPr>
          <a:xfrm>
            <a:off x="6490755" y="2425455"/>
            <a:ext cx="110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highlight>
                  <a:srgbClr val="FFFF00"/>
                </a:highlight>
              </a:rPr>
              <a:t>6/9 </a:t>
            </a:r>
            <a:r>
              <a:rPr lang="en-US" altLang="ja-JP" dirty="0">
                <a:highlight>
                  <a:srgbClr val="FFFF00"/>
                </a:highlight>
              </a:rPr>
              <a:t>8</a:t>
            </a:r>
            <a:r>
              <a:rPr kumimoji="1" lang="en-US" altLang="ja-JP" dirty="0">
                <a:highlight>
                  <a:srgbClr val="FFFF00"/>
                </a:highlight>
              </a:rPr>
              <a:t>:23</a:t>
            </a:r>
            <a:endParaRPr kumimoji="1" lang="ja-JP" altLang="en-US" dirty="0">
              <a:highlight>
                <a:srgbClr val="FFFF00"/>
              </a:highlight>
            </a:endParaRPr>
          </a:p>
        </p:txBody>
      </p:sp>
      <p:sp>
        <p:nvSpPr>
          <p:cNvPr id="17" name="スライド番号プレースホルダー 3">
            <a:extLst>
              <a:ext uri="{FF2B5EF4-FFF2-40B4-BE49-F238E27FC236}">
                <a16:creationId xmlns:a16="http://schemas.microsoft.com/office/drawing/2014/main" id="{0431BCD6-4F9A-28FD-8E09-AF0783464DB2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b="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6F481B-E22F-449D-A5E7-CAF65DEECAFE}" type="slidenum">
              <a:rPr lang="ja-JP" altLang="en-US" smtClean="0"/>
              <a:pPr/>
              <a:t>32</a:t>
            </a:fld>
            <a:endParaRPr lang="ja-JP" altLang="en-US" dirty="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4D27163D-528E-91C3-94B9-7F5295D70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6987" y="3787680"/>
            <a:ext cx="3325880" cy="3070320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24EBB90-A6C4-7D24-2402-8E0786347E59}"/>
              </a:ext>
            </a:extLst>
          </p:cNvPr>
          <p:cNvSpPr txBox="1"/>
          <p:nvPr/>
        </p:nvSpPr>
        <p:spPr>
          <a:xfrm>
            <a:off x="9596744" y="6537675"/>
            <a:ext cx="3106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SDT used for experiment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6C67B37-D7CD-56A8-F721-6BAE165124CB}"/>
              </a:ext>
            </a:extLst>
          </p:cNvPr>
          <p:cNvSpPr/>
          <p:nvPr/>
        </p:nvSpPr>
        <p:spPr>
          <a:xfrm>
            <a:off x="10451803" y="3883822"/>
            <a:ext cx="905773" cy="175116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B182EF5-7C9D-157F-0E38-82D3FF136A98}"/>
              </a:ext>
            </a:extLst>
          </p:cNvPr>
          <p:cNvSpPr txBox="1"/>
          <p:nvPr/>
        </p:nvSpPr>
        <p:spPr>
          <a:xfrm>
            <a:off x="11371614" y="3874650"/>
            <a:ext cx="114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bg1"/>
                </a:solidFill>
              </a:rPr>
              <a:t>crack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6CC1DD7-860D-90D9-481C-2A5A3EF50B26}"/>
              </a:ext>
            </a:extLst>
          </p:cNvPr>
          <p:cNvCxnSpPr>
            <a:cxnSpLocks/>
          </p:cNvCxnSpPr>
          <p:nvPr/>
        </p:nvCxnSpPr>
        <p:spPr>
          <a:xfrm flipH="1">
            <a:off x="9319975" y="5197252"/>
            <a:ext cx="2909953" cy="0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4B1C563-31D1-B62D-8F1D-256F181B9E0C}"/>
              </a:ext>
            </a:extLst>
          </p:cNvPr>
          <p:cNvSpPr txBox="1"/>
          <p:nvPr/>
        </p:nvSpPr>
        <p:spPr>
          <a:xfrm>
            <a:off x="9275076" y="4784322"/>
            <a:ext cx="117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50mmφ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EE90AB9D-C98C-87F0-F84A-2876CF3F8AB2}"/>
              </a:ext>
            </a:extLst>
          </p:cNvPr>
          <p:cNvSpPr/>
          <p:nvPr/>
        </p:nvSpPr>
        <p:spPr>
          <a:xfrm>
            <a:off x="9164195" y="6456757"/>
            <a:ext cx="378133" cy="3693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B4B8AB63-EE65-033A-8E0E-8E2E88AED4DE}"/>
              </a:ext>
            </a:extLst>
          </p:cNvPr>
          <p:cNvSpPr/>
          <p:nvPr/>
        </p:nvSpPr>
        <p:spPr>
          <a:xfrm>
            <a:off x="9267309" y="6565737"/>
            <a:ext cx="154947" cy="1566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0BB075-A990-33AD-E025-B83A162AEF39}"/>
              </a:ext>
            </a:extLst>
          </p:cNvPr>
          <p:cNvSpPr txBox="1"/>
          <p:nvPr/>
        </p:nvSpPr>
        <p:spPr>
          <a:xfrm>
            <a:off x="9080927" y="6223357"/>
            <a:ext cx="1559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ビーム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8D16682-5035-7292-3BC2-06EA4161C027}"/>
              </a:ext>
            </a:extLst>
          </p:cNvPr>
          <p:cNvSpPr txBox="1"/>
          <p:nvPr/>
        </p:nvSpPr>
        <p:spPr>
          <a:xfrm>
            <a:off x="11544888" y="6005419"/>
            <a:ext cx="97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chemeClr val="bg1"/>
                </a:solidFill>
              </a:rPr>
              <a:t>10 K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139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537B6C-F0D8-163E-BA79-D17943C3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AC379D-BB7F-4CFA-1F6C-E870F402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33</a:t>
            </a:fld>
            <a:endParaRPr lang="ja-JP" altLang="en-US" b="1" dirty="0"/>
          </a:p>
        </p:txBody>
      </p:sp>
      <p:sp>
        <p:nvSpPr>
          <p:cNvPr id="6" name="フローチャート: 直接アクセス記憶 5">
            <a:extLst>
              <a:ext uri="{FF2B5EF4-FFF2-40B4-BE49-F238E27FC236}">
                <a16:creationId xmlns:a16="http://schemas.microsoft.com/office/drawing/2014/main" id="{23004F7F-8A93-70AA-9E94-BDE8C064502D}"/>
              </a:ext>
            </a:extLst>
          </p:cNvPr>
          <p:cNvSpPr/>
          <p:nvPr/>
        </p:nvSpPr>
        <p:spPr>
          <a:xfrm>
            <a:off x="2788852" y="1766959"/>
            <a:ext cx="905069" cy="1518702"/>
          </a:xfrm>
          <a:prstGeom prst="flowChartMagneticDru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FD91E98-1C1A-89E4-D7DB-D21F7E2E89E3}"/>
              </a:ext>
            </a:extLst>
          </p:cNvPr>
          <p:cNvSpPr/>
          <p:nvPr/>
        </p:nvSpPr>
        <p:spPr>
          <a:xfrm>
            <a:off x="4604699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C2CF67A-A4E4-9A74-4C20-9EBE36CE95B1}"/>
              </a:ext>
            </a:extLst>
          </p:cNvPr>
          <p:cNvSpPr/>
          <p:nvPr/>
        </p:nvSpPr>
        <p:spPr>
          <a:xfrm>
            <a:off x="2205291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5406CE07-99FF-CF1C-4973-B015EF8DCCFF}"/>
                  </a:ext>
                </a:extLst>
              </p:cNvPr>
              <p:cNvSpPr txBox="1"/>
              <p:nvPr/>
            </p:nvSpPr>
            <p:spPr>
              <a:xfrm>
                <a:off x="499864" y="2354075"/>
                <a:ext cx="17830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/>
                  <a:t>90</a:t>
                </a:r>
                <a:r>
                  <a:rPr kumimoji="1" lang="en-US" altLang="ja-JP" sz="2400" b="1" dirty="0"/>
                  <a:t>Sr</a:t>
                </a:r>
              </a:p>
              <a:p>
                <a:pPr algn="ctr"/>
                <a:r>
                  <a:rPr kumimoji="1" lang="en-US" altLang="ja-JP" sz="2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2400" b="1" dirty="0"/>
                  <a:t>counts</a:t>
                </a:r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5406CE07-99FF-CF1C-4973-B015EF8DCC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64" y="2354075"/>
                <a:ext cx="1783039" cy="830997"/>
              </a:xfrm>
              <a:prstGeom prst="rect">
                <a:avLst/>
              </a:prstGeom>
              <a:blipFill>
                <a:blip r:embed="rId2"/>
                <a:stretch>
                  <a:fillRect t="-5882" r="-171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690795F-4216-781A-7097-495255A7ABB7}"/>
                  </a:ext>
                </a:extLst>
              </p:cNvPr>
              <p:cNvSpPr txBox="1"/>
              <p:nvPr/>
            </p:nvSpPr>
            <p:spPr>
              <a:xfrm>
                <a:off x="5519070" y="2354075"/>
                <a:ext cx="19798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baseline="30000" dirty="0">
                    <a:solidFill>
                      <a:schemeClr val="tx1"/>
                    </a:solidFill>
                  </a:rPr>
                  <a:t>90</a:t>
                </a:r>
                <a:r>
                  <a:rPr lang="en-US" altLang="ja-JP" sz="2400" b="1" dirty="0"/>
                  <a:t>Sr</a:t>
                </a:r>
              </a:p>
              <a:p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counts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690795F-4216-781A-7097-495255A7A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070" y="2354075"/>
                <a:ext cx="1979844" cy="830997"/>
              </a:xfrm>
              <a:prstGeom prst="rect">
                <a:avLst/>
              </a:prstGeom>
              <a:blipFill>
                <a:blip r:embed="rId3"/>
                <a:stretch>
                  <a:fillRect l="-1538"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矢印: 右 15">
            <a:extLst>
              <a:ext uri="{FF2B5EF4-FFF2-40B4-BE49-F238E27FC236}">
                <a16:creationId xmlns:a16="http://schemas.microsoft.com/office/drawing/2014/main" id="{95DA2F2E-B451-FA96-AD16-3D332A683C6C}"/>
              </a:ext>
            </a:extLst>
          </p:cNvPr>
          <p:cNvSpPr/>
          <p:nvPr/>
        </p:nvSpPr>
        <p:spPr>
          <a:xfrm>
            <a:off x="3392126" y="2365445"/>
            <a:ext cx="2126944" cy="275187"/>
          </a:xfrm>
          <a:prstGeom prst="right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426844A-F0B7-B1AE-36C6-F5C468B87E69}"/>
              </a:ext>
            </a:extLst>
          </p:cNvPr>
          <p:cNvSpPr txBox="1"/>
          <p:nvPr/>
        </p:nvSpPr>
        <p:spPr>
          <a:xfrm>
            <a:off x="1951882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77020E17-3CB9-F673-0D53-74501350719C}"/>
              </a:ext>
            </a:extLst>
          </p:cNvPr>
          <p:cNvSpPr/>
          <p:nvPr/>
        </p:nvSpPr>
        <p:spPr>
          <a:xfrm>
            <a:off x="1884182" y="2354075"/>
            <a:ext cx="1464639" cy="286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A99AF70-CBB6-2722-99F6-6EA54461CE4B}"/>
              </a:ext>
            </a:extLst>
          </p:cNvPr>
          <p:cNvSpPr txBox="1"/>
          <p:nvPr/>
        </p:nvSpPr>
        <p:spPr>
          <a:xfrm>
            <a:off x="4380500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detectors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6FF3035-4F57-492C-2C0E-74D148FA7AF8}"/>
                  </a:ext>
                </a:extLst>
              </p:cNvPr>
              <p:cNvSpPr txBox="1"/>
              <p:nvPr/>
            </p:nvSpPr>
            <p:spPr>
              <a:xfrm>
                <a:off x="1272792" y="1225043"/>
                <a:ext cx="6005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6FF3035-4F57-492C-2C0E-74D148FA7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792" y="1225043"/>
                <a:ext cx="60054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フローチャート: 直接アクセス記憶 25">
            <a:extLst>
              <a:ext uri="{FF2B5EF4-FFF2-40B4-BE49-F238E27FC236}">
                <a16:creationId xmlns:a16="http://schemas.microsoft.com/office/drawing/2014/main" id="{82CFB1B8-3D02-7BD8-4C6E-1EA07D0F3583}"/>
              </a:ext>
            </a:extLst>
          </p:cNvPr>
          <p:cNvSpPr/>
          <p:nvPr/>
        </p:nvSpPr>
        <p:spPr>
          <a:xfrm>
            <a:off x="2788852" y="4374356"/>
            <a:ext cx="905069" cy="1518702"/>
          </a:xfrm>
          <a:prstGeom prst="flowChartMagneticDru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7113448-91E8-C617-3C9F-FC0CC1993023}"/>
              </a:ext>
            </a:extLst>
          </p:cNvPr>
          <p:cNvSpPr/>
          <p:nvPr/>
        </p:nvSpPr>
        <p:spPr>
          <a:xfrm>
            <a:off x="4604699" y="4374356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94947B17-153F-4855-F282-9FDD7B9B0F92}"/>
              </a:ext>
            </a:extLst>
          </p:cNvPr>
          <p:cNvSpPr/>
          <p:nvPr/>
        </p:nvSpPr>
        <p:spPr>
          <a:xfrm>
            <a:off x="2205291" y="4374356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763F18B-DC9E-A5C9-0FE5-A2A08D9343C0}"/>
                  </a:ext>
                </a:extLst>
              </p:cNvPr>
              <p:cNvSpPr txBox="1"/>
              <p:nvPr/>
            </p:nvSpPr>
            <p:spPr>
              <a:xfrm>
                <a:off x="574683" y="4933468"/>
                <a:ext cx="17830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/>
                  <a:t>89</a:t>
                </a:r>
                <a:r>
                  <a:rPr kumimoji="1" lang="en-US" altLang="ja-JP" sz="2400" b="1" dirty="0"/>
                  <a:t>Rb </a:t>
                </a:r>
                <a:endParaRPr kumimoji="1" lang="en-US" altLang="ja-JP" sz="2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1" lang="en-US" altLang="ja-JP" sz="2400" b="1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1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1" lang="en-US" altLang="ja-JP" sz="2400" b="1" dirty="0"/>
                  <a:t>counts</a:t>
                </a:r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763F18B-DC9E-A5C9-0FE5-A2A08D934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83" y="4933468"/>
                <a:ext cx="1783039" cy="830997"/>
              </a:xfrm>
              <a:prstGeom prst="rect">
                <a:avLst/>
              </a:prstGeom>
              <a:blipFill>
                <a:blip r:embed="rId5"/>
                <a:stretch>
                  <a:fillRect t="-5109" r="-1024" b="-1532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9CD5CDB2-C230-096F-4394-170A264AC5E8}"/>
                  </a:ext>
                </a:extLst>
              </p:cNvPr>
              <p:cNvSpPr txBox="1"/>
              <p:nvPr/>
            </p:nvSpPr>
            <p:spPr>
              <a:xfrm>
                <a:off x="4723843" y="4979773"/>
                <a:ext cx="19798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>
                    <a:solidFill>
                      <a:schemeClr val="tx1"/>
                    </a:solidFill>
                  </a:rPr>
                  <a:t>89</a:t>
                </a:r>
                <a:r>
                  <a:rPr lang="en-US" altLang="ja-JP" sz="2400" b="1" dirty="0"/>
                  <a:t>Rb</a:t>
                </a: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ja-JP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counts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9CD5CDB2-C230-096F-4394-170A264AC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843" y="4979773"/>
                <a:ext cx="1979844" cy="830997"/>
              </a:xfrm>
              <a:prstGeom prst="rect">
                <a:avLst/>
              </a:prstGeom>
              <a:blipFill>
                <a:blip r:embed="rId6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矢印: 右 35">
            <a:extLst>
              <a:ext uri="{FF2B5EF4-FFF2-40B4-BE49-F238E27FC236}">
                <a16:creationId xmlns:a16="http://schemas.microsoft.com/office/drawing/2014/main" id="{BDD166D3-F6B9-8F79-01A8-120F152A1EEC}"/>
              </a:ext>
            </a:extLst>
          </p:cNvPr>
          <p:cNvSpPr/>
          <p:nvPr/>
        </p:nvSpPr>
        <p:spPr>
          <a:xfrm>
            <a:off x="3168602" y="4972120"/>
            <a:ext cx="2126944" cy="275187"/>
          </a:xfrm>
          <a:prstGeom prst="right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DAFEB57-2BFE-F055-CE3E-7AE52173D6B8}"/>
              </a:ext>
            </a:extLst>
          </p:cNvPr>
          <p:cNvSpPr txBox="1"/>
          <p:nvPr/>
        </p:nvSpPr>
        <p:spPr>
          <a:xfrm>
            <a:off x="1951882" y="3958708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F2008D3F-DC94-E2D5-AA9F-93315E5AFCC2}"/>
              </a:ext>
            </a:extLst>
          </p:cNvPr>
          <p:cNvSpPr/>
          <p:nvPr/>
        </p:nvSpPr>
        <p:spPr>
          <a:xfrm>
            <a:off x="2029700" y="4952554"/>
            <a:ext cx="1138902" cy="27518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7DAEC9C-AF8D-6056-86CF-8804771941AE}"/>
              </a:ext>
            </a:extLst>
          </p:cNvPr>
          <p:cNvSpPr txBox="1"/>
          <p:nvPr/>
        </p:nvSpPr>
        <p:spPr>
          <a:xfrm>
            <a:off x="4380500" y="3958708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detectors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EE5CD630-29C2-A27F-211B-8CF93C05C56D}"/>
                  </a:ext>
                </a:extLst>
              </p:cNvPr>
              <p:cNvSpPr txBox="1"/>
              <p:nvPr/>
            </p:nvSpPr>
            <p:spPr>
              <a:xfrm>
                <a:off x="1223900" y="3897152"/>
                <a:ext cx="6983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kumimoji="1" lang="en-US" altLang="ja-JP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kumimoji="1" lang="en-US" altLang="ja-JP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EE5CD630-29C2-A27F-211B-8CF93C05C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00" y="3897152"/>
                <a:ext cx="698332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矢印: 右 4">
            <a:extLst>
              <a:ext uri="{FF2B5EF4-FFF2-40B4-BE49-F238E27FC236}">
                <a16:creationId xmlns:a16="http://schemas.microsoft.com/office/drawing/2014/main" id="{717DC1C0-9912-DE13-818B-493EE48FD48C}"/>
              </a:ext>
            </a:extLst>
          </p:cNvPr>
          <p:cNvSpPr/>
          <p:nvPr/>
        </p:nvSpPr>
        <p:spPr>
          <a:xfrm rot="16200000">
            <a:off x="9238042" y="1159039"/>
            <a:ext cx="346931" cy="17342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CEB9E41F-18BC-1836-E972-ADC924A2D8A2}"/>
              </a:ext>
            </a:extLst>
          </p:cNvPr>
          <p:cNvSpPr/>
          <p:nvPr/>
        </p:nvSpPr>
        <p:spPr>
          <a:xfrm rot="5400000">
            <a:off x="9238042" y="3539636"/>
            <a:ext cx="346931" cy="17342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AA56189E-BE49-7287-19AA-B46EB19EB936}"/>
              </a:ext>
            </a:extLst>
          </p:cNvPr>
          <p:cNvSpPr/>
          <p:nvPr/>
        </p:nvSpPr>
        <p:spPr>
          <a:xfrm rot="10800000">
            <a:off x="7755980" y="2383493"/>
            <a:ext cx="346931" cy="17342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4B8406A2-8BB8-B30B-9AB1-A885EE10FD9E}"/>
              </a:ext>
            </a:extLst>
          </p:cNvPr>
          <p:cNvSpPr/>
          <p:nvPr/>
        </p:nvSpPr>
        <p:spPr>
          <a:xfrm>
            <a:off x="10593401" y="2246815"/>
            <a:ext cx="346931" cy="173420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6EFBEFD5-0166-A64F-380B-4C2FE590B834}"/>
              </a:ext>
            </a:extLst>
          </p:cNvPr>
          <p:cNvSpPr/>
          <p:nvPr/>
        </p:nvSpPr>
        <p:spPr>
          <a:xfrm rot="3773192">
            <a:off x="10407327" y="3482631"/>
            <a:ext cx="346931" cy="13316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8B1DD9D0-9684-A821-B537-4FCBBD178C8C}"/>
              </a:ext>
            </a:extLst>
          </p:cNvPr>
          <p:cNvSpPr/>
          <p:nvPr/>
        </p:nvSpPr>
        <p:spPr>
          <a:xfrm rot="8057990">
            <a:off x="8164072" y="3451888"/>
            <a:ext cx="346931" cy="13316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C49B221A-E479-8E7C-4997-62A53BEDB0A7}"/>
              </a:ext>
            </a:extLst>
          </p:cNvPr>
          <p:cNvSpPr/>
          <p:nvPr/>
        </p:nvSpPr>
        <p:spPr>
          <a:xfrm rot="14464010">
            <a:off x="8233032" y="1620291"/>
            <a:ext cx="346931" cy="13316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矢印: 右 32">
            <a:extLst>
              <a:ext uri="{FF2B5EF4-FFF2-40B4-BE49-F238E27FC236}">
                <a16:creationId xmlns:a16="http://schemas.microsoft.com/office/drawing/2014/main" id="{73C1F147-4BCB-519B-1544-50550148CB89}"/>
              </a:ext>
            </a:extLst>
          </p:cNvPr>
          <p:cNvSpPr/>
          <p:nvPr/>
        </p:nvSpPr>
        <p:spPr>
          <a:xfrm rot="19977588">
            <a:off x="10288550" y="1688262"/>
            <a:ext cx="346931" cy="13316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536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A91ACD-95B3-36B9-CD57-7D534AFCE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34</a:t>
            </a:fld>
            <a:endParaRPr lang="ja-JP" altLang="en-US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9E845F9-8CB4-7315-45C6-7D44981E8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76" y="1633309"/>
            <a:ext cx="3543607" cy="211092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C970590-5AB5-8CAD-B907-8255E49D5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419" y="1633309"/>
            <a:ext cx="3566469" cy="223285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3029381-A62F-0003-8758-94B87D4A4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0863" y="1626722"/>
            <a:ext cx="3558848" cy="222523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595121C-73AF-2CEF-9256-73B1AA649E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8119" y="3602821"/>
            <a:ext cx="3673158" cy="50296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898CBCF-45C9-FED5-693D-82826B3B5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556" y="3797751"/>
            <a:ext cx="3673158" cy="50296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0C1FF6F-8B9F-8693-B0D3-3D9C14D62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3327" y="3793742"/>
            <a:ext cx="3673158" cy="50296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B767A81-0D66-D015-812A-186B9DE5D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564" y="1656968"/>
            <a:ext cx="1026038" cy="202189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B6CB120-2D40-CDAD-BE6A-0796AEB24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851" y="1613758"/>
            <a:ext cx="1154494" cy="227503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600D580-C32E-F887-A523-C5D1005492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998" y="1613758"/>
            <a:ext cx="1136993" cy="224054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5BABB68C-0206-3371-665D-45B70B3EF4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14" y="1132116"/>
            <a:ext cx="571550" cy="36045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5198DD01-C20F-EB94-496F-85D196E7D6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8210" y="4296706"/>
            <a:ext cx="2834886" cy="320068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19ADB45-2A2F-AEE4-B5BD-621AA5C787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5006" y="2115102"/>
            <a:ext cx="1526028" cy="90329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D2282A47-CC73-A04E-1969-57B98064C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76" y="5191398"/>
            <a:ext cx="3543607" cy="2110923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347C830A-BFF9-9F14-E11B-302C9421D5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564" y="5215057"/>
            <a:ext cx="1026038" cy="2021898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EB373903-3D6D-D35C-C5E7-4858CCAF52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878" y="6858000"/>
            <a:ext cx="571550" cy="3604572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24555A0D-272F-3A24-E98F-A124C71B94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5006" y="5673191"/>
            <a:ext cx="1526028" cy="903299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9FB70A0C-7ED9-C551-90E8-32F43D08E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19" y="7325980"/>
            <a:ext cx="3566469" cy="2232853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3AFA8037-F54E-A0B8-F319-37E0101DB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98" y="7306429"/>
            <a:ext cx="1136993" cy="2240545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9CC24946-8A22-5576-2415-2525E52E7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3440" y="11631068"/>
            <a:ext cx="3673158" cy="502964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E0FC6F22-6093-3144-EA88-18D2BB6789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7602" y="12087153"/>
            <a:ext cx="2834886" cy="320068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ABF4B34F-7310-6A8E-F9A7-59FF5CF24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376" y="9616448"/>
            <a:ext cx="3558848" cy="2225233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64350C1F-2BD4-6352-0DCC-1D62F9ACA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364" y="9603484"/>
            <a:ext cx="1154494" cy="227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63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B2E39D33-A9CF-957C-40F3-0497C6415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233332"/>
            <a:ext cx="6864029" cy="4450187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0995B8-D7C8-CAAA-EAAE-D18570F1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35</a:t>
            </a:fld>
            <a:endParaRPr lang="ja-JP" altLang="en-US" b="1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2EE11C-3064-0B16-FCE6-555945E7C81E}"/>
              </a:ext>
            </a:extLst>
          </p:cNvPr>
          <p:cNvSpPr/>
          <p:nvPr/>
        </p:nvSpPr>
        <p:spPr>
          <a:xfrm>
            <a:off x="4815840" y="3429000"/>
            <a:ext cx="812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AD0F8D-ABFD-FB90-E729-7C3041AC7F3D}"/>
              </a:ext>
            </a:extLst>
          </p:cNvPr>
          <p:cNvSpPr txBox="1"/>
          <p:nvPr/>
        </p:nvSpPr>
        <p:spPr>
          <a:xfrm>
            <a:off x="4282440" y="3344541"/>
            <a:ext cx="187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/>
              <a:t>Deuteron</a:t>
            </a:r>
          </a:p>
          <a:p>
            <a:pPr algn="ctr"/>
            <a:r>
              <a:rPr kumimoji="1" lang="en-US" altLang="ja-JP" sz="1400" b="1" dirty="0"/>
              <a:t> gas</a:t>
            </a:r>
          </a:p>
          <a:p>
            <a:pPr algn="ctr"/>
            <a:r>
              <a:rPr kumimoji="1" lang="en-US" altLang="ja-JP" sz="1400" b="1" dirty="0"/>
              <a:t> 300 L</a:t>
            </a:r>
          </a:p>
          <a:p>
            <a:pPr algn="ctr"/>
            <a:r>
              <a:rPr kumimoji="1" lang="en-US" altLang="ja-JP" sz="1400" b="1" dirty="0"/>
              <a:t> tank </a:t>
            </a:r>
            <a:endParaRPr kumimoji="1" lang="ja-JP" altLang="en-US" sz="1400" b="1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67F15BC-192F-52BF-1258-A58198B23F43}"/>
              </a:ext>
            </a:extLst>
          </p:cNvPr>
          <p:cNvSpPr/>
          <p:nvPr/>
        </p:nvSpPr>
        <p:spPr>
          <a:xfrm>
            <a:off x="5872480" y="1132116"/>
            <a:ext cx="1259840" cy="869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5679E2-BD0A-0075-5FA6-B967C34F2B72}"/>
              </a:ext>
            </a:extLst>
          </p:cNvPr>
          <p:cNvSpPr/>
          <p:nvPr/>
        </p:nvSpPr>
        <p:spPr>
          <a:xfrm>
            <a:off x="5872480" y="2082800"/>
            <a:ext cx="1066800" cy="2215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7792F5A-384F-C7CA-2C48-4BCDE359796C}"/>
              </a:ext>
            </a:extLst>
          </p:cNvPr>
          <p:cNvSpPr/>
          <p:nvPr/>
        </p:nvSpPr>
        <p:spPr>
          <a:xfrm>
            <a:off x="5496562" y="2253090"/>
            <a:ext cx="1066800" cy="520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5C586CF-FF7C-779B-8DA5-A03BCF9D7D6B}"/>
              </a:ext>
            </a:extLst>
          </p:cNvPr>
          <p:cNvSpPr/>
          <p:nvPr/>
        </p:nvSpPr>
        <p:spPr>
          <a:xfrm>
            <a:off x="4688840" y="1306522"/>
            <a:ext cx="807722" cy="561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8841E9-3F28-5F5E-3AA2-57EC9EBA4288}"/>
              </a:ext>
            </a:extLst>
          </p:cNvPr>
          <p:cNvSpPr/>
          <p:nvPr/>
        </p:nvSpPr>
        <p:spPr>
          <a:xfrm>
            <a:off x="5100320" y="1422128"/>
            <a:ext cx="200662" cy="561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5A90016-FA72-3538-F741-F62CB36E8BB3}"/>
              </a:ext>
            </a:extLst>
          </p:cNvPr>
          <p:cNvSpPr/>
          <p:nvPr/>
        </p:nvSpPr>
        <p:spPr>
          <a:xfrm>
            <a:off x="6797038" y="583779"/>
            <a:ext cx="1127762" cy="838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D05B5EF-85DC-DDC5-CE53-DA175C96EFF9}"/>
              </a:ext>
            </a:extLst>
          </p:cNvPr>
          <p:cNvSpPr/>
          <p:nvPr/>
        </p:nvSpPr>
        <p:spPr>
          <a:xfrm>
            <a:off x="9077962" y="542904"/>
            <a:ext cx="665478" cy="341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B584B39-929D-2A22-BF14-EB86298A7195}"/>
              </a:ext>
            </a:extLst>
          </p:cNvPr>
          <p:cNvSpPr txBox="1"/>
          <p:nvPr/>
        </p:nvSpPr>
        <p:spPr>
          <a:xfrm>
            <a:off x="8950960" y="555689"/>
            <a:ext cx="185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Chiller</a:t>
            </a:r>
            <a:endParaRPr kumimoji="1" lang="ja-JP" altLang="en-US" b="1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4E14815-0651-1470-FA3D-9C8BF67A4982}"/>
              </a:ext>
            </a:extLst>
          </p:cNvPr>
          <p:cNvSpPr/>
          <p:nvPr/>
        </p:nvSpPr>
        <p:spPr>
          <a:xfrm>
            <a:off x="10296544" y="348594"/>
            <a:ext cx="1537317" cy="7835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53A245-7455-6180-5DC2-090E2251F736}"/>
              </a:ext>
            </a:extLst>
          </p:cNvPr>
          <p:cNvSpPr txBox="1"/>
          <p:nvPr/>
        </p:nvSpPr>
        <p:spPr>
          <a:xfrm>
            <a:off x="10205497" y="608523"/>
            <a:ext cx="259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He Compressor</a:t>
            </a:r>
            <a:endParaRPr kumimoji="1" lang="ja-JP" altLang="en-US" sz="1400" b="1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39DDC33-D82C-F316-3B3E-94D68BF4EF19}"/>
              </a:ext>
            </a:extLst>
          </p:cNvPr>
          <p:cNvSpPr/>
          <p:nvPr/>
        </p:nvSpPr>
        <p:spPr>
          <a:xfrm>
            <a:off x="10284935" y="463986"/>
            <a:ext cx="1806414" cy="668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33456E4-9E7B-BF30-73AB-E531014F1DB9}"/>
              </a:ext>
            </a:extLst>
          </p:cNvPr>
          <p:cNvSpPr/>
          <p:nvPr/>
        </p:nvSpPr>
        <p:spPr>
          <a:xfrm>
            <a:off x="10531802" y="1900903"/>
            <a:ext cx="634038" cy="181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52C043B-5C02-8A48-FD50-9A1F01ECAEF1}"/>
              </a:ext>
            </a:extLst>
          </p:cNvPr>
          <p:cNvSpPr txBox="1"/>
          <p:nvPr/>
        </p:nvSpPr>
        <p:spPr>
          <a:xfrm>
            <a:off x="10381927" y="1827579"/>
            <a:ext cx="1808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Cryostat</a:t>
            </a:r>
            <a:endParaRPr kumimoji="1" lang="ja-JP" altLang="en-US" sz="1400" b="1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BB1373A-B0AA-25FE-4318-873C6D5FBCA8}"/>
              </a:ext>
            </a:extLst>
          </p:cNvPr>
          <p:cNvSpPr/>
          <p:nvPr/>
        </p:nvSpPr>
        <p:spPr>
          <a:xfrm>
            <a:off x="10607989" y="3120946"/>
            <a:ext cx="395291" cy="404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F6B07D7-6430-699B-6104-002D3D9A6CEE}"/>
              </a:ext>
            </a:extLst>
          </p:cNvPr>
          <p:cNvSpPr txBox="1"/>
          <p:nvPr/>
        </p:nvSpPr>
        <p:spPr>
          <a:xfrm>
            <a:off x="9734732" y="2995204"/>
            <a:ext cx="222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Tgt. </a:t>
            </a:r>
          </a:p>
          <a:p>
            <a:pPr algn="ctr"/>
            <a:r>
              <a:rPr lang="en-US" altLang="ja-JP" b="1" dirty="0"/>
              <a:t>Cell</a:t>
            </a:r>
            <a:endParaRPr kumimoji="1" lang="ja-JP" altLang="en-US" b="1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E13870B-A1C4-9208-A5D8-B507F5374A02}"/>
              </a:ext>
            </a:extLst>
          </p:cNvPr>
          <p:cNvSpPr/>
          <p:nvPr/>
        </p:nvSpPr>
        <p:spPr>
          <a:xfrm>
            <a:off x="8877301" y="2533611"/>
            <a:ext cx="1066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8A5AFB7-23C9-6550-E1F8-1A674860A999}"/>
              </a:ext>
            </a:extLst>
          </p:cNvPr>
          <p:cNvSpPr txBox="1"/>
          <p:nvPr/>
        </p:nvSpPr>
        <p:spPr>
          <a:xfrm>
            <a:off x="8703494" y="2438875"/>
            <a:ext cx="131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ja-JP" b="1" dirty="0"/>
              <a:t>pressure </a:t>
            </a:r>
            <a:endParaRPr lang="en-US" altLang="ja-JP" b="1" dirty="0"/>
          </a:p>
          <a:p>
            <a:pPr algn="ctr"/>
            <a:r>
              <a:rPr lang="ja-JP" altLang="ja-JP" b="1" dirty="0"/>
              <a:t>controller</a:t>
            </a:r>
            <a:endParaRPr lang="ja-JP" altLang="en-US" b="1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A213455-D107-9834-1DD7-AA814E34A258}"/>
              </a:ext>
            </a:extLst>
          </p:cNvPr>
          <p:cNvSpPr/>
          <p:nvPr/>
        </p:nvSpPr>
        <p:spPr>
          <a:xfrm>
            <a:off x="8343901" y="3774430"/>
            <a:ext cx="901699" cy="390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744B363-9E5B-02B5-EB9B-616787FB4D9F}"/>
              </a:ext>
            </a:extLst>
          </p:cNvPr>
          <p:cNvSpPr txBox="1"/>
          <p:nvPr/>
        </p:nvSpPr>
        <p:spPr>
          <a:xfrm>
            <a:off x="7849904" y="3738724"/>
            <a:ext cx="18018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ja-JP" sz="1200" b="1" dirty="0"/>
              <a:t>Gas recovery</a:t>
            </a:r>
            <a:endParaRPr lang="en-US" altLang="ja-JP" sz="1200" b="1" dirty="0"/>
          </a:p>
          <a:p>
            <a:pPr algn="ctr"/>
            <a:r>
              <a:rPr lang="ja-JP" altLang="ja-JP" sz="1200" b="1" dirty="0"/>
              <a:t> balloon</a:t>
            </a:r>
            <a:endParaRPr lang="ja-JP" altLang="en-US" sz="1200" b="1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AC8C326-1132-73FF-E22C-B6A3AE0B80FB}"/>
              </a:ext>
            </a:extLst>
          </p:cNvPr>
          <p:cNvSpPr/>
          <p:nvPr/>
        </p:nvSpPr>
        <p:spPr>
          <a:xfrm>
            <a:off x="10238417" y="4314582"/>
            <a:ext cx="1446531" cy="520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7A4B36-E977-D53E-47E0-B9BFE3167464}"/>
              </a:ext>
            </a:extLst>
          </p:cNvPr>
          <p:cNvSpPr txBox="1"/>
          <p:nvPr/>
        </p:nvSpPr>
        <p:spPr>
          <a:xfrm>
            <a:off x="9077962" y="4340465"/>
            <a:ext cx="30133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b="1" dirty="0"/>
              <a:t>Thermal radiation shield</a:t>
            </a:r>
            <a:endParaRPr lang="ja-JP" altLang="en-US" b="1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05FE909-36C3-3CE5-CD67-76BAFD61CB90}"/>
              </a:ext>
            </a:extLst>
          </p:cNvPr>
          <p:cNvSpPr txBox="1"/>
          <p:nvPr/>
        </p:nvSpPr>
        <p:spPr>
          <a:xfrm>
            <a:off x="5681674" y="876470"/>
            <a:ext cx="2821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b="1" dirty="0"/>
              <a:t>Pressure control valve</a:t>
            </a:r>
            <a:endParaRPr lang="ja-JP" altLang="en-US" b="1" dirty="0"/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BCEEEFA9-ECE7-77AD-B8C1-E309AB435E72}"/>
              </a:ext>
            </a:extLst>
          </p:cNvPr>
          <p:cNvCxnSpPr>
            <a:cxnSpLocks/>
          </p:cNvCxnSpPr>
          <p:nvPr/>
        </p:nvCxnSpPr>
        <p:spPr>
          <a:xfrm>
            <a:off x="7538720" y="1245802"/>
            <a:ext cx="1256030" cy="735665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0E5AC13-8204-B82E-280A-14AC58C9990F}"/>
              </a:ext>
            </a:extLst>
          </p:cNvPr>
          <p:cNvSpPr txBox="1"/>
          <p:nvPr/>
        </p:nvSpPr>
        <p:spPr>
          <a:xfrm>
            <a:off x="8466295" y="1061136"/>
            <a:ext cx="2131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b="1" dirty="0"/>
              <a:t>Pressure Gauge</a:t>
            </a:r>
            <a:endParaRPr lang="ja-JP" altLang="en-US" b="1" dirty="0"/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1E9E9CFD-803F-9CD3-EDE8-6542252875F0}"/>
              </a:ext>
            </a:extLst>
          </p:cNvPr>
          <p:cNvCxnSpPr>
            <a:cxnSpLocks/>
          </p:cNvCxnSpPr>
          <p:nvPr/>
        </p:nvCxnSpPr>
        <p:spPr>
          <a:xfrm flipH="1">
            <a:off x="9944101" y="1422128"/>
            <a:ext cx="198121" cy="798163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22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7FC32-FD55-47DD-4431-B82BB811E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06B933-C9F5-2E7B-1E63-EAD11A00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Solid Deuterium Target (SDT)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9E55D-C6C9-5AC4-E495-37D3974DE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4</a:t>
            </a:fld>
            <a:endParaRPr lang="ja-JP" altLang="en-US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0A32700-E644-A66C-1D32-165F7157A1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42" r="18888" b="10672"/>
          <a:stretch>
            <a:fillRect/>
          </a:stretch>
        </p:blipFill>
        <p:spPr>
          <a:xfrm>
            <a:off x="703726" y="1348435"/>
            <a:ext cx="6099362" cy="4931797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5F678B-E845-77F0-7283-DFEDB50345ED}"/>
              </a:ext>
            </a:extLst>
          </p:cNvPr>
          <p:cNvSpPr/>
          <p:nvPr/>
        </p:nvSpPr>
        <p:spPr>
          <a:xfrm>
            <a:off x="2959576" y="2735199"/>
            <a:ext cx="923637" cy="10771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C9EAB9-AC23-7321-621F-FEAF4A8388A2}"/>
              </a:ext>
            </a:extLst>
          </p:cNvPr>
          <p:cNvSpPr txBox="1"/>
          <p:nvPr/>
        </p:nvSpPr>
        <p:spPr>
          <a:xfrm>
            <a:off x="1766961" y="1770836"/>
            <a:ext cx="2770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vacuum chamber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CB2B8F-7D21-FB3E-1BAD-468720F177B3}"/>
              </a:ext>
            </a:extLst>
          </p:cNvPr>
          <p:cNvSpPr txBox="1"/>
          <p:nvPr/>
        </p:nvSpPr>
        <p:spPr>
          <a:xfrm>
            <a:off x="4151148" y="5765990"/>
            <a:ext cx="258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D</a:t>
            </a:r>
            <a:r>
              <a:rPr kumimoji="1" lang="en-US" altLang="ja-JP" b="1" baseline="-25000" dirty="0">
                <a:highlight>
                  <a:srgbClr val="FFFF00"/>
                </a:highlight>
              </a:rPr>
              <a:t>2</a:t>
            </a:r>
            <a:r>
              <a:rPr kumimoji="1" lang="en-US" altLang="ja-JP" b="1" dirty="0">
                <a:highlight>
                  <a:srgbClr val="FFFF00"/>
                </a:highlight>
              </a:rPr>
              <a:t> gas handler 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C7B62E-DCA3-F514-0D42-AD7F6D914405}"/>
              </a:ext>
            </a:extLst>
          </p:cNvPr>
          <p:cNvSpPr txBox="1"/>
          <p:nvPr/>
        </p:nvSpPr>
        <p:spPr>
          <a:xfrm>
            <a:off x="4751384" y="1804099"/>
            <a:ext cx="258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He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gas handler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186705C-34AB-C5B9-1472-CC58F5D8E817}"/>
              </a:ext>
            </a:extLst>
          </p:cNvPr>
          <p:cNvCxnSpPr>
            <a:cxnSpLocks/>
          </p:cNvCxnSpPr>
          <p:nvPr/>
        </p:nvCxnSpPr>
        <p:spPr>
          <a:xfrm flipV="1">
            <a:off x="4224960" y="4701377"/>
            <a:ext cx="554182" cy="117969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1D913537-711D-7F08-F056-8CD9CB3815E9}"/>
              </a:ext>
            </a:extLst>
          </p:cNvPr>
          <p:cNvCxnSpPr>
            <a:cxnSpLocks/>
          </p:cNvCxnSpPr>
          <p:nvPr/>
        </p:nvCxnSpPr>
        <p:spPr>
          <a:xfrm>
            <a:off x="5884759" y="2026400"/>
            <a:ext cx="273069" cy="14872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16B29BE-E137-42AA-8F42-C87065E883CF}"/>
              </a:ext>
            </a:extLst>
          </p:cNvPr>
          <p:cNvSpPr/>
          <p:nvPr/>
        </p:nvSpPr>
        <p:spPr>
          <a:xfrm rot="10800000">
            <a:off x="3448005" y="3020491"/>
            <a:ext cx="757228" cy="50660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2B1FB819-7EDA-BF8B-B48A-D3DCF76106FB}"/>
              </a:ext>
            </a:extLst>
          </p:cNvPr>
          <p:cNvCxnSpPr>
            <a:cxnSpLocks/>
          </p:cNvCxnSpPr>
          <p:nvPr/>
        </p:nvCxnSpPr>
        <p:spPr>
          <a:xfrm flipV="1">
            <a:off x="3883213" y="963096"/>
            <a:ext cx="4075840" cy="17721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615F958F-F4C1-6E50-0EF4-C1A1E8A3D754}"/>
              </a:ext>
            </a:extLst>
          </p:cNvPr>
          <p:cNvCxnSpPr>
            <a:cxnSpLocks/>
          </p:cNvCxnSpPr>
          <p:nvPr/>
        </p:nvCxnSpPr>
        <p:spPr>
          <a:xfrm>
            <a:off x="3857123" y="3812391"/>
            <a:ext cx="4101930" cy="26463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117C7C9-AE22-4484-FDBC-AC2FB6C5ECE0}"/>
              </a:ext>
            </a:extLst>
          </p:cNvPr>
          <p:cNvSpPr txBox="1"/>
          <p:nvPr/>
        </p:nvSpPr>
        <p:spPr>
          <a:xfrm>
            <a:off x="1871882" y="3679430"/>
            <a:ext cx="205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highlight>
                  <a:srgbClr val="FFFF00"/>
                </a:highlight>
              </a:rPr>
              <a:t>Kapton films</a:t>
            </a:r>
          </a:p>
          <a:p>
            <a:r>
              <a:rPr kumimoji="1" lang="en-US" altLang="ja-JP" sz="1200" b="1" dirty="0">
                <a:highlight>
                  <a:srgbClr val="FFFF00"/>
                </a:highlight>
              </a:rPr>
              <a:t>In the experiment</a:t>
            </a:r>
            <a:endParaRPr kumimoji="1" lang="ja-JP" altLang="en-US" sz="1200" b="1" dirty="0">
              <a:highlight>
                <a:srgbClr val="FFFF00"/>
              </a:highlight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41D590A-B952-B19C-6F91-B9652BF0B5DE}"/>
              </a:ext>
            </a:extLst>
          </p:cNvPr>
          <p:cNvSpPr/>
          <p:nvPr/>
        </p:nvSpPr>
        <p:spPr>
          <a:xfrm>
            <a:off x="1766961" y="4289507"/>
            <a:ext cx="730799" cy="5665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BFC3133-2943-8547-4E5F-978079EB0B35}"/>
              </a:ext>
            </a:extLst>
          </p:cNvPr>
          <p:cNvSpPr txBox="1"/>
          <p:nvPr/>
        </p:nvSpPr>
        <p:spPr>
          <a:xfrm>
            <a:off x="2001262" y="4763798"/>
            <a:ext cx="236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lifting system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23" name="矢印: 上下 22">
            <a:extLst>
              <a:ext uri="{FF2B5EF4-FFF2-40B4-BE49-F238E27FC236}">
                <a16:creationId xmlns:a16="http://schemas.microsoft.com/office/drawing/2014/main" id="{AC4E25B0-0ACD-86AD-6006-11A86D9EF693}"/>
              </a:ext>
            </a:extLst>
          </p:cNvPr>
          <p:cNvSpPr/>
          <p:nvPr/>
        </p:nvSpPr>
        <p:spPr>
          <a:xfrm>
            <a:off x="2932866" y="4335689"/>
            <a:ext cx="350979" cy="381928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45A4EB3-9661-CC79-F9DB-05833F1A8F85}"/>
              </a:ext>
            </a:extLst>
          </p:cNvPr>
          <p:cNvSpPr txBox="1"/>
          <p:nvPr/>
        </p:nvSpPr>
        <p:spPr>
          <a:xfrm>
            <a:off x="3459759" y="3078255"/>
            <a:ext cx="137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beam</a:t>
            </a:r>
            <a:endParaRPr kumimoji="1" lang="ja-JP" altLang="en-US" b="1" dirty="0"/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6DA45442-0C88-7E94-FF67-EFE02132B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690" y="963096"/>
            <a:ext cx="2922768" cy="5572380"/>
          </a:xfrm>
          <a:prstGeom prst="rect">
            <a:avLst/>
          </a:prstGeom>
        </p:spPr>
      </p:pic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DA8A3145-79C4-687B-12E3-F08FAF4D8E37}"/>
              </a:ext>
            </a:extLst>
          </p:cNvPr>
          <p:cNvSpPr/>
          <p:nvPr/>
        </p:nvSpPr>
        <p:spPr>
          <a:xfrm>
            <a:off x="7959053" y="963096"/>
            <a:ext cx="2779313" cy="54956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4EB28282-6EE7-E1A2-7678-EAA0A389695C}"/>
              </a:ext>
            </a:extLst>
          </p:cNvPr>
          <p:cNvCxnSpPr>
            <a:cxnSpLocks/>
          </p:cNvCxnSpPr>
          <p:nvPr/>
        </p:nvCxnSpPr>
        <p:spPr>
          <a:xfrm flipV="1">
            <a:off x="9237388" y="4599616"/>
            <a:ext cx="555780" cy="16498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C244494-BE6A-4EF2-2006-1CBF9906F88A}"/>
              </a:ext>
            </a:extLst>
          </p:cNvPr>
          <p:cNvSpPr txBox="1"/>
          <p:nvPr/>
        </p:nvSpPr>
        <p:spPr>
          <a:xfrm>
            <a:off x="9146590" y="48221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highlight>
                  <a:srgbClr val="FFFF00"/>
                </a:highlight>
              </a:rPr>
              <a:t>50 mm</a:t>
            </a:r>
            <a:endParaRPr kumimoji="1" lang="ja-JP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557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6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5E0C9-2B51-E246-06AD-7771C07C2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図 82">
            <a:extLst>
              <a:ext uri="{FF2B5EF4-FFF2-40B4-BE49-F238E27FC236}">
                <a16:creationId xmlns:a16="http://schemas.microsoft.com/office/drawing/2014/main" id="{DBE829C4-89B5-DB26-6964-EFEBE193D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948" y="61892"/>
            <a:ext cx="6515551" cy="353061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842EBB1-26E6-472D-C508-9B55AB896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Fabrication of SDT</a:t>
            </a:r>
            <a:endParaRPr kumimoji="1"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3FBF765-DC04-4B4F-02F9-AC9D6F40AEE6}"/>
              </a:ext>
            </a:extLst>
          </p:cNvPr>
          <p:cNvSpPr/>
          <p:nvPr/>
        </p:nvSpPr>
        <p:spPr>
          <a:xfrm>
            <a:off x="4688840" y="855858"/>
            <a:ext cx="807722" cy="561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矢印: 下 68">
            <a:extLst>
              <a:ext uri="{FF2B5EF4-FFF2-40B4-BE49-F238E27FC236}">
                <a16:creationId xmlns:a16="http://schemas.microsoft.com/office/drawing/2014/main" id="{745F415F-2C62-D1D9-6E3C-AEBDB16F5DC6}"/>
              </a:ext>
            </a:extLst>
          </p:cNvPr>
          <p:cNvSpPr/>
          <p:nvPr/>
        </p:nvSpPr>
        <p:spPr>
          <a:xfrm rot="16200000">
            <a:off x="7032771" y="765357"/>
            <a:ext cx="1493416" cy="148386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964C61CF-0509-B5EC-C629-961426E342D4}"/>
              </a:ext>
            </a:extLst>
          </p:cNvPr>
          <p:cNvSpPr txBox="1"/>
          <p:nvPr/>
        </p:nvSpPr>
        <p:spPr>
          <a:xfrm>
            <a:off x="6814321" y="1103752"/>
            <a:ext cx="18204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/>
              <a:t>~ 300 K</a:t>
            </a:r>
          </a:p>
          <a:p>
            <a:pPr algn="ctr"/>
            <a:r>
              <a:rPr lang="en-US" altLang="ja-JP" sz="1400" b="1" dirty="0"/>
              <a:t>500 ~ 200 torr</a:t>
            </a:r>
          </a:p>
          <a:p>
            <a:pPr algn="ctr"/>
            <a:r>
              <a:rPr lang="en-US" altLang="ja-JP" sz="1400" b="1" dirty="0"/>
              <a:t>(tank pressure)</a:t>
            </a:r>
            <a:endParaRPr lang="en-US" altLang="ja-JP" sz="1600" b="1" dirty="0"/>
          </a:p>
        </p:txBody>
      </p:sp>
      <p:sp>
        <p:nvSpPr>
          <p:cNvPr id="76" name="矢印: 下 75">
            <a:extLst>
              <a:ext uri="{FF2B5EF4-FFF2-40B4-BE49-F238E27FC236}">
                <a16:creationId xmlns:a16="http://schemas.microsoft.com/office/drawing/2014/main" id="{87408992-C013-CF79-E93D-5C3B6EBF8CB4}"/>
              </a:ext>
            </a:extLst>
          </p:cNvPr>
          <p:cNvSpPr/>
          <p:nvPr/>
        </p:nvSpPr>
        <p:spPr>
          <a:xfrm rot="16200000">
            <a:off x="9668683" y="1041093"/>
            <a:ext cx="689540" cy="81915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C1A205D3-A3CD-B64C-F5B8-F8A5478AF141}"/>
              </a:ext>
            </a:extLst>
          </p:cNvPr>
          <p:cNvSpPr txBox="1"/>
          <p:nvPr/>
        </p:nvSpPr>
        <p:spPr>
          <a:xfrm>
            <a:off x="9279450" y="1205829"/>
            <a:ext cx="1381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/>
              <a:t>~ 300K</a:t>
            </a:r>
            <a:endParaRPr kumimoji="1" lang="en-US" altLang="ja-JP" sz="1400" b="1" dirty="0"/>
          </a:p>
          <a:p>
            <a:pPr algn="ctr"/>
            <a:r>
              <a:rPr lang="en-US" altLang="ja-JP" sz="1400" b="1" dirty="0"/>
              <a:t>180 torr</a:t>
            </a:r>
          </a:p>
        </p:txBody>
      </p:sp>
      <p:sp>
        <p:nvSpPr>
          <p:cNvPr id="78" name="矢印: 下 77">
            <a:extLst>
              <a:ext uri="{FF2B5EF4-FFF2-40B4-BE49-F238E27FC236}">
                <a16:creationId xmlns:a16="http://schemas.microsoft.com/office/drawing/2014/main" id="{385C3479-6A9B-38E6-E7FC-F27B9E991866}"/>
              </a:ext>
            </a:extLst>
          </p:cNvPr>
          <p:cNvSpPr/>
          <p:nvPr/>
        </p:nvSpPr>
        <p:spPr>
          <a:xfrm>
            <a:off x="10191858" y="1700047"/>
            <a:ext cx="819150" cy="541696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3805D7A8-E71F-B30E-E07C-8692031FBFB5}"/>
              </a:ext>
            </a:extLst>
          </p:cNvPr>
          <p:cNvSpPr txBox="1"/>
          <p:nvPr/>
        </p:nvSpPr>
        <p:spPr>
          <a:xfrm>
            <a:off x="9908007" y="1711774"/>
            <a:ext cx="1483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/>
              <a:t>10K</a:t>
            </a:r>
          </a:p>
          <a:p>
            <a:pPr algn="ctr"/>
            <a:r>
              <a:rPr kumimoji="1" lang="en-US" altLang="ja-JP" sz="1400" b="1" dirty="0"/>
              <a:t>180 torr</a:t>
            </a:r>
          </a:p>
          <a:p>
            <a:pPr algn="ctr"/>
            <a:endParaRPr lang="en-US" altLang="ja-JP" sz="1600" b="1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862AAD3D-1D08-C481-81CB-8494FD3B50C4}"/>
              </a:ext>
            </a:extLst>
          </p:cNvPr>
          <p:cNvSpPr txBox="1"/>
          <p:nvPr/>
        </p:nvSpPr>
        <p:spPr>
          <a:xfrm>
            <a:off x="269791" y="1343399"/>
            <a:ext cx="5924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ja-JP" sz="2000" b="1" dirty="0"/>
              <a:t>Flow </a:t>
            </a:r>
            <a:r>
              <a:rPr lang="ja-JP" altLang="ja-JP" sz="2000" b="1" dirty="0"/>
              <a:t>Room-temperature </a:t>
            </a:r>
            <a:r>
              <a:rPr lang="en-US" altLang="ja-JP" sz="2000" b="1" dirty="0"/>
              <a:t>D</a:t>
            </a:r>
            <a:r>
              <a:rPr lang="en-US" altLang="ja-JP" sz="2000" b="1" baseline="-25000" dirty="0"/>
              <a:t>2</a:t>
            </a:r>
            <a:r>
              <a:rPr lang="en-US" altLang="ja-JP" sz="2000" b="1" dirty="0"/>
              <a:t> </a:t>
            </a:r>
            <a:r>
              <a:rPr lang="ja-JP" altLang="ja-JP" sz="2000" b="1" dirty="0"/>
              <a:t>gas</a:t>
            </a:r>
            <a:endParaRPr lang="en-US" altLang="ja-JP" sz="2000" b="1" dirty="0"/>
          </a:p>
          <a:p>
            <a:pPr marL="342900" indent="-342900">
              <a:buFont typeface="+mj-lt"/>
              <a:buAutoNum type="arabicPeriod"/>
            </a:pPr>
            <a:r>
              <a:rPr kumimoji="1" lang="en-US" altLang="ja-JP" sz="2000" b="1" dirty="0"/>
              <a:t>Control D</a:t>
            </a:r>
            <a:r>
              <a:rPr kumimoji="1" lang="en-US" altLang="ja-JP" sz="2000" b="1" baseline="-25000" dirty="0"/>
              <a:t>2</a:t>
            </a:r>
            <a:r>
              <a:rPr kumimoji="1" lang="en-US" altLang="ja-JP" sz="2000" b="1" dirty="0"/>
              <a:t> gas </a:t>
            </a:r>
            <a:r>
              <a:rPr lang="en-US" altLang="ja-JP" sz="2000" b="1" dirty="0"/>
              <a:t>pressure : 180 torr</a:t>
            </a:r>
          </a:p>
          <a:p>
            <a:pPr marL="342900" indent="-342900">
              <a:buFont typeface="+mj-lt"/>
              <a:buAutoNum type="arabicPeriod"/>
            </a:pPr>
            <a:r>
              <a:rPr kumimoji="1" lang="en-US" altLang="ja-JP" sz="2000" b="1" dirty="0"/>
              <a:t>Control Cell temperature : 10 K</a:t>
            </a:r>
            <a:endParaRPr kumimoji="1" lang="ja-JP" altLang="en-US" sz="2400" b="1" dirty="0"/>
          </a:p>
        </p:txBody>
      </p:sp>
      <p:pic>
        <p:nvPicPr>
          <p:cNvPr id="88" name="図 87">
            <a:extLst>
              <a:ext uri="{FF2B5EF4-FFF2-40B4-BE49-F238E27FC236}">
                <a16:creationId xmlns:a16="http://schemas.microsoft.com/office/drawing/2014/main" id="{565A1B75-7971-1305-AB97-13D92CD8D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324" y="2871285"/>
            <a:ext cx="2145451" cy="1980594"/>
          </a:xfrm>
          <a:prstGeom prst="rect">
            <a:avLst/>
          </a:prstGeom>
        </p:spPr>
      </p:pic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B77A4342-4114-C0F5-3D7A-0CBF7474035C}"/>
              </a:ext>
            </a:extLst>
          </p:cNvPr>
          <p:cNvSpPr txBox="1"/>
          <p:nvPr/>
        </p:nvSpPr>
        <p:spPr>
          <a:xfrm>
            <a:off x="773752" y="4809853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15 min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11C3E34B-1A59-91AE-FA06-E31DC6A0B802}"/>
              </a:ext>
            </a:extLst>
          </p:cNvPr>
          <p:cNvSpPr txBox="1"/>
          <p:nvPr/>
        </p:nvSpPr>
        <p:spPr>
          <a:xfrm>
            <a:off x="2908491" y="4816741"/>
            <a:ext cx="2205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60 min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D7A5C0DD-2566-60E9-F4ED-A4B4A0F07E78}"/>
              </a:ext>
            </a:extLst>
          </p:cNvPr>
          <p:cNvSpPr txBox="1"/>
          <p:nvPr/>
        </p:nvSpPr>
        <p:spPr>
          <a:xfrm>
            <a:off x="269791" y="938848"/>
            <a:ext cx="42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Fabrication (~ </a:t>
            </a:r>
            <a:r>
              <a:rPr lang="en-US" altLang="ja-JP" sz="2400" b="1" dirty="0"/>
              <a:t>90 min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A8C532F5-4774-DD65-8FF6-89D22AE7B31D}"/>
              </a:ext>
            </a:extLst>
          </p:cNvPr>
          <p:cNvSpPr txBox="1"/>
          <p:nvPr/>
        </p:nvSpPr>
        <p:spPr>
          <a:xfrm>
            <a:off x="220147" y="5535194"/>
            <a:ext cx="8392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ja-JP" altLang="ja-JP" sz="2000" b="1" dirty="0"/>
              <a:t>Gradually increase the cell temperature</a:t>
            </a:r>
            <a:endParaRPr lang="en-US" altLang="ja-JP" sz="2000" b="1" dirty="0"/>
          </a:p>
          <a:p>
            <a:pPr marL="342900" indent="-342900">
              <a:buFont typeface="+mj-lt"/>
              <a:buAutoNum type="arabicPeriod"/>
            </a:pPr>
            <a:r>
              <a:rPr lang="ja-JP" altLang="ja-JP" sz="2000" b="1" dirty="0"/>
              <a:t>The gas flows back due to the pressure difference</a:t>
            </a:r>
            <a:endParaRPr lang="en-US" altLang="ja-JP" sz="2000" b="1" dirty="0"/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CEC649E6-C9AC-46B4-264B-E82FF46E2964}"/>
              </a:ext>
            </a:extLst>
          </p:cNvPr>
          <p:cNvSpPr txBox="1"/>
          <p:nvPr/>
        </p:nvSpPr>
        <p:spPr>
          <a:xfrm>
            <a:off x="220147" y="5093412"/>
            <a:ext cx="4929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Recovery (~ 40 min)</a:t>
            </a:r>
            <a:endParaRPr kumimoji="1" lang="ja-JP" altLang="en-US" sz="2400" b="1" dirty="0"/>
          </a:p>
        </p:txBody>
      </p:sp>
      <p:sp>
        <p:nvSpPr>
          <p:cNvPr id="108" name="楕円 107">
            <a:extLst>
              <a:ext uri="{FF2B5EF4-FFF2-40B4-BE49-F238E27FC236}">
                <a16:creationId xmlns:a16="http://schemas.microsoft.com/office/drawing/2014/main" id="{51D23C49-2EBF-AD46-36B0-653DE4074BE7}"/>
              </a:ext>
            </a:extLst>
          </p:cNvPr>
          <p:cNvSpPr/>
          <p:nvPr/>
        </p:nvSpPr>
        <p:spPr>
          <a:xfrm>
            <a:off x="4697626" y="4416057"/>
            <a:ext cx="378133" cy="3693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楕円 109">
            <a:extLst>
              <a:ext uri="{FF2B5EF4-FFF2-40B4-BE49-F238E27FC236}">
                <a16:creationId xmlns:a16="http://schemas.microsoft.com/office/drawing/2014/main" id="{64603CBE-87FC-8268-354C-093A2FB6067E}"/>
              </a:ext>
            </a:extLst>
          </p:cNvPr>
          <p:cNvSpPr/>
          <p:nvPr/>
        </p:nvSpPr>
        <p:spPr>
          <a:xfrm>
            <a:off x="4800740" y="4525037"/>
            <a:ext cx="154947" cy="1566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316675A9-3D88-FE04-A760-0F8AAC748016}"/>
              </a:ext>
            </a:extLst>
          </p:cNvPr>
          <p:cNvSpPr txBox="1"/>
          <p:nvPr/>
        </p:nvSpPr>
        <p:spPr>
          <a:xfrm>
            <a:off x="5063394" y="4537811"/>
            <a:ext cx="155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solidFill>
                  <a:schemeClr val="bg1"/>
                </a:solidFill>
              </a:rPr>
              <a:t>beam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114" name="矢印: 下 113">
            <a:extLst>
              <a:ext uri="{FF2B5EF4-FFF2-40B4-BE49-F238E27FC236}">
                <a16:creationId xmlns:a16="http://schemas.microsoft.com/office/drawing/2014/main" id="{6A1B095A-2DA2-8BFA-EBAF-9366F3EE6516}"/>
              </a:ext>
            </a:extLst>
          </p:cNvPr>
          <p:cNvSpPr/>
          <p:nvPr/>
        </p:nvSpPr>
        <p:spPr>
          <a:xfrm rot="5400000">
            <a:off x="6843137" y="742620"/>
            <a:ext cx="1493416" cy="148386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矢印: 下 115">
            <a:extLst>
              <a:ext uri="{FF2B5EF4-FFF2-40B4-BE49-F238E27FC236}">
                <a16:creationId xmlns:a16="http://schemas.microsoft.com/office/drawing/2014/main" id="{FBBA77E6-9CB7-9E93-A0A4-5C9C5B2DECD5}"/>
              </a:ext>
            </a:extLst>
          </p:cNvPr>
          <p:cNvSpPr/>
          <p:nvPr/>
        </p:nvSpPr>
        <p:spPr>
          <a:xfrm rot="5400000">
            <a:off x="9377915" y="784645"/>
            <a:ext cx="689540" cy="81915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0" name="矢印: 下 119">
            <a:extLst>
              <a:ext uri="{FF2B5EF4-FFF2-40B4-BE49-F238E27FC236}">
                <a16:creationId xmlns:a16="http://schemas.microsoft.com/office/drawing/2014/main" id="{08D815AD-61B7-F462-3286-5AA0DF7BB6A0}"/>
              </a:ext>
            </a:extLst>
          </p:cNvPr>
          <p:cNvSpPr/>
          <p:nvPr/>
        </p:nvSpPr>
        <p:spPr>
          <a:xfrm rot="10800000">
            <a:off x="10191858" y="1646971"/>
            <a:ext cx="819150" cy="541696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05D3767A-8EF2-88D9-64AB-7D852D89D5FC}"/>
              </a:ext>
            </a:extLst>
          </p:cNvPr>
          <p:cNvSpPr txBox="1"/>
          <p:nvPr/>
        </p:nvSpPr>
        <p:spPr>
          <a:xfrm>
            <a:off x="160807" y="2330953"/>
            <a:ext cx="63042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altLang="ja-JP" sz="2800" b="1" dirty="0"/>
              <a:t>Successfully  solidified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8CFF10-03B1-3AC3-7F8A-9F58B97BC2FE}"/>
              </a:ext>
            </a:extLst>
          </p:cNvPr>
          <p:cNvSpPr txBox="1"/>
          <p:nvPr/>
        </p:nvSpPr>
        <p:spPr>
          <a:xfrm>
            <a:off x="4765492" y="4809853"/>
            <a:ext cx="2205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highlight>
                  <a:srgbClr val="FFFF00"/>
                </a:highlight>
              </a:rPr>
              <a:t>86 min </a:t>
            </a:r>
            <a:r>
              <a:rPr kumimoji="1" lang="en-US" altLang="ja-JP" b="1" dirty="0">
                <a:highlight>
                  <a:srgbClr val="FFFF00"/>
                </a:highlight>
              </a:rPr>
              <a:t>(complete)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4F8CC2AB-378B-356A-2856-EA0725BCE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824" y="2992480"/>
            <a:ext cx="2229649" cy="121729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75C0FF-A3C3-30B3-3C49-EA39EF1712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121" b="26210"/>
          <a:stretch>
            <a:fillRect/>
          </a:stretch>
        </p:blipFill>
        <p:spPr>
          <a:xfrm>
            <a:off x="127900" y="2871285"/>
            <a:ext cx="2325401" cy="200508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AFC9EC2-AF4E-7708-50A7-98F6E4E3C13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401" r="9746" b="20737"/>
          <a:stretch>
            <a:fillRect/>
          </a:stretch>
        </p:blipFill>
        <p:spPr>
          <a:xfrm>
            <a:off x="2527630" y="2871285"/>
            <a:ext cx="1991435" cy="199648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12D5D1C-023C-3AA7-BEAD-84EBD85D3A01}"/>
              </a:ext>
            </a:extLst>
          </p:cNvPr>
          <p:cNvSpPr txBox="1"/>
          <p:nvPr/>
        </p:nvSpPr>
        <p:spPr>
          <a:xfrm>
            <a:off x="160807" y="6264272"/>
            <a:ext cx="66351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ja-JP" altLang="ja-JP" sz="2800" b="1" dirty="0"/>
              <a:t>No beam irradiation test yet</a:t>
            </a:r>
            <a:endParaRPr lang="ja-JP" altLang="en-US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74D6384-3479-18CA-DB32-005F0435C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5</a:t>
            </a:fld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95450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70" grpId="0"/>
      <p:bldP spid="70" grpId="1"/>
      <p:bldP spid="76" grpId="0" animBg="1"/>
      <p:bldP spid="76" grpId="1" animBg="1"/>
      <p:bldP spid="74" grpId="0"/>
      <p:bldP spid="74" grpId="1"/>
      <p:bldP spid="78" grpId="0" animBg="1"/>
      <p:bldP spid="78" grpId="1" animBg="1"/>
      <p:bldP spid="80" grpId="0"/>
      <p:bldP spid="80" grpId="1"/>
      <p:bldP spid="90" grpId="0"/>
      <p:bldP spid="94" grpId="0"/>
      <p:bldP spid="104" grpId="0"/>
      <p:bldP spid="106" grpId="0"/>
      <p:bldP spid="108" grpId="0" animBg="1"/>
      <p:bldP spid="110" grpId="0" animBg="1"/>
      <p:bldP spid="112" grpId="0"/>
      <p:bldP spid="114" grpId="0" animBg="1"/>
      <p:bldP spid="116" grpId="0" animBg="1"/>
      <p:bldP spid="120" grpId="0" animBg="1"/>
      <p:bldP spid="12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911594-C6BE-5B9F-1A8B-9EBD3E40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Purpose of the study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4EA15F-FD7C-709B-8A81-6AA1CFAA5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6</a:t>
            </a:fld>
            <a:endParaRPr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35F8282-BDF9-0D48-7864-381481C93791}"/>
              </a:ext>
            </a:extLst>
          </p:cNvPr>
          <p:cNvSpPr txBox="1"/>
          <p:nvPr/>
        </p:nvSpPr>
        <p:spPr>
          <a:xfrm>
            <a:off x="3754545" y="4406250"/>
            <a:ext cx="6589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JP" b="1" dirty="0">
                <a:solidFill>
                  <a:schemeClr val="bg1">
                    <a:lumMod val="75000"/>
                  </a:schemeClr>
                </a:solidFill>
              </a:rPr>
              <a:t>[2] H. Wang, et al., Phys. Lett.B 754,104(2016).</a:t>
            </a:r>
            <a:endParaRPr lang="ja-JP" alt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63247A8-F9D8-0D75-AB1B-AD3F4FB7E1AD}"/>
              </a:ext>
            </a:extLst>
          </p:cNvPr>
          <p:cNvSpPr txBox="1"/>
          <p:nvPr/>
        </p:nvSpPr>
        <p:spPr>
          <a:xfrm>
            <a:off x="276225" y="1430487"/>
            <a:ext cx="11210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ja-JP" sz="2800" b="1" dirty="0"/>
              <a:t>Conduct a beam irradiation experiment and evaluate</a:t>
            </a:r>
            <a:r>
              <a:rPr lang="en-US" altLang="ja-JP" sz="2800" b="1" dirty="0"/>
              <a:t> </a:t>
            </a:r>
            <a:r>
              <a:rPr lang="ja-JP" altLang="ja-JP" sz="2800" b="1" dirty="0"/>
              <a:t>feasibility </a:t>
            </a:r>
            <a:r>
              <a:rPr lang="en-US" altLang="ja-JP" sz="2800" b="1" dirty="0"/>
              <a:t>of the SDT </a:t>
            </a:r>
            <a:r>
              <a:rPr lang="ja-JP" altLang="ja-JP" sz="2800" b="1" dirty="0"/>
              <a:t>for cross-section measurements</a:t>
            </a:r>
            <a:r>
              <a:rPr lang="ja-JP" altLang="ja-JP" sz="2800" dirty="0"/>
              <a:t> </a:t>
            </a:r>
            <a:endParaRPr lang="en-US" altLang="ja-JP" sz="28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B42CE86-660F-B18A-E9A0-150C8553D3E9}"/>
              </a:ext>
            </a:extLst>
          </p:cNvPr>
          <p:cNvSpPr txBox="1"/>
          <p:nvPr/>
        </p:nvSpPr>
        <p:spPr>
          <a:xfrm>
            <a:off x="283988" y="2944213"/>
            <a:ext cx="76355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    </a:t>
            </a:r>
            <a:r>
              <a:rPr kumimoji="1" lang="en-US" altLang="ja-JP" sz="2800" b="1" dirty="0"/>
              <a:t>Nucleon-</a:t>
            </a:r>
            <a:r>
              <a:rPr lang="en-US" altLang="ja-JP" sz="2800" b="1" dirty="0"/>
              <a:t>r</a:t>
            </a:r>
            <a:r>
              <a:rPr kumimoji="1" lang="en-US" altLang="ja-JP" sz="2800" b="1" dirty="0"/>
              <a:t>emoval cross section σ</a:t>
            </a:r>
            <a:r>
              <a:rPr kumimoji="1" lang="en-US" altLang="ja-JP" sz="2800" b="1" baseline="-25000" dirty="0"/>
              <a:t>-</a:t>
            </a:r>
            <a:r>
              <a:rPr kumimoji="1" lang="en-US" altLang="ja-JP" sz="2800" b="1" baseline="-25000" dirty="0" err="1"/>
              <a:t>xN</a:t>
            </a:r>
            <a:endParaRPr kumimoji="1" lang="en-US" altLang="ja-JP" sz="2400" b="1" baseline="-25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400" b="1" dirty="0"/>
              <a:t>Measured already at RIKEN RIBF [2]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400" b="1" baseline="30000" dirty="0"/>
              <a:t>90</a:t>
            </a:r>
            <a:r>
              <a:rPr kumimoji="1" lang="en-US" altLang="ja-JP" sz="2400" b="1" dirty="0"/>
              <a:t>Sr + H, </a:t>
            </a:r>
            <a:r>
              <a:rPr kumimoji="1" lang="en-US" altLang="ja-JP" sz="2400" b="1" baseline="30000" dirty="0"/>
              <a:t>2</a:t>
            </a:r>
            <a:r>
              <a:rPr kumimoji="1" lang="en-US" altLang="ja-JP" sz="2400" b="1" dirty="0"/>
              <a:t>H (185 MeV/u)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400" b="1" dirty="0"/>
              <a:t>Target : CD</a:t>
            </a:r>
            <a:r>
              <a:rPr lang="en-US" altLang="ja-JP" sz="2400" b="1" baseline="-25000" dirty="0"/>
              <a:t>2</a:t>
            </a:r>
            <a:r>
              <a:rPr lang="en-US" altLang="ja-JP" sz="2400" b="1" dirty="0"/>
              <a:t>, CH</a:t>
            </a:r>
            <a:r>
              <a:rPr lang="en-US" altLang="ja-JP" sz="2400" b="1" baseline="-25000" dirty="0"/>
              <a:t>2</a:t>
            </a:r>
            <a:r>
              <a:rPr lang="en-US" altLang="ja-JP" sz="2400" b="1" dirty="0"/>
              <a:t>, C</a:t>
            </a:r>
            <a:endParaRPr kumimoji="1" lang="ja-JP" altLang="en-US" sz="24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A48E110-1969-72A6-99FE-7F0C1AF76A86}"/>
              </a:ext>
            </a:extLst>
          </p:cNvPr>
          <p:cNvSpPr txBox="1"/>
          <p:nvPr/>
        </p:nvSpPr>
        <p:spPr>
          <a:xfrm>
            <a:off x="283988" y="870868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/>
              <a:t>Purpose</a:t>
            </a:r>
            <a:endParaRPr kumimoji="1" lang="ja-JP" altLang="en-US" sz="3200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EDBBCF2-12D5-A23E-AE1A-E45E2CAB0BA8}"/>
              </a:ext>
            </a:extLst>
          </p:cNvPr>
          <p:cNvSpPr txBox="1"/>
          <p:nvPr/>
        </p:nvSpPr>
        <p:spPr>
          <a:xfrm>
            <a:off x="291750" y="2359438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/>
              <a:t>Method</a:t>
            </a:r>
            <a:endParaRPr kumimoji="1" lang="ja-JP" altLang="en-US" sz="3200" b="1" dirty="0"/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612185A5-4DD6-31C5-C92A-5100CF556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12" y="4575429"/>
            <a:ext cx="8610600" cy="211507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B97F971-15B2-FE43-5271-2CE4B2873779}"/>
              </a:ext>
            </a:extLst>
          </p:cNvPr>
          <p:cNvSpPr/>
          <p:nvPr/>
        </p:nvSpPr>
        <p:spPr>
          <a:xfrm>
            <a:off x="333112" y="4575429"/>
            <a:ext cx="342749" cy="211507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C5E91-B74E-6670-EE1B-6373D1BD17DC}"/>
              </a:ext>
            </a:extLst>
          </p:cNvPr>
          <p:cNvSpPr txBox="1"/>
          <p:nvPr/>
        </p:nvSpPr>
        <p:spPr>
          <a:xfrm rot="16200000">
            <a:off x="-706587" y="5335515"/>
            <a:ext cx="234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Nucleon-removal</a:t>
            </a:r>
          </a:p>
          <a:p>
            <a:pPr algn="ctr"/>
            <a:r>
              <a:rPr kumimoji="1" lang="en-US" altLang="ja-JP" b="1" dirty="0"/>
              <a:t> cross section [mb]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94438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F3F781-B034-EC6E-1A9F-C2BFC57B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12122332" cy="1061608"/>
          </a:xfrm>
        </p:spPr>
        <p:txBody>
          <a:bodyPr>
            <a:normAutofit/>
          </a:bodyPr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Nucleon Removal Cross Section σ</a:t>
            </a:r>
            <a:r>
              <a:rPr lang="en-US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xN</a:t>
            </a:r>
            <a:endParaRPr kumimoji="1" lang="ja-JP" altLang="en-US" b="1" baseline="-25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081614-3B2B-4A24-6671-2A8B5D56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7</a:t>
            </a:fld>
            <a:endParaRPr lang="ja-JP" altLang="en-US" b="1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33A91C0-136D-C22A-31C9-6D57CD1E084E}"/>
              </a:ext>
            </a:extLst>
          </p:cNvPr>
          <p:cNvSpPr/>
          <p:nvPr/>
        </p:nvSpPr>
        <p:spPr>
          <a:xfrm>
            <a:off x="4604699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F7E726-3517-E961-1641-90E9B128B9E1}"/>
              </a:ext>
            </a:extLst>
          </p:cNvPr>
          <p:cNvSpPr/>
          <p:nvPr/>
        </p:nvSpPr>
        <p:spPr>
          <a:xfrm>
            <a:off x="2205291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ローチャート: 直接アクセス記憶 6">
            <a:extLst>
              <a:ext uri="{FF2B5EF4-FFF2-40B4-BE49-F238E27FC236}">
                <a16:creationId xmlns:a16="http://schemas.microsoft.com/office/drawing/2014/main" id="{1748E2F3-9819-1390-6084-2488DFFE2A2D}"/>
              </a:ext>
            </a:extLst>
          </p:cNvPr>
          <p:cNvSpPr/>
          <p:nvPr/>
        </p:nvSpPr>
        <p:spPr>
          <a:xfrm>
            <a:off x="2788852" y="1766959"/>
            <a:ext cx="905069" cy="1518702"/>
          </a:xfrm>
          <a:prstGeom prst="flowChartMagneticDru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240C8D3-9144-C4D0-0A3C-F01A8C77DCCE}"/>
                  </a:ext>
                </a:extLst>
              </p:cNvPr>
              <p:cNvSpPr txBox="1"/>
              <p:nvPr/>
            </p:nvSpPr>
            <p:spPr>
              <a:xfrm>
                <a:off x="1951882" y="3638003"/>
                <a:ext cx="33132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b="1" dirty="0"/>
                  <a:t>SDT t</a:t>
                </a:r>
                <a:r>
                  <a:rPr lang="en-US" altLang="ja-JP" sz="2000" b="1" dirty="0"/>
                  <a:t>hickness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240C8D3-9144-C4D0-0A3C-F01A8C77D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82" y="3638003"/>
                <a:ext cx="3313227" cy="400110"/>
              </a:xfrm>
              <a:prstGeom prst="rect">
                <a:avLst/>
              </a:prstGeom>
              <a:blipFill>
                <a:blip r:embed="rId3"/>
                <a:stretch>
                  <a:fillRect l="-1838" t="-7692" b="-292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矢印: 右 8">
            <a:extLst>
              <a:ext uri="{FF2B5EF4-FFF2-40B4-BE49-F238E27FC236}">
                <a16:creationId xmlns:a16="http://schemas.microsoft.com/office/drawing/2014/main" id="{4BD6723D-2A13-EBE8-75AA-12934D377BCF}"/>
              </a:ext>
            </a:extLst>
          </p:cNvPr>
          <p:cNvSpPr/>
          <p:nvPr/>
        </p:nvSpPr>
        <p:spPr>
          <a:xfrm rot="20180697">
            <a:off x="3069934" y="2109913"/>
            <a:ext cx="1219032" cy="20567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86CF79-A472-F114-2A94-CA9830D42DC8}"/>
              </a:ext>
            </a:extLst>
          </p:cNvPr>
          <p:cNvSpPr txBox="1"/>
          <p:nvPr/>
        </p:nvSpPr>
        <p:spPr>
          <a:xfrm>
            <a:off x="3646496" y="1645973"/>
            <a:ext cx="983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proton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2712401-E8A9-561A-6334-43B20594BC68}"/>
                  </a:ext>
                </a:extLst>
              </p:cNvPr>
              <p:cNvSpPr txBox="1"/>
              <p:nvPr/>
            </p:nvSpPr>
            <p:spPr>
              <a:xfrm>
                <a:off x="576336" y="2297883"/>
                <a:ext cx="17830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/>
                  <a:t>90</a:t>
                </a:r>
                <a:r>
                  <a:rPr kumimoji="1" lang="en-US" altLang="ja-JP" sz="2400" b="1" dirty="0"/>
                  <a:t>Sr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1" lang="en-US" altLang="ja-JP" sz="2400" b="1" dirty="0"/>
                  <a:t>counts</a:t>
                </a:r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2712401-E8A9-561A-6334-43B20594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36" y="2297883"/>
                <a:ext cx="1783039" cy="830997"/>
              </a:xfrm>
              <a:prstGeom prst="rect">
                <a:avLst/>
              </a:prstGeom>
              <a:blipFill>
                <a:blip r:embed="rId4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C626B4E-6B38-7D0D-E3CA-C8ED7D4559B3}"/>
                  </a:ext>
                </a:extLst>
              </p:cNvPr>
              <p:cNvSpPr txBox="1"/>
              <p:nvPr/>
            </p:nvSpPr>
            <p:spPr>
              <a:xfrm>
                <a:off x="4825703" y="2339172"/>
                <a:ext cx="1979844" cy="864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>
                    <a:solidFill>
                      <a:schemeClr val="tx1"/>
                    </a:solidFill>
                  </a:rPr>
                  <a:t>89</a:t>
                </a: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Rb</a:t>
                </a:r>
              </a:p>
              <a:p>
                <a:pPr algn="ctr"/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𝟏𝐩</m:t>
                        </m:r>
                      </m:sub>
                    </m:sSub>
                  </m:oMath>
                </a14:m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counts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C626B4E-6B38-7D0D-E3CA-C8ED7D455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703" y="2339172"/>
                <a:ext cx="1979844" cy="864083"/>
              </a:xfrm>
              <a:prstGeom prst="rect">
                <a:avLst/>
              </a:prstGeom>
              <a:blipFill>
                <a:blip r:embed="rId5"/>
                <a:stretch>
                  <a:fillRect t="-5674" r="-3704" b="-134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爆発: 8 pt 12">
            <a:extLst>
              <a:ext uri="{FF2B5EF4-FFF2-40B4-BE49-F238E27FC236}">
                <a16:creationId xmlns:a16="http://schemas.microsoft.com/office/drawing/2014/main" id="{A4F9C1E2-FFC1-2B51-9B7E-75EAF6C66A5E}"/>
              </a:ext>
            </a:extLst>
          </p:cNvPr>
          <p:cNvSpPr/>
          <p:nvPr/>
        </p:nvSpPr>
        <p:spPr>
          <a:xfrm>
            <a:off x="2948172" y="2165554"/>
            <a:ext cx="586427" cy="579698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FB441A7C-D310-E620-402B-CA280EDDDF05}"/>
              </a:ext>
            </a:extLst>
          </p:cNvPr>
          <p:cNvSpPr/>
          <p:nvPr/>
        </p:nvSpPr>
        <p:spPr>
          <a:xfrm>
            <a:off x="3317028" y="2371113"/>
            <a:ext cx="2126944" cy="275187"/>
          </a:xfrm>
          <a:prstGeom prst="right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8046E17F-0FC3-7703-A802-A7B33FFB87CF}"/>
              </a:ext>
            </a:extLst>
          </p:cNvPr>
          <p:cNvCxnSpPr>
            <a:cxnSpLocks/>
          </p:cNvCxnSpPr>
          <p:nvPr/>
        </p:nvCxnSpPr>
        <p:spPr>
          <a:xfrm>
            <a:off x="2909329" y="3443585"/>
            <a:ext cx="625270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1A45D22-46A0-5664-FA56-604742A499A8}"/>
              </a:ext>
            </a:extLst>
          </p:cNvPr>
          <p:cNvSpPr txBox="1"/>
          <p:nvPr/>
        </p:nvSpPr>
        <p:spPr>
          <a:xfrm>
            <a:off x="1951882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98E38F24-808D-3905-29AA-94E40340277B}"/>
              </a:ext>
            </a:extLst>
          </p:cNvPr>
          <p:cNvSpPr/>
          <p:nvPr/>
        </p:nvSpPr>
        <p:spPr>
          <a:xfrm>
            <a:off x="1817564" y="2359743"/>
            <a:ext cx="1464639" cy="286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0C11A3E-F5F3-0816-8240-80B5B8249E5C}"/>
              </a:ext>
            </a:extLst>
          </p:cNvPr>
          <p:cNvSpPr txBox="1"/>
          <p:nvPr/>
        </p:nvSpPr>
        <p:spPr>
          <a:xfrm>
            <a:off x="4380500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E508951-C36B-A522-C17A-6BFF08B3C78C}"/>
              </a:ext>
            </a:extLst>
          </p:cNvPr>
          <p:cNvSpPr txBox="1"/>
          <p:nvPr/>
        </p:nvSpPr>
        <p:spPr>
          <a:xfrm>
            <a:off x="4739970" y="3853616"/>
            <a:ext cx="1224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  </a:t>
            </a:r>
            <a:r>
              <a:rPr kumimoji="1" lang="en-US" altLang="ja-JP" sz="3600" dirty="0">
                <a:sym typeface="Wingdings" pitchFamily="2" charset="2"/>
              </a:rPr>
              <a:t>  	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CD92F556-F1A9-F8B2-7CAB-3D1B59333300}"/>
              </a:ext>
            </a:extLst>
          </p:cNvPr>
          <p:cNvSpPr/>
          <p:nvPr/>
        </p:nvSpPr>
        <p:spPr>
          <a:xfrm rot="16200000">
            <a:off x="602664" y="4947274"/>
            <a:ext cx="436801" cy="17441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BD32D80-8136-17B4-3588-ADBC2CA592A9}"/>
              </a:ext>
            </a:extLst>
          </p:cNvPr>
          <p:cNvSpPr txBox="1"/>
          <p:nvPr/>
        </p:nvSpPr>
        <p:spPr>
          <a:xfrm>
            <a:off x="-69395" y="4772874"/>
            <a:ext cx="9125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baseline="30000" dirty="0"/>
              <a:t>90</a:t>
            </a:r>
            <a:r>
              <a:rPr kumimoji="1" lang="en-US" altLang="ja-JP" sz="2800" b="1" dirty="0"/>
              <a:t>Sr</a:t>
            </a:r>
            <a:endParaRPr lang="ja-JP" altLang="en-US" sz="2800" dirty="0"/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3291B09-C764-6BB9-C389-7432885D6CF4}"/>
              </a:ext>
            </a:extLst>
          </p:cNvPr>
          <p:cNvCxnSpPr>
            <a:cxnSpLocks/>
          </p:cNvCxnSpPr>
          <p:nvPr/>
        </p:nvCxnSpPr>
        <p:spPr>
          <a:xfrm flipH="1">
            <a:off x="1310142" y="3256376"/>
            <a:ext cx="1650980" cy="8563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79884DC-E39A-5B8A-2AD6-3748E33EC12D}"/>
              </a:ext>
            </a:extLst>
          </p:cNvPr>
          <p:cNvCxnSpPr>
            <a:cxnSpLocks/>
          </p:cNvCxnSpPr>
          <p:nvPr/>
        </p:nvCxnSpPr>
        <p:spPr>
          <a:xfrm>
            <a:off x="3568783" y="3307603"/>
            <a:ext cx="1223557" cy="8051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図 23">
            <a:extLst>
              <a:ext uri="{FF2B5EF4-FFF2-40B4-BE49-F238E27FC236}">
                <a16:creationId xmlns:a16="http://schemas.microsoft.com/office/drawing/2014/main" id="{807E6784-36FD-CF0E-EB4B-9AAE4986AC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024" y="4105967"/>
            <a:ext cx="4529601" cy="2668671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19A221E-A6DD-1662-71FF-EF8D12D80187}"/>
              </a:ext>
            </a:extLst>
          </p:cNvPr>
          <p:cNvSpPr txBox="1"/>
          <p:nvPr/>
        </p:nvSpPr>
        <p:spPr>
          <a:xfrm>
            <a:off x="905155" y="5035332"/>
            <a:ext cx="83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①</a:t>
            </a:r>
            <a:endParaRPr kumimoji="1" lang="ja-JP" altLang="en-US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3BF878-ABDE-A5EE-01B2-81E0B8A916C5}"/>
              </a:ext>
            </a:extLst>
          </p:cNvPr>
          <p:cNvSpPr txBox="1"/>
          <p:nvPr/>
        </p:nvSpPr>
        <p:spPr>
          <a:xfrm>
            <a:off x="905155" y="5700024"/>
            <a:ext cx="56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47FB290A-0AED-0144-A37F-EC2F6B4FC89E}"/>
                  </a:ext>
                </a:extLst>
              </p:cNvPr>
              <p:cNvSpPr txBox="1"/>
              <p:nvPr/>
            </p:nvSpPr>
            <p:spPr>
              <a:xfrm>
                <a:off x="6613229" y="1930930"/>
                <a:ext cx="6161639" cy="1670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𝟏𝐩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/>
                  <a:t>: counts of produced nuclei w/ (w/o) Tgt.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/>
                  <a:t>: </a:t>
                </a:r>
                <a:r>
                  <a:rPr lang="en-US" altLang="ja-JP" sz="1600" b="1" dirty="0"/>
                  <a:t>counts of projectile nuclei w/ (w/o) Tgt.</a:t>
                </a:r>
                <a:endParaRPr kumimoji="1" lang="en-US" altLang="ja-JP" sz="16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ja-JP" sz="1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𝟏𝐩</m:t>
                        </m:r>
                      </m:sub>
                    </m:sSub>
                  </m:oMath>
                </a14:m>
                <a:r>
                  <a:rPr kumimoji="1" lang="en-US" altLang="ja-JP" sz="1600" b="1" dirty="0">
                    <a:solidFill>
                      <a:srgbClr val="0070C0"/>
                    </a:solidFill>
                  </a:rPr>
                  <a:t>: </a:t>
                </a:r>
                <a:r>
                  <a:rPr lang="en-US" altLang="ja-JP" sz="1600" b="1" dirty="0">
                    <a:solidFill>
                      <a:srgbClr val="0070C0"/>
                    </a:solidFill>
                  </a:rPr>
                  <a:t>one proton removal cross section</a:t>
                </a:r>
                <a:endParaRPr kumimoji="1" lang="en-US" altLang="ja-JP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kumimoji="1" lang="en-US" altLang="ja-JP" sz="1600" b="1" dirty="0"/>
                  <a:t> : </a:t>
                </a:r>
                <a:r>
                  <a:rPr lang="en-US" altLang="ja-JP" sz="1600" b="1" dirty="0"/>
                  <a:t>thickness of Tgt.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lang="en-US" altLang="ja-JP" sz="1600" b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</m:oMath>
                </a14:m>
                <a:r>
                  <a:rPr lang="en-US" altLang="ja-JP" sz="1600" b="1" dirty="0">
                    <a:solidFill>
                      <a:srgbClr val="00B050"/>
                    </a:solidFill>
                  </a:rPr>
                  <a:t>’</a:t>
                </a:r>
                <a:r>
                  <a:rPr lang="en-US" altLang="ja-JP" sz="1600" b="1" dirty="0"/>
                  <a:t>: reaction cross section for produced nuclei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  <m:r>
                      <a:rPr lang="en-US" altLang="ja-JP" sz="16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1600" b="1" dirty="0"/>
                  <a:t>: reaction cross section for projectile nuclei </a:t>
                </a:r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47FB290A-0AED-0144-A37F-EC2F6B4FC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229" y="1930930"/>
                <a:ext cx="6161639" cy="1670970"/>
              </a:xfrm>
              <a:prstGeom prst="rect">
                <a:avLst/>
              </a:prstGeom>
              <a:blipFill>
                <a:blip r:embed="rId7"/>
                <a:stretch>
                  <a:fillRect b="-36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7C60B187-203F-E2D3-C2FA-699712E398C2}"/>
                  </a:ext>
                </a:extLst>
              </p:cNvPr>
              <p:cNvSpPr txBox="1"/>
              <p:nvPr/>
            </p:nvSpPr>
            <p:spPr>
              <a:xfrm>
                <a:off x="6405258" y="1065493"/>
                <a:ext cx="5677140" cy="838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</m:e>
                        <m:sub>
                          <m:r>
                            <a:rPr kumimoji="1" lang="en-US" altLang="ja-JP" sz="20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ja-JP" sz="20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𝟏𝐩</m:t>
                          </m:r>
                        </m:sub>
                      </m:sSub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f>
                        <m:f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𝟏𝐩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1" lang="en-US" altLang="ja-JP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𝟏𝐩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sz="2000" b="1" i="0" smtClean="0"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sz="2000" b="1" i="0" smtClean="0"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den>
                      </m:f>
                      <m:r>
                        <a:rPr lang="en-US" altLang="ja-JP" sz="2000" b="1" i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2000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000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  <m:r>
                            <a:rPr kumimoji="1" lang="en-US" altLang="ja-JP" sz="2000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′ </m:t>
                          </m:r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altLang="ja-JP" sz="2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sz="20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sz="2000" b="1" i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sub>
                              </m:sSub>
                              <m:r>
                                <a:rPr kumimoji="1" lang="en-US" altLang="ja-JP" sz="2000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ja-JP" altLang="en-US" b="1" dirty="0"/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7C60B187-203F-E2D3-C2FA-699712E398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258" y="1065493"/>
                <a:ext cx="5677140" cy="8381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C5E6E90-AFDE-DACE-9F13-60674A61076E}"/>
              </a:ext>
            </a:extLst>
          </p:cNvPr>
          <p:cNvSpPr/>
          <p:nvPr/>
        </p:nvSpPr>
        <p:spPr>
          <a:xfrm>
            <a:off x="6614436" y="1029022"/>
            <a:ext cx="5224164" cy="8588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793EEBC-0A5D-E8C8-1136-2CB51E4575CC}"/>
              </a:ext>
            </a:extLst>
          </p:cNvPr>
          <p:cNvSpPr txBox="1"/>
          <p:nvPr/>
        </p:nvSpPr>
        <p:spPr>
          <a:xfrm>
            <a:off x="6571188" y="3895905"/>
            <a:ext cx="4002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Transmission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method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7FAFAEC-9C1B-2292-7D1C-A463ECC58647}"/>
              </a:ext>
            </a:extLst>
          </p:cNvPr>
          <p:cNvSpPr txBox="1"/>
          <p:nvPr/>
        </p:nvSpPr>
        <p:spPr>
          <a:xfrm>
            <a:off x="314576" y="972832"/>
            <a:ext cx="647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In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the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case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of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one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proton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removal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(</a:t>
            </a:r>
            <a:r>
              <a:rPr lang="en-US" altLang="ja-JP" b="1" baseline="30000" dirty="0">
                <a:highlight>
                  <a:srgbClr val="FFFF00"/>
                </a:highlight>
              </a:rPr>
              <a:t>90</a:t>
            </a:r>
            <a:r>
              <a:rPr lang="en-US" altLang="ja-JP" b="1" dirty="0">
                <a:highlight>
                  <a:srgbClr val="FFFF00"/>
                </a:highlight>
              </a:rPr>
              <a:t>Sr</a:t>
            </a:r>
            <a:r>
              <a:rPr lang="ja-JP" altLang="en-US" b="1" dirty="0">
                <a:highlight>
                  <a:srgbClr val="FFFF00"/>
                </a:highlight>
              </a:rPr>
              <a:t>→</a:t>
            </a:r>
            <a:r>
              <a:rPr lang="en-US" altLang="ja-JP" b="1" baseline="30000" dirty="0">
                <a:highlight>
                  <a:srgbClr val="FFFF00"/>
                </a:highlight>
              </a:rPr>
              <a:t>89</a:t>
            </a:r>
            <a:r>
              <a:rPr lang="en-US" altLang="ja-JP" b="1" dirty="0">
                <a:highlight>
                  <a:srgbClr val="FFFF00"/>
                </a:highlight>
              </a:rPr>
              <a:t>Rb)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0544B22-F428-C447-AC62-A764451978FC}"/>
              </a:ext>
            </a:extLst>
          </p:cNvPr>
          <p:cNvSpPr/>
          <p:nvPr/>
        </p:nvSpPr>
        <p:spPr>
          <a:xfrm>
            <a:off x="3491840" y="5538220"/>
            <a:ext cx="441851" cy="323607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C88B0A54-25EF-6D79-9FC7-3C1891A4A491}"/>
                  </a:ext>
                </a:extLst>
              </p:cNvPr>
              <p:cNvSpPr txBox="1"/>
              <p:nvPr/>
            </p:nvSpPr>
            <p:spPr>
              <a:xfrm>
                <a:off x="3550824" y="5440302"/>
                <a:ext cx="3926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  <m:r>
                        <a:rPr kumimoji="1" lang="en-US" altLang="ja-JP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C88B0A54-25EF-6D79-9FC7-3C1891A4A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824" y="5440302"/>
                <a:ext cx="392672" cy="276999"/>
              </a:xfrm>
              <a:prstGeom prst="rect">
                <a:avLst/>
              </a:prstGeom>
              <a:blipFill>
                <a:blip r:embed="rId10"/>
                <a:stretch>
                  <a:fillRect l="-4615" t="-2174" r="-13846" b="-1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図 37">
            <a:extLst>
              <a:ext uri="{FF2B5EF4-FFF2-40B4-BE49-F238E27FC236}">
                <a16:creationId xmlns:a16="http://schemas.microsoft.com/office/drawing/2014/main" id="{D762177E-A023-BC82-544E-7C8BE67F1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51740"/>
          <a:stretch>
            <a:fillRect/>
          </a:stretch>
        </p:blipFill>
        <p:spPr>
          <a:xfrm>
            <a:off x="6231231" y="4137170"/>
            <a:ext cx="4320005" cy="1409256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6510DFE0-14F7-9348-1CC4-77F5FADCB78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55384"/>
          <a:stretch>
            <a:fillRect/>
          </a:stretch>
        </p:blipFill>
        <p:spPr>
          <a:xfrm>
            <a:off x="6227424" y="5421693"/>
            <a:ext cx="4324404" cy="1304052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CA2EA99-F194-B354-200A-8CB7D3B9400D}"/>
              </a:ext>
            </a:extLst>
          </p:cNvPr>
          <p:cNvSpPr/>
          <p:nvPr/>
        </p:nvSpPr>
        <p:spPr>
          <a:xfrm>
            <a:off x="1294181" y="4882928"/>
            <a:ext cx="3419897" cy="1468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573F52D7-1AB7-4D47-6CA4-545D4F4880E7}"/>
                  </a:ext>
                </a:extLst>
              </p:cNvPr>
              <p:cNvSpPr/>
              <p:nvPr/>
            </p:nvSpPr>
            <p:spPr>
              <a:xfrm>
                <a:off x="9867014" y="1090443"/>
                <a:ext cx="1903228" cy="7343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ja-JP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573F52D7-1AB7-4D47-6CA4-545D4F4880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014" y="1090443"/>
                <a:ext cx="1903228" cy="7343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03093469-EFD1-828E-518C-08ABA76A4E86}"/>
              </a:ext>
            </a:extLst>
          </p:cNvPr>
          <p:cNvSpPr/>
          <p:nvPr/>
        </p:nvSpPr>
        <p:spPr>
          <a:xfrm>
            <a:off x="6656396" y="3057975"/>
            <a:ext cx="4697404" cy="502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D5E80CA-5F7C-1ABD-E324-CC9DD4308728}"/>
              </a:ext>
            </a:extLst>
          </p:cNvPr>
          <p:cNvSpPr/>
          <p:nvPr/>
        </p:nvSpPr>
        <p:spPr>
          <a:xfrm>
            <a:off x="6307004" y="3796524"/>
            <a:ext cx="4320005" cy="2978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70454F3B-AD10-F179-1EEC-2C762BB06FAF}"/>
                  </a:ext>
                </a:extLst>
              </p:cNvPr>
              <p:cNvSpPr txBox="1"/>
              <p:nvPr/>
            </p:nvSpPr>
            <p:spPr>
              <a:xfrm>
                <a:off x="9724399" y="1082287"/>
                <a:ext cx="895350" cy="722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ja-JP" sz="2000" b="1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2000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1" i="0" smtClean="0">
                                  <a:latin typeface="Cambria Math" panose="020405030504060302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kumimoji="1" lang="en-US" altLang="ja-JP" sz="2000" b="1" i="0" smtClean="0"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ja-JP" altLang="en-US" b="1" dirty="0"/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70454F3B-AD10-F179-1EEC-2C762BB06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4399" y="1082287"/>
                <a:ext cx="895350" cy="72250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E67AC2C-8542-8EE9-D8FF-9E0ABA13BD1D}"/>
              </a:ext>
            </a:extLst>
          </p:cNvPr>
          <p:cNvSpPr/>
          <p:nvPr/>
        </p:nvSpPr>
        <p:spPr>
          <a:xfrm>
            <a:off x="902136" y="4932808"/>
            <a:ext cx="363138" cy="1468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20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666E6-C933-7618-9A8F-1F0A7BC4B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A21289-0C1B-4949-E299-7F63E361D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70508"/>
            <a:ext cx="12122332" cy="1061608"/>
          </a:xfrm>
        </p:spPr>
        <p:txBody>
          <a:bodyPr>
            <a:normAutofit/>
          </a:bodyPr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Nucleon Removal Cross Section σ</a:t>
            </a:r>
            <a:r>
              <a:rPr lang="en-US" altLang="ja-JP" b="1" baseline="-25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</a:t>
            </a:r>
            <a:r>
              <a:rPr lang="en-US" altLang="ja-JP" b="1" baseline="-25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xN</a:t>
            </a:r>
            <a:endParaRPr kumimoji="1" lang="ja-JP" altLang="en-US" b="1" baseline="-25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9E569B-78C2-D22E-233D-E4FAD7788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8</a:t>
            </a:fld>
            <a:endParaRPr lang="ja-JP" altLang="en-US" b="1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8EF35B-F750-49FB-6505-6F84F7D65163}"/>
              </a:ext>
            </a:extLst>
          </p:cNvPr>
          <p:cNvSpPr/>
          <p:nvPr/>
        </p:nvSpPr>
        <p:spPr>
          <a:xfrm>
            <a:off x="4604699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CBC67C-B7F0-2EFF-D2A8-1798EE0A5CB6}"/>
              </a:ext>
            </a:extLst>
          </p:cNvPr>
          <p:cNvSpPr/>
          <p:nvPr/>
        </p:nvSpPr>
        <p:spPr>
          <a:xfrm>
            <a:off x="2205291" y="1766959"/>
            <a:ext cx="218759" cy="1567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ローチャート: 直接アクセス記憶 6">
            <a:extLst>
              <a:ext uri="{FF2B5EF4-FFF2-40B4-BE49-F238E27FC236}">
                <a16:creationId xmlns:a16="http://schemas.microsoft.com/office/drawing/2014/main" id="{A60CE4DB-BE54-978D-425C-ECA3E88C434A}"/>
              </a:ext>
            </a:extLst>
          </p:cNvPr>
          <p:cNvSpPr/>
          <p:nvPr/>
        </p:nvSpPr>
        <p:spPr>
          <a:xfrm>
            <a:off x="2788852" y="1766959"/>
            <a:ext cx="905069" cy="1518702"/>
          </a:xfrm>
          <a:prstGeom prst="flowChartMagneticDru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FE408AE-5D2B-EF01-1723-41B491D358FC}"/>
                  </a:ext>
                </a:extLst>
              </p:cNvPr>
              <p:cNvSpPr txBox="1"/>
              <p:nvPr/>
            </p:nvSpPr>
            <p:spPr>
              <a:xfrm>
                <a:off x="1951882" y="3638003"/>
                <a:ext cx="33132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b="1" dirty="0"/>
                  <a:t>SDT t</a:t>
                </a:r>
                <a:r>
                  <a:rPr lang="en-US" altLang="ja-JP" sz="2000" b="1" dirty="0"/>
                  <a:t>hickness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000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240C8D3-9144-C4D0-0A3C-F01A8C77D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82" y="3638003"/>
                <a:ext cx="3313227" cy="400110"/>
              </a:xfrm>
              <a:prstGeom prst="rect">
                <a:avLst/>
              </a:prstGeom>
              <a:blipFill>
                <a:blip r:embed="rId3"/>
                <a:stretch>
                  <a:fillRect l="-1838" t="-7692" b="-292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矢印: 右 8">
            <a:extLst>
              <a:ext uri="{FF2B5EF4-FFF2-40B4-BE49-F238E27FC236}">
                <a16:creationId xmlns:a16="http://schemas.microsoft.com/office/drawing/2014/main" id="{28DE41A3-3FA7-ECEA-D18E-219A27244DD5}"/>
              </a:ext>
            </a:extLst>
          </p:cNvPr>
          <p:cNvSpPr/>
          <p:nvPr/>
        </p:nvSpPr>
        <p:spPr>
          <a:xfrm rot="20180697">
            <a:off x="3069934" y="2109913"/>
            <a:ext cx="1219032" cy="20567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D7D501-7D90-3BE7-06BC-739A66933E1E}"/>
              </a:ext>
            </a:extLst>
          </p:cNvPr>
          <p:cNvSpPr txBox="1"/>
          <p:nvPr/>
        </p:nvSpPr>
        <p:spPr>
          <a:xfrm>
            <a:off x="3646496" y="1645973"/>
            <a:ext cx="983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proton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D354741-05C4-4A0D-F8B3-A6339F56D198}"/>
                  </a:ext>
                </a:extLst>
              </p:cNvPr>
              <p:cNvSpPr txBox="1"/>
              <p:nvPr/>
            </p:nvSpPr>
            <p:spPr>
              <a:xfrm>
                <a:off x="576336" y="2297883"/>
                <a:ext cx="17830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/>
                  <a:t>90</a:t>
                </a:r>
                <a:r>
                  <a:rPr kumimoji="1" lang="en-US" altLang="ja-JP" sz="2400" b="1" dirty="0"/>
                  <a:t>Sr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400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1" lang="en-US" altLang="ja-JP" sz="2400" b="1" dirty="0"/>
                  <a:t>counts</a:t>
                </a:r>
                <a:endParaRPr kumimoji="1" lang="ja-JP" altLang="en-US" sz="2400" b="1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2712401-E8A9-561A-6334-43B20594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36" y="2297883"/>
                <a:ext cx="1783039" cy="830997"/>
              </a:xfrm>
              <a:prstGeom prst="rect">
                <a:avLst/>
              </a:prstGeom>
              <a:blipFill>
                <a:blip r:embed="rId4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D8DAEC2B-6FD9-5243-F683-4398D5FE028B}"/>
                  </a:ext>
                </a:extLst>
              </p:cNvPr>
              <p:cNvSpPr txBox="1"/>
              <p:nvPr/>
            </p:nvSpPr>
            <p:spPr>
              <a:xfrm>
                <a:off x="4825703" y="2339172"/>
                <a:ext cx="1979844" cy="864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b="1" baseline="30000" dirty="0">
                    <a:solidFill>
                      <a:schemeClr val="tx1"/>
                    </a:solidFill>
                  </a:rPr>
                  <a:t>89</a:t>
                </a: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Rb</a:t>
                </a:r>
              </a:p>
              <a:p>
                <a:pPr algn="ctr"/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ja-JP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𝟏𝐩</m:t>
                        </m:r>
                      </m:sub>
                    </m:sSub>
                  </m:oMath>
                </a14:m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counts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C626B4E-6B38-7D0D-E3CA-C8ED7D455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703" y="2339172"/>
                <a:ext cx="1979844" cy="864083"/>
              </a:xfrm>
              <a:prstGeom prst="rect">
                <a:avLst/>
              </a:prstGeom>
              <a:blipFill>
                <a:blip r:embed="rId5"/>
                <a:stretch>
                  <a:fillRect t="-5674" r="-3704" b="-134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爆発: 8 pt 12">
            <a:extLst>
              <a:ext uri="{FF2B5EF4-FFF2-40B4-BE49-F238E27FC236}">
                <a16:creationId xmlns:a16="http://schemas.microsoft.com/office/drawing/2014/main" id="{7E6E7676-BC95-8769-0378-010386698943}"/>
              </a:ext>
            </a:extLst>
          </p:cNvPr>
          <p:cNvSpPr/>
          <p:nvPr/>
        </p:nvSpPr>
        <p:spPr>
          <a:xfrm>
            <a:off x="2948172" y="2165554"/>
            <a:ext cx="586427" cy="579698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C3E0AF1-FDD8-5296-BEBD-B88E312F7BA9}"/>
              </a:ext>
            </a:extLst>
          </p:cNvPr>
          <p:cNvSpPr/>
          <p:nvPr/>
        </p:nvSpPr>
        <p:spPr>
          <a:xfrm>
            <a:off x="3317028" y="2371113"/>
            <a:ext cx="2126944" cy="275187"/>
          </a:xfrm>
          <a:prstGeom prst="rightArrow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78457AD-E273-C397-1629-A8E6F6E99751}"/>
              </a:ext>
            </a:extLst>
          </p:cNvPr>
          <p:cNvCxnSpPr>
            <a:cxnSpLocks/>
          </p:cNvCxnSpPr>
          <p:nvPr/>
        </p:nvCxnSpPr>
        <p:spPr>
          <a:xfrm>
            <a:off x="2909329" y="3443585"/>
            <a:ext cx="625270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FCC1F4C-A551-59A3-93B2-A9EBAA32A64C}"/>
              </a:ext>
            </a:extLst>
          </p:cNvPr>
          <p:cNvSpPr txBox="1"/>
          <p:nvPr/>
        </p:nvSpPr>
        <p:spPr>
          <a:xfrm>
            <a:off x="1951882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AD8EF902-1B77-163C-56C2-7D880AF88594}"/>
              </a:ext>
            </a:extLst>
          </p:cNvPr>
          <p:cNvSpPr/>
          <p:nvPr/>
        </p:nvSpPr>
        <p:spPr>
          <a:xfrm>
            <a:off x="1817564" y="2359743"/>
            <a:ext cx="1464639" cy="286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9A808E-2463-8D9E-BB56-FCC2470DB860}"/>
              </a:ext>
            </a:extLst>
          </p:cNvPr>
          <p:cNvSpPr txBox="1"/>
          <p:nvPr/>
        </p:nvSpPr>
        <p:spPr>
          <a:xfrm>
            <a:off x="4380500" y="1351311"/>
            <a:ext cx="153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detectors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1F967BD-5A29-8CA9-CBA0-CE5D83180D2A}"/>
              </a:ext>
            </a:extLst>
          </p:cNvPr>
          <p:cNvSpPr txBox="1"/>
          <p:nvPr/>
        </p:nvSpPr>
        <p:spPr>
          <a:xfrm>
            <a:off x="4739970" y="3853616"/>
            <a:ext cx="1224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  </a:t>
            </a:r>
            <a:r>
              <a:rPr kumimoji="1" lang="en-US" altLang="ja-JP" sz="3600" dirty="0">
                <a:sym typeface="Wingdings" pitchFamily="2" charset="2"/>
              </a:rPr>
              <a:t>  	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89300B43-4DE3-C941-41A5-8023DA0C308B}"/>
              </a:ext>
            </a:extLst>
          </p:cNvPr>
          <p:cNvSpPr/>
          <p:nvPr/>
        </p:nvSpPr>
        <p:spPr>
          <a:xfrm rot="16200000">
            <a:off x="602664" y="4947274"/>
            <a:ext cx="436801" cy="17441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689FFBC-A705-E5BC-44D5-CD7C8CD56713}"/>
              </a:ext>
            </a:extLst>
          </p:cNvPr>
          <p:cNvSpPr txBox="1"/>
          <p:nvPr/>
        </p:nvSpPr>
        <p:spPr>
          <a:xfrm>
            <a:off x="-69395" y="4772874"/>
            <a:ext cx="9125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baseline="30000" dirty="0"/>
              <a:t>90</a:t>
            </a:r>
            <a:r>
              <a:rPr kumimoji="1" lang="en-US" altLang="ja-JP" sz="2800" b="1" dirty="0"/>
              <a:t>Sr</a:t>
            </a:r>
            <a:endParaRPr lang="ja-JP" altLang="en-US" sz="2800" dirty="0"/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79BBD7F0-6D3A-F4BA-B17D-FA4938E8F931}"/>
              </a:ext>
            </a:extLst>
          </p:cNvPr>
          <p:cNvCxnSpPr>
            <a:cxnSpLocks/>
          </p:cNvCxnSpPr>
          <p:nvPr/>
        </p:nvCxnSpPr>
        <p:spPr>
          <a:xfrm flipH="1">
            <a:off x="1310142" y="3256376"/>
            <a:ext cx="1650980" cy="8563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E70BA403-91F5-24B4-486F-2E0376C4958F}"/>
              </a:ext>
            </a:extLst>
          </p:cNvPr>
          <p:cNvCxnSpPr>
            <a:cxnSpLocks/>
          </p:cNvCxnSpPr>
          <p:nvPr/>
        </p:nvCxnSpPr>
        <p:spPr>
          <a:xfrm>
            <a:off x="3568783" y="3307603"/>
            <a:ext cx="1223557" cy="8051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図 23">
            <a:extLst>
              <a:ext uri="{FF2B5EF4-FFF2-40B4-BE49-F238E27FC236}">
                <a16:creationId xmlns:a16="http://schemas.microsoft.com/office/drawing/2014/main" id="{8FB97832-DF62-B078-447B-9850BAFC8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024" y="4105967"/>
            <a:ext cx="4529601" cy="2668671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BFD510A-51CF-7832-58C2-C9DB8DC1B128}"/>
              </a:ext>
            </a:extLst>
          </p:cNvPr>
          <p:cNvSpPr txBox="1"/>
          <p:nvPr/>
        </p:nvSpPr>
        <p:spPr>
          <a:xfrm>
            <a:off x="905155" y="5035332"/>
            <a:ext cx="83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①</a:t>
            </a:r>
            <a:endParaRPr kumimoji="1" lang="ja-JP" altLang="en-US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874F2B3-BF9C-8005-EF0A-7A655E2401D2}"/>
              </a:ext>
            </a:extLst>
          </p:cNvPr>
          <p:cNvSpPr txBox="1"/>
          <p:nvPr/>
        </p:nvSpPr>
        <p:spPr>
          <a:xfrm>
            <a:off x="905155" y="5700024"/>
            <a:ext cx="567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</a:t>
            </a:r>
            <a:endParaRPr kumimoji="1" lang="ja-JP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C4F54EA1-D839-7F0A-A4FE-6BCE7CC29A4E}"/>
                  </a:ext>
                </a:extLst>
              </p:cNvPr>
              <p:cNvSpPr txBox="1"/>
              <p:nvPr/>
            </p:nvSpPr>
            <p:spPr>
              <a:xfrm>
                <a:off x="6613229" y="1930930"/>
                <a:ext cx="6161639" cy="1917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𝟏𝐩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/>
                  <a:t>: counts of produced nuclei w/ (w/o) Tgt.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𝐍</m:t>
                            </m:r>
                          </m:e>
                          <m:sub>
                            <m:r>
                              <a:rPr lang="en-US" altLang="ja-JP" sz="1600" b="1" i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𝐢𝐧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𝐨𝐮𝐭</m:t>
                        </m:r>
                        <m:r>
                          <a:rPr kumimoji="1" lang="en-US" altLang="ja-JP" sz="16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ja-JP" sz="1600" b="1" dirty="0"/>
                  <a:t>: </a:t>
                </a:r>
                <a:r>
                  <a:rPr lang="en-US" altLang="ja-JP" sz="1600" b="1" dirty="0"/>
                  <a:t>counts of projectile nuclei w/ (w/o) Tgt.</a:t>
                </a:r>
                <a:endParaRPr kumimoji="1" lang="en-US" altLang="ja-JP" sz="16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ja-JP" sz="1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𝟏𝐩</m:t>
                        </m:r>
                      </m:sub>
                    </m:sSub>
                  </m:oMath>
                </a14:m>
                <a:r>
                  <a:rPr kumimoji="1" lang="en-US" altLang="ja-JP" sz="1600" b="1" dirty="0">
                    <a:solidFill>
                      <a:srgbClr val="0070C0"/>
                    </a:solidFill>
                  </a:rPr>
                  <a:t>: </a:t>
                </a:r>
                <a:r>
                  <a:rPr lang="en-US" altLang="ja-JP" sz="1600" b="1" dirty="0">
                    <a:solidFill>
                      <a:srgbClr val="0070C0"/>
                    </a:solidFill>
                  </a:rPr>
                  <a:t>one proton removal cross section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lang="en-US" altLang="ja-JP" sz="1600" b="1"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altLang="ja-JP" sz="1600" b="1" dirty="0"/>
                  <a:t> : thickness of Tgt.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lang="en-US" altLang="ja-JP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  <m:r>
                      <a:rPr lang="en-US" altLang="ja-JP" sz="16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1600" b="1" dirty="0"/>
                  <a:t>: reaction cross section for projectile nuclei</a:t>
                </a:r>
                <a:endParaRPr kumimoji="1" lang="en-US" altLang="ja-JP" sz="16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600" b="1" i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1" lang="en-US" altLang="ja-JP" sz="16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sub>
                    </m:sSub>
                  </m:oMath>
                </a14:m>
                <a:r>
                  <a:rPr kumimoji="1" lang="en-US" altLang="ja-JP" sz="1600" b="1" dirty="0">
                    <a:solidFill>
                      <a:srgbClr val="00B050"/>
                    </a:solidFill>
                  </a:rPr>
                  <a:t>’</a:t>
                </a:r>
                <a:r>
                  <a:rPr kumimoji="1" lang="en-US" altLang="ja-JP" sz="1600" b="1" dirty="0"/>
                  <a:t>: </a:t>
                </a:r>
                <a:r>
                  <a:rPr lang="en-US" altLang="ja-JP" sz="1600" b="1" dirty="0"/>
                  <a:t>reaction cross section for produced nuclei</a:t>
                </a:r>
              </a:p>
              <a:p>
                <a:endParaRPr kumimoji="1" lang="ja-JP" altLang="en-US" sz="1600" b="1" dirty="0"/>
              </a:p>
            </p:txBody>
          </p:sp>
        </mc:Choice>
        <mc:Fallback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C4F54EA1-D839-7F0A-A4FE-6BCE7CC29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229" y="1930930"/>
                <a:ext cx="6161639" cy="19171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6A933D1E-8B13-3FC6-C6DA-2B651A1E1F87}"/>
                  </a:ext>
                </a:extLst>
              </p:cNvPr>
              <p:cNvSpPr txBox="1"/>
              <p:nvPr/>
            </p:nvSpPr>
            <p:spPr>
              <a:xfrm>
                <a:off x="6405258" y="1065493"/>
                <a:ext cx="5677140" cy="838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</m:e>
                        <m:sub>
                          <m:r>
                            <a:rPr kumimoji="1" lang="en-US" altLang="ja-JP" sz="20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ja-JP" sz="20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𝟏𝐩</m:t>
                          </m:r>
                        </m:sub>
                      </m:sSub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f>
                        <m:f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𝟏𝐩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1" lang="en-US" altLang="ja-JP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𝐢𝐧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𝟏𝐩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sz="2000" b="1" i="0" smtClean="0"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lang="en-US" altLang="ja-JP" sz="2000" b="1" i="0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ja-JP" sz="2000" b="1" i="0" smtClean="0">
                                  <a:latin typeface="Cambria Math" panose="02040503050406030204" pitchFamily="18" charset="0"/>
                                </a:rPr>
                                <m:t>𝐨𝐮𝐭</m:t>
                              </m:r>
                            </m:sup>
                          </m:sSup>
                        </m:den>
                      </m:f>
                      <m:r>
                        <a:rPr lang="en-US" altLang="ja-JP" sz="2000" b="1" i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ja-JP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ja-JP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2000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000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  <m:r>
                            <a:rPr kumimoji="1" lang="en-US" altLang="ja-JP" sz="2000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′ </m:t>
                          </m:r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altLang="ja-JP" sz="2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</m:e>
                            <m:sub>
                              <m:r>
                                <a:rPr kumimoji="1" lang="en-US" altLang="ja-JP" sz="2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sz="20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kumimoji="1" lang="en-US" altLang="ja-JP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sz="2000" b="1" i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𝐑</m:t>
                                  </m:r>
                                </m:sub>
                              </m:sSub>
                              <m:r>
                                <a:rPr kumimoji="1" lang="en-US" altLang="ja-JP" sz="2000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sSub>
                                <m:sSubPr>
                                  <m:ctrlP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e>
                                <m:sub>
                                  <m:r>
                                    <a:rPr kumimoji="1" lang="en-US" altLang="ja-JP" sz="20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sup>
                          </m:sSup>
                          <m:r>
                            <a:rPr kumimoji="1" lang="en-US" altLang="ja-JP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ja-JP" altLang="en-US" b="1" dirty="0"/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7C60B187-203F-E2D3-C2FA-699712E398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258" y="1065493"/>
                <a:ext cx="5677140" cy="8381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B0DD6E8-2894-56B4-F77B-336562FE8963}"/>
              </a:ext>
            </a:extLst>
          </p:cNvPr>
          <p:cNvSpPr/>
          <p:nvPr/>
        </p:nvSpPr>
        <p:spPr>
          <a:xfrm>
            <a:off x="6614436" y="1029022"/>
            <a:ext cx="5224164" cy="8588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F715AD-AFB7-124E-1228-D88EEE6745B4}"/>
              </a:ext>
            </a:extLst>
          </p:cNvPr>
          <p:cNvSpPr txBox="1"/>
          <p:nvPr/>
        </p:nvSpPr>
        <p:spPr>
          <a:xfrm>
            <a:off x="6571188" y="3895905"/>
            <a:ext cx="4002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Transmission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method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F04D63D-3596-91FE-CC4F-249C4A559DCE}"/>
              </a:ext>
            </a:extLst>
          </p:cNvPr>
          <p:cNvSpPr txBox="1"/>
          <p:nvPr/>
        </p:nvSpPr>
        <p:spPr>
          <a:xfrm>
            <a:off x="314576" y="972832"/>
            <a:ext cx="647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In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the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case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of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one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proton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removal</a:t>
            </a:r>
            <a:r>
              <a:rPr lang="ja-JP" altLang="en-US" b="1" dirty="0">
                <a:highlight>
                  <a:srgbClr val="FFFF00"/>
                </a:highlight>
              </a:rPr>
              <a:t> </a:t>
            </a:r>
            <a:r>
              <a:rPr lang="en-US" altLang="ja-JP" b="1" dirty="0">
                <a:highlight>
                  <a:srgbClr val="FFFF00"/>
                </a:highlight>
              </a:rPr>
              <a:t>(</a:t>
            </a:r>
            <a:r>
              <a:rPr lang="en-US" altLang="ja-JP" b="1" baseline="30000" dirty="0">
                <a:highlight>
                  <a:srgbClr val="FFFF00"/>
                </a:highlight>
              </a:rPr>
              <a:t>90</a:t>
            </a:r>
            <a:r>
              <a:rPr lang="en-US" altLang="ja-JP" b="1" dirty="0">
                <a:highlight>
                  <a:srgbClr val="FFFF00"/>
                </a:highlight>
              </a:rPr>
              <a:t>Sr</a:t>
            </a:r>
            <a:r>
              <a:rPr lang="ja-JP" altLang="en-US" b="1" dirty="0">
                <a:highlight>
                  <a:srgbClr val="FFFF00"/>
                </a:highlight>
              </a:rPr>
              <a:t>→</a:t>
            </a:r>
            <a:r>
              <a:rPr lang="en-US" altLang="ja-JP" b="1" baseline="30000" dirty="0">
                <a:highlight>
                  <a:srgbClr val="FFFF00"/>
                </a:highlight>
              </a:rPr>
              <a:t>89</a:t>
            </a:r>
            <a:r>
              <a:rPr lang="en-US" altLang="ja-JP" b="1" dirty="0">
                <a:highlight>
                  <a:srgbClr val="FFFF00"/>
                </a:highlight>
              </a:rPr>
              <a:t>Rb)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13511BC-DD8E-02AE-9D6F-5B481AF16299}"/>
              </a:ext>
            </a:extLst>
          </p:cNvPr>
          <p:cNvSpPr/>
          <p:nvPr/>
        </p:nvSpPr>
        <p:spPr>
          <a:xfrm>
            <a:off x="3491840" y="5538220"/>
            <a:ext cx="441851" cy="323607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572BA8DA-1DDA-9F7B-2037-17A5349C7E36}"/>
                  </a:ext>
                </a:extLst>
              </p:cNvPr>
              <p:cNvSpPr txBox="1"/>
              <p:nvPr/>
            </p:nvSpPr>
            <p:spPr>
              <a:xfrm>
                <a:off x="3550824" y="5440302"/>
                <a:ext cx="3926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b="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  <m:r>
                        <a:rPr kumimoji="1" lang="en-US" altLang="ja-JP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C88B0A54-25EF-6D79-9FC7-3C1891A4A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824" y="5440302"/>
                <a:ext cx="392672" cy="276999"/>
              </a:xfrm>
              <a:prstGeom prst="rect">
                <a:avLst/>
              </a:prstGeom>
              <a:blipFill>
                <a:blip r:embed="rId10"/>
                <a:stretch>
                  <a:fillRect l="-4615" t="-2174" r="-13846" b="-1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図 37">
            <a:extLst>
              <a:ext uri="{FF2B5EF4-FFF2-40B4-BE49-F238E27FC236}">
                <a16:creationId xmlns:a16="http://schemas.microsoft.com/office/drawing/2014/main" id="{9BA4CE3E-1061-E9DF-0CD0-21BFCA49AD2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51740"/>
          <a:stretch>
            <a:fillRect/>
          </a:stretch>
        </p:blipFill>
        <p:spPr>
          <a:xfrm>
            <a:off x="6139507" y="5509753"/>
            <a:ext cx="4320005" cy="1409256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5741E220-7A0D-30CF-4126-8AC6B83FAE7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55384"/>
          <a:stretch>
            <a:fillRect/>
          </a:stretch>
        </p:blipFill>
        <p:spPr>
          <a:xfrm>
            <a:off x="6208296" y="4234168"/>
            <a:ext cx="4324404" cy="130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76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485DB-E337-0A72-A17E-09C75262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Experiment @ RIKEN-RIBF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2B0952-CC58-A9B6-9676-1462FAAFD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481B-E22F-449D-A5E7-CAF65DEECAFE}" type="slidenum">
              <a:rPr lang="ja-JP" altLang="en-US" smtClean="0"/>
              <a:pPr/>
              <a:t>9</a:t>
            </a:fld>
            <a:endParaRPr lang="ja-JP" altLang="en-US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4A4B178-8F03-E85D-F5F6-3E8856D3A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68" y="2148673"/>
            <a:ext cx="10719357" cy="312889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7A39C65-C9C9-73F9-360F-8A51E7177E86}"/>
              </a:ext>
            </a:extLst>
          </p:cNvPr>
          <p:cNvSpPr txBox="1"/>
          <p:nvPr/>
        </p:nvSpPr>
        <p:spPr>
          <a:xfrm>
            <a:off x="69668" y="903258"/>
            <a:ext cx="3994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Beam production</a:t>
            </a:r>
          </a:p>
          <a:p>
            <a:pPr algn="ctr"/>
            <a:r>
              <a:rPr lang="ja-JP" altLang="ja-JP" b="1" dirty="0"/>
              <a:t>in-flight fission of a </a:t>
            </a:r>
            <a:r>
              <a:rPr lang="ja-JP" altLang="ja-JP" b="1" baseline="30000" dirty="0"/>
              <a:t>238</a:t>
            </a:r>
            <a:r>
              <a:rPr lang="ja-JP" altLang="ja-JP" b="1" dirty="0"/>
              <a:t>U primary beam at 345 MeV/</a:t>
            </a:r>
            <a:r>
              <a:rPr lang="en-US" altLang="ja-JP" b="1" dirty="0"/>
              <a:t>u</a:t>
            </a:r>
            <a:endParaRPr kumimoji="1" lang="ja-JP" altLang="en-US" b="1" dirty="0"/>
          </a:p>
        </p:txBody>
      </p:sp>
      <p:sp>
        <p:nvSpPr>
          <p:cNvPr id="10" name="左中かっこ 9">
            <a:extLst>
              <a:ext uri="{FF2B5EF4-FFF2-40B4-BE49-F238E27FC236}">
                <a16:creationId xmlns:a16="http://schemas.microsoft.com/office/drawing/2014/main" id="{6B3DE405-82AE-36ED-FA3E-7BAB2C6DD9F7}"/>
              </a:ext>
            </a:extLst>
          </p:cNvPr>
          <p:cNvSpPr/>
          <p:nvPr/>
        </p:nvSpPr>
        <p:spPr>
          <a:xfrm rot="5400000">
            <a:off x="2040790" y="338464"/>
            <a:ext cx="388381" cy="3145986"/>
          </a:xfrm>
          <a:prstGeom prst="leftBrace">
            <a:avLst>
              <a:gd name="adj1" fmla="val 8333"/>
              <a:gd name="adj2" fmla="val 49264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左中かっこ 11">
            <a:extLst>
              <a:ext uri="{FF2B5EF4-FFF2-40B4-BE49-F238E27FC236}">
                <a16:creationId xmlns:a16="http://schemas.microsoft.com/office/drawing/2014/main" id="{A6C5A0E4-A3B2-1A57-B15B-A2ADB90A3199}"/>
              </a:ext>
            </a:extLst>
          </p:cNvPr>
          <p:cNvSpPr/>
          <p:nvPr/>
        </p:nvSpPr>
        <p:spPr>
          <a:xfrm rot="5400000">
            <a:off x="5632822" y="36090"/>
            <a:ext cx="424690" cy="3714424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7262591-359C-2227-BB39-67532505E658}"/>
              </a:ext>
            </a:extLst>
          </p:cNvPr>
          <p:cNvSpPr txBox="1"/>
          <p:nvPr/>
        </p:nvSpPr>
        <p:spPr>
          <a:xfrm>
            <a:off x="4969119" y="903228"/>
            <a:ext cx="15595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b="1" dirty="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t>Upstream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~ </a:t>
            </a:r>
            <a:r>
              <a:rPr lang="en-US" altLang="ja-JP" sz="2000" b="1" dirty="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t>58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 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6EAD8D8-7599-7C48-85F9-964E8EAAAA6A}"/>
              </a:ext>
            </a:extLst>
          </p:cNvPr>
          <p:cNvSpPr txBox="1"/>
          <p:nvPr/>
        </p:nvSpPr>
        <p:spPr>
          <a:xfrm>
            <a:off x="8059879" y="902566"/>
            <a:ext cx="2296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b="1" dirty="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t>Downstream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b="1" dirty="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t>~ 36 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DF2C025-FB1D-1C0D-14C7-ACD6AD0DA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8" y="5312862"/>
            <a:ext cx="6072417" cy="1545137"/>
          </a:xfrm>
          <a:prstGeom prst="rect">
            <a:avLst/>
          </a:prstGeom>
        </p:spPr>
      </p:pic>
      <p:sp>
        <p:nvSpPr>
          <p:cNvPr id="24" name="左中かっこ 23">
            <a:extLst>
              <a:ext uri="{FF2B5EF4-FFF2-40B4-BE49-F238E27FC236}">
                <a16:creationId xmlns:a16="http://schemas.microsoft.com/office/drawing/2014/main" id="{0C079D70-669E-F618-A6DC-1B92AD63C21E}"/>
              </a:ext>
            </a:extLst>
          </p:cNvPr>
          <p:cNvSpPr/>
          <p:nvPr/>
        </p:nvSpPr>
        <p:spPr>
          <a:xfrm rot="5400000">
            <a:off x="9045635" y="725292"/>
            <a:ext cx="481920" cy="2296901"/>
          </a:xfrm>
          <a:prstGeom prst="leftBrace">
            <a:avLst>
              <a:gd name="adj1" fmla="val 8333"/>
              <a:gd name="adj2" fmla="val 49264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A921721-3E45-D13F-A20A-F78240F54567}"/>
              </a:ext>
            </a:extLst>
          </p:cNvPr>
          <p:cNvCxnSpPr/>
          <p:nvPr/>
        </p:nvCxnSpPr>
        <p:spPr>
          <a:xfrm>
            <a:off x="7882360" y="1341885"/>
            <a:ext cx="0" cy="4296955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24F172E6-F514-D88D-2061-85FE9C76323D}"/>
              </a:ext>
            </a:extLst>
          </p:cNvPr>
          <p:cNvCxnSpPr/>
          <p:nvPr/>
        </p:nvCxnSpPr>
        <p:spPr>
          <a:xfrm>
            <a:off x="6047773" y="5337868"/>
            <a:ext cx="3669174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AE72C96-AF48-8D90-2F4B-6BB980A144CA}"/>
              </a:ext>
            </a:extLst>
          </p:cNvPr>
          <p:cNvSpPr txBox="1"/>
          <p:nvPr/>
        </p:nvSpPr>
        <p:spPr>
          <a:xfrm>
            <a:off x="6486920" y="5361818"/>
            <a:ext cx="1572959" cy="368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Upstream</a:t>
            </a:r>
            <a:endParaRPr kumimoji="1" lang="ja-JP" altLang="en-US" b="1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1D4E8FE-15A1-7C62-8C47-F808FBD39C2C}"/>
              </a:ext>
            </a:extLst>
          </p:cNvPr>
          <p:cNvSpPr txBox="1"/>
          <p:nvPr/>
        </p:nvSpPr>
        <p:spPr>
          <a:xfrm>
            <a:off x="7913825" y="5342752"/>
            <a:ext cx="205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Downstream</a:t>
            </a:r>
            <a:endParaRPr kumimoji="1" lang="ja-JP" altLang="en-US" b="1" dirty="0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5A83DA69-1FFE-E35C-9292-E25B9DA35CAC}"/>
              </a:ext>
            </a:extLst>
          </p:cNvPr>
          <p:cNvCxnSpPr>
            <a:cxnSpLocks/>
          </p:cNvCxnSpPr>
          <p:nvPr/>
        </p:nvCxnSpPr>
        <p:spPr>
          <a:xfrm flipV="1">
            <a:off x="7623666" y="4802726"/>
            <a:ext cx="168704" cy="1333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A94061-D802-AE65-EB7F-917AA2755B42}"/>
              </a:ext>
            </a:extLst>
          </p:cNvPr>
          <p:cNvSpPr txBox="1"/>
          <p:nvPr/>
        </p:nvSpPr>
        <p:spPr>
          <a:xfrm>
            <a:off x="7119329" y="6045045"/>
            <a:ext cx="2982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highlight>
                  <a:srgbClr val="FFFF00"/>
                </a:highlight>
              </a:rPr>
              <a:t>SDT</a:t>
            </a:r>
            <a:endParaRPr kumimoji="1" lang="ja-JP" altLang="en-US" sz="24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69815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3713</Words>
  <Application>Microsoft Office PowerPoint</Application>
  <PresentationFormat>ワイド画面</PresentationFormat>
  <Paragraphs>556</Paragraphs>
  <Slides>35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4" baseType="lpstr">
      <vt:lpstr>ＭＳ Ｐゴシック</vt:lpstr>
      <vt:lpstr>Noto Sans JP</vt:lpstr>
      <vt:lpstr>游ゴシック</vt:lpstr>
      <vt:lpstr>游ゴシック Light</vt:lpstr>
      <vt:lpstr>Aptos</vt:lpstr>
      <vt:lpstr>Arial</vt:lpstr>
      <vt:lpstr>Cambria Math</vt:lpstr>
      <vt:lpstr>Wingdings</vt:lpstr>
      <vt:lpstr>Office テーマ</vt:lpstr>
      <vt:lpstr> Measurements of Nucleon Removal Cross Sections for 90Sr with a Thick Solid Deuterium Target </vt:lpstr>
      <vt:lpstr>Neutron Skin and Reaction Cross Section σR</vt:lpstr>
      <vt:lpstr>Derivation of Δr by σR  measurements</vt:lpstr>
      <vt:lpstr>Solid Deuterium Target (SDT)</vt:lpstr>
      <vt:lpstr>Fabrication of SDT</vt:lpstr>
      <vt:lpstr>Purpose of the study</vt:lpstr>
      <vt:lpstr>Nucleon Removal Cross Section σ-xN</vt:lpstr>
      <vt:lpstr>Nucleon Removal Cross Section σ-xN</vt:lpstr>
      <vt:lpstr>Experiment @ RIKEN-RIBF</vt:lpstr>
      <vt:lpstr>Particle Identification (PI)</vt:lpstr>
      <vt:lpstr>　</vt:lpstr>
      <vt:lpstr>Result of σ-xN and Discussion</vt:lpstr>
      <vt:lpstr>Summary and Outlook</vt:lpstr>
      <vt:lpstr>Collaborators</vt:lpstr>
      <vt:lpstr>Backup</vt:lpstr>
      <vt:lpstr>w/o Thickness effect</vt:lpstr>
      <vt:lpstr>w/ Energy corr.</vt:lpstr>
      <vt:lpstr>Reaction Cross Sections</vt:lpstr>
      <vt:lpstr>Solid Deuterium Target (SDT)</vt:lpstr>
      <vt:lpstr>固体重水素標的 (SDT)</vt:lpstr>
      <vt:lpstr>He供給圧力最適化時の、SHT膜厚の系統誤差</vt:lpstr>
      <vt:lpstr>Feed Back System for suppressing membrane bulging</vt:lpstr>
      <vt:lpstr>BackUp　SDTへのビーム入射位置(上流)</vt:lpstr>
      <vt:lpstr>BackUp　SDTへのビーム入射位置(上流) emt. Cut (Used for analysis)</vt:lpstr>
      <vt:lpstr>the bump in the lower right</vt:lpstr>
      <vt:lpstr>PPAC 240 mm</vt:lpstr>
      <vt:lpstr>PowerPoint プレゼンテーション</vt:lpstr>
      <vt:lpstr>PowerPoint プレゼンテーション</vt:lpstr>
      <vt:lpstr>下流PI</vt:lpstr>
      <vt:lpstr>HL/FS (For Transmission event)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ハヤト コバヤシ</dc:creator>
  <cp:lastModifiedBy>ハヤト コバヤシ</cp:lastModifiedBy>
  <cp:revision>1162</cp:revision>
  <dcterms:created xsi:type="dcterms:W3CDTF">2026-07-23T00:47:45Z</dcterms:created>
  <dcterms:modified xsi:type="dcterms:W3CDTF">2026-08-23T14:31:00Z</dcterms:modified>
</cp:coreProperties>
</file>