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2.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89" r:id="rId4"/>
    <p:sldId id="283" r:id="rId5"/>
    <p:sldId id="261" r:id="rId6"/>
    <p:sldId id="262" r:id="rId7"/>
    <p:sldId id="264" r:id="rId8"/>
    <p:sldId id="265" r:id="rId9"/>
    <p:sldId id="266" r:id="rId10"/>
    <p:sldId id="295" r:id="rId11"/>
    <p:sldId id="267" r:id="rId12"/>
    <p:sldId id="270" r:id="rId13"/>
    <p:sldId id="284" r:id="rId14"/>
    <p:sldId id="286" r:id="rId15"/>
    <p:sldId id="268" r:id="rId16"/>
    <p:sldId id="299" r:id="rId17"/>
    <p:sldId id="271" r:id="rId18"/>
    <p:sldId id="272" r:id="rId19"/>
    <p:sldId id="291" r:id="rId20"/>
    <p:sldId id="292" r:id="rId21"/>
    <p:sldId id="273" r:id="rId22"/>
    <p:sldId id="274" r:id="rId23"/>
    <p:sldId id="296" r:id="rId24"/>
    <p:sldId id="275" r:id="rId25"/>
    <p:sldId id="278" r:id="rId26"/>
    <p:sldId id="276" r:id="rId27"/>
    <p:sldId id="280" r:id="rId28"/>
    <p:sldId id="281" r:id="rId29"/>
    <p:sldId id="279" r:id="rId30"/>
    <p:sldId id="297" r:id="rId31"/>
    <p:sldId id="288" r:id="rId32"/>
    <p:sldId id="290" r:id="rId33"/>
    <p:sldId id="300" r:id="rId34"/>
    <p:sldId id="287" r:id="rId35"/>
    <p:sldId id="282" r:id="rId3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d and contens" id="{4A3180D1-BE2B-43D5-BAD1-AF23A5150A35}">
          <p14:sldIdLst>
            <p14:sldId id="256"/>
            <p14:sldId id="257"/>
          </p14:sldIdLst>
        </p14:section>
        <p14:section name="Background and Objectives" id="{7EF6119E-72D7-466F-B63C-DF22F80AA484}">
          <p14:sldIdLst>
            <p14:sldId id="289"/>
            <p14:sldId id="283"/>
          </p14:sldIdLst>
        </p14:section>
        <p14:section name="Measurement Principle" id="{E81B20D3-2951-47C5-8704-D9D18734FCE8}">
          <p14:sldIdLst>
            <p14:sldId id="261"/>
            <p14:sldId id="262"/>
          </p14:sldIdLst>
        </p14:section>
        <p14:section name="Experimental Setup" id="{FA553741-FECB-4382-BB86-61F1B552633C}">
          <p14:sldIdLst>
            <p14:sldId id="264"/>
          </p14:sldIdLst>
        </p14:section>
        <p14:section name="Analysis Results" id="{CCC08BDD-0C64-4CC3-B7A8-2E9DBAD4EBAF}">
          <p14:sldIdLst>
            <p14:sldId id="265"/>
            <p14:sldId id="266"/>
            <p14:sldId id="295"/>
            <p14:sldId id="267"/>
            <p14:sldId id="270"/>
            <p14:sldId id="284"/>
            <p14:sldId id="286"/>
          </p14:sldIdLst>
        </p14:section>
        <p14:section name="Summary and Future Prospects" id="{B35B906E-C0C3-40BA-9B13-2E0E7A646A14}">
          <p14:sldIdLst>
            <p14:sldId id="268"/>
            <p14:sldId id="299"/>
          </p14:sldIdLst>
        </p14:section>
        <p14:section name="Back up slides" id="{BFAD444C-9E2D-4BE6-A7DC-3087610357EA}">
          <p14:sldIdLst>
            <p14:sldId id="271"/>
            <p14:sldId id="272"/>
            <p14:sldId id="291"/>
            <p14:sldId id="292"/>
            <p14:sldId id="273"/>
            <p14:sldId id="274"/>
            <p14:sldId id="296"/>
            <p14:sldId id="275"/>
            <p14:sldId id="278"/>
            <p14:sldId id="276"/>
            <p14:sldId id="280"/>
            <p14:sldId id="281"/>
            <p14:sldId id="279"/>
            <p14:sldId id="297"/>
            <p14:sldId id="288"/>
            <p14:sldId id="290"/>
            <p14:sldId id="300"/>
            <p14:sldId id="287"/>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B5D7"/>
    <a:srgbClr val="FBE3D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89" autoAdjust="0"/>
    <p:restoredTop sz="84727" autoAdjust="0"/>
  </p:normalViewPr>
  <p:slideViewPr>
    <p:cSldViewPr snapToGrid="0">
      <p:cViewPr varScale="1">
        <p:scale>
          <a:sx n="63" d="100"/>
          <a:sy n="63" d="100"/>
        </p:scale>
        <p:origin x="852" y="52"/>
      </p:cViewPr>
      <p:guideLst/>
    </p:cSldViewPr>
  </p:slideViewPr>
  <p:notesTextViewPr>
    <p:cViewPr>
      <p:scale>
        <a:sx n="1" d="1"/>
        <a:sy n="1" d="1"/>
      </p:scale>
      <p:origin x="0" y="-952"/>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kta5\OneDrive\&#12487;&#12473;&#12463;&#12488;&#12483;&#12503;\&#30740;&#31350;&#23460;&#38306;&#36899;\crosssection_v1%20&#30456;&#20114;&#20316;&#29992;&#26029;&#38754;&#31309;.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C:\Users\mkta5\OneDrive\&#12487;&#12473;&#12463;&#12488;&#12483;&#12503;\&#30740;&#31350;&#23460;&#38306;&#36899;\CNS_summer_school\crosssection_v3%20&#30456;&#20114;&#20316;&#29992;&#26029;&#38754;&#31309;.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357353124194218E-2"/>
          <c:y val="2.9104394360989733E-2"/>
          <c:w val="0.83580268328413543"/>
          <c:h val="0.89925432599293054"/>
        </c:manualLayout>
      </c:layout>
      <c:scatterChart>
        <c:scatterStyle val="lineMarker"/>
        <c:varyColors val="0"/>
        <c:ser>
          <c:idx val="4"/>
          <c:order val="0"/>
          <c:tx>
            <c:v>Xe</c:v>
          </c:tx>
          <c:spPr>
            <a:ln w="25400">
              <a:noFill/>
            </a:ln>
          </c:spPr>
          <c:marker>
            <c:symbol val="circle"/>
            <c:size val="10"/>
          </c:marker>
          <c:errBars>
            <c:errDir val="y"/>
            <c:errBarType val="both"/>
            <c:errValType val="cust"/>
            <c:noEndCap val="0"/>
            <c:plus>
              <c:numRef>
                <c:f>相互作用断面積!$C$117:$C$120</c:f>
                <c:numCache>
                  <c:formatCode>General</c:formatCode>
                  <c:ptCount val="4"/>
                  <c:pt idx="0">
                    <c:v>68</c:v>
                  </c:pt>
                  <c:pt idx="1">
                    <c:v>15</c:v>
                  </c:pt>
                  <c:pt idx="2">
                    <c:v>10</c:v>
                  </c:pt>
                  <c:pt idx="3">
                    <c:v>20</c:v>
                  </c:pt>
                </c:numCache>
              </c:numRef>
            </c:plus>
            <c:minus>
              <c:numRef>
                <c:f>相互作用断面積!$C$117:$C$120</c:f>
                <c:numCache>
                  <c:formatCode>General</c:formatCode>
                  <c:ptCount val="4"/>
                  <c:pt idx="0">
                    <c:v>68</c:v>
                  </c:pt>
                  <c:pt idx="1">
                    <c:v>15</c:v>
                  </c:pt>
                  <c:pt idx="2">
                    <c:v>10</c:v>
                  </c:pt>
                  <c:pt idx="3">
                    <c:v>20</c:v>
                  </c:pt>
                </c:numCache>
              </c:numRef>
            </c:minus>
            <c:spPr>
              <a:noFill/>
              <a:ln w="12700" cap="flat" cmpd="sng" algn="ctr">
                <a:solidFill>
                  <a:schemeClr val="accent5"/>
                </a:solidFill>
                <a:prstDash val="solid"/>
                <a:miter lim="800000"/>
              </a:ln>
              <a:effectLst/>
            </c:spPr>
          </c:errBars>
          <c:xVal>
            <c:numRef>
              <c:f>相互作用断面積!$A$117:$A$120</c:f>
              <c:numCache>
                <c:formatCode>General</c:formatCode>
                <c:ptCount val="4"/>
                <c:pt idx="0">
                  <c:v>133</c:v>
                </c:pt>
                <c:pt idx="1">
                  <c:v>134</c:v>
                </c:pt>
                <c:pt idx="2">
                  <c:v>135</c:v>
                </c:pt>
                <c:pt idx="3">
                  <c:v>136</c:v>
                </c:pt>
              </c:numCache>
            </c:numRef>
          </c:xVal>
          <c:yVal>
            <c:numRef>
              <c:f>相互作用断面積!$B$117:$B$120</c:f>
              <c:numCache>
                <c:formatCode>General</c:formatCode>
                <c:ptCount val="4"/>
                <c:pt idx="0">
                  <c:v>2481</c:v>
                </c:pt>
                <c:pt idx="1">
                  <c:v>2508</c:v>
                </c:pt>
                <c:pt idx="2">
                  <c:v>2525</c:v>
                </c:pt>
                <c:pt idx="3">
                  <c:v>2546</c:v>
                </c:pt>
              </c:numCache>
            </c:numRef>
          </c:yVal>
          <c:smooth val="0"/>
          <c:extLst>
            <c:ext xmlns:c16="http://schemas.microsoft.com/office/drawing/2014/chart" uri="{C3380CC4-5D6E-409C-BE32-E72D297353CC}">
              <c16:uniqueId val="{00000000-A834-4DB5-92AF-A5D073868C64}"/>
            </c:ext>
          </c:extLst>
        </c:ser>
        <c:ser>
          <c:idx val="0"/>
          <c:order val="1"/>
          <c:tx>
            <c:v>Cs</c:v>
          </c:tx>
          <c:spPr>
            <a:ln w="25400" cap="rnd">
              <a:noFill/>
              <a:round/>
            </a:ln>
            <a:effectLst/>
          </c:spPr>
          <c:marker>
            <c:symbol val="x"/>
            <c:size val="10"/>
            <c:spPr>
              <a:solidFill>
                <a:schemeClr val="accent1"/>
              </a:solidFill>
              <a:ln w="9525">
                <a:solidFill>
                  <a:schemeClr val="accent1"/>
                </a:solidFill>
                <a:round/>
              </a:ln>
              <a:effectLst/>
            </c:spPr>
          </c:marker>
          <c:errBars>
            <c:errDir val="y"/>
            <c:errBarType val="both"/>
            <c:errValType val="cust"/>
            <c:noEndCap val="0"/>
            <c:plus>
              <c:numRef>
                <c:f>相互作用断面積!$C$121:$C$125</c:f>
                <c:numCache>
                  <c:formatCode>General</c:formatCode>
                  <c:ptCount val="5"/>
                  <c:pt idx="0">
                    <c:v>33</c:v>
                  </c:pt>
                  <c:pt idx="1">
                    <c:v>14</c:v>
                  </c:pt>
                  <c:pt idx="2">
                    <c:v>10</c:v>
                  </c:pt>
                  <c:pt idx="3">
                    <c:v>21</c:v>
                  </c:pt>
                  <c:pt idx="4">
                    <c:v>59</c:v>
                  </c:pt>
                </c:numCache>
              </c:numRef>
            </c:plus>
            <c:minus>
              <c:numRef>
                <c:f>相互作用断面積!$C$121:$C$125</c:f>
                <c:numCache>
                  <c:formatCode>General</c:formatCode>
                  <c:ptCount val="5"/>
                  <c:pt idx="0">
                    <c:v>33</c:v>
                  </c:pt>
                  <c:pt idx="1">
                    <c:v>14</c:v>
                  </c:pt>
                  <c:pt idx="2">
                    <c:v>10</c:v>
                  </c:pt>
                  <c:pt idx="3">
                    <c:v>21</c:v>
                  </c:pt>
                  <c:pt idx="4">
                    <c:v>59</c:v>
                  </c:pt>
                </c:numCache>
              </c:numRef>
            </c:minus>
            <c:spPr>
              <a:noFill/>
              <a:ln w="12700" cap="flat" cmpd="sng" algn="ctr">
                <a:solidFill>
                  <a:schemeClr val="accent1"/>
                </a:solidFill>
                <a:prstDash val="solid"/>
                <a:miter lim="800000"/>
              </a:ln>
              <a:effectLst/>
            </c:spPr>
          </c:errBars>
          <c:xVal>
            <c:numRef>
              <c:f>相互作用断面積!$A$121:$A$125</c:f>
              <c:numCache>
                <c:formatCode>General</c:formatCode>
                <c:ptCount val="5"/>
                <c:pt idx="0">
                  <c:v>135</c:v>
                </c:pt>
                <c:pt idx="1">
                  <c:v>136</c:v>
                </c:pt>
                <c:pt idx="2">
                  <c:v>137</c:v>
                </c:pt>
                <c:pt idx="3">
                  <c:v>138</c:v>
                </c:pt>
                <c:pt idx="4">
                  <c:v>139</c:v>
                </c:pt>
              </c:numCache>
            </c:numRef>
          </c:xVal>
          <c:yVal>
            <c:numRef>
              <c:f>相互作用断面積!$B$121:$B$125</c:f>
              <c:numCache>
                <c:formatCode>General</c:formatCode>
                <c:ptCount val="5"/>
                <c:pt idx="0">
                  <c:v>2516</c:v>
                </c:pt>
                <c:pt idx="1">
                  <c:v>2528</c:v>
                </c:pt>
                <c:pt idx="2">
                  <c:v>2533</c:v>
                </c:pt>
                <c:pt idx="3">
                  <c:v>2578</c:v>
                </c:pt>
                <c:pt idx="4">
                  <c:v>2616</c:v>
                </c:pt>
              </c:numCache>
            </c:numRef>
          </c:yVal>
          <c:smooth val="0"/>
          <c:extLst>
            <c:ext xmlns:c16="http://schemas.microsoft.com/office/drawing/2014/chart" uri="{C3380CC4-5D6E-409C-BE32-E72D297353CC}">
              <c16:uniqueId val="{00000001-A834-4DB5-92AF-A5D073868C64}"/>
            </c:ext>
          </c:extLst>
        </c:ser>
        <c:ser>
          <c:idx val="2"/>
          <c:order val="2"/>
          <c:tx>
            <c:v>Ba</c:v>
          </c:tx>
          <c:spPr>
            <a:ln w="25400" cap="rnd">
              <a:noFill/>
              <a:round/>
            </a:ln>
            <a:effectLst/>
          </c:spPr>
          <c:marker>
            <c:symbol val="diamond"/>
            <c:size val="10"/>
            <c:spPr>
              <a:solidFill>
                <a:schemeClr val="accent2"/>
              </a:solidFill>
              <a:ln w="9525">
                <a:noFill/>
                <a:round/>
              </a:ln>
              <a:effectLst/>
            </c:spPr>
          </c:marker>
          <c:errBars>
            <c:errDir val="y"/>
            <c:errBarType val="both"/>
            <c:errValType val="cust"/>
            <c:noEndCap val="0"/>
            <c:plus>
              <c:numRef>
                <c:f>相互作用断面積!$C$126:$C$129</c:f>
                <c:numCache>
                  <c:formatCode>General</c:formatCode>
                  <c:ptCount val="4"/>
                  <c:pt idx="0">
                    <c:v>34</c:v>
                  </c:pt>
                  <c:pt idx="1">
                    <c:v>20</c:v>
                  </c:pt>
                  <c:pt idx="2">
                    <c:v>18</c:v>
                  </c:pt>
                  <c:pt idx="3">
                    <c:v>29</c:v>
                  </c:pt>
                </c:numCache>
              </c:numRef>
            </c:plus>
            <c:minus>
              <c:numRef>
                <c:f>相互作用断面積!$C$126:$C$129</c:f>
                <c:numCache>
                  <c:formatCode>General</c:formatCode>
                  <c:ptCount val="4"/>
                  <c:pt idx="0">
                    <c:v>34</c:v>
                  </c:pt>
                  <c:pt idx="1">
                    <c:v>20</c:v>
                  </c:pt>
                  <c:pt idx="2">
                    <c:v>18</c:v>
                  </c:pt>
                  <c:pt idx="3">
                    <c:v>29</c:v>
                  </c:pt>
                </c:numCache>
              </c:numRef>
            </c:minus>
            <c:spPr>
              <a:noFill/>
              <a:ln w="12700" cap="flat" cmpd="sng" algn="ctr">
                <a:solidFill>
                  <a:schemeClr val="accent2"/>
                </a:solidFill>
                <a:prstDash val="solid"/>
                <a:miter lim="800000"/>
              </a:ln>
              <a:effectLst/>
            </c:spPr>
          </c:errBars>
          <c:xVal>
            <c:numRef>
              <c:f>相互作用断面積!$A$126:$A$129</c:f>
              <c:numCache>
                <c:formatCode>General</c:formatCode>
                <c:ptCount val="4"/>
                <c:pt idx="0">
                  <c:v>137</c:v>
                </c:pt>
                <c:pt idx="1">
                  <c:v>138</c:v>
                </c:pt>
                <c:pt idx="2">
                  <c:v>139</c:v>
                </c:pt>
                <c:pt idx="3">
                  <c:v>140</c:v>
                </c:pt>
              </c:numCache>
            </c:numRef>
          </c:xVal>
          <c:yVal>
            <c:numRef>
              <c:f>相互作用断面積!$B$126:$B$129</c:f>
              <c:numCache>
                <c:formatCode>General</c:formatCode>
                <c:ptCount val="4"/>
                <c:pt idx="0">
                  <c:v>2527</c:v>
                </c:pt>
                <c:pt idx="1">
                  <c:v>2556</c:v>
                </c:pt>
                <c:pt idx="2">
                  <c:v>2579</c:v>
                </c:pt>
                <c:pt idx="3">
                  <c:v>2615</c:v>
                </c:pt>
              </c:numCache>
            </c:numRef>
          </c:yVal>
          <c:smooth val="0"/>
          <c:extLst>
            <c:ext xmlns:c16="http://schemas.microsoft.com/office/drawing/2014/chart" uri="{C3380CC4-5D6E-409C-BE32-E72D297353CC}">
              <c16:uniqueId val="{00000002-A834-4DB5-92AF-A5D073868C64}"/>
            </c:ext>
          </c:extLst>
        </c:ser>
        <c:ser>
          <c:idx val="3"/>
          <c:order val="3"/>
          <c:tx>
            <c:v>La</c:v>
          </c:tx>
          <c:spPr>
            <a:ln w="25400" cap="rnd">
              <a:noFill/>
              <a:round/>
            </a:ln>
            <a:effectLst/>
          </c:spPr>
          <c:marker>
            <c:symbol val="triangle"/>
            <c:size val="10"/>
            <c:spPr>
              <a:solidFill>
                <a:schemeClr val="accent6"/>
              </a:solidFill>
              <a:ln w="9525">
                <a:noFill/>
                <a:round/>
              </a:ln>
              <a:effectLst/>
            </c:spPr>
          </c:marker>
          <c:errBars>
            <c:errDir val="y"/>
            <c:errBarType val="both"/>
            <c:errValType val="cust"/>
            <c:noEndCap val="0"/>
            <c:plus>
              <c:numRef>
                <c:f>相互作用断面積!$C$130:$C$135</c:f>
                <c:numCache>
                  <c:formatCode>General</c:formatCode>
                  <c:ptCount val="6"/>
                  <c:pt idx="0">
                    <c:v>45</c:v>
                  </c:pt>
                  <c:pt idx="1">
                    <c:v>45</c:v>
                  </c:pt>
                  <c:pt idx="2">
                    <c:v>43</c:v>
                  </c:pt>
                  <c:pt idx="3">
                    <c:v>42</c:v>
                  </c:pt>
                  <c:pt idx="4">
                    <c:v>39</c:v>
                  </c:pt>
                  <c:pt idx="5">
                    <c:v>44</c:v>
                  </c:pt>
                </c:numCache>
              </c:numRef>
            </c:plus>
            <c:minus>
              <c:numRef>
                <c:f>相互作用断面積!$C$130:$C$135</c:f>
                <c:numCache>
                  <c:formatCode>General</c:formatCode>
                  <c:ptCount val="6"/>
                  <c:pt idx="0">
                    <c:v>45</c:v>
                  </c:pt>
                  <c:pt idx="1">
                    <c:v>45</c:v>
                  </c:pt>
                  <c:pt idx="2">
                    <c:v>43</c:v>
                  </c:pt>
                  <c:pt idx="3">
                    <c:v>42</c:v>
                  </c:pt>
                  <c:pt idx="4">
                    <c:v>39</c:v>
                  </c:pt>
                  <c:pt idx="5">
                    <c:v>44</c:v>
                  </c:pt>
                </c:numCache>
              </c:numRef>
            </c:minus>
            <c:spPr>
              <a:noFill/>
              <a:ln w="12700" cap="flat" cmpd="sng" algn="ctr">
                <a:solidFill>
                  <a:schemeClr val="accent6"/>
                </a:solidFill>
                <a:prstDash val="solid"/>
                <a:miter lim="800000"/>
              </a:ln>
              <a:effectLst/>
            </c:spPr>
          </c:errBars>
          <c:xVal>
            <c:numRef>
              <c:f>相互作用断面積!$A$130:$A$135</c:f>
              <c:numCache>
                <c:formatCode>General</c:formatCode>
                <c:ptCount val="6"/>
                <c:pt idx="0">
                  <c:v>136</c:v>
                </c:pt>
                <c:pt idx="1">
                  <c:v>137</c:v>
                </c:pt>
                <c:pt idx="2">
                  <c:v>138</c:v>
                </c:pt>
                <c:pt idx="3">
                  <c:v>139</c:v>
                </c:pt>
                <c:pt idx="4">
                  <c:v>140</c:v>
                </c:pt>
                <c:pt idx="5">
                  <c:v>141</c:v>
                </c:pt>
              </c:numCache>
            </c:numRef>
          </c:xVal>
          <c:yVal>
            <c:numRef>
              <c:f>相互作用断面積!$B$130:$B$135</c:f>
              <c:numCache>
                <c:formatCode>General</c:formatCode>
                <c:ptCount val="6"/>
                <c:pt idx="0">
                  <c:v>2520</c:v>
                </c:pt>
                <c:pt idx="1">
                  <c:v>2533</c:v>
                </c:pt>
                <c:pt idx="2">
                  <c:v>2559</c:v>
                </c:pt>
                <c:pt idx="3">
                  <c:v>2567</c:v>
                </c:pt>
                <c:pt idx="4">
                  <c:v>2584</c:v>
                </c:pt>
                <c:pt idx="5">
                  <c:v>2618</c:v>
                </c:pt>
              </c:numCache>
            </c:numRef>
          </c:yVal>
          <c:smooth val="0"/>
          <c:extLst>
            <c:ext xmlns:c16="http://schemas.microsoft.com/office/drawing/2014/chart" uri="{C3380CC4-5D6E-409C-BE32-E72D297353CC}">
              <c16:uniqueId val="{00000003-A834-4DB5-92AF-A5D073868C64}"/>
            </c:ext>
          </c:extLst>
        </c:ser>
        <c:ser>
          <c:idx val="1"/>
          <c:order val="4"/>
          <c:spPr>
            <a:ln w="19050">
              <a:solidFill>
                <a:schemeClr val="tx1"/>
              </a:solidFill>
            </a:ln>
          </c:spPr>
          <c:marker>
            <c:symbol val="none"/>
          </c:marker>
          <c:xVal>
            <c:numRef>
              <c:f>相互作用断面積!$P$116:$P$126</c:f>
              <c:numCache>
                <c:formatCode>General</c:formatCode>
                <c:ptCount val="11"/>
                <c:pt idx="0">
                  <c:v>132</c:v>
                </c:pt>
                <c:pt idx="1">
                  <c:v>133</c:v>
                </c:pt>
                <c:pt idx="2">
                  <c:v>134</c:v>
                </c:pt>
                <c:pt idx="3">
                  <c:v>135</c:v>
                </c:pt>
                <c:pt idx="4">
                  <c:v>136</c:v>
                </c:pt>
                <c:pt idx="5">
                  <c:v>137</c:v>
                </c:pt>
                <c:pt idx="6">
                  <c:v>138</c:v>
                </c:pt>
                <c:pt idx="7">
                  <c:v>139</c:v>
                </c:pt>
                <c:pt idx="8">
                  <c:v>140</c:v>
                </c:pt>
                <c:pt idx="9">
                  <c:v>141</c:v>
                </c:pt>
                <c:pt idx="10">
                  <c:v>142</c:v>
                </c:pt>
              </c:numCache>
            </c:numRef>
          </c:xVal>
          <c:yVal>
            <c:numRef>
              <c:f>相互作用断面積!$Q$116:$Q$126</c:f>
              <c:numCache>
                <c:formatCode>General</c:formatCode>
                <c:ptCount val="11"/>
                <c:pt idx="0">
                  <c:v>2505.8754405711566</c:v>
                </c:pt>
                <c:pt idx="1">
                  <c:v>2514.5914260596655</c:v>
                </c:pt>
                <c:pt idx="2">
                  <c:v>2523.2788496175954</c:v>
                </c:pt>
                <c:pt idx="3">
                  <c:v>2531.9380284424137</c:v>
                </c:pt>
                <c:pt idx="4">
                  <c:v>2540.5692738466141</c:v>
                </c:pt>
                <c:pt idx="5">
                  <c:v>2549.1728914097612</c:v>
                </c:pt>
                <c:pt idx="6">
                  <c:v>2557.7491811255081</c:v>
                </c:pt>
                <c:pt idx="7">
                  <c:v>2566.2984375438155</c:v>
                </c:pt>
                <c:pt idx="8">
                  <c:v>2574.8209499085388</c:v>
                </c:pt>
                <c:pt idx="9">
                  <c:v>2583.3170022905715</c:v>
                </c:pt>
                <c:pt idx="10">
                  <c:v>2591.7868737167278</c:v>
                </c:pt>
              </c:numCache>
            </c:numRef>
          </c:yVal>
          <c:smooth val="0"/>
          <c:extLst>
            <c:ext xmlns:c16="http://schemas.microsoft.com/office/drawing/2014/chart" uri="{C3380CC4-5D6E-409C-BE32-E72D297353CC}">
              <c16:uniqueId val="{00000004-A834-4DB5-92AF-A5D073868C64}"/>
            </c:ext>
          </c:extLst>
        </c:ser>
        <c:ser>
          <c:idx val="5"/>
          <c:order val="5"/>
          <c:tx>
            <c:v>Ce</c:v>
          </c:tx>
          <c:spPr>
            <a:ln w="38100">
              <a:noFill/>
            </a:ln>
          </c:spPr>
          <c:marker>
            <c:symbol val="circle"/>
            <c:size val="10"/>
            <c:spPr>
              <a:solidFill>
                <a:schemeClr val="accent4"/>
              </a:solidFill>
              <a:ln>
                <a:solidFill>
                  <a:schemeClr val="accent4"/>
                </a:solidFill>
              </a:ln>
            </c:spPr>
          </c:marker>
          <c:errBars>
            <c:errDir val="y"/>
            <c:errBarType val="both"/>
            <c:errValType val="stdErr"/>
            <c:noEndCap val="0"/>
            <c:spPr>
              <a:ln>
                <a:solidFill>
                  <a:schemeClr val="accent4"/>
                </a:solidFill>
              </a:ln>
            </c:spPr>
          </c:errBars>
          <c:xVal>
            <c:numRef>
              <c:f>相互作用断面積!$W$93:$W$94</c:f>
              <c:numCache>
                <c:formatCode>General</c:formatCode>
                <c:ptCount val="2"/>
                <c:pt idx="0">
                  <c:v>139</c:v>
                </c:pt>
                <c:pt idx="1">
                  <c:v>140</c:v>
                </c:pt>
              </c:numCache>
            </c:numRef>
          </c:xVal>
          <c:yVal>
            <c:numRef>
              <c:f>相互作用断面積!$J$40:$J$41</c:f>
              <c:numCache>
                <c:formatCode>0.0</c:formatCode>
                <c:ptCount val="2"/>
                <c:pt idx="0">
                  <c:v>2571.7790041457192</c:v>
                </c:pt>
                <c:pt idx="1">
                  <c:v>2618.8501105791534</c:v>
                </c:pt>
              </c:numCache>
            </c:numRef>
          </c:yVal>
          <c:smooth val="0"/>
          <c:extLst>
            <c:ext xmlns:c16="http://schemas.microsoft.com/office/drawing/2014/chart" uri="{C3380CC4-5D6E-409C-BE32-E72D297353CC}">
              <c16:uniqueId val="{00000005-A834-4DB5-92AF-A5D073868C64}"/>
            </c:ext>
          </c:extLst>
        </c:ser>
        <c:ser>
          <c:idx val="6"/>
          <c:order val="6"/>
          <c:tx>
            <c:v>Pr</c:v>
          </c:tx>
          <c:spPr>
            <a:ln w="38100">
              <a:noFill/>
            </a:ln>
          </c:spPr>
          <c:marker>
            <c:symbol val="circle"/>
            <c:size val="10"/>
          </c:marker>
          <c:errBars>
            <c:errDir val="y"/>
            <c:errBarType val="both"/>
            <c:errValType val="stdErr"/>
            <c:noEndCap val="0"/>
            <c:spPr>
              <a:ln>
                <a:solidFill>
                  <a:schemeClr val="bg1">
                    <a:lumMod val="50000"/>
                  </a:schemeClr>
                </a:solidFill>
              </a:ln>
            </c:spPr>
          </c:errBars>
          <c:xVal>
            <c:numRef>
              <c:f>相互作用断面積!$W$92:$W$95</c:f>
              <c:numCache>
                <c:formatCode>General</c:formatCode>
                <c:ptCount val="4"/>
                <c:pt idx="0">
                  <c:v>138</c:v>
                </c:pt>
                <c:pt idx="1">
                  <c:v>139</c:v>
                </c:pt>
                <c:pt idx="2">
                  <c:v>140</c:v>
                </c:pt>
                <c:pt idx="3">
                  <c:v>141</c:v>
                </c:pt>
              </c:numCache>
            </c:numRef>
          </c:xVal>
          <c:yVal>
            <c:numRef>
              <c:f>相互作用断面積!$X$92:$X$95</c:f>
              <c:numCache>
                <c:formatCode>General</c:formatCode>
                <c:ptCount val="4"/>
                <c:pt idx="0">
                  <c:v>2524</c:v>
                </c:pt>
                <c:pt idx="1">
                  <c:v>2545</c:v>
                </c:pt>
                <c:pt idx="2">
                  <c:v>2577</c:v>
                </c:pt>
                <c:pt idx="3">
                  <c:v>2603</c:v>
                </c:pt>
              </c:numCache>
            </c:numRef>
          </c:yVal>
          <c:smooth val="0"/>
          <c:extLst>
            <c:ext xmlns:c16="http://schemas.microsoft.com/office/drawing/2014/chart" uri="{C3380CC4-5D6E-409C-BE32-E72D297353CC}">
              <c16:uniqueId val="{00000006-A834-4DB5-92AF-A5D073868C64}"/>
            </c:ext>
          </c:extLst>
        </c:ser>
        <c:ser>
          <c:idx val="7"/>
          <c:order val="7"/>
          <c:tx>
            <c:v>Nd</c:v>
          </c:tx>
          <c:spPr>
            <a:ln w="38100">
              <a:noFill/>
            </a:ln>
          </c:spPr>
          <c:marker>
            <c:symbol val="circle"/>
            <c:size val="9"/>
            <c:spPr>
              <a:solidFill>
                <a:schemeClr val="accent3"/>
              </a:solidFill>
              <a:ln>
                <a:solidFill>
                  <a:schemeClr val="accent3"/>
                </a:solidFill>
              </a:ln>
            </c:spPr>
          </c:marker>
          <c:errBars>
            <c:errDir val="y"/>
            <c:errBarType val="both"/>
            <c:errValType val="stdErr"/>
            <c:noEndCap val="0"/>
            <c:spPr>
              <a:ln>
                <a:solidFill>
                  <a:schemeClr val="accent3"/>
                </a:solidFill>
              </a:ln>
            </c:spPr>
          </c:errBars>
          <c:xVal>
            <c:numRef>
              <c:f>相互作用断面積!$AE$93:$AE$95</c:f>
              <c:numCache>
                <c:formatCode>General</c:formatCode>
                <c:ptCount val="3"/>
                <c:pt idx="0">
                  <c:v>140</c:v>
                </c:pt>
                <c:pt idx="1">
                  <c:v>141</c:v>
                </c:pt>
                <c:pt idx="2">
                  <c:v>142</c:v>
                </c:pt>
              </c:numCache>
            </c:numRef>
          </c:xVal>
          <c:yVal>
            <c:numRef>
              <c:f>相互作用断面積!$AF$93:$AF$95</c:f>
              <c:numCache>
                <c:formatCode>General</c:formatCode>
                <c:ptCount val="3"/>
                <c:pt idx="0">
                  <c:v>2521</c:v>
                </c:pt>
                <c:pt idx="1">
                  <c:v>2566</c:v>
                </c:pt>
                <c:pt idx="2">
                  <c:v>2598</c:v>
                </c:pt>
              </c:numCache>
            </c:numRef>
          </c:yVal>
          <c:smooth val="0"/>
          <c:extLst>
            <c:ext xmlns:c16="http://schemas.microsoft.com/office/drawing/2014/chart" uri="{C3380CC4-5D6E-409C-BE32-E72D297353CC}">
              <c16:uniqueId val="{00000007-A834-4DB5-92AF-A5D073868C64}"/>
            </c:ext>
          </c:extLst>
        </c:ser>
        <c:dLbls>
          <c:showLegendKey val="0"/>
          <c:showVal val="0"/>
          <c:showCatName val="0"/>
          <c:showSerName val="0"/>
          <c:showPercent val="0"/>
          <c:showBubbleSize val="0"/>
        </c:dLbls>
        <c:axId val="368173711"/>
        <c:axId val="368174191"/>
      </c:scatterChart>
      <c:valAx>
        <c:axId val="368173711"/>
        <c:scaling>
          <c:orientation val="minMax"/>
          <c:max val="142"/>
          <c:min val="132"/>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vert="horz"/>
          <a:lstStyle/>
          <a:p>
            <a:pPr>
              <a:defRPr/>
            </a:pPr>
            <a:endParaRPr lang="ja-JP"/>
          </a:p>
        </c:txPr>
        <c:crossAx val="368174191"/>
        <c:crosses val="autoZero"/>
        <c:crossBetween val="midCat"/>
      </c:valAx>
      <c:valAx>
        <c:axId val="368174191"/>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vert="horz"/>
          <a:lstStyle/>
          <a:p>
            <a:pPr>
              <a:defRPr/>
            </a:pPr>
            <a:endParaRPr lang="ja-JP"/>
          </a:p>
        </c:txPr>
        <c:crossAx val="368173711"/>
        <c:crosses val="autoZero"/>
        <c:crossBetween val="midCat"/>
      </c:valAx>
    </c:plotArea>
    <c:plotVisOnly val="1"/>
    <c:dispBlanksAs val="gap"/>
    <c:showDLblsOverMax val="0"/>
    <c:extLst/>
  </c:chart>
  <c:txPr>
    <a:bodyPr/>
    <a:lstStyle/>
    <a:p>
      <a:pPr>
        <a:defRPr sz="1600" baseline="0">
          <a:latin typeface="Cambria Math" panose="02040503050406030204" pitchFamily="18" charset="0"/>
        </a:defRPr>
      </a:pPr>
      <a:endParaRPr lang="ja-JP"/>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38100" cap="rnd">
              <a:noFill/>
              <a:round/>
            </a:ln>
            <a:effectLst/>
          </c:spPr>
          <c:marker>
            <c:symbol val="circle"/>
            <c:size val="5"/>
            <c:spPr>
              <a:solidFill>
                <a:schemeClr val="tx1"/>
              </a:solidFill>
              <a:ln w="9525">
                <a:solidFill>
                  <a:schemeClr val="accent1"/>
                </a:solidFill>
              </a:ln>
              <a:effectLst/>
            </c:spPr>
          </c:marker>
          <c:errBars>
            <c:errDir val="y"/>
            <c:errBarType val="both"/>
            <c:errValType val="cust"/>
            <c:noEndCap val="0"/>
            <c:plus>
              <c:numRef>
                <c:f>相互作用断面積!$AG$92:$AG$94</c:f>
                <c:numCache>
                  <c:formatCode>General</c:formatCode>
                  <c:ptCount val="3"/>
                  <c:pt idx="0">
                    <c:v>17.362465145522116</c:v>
                  </c:pt>
                  <c:pt idx="1">
                    <c:v>19.454908314393393</c:v>
                  </c:pt>
                  <c:pt idx="2">
                    <c:v>35.029324616481254</c:v>
                  </c:pt>
                </c:numCache>
              </c:numRef>
            </c:plus>
            <c:minus>
              <c:numRef>
                <c:f>相互作用断面積!$AG$92:$AG$94</c:f>
                <c:numCache>
                  <c:formatCode>General</c:formatCode>
                  <c:ptCount val="3"/>
                  <c:pt idx="0">
                    <c:v>17.362465145522116</c:v>
                  </c:pt>
                  <c:pt idx="1">
                    <c:v>19.454908314393393</c:v>
                  </c:pt>
                  <c:pt idx="2">
                    <c:v>35.029324616481254</c:v>
                  </c:pt>
                </c:numCache>
              </c:numRef>
            </c:minus>
            <c:spPr>
              <a:noFill/>
              <a:ln w="9525" cap="flat" cmpd="sng" algn="ctr">
                <a:solidFill>
                  <a:schemeClr val="tx1">
                    <a:lumMod val="65000"/>
                    <a:lumOff val="35000"/>
                  </a:schemeClr>
                </a:solidFill>
                <a:round/>
              </a:ln>
              <a:effectLst/>
            </c:spPr>
          </c:errBars>
          <c:xVal>
            <c:numRef>
              <c:f>相互作用断面積!$AE$92:$AE$94</c:f>
              <c:numCache>
                <c:formatCode>General</c:formatCode>
                <c:ptCount val="3"/>
                <c:pt idx="0">
                  <c:v>140</c:v>
                </c:pt>
                <c:pt idx="1">
                  <c:v>141</c:v>
                </c:pt>
                <c:pt idx="2">
                  <c:v>142</c:v>
                </c:pt>
              </c:numCache>
            </c:numRef>
          </c:xVal>
          <c:yVal>
            <c:numRef>
              <c:f>相互作用断面積!$AF$92:$AF$94</c:f>
              <c:numCache>
                <c:formatCode>General</c:formatCode>
                <c:ptCount val="3"/>
                <c:pt idx="0">
                  <c:v>2554.1608645244919</c:v>
                </c:pt>
                <c:pt idx="1">
                  <c:v>2569.7204264995339</c:v>
                </c:pt>
                <c:pt idx="2">
                  <c:v>2605.971452055509</c:v>
                </c:pt>
              </c:numCache>
            </c:numRef>
          </c:yVal>
          <c:smooth val="0"/>
          <c:extLst>
            <c:ext xmlns:c16="http://schemas.microsoft.com/office/drawing/2014/chart" uri="{C3380CC4-5D6E-409C-BE32-E72D297353CC}">
              <c16:uniqueId val="{00000000-9AB3-4871-8091-089AF1F07D23}"/>
            </c:ext>
          </c:extLst>
        </c:ser>
        <c:dLbls>
          <c:showLegendKey val="0"/>
          <c:showVal val="0"/>
          <c:showCatName val="0"/>
          <c:showSerName val="0"/>
          <c:showPercent val="0"/>
          <c:showBubbleSize val="0"/>
        </c:dLbls>
        <c:axId val="520962175"/>
        <c:axId val="520959295"/>
      </c:scatterChart>
      <c:valAx>
        <c:axId val="520962175"/>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520959295"/>
        <c:crosses val="autoZero"/>
        <c:crossBetween val="midCat"/>
        <c:majorUnit val="1"/>
      </c:valAx>
      <c:valAx>
        <c:axId val="520959295"/>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52096217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131897410078305E-2"/>
          <c:y val="2.069978198049216E-2"/>
          <c:w val="0.87966265404792476"/>
          <c:h val="0.92834712650061968"/>
        </c:manualLayout>
      </c:layout>
      <c:scatterChart>
        <c:scatterStyle val="lineMarker"/>
        <c:varyColors val="0"/>
        <c:ser>
          <c:idx val="0"/>
          <c:order val="0"/>
          <c:spPr>
            <a:ln w="19050" cap="rnd">
              <a:solidFill>
                <a:schemeClr val="tx1"/>
              </a:solidFill>
              <a:round/>
            </a:ln>
            <a:effectLst/>
          </c:spPr>
          <c:marker>
            <c:symbol val="circle"/>
            <c:size val="5"/>
            <c:spPr>
              <a:noFill/>
              <a:ln w="9525">
                <a:noFill/>
              </a:ln>
              <a:effectLst/>
            </c:spPr>
          </c:marker>
          <c:xVal>
            <c:numRef>
              <c:f>核物質半径!$T$22:$T$32</c:f>
              <c:numCache>
                <c:formatCode>General</c:formatCode>
                <c:ptCount val="11"/>
                <c:pt idx="0">
                  <c:v>132</c:v>
                </c:pt>
                <c:pt idx="1">
                  <c:v>133</c:v>
                </c:pt>
                <c:pt idx="2">
                  <c:v>134</c:v>
                </c:pt>
                <c:pt idx="3">
                  <c:v>135</c:v>
                </c:pt>
                <c:pt idx="4">
                  <c:v>136</c:v>
                </c:pt>
                <c:pt idx="5">
                  <c:v>137</c:v>
                </c:pt>
                <c:pt idx="6">
                  <c:v>138</c:v>
                </c:pt>
                <c:pt idx="7">
                  <c:v>139</c:v>
                </c:pt>
                <c:pt idx="8">
                  <c:v>140</c:v>
                </c:pt>
                <c:pt idx="9">
                  <c:v>141</c:v>
                </c:pt>
                <c:pt idx="10">
                  <c:v>142</c:v>
                </c:pt>
              </c:numCache>
            </c:numRef>
          </c:xVal>
          <c:yVal>
            <c:numRef>
              <c:f>核物質半径!$U$22:$U$32</c:f>
              <c:numCache>
                <c:formatCode>General</c:formatCode>
                <c:ptCount val="11"/>
                <c:pt idx="0">
                  <c:v>4.8313632440020609</c:v>
                </c:pt>
                <c:pt idx="1">
                  <c:v>4.8435329761293398</c:v>
                </c:pt>
                <c:pt idx="2">
                  <c:v>4.8556418589605359</c:v>
                </c:pt>
                <c:pt idx="3">
                  <c:v>4.8676906474621715</c:v>
                </c:pt>
                <c:pt idx="4">
                  <c:v>4.8796800817242403</c:v>
                </c:pt>
                <c:pt idx="5">
                  <c:v>4.8916108873603363</c:v>
                </c:pt>
                <c:pt idx="6">
                  <c:v>4.903483775894153</c:v>
                </c:pt>
                <c:pt idx="7">
                  <c:v>4.9152994451329759</c:v>
                </c:pt>
                <c:pt idx="8">
                  <c:v>4.9270585795286426</c:v>
                </c:pt>
                <c:pt idx="9">
                  <c:v>4.9387618505265074</c:v>
                </c:pt>
                <c:pt idx="10">
                  <c:v>4.9504099169028848</c:v>
                </c:pt>
              </c:numCache>
            </c:numRef>
          </c:yVal>
          <c:smooth val="0"/>
          <c:extLst>
            <c:ext xmlns:c16="http://schemas.microsoft.com/office/drawing/2014/chart" uri="{C3380CC4-5D6E-409C-BE32-E72D297353CC}">
              <c16:uniqueId val="{00000000-ADE0-4E46-A9D1-ACE89472B363}"/>
            </c:ext>
          </c:extLst>
        </c:ser>
        <c:ser>
          <c:idx val="1"/>
          <c:order val="1"/>
          <c:tx>
            <c:v>Cs</c:v>
          </c:tx>
          <c:spPr>
            <a:ln w="38100" cap="rnd">
              <a:noFill/>
              <a:round/>
            </a:ln>
            <a:effectLst/>
          </c:spPr>
          <c:marker>
            <c:symbol val="square"/>
            <c:size val="10"/>
            <c:spPr>
              <a:solidFill>
                <a:schemeClr val="accent1"/>
              </a:solidFill>
              <a:ln w="9525">
                <a:noFill/>
              </a:ln>
              <a:effectLst/>
            </c:spPr>
          </c:marker>
          <c:errBars>
            <c:errDir val="y"/>
            <c:errBarType val="both"/>
            <c:errValType val="cust"/>
            <c:noEndCap val="0"/>
            <c:plus>
              <c:numRef>
                <c:f>核物質半径!$M$2:$M$6</c:f>
                <c:numCache>
                  <c:formatCode>General</c:formatCode>
                  <c:ptCount val="5"/>
                  <c:pt idx="0">
                    <c:v>5.3999999999999999E-2</c:v>
                  </c:pt>
                  <c:pt idx="1">
                    <c:v>2.4E-2</c:v>
                  </c:pt>
                  <c:pt idx="2">
                    <c:v>1.7999999999999999E-2</c:v>
                  </c:pt>
                  <c:pt idx="3">
                    <c:v>3.7999999999999999E-2</c:v>
                  </c:pt>
                </c:numCache>
              </c:numRef>
            </c:plus>
            <c:minus>
              <c:numRef>
                <c:f>核物質半径!$M$2:$M$6</c:f>
                <c:numCache>
                  <c:formatCode>General</c:formatCode>
                  <c:ptCount val="5"/>
                  <c:pt idx="0">
                    <c:v>5.3999999999999999E-2</c:v>
                  </c:pt>
                  <c:pt idx="1">
                    <c:v>2.4E-2</c:v>
                  </c:pt>
                  <c:pt idx="2">
                    <c:v>1.7999999999999999E-2</c:v>
                  </c:pt>
                  <c:pt idx="3">
                    <c:v>3.7999999999999999E-2</c:v>
                  </c:pt>
                </c:numCache>
              </c:numRef>
            </c:minus>
            <c:spPr>
              <a:noFill/>
              <a:ln w="12700" cap="flat" cmpd="sng" algn="ctr">
                <a:solidFill>
                  <a:schemeClr val="accent1"/>
                </a:solidFill>
                <a:prstDash val="solid"/>
                <a:miter lim="800000"/>
              </a:ln>
              <a:effectLst/>
            </c:spPr>
          </c:errBars>
          <c:xVal>
            <c:numRef>
              <c:f>核物質半径!$K$2:$K$6</c:f>
              <c:numCache>
                <c:formatCode>General</c:formatCode>
                <c:ptCount val="5"/>
                <c:pt idx="0">
                  <c:v>135</c:v>
                </c:pt>
                <c:pt idx="1">
                  <c:v>136</c:v>
                </c:pt>
                <c:pt idx="2">
                  <c:v>137</c:v>
                </c:pt>
                <c:pt idx="3">
                  <c:v>138</c:v>
                </c:pt>
              </c:numCache>
            </c:numRef>
          </c:xVal>
          <c:yVal>
            <c:numRef>
              <c:f>核物質半径!$L$2:$L$6</c:f>
              <c:numCache>
                <c:formatCode>General</c:formatCode>
                <c:ptCount val="5"/>
                <c:pt idx="0">
                  <c:v>4.7850000000000001</c:v>
                </c:pt>
                <c:pt idx="1">
                  <c:v>4.8230000000000004</c:v>
                </c:pt>
                <c:pt idx="2">
                  <c:v>4.8259999999999996</c:v>
                </c:pt>
                <c:pt idx="3">
                  <c:v>4.8529999999999998</c:v>
                </c:pt>
              </c:numCache>
            </c:numRef>
          </c:yVal>
          <c:smooth val="0"/>
          <c:extLst>
            <c:ext xmlns:c16="http://schemas.microsoft.com/office/drawing/2014/chart" uri="{C3380CC4-5D6E-409C-BE32-E72D297353CC}">
              <c16:uniqueId val="{00000001-ADE0-4E46-A9D1-ACE89472B363}"/>
            </c:ext>
          </c:extLst>
        </c:ser>
        <c:ser>
          <c:idx val="2"/>
          <c:order val="2"/>
          <c:tx>
            <c:v>Ba</c:v>
          </c:tx>
          <c:spPr>
            <a:ln w="38100" cap="rnd">
              <a:noFill/>
              <a:round/>
            </a:ln>
            <a:effectLst/>
          </c:spPr>
          <c:marker>
            <c:symbol val="diamond"/>
            <c:size val="10"/>
            <c:spPr>
              <a:solidFill>
                <a:schemeClr val="accent2"/>
              </a:solidFill>
              <a:ln w="9525">
                <a:noFill/>
              </a:ln>
              <a:effectLst/>
            </c:spPr>
          </c:marker>
          <c:errBars>
            <c:errDir val="y"/>
            <c:errBarType val="both"/>
            <c:errValType val="cust"/>
            <c:noEndCap val="0"/>
            <c:plus>
              <c:numRef>
                <c:f>核物質半径!$Q$2:$Q$5</c:f>
                <c:numCache>
                  <c:formatCode>General</c:formatCode>
                  <c:ptCount val="4"/>
                  <c:pt idx="0">
                    <c:v>5.6000000000000001E-2</c:v>
                  </c:pt>
                  <c:pt idx="1">
                    <c:v>3.5000000000000003E-2</c:v>
                  </c:pt>
                  <c:pt idx="2">
                    <c:v>3.1E-2</c:v>
                  </c:pt>
                  <c:pt idx="3">
                    <c:v>0.05</c:v>
                  </c:pt>
                </c:numCache>
              </c:numRef>
            </c:plus>
            <c:minus>
              <c:numRef>
                <c:f>核物質半径!$Q$2:$Q$5</c:f>
                <c:numCache>
                  <c:formatCode>General</c:formatCode>
                  <c:ptCount val="4"/>
                  <c:pt idx="0">
                    <c:v>5.6000000000000001E-2</c:v>
                  </c:pt>
                  <c:pt idx="1">
                    <c:v>3.5000000000000003E-2</c:v>
                  </c:pt>
                  <c:pt idx="2">
                    <c:v>3.1E-2</c:v>
                  </c:pt>
                  <c:pt idx="3">
                    <c:v>0.05</c:v>
                  </c:pt>
                </c:numCache>
              </c:numRef>
            </c:minus>
            <c:spPr>
              <a:noFill/>
              <a:ln w="12700" cap="flat" cmpd="sng" algn="ctr">
                <a:solidFill>
                  <a:schemeClr val="accent2"/>
                </a:solidFill>
                <a:prstDash val="solid"/>
                <a:miter lim="800000"/>
              </a:ln>
              <a:effectLst/>
            </c:spPr>
          </c:errBars>
          <c:xVal>
            <c:numRef>
              <c:f>核物質半径!$O$2:$O$5</c:f>
              <c:numCache>
                <c:formatCode>General</c:formatCode>
                <c:ptCount val="4"/>
                <c:pt idx="0">
                  <c:v>137</c:v>
                </c:pt>
                <c:pt idx="1">
                  <c:v>138</c:v>
                </c:pt>
                <c:pt idx="2">
                  <c:v>139</c:v>
                </c:pt>
                <c:pt idx="3">
                  <c:v>140</c:v>
                </c:pt>
              </c:numCache>
            </c:numRef>
          </c:xVal>
          <c:yVal>
            <c:numRef>
              <c:f>核物質半径!$P$2:$P$5</c:f>
              <c:numCache>
                <c:formatCode>General</c:formatCode>
                <c:ptCount val="4"/>
                <c:pt idx="0">
                  <c:v>4.8739999999999997</c:v>
                </c:pt>
                <c:pt idx="1">
                  <c:v>4.8559999999999999</c:v>
                </c:pt>
                <c:pt idx="2">
                  <c:v>4.8879999999999999</c:v>
                </c:pt>
                <c:pt idx="3">
                  <c:v>4.923</c:v>
                </c:pt>
              </c:numCache>
            </c:numRef>
          </c:yVal>
          <c:smooth val="0"/>
          <c:extLst>
            <c:ext xmlns:c16="http://schemas.microsoft.com/office/drawing/2014/chart" uri="{C3380CC4-5D6E-409C-BE32-E72D297353CC}">
              <c16:uniqueId val="{00000002-ADE0-4E46-A9D1-ACE89472B363}"/>
            </c:ext>
          </c:extLst>
        </c:ser>
        <c:ser>
          <c:idx val="3"/>
          <c:order val="3"/>
          <c:tx>
            <c:v>La</c:v>
          </c:tx>
          <c:spPr>
            <a:ln w="38100" cap="rnd">
              <a:noFill/>
              <a:round/>
            </a:ln>
            <a:effectLst/>
          </c:spPr>
          <c:marker>
            <c:symbol val="triangle"/>
            <c:size val="10"/>
            <c:spPr>
              <a:solidFill>
                <a:schemeClr val="accent6"/>
              </a:solidFill>
              <a:ln w="9525">
                <a:noFill/>
              </a:ln>
              <a:effectLst/>
            </c:spPr>
          </c:marker>
          <c:errBars>
            <c:errDir val="y"/>
            <c:errBarType val="both"/>
            <c:errValType val="cust"/>
            <c:noEndCap val="0"/>
            <c:plus>
              <c:numRef>
                <c:f>核物質半径!$U$2:$U$7</c:f>
                <c:numCache>
                  <c:formatCode>General</c:formatCode>
                  <c:ptCount val="6"/>
                  <c:pt idx="0">
                    <c:v>7.0999999999999994E-2</c:v>
                  </c:pt>
                  <c:pt idx="1">
                    <c:v>7.3999999999999996E-2</c:v>
                  </c:pt>
                  <c:pt idx="2">
                    <c:v>7.0000000000000007E-2</c:v>
                  </c:pt>
                  <c:pt idx="3">
                    <c:v>6.7000000000000004E-2</c:v>
                  </c:pt>
                  <c:pt idx="4">
                    <c:v>6.3E-2</c:v>
                  </c:pt>
                  <c:pt idx="5">
                    <c:v>7.1999999999999995E-2</c:v>
                  </c:pt>
                </c:numCache>
              </c:numRef>
            </c:plus>
            <c:minus>
              <c:numRef>
                <c:f>核物質半径!$U$2:$U$7</c:f>
                <c:numCache>
                  <c:formatCode>General</c:formatCode>
                  <c:ptCount val="6"/>
                  <c:pt idx="0">
                    <c:v>7.0999999999999994E-2</c:v>
                  </c:pt>
                  <c:pt idx="1">
                    <c:v>7.3999999999999996E-2</c:v>
                  </c:pt>
                  <c:pt idx="2">
                    <c:v>7.0000000000000007E-2</c:v>
                  </c:pt>
                  <c:pt idx="3">
                    <c:v>6.7000000000000004E-2</c:v>
                  </c:pt>
                  <c:pt idx="4">
                    <c:v>6.3E-2</c:v>
                  </c:pt>
                  <c:pt idx="5">
                    <c:v>7.1999999999999995E-2</c:v>
                  </c:pt>
                </c:numCache>
              </c:numRef>
            </c:minus>
            <c:spPr>
              <a:noFill/>
              <a:ln w="12700" cap="flat" cmpd="sng" algn="ctr">
                <a:solidFill>
                  <a:schemeClr val="accent6"/>
                </a:solidFill>
                <a:prstDash val="solid"/>
                <a:miter lim="800000"/>
              </a:ln>
              <a:effectLst/>
            </c:spPr>
          </c:errBars>
          <c:xVal>
            <c:numRef>
              <c:f>核物質半径!$S$2:$S$7</c:f>
              <c:numCache>
                <c:formatCode>General</c:formatCode>
                <c:ptCount val="6"/>
                <c:pt idx="0">
                  <c:v>136</c:v>
                </c:pt>
                <c:pt idx="1">
                  <c:v>137</c:v>
                </c:pt>
                <c:pt idx="2">
                  <c:v>138</c:v>
                </c:pt>
                <c:pt idx="3">
                  <c:v>139</c:v>
                </c:pt>
                <c:pt idx="4">
                  <c:v>140</c:v>
                </c:pt>
                <c:pt idx="5">
                  <c:v>141</c:v>
                </c:pt>
              </c:numCache>
            </c:numRef>
          </c:xVal>
          <c:yVal>
            <c:numRef>
              <c:f>核物質半径!$T$2:$T$7</c:f>
              <c:numCache>
                <c:formatCode>General</c:formatCode>
                <c:ptCount val="6"/>
                <c:pt idx="0">
                  <c:v>4.8849999999999998</c:v>
                </c:pt>
                <c:pt idx="1">
                  <c:v>4.9530000000000003</c:v>
                </c:pt>
                <c:pt idx="2">
                  <c:v>4.9610000000000003</c:v>
                </c:pt>
                <c:pt idx="3">
                  <c:v>4.907</c:v>
                </c:pt>
                <c:pt idx="4">
                  <c:v>5.0460000000000003</c:v>
                </c:pt>
                <c:pt idx="5">
                  <c:v>4.9969999999999999</c:v>
                </c:pt>
              </c:numCache>
            </c:numRef>
          </c:yVal>
          <c:smooth val="0"/>
          <c:extLst>
            <c:ext xmlns:c16="http://schemas.microsoft.com/office/drawing/2014/chart" uri="{C3380CC4-5D6E-409C-BE32-E72D297353CC}">
              <c16:uniqueId val="{00000003-ADE0-4E46-A9D1-ACE89472B363}"/>
            </c:ext>
          </c:extLst>
        </c:ser>
        <c:ser>
          <c:idx val="9"/>
          <c:order val="4"/>
          <c:tx>
            <c:v>Ce</c:v>
          </c:tx>
          <c:spPr>
            <a:ln w="25400" cap="rnd">
              <a:noFill/>
              <a:round/>
            </a:ln>
            <a:effectLst/>
          </c:spPr>
          <c:marker>
            <c:symbol val="circle"/>
            <c:size val="10"/>
            <c:spPr>
              <a:solidFill>
                <a:schemeClr val="accent4"/>
              </a:solidFill>
              <a:ln w="9525">
                <a:solidFill>
                  <a:schemeClr val="accent4"/>
                </a:solidFill>
              </a:ln>
              <a:effectLst/>
            </c:spPr>
          </c:marker>
          <c:errBars>
            <c:errDir val="y"/>
            <c:errBarType val="both"/>
            <c:errValType val="stdErr"/>
            <c:noEndCap val="0"/>
            <c:spPr>
              <a:noFill/>
              <a:ln w="9525" cap="flat" cmpd="sng" algn="ctr">
                <a:solidFill>
                  <a:schemeClr val="accent4"/>
                </a:solidFill>
                <a:round/>
              </a:ln>
              <a:effectLst/>
            </c:spPr>
          </c:errBars>
          <c:xVal>
            <c:numRef>
              <c:f>核物質半径!$X$2:$X$3</c:f>
              <c:numCache>
                <c:formatCode>General</c:formatCode>
                <c:ptCount val="2"/>
                <c:pt idx="0">
                  <c:v>138</c:v>
                </c:pt>
                <c:pt idx="1">
                  <c:v>139</c:v>
                </c:pt>
              </c:numCache>
            </c:numRef>
          </c:xVal>
          <c:yVal>
            <c:numRef>
              <c:f>核物質半径!$Y$2:$Y$3</c:f>
              <c:numCache>
                <c:formatCode>General</c:formatCode>
                <c:ptCount val="2"/>
                <c:pt idx="0">
                  <c:v>4.8719999999999999</c:v>
                </c:pt>
                <c:pt idx="1">
                  <c:v>4.9000000000000004</c:v>
                </c:pt>
              </c:numCache>
            </c:numRef>
          </c:yVal>
          <c:smooth val="0"/>
          <c:extLst>
            <c:ext xmlns:c16="http://schemas.microsoft.com/office/drawing/2014/chart" uri="{C3380CC4-5D6E-409C-BE32-E72D297353CC}">
              <c16:uniqueId val="{00000008-ADE0-4E46-A9D1-ACE89472B363}"/>
            </c:ext>
          </c:extLst>
        </c:ser>
        <c:ser>
          <c:idx val="10"/>
          <c:order val="5"/>
          <c:tx>
            <c:v>Pr</c:v>
          </c:tx>
          <c:spPr>
            <a:ln w="25400" cap="rnd">
              <a:noFill/>
              <a:round/>
            </a:ln>
            <a:effectLst/>
          </c:spPr>
          <c:marker>
            <c:symbol val="circle"/>
            <c:size val="10"/>
            <c:spPr>
              <a:solidFill>
                <a:schemeClr val="bg1">
                  <a:lumMod val="65000"/>
                </a:schemeClr>
              </a:solidFill>
              <a:ln w="9525">
                <a:solidFill>
                  <a:schemeClr val="bg1">
                    <a:lumMod val="65000"/>
                  </a:schemeClr>
                </a:solidFill>
              </a:ln>
              <a:effectLst/>
            </c:spPr>
          </c:marker>
          <c:errBars>
            <c:errDir val="y"/>
            <c:errBarType val="both"/>
            <c:errValType val="stdErr"/>
            <c:noEndCap val="0"/>
            <c:spPr>
              <a:noFill/>
              <a:ln w="9525" cap="flat" cmpd="sng" algn="ctr">
                <a:solidFill>
                  <a:schemeClr val="bg1">
                    <a:lumMod val="75000"/>
                  </a:schemeClr>
                </a:solidFill>
                <a:round/>
              </a:ln>
              <a:effectLst/>
            </c:spPr>
          </c:errBars>
          <c:xVal>
            <c:numRef>
              <c:f>核物質半径!$AC$2:$AC$5</c:f>
              <c:numCache>
                <c:formatCode>General</c:formatCode>
                <c:ptCount val="4"/>
                <c:pt idx="0">
                  <c:v>138</c:v>
                </c:pt>
                <c:pt idx="1">
                  <c:v>139</c:v>
                </c:pt>
                <c:pt idx="2">
                  <c:v>140</c:v>
                </c:pt>
                <c:pt idx="3">
                  <c:v>141</c:v>
                </c:pt>
              </c:numCache>
            </c:numRef>
          </c:xVal>
          <c:yVal>
            <c:numRef>
              <c:f>核物質半径!$AD$2:$AD$5</c:f>
              <c:numCache>
                <c:formatCode>General</c:formatCode>
                <c:ptCount val="4"/>
                <c:pt idx="0">
                  <c:v>4.883</c:v>
                </c:pt>
                <c:pt idx="1">
                  <c:v>4.8929999999999998</c:v>
                </c:pt>
                <c:pt idx="2">
                  <c:v>4.9950000000000001</c:v>
                </c:pt>
                <c:pt idx="3">
                  <c:v>5.0110000000000001</c:v>
                </c:pt>
              </c:numCache>
            </c:numRef>
          </c:yVal>
          <c:smooth val="0"/>
          <c:extLst>
            <c:ext xmlns:c16="http://schemas.microsoft.com/office/drawing/2014/chart" uri="{C3380CC4-5D6E-409C-BE32-E72D297353CC}">
              <c16:uniqueId val="{00000009-ADE0-4E46-A9D1-ACE89472B363}"/>
            </c:ext>
          </c:extLst>
        </c:ser>
        <c:ser>
          <c:idx val="11"/>
          <c:order val="6"/>
          <c:tx>
            <c:v>Nd</c:v>
          </c:tx>
          <c:spPr>
            <a:ln w="25400" cap="rnd">
              <a:noFill/>
              <a:round/>
            </a:ln>
            <a:effectLst/>
          </c:spPr>
          <c:marker>
            <c:symbol val="circle"/>
            <c:size val="10"/>
            <c:spPr>
              <a:solidFill>
                <a:schemeClr val="accent6">
                  <a:lumMod val="60000"/>
                </a:schemeClr>
              </a:solidFill>
              <a:ln w="9525">
                <a:solidFill>
                  <a:schemeClr val="accent6">
                    <a:lumMod val="60000"/>
                  </a:schemeClr>
                </a:solidFill>
              </a:ln>
              <a:effectLst/>
            </c:spPr>
          </c:marker>
          <c:errBars>
            <c:errDir val="y"/>
            <c:errBarType val="both"/>
            <c:errValType val="stdErr"/>
            <c:noEndCap val="0"/>
            <c:spPr>
              <a:noFill/>
              <a:ln w="9525" cap="flat" cmpd="sng" algn="ctr">
                <a:solidFill>
                  <a:schemeClr val="accent3"/>
                </a:solidFill>
                <a:round/>
              </a:ln>
              <a:effectLst/>
            </c:spPr>
          </c:errBars>
          <c:xVal>
            <c:numRef>
              <c:f>核物質半径!$AH$2:$AH$4</c:f>
              <c:numCache>
                <c:formatCode>General</c:formatCode>
                <c:ptCount val="3"/>
                <c:pt idx="0">
                  <c:v>140</c:v>
                </c:pt>
                <c:pt idx="1">
                  <c:v>141</c:v>
                </c:pt>
                <c:pt idx="2">
                  <c:v>142</c:v>
                </c:pt>
              </c:numCache>
            </c:numRef>
          </c:xVal>
          <c:yVal>
            <c:numRef>
              <c:f>核物質半径!$AI$2:$AI$4</c:f>
              <c:numCache>
                <c:formatCode>General</c:formatCode>
                <c:ptCount val="3"/>
                <c:pt idx="0">
                  <c:v>4.9420000000000002</c:v>
                </c:pt>
                <c:pt idx="1">
                  <c:v>4.9619999999999997</c:v>
                </c:pt>
                <c:pt idx="2">
                  <c:v>5.016</c:v>
                </c:pt>
              </c:numCache>
            </c:numRef>
          </c:yVal>
          <c:smooth val="0"/>
          <c:extLst>
            <c:ext xmlns:c16="http://schemas.microsoft.com/office/drawing/2014/chart" uri="{C3380CC4-5D6E-409C-BE32-E72D297353CC}">
              <c16:uniqueId val="{0000000A-ADE0-4E46-A9D1-ACE89472B363}"/>
            </c:ext>
          </c:extLst>
        </c:ser>
        <c:ser>
          <c:idx val="4"/>
          <c:order val="10"/>
          <c:tx>
            <c:v>Xe</c:v>
          </c:tx>
          <c:spPr>
            <a:ln w="38100" cap="rnd">
              <a:noFill/>
              <a:round/>
            </a:ln>
            <a:effectLst/>
          </c:spPr>
          <c:marker>
            <c:symbol val="circle"/>
            <c:size val="10"/>
            <c:spPr>
              <a:solidFill>
                <a:schemeClr val="accent5"/>
              </a:solidFill>
              <a:ln w="9525">
                <a:solidFill>
                  <a:schemeClr val="accent5"/>
                </a:solidFill>
              </a:ln>
              <a:effectLst/>
            </c:spPr>
          </c:marker>
          <c:errBars>
            <c:errDir val="y"/>
            <c:errBarType val="both"/>
            <c:errValType val="cust"/>
            <c:noEndCap val="0"/>
            <c:plus>
              <c:numRef>
                <c:f>核物質半径!$I$3:$I$5</c:f>
                <c:numCache>
                  <c:formatCode>General</c:formatCode>
                  <c:ptCount val="3"/>
                  <c:pt idx="0">
                    <c:v>2.8000000000000001E-2</c:v>
                  </c:pt>
                  <c:pt idx="1">
                    <c:v>1.9E-2</c:v>
                  </c:pt>
                  <c:pt idx="2">
                    <c:v>3.6999999999999998E-2</c:v>
                  </c:pt>
                </c:numCache>
              </c:numRef>
            </c:plus>
            <c:minus>
              <c:numRef>
                <c:f>核物質半径!$I$3:$I$5</c:f>
                <c:numCache>
                  <c:formatCode>General</c:formatCode>
                  <c:ptCount val="3"/>
                  <c:pt idx="0">
                    <c:v>2.8000000000000001E-2</c:v>
                  </c:pt>
                  <c:pt idx="1">
                    <c:v>1.9E-2</c:v>
                  </c:pt>
                  <c:pt idx="2">
                    <c:v>3.6999999999999998E-2</c:v>
                  </c:pt>
                </c:numCache>
              </c:numRef>
            </c:minus>
            <c:spPr>
              <a:noFill/>
              <a:ln w="9525" cap="flat" cmpd="sng" algn="ctr">
                <a:solidFill>
                  <a:schemeClr val="tx1">
                    <a:lumMod val="65000"/>
                    <a:lumOff val="35000"/>
                  </a:schemeClr>
                </a:solidFill>
                <a:round/>
              </a:ln>
              <a:effectLst/>
            </c:spPr>
          </c:errBars>
          <c:xVal>
            <c:numRef>
              <c:f>核物質半径!$G$3:$G$5</c:f>
              <c:numCache>
                <c:formatCode>General</c:formatCode>
                <c:ptCount val="3"/>
                <c:pt idx="0">
                  <c:v>134</c:v>
                </c:pt>
                <c:pt idx="1">
                  <c:v>135</c:v>
                </c:pt>
                <c:pt idx="2">
                  <c:v>136</c:v>
                </c:pt>
              </c:numCache>
            </c:numRef>
          </c:xVal>
          <c:yVal>
            <c:numRef>
              <c:f>核物質半径!$H$3:$H$5</c:f>
              <c:numCache>
                <c:formatCode>General</c:formatCode>
                <c:ptCount val="3"/>
                <c:pt idx="0">
                  <c:v>4.8760000000000003</c:v>
                </c:pt>
                <c:pt idx="1">
                  <c:v>4.8780000000000001</c:v>
                </c:pt>
                <c:pt idx="2">
                  <c:v>4.907</c:v>
                </c:pt>
              </c:numCache>
            </c:numRef>
          </c:yVal>
          <c:smooth val="0"/>
          <c:extLst>
            <c:ext xmlns:c16="http://schemas.microsoft.com/office/drawing/2014/chart" uri="{C3380CC4-5D6E-409C-BE32-E72D297353CC}">
              <c16:uniqueId val="{0000000B-ADE0-4E46-A9D1-ACE89472B363}"/>
            </c:ext>
          </c:extLst>
        </c:ser>
        <c:dLbls>
          <c:showLegendKey val="0"/>
          <c:showVal val="0"/>
          <c:showCatName val="0"/>
          <c:showSerName val="0"/>
          <c:showPercent val="0"/>
          <c:showBubbleSize val="0"/>
        </c:dLbls>
        <c:axId val="380210416"/>
        <c:axId val="380211376"/>
        <c:extLst>
          <c:ext xmlns:c15="http://schemas.microsoft.com/office/drawing/2012/chart" uri="{02D57815-91ED-43cb-92C2-25804820EDAC}">
            <c15:filteredScatterSeries>
              <c15:ser>
                <c:idx val="12"/>
                <c:order val="7"/>
                <c:tx>
                  <c:v>Ce_proton</c:v>
                </c:tx>
                <c:spPr>
                  <a:ln w="25400" cap="rnd">
                    <a:noFill/>
                    <a:round/>
                  </a:ln>
                  <a:effectLst/>
                </c:spPr>
                <c:marker>
                  <c:symbol val="circle"/>
                  <c:size val="10"/>
                  <c:spPr>
                    <a:solidFill>
                      <a:schemeClr val="tx1"/>
                    </a:solidFill>
                    <a:ln w="9525">
                      <a:solidFill>
                        <a:schemeClr val="tx1"/>
                      </a:solidFill>
                    </a:ln>
                    <a:effectLst/>
                  </c:spPr>
                </c:marker>
                <c:xVal>
                  <c:numRef>
                    <c:extLst>
                      <c:ext uri="{02D57815-91ED-43cb-92C2-25804820EDAC}">
                        <c15:formulaRef>
                          <c15:sqref>核物質半径!$R$52:$R$53</c15:sqref>
                        </c15:formulaRef>
                      </c:ext>
                    </c:extLst>
                    <c:numCache>
                      <c:formatCode>General</c:formatCode>
                      <c:ptCount val="2"/>
                      <c:pt idx="0">
                        <c:v>139</c:v>
                      </c:pt>
                      <c:pt idx="1">
                        <c:v>140</c:v>
                      </c:pt>
                    </c:numCache>
                  </c:numRef>
                </c:xVal>
                <c:yVal>
                  <c:numRef>
                    <c:extLst>
                      <c:ext uri="{02D57815-91ED-43cb-92C2-25804820EDAC}">
                        <c15:formulaRef>
                          <c15:sqref>核物質半径!$S$52:$S$53</c15:sqref>
                        </c15:formulaRef>
                      </c:ext>
                    </c:extLst>
                    <c:numCache>
                      <c:formatCode>General</c:formatCode>
                      <c:ptCount val="2"/>
                      <c:pt idx="0">
                        <c:v>4.6579671602904815</c:v>
                      </c:pt>
                      <c:pt idx="1">
                        <c:v>4.6865850147871342</c:v>
                      </c:pt>
                    </c:numCache>
                  </c:numRef>
                </c:yVal>
                <c:smooth val="0"/>
                <c:extLst>
                  <c:ext xmlns:c16="http://schemas.microsoft.com/office/drawing/2014/chart" uri="{C3380CC4-5D6E-409C-BE32-E72D297353CC}">
                    <c16:uniqueId val="{0000000C-ADE0-4E46-A9D1-ACE89472B363}"/>
                  </c:ext>
                </c:extLst>
              </c15:ser>
            </c15:filteredScatterSeries>
            <c15:filteredScatterSeries>
              <c15:ser>
                <c:idx val="13"/>
                <c:order val="8"/>
                <c:tx>
                  <c:v>Pr_proton</c:v>
                </c:tx>
                <c:spPr>
                  <a:ln w="25400" cap="rnd">
                    <a:no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xVal>
                  <c:numRef>
                    <c:extLst xmlns:c15="http://schemas.microsoft.com/office/drawing/2012/chart">
                      <c:ext xmlns:c15="http://schemas.microsoft.com/office/drawing/2012/chart" uri="{02D57815-91ED-43cb-92C2-25804820EDAC}">
                        <c15:formulaRef>
                          <c15:sqref>核物質半径!$R$54:$R$57</c15:sqref>
                        </c15:formulaRef>
                      </c:ext>
                    </c:extLst>
                    <c:numCache>
                      <c:formatCode>General</c:formatCode>
                      <c:ptCount val="4"/>
                      <c:pt idx="0">
                        <c:v>138</c:v>
                      </c:pt>
                      <c:pt idx="1">
                        <c:v>139</c:v>
                      </c:pt>
                      <c:pt idx="2">
                        <c:v>140</c:v>
                      </c:pt>
                      <c:pt idx="3">
                        <c:v>141</c:v>
                      </c:pt>
                    </c:numCache>
                  </c:numRef>
                </c:xVal>
                <c:yVal>
                  <c:numRef>
                    <c:extLst xmlns:c15="http://schemas.microsoft.com/office/drawing/2012/chart">
                      <c:ext xmlns:c15="http://schemas.microsoft.com/office/drawing/2012/chart" uri="{02D57815-91ED-43cb-92C2-25804820EDAC}">
                        <c15:formulaRef>
                          <c15:sqref>核物質半径!$S$54:$S$57</c15:sqref>
                        </c15:formulaRef>
                      </c:ext>
                    </c:extLst>
                    <c:numCache>
                      <c:formatCode>General</c:formatCode>
                      <c:ptCount val="4"/>
                      <c:pt idx="0">
                        <c:v>4.6704484180626054</c:v>
                      </c:pt>
                      <c:pt idx="1">
                        <c:v>4.6797883374582891</c:v>
                      </c:pt>
                      <c:pt idx="2">
                        <c:v>4.7864884143845714</c:v>
                      </c:pt>
                      <c:pt idx="3">
                        <c:v>4.8008852099029458</c:v>
                      </c:pt>
                    </c:numCache>
                  </c:numRef>
                </c:yVal>
                <c:smooth val="0"/>
                <c:extLst xmlns:c15="http://schemas.microsoft.com/office/drawing/2012/chart">
                  <c:ext xmlns:c16="http://schemas.microsoft.com/office/drawing/2014/chart" uri="{C3380CC4-5D6E-409C-BE32-E72D297353CC}">
                    <c16:uniqueId val="{0000000D-ADE0-4E46-A9D1-ACE89472B363}"/>
                  </c:ext>
                </c:extLst>
              </c15:ser>
            </c15:filteredScatterSeries>
            <c15:filteredScatterSeries>
              <c15:ser>
                <c:idx val="14"/>
                <c:order val="9"/>
                <c:tx>
                  <c:v>Nd_proton</c:v>
                </c:tx>
                <c:spPr>
                  <a:ln w="25400" cap="rnd">
                    <a:no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xVal>
                  <c:numRef>
                    <c:extLst xmlns:c15="http://schemas.microsoft.com/office/drawing/2012/chart">
                      <c:ext xmlns:c15="http://schemas.microsoft.com/office/drawing/2012/chart" uri="{02D57815-91ED-43cb-92C2-25804820EDAC}">
                        <c15:formulaRef>
                          <c15:sqref>核物質半径!$R$58:$R$60</c15:sqref>
                        </c15:formulaRef>
                      </c:ext>
                    </c:extLst>
                    <c:numCache>
                      <c:formatCode>General</c:formatCode>
                      <c:ptCount val="3"/>
                      <c:pt idx="0">
                        <c:v>140</c:v>
                      </c:pt>
                      <c:pt idx="1">
                        <c:v>141</c:v>
                      </c:pt>
                      <c:pt idx="2">
                        <c:v>142</c:v>
                      </c:pt>
                    </c:numCache>
                  </c:numRef>
                </c:xVal>
                <c:yVal>
                  <c:numRef>
                    <c:extLst xmlns:c15="http://schemas.microsoft.com/office/drawing/2012/chart">
                      <c:ext xmlns:c15="http://schemas.microsoft.com/office/drawing/2012/chart" uri="{02D57815-91ED-43cb-92C2-25804820EDAC}">
                        <c15:formulaRef>
                          <c15:sqref>核物質半径!$S$58:$S$60</c15:sqref>
                        </c15:formulaRef>
                      </c:ext>
                    </c:extLst>
                    <c:numCache>
                      <c:formatCode>General</c:formatCode>
                      <c:ptCount val="3"/>
                      <c:pt idx="0">
                        <c:v>4.7302349067716634</c:v>
                      </c:pt>
                      <c:pt idx="1">
                        <c:v>4.7568066255883386</c:v>
                      </c:pt>
                      <c:pt idx="2">
                        <c:v>4.810746020446425</c:v>
                      </c:pt>
                    </c:numCache>
                  </c:numRef>
                </c:yVal>
                <c:smooth val="0"/>
                <c:extLst xmlns:c15="http://schemas.microsoft.com/office/drawing/2012/chart">
                  <c:ext xmlns:c16="http://schemas.microsoft.com/office/drawing/2014/chart" uri="{C3380CC4-5D6E-409C-BE32-E72D297353CC}">
                    <c16:uniqueId val="{0000000E-ADE0-4E46-A9D1-ACE89472B363}"/>
                  </c:ext>
                </c:extLst>
              </c15:ser>
            </c15:filteredScatterSeries>
          </c:ext>
        </c:extLst>
      </c:scatterChart>
      <c:valAx>
        <c:axId val="380210416"/>
        <c:scaling>
          <c:orientation val="minMax"/>
          <c:max val="142"/>
          <c:min val="132"/>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mbria Math" panose="02040503050406030204" pitchFamily="18" charset="0"/>
                <a:ea typeface="+mn-ea"/>
                <a:cs typeface="+mn-cs"/>
              </a:defRPr>
            </a:pPr>
            <a:endParaRPr lang="ja-JP"/>
          </a:p>
        </c:txPr>
        <c:crossAx val="380211376"/>
        <c:crosses val="autoZero"/>
        <c:crossBetween val="midCat"/>
      </c:valAx>
      <c:valAx>
        <c:axId val="380211376"/>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mbria Math" panose="02040503050406030204" pitchFamily="18" charset="0"/>
                <a:ea typeface="+mn-ea"/>
                <a:cs typeface="+mn-cs"/>
              </a:defRPr>
            </a:pPr>
            <a:endParaRPr lang="ja-JP"/>
          </a:p>
        </c:txPr>
        <c:crossAx val="38021041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674251905917191E-2"/>
          <c:y val="2.7531240907255682E-2"/>
          <c:w val="0.87966265404792476"/>
          <c:h val="0.92834712650061968"/>
        </c:manualLayout>
      </c:layout>
      <c:scatterChart>
        <c:scatterStyle val="lineMarker"/>
        <c:varyColors val="0"/>
        <c:ser>
          <c:idx val="0"/>
          <c:order val="0"/>
          <c:spPr>
            <a:ln w="19050" cap="rnd">
              <a:solidFill>
                <a:schemeClr val="tx1"/>
              </a:solidFill>
              <a:round/>
            </a:ln>
            <a:effectLst/>
          </c:spPr>
          <c:marker>
            <c:symbol val="circle"/>
            <c:size val="5"/>
            <c:spPr>
              <a:noFill/>
              <a:ln w="9525">
                <a:noFill/>
              </a:ln>
              <a:effectLst/>
            </c:spPr>
          </c:marker>
          <c:xVal>
            <c:numRef>
              <c:f>核物質半径!$T$22:$T$32</c:f>
              <c:numCache>
                <c:formatCode>General</c:formatCode>
                <c:ptCount val="11"/>
                <c:pt idx="0">
                  <c:v>132</c:v>
                </c:pt>
                <c:pt idx="1">
                  <c:v>133</c:v>
                </c:pt>
                <c:pt idx="2">
                  <c:v>134</c:v>
                </c:pt>
                <c:pt idx="3">
                  <c:v>135</c:v>
                </c:pt>
                <c:pt idx="4">
                  <c:v>136</c:v>
                </c:pt>
                <c:pt idx="5">
                  <c:v>137</c:v>
                </c:pt>
                <c:pt idx="6">
                  <c:v>138</c:v>
                </c:pt>
                <c:pt idx="7">
                  <c:v>139</c:v>
                </c:pt>
                <c:pt idx="8">
                  <c:v>140</c:v>
                </c:pt>
                <c:pt idx="9">
                  <c:v>141</c:v>
                </c:pt>
                <c:pt idx="10">
                  <c:v>142</c:v>
                </c:pt>
              </c:numCache>
            </c:numRef>
          </c:xVal>
          <c:yVal>
            <c:numRef>
              <c:f>核物質半径!$U$22:$U$32</c:f>
              <c:numCache>
                <c:formatCode>General</c:formatCode>
                <c:ptCount val="11"/>
                <c:pt idx="0">
                  <c:v>4.8313632440020609</c:v>
                </c:pt>
                <c:pt idx="1">
                  <c:v>4.8435329761293398</c:v>
                </c:pt>
                <c:pt idx="2">
                  <c:v>4.8556418589605359</c:v>
                </c:pt>
                <c:pt idx="3">
                  <c:v>4.8676906474621715</c:v>
                </c:pt>
                <c:pt idx="4">
                  <c:v>4.8796800817242403</c:v>
                </c:pt>
                <c:pt idx="5">
                  <c:v>4.8916108873603363</c:v>
                </c:pt>
                <c:pt idx="6">
                  <c:v>4.903483775894153</c:v>
                </c:pt>
                <c:pt idx="7">
                  <c:v>4.9152994451329759</c:v>
                </c:pt>
                <c:pt idx="8">
                  <c:v>4.9270585795286426</c:v>
                </c:pt>
                <c:pt idx="9">
                  <c:v>4.9387618505265074</c:v>
                </c:pt>
                <c:pt idx="10">
                  <c:v>4.9504099169028848</c:v>
                </c:pt>
              </c:numCache>
            </c:numRef>
          </c:yVal>
          <c:smooth val="0"/>
          <c:extLst>
            <c:ext xmlns:c16="http://schemas.microsoft.com/office/drawing/2014/chart" uri="{C3380CC4-5D6E-409C-BE32-E72D297353CC}">
              <c16:uniqueId val="{00000000-C4B3-437C-8BCB-549BE8460145}"/>
            </c:ext>
          </c:extLst>
        </c:ser>
        <c:ser>
          <c:idx val="1"/>
          <c:order val="1"/>
          <c:tx>
            <c:v>Cs</c:v>
          </c:tx>
          <c:spPr>
            <a:ln w="38100" cap="rnd">
              <a:noFill/>
              <a:round/>
            </a:ln>
            <a:effectLst/>
          </c:spPr>
          <c:marker>
            <c:symbol val="square"/>
            <c:size val="10"/>
            <c:spPr>
              <a:solidFill>
                <a:schemeClr val="accent1"/>
              </a:solidFill>
              <a:ln w="9525">
                <a:noFill/>
              </a:ln>
              <a:effectLst/>
            </c:spPr>
          </c:marker>
          <c:errBars>
            <c:errDir val="y"/>
            <c:errBarType val="both"/>
            <c:errValType val="cust"/>
            <c:noEndCap val="0"/>
            <c:plus>
              <c:numRef>
                <c:f>核物質半径!$M$2:$M$6</c:f>
                <c:numCache>
                  <c:formatCode>General</c:formatCode>
                  <c:ptCount val="5"/>
                  <c:pt idx="0">
                    <c:v>5.3999999999999999E-2</c:v>
                  </c:pt>
                  <c:pt idx="1">
                    <c:v>2.4E-2</c:v>
                  </c:pt>
                  <c:pt idx="2">
                    <c:v>1.7999999999999999E-2</c:v>
                  </c:pt>
                  <c:pt idx="3">
                    <c:v>3.7999999999999999E-2</c:v>
                  </c:pt>
                </c:numCache>
              </c:numRef>
            </c:plus>
            <c:minus>
              <c:numRef>
                <c:f>核物質半径!$M$2:$M$6</c:f>
                <c:numCache>
                  <c:formatCode>General</c:formatCode>
                  <c:ptCount val="5"/>
                  <c:pt idx="0">
                    <c:v>5.3999999999999999E-2</c:v>
                  </c:pt>
                  <c:pt idx="1">
                    <c:v>2.4E-2</c:v>
                  </c:pt>
                  <c:pt idx="2">
                    <c:v>1.7999999999999999E-2</c:v>
                  </c:pt>
                  <c:pt idx="3">
                    <c:v>3.7999999999999999E-2</c:v>
                  </c:pt>
                </c:numCache>
              </c:numRef>
            </c:minus>
            <c:spPr>
              <a:noFill/>
              <a:ln w="12700" cap="flat" cmpd="sng" algn="ctr">
                <a:solidFill>
                  <a:schemeClr val="accent1"/>
                </a:solidFill>
                <a:prstDash val="solid"/>
                <a:miter lim="800000"/>
              </a:ln>
              <a:effectLst/>
            </c:spPr>
          </c:errBars>
          <c:xVal>
            <c:numRef>
              <c:f>核物質半径!$K$2:$K$6</c:f>
              <c:numCache>
                <c:formatCode>General</c:formatCode>
                <c:ptCount val="5"/>
                <c:pt idx="0">
                  <c:v>135</c:v>
                </c:pt>
                <c:pt idx="1">
                  <c:v>136</c:v>
                </c:pt>
                <c:pt idx="2">
                  <c:v>137</c:v>
                </c:pt>
                <c:pt idx="3">
                  <c:v>138</c:v>
                </c:pt>
              </c:numCache>
            </c:numRef>
          </c:xVal>
          <c:yVal>
            <c:numRef>
              <c:f>核物質半径!$L$2:$L$6</c:f>
              <c:numCache>
                <c:formatCode>General</c:formatCode>
                <c:ptCount val="5"/>
                <c:pt idx="0">
                  <c:v>4.7850000000000001</c:v>
                </c:pt>
                <c:pt idx="1">
                  <c:v>4.8230000000000004</c:v>
                </c:pt>
                <c:pt idx="2">
                  <c:v>4.8259999999999996</c:v>
                </c:pt>
                <c:pt idx="3">
                  <c:v>4.8529999999999998</c:v>
                </c:pt>
              </c:numCache>
            </c:numRef>
          </c:yVal>
          <c:smooth val="0"/>
          <c:extLst>
            <c:ext xmlns:c16="http://schemas.microsoft.com/office/drawing/2014/chart" uri="{C3380CC4-5D6E-409C-BE32-E72D297353CC}">
              <c16:uniqueId val="{00000001-C4B3-437C-8BCB-549BE8460145}"/>
            </c:ext>
          </c:extLst>
        </c:ser>
        <c:ser>
          <c:idx val="2"/>
          <c:order val="2"/>
          <c:tx>
            <c:v>Ba</c:v>
          </c:tx>
          <c:spPr>
            <a:ln w="38100" cap="rnd">
              <a:noFill/>
              <a:round/>
            </a:ln>
            <a:effectLst/>
          </c:spPr>
          <c:marker>
            <c:symbol val="diamond"/>
            <c:size val="10"/>
            <c:spPr>
              <a:solidFill>
                <a:schemeClr val="accent2"/>
              </a:solidFill>
              <a:ln w="9525">
                <a:noFill/>
              </a:ln>
              <a:effectLst/>
            </c:spPr>
          </c:marker>
          <c:errBars>
            <c:errDir val="y"/>
            <c:errBarType val="both"/>
            <c:errValType val="cust"/>
            <c:noEndCap val="0"/>
            <c:plus>
              <c:numRef>
                <c:f>核物質半径!$Q$2:$Q$5</c:f>
                <c:numCache>
                  <c:formatCode>General</c:formatCode>
                  <c:ptCount val="4"/>
                  <c:pt idx="0">
                    <c:v>5.6000000000000001E-2</c:v>
                  </c:pt>
                  <c:pt idx="1">
                    <c:v>3.5000000000000003E-2</c:v>
                  </c:pt>
                  <c:pt idx="2">
                    <c:v>3.1E-2</c:v>
                  </c:pt>
                  <c:pt idx="3">
                    <c:v>0.05</c:v>
                  </c:pt>
                </c:numCache>
              </c:numRef>
            </c:plus>
            <c:minus>
              <c:numRef>
                <c:f>核物質半径!$Q$2:$Q$5</c:f>
                <c:numCache>
                  <c:formatCode>General</c:formatCode>
                  <c:ptCount val="4"/>
                  <c:pt idx="0">
                    <c:v>5.6000000000000001E-2</c:v>
                  </c:pt>
                  <c:pt idx="1">
                    <c:v>3.5000000000000003E-2</c:v>
                  </c:pt>
                  <c:pt idx="2">
                    <c:v>3.1E-2</c:v>
                  </c:pt>
                  <c:pt idx="3">
                    <c:v>0.05</c:v>
                  </c:pt>
                </c:numCache>
              </c:numRef>
            </c:minus>
            <c:spPr>
              <a:noFill/>
              <a:ln w="12700" cap="flat" cmpd="sng" algn="ctr">
                <a:solidFill>
                  <a:schemeClr val="accent2"/>
                </a:solidFill>
                <a:prstDash val="solid"/>
                <a:miter lim="800000"/>
              </a:ln>
              <a:effectLst/>
            </c:spPr>
          </c:errBars>
          <c:xVal>
            <c:numRef>
              <c:f>核物質半径!$O$2:$O$5</c:f>
              <c:numCache>
                <c:formatCode>General</c:formatCode>
                <c:ptCount val="4"/>
                <c:pt idx="0">
                  <c:v>137</c:v>
                </c:pt>
                <c:pt idx="1">
                  <c:v>138</c:v>
                </c:pt>
                <c:pt idx="2">
                  <c:v>139</c:v>
                </c:pt>
                <c:pt idx="3">
                  <c:v>140</c:v>
                </c:pt>
              </c:numCache>
            </c:numRef>
          </c:xVal>
          <c:yVal>
            <c:numRef>
              <c:f>核物質半径!$P$2:$P$5</c:f>
              <c:numCache>
                <c:formatCode>General</c:formatCode>
                <c:ptCount val="4"/>
                <c:pt idx="0">
                  <c:v>4.8739999999999997</c:v>
                </c:pt>
                <c:pt idx="1">
                  <c:v>4.8559999999999999</c:v>
                </c:pt>
                <c:pt idx="2">
                  <c:v>4.8879999999999999</c:v>
                </c:pt>
                <c:pt idx="3">
                  <c:v>4.923</c:v>
                </c:pt>
              </c:numCache>
            </c:numRef>
          </c:yVal>
          <c:smooth val="0"/>
          <c:extLst>
            <c:ext xmlns:c16="http://schemas.microsoft.com/office/drawing/2014/chart" uri="{C3380CC4-5D6E-409C-BE32-E72D297353CC}">
              <c16:uniqueId val="{00000002-C4B3-437C-8BCB-549BE8460145}"/>
            </c:ext>
          </c:extLst>
        </c:ser>
        <c:ser>
          <c:idx val="3"/>
          <c:order val="3"/>
          <c:tx>
            <c:v>La</c:v>
          </c:tx>
          <c:spPr>
            <a:ln w="38100" cap="rnd">
              <a:noFill/>
              <a:round/>
            </a:ln>
            <a:effectLst/>
          </c:spPr>
          <c:marker>
            <c:symbol val="triangle"/>
            <c:size val="10"/>
            <c:spPr>
              <a:solidFill>
                <a:schemeClr val="accent6"/>
              </a:solidFill>
              <a:ln w="9525">
                <a:noFill/>
              </a:ln>
              <a:effectLst/>
            </c:spPr>
          </c:marker>
          <c:errBars>
            <c:errDir val="y"/>
            <c:errBarType val="both"/>
            <c:errValType val="cust"/>
            <c:noEndCap val="0"/>
            <c:plus>
              <c:numRef>
                <c:f>核物質半径!$U$2:$U$7</c:f>
                <c:numCache>
                  <c:formatCode>General</c:formatCode>
                  <c:ptCount val="6"/>
                  <c:pt idx="0">
                    <c:v>7.0999999999999994E-2</c:v>
                  </c:pt>
                  <c:pt idx="1">
                    <c:v>7.3999999999999996E-2</c:v>
                  </c:pt>
                  <c:pt idx="2">
                    <c:v>7.0000000000000007E-2</c:v>
                  </c:pt>
                  <c:pt idx="3">
                    <c:v>6.7000000000000004E-2</c:v>
                  </c:pt>
                  <c:pt idx="4">
                    <c:v>6.3E-2</c:v>
                  </c:pt>
                  <c:pt idx="5">
                    <c:v>7.1999999999999995E-2</c:v>
                  </c:pt>
                </c:numCache>
              </c:numRef>
            </c:plus>
            <c:minus>
              <c:numRef>
                <c:f>核物質半径!$U$2:$U$7</c:f>
                <c:numCache>
                  <c:formatCode>General</c:formatCode>
                  <c:ptCount val="6"/>
                  <c:pt idx="0">
                    <c:v>7.0999999999999994E-2</c:v>
                  </c:pt>
                  <c:pt idx="1">
                    <c:v>7.3999999999999996E-2</c:v>
                  </c:pt>
                  <c:pt idx="2">
                    <c:v>7.0000000000000007E-2</c:v>
                  </c:pt>
                  <c:pt idx="3">
                    <c:v>6.7000000000000004E-2</c:v>
                  </c:pt>
                  <c:pt idx="4">
                    <c:v>6.3E-2</c:v>
                  </c:pt>
                  <c:pt idx="5">
                    <c:v>7.1999999999999995E-2</c:v>
                  </c:pt>
                </c:numCache>
              </c:numRef>
            </c:minus>
            <c:spPr>
              <a:noFill/>
              <a:ln w="12700" cap="flat" cmpd="sng" algn="ctr">
                <a:solidFill>
                  <a:schemeClr val="accent6"/>
                </a:solidFill>
                <a:prstDash val="solid"/>
                <a:miter lim="800000"/>
              </a:ln>
              <a:effectLst/>
            </c:spPr>
          </c:errBars>
          <c:xVal>
            <c:numRef>
              <c:f>核物質半径!$S$2:$S$7</c:f>
              <c:numCache>
                <c:formatCode>General</c:formatCode>
                <c:ptCount val="6"/>
                <c:pt idx="0">
                  <c:v>136</c:v>
                </c:pt>
                <c:pt idx="1">
                  <c:v>137</c:v>
                </c:pt>
                <c:pt idx="2">
                  <c:v>138</c:v>
                </c:pt>
                <c:pt idx="3">
                  <c:v>139</c:v>
                </c:pt>
                <c:pt idx="4">
                  <c:v>140</c:v>
                </c:pt>
                <c:pt idx="5">
                  <c:v>141</c:v>
                </c:pt>
              </c:numCache>
            </c:numRef>
          </c:xVal>
          <c:yVal>
            <c:numRef>
              <c:f>核物質半径!$T$2:$T$7</c:f>
              <c:numCache>
                <c:formatCode>General</c:formatCode>
                <c:ptCount val="6"/>
                <c:pt idx="0">
                  <c:v>4.8849999999999998</c:v>
                </c:pt>
                <c:pt idx="1">
                  <c:v>4.9530000000000003</c:v>
                </c:pt>
                <c:pt idx="2">
                  <c:v>4.9610000000000003</c:v>
                </c:pt>
                <c:pt idx="3">
                  <c:v>4.907</c:v>
                </c:pt>
                <c:pt idx="4">
                  <c:v>5.0460000000000003</c:v>
                </c:pt>
                <c:pt idx="5">
                  <c:v>4.9969999999999999</c:v>
                </c:pt>
              </c:numCache>
            </c:numRef>
          </c:yVal>
          <c:smooth val="0"/>
          <c:extLst>
            <c:ext xmlns:c16="http://schemas.microsoft.com/office/drawing/2014/chart" uri="{C3380CC4-5D6E-409C-BE32-E72D297353CC}">
              <c16:uniqueId val="{00000003-C4B3-437C-8BCB-549BE8460145}"/>
            </c:ext>
          </c:extLst>
        </c:ser>
        <c:ser>
          <c:idx val="5"/>
          <c:order val="4"/>
          <c:tx>
            <c:v>Xe_proton</c:v>
          </c:tx>
          <c:spPr>
            <a:ln w="25400" cap="rnd">
              <a:noFill/>
              <a:round/>
            </a:ln>
            <a:effectLst/>
          </c:spPr>
          <c:marker>
            <c:symbol val="circle"/>
            <c:size val="10"/>
            <c:spPr>
              <a:solidFill>
                <a:schemeClr val="tx1"/>
              </a:solidFill>
              <a:ln w="9525">
                <a:solidFill>
                  <a:schemeClr val="tx1"/>
                </a:solidFill>
              </a:ln>
              <a:effectLst/>
            </c:spPr>
          </c:marker>
          <c:xVal>
            <c:numRef>
              <c:f>核物質半径!$R$35:$R$37</c:f>
              <c:numCache>
                <c:formatCode>General</c:formatCode>
                <c:ptCount val="3"/>
                <c:pt idx="0">
                  <c:v>134</c:v>
                </c:pt>
                <c:pt idx="1">
                  <c:v>135</c:v>
                </c:pt>
                <c:pt idx="2">
                  <c:v>136</c:v>
                </c:pt>
              </c:numCache>
            </c:numRef>
          </c:xVal>
          <c:yVal>
            <c:numRef>
              <c:f>核物質半径!$S$35:$S$37</c:f>
              <c:numCache>
                <c:formatCode>General</c:formatCode>
                <c:ptCount val="3"/>
                <c:pt idx="0">
                  <c:v>4.7166999403911172</c:v>
                </c:pt>
                <c:pt idx="1">
                  <c:v>4.7238207528930802</c:v>
                </c:pt>
                <c:pt idx="2">
                  <c:v>4.7010514835533233</c:v>
                </c:pt>
              </c:numCache>
            </c:numRef>
          </c:yVal>
          <c:smooth val="0"/>
          <c:extLst>
            <c:ext xmlns:c16="http://schemas.microsoft.com/office/drawing/2014/chart" uri="{C3380CC4-5D6E-409C-BE32-E72D297353CC}">
              <c16:uniqueId val="{00000004-C4B3-437C-8BCB-549BE8460145}"/>
            </c:ext>
          </c:extLst>
        </c:ser>
        <c:ser>
          <c:idx val="6"/>
          <c:order val="5"/>
          <c:tx>
            <c:v>Cs_proton</c:v>
          </c:tx>
          <c:spPr>
            <a:ln w="25400" cap="rnd">
              <a:noFill/>
              <a:round/>
            </a:ln>
            <a:effectLst/>
          </c:spPr>
          <c:marker>
            <c:symbol val="square"/>
            <c:size val="10"/>
            <c:spPr>
              <a:solidFill>
                <a:schemeClr val="tx1"/>
              </a:solidFill>
              <a:ln w="9525">
                <a:solidFill>
                  <a:schemeClr val="tx1"/>
                </a:solidFill>
              </a:ln>
              <a:effectLst/>
            </c:spPr>
          </c:marker>
          <c:xVal>
            <c:numRef>
              <c:f>核物質半径!$R$38:$R$41</c:f>
              <c:numCache>
                <c:formatCode>General</c:formatCode>
                <c:ptCount val="4"/>
                <c:pt idx="0">
                  <c:v>135</c:v>
                </c:pt>
                <c:pt idx="1">
                  <c:v>136</c:v>
                </c:pt>
                <c:pt idx="2">
                  <c:v>137</c:v>
                </c:pt>
                <c:pt idx="3">
                  <c:v>138</c:v>
                </c:pt>
              </c:numCache>
            </c:numRef>
          </c:xVal>
          <c:yVal>
            <c:numRef>
              <c:f>核物質半径!$S$38:$S$41</c:f>
              <c:numCache>
                <c:formatCode>General</c:formatCode>
                <c:ptCount val="4"/>
                <c:pt idx="0">
                  <c:v>4.5704011362208021</c:v>
                </c:pt>
                <c:pt idx="1">
                  <c:v>4.6081786680723962</c:v>
                </c:pt>
                <c:pt idx="2">
                  <c:v>4.6104346571431387</c:v>
                </c:pt>
                <c:pt idx="3">
                  <c:v>4.6522547026894037</c:v>
                </c:pt>
              </c:numCache>
            </c:numRef>
          </c:yVal>
          <c:smooth val="0"/>
          <c:extLst>
            <c:ext xmlns:c16="http://schemas.microsoft.com/office/drawing/2014/chart" uri="{C3380CC4-5D6E-409C-BE32-E72D297353CC}">
              <c16:uniqueId val="{00000005-C4B3-437C-8BCB-549BE8460145}"/>
            </c:ext>
          </c:extLst>
        </c:ser>
        <c:ser>
          <c:idx val="7"/>
          <c:order val="6"/>
          <c:tx>
            <c:v>Ba_proton</c:v>
          </c:tx>
          <c:spPr>
            <a:ln w="25400" cap="rnd">
              <a:noFill/>
              <a:round/>
            </a:ln>
            <a:effectLst/>
          </c:spPr>
          <c:marker>
            <c:symbol val="diamond"/>
            <c:size val="10"/>
            <c:spPr>
              <a:solidFill>
                <a:schemeClr val="tx1"/>
              </a:solidFill>
              <a:ln w="9525">
                <a:solidFill>
                  <a:schemeClr val="tx1"/>
                </a:solidFill>
              </a:ln>
              <a:effectLst/>
            </c:spPr>
          </c:marker>
          <c:xVal>
            <c:numRef>
              <c:f>核物質半径!$R$42:$R$45</c:f>
              <c:numCache>
                <c:formatCode>General</c:formatCode>
                <c:ptCount val="4"/>
                <c:pt idx="0">
                  <c:v>137</c:v>
                </c:pt>
                <c:pt idx="1">
                  <c:v>138</c:v>
                </c:pt>
                <c:pt idx="2">
                  <c:v>139</c:v>
                </c:pt>
                <c:pt idx="3">
                  <c:v>140</c:v>
                </c:pt>
              </c:numCache>
            </c:numRef>
          </c:xVal>
          <c:yVal>
            <c:numRef>
              <c:f>核物質半径!$S$42:$S$45</c:f>
              <c:numCache>
                <c:formatCode>General</c:formatCode>
                <c:ptCount val="4"/>
                <c:pt idx="0">
                  <c:v>4.6606112170077285</c:v>
                </c:pt>
                <c:pt idx="1">
                  <c:v>4.6415563878738508</c:v>
                </c:pt>
                <c:pt idx="2">
                  <c:v>4.6904653806980425</c:v>
                </c:pt>
                <c:pt idx="3">
                  <c:v>4.7312447910926272</c:v>
                </c:pt>
              </c:numCache>
            </c:numRef>
          </c:yVal>
          <c:smooth val="0"/>
          <c:extLst>
            <c:ext xmlns:c16="http://schemas.microsoft.com/office/drawing/2014/chart" uri="{C3380CC4-5D6E-409C-BE32-E72D297353CC}">
              <c16:uniqueId val="{00000006-C4B3-437C-8BCB-549BE8460145}"/>
            </c:ext>
          </c:extLst>
        </c:ser>
        <c:ser>
          <c:idx val="8"/>
          <c:order val="7"/>
          <c:tx>
            <c:v>La_proton</c:v>
          </c:tx>
          <c:spPr>
            <a:ln w="25400" cap="rnd">
              <a:noFill/>
              <a:round/>
            </a:ln>
            <a:effectLst/>
          </c:spPr>
          <c:marker>
            <c:symbol val="triangle"/>
            <c:size val="10"/>
            <c:spPr>
              <a:solidFill>
                <a:schemeClr val="tx1"/>
              </a:solidFill>
              <a:ln w="9525">
                <a:solidFill>
                  <a:schemeClr val="tx1"/>
                </a:solidFill>
              </a:ln>
              <a:effectLst/>
            </c:spPr>
          </c:marker>
          <c:xVal>
            <c:numRef>
              <c:f>核物質半径!$R$46:$R$51</c:f>
              <c:numCache>
                <c:formatCode>General</c:formatCode>
                <c:ptCount val="6"/>
                <c:pt idx="0">
                  <c:v>136</c:v>
                </c:pt>
                <c:pt idx="1">
                  <c:v>137</c:v>
                </c:pt>
                <c:pt idx="2">
                  <c:v>138</c:v>
                </c:pt>
                <c:pt idx="3">
                  <c:v>139</c:v>
                </c:pt>
                <c:pt idx="4">
                  <c:v>140</c:v>
                </c:pt>
                <c:pt idx="5">
                  <c:v>141</c:v>
                </c:pt>
              </c:numCache>
            </c:numRef>
          </c:xVal>
          <c:yVal>
            <c:numRef>
              <c:f>核物質半径!$S$46:$S$51</c:f>
              <c:numCache>
                <c:formatCode>General</c:formatCode>
                <c:ptCount val="6"/>
                <c:pt idx="0">
                  <c:v>4.6730553861111224</c:v>
                </c:pt>
                <c:pt idx="1">
                  <c:v>4.7422423420925952</c:v>
                </c:pt>
                <c:pt idx="2">
                  <c:v>4.75056693675708</c:v>
                </c:pt>
                <c:pt idx="3">
                  <c:v>4.6939891361275254</c:v>
                </c:pt>
                <c:pt idx="4">
                  <c:v>4.835124486459156</c:v>
                </c:pt>
                <c:pt idx="5">
                  <c:v>4.8110103501271535</c:v>
                </c:pt>
              </c:numCache>
            </c:numRef>
          </c:yVal>
          <c:smooth val="0"/>
          <c:extLst>
            <c:ext xmlns:c16="http://schemas.microsoft.com/office/drawing/2014/chart" uri="{C3380CC4-5D6E-409C-BE32-E72D297353CC}">
              <c16:uniqueId val="{00000007-C4B3-437C-8BCB-549BE8460145}"/>
            </c:ext>
          </c:extLst>
        </c:ser>
        <c:ser>
          <c:idx val="9"/>
          <c:order val="8"/>
          <c:tx>
            <c:v>Ce</c:v>
          </c:tx>
          <c:spPr>
            <a:ln w="25400" cap="rnd">
              <a:noFill/>
              <a:round/>
            </a:ln>
            <a:effectLst/>
          </c:spPr>
          <c:marker>
            <c:symbol val="circle"/>
            <c:size val="10"/>
            <c:spPr>
              <a:solidFill>
                <a:schemeClr val="accent4"/>
              </a:solidFill>
              <a:ln w="9525">
                <a:solidFill>
                  <a:schemeClr val="accent4"/>
                </a:solidFill>
              </a:ln>
              <a:effectLst/>
            </c:spPr>
          </c:marker>
          <c:errBars>
            <c:errDir val="y"/>
            <c:errBarType val="both"/>
            <c:errValType val="stdErr"/>
            <c:noEndCap val="0"/>
            <c:spPr>
              <a:noFill/>
              <a:ln w="9525" cap="flat" cmpd="sng" algn="ctr">
                <a:solidFill>
                  <a:schemeClr val="accent4"/>
                </a:solidFill>
                <a:round/>
              </a:ln>
              <a:effectLst/>
            </c:spPr>
          </c:errBars>
          <c:xVal>
            <c:numRef>
              <c:f>核物質半径!$X$2:$X$3</c:f>
              <c:numCache>
                <c:formatCode>General</c:formatCode>
                <c:ptCount val="2"/>
                <c:pt idx="0">
                  <c:v>138</c:v>
                </c:pt>
                <c:pt idx="1">
                  <c:v>139</c:v>
                </c:pt>
              </c:numCache>
            </c:numRef>
          </c:xVal>
          <c:yVal>
            <c:numRef>
              <c:f>核物質半径!$Y$2:$Y$3</c:f>
              <c:numCache>
                <c:formatCode>General</c:formatCode>
                <c:ptCount val="2"/>
                <c:pt idx="0">
                  <c:v>4.8719999999999999</c:v>
                </c:pt>
                <c:pt idx="1">
                  <c:v>4.9000000000000004</c:v>
                </c:pt>
              </c:numCache>
            </c:numRef>
          </c:yVal>
          <c:smooth val="0"/>
          <c:extLst>
            <c:ext xmlns:c16="http://schemas.microsoft.com/office/drawing/2014/chart" uri="{C3380CC4-5D6E-409C-BE32-E72D297353CC}">
              <c16:uniqueId val="{00000008-C4B3-437C-8BCB-549BE8460145}"/>
            </c:ext>
          </c:extLst>
        </c:ser>
        <c:ser>
          <c:idx val="10"/>
          <c:order val="9"/>
          <c:tx>
            <c:v>Pr</c:v>
          </c:tx>
          <c:spPr>
            <a:ln w="25400" cap="rnd">
              <a:noFill/>
              <a:round/>
            </a:ln>
            <a:effectLst/>
          </c:spPr>
          <c:marker>
            <c:symbol val="circle"/>
            <c:size val="10"/>
            <c:spPr>
              <a:solidFill>
                <a:schemeClr val="bg1">
                  <a:lumMod val="65000"/>
                </a:schemeClr>
              </a:solidFill>
              <a:ln w="9525">
                <a:solidFill>
                  <a:schemeClr val="bg1">
                    <a:lumMod val="65000"/>
                  </a:schemeClr>
                </a:solidFill>
              </a:ln>
              <a:effectLst/>
            </c:spPr>
          </c:marker>
          <c:errBars>
            <c:errDir val="y"/>
            <c:errBarType val="both"/>
            <c:errValType val="stdErr"/>
            <c:noEndCap val="0"/>
            <c:spPr>
              <a:noFill/>
              <a:ln w="9525" cap="flat" cmpd="sng" algn="ctr">
                <a:solidFill>
                  <a:schemeClr val="bg1">
                    <a:lumMod val="75000"/>
                  </a:schemeClr>
                </a:solidFill>
                <a:round/>
              </a:ln>
              <a:effectLst/>
            </c:spPr>
          </c:errBars>
          <c:xVal>
            <c:numRef>
              <c:f>核物質半径!$AC$2:$AC$5</c:f>
              <c:numCache>
                <c:formatCode>General</c:formatCode>
                <c:ptCount val="4"/>
                <c:pt idx="0">
                  <c:v>138</c:v>
                </c:pt>
                <c:pt idx="1">
                  <c:v>139</c:v>
                </c:pt>
                <c:pt idx="2">
                  <c:v>140</c:v>
                </c:pt>
                <c:pt idx="3">
                  <c:v>141</c:v>
                </c:pt>
              </c:numCache>
            </c:numRef>
          </c:xVal>
          <c:yVal>
            <c:numRef>
              <c:f>核物質半径!$AD$2:$AD$5</c:f>
              <c:numCache>
                <c:formatCode>General</c:formatCode>
                <c:ptCount val="4"/>
                <c:pt idx="0">
                  <c:v>4.883</c:v>
                </c:pt>
                <c:pt idx="1">
                  <c:v>4.8929999999999998</c:v>
                </c:pt>
                <c:pt idx="2">
                  <c:v>4.9950000000000001</c:v>
                </c:pt>
                <c:pt idx="3">
                  <c:v>5.0110000000000001</c:v>
                </c:pt>
              </c:numCache>
            </c:numRef>
          </c:yVal>
          <c:smooth val="0"/>
          <c:extLst>
            <c:ext xmlns:c16="http://schemas.microsoft.com/office/drawing/2014/chart" uri="{C3380CC4-5D6E-409C-BE32-E72D297353CC}">
              <c16:uniqueId val="{00000009-C4B3-437C-8BCB-549BE8460145}"/>
            </c:ext>
          </c:extLst>
        </c:ser>
        <c:ser>
          <c:idx val="11"/>
          <c:order val="10"/>
          <c:tx>
            <c:v>Nd</c:v>
          </c:tx>
          <c:spPr>
            <a:ln w="25400" cap="rnd">
              <a:noFill/>
              <a:round/>
            </a:ln>
            <a:effectLst/>
          </c:spPr>
          <c:marker>
            <c:symbol val="circle"/>
            <c:size val="10"/>
            <c:spPr>
              <a:solidFill>
                <a:schemeClr val="accent6">
                  <a:lumMod val="60000"/>
                </a:schemeClr>
              </a:solidFill>
              <a:ln w="9525">
                <a:solidFill>
                  <a:schemeClr val="accent6">
                    <a:lumMod val="60000"/>
                  </a:schemeClr>
                </a:solidFill>
              </a:ln>
              <a:effectLst/>
            </c:spPr>
          </c:marker>
          <c:errBars>
            <c:errDir val="y"/>
            <c:errBarType val="both"/>
            <c:errValType val="stdErr"/>
            <c:noEndCap val="0"/>
            <c:spPr>
              <a:noFill/>
              <a:ln w="9525" cap="flat" cmpd="sng" algn="ctr">
                <a:solidFill>
                  <a:schemeClr val="accent3"/>
                </a:solidFill>
                <a:round/>
              </a:ln>
              <a:effectLst/>
            </c:spPr>
          </c:errBars>
          <c:xVal>
            <c:numRef>
              <c:f>核物質半径!$AH$2:$AH$4</c:f>
              <c:numCache>
                <c:formatCode>General</c:formatCode>
                <c:ptCount val="3"/>
                <c:pt idx="0">
                  <c:v>140</c:v>
                </c:pt>
                <c:pt idx="1">
                  <c:v>141</c:v>
                </c:pt>
                <c:pt idx="2">
                  <c:v>142</c:v>
                </c:pt>
              </c:numCache>
            </c:numRef>
          </c:xVal>
          <c:yVal>
            <c:numRef>
              <c:f>核物質半径!$AI$2:$AI$4</c:f>
              <c:numCache>
                <c:formatCode>General</c:formatCode>
                <c:ptCount val="3"/>
                <c:pt idx="0">
                  <c:v>4.9420000000000002</c:v>
                </c:pt>
                <c:pt idx="1">
                  <c:v>4.9619999999999997</c:v>
                </c:pt>
                <c:pt idx="2">
                  <c:v>5.016</c:v>
                </c:pt>
              </c:numCache>
            </c:numRef>
          </c:yVal>
          <c:smooth val="0"/>
          <c:extLst>
            <c:ext xmlns:c16="http://schemas.microsoft.com/office/drawing/2014/chart" uri="{C3380CC4-5D6E-409C-BE32-E72D297353CC}">
              <c16:uniqueId val="{0000000A-C4B3-437C-8BCB-549BE8460145}"/>
            </c:ext>
          </c:extLst>
        </c:ser>
        <c:ser>
          <c:idx val="4"/>
          <c:order val="14"/>
          <c:tx>
            <c:v>Xe</c:v>
          </c:tx>
          <c:spPr>
            <a:ln w="38100" cap="rnd">
              <a:noFill/>
              <a:round/>
            </a:ln>
            <a:effectLst/>
          </c:spPr>
          <c:marker>
            <c:symbol val="circle"/>
            <c:size val="10"/>
            <c:spPr>
              <a:solidFill>
                <a:schemeClr val="accent5"/>
              </a:solidFill>
              <a:ln w="9525">
                <a:solidFill>
                  <a:schemeClr val="accent5"/>
                </a:solidFill>
              </a:ln>
              <a:effectLst/>
            </c:spPr>
          </c:marker>
          <c:errBars>
            <c:errDir val="y"/>
            <c:errBarType val="both"/>
            <c:errValType val="cust"/>
            <c:noEndCap val="0"/>
            <c:plus>
              <c:numRef>
                <c:f>核物質半径!$I$3:$I$5</c:f>
                <c:numCache>
                  <c:formatCode>General</c:formatCode>
                  <c:ptCount val="3"/>
                  <c:pt idx="0">
                    <c:v>2.8000000000000001E-2</c:v>
                  </c:pt>
                  <c:pt idx="1">
                    <c:v>1.9E-2</c:v>
                  </c:pt>
                  <c:pt idx="2">
                    <c:v>3.6999999999999998E-2</c:v>
                  </c:pt>
                </c:numCache>
              </c:numRef>
            </c:plus>
            <c:minus>
              <c:numRef>
                <c:f>核物質半径!$I$3:$I$5</c:f>
                <c:numCache>
                  <c:formatCode>General</c:formatCode>
                  <c:ptCount val="3"/>
                  <c:pt idx="0">
                    <c:v>2.8000000000000001E-2</c:v>
                  </c:pt>
                  <c:pt idx="1">
                    <c:v>1.9E-2</c:v>
                  </c:pt>
                  <c:pt idx="2">
                    <c:v>3.6999999999999998E-2</c:v>
                  </c:pt>
                </c:numCache>
              </c:numRef>
            </c:minus>
            <c:spPr>
              <a:noFill/>
              <a:ln w="9525" cap="flat" cmpd="sng" algn="ctr">
                <a:solidFill>
                  <a:schemeClr val="tx1">
                    <a:lumMod val="65000"/>
                    <a:lumOff val="35000"/>
                  </a:schemeClr>
                </a:solidFill>
                <a:round/>
              </a:ln>
              <a:effectLst/>
            </c:spPr>
          </c:errBars>
          <c:xVal>
            <c:numRef>
              <c:f>核物質半径!$G$3:$G$5</c:f>
              <c:numCache>
                <c:formatCode>General</c:formatCode>
                <c:ptCount val="3"/>
                <c:pt idx="0">
                  <c:v>134</c:v>
                </c:pt>
                <c:pt idx="1">
                  <c:v>135</c:v>
                </c:pt>
                <c:pt idx="2">
                  <c:v>136</c:v>
                </c:pt>
              </c:numCache>
            </c:numRef>
          </c:xVal>
          <c:yVal>
            <c:numRef>
              <c:f>核物質半径!$H$3:$H$5</c:f>
              <c:numCache>
                <c:formatCode>General</c:formatCode>
                <c:ptCount val="3"/>
                <c:pt idx="0">
                  <c:v>4.8760000000000003</c:v>
                </c:pt>
                <c:pt idx="1">
                  <c:v>4.8780000000000001</c:v>
                </c:pt>
                <c:pt idx="2">
                  <c:v>4.907</c:v>
                </c:pt>
              </c:numCache>
            </c:numRef>
          </c:yVal>
          <c:smooth val="0"/>
          <c:extLst>
            <c:ext xmlns:c16="http://schemas.microsoft.com/office/drawing/2014/chart" uri="{C3380CC4-5D6E-409C-BE32-E72D297353CC}">
              <c16:uniqueId val="{0000000B-C4B3-437C-8BCB-549BE8460145}"/>
            </c:ext>
          </c:extLst>
        </c:ser>
        <c:dLbls>
          <c:showLegendKey val="0"/>
          <c:showVal val="0"/>
          <c:showCatName val="0"/>
          <c:showSerName val="0"/>
          <c:showPercent val="0"/>
          <c:showBubbleSize val="0"/>
        </c:dLbls>
        <c:axId val="380210416"/>
        <c:axId val="380211376"/>
        <c:extLst>
          <c:ext xmlns:c15="http://schemas.microsoft.com/office/drawing/2012/chart" uri="{02D57815-91ED-43cb-92C2-25804820EDAC}">
            <c15:filteredScatterSeries>
              <c15:ser>
                <c:idx val="12"/>
                <c:order val="11"/>
                <c:tx>
                  <c:v>Ce_proton</c:v>
                </c:tx>
                <c:spPr>
                  <a:ln w="25400" cap="rnd">
                    <a:noFill/>
                    <a:round/>
                  </a:ln>
                  <a:effectLst/>
                </c:spPr>
                <c:marker>
                  <c:symbol val="circle"/>
                  <c:size val="10"/>
                  <c:spPr>
                    <a:solidFill>
                      <a:schemeClr val="tx1"/>
                    </a:solidFill>
                    <a:ln w="9525">
                      <a:solidFill>
                        <a:schemeClr val="tx1"/>
                      </a:solidFill>
                    </a:ln>
                    <a:effectLst/>
                  </c:spPr>
                </c:marker>
                <c:xVal>
                  <c:numRef>
                    <c:extLst>
                      <c:ext uri="{02D57815-91ED-43cb-92C2-25804820EDAC}">
                        <c15:formulaRef>
                          <c15:sqref>核物質半径!$R$52:$R$53</c15:sqref>
                        </c15:formulaRef>
                      </c:ext>
                    </c:extLst>
                    <c:numCache>
                      <c:formatCode>General</c:formatCode>
                      <c:ptCount val="2"/>
                      <c:pt idx="0">
                        <c:v>139</c:v>
                      </c:pt>
                      <c:pt idx="1">
                        <c:v>140</c:v>
                      </c:pt>
                    </c:numCache>
                  </c:numRef>
                </c:xVal>
                <c:yVal>
                  <c:numRef>
                    <c:extLst>
                      <c:ext uri="{02D57815-91ED-43cb-92C2-25804820EDAC}">
                        <c15:formulaRef>
                          <c15:sqref>核物質半径!$S$52:$S$53</c15:sqref>
                        </c15:formulaRef>
                      </c:ext>
                    </c:extLst>
                    <c:numCache>
                      <c:formatCode>General</c:formatCode>
                      <c:ptCount val="2"/>
                      <c:pt idx="0">
                        <c:v>4.6579671602904815</c:v>
                      </c:pt>
                      <c:pt idx="1">
                        <c:v>4.6865850147871342</c:v>
                      </c:pt>
                    </c:numCache>
                  </c:numRef>
                </c:yVal>
                <c:smooth val="0"/>
                <c:extLst>
                  <c:ext xmlns:c16="http://schemas.microsoft.com/office/drawing/2014/chart" uri="{C3380CC4-5D6E-409C-BE32-E72D297353CC}">
                    <c16:uniqueId val="{0000000C-C4B3-437C-8BCB-549BE8460145}"/>
                  </c:ext>
                </c:extLst>
              </c15:ser>
            </c15:filteredScatterSeries>
            <c15:filteredScatterSeries>
              <c15:ser>
                <c:idx val="13"/>
                <c:order val="12"/>
                <c:tx>
                  <c:v>Pr_proton</c:v>
                </c:tx>
                <c:spPr>
                  <a:ln w="25400" cap="rnd">
                    <a:no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xVal>
                  <c:numRef>
                    <c:extLst xmlns:c15="http://schemas.microsoft.com/office/drawing/2012/chart">
                      <c:ext xmlns:c15="http://schemas.microsoft.com/office/drawing/2012/chart" uri="{02D57815-91ED-43cb-92C2-25804820EDAC}">
                        <c15:formulaRef>
                          <c15:sqref>核物質半径!$R$54:$R$57</c15:sqref>
                        </c15:formulaRef>
                      </c:ext>
                    </c:extLst>
                    <c:numCache>
                      <c:formatCode>General</c:formatCode>
                      <c:ptCount val="4"/>
                      <c:pt idx="0">
                        <c:v>138</c:v>
                      </c:pt>
                      <c:pt idx="1">
                        <c:v>139</c:v>
                      </c:pt>
                      <c:pt idx="2">
                        <c:v>140</c:v>
                      </c:pt>
                      <c:pt idx="3">
                        <c:v>141</c:v>
                      </c:pt>
                    </c:numCache>
                  </c:numRef>
                </c:xVal>
                <c:yVal>
                  <c:numRef>
                    <c:extLst xmlns:c15="http://schemas.microsoft.com/office/drawing/2012/chart">
                      <c:ext xmlns:c15="http://schemas.microsoft.com/office/drawing/2012/chart" uri="{02D57815-91ED-43cb-92C2-25804820EDAC}">
                        <c15:formulaRef>
                          <c15:sqref>核物質半径!$S$54:$S$57</c15:sqref>
                        </c15:formulaRef>
                      </c:ext>
                    </c:extLst>
                    <c:numCache>
                      <c:formatCode>General</c:formatCode>
                      <c:ptCount val="4"/>
                      <c:pt idx="0">
                        <c:v>4.6704484180626054</c:v>
                      </c:pt>
                      <c:pt idx="1">
                        <c:v>4.6797883374582891</c:v>
                      </c:pt>
                      <c:pt idx="2">
                        <c:v>4.7864884143845714</c:v>
                      </c:pt>
                      <c:pt idx="3">
                        <c:v>4.8008852099029458</c:v>
                      </c:pt>
                    </c:numCache>
                  </c:numRef>
                </c:yVal>
                <c:smooth val="0"/>
                <c:extLst xmlns:c15="http://schemas.microsoft.com/office/drawing/2012/chart">
                  <c:ext xmlns:c16="http://schemas.microsoft.com/office/drawing/2014/chart" uri="{C3380CC4-5D6E-409C-BE32-E72D297353CC}">
                    <c16:uniqueId val="{0000000D-C4B3-437C-8BCB-549BE8460145}"/>
                  </c:ext>
                </c:extLst>
              </c15:ser>
            </c15:filteredScatterSeries>
            <c15:filteredScatterSeries>
              <c15:ser>
                <c:idx val="14"/>
                <c:order val="13"/>
                <c:tx>
                  <c:v>Nd_proton</c:v>
                </c:tx>
                <c:spPr>
                  <a:ln w="25400" cap="rnd">
                    <a:no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xVal>
                  <c:numRef>
                    <c:extLst xmlns:c15="http://schemas.microsoft.com/office/drawing/2012/chart">
                      <c:ext xmlns:c15="http://schemas.microsoft.com/office/drawing/2012/chart" uri="{02D57815-91ED-43cb-92C2-25804820EDAC}">
                        <c15:formulaRef>
                          <c15:sqref>核物質半径!$R$58:$R$60</c15:sqref>
                        </c15:formulaRef>
                      </c:ext>
                    </c:extLst>
                    <c:numCache>
                      <c:formatCode>General</c:formatCode>
                      <c:ptCount val="3"/>
                      <c:pt idx="0">
                        <c:v>140</c:v>
                      </c:pt>
                      <c:pt idx="1">
                        <c:v>141</c:v>
                      </c:pt>
                      <c:pt idx="2">
                        <c:v>142</c:v>
                      </c:pt>
                    </c:numCache>
                  </c:numRef>
                </c:xVal>
                <c:yVal>
                  <c:numRef>
                    <c:extLst xmlns:c15="http://schemas.microsoft.com/office/drawing/2012/chart">
                      <c:ext xmlns:c15="http://schemas.microsoft.com/office/drawing/2012/chart" uri="{02D57815-91ED-43cb-92C2-25804820EDAC}">
                        <c15:formulaRef>
                          <c15:sqref>核物質半径!$S$58:$S$60</c15:sqref>
                        </c15:formulaRef>
                      </c:ext>
                    </c:extLst>
                    <c:numCache>
                      <c:formatCode>General</c:formatCode>
                      <c:ptCount val="3"/>
                      <c:pt idx="0">
                        <c:v>4.7302349067716634</c:v>
                      </c:pt>
                      <c:pt idx="1">
                        <c:v>4.7568066255883386</c:v>
                      </c:pt>
                      <c:pt idx="2">
                        <c:v>4.810746020446425</c:v>
                      </c:pt>
                    </c:numCache>
                  </c:numRef>
                </c:yVal>
                <c:smooth val="0"/>
                <c:extLst xmlns:c15="http://schemas.microsoft.com/office/drawing/2012/chart">
                  <c:ext xmlns:c16="http://schemas.microsoft.com/office/drawing/2014/chart" uri="{C3380CC4-5D6E-409C-BE32-E72D297353CC}">
                    <c16:uniqueId val="{0000000E-C4B3-437C-8BCB-549BE8460145}"/>
                  </c:ext>
                </c:extLst>
              </c15:ser>
            </c15:filteredScatterSeries>
          </c:ext>
        </c:extLst>
      </c:scatterChart>
      <c:valAx>
        <c:axId val="380210416"/>
        <c:scaling>
          <c:orientation val="minMax"/>
          <c:max val="142"/>
          <c:min val="132"/>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mbria Math" panose="02040503050406030204" pitchFamily="18" charset="0"/>
                <a:ea typeface="+mn-ea"/>
                <a:cs typeface="+mn-cs"/>
              </a:defRPr>
            </a:pPr>
            <a:endParaRPr lang="ja-JP"/>
          </a:p>
        </c:txPr>
        <c:crossAx val="380211376"/>
        <c:crosses val="autoZero"/>
        <c:crossBetween val="midCat"/>
      </c:valAx>
      <c:valAx>
        <c:axId val="380211376"/>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mbria Math" panose="02040503050406030204" pitchFamily="18" charset="0"/>
                <a:ea typeface="+mn-ea"/>
                <a:cs typeface="+mn-cs"/>
              </a:defRPr>
            </a:pPr>
            <a:endParaRPr lang="ja-JP"/>
          </a:p>
        </c:txPr>
        <c:crossAx val="38021041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71624575941788E-2"/>
          <c:y val="4.0343740595103025E-2"/>
          <c:w val="0.89492085149290224"/>
          <c:h val="0.89140651974871976"/>
        </c:manualLayout>
      </c:layout>
      <c:scatterChart>
        <c:scatterStyle val="lineMarker"/>
        <c:varyColors val="0"/>
        <c:ser>
          <c:idx val="0"/>
          <c:order val="0"/>
          <c:tx>
            <c:v>Xe</c:v>
          </c:tx>
          <c:spPr>
            <a:ln w="38100" cap="rnd">
              <a:noFill/>
              <a:round/>
            </a:ln>
            <a:effectLst/>
          </c:spPr>
          <c:marker>
            <c:symbol val="circle"/>
            <c:size val="10"/>
            <c:spPr>
              <a:solidFill>
                <a:schemeClr val="accent5"/>
              </a:solidFill>
              <a:ln w="9525">
                <a:noFill/>
              </a:ln>
              <a:effectLst/>
            </c:spPr>
          </c:marker>
          <c:errBars>
            <c:errDir val="y"/>
            <c:errBarType val="both"/>
            <c:errValType val="cust"/>
            <c:noEndCap val="0"/>
            <c:plus>
              <c:numRef>
                <c:f>核物質半径!$I$2:$I$5</c:f>
                <c:numCache>
                  <c:formatCode>General</c:formatCode>
                  <c:ptCount val="4"/>
                  <c:pt idx="1">
                    <c:v>2.8000000000000001E-2</c:v>
                  </c:pt>
                  <c:pt idx="2">
                    <c:v>1.9E-2</c:v>
                  </c:pt>
                  <c:pt idx="3">
                    <c:v>3.6999999999999998E-2</c:v>
                  </c:pt>
                </c:numCache>
              </c:numRef>
            </c:plus>
            <c:minus>
              <c:numRef>
                <c:f>核物質半径!$I$2:$I$5</c:f>
                <c:numCache>
                  <c:formatCode>General</c:formatCode>
                  <c:ptCount val="4"/>
                  <c:pt idx="1">
                    <c:v>2.8000000000000001E-2</c:v>
                  </c:pt>
                  <c:pt idx="2">
                    <c:v>1.9E-2</c:v>
                  </c:pt>
                  <c:pt idx="3">
                    <c:v>3.6999999999999998E-2</c:v>
                  </c:pt>
                </c:numCache>
              </c:numRef>
            </c:minus>
            <c:spPr>
              <a:noFill/>
              <a:ln w="12700" cap="flat" cmpd="sng" algn="ctr">
                <a:solidFill>
                  <a:schemeClr val="accent5"/>
                </a:solidFill>
                <a:prstDash val="solid"/>
                <a:miter lim="800000"/>
              </a:ln>
              <a:effectLst/>
            </c:spPr>
          </c:errBars>
          <c:xVal>
            <c:numRef>
              <c:f>核物質半径!$G$2:$G$5</c:f>
              <c:numCache>
                <c:formatCode>General</c:formatCode>
                <c:ptCount val="4"/>
                <c:pt idx="1">
                  <c:v>134</c:v>
                </c:pt>
                <c:pt idx="2">
                  <c:v>135</c:v>
                </c:pt>
                <c:pt idx="3">
                  <c:v>136</c:v>
                </c:pt>
              </c:numCache>
            </c:numRef>
          </c:xVal>
          <c:yVal>
            <c:numRef>
              <c:f>核物質半径!$H$2:$H$5</c:f>
              <c:numCache>
                <c:formatCode>General</c:formatCode>
                <c:ptCount val="4"/>
                <c:pt idx="1">
                  <c:v>4.8760000000000003</c:v>
                </c:pt>
                <c:pt idx="2">
                  <c:v>4.8780000000000001</c:v>
                </c:pt>
                <c:pt idx="3">
                  <c:v>4.907</c:v>
                </c:pt>
              </c:numCache>
            </c:numRef>
          </c:yVal>
          <c:smooth val="0"/>
          <c:extLst>
            <c:ext xmlns:c16="http://schemas.microsoft.com/office/drawing/2014/chart" uri="{C3380CC4-5D6E-409C-BE32-E72D297353CC}">
              <c16:uniqueId val="{00000000-B2F7-4801-8572-56389F54EF4D}"/>
            </c:ext>
          </c:extLst>
        </c:ser>
        <c:ser>
          <c:idx val="1"/>
          <c:order val="1"/>
          <c:spPr>
            <a:ln w="38100" cap="rnd">
              <a:noFill/>
              <a:round/>
            </a:ln>
            <a:effectLst/>
          </c:spPr>
          <c:marker>
            <c:symbol val="square"/>
            <c:size val="10"/>
            <c:spPr>
              <a:solidFill>
                <a:schemeClr val="accent1"/>
              </a:solidFill>
              <a:ln w="9525">
                <a:noFill/>
              </a:ln>
              <a:effectLst/>
            </c:spPr>
          </c:marker>
          <c:errBars>
            <c:errDir val="y"/>
            <c:errBarType val="both"/>
            <c:errValType val="cust"/>
            <c:noEndCap val="0"/>
            <c:plus>
              <c:numRef>
                <c:f>核物質半径!$M$2:$M$6</c:f>
                <c:numCache>
                  <c:formatCode>General</c:formatCode>
                  <c:ptCount val="5"/>
                  <c:pt idx="0">
                    <c:v>5.3999999999999999E-2</c:v>
                  </c:pt>
                  <c:pt idx="1">
                    <c:v>2.4E-2</c:v>
                  </c:pt>
                  <c:pt idx="2">
                    <c:v>1.7999999999999999E-2</c:v>
                  </c:pt>
                  <c:pt idx="3">
                    <c:v>3.7999999999999999E-2</c:v>
                  </c:pt>
                </c:numCache>
              </c:numRef>
            </c:plus>
            <c:minus>
              <c:numRef>
                <c:f>核物質半径!$M$2:$M$6</c:f>
                <c:numCache>
                  <c:formatCode>General</c:formatCode>
                  <c:ptCount val="5"/>
                  <c:pt idx="0">
                    <c:v>5.3999999999999999E-2</c:v>
                  </c:pt>
                  <c:pt idx="1">
                    <c:v>2.4E-2</c:v>
                  </c:pt>
                  <c:pt idx="2">
                    <c:v>1.7999999999999999E-2</c:v>
                  </c:pt>
                  <c:pt idx="3">
                    <c:v>3.7999999999999999E-2</c:v>
                  </c:pt>
                </c:numCache>
              </c:numRef>
            </c:minus>
            <c:spPr>
              <a:noFill/>
              <a:ln w="25400" cap="flat" cmpd="sng" algn="ctr">
                <a:solidFill>
                  <a:schemeClr val="accent1"/>
                </a:solidFill>
                <a:prstDash val="solid"/>
                <a:miter lim="800000"/>
              </a:ln>
              <a:effectLst/>
            </c:spPr>
          </c:errBars>
          <c:xVal>
            <c:numRef>
              <c:f>核物質半径!$K$2:$K$5</c:f>
              <c:numCache>
                <c:formatCode>General</c:formatCode>
                <c:ptCount val="4"/>
                <c:pt idx="0">
                  <c:v>135</c:v>
                </c:pt>
                <c:pt idx="1">
                  <c:v>136</c:v>
                </c:pt>
                <c:pt idx="2">
                  <c:v>137</c:v>
                </c:pt>
                <c:pt idx="3">
                  <c:v>138</c:v>
                </c:pt>
              </c:numCache>
            </c:numRef>
          </c:xVal>
          <c:yVal>
            <c:numRef>
              <c:f>核物質半径!$L$2:$L$5</c:f>
              <c:numCache>
                <c:formatCode>General</c:formatCode>
                <c:ptCount val="4"/>
                <c:pt idx="0">
                  <c:v>4.7850000000000001</c:v>
                </c:pt>
                <c:pt idx="1">
                  <c:v>4.8230000000000004</c:v>
                </c:pt>
                <c:pt idx="2">
                  <c:v>4.8259999999999996</c:v>
                </c:pt>
                <c:pt idx="3">
                  <c:v>4.8529999999999998</c:v>
                </c:pt>
              </c:numCache>
            </c:numRef>
          </c:yVal>
          <c:smooth val="0"/>
          <c:extLst>
            <c:ext xmlns:c16="http://schemas.microsoft.com/office/drawing/2014/chart" uri="{C3380CC4-5D6E-409C-BE32-E72D297353CC}">
              <c16:uniqueId val="{00000001-B2F7-4801-8572-56389F54EF4D}"/>
            </c:ext>
          </c:extLst>
        </c:ser>
        <c:ser>
          <c:idx val="2"/>
          <c:order val="2"/>
          <c:tx>
            <c:v>Ba</c:v>
          </c:tx>
          <c:spPr>
            <a:ln w="38100" cap="rnd">
              <a:noFill/>
              <a:round/>
            </a:ln>
            <a:effectLst/>
          </c:spPr>
          <c:marker>
            <c:symbol val="diamond"/>
            <c:size val="10"/>
            <c:spPr>
              <a:solidFill>
                <a:schemeClr val="accent2"/>
              </a:solidFill>
              <a:ln w="9525">
                <a:noFill/>
              </a:ln>
              <a:effectLst/>
            </c:spPr>
          </c:marker>
          <c:errBars>
            <c:errDir val="y"/>
            <c:errBarType val="both"/>
            <c:errValType val="cust"/>
            <c:noEndCap val="0"/>
            <c:plus>
              <c:numRef>
                <c:f>核物質半径!$Q$2:$Q$5</c:f>
                <c:numCache>
                  <c:formatCode>General</c:formatCode>
                  <c:ptCount val="4"/>
                  <c:pt idx="0">
                    <c:v>5.6000000000000001E-2</c:v>
                  </c:pt>
                  <c:pt idx="1">
                    <c:v>3.5000000000000003E-2</c:v>
                  </c:pt>
                  <c:pt idx="2">
                    <c:v>3.1E-2</c:v>
                  </c:pt>
                  <c:pt idx="3">
                    <c:v>0.05</c:v>
                  </c:pt>
                </c:numCache>
              </c:numRef>
            </c:plus>
            <c:minus>
              <c:numRef>
                <c:f>核物質半径!$Q$2:$Q$5</c:f>
                <c:numCache>
                  <c:formatCode>General</c:formatCode>
                  <c:ptCount val="4"/>
                  <c:pt idx="0">
                    <c:v>5.6000000000000001E-2</c:v>
                  </c:pt>
                  <c:pt idx="1">
                    <c:v>3.5000000000000003E-2</c:v>
                  </c:pt>
                  <c:pt idx="2">
                    <c:v>3.1E-2</c:v>
                  </c:pt>
                  <c:pt idx="3">
                    <c:v>0.05</c:v>
                  </c:pt>
                </c:numCache>
              </c:numRef>
            </c:minus>
            <c:spPr>
              <a:noFill/>
              <a:ln w="12700" cap="flat" cmpd="sng" algn="ctr">
                <a:solidFill>
                  <a:schemeClr val="accent2"/>
                </a:solidFill>
                <a:prstDash val="solid"/>
                <a:miter lim="800000"/>
              </a:ln>
              <a:effectLst/>
            </c:spPr>
          </c:errBars>
          <c:xVal>
            <c:numRef>
              <c:f>核物質半径!$O$2:$O$5</c:f>
              <c:numCache>
                <c:formatCode>General</c:formatCode>
                <c:ptCount val="4"/>
                <c:pt idx="0">
                  <c:v>137</c:v>
                </c:pt>
                <c:pt idx="1">
                  <c:v>138</c:v>
                </c:pt>
                <c:pt idx="2">
                  <c:v>139</c:v>
                </c:pt>
                <c:pt idx="3">
                  <c:v>140</c:v>
                </c:pt>
              </c:numCache>
            </c:numRef>
          </c:xVal>
          <c:yVal>
            <c:numRef>
              <c:f>核物質半径!$P$2:$P$5</c:f>
              <c:numCache>
                <c:formatCode>General</c:formatCode>
                <c:ptCount val="4"/>
                <c:pt idx="0">
                  <c:v>4.8739999999999997</c:v>
                </c:pt>
                <c:pt idx="1">
                  <c:v>4.8559999999999999</c:v>
                </c:pt>
                <c:pt idx="2">
                  <c:v>4.8879999999999999</c:v>
                </c:pt>
                <c:pt idx="3">
                  <c:v>4.923</c:v>
                </c:pt>
              </c:numCache>
            </c:numRef>
          </c:yVal>
          <c:smooth val="0"/>
          <c:extLst>
            <c:ext xmlns:c16="http://schemas.microsoft.com/office/drawing/2014/chart" uri="{C3380CC4-5D6E-409C-BE32-E72D297353CC}">
              <c16:uniqueId val="{00000002-B2F7-4801-8572-56389F54EF4D}"/>
            </c:ext>
          </c:extLst>
        </c:ser>
        <c:ser>
          <c:idx val="3"/>
          <c:order val="3"/>
          <c:tx>
            <c:v>La</c:v>
          </c:tx>
          <c:spPr>
            <a:ln w="38100" cap="rnd">
              <a:noFill/>
              <a:round/>
            </a:ln>
            <a:effectLst/>
          </c:spPr>
          <c:marker>
            <c:symbol val="triangle"/>
            <c:size val="10"/>
            <c:spPr>
              <a:solidFill>
                <a:schemeClr val="accent6"/>
              </a:solidFill>
              <a:ln w="9525">
                <a:noFill/>
              </a:ln>
              <a:effectLst/>
            </c:spPr>
          </c:marker>
          <c:errBars>
            <c:errDir val="y"/>
            <c:errBarType val="both"/>
            <c:errValType val="cust"/>
            <c:noEndCap val="0"/>
            <c:plus>
              <c:numRef>
                <c:f>核物質半径!$U$2:$U$7</c:f>
                <c:numCache>
                  <c:formatCode>General</c:formatCode>
                  <c:ptCount val="6"/>
                  <c:pt idx="0">
                    <c:v>7.0999999999999994E-2</c:v>
                  </c:pt>
                  <c:pt idx="1">
                    <c:v>7.3999999999999996E-2</c:v>
                  </c:pt>
                  <c:pt idx="2">
                    <c:v>7.0000000000000007E-2</c:v>
                  </c:pt>
                  <c:pt idx="3">
                    <c:v>6.7000000000000004E-2</c:v>
                  </c:pt>
                  <c:pt idx="4">
                    <c:v>6.3E-2</c:v>
                  </c:pt>
                  <c:pt idx="5">
                    <c:v>7.1999999999999995E-2</c:v>
                  </c:pt>
                </c:numCache>
              </c:numRef>
            </c:plus>
            <c:minus>
              <c:numRef>
                <c:f>核物質半径!$U$2:$U$7</c:f>
                <c:numCache>
                  <c:formatCode>General</c:formatCode>
                  <c:ptCount val="6"/>
                  <c:pt idx="0">
                    <c:v>7.0999999999999994E-2</c:v>
                  </c:pt>
                  <c:pt idx="1">
                    <c:v>7.3999999999999996E-2</c:v>
                  </c:pt>
                  <c:pt idx="2">
                    <c:v>7.0000000000000007E-2</c:v>
                  </c:pt>
                  <c:pt idx="3">
                    <c:v>6.7000000000000004E-2</c:v>
                  </c:pt>
                  <c:pt idx="4">
                    <c:v>6.3E-2</c:v>
                  </c:pt>
                  <c:pt idx="5">
                    <c:v>7.1999999999999995E-2</c:v>
                  </c:pt>
                </c:numCache>
              </c:numRef>
            </c:minus>
            <c:spPr>
              <a:noFill/>
              <a:ln w="12700" cap="flat" cmpd="sng" algn="ctr">
                <a:solidFill>
                  <a:schemeClr val="accent6"/>
                </a:solidFill>
                <a:prstDash val="solid"/>
                <a:miter lim="800000"/>
              </a:ln>
              <a:effectLst/>
            </c:spPr>
          </c:errBars>
          <c:xVal>
            <c:numRef>
              <c:f>核物質半径!$S$2:$S$7</c:f>
              <c:numCache>
                <c:formatCode>General</c:formatCode>
                <c:ptCount val="6"/>
                <c:pt idx="0">
                  <c:v>136</c:v>
                </c:pt>
                <c:pt idx="1">
                  <c:v>137</c:v>
                </c:pt>
                <c:pt idx="2">
                  <c:v>138</c:v>
                </c:pt>
                <c:pt idx="3">
                  <c:v>139</c:v>
                </c:pt>
                <c:pt idx="4">
                  <c:v>140</c:v>
                </c:pt>
                <c:pt idx="5">
                  <c:v>141</c:v>
                </c:pt>
              </c:numCache>
            </c:numRef>
          </c:xVal>
          <c:yVal>
            <c:numRef>
              <c:f>核物質半径!$T$2:$T$7</c:f>
              <c:numCache>
                <c:formatCode>General</c:formatCode>
                <c:ptCount val="6"/>
                <c:pt idx="0">
                  <c:v>4.8849999999999998</c:v>
                </c:pt>
                <c:pt idx="1">
                  <c:v>4.9530000000000003</c:v>
                </c:pt>
                <c:pt idx="2">
                  <c:v>4.9610000000000003</c:v>
                </c:pt>
                <c:pt idx="3">
                  <c:v>4.907</c:v>
                </c:pt>
                <c:pt idx="4">
                  <c:v>5.0460000000000003</c:v>
                </c:pt>
                <c:pt idx="5">
                  <c:v>4.9969999999999999</c:v>
                </c:pt>
              </c:numCache>
            </c:numRef>
          </c:yVal>
          <c:smooth val="0"/>
          <c:extLst>
            <c:ext xmlns:c16="http://schemas.microsoft.com/office/drawing/2014/chart" uri="{C3380CC4-5D6E-409C-BE32-E72D297353CC}">
              <c16:uniqueId val="{00000003-B2F7-4801-8572-56389F54EF4D}"/>
            </c:ext>
          </c:extLst>
        </c:ser>
        <c:ser>
          <c:idx val="4"/>
          <c:order val="4"/>
          <c:spPr>
            <a:ln w="19050" cap="rnd">
              <a:solidFill>
                <a:schemeClr val="tx1"/>
              </a:solidFill>
              <a:round/>
            </a:ln>
            <a:effectLst/>
          </c:spPr>
          <c:marker>
            <c:symbol val="circle"/>
            <c:size val="5"/>
            <c:spPr>
              <a:noFill/>
              <a:ln w="9525">
                <a:noFill/>
              </a:ln>
              <a:effectLst/>
            </c:spPr>
          </c:marker>
          <c:xVal>
            <c:numRef>
              <c:f>核物質半径!$T$22:$T$32</c:f>
              <c:numCache>
                <c:formatCode>General</c:formatCode>
                <c:ptCount val="11"/>
                <c:pt idx="0">
                  <c:v>132</c:v>
                </c:pt>
                <c:pt idx="1">
                  <c:v>133</c:v>
                </c:pt>
                <c:pt idx="2">
                  <c:v>134</c:v>
                </c:pt>
                <c:pt idx="3">
                  <c:v>135</c:v>
                </c:pt>
                <c:pt idx="4">
                  <c:v>136</c:v>
                </c:pt>
                <c:pt idx="5">
                  <c:v>137</c:v>
                </c:pt>
                <c:pt idx="6">
                  <c:v>138</c:v>
                </c:pt>
                <c:pt idx="7">
                  <c:v>139</c:v>
                </c:pt>
                <c:pt idx="8">
                  <c:v>140</c:v>
                </c:pt>
                <c:pt idx="9">
                  <c:v>141</c:v>
                </c:pt>
                <c:pt idx="10">
                  <c:v>142</c:v>
                </c:pt>
              </c:numCache>
            </c:numRef>
          </c:xVal>
          <c:yVal>
            <c:numRef>
              <c:f>核物質半径!$U$22:$U$32</c:f>
              <c:numCache>
                <c:formatCode>General</c:formatCode>
                <c:ptCount val="11"/>
                <c:pt idx="0">
                  <c:v>4.8313632440020609</c:v>
                </c:pt>
                <c:pt idx="1">
                  <c:v>4.8435329761293398</c:v>
                </c:pt>
                <c:pt idx="2">
                  <c:v>4.8556418589605359</c:v>
                </c:pt>
                <c:pt idx="3">
                  <c:v>4.8676906474621715</c:v>
                </c:pt>
                <c:pt idx="4">
                  <c:v>4.8796800817242403</c:v>
                </c:pt>
                <c:pt idx="5">
                  <c:v>4.8916108873603363</c:v>
                </c:pt>
                <c:pt idx="6">
                  <c:v>4.903483775894153</c:v>
                </c:pt>
                <c:pt idx="7">
                  <c:v>4.9152994451329759</c:v>
                </c:pt>
                <c:pt idx="8">
                  <c:v>4.9270585795286426</c:v>
                </c:pt>
                <c:pt idx="9">
                  <c:v>4.9387618505265074</c:v>
                </c:pt>
                <c:pt idx="10">
                  <c:v>4.9504099169028848</c:v>
                </c:pt>
              </c:numCache>
            </c:numRef>
          </c:yVal>
          <c:smooth val="0"/>
          <c:extLst>
            <c:ext xmlns:c16="http://schemas.microsoft.com/office/drawing/2014/chart" uri="{C3380CC4-5D6E-409C-BE32-E72D297353CC}">
              <c16:uniqueId val="{00000004-B2F7-4801-8572-56389F54EF4D}"/>
            </c:ext>
          </c:extLst>
        </c:ser>
        <c:ser>
          <c:idx val="5"/>
          <c:order val="5"/>
          <c:spPr>
            <a:ln w="25400" cap="rnd">
              <a:noFill/>
              <a:round/>
            </a:ln>
            <a:effectLst/>
          </c:spPr>
          <c:marker>
            <c:symbol val="circle"/>
            <c:size val="10"/>
            <c:spPr>
              <a:solidFill>
                <a:schemeClr val="tx1"/>
              </a:solidFill>
              <a:ln w="9525">
                <a:solidFill>
                  <a:schemeClr val="tx1"/>
                </a:solidFill>
              </a:ln>
              <a:effectLst/>
            </c:spPr>
          </c:marker>
          <c:xVal>
            <c:numRef>
              <c:f>核物質半径!$R$35:$R$37</c:f>
              <c:numCache>
                <c:formatCode>General</c:formatCode>
                <c:ptCount val="3"/>
                <c:pt idx="0">
                  <c:v>134</c:v>
                </c:pt>
                <c:pt idx="1">
                  <c:v>135</c:v>
                </c:pt>
                <c:pt idx="2">
                  <c:v>136</c:v>
                </c:pt>
              </c:numCache>
            </c:numRef>
          </c:xVal>
          <c:yVal>
            <c:numRef>
              <c:f>核物質半径!$S$35:$S$37</c:f>
              <c:numCache>
                <c:formatCode>General</c:formatCode>
                <c:ptCount val="3"/>
                <c:pt idx="0">
                  <c:v>4.7166999403911172</c:v>
                </c:pt>
                <c:pt idx="1">
                  <c:v>4.7238207528930802</c:v>
                </c:pt>
                <c:pt idx="2">
                  <c:v>4.7010514835533233</c:v>
                </c:pt>
              </c:numCache>
            </c:numRef>
          </c:yVal>
          <c:smooth val="0"/>
          <c:extLst>
            <c:ext xmlns:c16="http://schemas.microsoft.com/office/drawing/2014/chart" uri="{C3380CC4-5D6E-409C-BE32-E72D297353CC}">
              <c16:uniqueId val="{00000005-B2F7-4801-8572-56389F54EF4D}"/>
            </c:ext>
          </c:extLst>
        </c:ser>
        <c:ser>
          <c:idx val="6"/>
          <c:order val="6"/>
          <c:tx>
            <c:v>Cs_proton</c:v>
          </c:tx>
          <c:spPr>
            <a:ln w="25400" cap="rnd">
              <a:noFill/>
              <a:round/>
            </a:ln>
            <a:effectLst/>
          </c:spPr>
          <c:marker>
            <c:symbol val="square"/>
            <c:size val="10"/>
            <c:spPr>
              <a:solidFill>
                <a:schemeClr val="tx1"/>
              </a:solidFill>
              <a:ln w="9525">
                <a:solidFill>
                  <a:schemeClr val="tx1"/>
                </a:solidFill>
              </a:ln>
              <a:effectLst/>
            </c:spPr>
          </c:marker>
          <c:xVal>
            <c:numRef>
              <c:f>核物質半径!$R$38:$R$41</c:f>
              <c:numCache>
                <c:formatCode>General</c:formatCode>
                <c:ptCount val="4"/>
                <c:pt idx="0">
                  <c:v>135</c:v>
                </c:pt>
                <c:pt idx="1">
                  <c:v>136</c:v>
                </c:pt>
                <c:pt idx="2">
                  <c:v>137</c:v>
                </c:pt>
                <c:pt idx="3">
                  <c:v>138</c:v>
                </c:pt>
              </c:numCache>
            </c:numRef>
          </c:xVal>
          <c:yVal>
            <c:numRef>
              <c:f>核物質半径!$S$38:$S$41</c:f>
              <c:numCache>
                <c:formatCode>General</c:formatCode>
                <c:ptCount val="4"/>
                <c:pt idx="0">
                  <c:v>4.5704011362208021</c:v>
                </c:pt>
                <c:pt idx="1">
                  <c:v>4.6081786680723962</c:v>
                </c:pt>
                <c:pt idx="2">
                  <c:v>4.6104346571431387</c:v>
                </c:pt>
                <c:pt idx="3">
                  <c:v>4.6522547026894037</c:v>
                </c:pt>
              </c:numCache>
            </c:numRef>
          </c:yVal>
          <c:smooth val="0"/>
          <c:extLst>
            <c:ext xmlns:c16="http://schemas.microsoft.com/office/drawing/2014/chart" uri="{C3380CC4-5D6E-409C-BE32-E72D297353CC}">
              <c16:uniqueId val="{00000006-B2F7-4801-8572-56389F54EF4D}"/>
            </c:ext>
          </c:extLst>
        </c:ser>
        <c:ser>
          <c:idx val="7"/>
          <c:order val="7"/>
          <c:tx>
            <c:v>Ba_proton</c:v>
          </c:tx>
          <c:spPr>
            <a:ln w="25400" cap="rnd">
              <a:noFill/>
              <a:round/>
            </a:ln>
            <a:effectLst/>
          </c:spPr>
          <c:marker>
            <c:symbol val="diamond"/>
            <c:size val="10"/>
            <c:spPr>
              <a:solidFill>
                <a:schemeClr val="tx1"/>
              </a:solidFill>
              <a:ln w="9525">
                <a:solidFill>
                  <a:schemeClr val="tx1"/>
                </a:solidFill>
              </a:ln>
              <a:effectLst/>
            </c:spPr>
          </c:marker>
          <c:xVal>
            <c:numRef>
              <c:f>核物質半径!$Q$42:$Q$45</c:f>
              <c:numCache>
                <c:formatCode>General</c:formatCode>
                <c:ptCount val="4"/>
                <c:pt idx="0">
                  <c:v>56</c:v>
                </c:pt>
                <c:pt idx="1">
                  <c:v>56</c:v>
                </c:pt>
                <c:pt idx="2">
                  <c:v>56</c:v>
                </c:pt>
                <c:pt idx="3">
                  <c:v>56</c:v>
                </c:pt>
              </c:numCache>
            </c:numRef>
          </c:xVal>
          <c:yVal>
            <c:numRef>
              <c:f>核物質半径!$S$42:$S$45</c:f>
              <c:numCache>
                <c:formatCode>General</c:formatCode>
                <c:ptCount val="4"/>
                <c:pt idx="0">
                  <c:v>4.6606112170077285</c:v>
                </c:pt>
                <c:pt idx="1">
                  <c:v>4.6415563878738508</c:v>
                </c:pt>
                <c:pt idx="2">
                  <c:v>4.6904653806980425</c:v>
                </c:pt>
                <c:pt idx="3">
                  <c:v>4.7312447910926272</c:v>
                </c:pt>
              </c:numCache>
            </c:numRef>
          </c:yVal>
          <c:smooth val="0"/>
          <c:extLst>
            <c:ext xmlns:c16="http://schemas.microsoft.com/office/drawing/2014/chart" uri="{C3380CC4-5D6E-409C-BE32-E72D297353CC}">
              <c16:uniqueId val="{00000007-B2F7-4801-8572-56389F54EF4D}"/>
            </c:ext>
          </c:extLst>
        </c:ser>
        <c:ser>
          <c:idx val="8"/>
          <c:order val="8"/>
          <c:tx>
            <c:v>La_proton</c:v>
          </c:tx>
          <c:spPr>
            <a:ln w="25400" cap="rnd">
              <a:noFill/>
              <a:round/>
            </a:ln>
            <a:effectLst/>
          </c:spPr>
          <c:marker>
            <c:symbol val="triangle"/>
            <c:size val="10"/>
            <c:spPr>
              <a:solidFill>
                <a:schemeClr val="tx1"/>
              </a:solidFill>
              <a:ln w="9525">
                <a:solidFill>
                  <a:schemeClr val="tx1"/>
                </a:solidFill>
              </a:ln>
              <a:effectLst/>
            </c:spPr>
          </c:marker>
          <c:xVal>
            <c:numRef>
              <c:f>核物質半径!$R$46:$R$51</c:f>
              <c:numCache>
                <c:formatCode>General</c:formatCode>
                <c:ptCount val="6"/>
                <c:pt idx="0">
                  <c:v>136</c:v>
                </c:pt>
                <c:pt idx="1">
                  <c:v>137</c:v>
                </c:pt>
                <c:pt idx="2">
                  <c:v>138</c:v>
                </c:pt>
                <c:pt idx="3">
                  <c:v>139</c:v>
                </c:pt>
                <c:pt idx="4">
                  <c:v>140</c:v>
                </c:pt>
                <c:pt idx="5">
                  <c:v>141</c:v>
                </c:pt>
              </c:numCache>
            </c:numRef>
          </c:xVal>
          <c:yVal>
            <c:numRef>
              <c:f>核物質半径!$S$46:$S$51</c:f>
              <c:numCache>
                <c:formatCode>General</c:formatCode>
                <c:ptCount val="6"/>
                <c:pt idx="0">
                  <c:v>4.6730553861111224</c:v>
                </c:pt>
                <c:pt idx="1">
                  <c:v>4.7422423420925952</c:v>
                </c:pt>
                <c:pt idx="2">
                  <c:v>4.75056693675708</c:v>
                </c:pt>
                <c:pt idx="3">
                  <c:v>4.6939891361275254</c:v>
                </c:pt>
                <c:pt idx="4">
                  <c:v>4.835124486459156</c:v>
                </c:pt>
                <c:pt idx="5">
                  <c:v>4.8110103501271535</c:v>
                </c:pt>
              </c:numCache>
            </c:numRef>
          </c:yVal>
          <c:smooth val="0"/>
          <c:extLst>
            <c:ext xmlns:c16="http://schemas.microsoft.com/office/drawing/2014/chart" uri="{C3380CC4-5D6E-409C-BE32-E72D297353CC}">
              <c16:uniqueId val="{00000008-B2F7-4801-8572-56389F54EF4D}"/>
            </c:ext>
          </c:extLst>
        </c:ser>
        <c:ser>
          <c:idx val="9"/>
          <c:order val="9"/>
          <c:spPr>
            <a:ln w="25400" cap="rnd">
              <a:noFill/>
              <a:round/>
            </a:ln>
            <a:effectLst/>
          </c:spPr>
          <c:marker>
            <c:symbol val="square"/>
            <c:size val="12"/>
            <c:spPr>
              <a:solidFill>
                <a:srgbClr val="FF0000"/>
              </a:solidFill>
              <a:ln w="25400">
                <a:solidFill>
                  <a:schemeClr val="tx1"/>
                </a:solidFill>
              </a:ln>
              <a:effectLst/>
            </c:spPr>
          </c:marker>
          <c:xVal>
            <c:numRef>
              <c:f>核物質半径!$T$56</c:f>
              <c:numCache>
                <c:formatCode>General</c:formatCode>
                <c:ptCount val="1"/>
                <c:pt idx="0">
                  <c:v>136</c:v>
                </c:pt>
              </c:numCache>
            </c:numRef>
          </c:xVal>
          <c:yVal>
            <c:numRef>
              <c:f>核物質半径!$U$56</c:f>
              <c:numCache>
                <c:formatCode>General</c:formatCode>
                <c:ptCount val="1"/>
                <c:pt idx="0">
                  <c:v>5.069</c:v>
                </c:pt>
              </c:numCache>
            </c:numRef>
          </c:yVal>
          <c:smooth val="0"/>
          <c:extLst>
            <c:ext xmlns:c16="http://schemas.microsoft.com/office/drawing/2014/chart" uri="{C3380CC4-5D6E-409C-BE32-E72D297353CC}">
              <c16:uniqueId val="{00000009-B2F7-4801-8572-56389F54EF4D}"/>
            </c:ext>
          </c:extLst>
        </c:ser>
        <c:ser>
          <c:idx val="10"/>
          <c:order val="10"/>
          <c:spPr>
            <a:ln w="25400" cap="rnd">
              <a:noFill/>
              <a:round/>
            </a:ln>
            <a:effectLst/>
          </c:spPr>
          <c:marker>
            <c:symbol val="circle"/>
            <c:size val="5"/>
            <c:spPr>
              <a:solidFill>
                <a:schemeClr val="accent4"/>
              </a:solidFill>
              <a:ln w="9525">
                <a:solidFill>
                  <a:schemeClr val="accent5">
                    <a:lumMod val="60000"/>
                  </a:schemeClr>
                </a:solidFill>
              </a:ln>
              <a:effectLst/>
            </c:spPr>
          </c:marker>
          <c:dPt>
            <c:idx val="0"/>
            <c:marker>
              <c:symbol val="square"/>
              <c:size val="12"/>
              <c:spPr>
                <a:solidFill>
                  <a:schemeClr val="accent4"/>
                </a:solidFill>
                <a:ln w="38100">
                  <a:solidFill>
                    <a:schemeClr val="tx1"/>
                  </a:solidFill>
                </a:ln>
                <a:effectLst/>
              </c:spPr>
            </c:marker>
            <c:bubble3D val="0"/>
            <c:extLst>
              <c:ext xmlns:c16="http://schemas.microsoft.com/office/drawing/2014/chart" uri="{C3380CC4-5D6E-409C-BE32-E72D297353CC}">
                <c16:uniqueId val="{0000000A-B2F7-4801-8572-56389F54EF4D}"/>
              </c:ext>
            </c:extLst>
          </c:dPt>
          <c:errBars>
            <c:errDir val="y"/>
            <c:errBarType val="both"/>
            <c:errValType val="cust"/>
            <c:noEndCap val="0"/>
            <c:plus>
              <c:numRef>
                <c:f>核物質半径!$O$68</c:f>
                <c:numCache>
                  <c:formatCode>General</c:formatCode>
                  <c:ptCount val="1"/>
                  <c:pt idx="0">
                    <c:v>5.9839586051545483E-2</c:v>
                  </c:pt>
                </c:numCache>
              </c:numRef>
            </c:plus>
            <c:minus>
              <c:numRef>
                <c:f>核物質半径!$O$68</c:f>
                <c:numCache>
                  <c:formatCode>General</c:formatCode>
                  <c:ptCount val="1"/>
                  <c:pt idx="0">
                    <c:v>5.9839586051545483E-2</c:v>
                  </c:pt>
                </c:numCache>
              </c:numRef>
            </c:minus>
            <c:spPr>
              <a:noFill/>
              <a:ln w="25400" cap="sq" cmpd="sng" algn="ctr">
                <a:solidFill>
                  <a:schemeClr val="tx1"/>
                </a:solidFill>
                <a:round/>
              </a:ln>
              <a:effectLst/>
            </c:spPr>
          </c:errBars>
          <c:xVal>
            <c:numRef>
              <c:f>核物質半径!$O$59</c:f>
              <c:numCache>
                <c:formatCode>General</c:formatCode>
                <c:ptCount val="1"/>
                <c:pt idx="0">
                  <c:v>136</c:v>
                </c:pt>
              </c:numCache>
            </c:numRef>
          </c:xVal>
          <c:yVal>
            <c:numRef>
              <c:f>核物質半径!$K$60</c:f>
              <c:numCache>
                <c:formatCode>General</c:formatCode>
                <c:ptCount val="1"/>
                <c:pt idx="0">
                  <c:v>5.0380291239935344</c:v>
                </c:pt>
              </c:numCache>
            </c:numRef>
          </c:yVal>
          <c:smooth val="0"/>
          <c:extLst>
            <c:ext xmlns:c16="http://schemas.microsoft.com/office/drawing/2014/chart" uri="{C3380CC4-5D6E-409C-BE32-E72D297353CC}">
              <c16:uniqueId val="{0000000B-B2F7-4801-8572-56389F54EF4D}"/>
            </c:ext>
          </c:extLst>
        </c:ser>
        <c:dLbls>
          <c:showLegendKey val="0"/>
          <c:showVal val="0"/>
          <c:showCatName val="0"/>
          <c:showSerName val="0"/>
          <c:showPercent val="0"/>
          <c:showBubbleSize val="0"/>
        </c:dLbls>
        <c:axId val="380210416"/>
        <c:axId val="380211376"/>
      </c:scatterChart>
      <c:valAx>
        <c:axId val="380210416"/>
        <c:scaling>
          <c:orientation val="minMax"/>
          <c:max val="142"/>
          <c:min val="132"/>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mbria Math" panose="02040503050406030204" pitchFamily="18" charset="0"/>
                <a:ea typeface="+mn-ea"/>
                <a:cs typeface="+mn-cs"/>
              </a:defRPr>
            </a:pPr>
            <a:endParaRPr lang="ja-JP"/>
          </a:p>
        </c:txPr>
        <c:crossAx val="380211376"/>
        <c:crosses val="autoZero"/>
        <c:crossBetween val="midCat"/>
        <c:majorUnit val="1"/>
      </c:valAx>
      <c:valAx>
        <c:axId val="380211376"/>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mbria Math" panose="02040503050406030204" pitchFamily="18" charset="0"/>
                <a:ea typeface="+mn-ea"/>
                <a:cs typeface="+mn-cs"/>
              </a:defRPr>
            </a:pPr>
            <a:endParaRPr lang="ja-JP"/>
          </a:p>
        </c:txPr>
        <c:crossAx val="38021041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0"/>
          <c:spPr>
            <a:ln w="25400" cap="rnd">
              <a:noFill/>
              <a:round/>
            </a:ln>
            <a:effectLst/>
          </c:spPr>
          <c:marker>
            <c:symbol val="circle"/>
            <c:size val="5"/>
            <c:spPr>
              <a:solidFill>
                <a:schemeClr val="tx1"/>
              </a:solidFill>
              <a:ln w="9525">
                <a:solidFill>
                  <a:schemeClr val="tx1"/>
                </a:solidFill>
              </a:ln>
              <a:effectLst/>
            </c:spPr>
          </c:marker>
          <c:errBars>
            <c:errDir val="y"/>
            <c:errBarType val="both"/>
            <c:errValType val="cust"/>
            <c:noEndCap val="0"/>
            <c:plus>
              <c:numRef>
                <c:f>相互作用断面積!$H$60:$H$62</c:f>
                <c:numCache>
                  <c:formatCode>General</c:formatCode>
                  <c:ptCount val="3"/>
                  <c:pt idx="0">
                    <c:v>15.526009055778767</c:v>
                  </c:pt>
                  <c:pt idx="1">
                    <c:v>10.850816366858918</c:v>
                  </c:pt>
                  <c:pt idx="2">
                    <c:v>20.53970448848197</c:v>
                  </c:pt>
                </c:numCache>
              </c:numRef>
            </c:plus>
            <c:minus>
              <c:numRef>
                <c:f>相互作用断面積!$H$60:$H$62</c:f>
                <c:numCache>
                  <c:formatCode>General</c:formatCode>
                  <c:ptCount val="3"/>
                  <c:pt idx="0">
                    <c:v>15.526009055778767</c:v>
                  </c:pt>
                  <c:pt idx="1">
                    <c:v>10.850816366858918</c:v>
                  </c:pt>
                  <c:pt idx="2">
                    <c:v>20.53970448848197</c:v>
                  </c:pt>
                </c:numCache>
              </c:numRef>
            </c:minus>
            <c:spPr>
              <a:noFill/>
              <a:ln w="9525" cap="flat" cmpd="sng" algn="ctr">
                <a:solidFill>
                  <a:schemeClr val="tx1">
                    <a:lumMod val="65000"/>
                    <a:lumOff val="35000"/>
                  </a:schemeClr>
                </a:solidFill>
                <a:round/>
              </a:ln>
              <a:effectLst/>
            </c:spPr>
          </c:errBars>
          <c:xVal>
            <c:numRef>
              <c:f>相互作用断面積!$E$60:$E$62</c:f>
              <c:numCache>
                <c:formatCode>General</c:formatCode>
                <c:ptCount val="3"/>
                <c:pt idx="0">
                  <c:v>134</c:v>
                </c:pt>
                <c:pt idx="1">
                  <c:v>135</c:v>
                </c:pt>
                <c:pt idx="2">
                  <c:v>136</c:v>
                </c:pt>
              </c:numCache>
            </c:numRef>
          </c:xVal>
          <c:yVal>
            <c:numRef>
              <c:f>相互作用断面積!$F$60:$F$62</c:f>
              <c:numCache>
                <c:formatCode>General</c:formatCode>
                <c:ptCount val="3"/>
                <c:pt idx="0">
                  <c:v>2519.8820352458133</c:v>
                </c:pt>
                <c:pt idx="1">
                  <c:v>2527.4246766285341</c:v>
                </c:pt>
                <c:pt idx="2">
                  <c:v>2550.22876342981</c:v>
                </c:pt>
              </c:numCache>
            </c:numRef>
          </c:yVal>
          <c:smooth val="0"/>
          <c:extLst>
            <c:ext xmlns:c16="http://schemas.microsoft.com/office/drawing/2014/chart" uri="{C3380CC4-5D6E-409C-BE32-E72D297353CC}">
              <c16:uniqueId val="{00000000-5F64-4213-B36A-A5594ACD5B51}"/>
            </c:ext>
          </c:extLst>
        </c:ser>
        <c:dLbls>
          <c:showLegendKey val="0"/>
          <c:showVal val="0"/>
          <c:showCatName val="0"/>
          <c:showSerName val="0"/>
          <c:showPercent val="0"/>
          <c:showBubbleSize val="0"/>
        </c:dLbls>
        <c:axId val="1349415919"/>
        <c:axId val="1349416879"/>
      </c:scatterChart>
      <c:valAx>
        <c:axId val="1349415919"/>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349416879"/>
        <c:crosses val="autoZero"/>
        <c:crossBetween val="midCat"/>
        <c:majorUnit val="1"/>
      </c:valAx>
      <c:valAx>
        <c:axId val="1349416879"/>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349415919"/>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38100" cap="rnd">
              <a:noFill/>
              <a:round/>
            </a:ln>
            <a:effectLst/>
          </c:spPr>
          <c:marker>
            <c:symbol val="circle"/>
            <c:size val="5"/>
            <c:spPr>
              <a:solidFill>
                <a:schemeClr val="tx1"/>
              </a:solidFill>
              <a:ln w="9525">
                <a:noFill/>
              </a:ln>
              <a:effectLst/>
            </c:spPr>
          </c:marker>
          <c:errBars>
            <c:errDir val="y"/>
            <c:errBarType val="both"/>
            <c:errValType val="cust"/>
            <c:noEndCap val="0"/>
            <c:plus>
              <c:numRef>
                <c:f>相互作用断面積!$R$60:$R$63</c:f>
                <c:numCache>
                  <c:formatCode>General</c:formatCode>
                  <c:ptCount val="4"/>
                  <c:pt idx="0">
                    <c:v>31.326962282272017</c:v>
                  </c:pt>
                  <c:pt idx="1">
                    <c:v>14.445893924118989</c:v>
                  </c:pt>
                  <c:pt idx="2">
                    <c:v>10.342249734227611</c:v>
                  </c:pt>
                  <c:pt idx="3">
                    <c:v>22.025906279195073</c:v>
                  </c:pt>
                </c:numCache>
              </c:numRef>
            </c:plus>
            <c:minus>
              <c:numRef>
                <c:f>相互作用断面積!$R$60:$R$63</c:f>
                <c:numCache>
                  <c:formatCode>General</c:formatCode>
                  <c:ptCount val="4"/>
                  <c:pt idx="0">
                    <c:v>31.326962282272017</c:v>
                  </c:pt>
                  <c:pt idx="1">
                    <c:v>14.445893924118989</c:v>
                  </c:pt>
                  <c:pt idx="2">
                    <c:v>10.342249734227611</c:v>
                  </c:pt>
                  <c:pt idx="3">
                    <c:v>22.025906279195073</c:v>
                  </c:pt>
                </c:numCache>
              </c:numRef>
            </c:minus>
            <c:spPr>
              <a:noFill/>
              <a:ln w="9525" cap="flat" cmpd="sng" algn="ctr">
                <a:solidFill>
                  <a:schemeClr val="tx1">
                    <a:lumMod val="65000"/>
                    <a:lumOff val="35000"/>
                  </a:schemeClr>
                </a:solidFill>
                <a:round/>
              </a:ln>
              <a:effectLst/>
            </c:spPr>
          </c:errBars>
          <c:xVal>
            <c:numRef>
              <c:f>相互作用断面積!$O$60:$O$63</c:f>
              <c:numCache>
                <c:formatCode>General</c:formatCode>
                <c:ptCount val="4"/>
                <c:pt idx="0">
                  <c:v>135</c:v>
                </c:pt>
                <c:pt idx="1">
                  <c:v>136</c:v>
                </c:pt>
                <c:pt idx="2">
                  <c:v>137</c:v>
                </c:pt>
                <c:pt idx="3">
                  <c:v>138</c:v>
                </c:pt>
              </c:numCache>
            </c:numRef>
          </c:xVal>
          <c:yVal>
            <c:numRef>
              <c:f>相互作用断面積!$P$60:$P$63</c:f>
              <c:numCache>
                <c:formatCode>General</c:formatCode>
                <c:ptCount val="4"/>
                <c:pt idx="0">
                  <c:v>2465.8526989554698</c:v>
                </c:pt>
                <c:pt idx="1">
                  <c:v>2493.5720588153736</c:v>
                </c:pt>
                <c:pt idx="2">
                  <c:v>2501.3201989168083</c:v>
                </c:pt>
                <c:pt idx="3">
                  <c:v>2523.0333042503398</c:v>
                </c:pt>
              </c:numCache>
            </c:numRef>
          </c:yVal>
          <c:smooth val="0"/>
          <c:extLst>
            <c:ext xmlns:c16="http://schemas.microsoft.com/office/drawing/2014/chart" uri="{C3380CC4-5D6E-409C-BE32-E72D297353CC}">
              <c16:uniqueId val="{00000000-FF7C-4E76-AE31-41A11843865D}"/>
            </c:ext>
          </c:extLst>
        </c:ser>
        <c:dLbls>
          <c:showLegendKey val="0"/>
          <c:showVal val="0"/>
          <c:showCatName val="0"/>
          <c:showSerName val="0"/>
          <c:showPercent val="0"/>
          <c:showBubbleSize val="0"/>
        </c:dLbls>
        <c:axId val="689881792"/>
        <c:axId val="689892352"/>
      </c:scatterChart>
      <c:valAx>
        <c:axId val="689881792"/>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689892352"/>
        <c:crosses val="autoZero"/>
        <c:crossBetween val="midCat"/>
        <c:majorUnit val="1"/>
      </c:valAx>
      <c:valAx>
        <c:axId val="689892352"/>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68988179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v>Glauber</c:v>
          </c:tx>
          <c:spPr>
            <a:ln w="38100" cap="rnd">
              <a:noFill/>
              <a:round/>
            </a:ln>
            <a:effectLst/>
          </c:spPr>
          <c:marker>
            <c:symbol val="circle"/>
            <c:size val="5"/>
            <c:spPr>
              <a:solidFill>
                <a:schemeClr val="tx1"/>
              </a:solidFill>
              <a:ln w="9525">
                <a:solidFill>
                  <a:schemeClr val="tx1"/>
                </a:solidFill>
              </a:ln>
              <a:effectLst/>
            </c:spPr>
          </c:marker>
          <c:errBars>
            <c:errDir val="y"/>
            <c:errBarType val="both"/>
            <c:errValType val="cust"/>
            <c:noEndCap val="0"/>
            <c:plus>
              <c:numRef>
                <c:f>相互作用断面積!$AB$61:$AB$64</c:f>
                <c:numCache>
                  <c:formatCode>General</c:formatCode>
                  <c:ptCount val="4"/>
                  <c:pt idx="0">
                    <c:v>31.930323465037443</c:v>
                  </c:pt>
                  <c:pt idx="1">
                    <c:v>19.748774263640076</c:v>
                  </c:pt>
                  <c:pt idx="2">
                    <c:v>18.133726655727525</c:v>
                  </c:pt>
                  <c:pt idx="3">
                    <c:v>28.57466395423382</c:v>
                  </c:pt>
                </c:numCache>
              </c:numRef>
            </c:plus>
            <c:minus>
              <c:numRef>
                <c:f>相互作用断面積!$AB$61:$AB$64</c:f>
                <c:numCache>
                  <c:formatCode>General</c:formatCode>
                  <c:ptCount val="4"/>
                  <c:pt idx="0">
                    <c:v>31.930323465037443</c:v>
                  </c:pt>
                  <c:pt idx="1">
                    <c:v>19.748774263640076</c:v>
                  </c:pt>
                  <c:pt idx="2">
                    <c:v>18.133726655727525</c:v>
                  </c:pt>
                  <c:pt idx="3">
                    <c:v>28.57466395423382</c:v>
                  </c:pt>
                </c:numCache>
              </c:numRef>
            </c:minus>
            <c:spPr>
              <a:noFill/>
              <a:ln w="9525" cap="flat" cmpd="sng" algn="ctr">
                <a:solidFill>
                  <a:schemeClr val="tx1">
                    <a:lumMod val="65000"/>
                    <a:lumOff val="35000"/>
                  </a:schemeClr>
                </a:solidFill>
                <a:round/>
              </a:ln>
              <a:effectLst/>
            </c:spPr>
          </c:errBars>
          <c:xVal>
            <c:numRef>
              <c:f>相互作用断面積!$Y$61:$Y$64</c:f>
              <c:numCache>
                <c:formatCode>General</c:formatCode>
                <c:ptCount val="4"/>
                <c:pt idx="0">
                  <c:v>137</c:v>
                </c:pt>
                <c:pt idx="1">
                  <c:v>138</c:v>
                </c:pt>
                <c:pt idx="2">
                  <c:v>139</c:v>
                </c:pt>
                <c:pt idx="3">
                  <c:v>140</c:v>
                </c:pt>
              </c:numCache>
            </c:numRef>
          </c:xVal>
          <c:yVal>
            <c:numRef>
              <c:f>相互作用断面積!$Z$61:$Z$64</c:f>
              <c:numCache>
                <c:formatCode>General</c:formatCode>
                <c:ptCount val="4"/>
                <c:pt idx="0">
                  <c:v>2521.7699616902605</c:v>
                </c:pt>
                <c:pt idx="1">
                  <c:v>2516.0690025034341</c:v>
                </c:pt>
                <c:pt idx="2">
                  <c:v>2541.287514272678</c:v>
                </c:pt>
                <c:pt idx="3">
                  <c:v>2568.3866381100274</c:v>
                </c:pt>
              </c:numCache>
            </c:numRef>
          </c:yVal>
          <c:smooth val="0"/>
          <c:extLst>
            <c:ext xmlns:c16="http://schemas.microsoft.com/office/drawing/2014/chart" uri="{C3380CC4-5D6E-409C-BE32-E72D297353CC}">
              <c16:uniqueId val="{00000000-C97F-448E-A3D8-297189F16FB4}"/>
            </c:ext>
          </c:extLst>
        </c:ser>
        <c:dLbls>
          <c:showLegendKey val="0"/>
          <c:showVal val="0"/>
          <c:showCatName val="0"/>
          <c:showSerName val="0"/>
          <c:showPercent val="0"/>
          <c:showBubbleSize val="0"/>
        </c:dLbls>
        <c:axId val="495938192"/>
        <c:axId val="495940112"/>
      </c:scatterChart>
      <c:valAx>
        <c:axId val="495938192"/>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495940112"/>
        <c:crosses val="autoZero"/>
        <c:crossBetween val="midCat"/>
        <c:majorUnit val="1"/>
      </c:valAx>
      <c:valAx>
        <c:axId val="495940112"/>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49593819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38100" cap="rnd">
              <a:noFill/>
              <a:round/>
            </a:ln>
            <a:effectLst/>
          </c:spPr>
          <c:marker>
            <c:symbol val="circle"/>
            <c:size val="5"/>
            <c:spPr>
              <a:solidFill>
                <a:schemeClr val="tx1"/>
              </a:solidFill>
              <a:ln w="9525">
                <a:solidFill>
                  <a:schemeClr val="tx1"/>
                </a:solidFill>
              </a:ln>
              <a:effectLst/>
            </c:spPr>
          </c:marker>
          <c:errBars>
            <c:errDir val="y"/>
            <c:errBarType val="both"/>
            <c:errValType val="cust"/>
            <c:noEndCap val="0"/>
            <c:plus>
              <c:numRef>
                <c:f>相互作用断面積!$H$86:$H$91</c:f>
                <c:numCache>
                  <c:formatCode>General</c:formatCode>
                  <c:ptCount val="6"/>
                  <c:pt idx="0">
                    <c:v>41.636190924997713</c:v>
                  </c:pt>
                  <c:pt idx="1">
                    <c:v>43.701619621038475</c:v>
                  </c:pt>
                  <c:pt idx="2">
                    <c:v>41.930677142881251</c:v>
                  </c:pt>
                  <c:pt idx="3">
                    <c:v>39.870775370366431</c:v>
                  </c:pt>
                  <c:pt idx="4">
                    <c:v>37.260307937512565</c:v>
                  </c:pt>
                  <c:pt idx="5">
                    <c:v>42.422552393247429</c:v>
                  </c:pt>
                </c:numCache>
              </c:numRef>
            </c:plus>
            <c:minus>
              <c:numRef>
                <c:f>相互作用断面積!$H$86:$H$91</c:f>
                <c:numCache>
                  <c:formatCode>General</c:formatCode>
                  <c:ptCount val="6"/>
                  <c:pt idx="0">
                    <c:v>41.636190924997713</c:v>
                  </c:pt>
                  <c:pt idx="1">
                    <c:v>43.701619621038475</c:v>
                  </c:pt>
                  <c:pt idx="2">
                    <c:v>41.930677142881251</c:v>
                  </c:pt>
                  <c:pt idx="3">
                    <c:v>39.870775370366431</c:v>
                  </c:pt>
                  <c:pt idx="4">
                    <c:v>37.260307937512565</c:v>
                  </c:pt>
                  <c:pt idx="5">
                    <c:v>42.422552393247429</c:v>
                  </c:pt>
                </c:numCache>
              </c:numRef>
            </c:minus>
            <c:spPr>
              <a:noFill/>
              <a:ln w="9525" cap="flat" cmpd="sng" algn="ctr">
                <a:solidFill>
                  <a:schemeClr val="tx1">
                    <a:lumMod val="65000"/>
                    <a:lumOff val="35000"/>
                  </a:schemeClr>
                </a:solidFill>
                <a:round/>
              </a:ln>
              <a:effectLst/>
            </c:spPr>
          </c:errBars>
          <c:xVal>
            <c:numRef>
              <c:f>相互作用断面積!$E$86:$E$91</c:f>
              <c:numCache>
                <c:formatCode>General</c:formatCode>
                <c:ptCount val="6"/>
                <c:pt idx="0">
                  <c:v>136</c:v>
                </c:pt>
                <c:pt idx="1">
                  <c:v>137</c:v>
                </c:pt>
                <c:pt idx="2">
                  <c:v>138</c:v>
                </c:pt>
                <c:pt idx="3">
                  <c:v>139</c:v>
                </c:pt>
                <c:pt idx="4">
                  <c:v>140</c:v>
                </c:pt>
                <c:pt idx="5">
                  <c:v>141</c:v>
                </c:pt>
              </c:numCache>
            </c:numRef>
          </c:xVal>
          <c:yVal>
            <c:numRef>
              <c:f>相互作用断面積!$F$86:$F$91</c:f>
              <c:numCache>
                <c:formatCode>General</c:formatCode>
                <c:ptCount val="6"/>
                <c:pt idx="0">
                  <c:v>2516.10087177071</c:v>
                </c:pt>
                <c:pt idx="1">
                  <c:v>2560.9384523193003</c:v>
                </c:pt>
                <c:pt idx="2">
                  <c:v>2571.232125416725</c:v>
                </c:pt>
                <c:pt idx="3">
                  <c:v>2545.6031593491357</c:v>
                </c:pt>
                <c:pt idx="4">
                  <c:v>2632.3622949716696</c:v>
                </c:pt>
                <c:pt idx="5">
                  <c:v>2609.9364862902989</c:v>
                </c:pt>
              </c:numCache>
            </c:numRef>
          </c:yVal>
          <c:smooth val="0"/>
          <c:extLst>
            <c:ext xmlns:c16="http://schemas.microsoft.com/office/drawing/2014/chart" uri="{C3380CC4-5D6E-409C-BE32-E72D297353CC}">
              <c16:uniqueId val="{00000000-09F2-4B0D-99CE-BCEBE572D52C}"/>
            </c:ext>
          </c:extLst>
        </c:ser>
        <c:dLbls>
          <c:showLegendKey val="0"/>
          <c:showVal val="0"/>
          <c:showCatName val="0"/>
          <c:showSerName val="0"/>
          <c:showPercent val="0"/>
          <c:showBubbleSize val="0"/>
        </c:dLbls>
        <c:axId val="397719503"/>
        <c:axId val="1077534896"/>
      </c:scatterChart>
      <c:valAx>
        <c:axId val="397719503"/>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077534896"/>
        <c:crosses val="autoZero"/>
        <c:crossBetween val="midCat"/>
      </c:valAx>
      <c:valAx>
        <c:axId val="1077534896"/>
        <c:scaling>
          <c:orientation val="minMax"/>
          <c:max val="2670"/>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397719503"/>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38100" cap="rnd">
              <a:noFill/>
              <a:round/>
            </a:ln>
            <a:effectLst/>
          </c:spPr>
          <c:marker>
            <c:symbol val="circle"/>
            <c:size val="5"/>
            <c:spPr>
              <a:solidFill>
                <a:schemeClr val="tx1"/>
              </a:solidFill>
              <a:ln w="9525">
                <a:solidFill>
                  <a:schemeClr val="accent1"/>
                </a:solidFill>
              </a:ln>
              <a:effectLst/>
            </c:spPr>
          </c:marker>
          <c:errBars>
            <c:errDir val="y"/>
            <c:errBarType val="both"/>
            <c:errValType val="cust"/>
            <c:noEndCap val="0"/>
            <c:plus>
              <c:numRef>
                <c:f>相互作用断面積!$Y$91:$Y$94</c:f>
                <c:numCache>
                  <c:formatCode>General</c:formatCode>
                  <c:ptCount val="4"/>
                  <c:pt idx="0">
                    <c:v>18.899684352419282</c:v>
                  </c:pt>
                  <c:pt idx="1">
                    <c:v>17.605902492627614</c:v>
                  </c:pt>
                  <c:pt idx="2">
                    <c:v>23.231556686612102</c:v>
                  </c:pt>
                  <c:pt idx="3">
                    <c:v>38.2416267725946</c:v>
                  </c:pt>
                </c:numCache>
              </c:numRef>
            </c:plus>
            <c:minus>
              <c:numRef>
                <c:f>相互作用断面積!$Y$91:$Y$94</c:f>
                <c:numCache>
                  <c:formatCode>General</c:formatCode>
                  <c:ptCount val="4"/>
                  <c:pt idx="0">
                    <c:v>18.899684352419282</c:v>
                  </c:pt>
                  <c:pt idx="1">
                    <c:v>17.605902492627614</c:v>
                  </c:pt>
                  <c:pt idx="2">
                    <c:v>23.231556686612102</c:v>
                  </c:pt>
                  <c:pt idx="3">
                    <c:v>38.2416267725946</c:v>
                  </c:pt>
                </c:numCache>
              </c:numRef>
            </c:minus>
            <c:spPr>
              <a:noFill/>
              <a:ln w="9525" cap="flat" cmpd="sng" algn="ctr">
                <a:solidFill>
                  <a:schemeClr val="tx1">
                    <a:lumMod val="65000"/>
                    <a:lumOff val="35000"/>
                  </a:schemeClr>
                </a:solidFill>
                <a:round/>
              </a:ln>
              <a:effectLst/>
            </c:spPr>
          </c:errBars>
          <c:xVal>
            <c:numRef>
              <c:f>相互作用断面積!$W$91:$W$94</c:f>
              <c:numCache>
                <c:formatCode>General</c:formatCode>
                <c:ptCount val="4"/>
                <c:pt idx="0">
                  <c:v>138</c:v>
                </c:pt>
                <c:pt idx="1">
                  <c:v>139</c:v>
                </c:pt>
                <c:pt idx="2">
                  <c:v>140</c:v>
                </c:pt>
                <c:pt idx="3">
                  <c:v>141</c:v>
                </c:pt>
              </c:numCache>
            </c:numRef>
          </c:xVal>
          <c:yVal>
            <c:numRef>
              <c:f>相互作用断面積!$X$91:$X$94</c:f>
              <c:numCache>
                <c:formatCode>General</c:formatCode>
                <c:ptCount val="4"/>
                <c:pt idx="0">
                  <c:v>2513.8612098805343</c:v>
                </c:pt>
                <c:pt idx="1">
                  <c:v>2526.063315448202</c:v>
                </c:pt>
                <c:pt idx="2">
                  <c:v>2584.6563713892815</c:v>
                </c:pt>
                <c:pt idx="3">
                  <c:v>2604.046634059096</c:v>
                </c:pt>
              </c:numCache>
            </c:numRef>
          </c:yVal>
          <c:smooth val="0"/>
          <c:extLst>
            <c:ext xmlns:c16="http://schemas.microsoft.com/office/drawing/2014/chart" uri="{C3380CC4-5D6E-409C-BE32-E72D297353CC}">
              <c16:uniqueId val="{00000000-AA5F-49E9-9C76-8965CC80F512}"/>
            </c:ext>
          </c:extLst>
        </c:ser>
        <c:dLbls>
          <c:showLegendKey val="0"/>
          <c:showVal val="0"/>
          <c:showCatName val="0"/>
          <c:showSerName val="0"/>
          <c:showPercent val="0"/>
          <c:showBubbleSize val="0"/>
        </c:dLbls>
        <c:axId val="521284223"/>
        <c:axId val="521301023"/>
      </c:scatterChart>
      <c:valAx>
        <c:axId val="521284223"/>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521301023"/>
        <c:crosses val="autoZero"/>
        <c:crossBetween val="midCat"/>
        <c:majorUnit val="1"/>
      </c:valAx>
      <c:valAx>
        <c:axId val="521301023"/>
        <c:scaling>
          <c:orientation val="minMax"/>
        </c:scaling>
        <c:delete val="0"/>
        <c:axPos val="l"/>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521284223"/>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774364-4E0C-4C45-B35C-766D2AFB5973}" type="datetimeFigureOut">
              <a:rPr kumimoji="1" lang="ja-JP" altLang="en-US" smtClean="0"/>
              <a:t>2026/8/25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C1CED4-693E-4DB5-8F55-EF1282D8FBC2}" type="slidenum">
              <a:rPr kumimoji="1" lang="ja-JP" altLang="en-US" smtClean="0"/>
              <a:t>‹#›</a:t>
            </a:fld>
            <a:endParaRPr kumimoji="1" lang="ja-JP" altLang="en-US"/>
          </a:p>
        </p:txBody>
      </p:sp>
    </p:spTree>
    <p:extLst>
      <p:ext uri="{BB962C8B-B14F-4D97-AF65-F5344CB8AC3E}">
        <p14:creationId xmlns:p14="http://schemas.microsoft.com/office/powerpoint/2010/main" val="202027369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Thank you for introducing me. I’m Keita Maeda from Tokyo City University. I’ll talk about “...”.</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a:t>
            </a:fld>
            <a:endParaRPr kumimoji="1" lang="ja-JP" altLang="en-US"/>
          </a:p>
        </p:txBody>
      </p:sp>
    </p:spTree>
    <p:extLst>
      <p:ext uri="{BB962C8B-B14F-4D97-AF65-F5344CB8AC3E}">
        <p14:creationId xmlns:p14="http://schemas.microsoft.com/office/powerpoint/2010/main" val="1452431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64373-2A88-4967-82E2-BCFEE3ED0E2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A78830-0497-502F-A7C5-BA096EC60D8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A218B72-9E66-6776-AA47-F1274CB967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b="1" dirty="0"/>
              <a:t>This is the one-dimensional A/Q histogram after the target.</a:t>
            </a:r>
            <a:br>
              <a:rPr lang="ja-JP" altLang="ja-JP" dirty="0"/>
            </a:br>
            <a:r>
              <a:rPr lang="ja-JP" altLang="ja-JP" b="1" dirty="0"/>
              <a:t>The peak fitted by the blue line corresponds to non-reacted particles of the nuclide of interest.</a:t>
            </a:r>
            <a:br>
              <a:rPr lang="ja-JP" altLang="ja-JP" dirty="0"/>
            </a:br>
            <a:r>
              <a:rPr lang="ja-JP" altLang="ja-JP" b="1" dirty="0"/>
              <a:t>The component next to this peak is considered to be from neutron removal.</a:t>
            </a:r>
            <a:br>
              <a:rPr lang="ja-JP" altLang="ja-JP" dirty="0"/>
            </a:br>
            <a:r>
              <a:rPr lang="en-US" altLang="ja-JP" b="1" dirty="0"/>
              <a:t>I</a:t>
            </a:r>
            <a:r>
              <a:rPr lang="ja-JP" altLang="ja-JP" b="1" dirty="0"/>
              <a:t> fit these components with two Gaussians and estimate the neutron removal amount by integrating the overlapping region using the error function.</a:t>
            </a:r>
            <a:endParaRPr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dirty="0"/>
              <a:t>ーーーーーーーーーーーーーーーーーーーーーーーーーーーーーーーーーーーーーーーーーーーーー</a:t>
            </a:r>
            <a:endParaRPr kumimoji="1"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dirty="0"/>
              <a:t>First, we fit the </a:t>
            </a:r>
            <a:r>
              <a:rPr lang="ja-JP" altLang="ja-JP" b="1" dirty="0"/>
              <a:t>neutron removal </a:t>
            </a:r>
            <a:r>
              <a:rPr lang="ja-JP" altLang="ja-JP" dirty="0"/>
              <a:t> and fully-stripped peaks with Gaussian functions. Then, we define the FS gate as ±3σ around the fully-stripped peak. We integrate the neutron-removal Gaussian within this gate to estimate the neutron-removal contamination in the FS gate.</a:t>
            </a:r>
            <a:endParaRPr kumimoji="1" lang="en-US" altLang="ja-JP" b="1" dirty="0"/>
          </a:p>
        </p:txBody>
      </p:sp>
      <p:sp>
        <p:nvSpPr>
          <p:cNvPr id="4" name="スライド番号プレースホルダー 3">
            <a:extLst>
              <a:ext uri="{FF2B5EF4-FFF2-40B4-BE49-F238E27FC236}">
                <a16:creationId xmlns:a16="http://schemas.microsoft.com/office/drawing/2014/main" id="{D4FE3850-33BE-AB47-963A-955CA5F0CB31}"/>
              </a:ext>
            </a:extLst>
          </p:cNvPr>
          <p:cNvSpPr>
            <a:spLocks noGrp="1"/>
          </p:cNvSpPr>
          <p:nvPr>
            <p:ph type="sldNum" sz="quarter" idx="5"/>
          </p:nvPr>
        </p:nvSpPr>
        <p:spPr/>
        <p:txBody>
          <a:bodyPr/>
          <a:lstStyle/>
          <a:p>
            <a:fld id="{2DC1CED4-693E-4DB5-8F55-EF1282D8FBC2}" type="slidenum">
              <a:rPr kumimoji="1" lang="ja-JP" altLang="en-US" smtClean="0"/>
              <a:t>10</a:t>
            </a:fld>
            <a:endParaRPr kumimoji="1" lang="ja-JP" altLang="en-US"/>
          </a:p>
        </p:txBody>
      </p:sp>
    </p:spTree>
    <p:extLst>
      <p:ext uri="{BB962C8B-B14F-4D97-AF65-F5344CB8AC3E}">
        <p14:creationId xmlns:p14="http://schemas.microsoft.com/office/powerpoint/2010/main" val="696746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Next, let me discuss the mass-number dependence of the interaction cross section σI​.</a:t>
            </a:r>
            <a:br>
              <a:rPr lang="ja-JP" altLang="ja-JP" dirty="0"/>
            </a:br>
            <a:r>
              <a:rPr lang="ja-JP" altLang="ja-JP" b="1" dirty="0"/>
              <a:t>The interaction cross section σI​ tend</a:t>
            </a:r>
            <a:r>
              <a:rPr lang="en-US" altLang="ja-JP" b="1" dirty="0"/>
              <a:t>ed</a:t>
            </a:r>
            <a:r>
              <a:rPr lang="ja-JP" altLang="ja-JP" b="1" dirty="0"/>
              <a:t> to increase with mass number.</a:t>
            </a:r>
            <a:br>
              <a:rPr lang="ja-JP" altLang="ja-JP" dirty="0"/>
            </a:br>
            <a:r>
              <a:rPr lang="en-US" altLang="ja-JP" b="1" dirty="0"/>
              <a:t>I</a:t>
            </a:r>
            <a:r>
              <a:rPr lang="ja-JP" altLang="ja-JP" b="1" dirty="0"/>
              <a:t> compared the measured σI​ with the geometric cross section σG​, and found a trend consistent with its mass-number dependence.</a:t>
            </a:r>
            <a:br>
              <a:rPr lang="ja-JP" altLang="ja-JP" dirty="0"/>
            </a:br>
            <a:r>
              <a:rPr lang="ja-JP" altLang="ja-JP" b="1" dirty="0"/>
              <a:t>This indicates that, within the experimental uncertainty, the interaction cross section reflects the geometric size of the nuclei.</a:t>
            </a:r>
            <a:endParaRPr lang="en-US" altLang="ja-JP" b="1" dirty="0"/>
          </a:p>
          <a:p>
            <a:endParaRPr kumimoji="1" lang="en-US" altLang="ja-JP" b="1" dirty="0"/>
          </a:p>
          <a:p>
            <a:r>
              <a:rPr kumimoji="1" lang="en-US" altLang="ja-JP" b="1" dirty="0"/>
              <a:t>-------------------------------t</a:t>
            </a:r>
            <a:r>
              <a:rPr kumimoji="1" lang="en-US" altLang="ja-JP" dirty="0"/>
              <a:t>he black line represents the expected cross section from a simple geometrical model, with r0fitted to the experimental data.</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11</a:t>
            </a:fld>
            <a:endParaRPr kumimoji="1" lang="ja-JP" altLang="en-US"/>
          </a:p>
        </p:txBody>
      </p:sp>
    </p:spTree>
    <p:extLst>
      <p:ext uri="{BB962C8B-B14F-4D97-AF65-F5344CB8AC3E}">
        <p14:creationId xmlns:p14="http://schemas.microsoft.com/office/powerpoint/2010/main" val="3907630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Next, </a:t>
            </a:r>
            <a:r>
              <a:rPr lang="en-US" altLang="ja-JP" b="1" dirty="0"/>
              <a:t>I</a:t>
            </a:r>
            <a:r>
              <a:rPr lang="ja-JP" altLang="ja-JP" b="1" dirty="0"/>
              <a:t> obtained the matter radii from the interaction cross sections.</a:t>
            </a:r>
            <a:br>
              <a:rPr lang="ja-JP" altLang="ja-JP" dirty="0"/>
            </a:br>
            <a:r>
              <a:rPr lang="ja-JP" altLang="ja-JP" b="1" dirty="0"/>
              <a:t>The matter radii tend</a:t>
            </a:r>
            <a:r>
              <a:rPr lang="en-US" altLang="ja-JP" b="1" dirty="0"/>
              <a:t>ed</a:t>
            </a:r>
            <a:r>
              <a:rPr lang="ja-JP" altLang="ja-JP" b="1" dirty="0"/>
              <a:t> to increase with mass number.</a:t>
            </a:r>
            <a:br>
              <a:rPr lang="ja-JP" altLang="ja-JP" dirty="0"/>
            </a:br>
            <a:r>
              <a:rPr lang="ja-JP" altLang="ja-JP" b="1" dirty="0"/>
              <a:t>The black line shows the expected RMS radius from the uniform sphere model.</a:t>
            </a:r>
            <a:br>
              <a:rPr lang="ja-JP" altLang="ja-JP" dirty="0"/>
            </a:br>
            <a:r>
              <a:rPr lang="ja-JP" altLang="ja-JP" b="1" dirty="0"/>
              <a:t>Our results show</a:t>
            </a:r>
            <a:r>
              <a:rPr lang="en-US" altLang="ja-JP" b="1" dirty="0"/>
              <a:t>ed</a:t>
            </a:r>
            <a:r>
              <a:rPr lang="ja-JP" altLang="ja-JP" b="1" dirty="0"/>
              <a:t> a similar trend.</a:t>
            </a:r>
            <a:br>
              <a:rPr lang="ja-JP" altLang="ja-JP" dirty="0"/>
            </a:br>
            <a:r>
              <a:rPr lang="ja-JP" altLang="ja-JP" b="1" dirty="0"/>
              <a:t>This suggests that the nuclear density distribution is relatively uniform for these nuclei.</a:t>
            </a:r>
            <a:endParaRPr lang="en-US" altLang="ja-JP" b="1" dirty="0"/>
          </a:p>
          <a:p>
            <a:r>
              <a:rPr kumimoji="1" lang="en-US" altLang="ja-JP" dirty="0"/>
              <a:t>--------------------------------------------------------------------------------------------------------</a:t>
            </a:r>
          </a:p>
          <a:p>
            <a:r>
              <a:rPr lang="ja-JP" altLang="ja-JP" b="1" dirty="0"/>
              <a:t>RMS radius represents how spread out the nucleons are in the nucleus.</a:t>
            </a:r>
            <a:br>
              <a:rPr lang="ja-JP" altLang="ja-JP" dirty="0"/>
            </a:br>
            <a:r>
              <a:rPr lang="ja-JP" altLang="ja-JP" b="1" dirty="0"/>
              <a:t>In the uniform sphere model, we assume a constant density and calculate the RMS radius.</a:t>
            </a:r>
            <a:endParaRPr lang="en-US" altLang="ja-JP" b="1" dirty="0"/>
          </a:p>
          <a:p>
            <a:endParaRPr kumimoji="1" lang="en-US" altLang="ja-JP" b="1" dirty="0"/>
          </a:p>
          <a:p>
            <a:r>
              <a:rPr kumimoji="1" lang="en-US" altLang="ja-JP" b="1" dirty="0"/>
              <a:t>RMS-&gt;root mean square</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12</a:t>
            </a:fld>
            <a:endParaRPr kumimoji="1" lang="ja-JP" altLang="en-US"/>
          </a:p>
        </p:txBody>
      </p:sp>
    </p:spTree>
    <p:extLst>
      <p:ext uri="{BB962C8B-B14F-4D97-AF65-F5344CB8AC3E}">
        <p14:creationId xmlns:p14="http://schemas.microsoft.com/office/powerpoint/2010/main" val="3724925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latin typeface="ＭＳ Ｐゴシック" panose="020B0600070205080204" pitchFamily="50" charset="-128"/>
                <a:ea typeface="ＭＳ Ｐゴシック" panose="020B0600070205080204" pitchFamily="50" charset="-128"/>
              </a:rPr>
              <a:t>Next, I compare</a:t>
            </a:r>
            <a:r>
              <a:rPr lang="en-US" altLang="ja-JP" b="1" dirty="0">
                <a:latin typeface="ＭＳ Ｐゴシック" panose="020B0600070205080204" pitchFamily="50" charset="-128"/>
                <a:ea typeface="ＭＳ Ｐゴシック" panose="020B0600070205080204" pitchFamily="50" charset="-128"/>
              </a:rPr>
              <a:t>d</a:t>
            </a:r>
            <a:r>
              <a:rPr lang="ja-JP" altLang="ja-JP" b="1" dirty="0">
                <a:latin typeface="ＭＳ Ｐゴシック" panose="020B0600070205080204" pitchFamily="50" charset="-128"/>
                <a:ea typeface="ＭＳ Ｐゴシック" panose="020B0600070205080204" pitchFamily="50" charset="-128"/>
              </a:rPr>
              <a:t> the matter radii obtained in this study with the proton distribution radii derived from charge radii in previous studies.</a:t>
            </a:r>
            <a:endParaRPr lang="en-US" altLang="ja-JP" b="1" dirty="0">
              <a:latin typeface="ＭＳ Ｐゴシック" panose="020B0600070205080204" pitchFamily="50" charset="-128"/>
              <a:ea typeface="ＭＳ Ｐゴシック" panose="020B0600070205080204" pitchFamily="50" charset="-128"/>
            </a:endParaRPr>
          </a:p>
          <a:p>
            <a:r>
              <a:rPr lang="ja-JP" altLang="ja-JP" b="1" dirty="0"/>
              <a:t>The black symbols show the proton distribution radii obtained from the charge radii with corrections.</a:t>
            </a:r>
            <a:br>
              <a:rPr lang="ja-JP" altLang="ja-JP" dirty="0"/>
            </a:br>
            <a:r>
              <a:rPr lang="ja-JP" altLang="ja-JP" b="1" dirty="0"/>
              <a:t>The matter radii obtained in this study are larger than the proton distribution radii for all nuclides.</a:t>
            </a:r>
            <a:br>
              <a:rPr lang="ja-JP" altLang="ja-JP" dirty="0"/>
            </a:br>
            <a:r>
              <a:rPr lang="ja-JP" altLang="ja-JP" b="1" dirty="0"/>
              <a:t>This suggests that the neutron distribution extends beyond the proton distribution.</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13</a:t>
            </a:fld>
            <a:endParaRPr kumimoji="1" lang="ja-JP" altLang="en-US"/>
          </a:p>
        </p:txBody>
      </p:sp>
    </p:spTree>
    <p:extLst>
      <p:ext uri="{BB962C8B-B14F-4D97-AF65-F5344CB8AC3E}">
        <p14:creationId xmlns:p14="http://schemas.microsoft.com/office/powerpoint/2010/main" val="113066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Here, </a:t>
            </a:r>
            <a:r>
              <a:rPr lang="en-US" altLang="ja-JP" b="1" dirty="0"/>
              <a:t>I</a:t>
            </a:r>
            <a:r>
              <a:rPr lang="ja-JP" altLang="ja-JP" b="1" dirty="0"/>
              <a:t> obtained the neutron distribution radius and neutron skin thickness of 136Xe using the matter radius and the proton distribution radius from previous studies.</a:t>
            </a:r>
            <a:br>
              <a:rPr lang="ja-JP" altLang="ja-JP" dirty="0"/>
            </a:br>
            <a:r>
              <a:rPr lang="ja-JP" altLang="ja-JP" b="1" dirty="0"/>
              <a:t>There </a:t>
            </a:r>
            <a:r>
              <a:rPr lang="en-US" altLang="ja-JP" b="1" dirty="0"/>
              <a:t>was</a:t>
            </a:r>
            <a:r>
              <a:rPr lang="ja-JP" altLang="ja-JP" b="1" dirty="0"/>
              <a:t> little difference between our results and the theoretical calculations from the previous study, shown in red.</a:t>
            </a:r>
            <a:br>
              <a:rPr lang="ja-JP" altLang="ja-JP" dirty="0"/>
            </a:br>
            <a:r>
              <a:rPr lang="ja-JP" altLang="ja-JP" b="1" dirty="0"/>
              <a:t>This may be due to assumptions about the density distribution and model dependence.</a:t>
            </a:r>
            <a:br>
              <a:rPr lang="ja-JP" altLang="ja-JP" dirty="0"/>
            </a:br>
            <a:r>
              <a:rPr lang="en-US" altLang="ja-JP" b="1" dirty="0"/>
              <a:t>I</a:t>
            </a:r>
            <a:r>
              <a:rPr lang="ja-JP" altLang="ja-JP" b="1" dirty="0"/>
              <a:t> would like to investigate this further with additional measurements and improved analysis methods.</a:t>
            </a:r>
            <a:endParaRPr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ーーーーーーーーーーーーーーーーーーーーーーーーーーーーーーーーーーーーーーーーーーーーーーーーーーーーーーーーーー</a:t>
            </a:r>
            <a:endParaRPr kumimoji="1" lang="en-US" altLang="ja-JP" dirty="0"/>
          </a:p>
          <a:p>
            <a:r>
              <a:rPr lang="ja-JP" altLang="ja-JP" b="1" dirty="0"/>
              <a:t>The matter radius is obtained from an inverse calculation based on Glauber theory, assuming smooth proton and neutron density distributions.</a:t>
            </a:r>
            <a:br>
              <a:rPr lang="ja-JP" altLang="ja-JP" dirty="0"/>
            </a:br>
            <a:r>
              <a:rPr lang="ja-JP" altLang="ja-JP" b="1" dirty="0"/>
              <a:t>Therefore, the fine structures of the density distribution and the details of the nuclear surface may depend on the model.</a:t>
            </a:r>
            <a:endParaRPr lang="en-US" altLang="ja-JP" b="1" dirty="0"/>
          </a:p>
          <a:p>
            <a:endParaRPr kumimoji="1" lang="en-US" altLang="ja-JP" dirty="0"/>
          </a:p>
          <a:p>
            <a:r>
              <a:rPr lang="ja-JP" altLang="ja-JP" b="1" dirty="0"/>
              <a:t>Theoretical predictions of the neutron skin thickness of 136Xe range from about 0.15 to 0.25 fm, depending on the model.</a:t>
            </a:r>
            <a:br>
              <a:rPr lang="ja-JP" altLang="ja-JP" dirty="0"/>
            </a:br>
            <a:r>
              <a:rPr lang="ja-JP" altLang="ja-JP" b="1" dirty="0"/>
              <a:t>This may be related to differences in the surface diffuseness and the density dependence of the symmetry energy.</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14</a:t>
            </a:fld>
            <a:endParaRPr kumimoji="1" lang="ja-JP" altLang="en-US"/>
          </a:p>
        </p:txBody>
      </p:sp>
    </p:spTree>
    <p:extLst>
      <p:ext uri="{BB962C8B-B14F-4D97-AF65-F5344CB8AC3E}">
        <p14:creationId xmlns:p14="http://schemas.microsoft.com/office/powerpoint/2010/main" val="646801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b="1" dirty="0"/>
              <a:t>Finally, I will summarize this study and discuss future </a:t>
            </a:r>
            <a:r>
              <a:rPr lang="en-US" altLang="ja-JP" sz="1200" b="1" dirty="0" err="1"/>
              <a:t>work.In</a:t>
            </a:r>
            <a:r>
              <a:rPr lang="en-US" altLang="ja-JP" sz="1200" b="1" dirty="0"/>
              <a:t> this study, I measured the interaction cross sections and matter radii of isotopes with Z=54–60.The interaction cross sections showed a trend consistent with the mass-number dependence of the geometric cross section.</a:t>
            </a:r>
            <a:r>
              <a:rPr lang="ja-JP" altLang="ja-JP" b="1" dirty="0"/>
              <a:t> The obtained matter radii increase with mass number, consistent with the RMS radii expected from the uniform sphere model.</a:t>
            </a:r>
            <a:r>
              <a:rPr lang="en-US" altLang="ja-JP" sz="1200" b="1" dirty="0"/>
              <a:t>For future work, I would like to study nuclear structure effects on interaction cross sections around the magic number N=82, beyond a simple geometric picture.</a:t>
            </a:r>
          </a:p>
          <a:p>
            <a:r>
              <a:rPr kumimoji="1" lang="ja-JP" altLang="en-US" dirty="0">
                <a:latin typeface="ＭＳ Ｐゴシック" panose="020B0600070205080204" pitchFamily="50" charset="-128"/>
                <a:ea typeface="ＭＳ Ｐゴシック" panose="020B0600070205080204" pitchFamily="50" charset="-128"/>
              </a:rPr>
              <a:t>ーーーーーーーーーーーーーーーーーーーーーーーーーーーーーーーーーーーーーーーーーーーーーーーーーーーーーーーーーーーーーーーーーーーーーーーーーーーーーーーーーー</a:t>
            </a:r>
            <a:endParaRPr kumimoji="1" lang="en-US" altLang="ja-JP" dirty="0">
              <a:latin typeface="ＭＳ Ｐゴシック" panose="020B0600070205080204" pitchFamily="50" charset="-128"/>
              <a:ea typeface="ＭＳ Ｐゴシック" panose="020B0600070205080204" pitchFamily="50"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15</a:t>
            </a:fld>
            <a:endParaRPr kumimoji="1" lang="ja-JP" altLang="en-US"/>
          </a:p>
        </p:txBody>
      </p:sp>
    </p:spTree>
    <p:extLst>
      <p:ext uri="{BB962C8B-B14F-4D97-AF65-F5344CB8AC3E}">
        <p14:creationId xmlns:p14="http://schemas.microsoft.com/office/powerpoint/2010/main" val="613723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6B15E-0D2D-7A1A-7D46-1397F085105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10830C7-6E47-91FD-7D17-AFF91213362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ABCFC10-E1C1-3ECD-27C1-1A46FDAD90C6}"/>
              </a:ext>
            </a:extLst>
          </p:cNvPr>
          <p:cNvSpPr>
            <a:spLocks noGrp="1"/>
          </p:cNvSpPr>
          <p:nvPr>
            <p:ph type="body" idx="1"/>
          </p:nvPr>
        </p:nvSpPr>
        <p:spPr/>
        <p:txBody>
          <a:bodyPr/>
          <a:lstStyle/>
          <a:p>
            <a:r>
              <a:rPr lang="ja-JP" altLang="ja-JP" dirty="0"/>
              <a:t>Here are the collaborators and their affiliations.</a:t>
            </a:r>
            <a:endParaRPr kumimoji="1" lang="en-US" altLang="ja-JP" dirty="0"/>
          </a:p>
          <a:p>
            <a:r>
              <a:rPr kumimoji="1" lang="ja-JP" altLang="ja-JP" sz="1200" b="1" i="0" kern="1200" dirty="0">
                <a:solidFill>
                  <a:schemeClr val="tx1"/>
                </a:solidFill>
                <a:effectLst/>
                <a:latin typeface="+mn-lt"/>
                <a:ea typeface="+mn-ea"/>
                <a:cs typeface="+mn-cs"/>
              </a:rPr>
              <a:t>Thank you for your kind attention </a:t>
            </a:r>
            <a:endParaRPr kumimoji="1" lang="ja-JP" altLang="en-US" dirty="0"/>
          </a:p>
        </p:txBody>
      </p:sp>
      <p:sp>
        <p:nvSpPr>
          <p:cNvPr id="4" name="スライド番号プレースホルダー 3">
            <a:extLst>
              <a:ext uri="{FF2B5EF4-FFF2-40B4-BE49-F238E27FC236}">
                <a16:creationId xmlns:a16="http://schemas.microsoft.com/office/drawing/2014/main" id="{4AA652CA-514C-F8AD-0DE5-A433FC01E0C3}"/>
              </a:ext>
            </a:extLst>
          </p:cNvPr>
          <p:cNvSpPr>
            <a:spLocks noGrp="1"/>
          </p:cNvSpPr>
          <p:nvPr>
            <p:ph type="sldNum" sz="quarter" idx="5"/>
          </p:nvPr>
        </p:nvSpPr>
        <p:spPr/>
        <p:txBody>
          <a:bodyPr/>
          <a:lstStyle/>
          <a:p>
            <a:fld id="{2DC1CED4-693E-4DB5-8F55-EF1282D8FBC2}" type="slidenum">
              <a:rPr kumimoji="1" lang="ja-JP" altLang="en-US" smtClean="0"/>
              <a:t>16</a:t>
            </a:fld>
            <a:endParaRPr kumimoji="1" lang="ja-JP" altLang="en-US"/>
          </a:p>
        </p:txBody>
      </p:sp>
    </p:spTree>
    <p:extLst>
      <p:ext uri="{BB962C8B-B14F-4D97-AF65-F5344CB8AC3E}">
        <p14:creationId xmlns:p14="http://schemas.microsoft.com/office/powerpoint/2010/main" val="2124536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lang="ja-JP" altLang="ja-JP" b="1" dirty="0"/>
              <a:t>plastic scintillator</a:t>
            </a:r>
            <a:endParaRPr kumimoji="1" lang="en-US" altLang="ja-JP" dirty="0"/>
          </a:p>
          <a:p>
            <a:r>
              <a:rPr lang="ja-JP" altLang="ja-JP" b="1" dirty="0"/>
              <a:t>A plastic scintillator emits light when a charged particle passes through it.</a:t>
            </a:r>
            <a:br>
              <a:rPr lang="ja-JP" altLang="ja-JP" dirty="0"/>
            </a:br>
            <a:r>
              <a:rPr lang="ja-JP" altLang="ja-JP" b="1" dirty="0"/>
              <a:t>Its fast response makes it suitable for TOF measurements.</a:t>
            </a:r>
            <a:br>
              <a:rPr lang="ja-JP" altLang="ja-JP" dirty="0"/>
            </a:br>
            <a:r>
              <a:rPr lang="ja-JP" altLang="ja-JP" b="1" dirty="0"/>
              <a:t>PMTs are placed on both sides, allowing us to determine the particle position from the time and pulse-height differences.</a:t>
            </a:r>
            <a:endParaRPr kumimoji="1" lang="en-US" altLang="ja-JP" dirty="0"/>
          </a:p>
          <a:p>
            <a:r>
              <a:rPr kumimoji="1" lang="ja-JP" altLang="en-US" dirty="0"/>
              <a:t>●イオンチェンバー　</a:t>
            </a:r>
            <a:r>
              <a:rPr kumimoji="1" lang="en-US" altLang="ja-JP" dirty="0"/>
              <a:t>(ΔE)</a:t>
            </a:r>
          </a:p>
          <a:p>
            <a:r>
              <a:rPr lang="ja-JP" altLang="ja-JP" b="1" dirty="0"/>
              <a:t>The ion chamber has 29 aluminized Mylar electrodes.</a:t>
            </a:r>
            <a:br>
              <a:rPr lang="ja-JP" altLang="ja-JP" dirty="0"/>
            </a:br>
            <a:r>
              <a:rPr lang="ja-JP" altLang="ja-JP" b="1" dirty="0"/>
              <a:t>A charged particle ionizes the gas and produces electron-ion pairs.</a:t>
            </a:r>
            <a:br>
              <a:rPr lang="ja-JP" altLang="ja-JP" dirty="0"/>
            </a:br>
            <a:r>
              <a:rPr lang="ja-JP" altLang="ja-JP" b="1" dirty="0"/>
              <a:t>The resulting signal is proportional to the energy loss.</a:t>
            </a:r>
            <a:br>
              <a:rPr kumimoji="1" lang="en-US" altLang="ja-JP" dirty="0"/>
            </a:br>
            <a:endParaRPr kumimoji="1" lang="en-US" altLang="ja-JP" dirty="0"/>
          </a:p>
          <a:p>
            <a:r>
              <a:rPr kumimoji="1" lang="ja-JP" altLang="en-US" dirty="0"/>
              <a:t>●</a:t>
            </a:r>
            <a:r>
              <a:rPr kumimoji="1" lang="en-US" altLang="ja-JP" dirty="0"/>
              <a:t>PPAC</a:t>
            </a:r>
            <a:endParaRPr lang="en-US" altLang="ja-JP" b="1" dirty="0"/>
          </a:p>
          <a:p>
            <a:r>
              <a:rPr lang="ja-JP" altLang="ja-JP" b="1" dirty="0"/>
              <a:t>PPAC is a detector used to measure the beam position and angle.</a:t>
            </a:r>
            <a:br>
              <a:rPr lang="ja-JP" altLang="ja-JP" dirty="0"/>
            </a:br>
            <a:r>
              <a:rPr lang="ja-JP" altLang="ja-JP" b="1" dirty="0"/>
              <a:t>The position is determined from signals from the X- and Y-direction strip electrodes.</a:t>
            </a:r>
            <a:br>
              <a:rPr lang="ja-JP" altLang="ja-JP" dirty="0"/>
            </a:br>
            <a:r>
              <a:rPr lang="ja-JP" altLang="ja-JP" b="1" dirty="0"/>
              <a:t>It uses electron-ion pairs, similar to an ion chamber, and has good time resolution.</a:t>
            </a:r>
            <a:endParaRPr lang="ja-JP" altLang="ja-JP" dirty="0"/>
          </a:p>
          <a:p>
            <a:r>
              <a:rPr lang="ja-JP" altLang="ja-JP" b="1" dirty="0"/>
              <a:t>The X plane is at the top, followed by the anode and the Y plane.</a:t>
            </a:r>
            <a:br>
              <a:rPr lang="ja-JP" altLang="ja-JP" dirty="0"/>
            </a:br>
            <a:r>
              <a:rPr lang="ja-JP" altLang="ja-JP" b="1" dirty="0"/>
              <a:t>These three parts form the B side, and there is also an A side on the other side.</a:t>
            </a:r>
            <a:endParaRPr lang="ja-JP" altLang="ja-JP" dirty="0"/>
          </a:p>
          <a:p>
            <a:br>
              <a:rPr lang="ja-JP" altLang="en-US" dirty="0"/>
            </a:br>
            <a:endParaRPr kumimoji="1" lang="en-US"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18</a:t>
            </a:fld>
            <a:endParaRPr kumimoji="1" lang="ja-JP" altLang="en-US"/>
          </a:p>
        </p:txBody>
      </p:sp>
    </p:spTree>
    <p:extLst>
      <p:ext uri="{BB962C8B-B14F-4D97-AF65-F5344CB8AC3E}">
        <p14:creationId xmlns:p14="http://schemas.microsoft.com/office/powerpoint/2010/main" val="3468939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The beam is first accelerated by RILAC and then by several ring cyclotrons. Finally, the SRC accelerates the beam to about 70% of the speed of light.</a:t>
            </a:r>
            <a:endParaRPr lang="ja-JP" altLang="ja-JP" dirty="0"/>
          </a:p>
          <a:p>
            <a:r>
              <a:rPr lang="ja-JP" altLang="ja-JP" b="1" dirty="0"/>
              <a:t>During the acceleration, electron strippers remove electrons from the ions using a thin carbon foil. This produces highly charged ions and allows more efficient acceleration to higher energies.</a:t>
            </a: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19</a:t>
            </a:fld>
            <a:endParaRPr kumimoji="1" lang="ja-JP" altLang="en-US"/>
          </a:p>
        </p:txBody>
      </p:sp>
    </p:spTree>
    <p:extLst>
      <p:ext uri="{BB962C8B-B14F-4D97-AF65-F5344CB8AC3E}">
        <p14:creationId xmlns:p14="http://schemas.microsoft.com/office/powerpoint/2010/main" val="2177651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5C87A-3CC1-922E-D652-0830593DC2A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929453E-B73A-24CF-D957-194B5EE5FE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9A6C802-9408-C1FB-DD4E-302CC8725DC6}"/>
              </a:ext>
            </a:extLst>
          </p:cNvPr>
          <p:cNvSpPr>
            <a:spLocks noGrp="1"/>
          </p:cNvSpPr>
          <p:nvPr>
            <p:ph type="body" idx="1"/>
          </p:nvPr>
        </p:nvSpPr>
        <p:spPr/>
        <p:txBody>
          <a:bodyPr/>
          <a:lstStyle/>
          <a:p>
            <a:r>
              <a:rPr lang="ja-JP" altLang="ja-JP" b="1" dirty="0"/>
              <a:t>The experiment was performed at the RIKEN RI Beam Factory (RIBF).</a:t>
            </a:r>
            <a:br>
              <a:rPr lang="ja-JP" altLang="ja-JP" dirty="0"/>
            </a:br>
            <a:r>
              <a:rPr lang="ja-JP" altLang="ja-JP" b="1" dirty="0"/>
              <a:t>We used the BigRIPS separator with a primary beam accelerated to about 70% of the speed of light by the SRC.</a:t>
            </a:r>
            <a:endParaRPr kumimoji="1" lang="ja-JP" altLang="en-US" dirty="0"/>
          </a:p>
        </p:txBody>
      </p:sp>
      <p:sp>
        <p:nvSpPr>
          <p:cNvPr id="4" name="スライド番号プレースホルダー 3">
            <a:extLst>
              <a:ext uri="{FF2B5EF4-FFF2-40B4-BE49-F238E27FC236}">
                <a16:creationId xmlns:a16="http://schemas.microsoft.com/office/drawing/2014/main" id="{F2066DF9-897C-8A7F-B710-A6096A17324F}"/>
              </a:ext>
            </a:extLst>
          </p:cNvPr>
          <p:cNvSpPr>
            <a:spLocks noGrp="1"/>
          </p:cNvSpPr>
          <p:nvPr>
            <p:ph type="sldNum" sz="quarter" idx="5"/>
          </p:nvPr>
        </p:nvSpPr>
        <p:spPr/>
        <p:txBody>
          <a:bodyPr/>
          <a:lstStyle/>
          <a:p>
            <a:fld id="{2DC1CED4-693E-4DB5-8F55-EF1282D8FBC2}" type="slidenum">
              <a:rPr kumimoji="1" lang="ja-JP" altLang="en-US" smtClean="0"/>
              <a:t>20</a:t>
            </a:fld>
            <a:endParaRPr kumimoji="1" lang="ja-JP" altLang="en-US"/>
          </a:p>
        </p:txBody>
      </p:sp>
    </p:spTree>
    <p:extLst>
      <p:ext uri="{BB962C8B-B14F-4D97-AF65-F5344CB8AC3E}">
        <p14:creationId xmlns:p14="http://schemas.microsoft.com/office/powerpoint/2010/main" val="2537993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Here is the table of contents. First,</a:t>
            </a:r>
            <a:r>
              <a:rPr lang="ja-JP" altLang="ja-JP" sz="1200" b="1" dirty="0"/>
              <a:t> </a:t>
            </a:r>
            <a:r>
              <a:rPr lang="en-US" altLang="ja-JP" sz="1200" b="1" dirty="0"/>
              <a:t>I will talk</a:t>
            </a:r>
            <a:r>
              <a:rPr lang="ja-JP" altLang="en-US" sz="1200" b="1" dirty="0"/>
              <a:t> </a:t>
            </a:r>
            <a:r>
              <a:rPr lang="en-US" altLang="ja-JP" sz="1200" b="1" dirty="0"/>
              <a:t>about</a:t>
            </a:r>
            <a:r>
              <a:rPr lang="ja-JP" altLang="en-US" sz="1200" b="1" dirty="0"/>
              <a:t> </a:t>
            </a:r>
            <a:r>
              <a:rPr lang="ja-JP" altLang="ja-JP" sz="1200" b="1" dirty="0"/>
              <a:t>Background and Objectives</a:t>
            </a:r>
            <a:r>
              <a:rPr lang="en-US" altLang="ja-JP" sz="1200" b="1" dirty="0"/>
              <a:t>. and then </a:t>
            </a:r>
            <a:r>
              <a:rPr lang="ja-JP" altLang="ja-JP" sz="1200" b="1" dirty="0"/>
              <a:t>Measurement Principle</a:t>
            </a:r>
            <a:r>
              <a:rPr lang="en-US" altLang="ja-JP" sz="1200" b="1" dirty="0"/>
              <a:t>,</a:t>
            </a:r>
            <a:r>
              <a:rPr lang="ja-JP" altLang="ja-JP" b="1" dirty="0"/>
              <a:t> experimental setup</a:t>
            </a:r>
            <a:endParaRPr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dirty="0"/>
              <a:t>,and </a:t>
            </a:r>
            <a:r>
              <a:rPr lang="en-US" altLang="ja-JP" sz="1200" b="1" dirty="0">
                <a:latin typeface="ＭＳ Ｐゴシック" panose="020B0600070205080204" pitchFamily="50" charset="-128"/>
                <a:ea typeface="ＭＳ Ｐゴシック" panose="020B0600070205080204" pitchFamily="50" charset="-128"/>
              </a:rPr>
              <a:t>Analysis</a:t>
            </a:r>
            <a:r>
              <a:rPr lang="ja-JP" altLang="en-US" sz="1200" b="1" dirty="0">
                <a:latin typeface="ＭＳ Ｐゴシック" panose="020B0600070205080204" pitchFamily="50" charset="-128"/>
                <a:ea typeface="ＭＳ Ｐゴシック" panose="020B0600070205080204" pitchFamily="50" charset="-128"/>
              </a:rPr>
              <a:t> </a:t>
            </a:r>
            <a:r>
              <a:rPr lang="en-US" altLang="ja-JP" sz="1200" b="1" dirty="0">
                <a:latin typeface="ＭＳ Ｐゴシック" panose="020B0600070205080204" pitchFamily="50" charset="-128"/>
                <a:ea typeface="ＭＳ Ｐゴシック" panose="020B0600070205080204" pitchFamily="50" charset="-128"/>
              </a:rPr>
              <a:t>Results, finally, summary and Future Prospects. </a:t>
            </a:r>
            <a:endParaRPr kumimoji="1" lang="en-US" altLang="ja-JP" sz="1200" b="1" dirty="0">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latin typeface="ＭＳ Ｐゴシック" panose="020B0600070205080204" pitchFamily="50" charset="-128"/>
              <a:ea typeface="ＭＳ Ｐゴシック" panose="020B0600070205080204"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a:t>
            </a:fld>
            <a:endParaRPr kumimoji="1" lang="ja-JP" altLang="en-US"/>
          </a:p>
        </p:txBody>
      </p:sp>
    </p:spTree>
    <p:extLst>
      <p:ext uri="{BB962C8B-B14F-4D97-AF65-F5344CB8AC3E}">
        <p14:creationId xmlns:p14="http://schemas.microsoft.com/office/powerpoint/2010/main" val="3105051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The upstream TOF is measured between F3 and F7, over a distance of 46.976 m.</a:t>
            </a:r>
            <a:br>
              <a:rPr lang="ja-JP" altLang="ja-JP" dirty="0"/>
            </a:br>
            <a:r>
              <a:rPr lang="ja-JP" altLang="ja-JP" b="1" dirty="0"/>
              <a:t>The downstream TOF is measured between F8 and F10, over a distance of 25.434 m.</a:t>
            </a:r>
            <a:endParaRPr lang="ja-JP" altLang="ja-JP" dirty="0"/>
          </a:p>
          <a:p>
            <a:r>
              <a:rPr lang="ja-JP" altLang="ja-JP" b="1" dirty="0"/>
              <a:t>For the upstream Bρ, we use the average of the values between F3–F5 and F5–F7.</a:t>
            </a:r>
            <a:br>
              <a:rPr lang="ja-JP" altLang="ja-JP" dirty="0"/>
            </a:br>
            <a:r>
              <a:rPr lang="ja-JP" altLang="ja-JP" b="1" dirty="0"/>
              <a:t>The two distances are almost the same, so we use a simple average.</a:t>
            </a:r>
            <a:endParaRPr lang="ja-JP"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21</a:t>
            </a:fld>
            <a:endParaRPr kumimoji="1" lang="ja-JP" altLang="en-US"/>
          </a:p>
        </p:txBody>
      </p:sp>
    </p:spTree>
    <p:extLst>
      <p:ext uri="{BB962C8B-B14F-4D97-AF65-F5344CB8AC3E}">
        <p14:creationId xmlns:p14="http://schemas.microsoft.com/office/powerpoint/2010/main" val="3353931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22</a:t>
            </a:fld>
            <a:endParaRPr kumimoji="1" lang="ja-JP" altLang="en-US"/>
          </a:p>
        </p:txBody>
      </p:sp>
    </p:spTree>
    <p:extLst>
      <p:ext uri="{BB962C8B-B14F-4D97-AF65-F5344CB8AC3E}">
        <p14:creationId xmlns:p14="http://schemas.microsoft.com/office/powerpoint/2010/main" val="434263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9F907-5034-4F01-5225-092C651608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442CEE-917F-37AC-7ABF-F981AC28AF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3640F35-0AA6-DA1F-0CC2-F78916F10E5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7A04084-133B-993A-FFEA-1C849A47AD70}"/>
              </a:ext>
            </a:extLst>
          </p:cNvPr>
          <p:cNvSpPr>
            <a:spLocks noGrp="1"/>
          </p:cNvSpPr>
          <p:nvPr>
            <p:ph type="sldNum" sz="quarter" idx="5"/>
          </p:nvPr>
        </p:nvSpPr>
        <p:spPr/>
        <p:txBody>
          <a:bodyPr/>
          <a:lstStyle/>
          <a:p>
            <a:fld id="{2DC1CED4-693E-4DB5-8F55-EF1282D8FBC2}" type="slidenum">
              <a:rPr kumimoji="1" lang="ja-JP" altLang="en-US" smtClean="0"/>
              <a:t>23</a:t>
            </a:fld>
            <a:endParaRPr kumimoji="1" lang="ja-JP" altLang="en-US"/>
          </a:p>
        </p:txBody>
      </p:sp>
    </p:spTree>
    <p:extLst>
      <p:ext uri="{BB962C8B-B14F-4D97-AF65-F5344CB8AC3E}">
        <p14:creationId xmlns:p14="http://schemas.microsoft.com/office/powerpoint/2010/main" val="3068880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ノート プレースホルダー 2"/>
              <p:cNvSpPr>
                <a:spLocks noGrp="1"/>
              </p:cNvSpPr>
              <p:nvPr>
                <p:ph type="body" idx="1"/>
              </p:nvPr>
            </p:nvSpPr>
            <p:spPr/>
            <p:txBody>
              <a:bodyPr/>
              <a:lstStyle/>
              <a:p>
                <a:r>
                  <a:rPr lang="ja-JP" altLang="ja-JP" b="1" dirty="0"/>
                  <a:t>The interaction cross section is obtained from the decrease in the number of beam particles in the target.</a:t>
                </a:r>
                <a:br>
                  <a:rPr lang="ja-JP" altLang="ja-JP" dirty="0"/>
                </a:br>
                <a:r>
                  <a:rPr lang="ja-JP" altLang="ja-JP" b="1" dirty="0"/>
                  <a:t>We assume that particles are lost with a constant probability, which gives the following differential equation.</a:t>
                </a:r>
                <a:br>
                  <a:rPr lang="ja-JP" altLang="ja-JP" dirty="0"/>
                </a:br>
                <a:r>
                  <a:rPr lang="ja-JP" altLang="ja-JP" b="1" dirty="0"/>
                  <a:t>Solving this equation gives an exponential decrease, and we obtain the interaction cross section from the relation between N1​ and N2​.</a:t>
                </a:r>
                <a:br>
                  <a:rPr lang="ja-JP" altLang="ja-JP" dirty="0"/>
                </a:br>
                <a:r>
                  <a:rPr lang="ja-JP" altLang="ja-JP" b="1" dirty="0"/>
                  <a:t>Here, Nt​ is the target areal density, or the number of target atoms per unit area.</a:t>
                </a:r>
                <a:endParaRPr lang="ja-JP" altLang="ja-JP" dirty="0"/>
              </a:p>
              <a:p>
                <a:r>
                  <a:rPr lang="ja-JP" altLang="ja-JP" b="1" dirty="0"/>
                  <a:t>For the uncertainty, we consider only the statistical fluctuations of the particle counts.</a:t>
                </a:r>
                <a:br>
                  <a:rPr lang="ja-JP" altLang="ja-JP" dirty="0"/>
                </a:br>
                <a:r>
                  <a:rPr lang="ja-JP" altLang="ja-JP" b="1" dirty="0"/>
                  <a:t>The events are assumed to follow a binomial distribution, which is approximated by a Gaussian distribution for a large number of events.</a:t>
                </a:r>
                <a:br>
                  <a:rPr lang="ja-JP" altLang="ja-JP" dirty="0"/>
                </a:br>
                <a:r>
                  <a:rPr lang="ja-JP" altLang="ja-JP" b="1" dirty="0"/>
                  <a:t>We use the 1σ, or about 68%, range as the uncertainty. Systematic uncertainties are not included.</a:t>
                </a:r>
                <a:endParaRPr lang="ja-JP" altLang="ja-JP" dirty="0"/>
              </a:p>
              <a:p>
                <a:endParaRPr kumimoji="1" lang="ja-JP" altLang="en-US" dirty="0"/>
              </a:p>
            </p:txBody>
          </p:sp>
        </mc:Choice>
        <mc:Fallback xmlns="">
          <p:sp>
            <p:nvSpPr>
              <p:cNvPr id="3" name="ノート プレースホルダー 2"/>
              <p:cNvSpPr>
                <a:spLocks noGrp="1"/>
              </p:cNvSpPr>
              <p:nvPr>
                <p:ph type="body" idx="1"/>
              </p:nvPr>
            </p:nvSpPr>
            <p:spPr/>
            <p:txBody>
              <a:bodyPr/>
              <a:lstStyle/>
              <a:p>
                <a:r>
                  <a:rPr lang="ja-JP" altLang="en-US" dirty="0"/>
                  <a:t>相互作用断面積は、標的中でのビーム粒子数の減衰から求めます。</a:t>
                </a:r>
                <a:endParaRPr lang="en-US" altLang="ja-JP" dirty="0"/>
              </a:p>
              <a:p>
                <a:r>
                  <a:rPr lang="ja-JP" altLang="en-US" dirty="0"/>
                  <a:t>標的を通過する粒子数 </a:t>
                </a:r>
                <a:r>
                  <a:rPr kumimoji="1" lang="ja-JP" altLang="en-US" sz="1200" i="0" kern="1200">
                    <a:solidFill>
                      <a:schemeClr val="tx1"/>
                    </a:solidFill>
                    <a:latin typeface="+mn-lt"/>
                    <a:ea typeface="+mn-ea"/>
                    <a:cs typeface="+mn-cs"/>
                  </a:rPr>
                  <a:t>𝑁</a:t>
                </a:r>
                <a:r>
                  <a:rPr lang="ja-JP" altLang="en-US" dirty="0"/>
                  <a:t>は、進行距離に対して一定確率で失われると仮定し、このような微分方程式で表されます。</a:t>
                </a:r>
                <a:endParaRPr lang="en-US" altLang="ja-JP" dirty="0"/>
              </a:p>
              <a:p>
                <a:r>
                  <a:rPr lang="ja-JP" altLang="en-US" dirty="0"/>
                  <a:t>この式を解くと、粒子数は指数関数的に減衰し、入射粒子数 </a:t>
                </a:r>
                <a:r>
                  <a:rPr kumimoji="1" lang="ja-JP" altLang="en-US" sz="1200" i="0" kern="1200">
                    <a:solidFill>
                      <a:schemeClr val="tx1"/>
                    </a:solidFill>
                    <a:latin typeface="+mn-lt"/>
                    <a:ea typeface="+mn-ea"/>
                    <a:cs typeface="+mn-cs"/>
                  </a:rPr>
                  <a:t>𝑁_</a:t>
                </a:r>
                <a:r>
                  <a:rPr kumimoji="1" lang="en-US" altLang="ja-JP" sz="1200" i="0" kern="1200">
                    <a:solidFill>
                      <a:schemeClr val="tx1"/>
                    </a:solidFill>
                    <a:latin typeface="+mn-lt"/>
                    <a:ea typeface="+mn-ea"/>
                    <a:cs typeface="+mn-cs"/>
                  </a:rPr>
                  <a:t>1</a:t>
                </a:r>
                <a:r>
                  <a:rPr lang="ja-JP" altLang="en-US" dirty="0"/>
                  <a:t>と透過粒子数 </a:t>
                </a:r>
                <a:r>
                  <a:rPr kumimoji="1" lang="ja-JP" altLang="en-US" sz="1200" i="0" kern="1200">
                    <a:solidFill>
                      <a:schemeClr val="tx1"/>
                    </a:solidFill>
                    <a:latin typeface="+mn-lt"/>
                    <a:ea typeface="+mn-ea"/>
                    <a:cs typeface="+mn-cs"/>
                  </a:rPr>
                  <a:t>𝑁_</a:t>
                </a:r>
                <a:r>
                  <a:rPr kumimoji="1" lang="en-US" altLang="ja-JP" sz="1200" i="0" kern="1200">
                    <a:solidFill>
                      <a:schemeClr val="tx1"/>
                    </a:solidFill>
                    <a:latin typeface="+mn-lt"/>
                    <a:ea typeface="+mn-ea"/>
                    <a:cs typeface="+mn-cs"/>
                  </a:rPr>
                  <a:t>2</a:t>
                </a:r>
                <a:r>
                  <a:rPr lang="ja-JP" altLang="en-US" dirty="0"/>
                  <a:t>の関係はこのようになります。</a:t>
                </a:r>
                <a:endParaRPr lang="en-US" altLang="ja-JP" dirty="0"/>
              </a:p>
              <a:p>
                <a:r>
                  <a:rPr lang="ja-JP" altLang="en-US" dirty="0"/>
                  <a:t>ここで </a:t>
                </a:r>
                <a:r>
                  <a:rPr kumimoji="1" lang="ja-JP" altLang="en-US" sz="1200" i="0" kern="1200">
                    <a:solidFill>
                      <a:schemeClr val="tx1"/>
                    </a:solidFill>
                    <a:latin typeface="+mn-lt"/>
                    <a:ea typeface="+mn-ea"/>
                    <a:cs typeface="+mn-cs"/>
                  </a:rPr>
                  <a:t>𝑁_𝑡</a:t>
                </a:r>
                <a:r>
                  <a:rPr lang="ja-JP" altLang="en-US" dirty="0"/>
                  <a:t>は標的の面密度で、粒子がどれだけの標的原子を通過したかを表します。</a:t>
                </a:r>
                <a:endParaRPr lang="en-US" altLang="ja-JP" dirty="0"/>
              </a:p>
              <a:p>
                <a:r>
                  <a:rPr lang="ja-JP" altLang="en-US" dirty="0"/>
                  <a:t>この関係を変形することで、相互作用断面積はこの式で求められます。</a:t>
                </a:r>
                <a:endParaRPr lang="en-US" altLang="ja-JP" dirty="0"/>
              </a:p>
              <a:p>
                <a:endParaRPr lang="en-US" altLang="ja-JP" dirty="0"/>
              </a:p>
              <a:p>
                <a:r>
                  <a:rPr lang="ja-JP" altLang="en-US" dirty="0"/>
                  <a:t>誤差は、粒子数の統計的な揺らぎのみを考慮しています。各事象は二項分布に従うと仮定し、事象数が十分大きいためガウス分布で近似し、</a:t>
                </a:r>
                <a:r>
                  <a:rPr lang="en-US" altLang="ja-JP" dirty="0"/>
                  <a:t>1σ</a:t>
                </a:r>
                <a:r>
                  <a:rPr lang="ja-JP" altLang="en-US" dirty="0"/>
                  <a:t>、すなわち約</a:t>
                </a:r>
                <a:r>
                  <a:rPr lang="en-US" altLang="ja-JP" dirty="0"/>
                  <a:t>68%</a:t>
                </a:r>
                <a:r>
                  <a:rPr lang="ja-JP" altLang="en-US" dirty="0"/>
                  <a:t>の範囲を誤差として評価しています。本発表では系統誤差は含めていません。</a:t>
                </a:r>
                <a:endParaRPr kumimoji="1" lang="ja-JP" altLang="en-US" dirty="0"/>
              </a:p>
            </p:txBody>
          </p:sp>
        </mc:Fallback>
      </mc:AlternateContent>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24</a:t>
            </a:fld>
            <a:endParaRPr kumimoji="1" lang="ja-JP" altLang="en-US"/>
          </a:p>
        </p:txBody>
      </p:sp>
    </p:spTree>
    <p:extLst>
      <p:ext uri="{BB962C8B-B14F-4D97-AF65-F5344CB8AC3E}">
        <p14:creationId xmlns:p14="http://schemas.microsoft.com/office/powerpoint/2010/main" val="1301581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b="1"/>
              <a:t>here,</a:t>
            </a:r>
            <a:r>
              <a:rPr lang="ja-JP" altLang="ja-JP" b="1"/>
              <a:t> </a:t>
            </a:r>
            <a:r>
              <a:rPr lang="ja-JP" altLang="ja-JP" b="1" dirty="0"/>
              <a:t>I will explain how we obtained the matter radius from the interaction cross section.</a:t>
            </a:r>
            <a:endParaRPr lang="ja-JP" altLang="ja-JP" dirty="0"/>
          </a:p>
          <a:p>
            <a:r>
              <a:rPr lang="ja-JP" altLang="ja-JP" b="1" dirty="0"/>
              <a:t>We assume a Fermi-type nuclear density distribution, as shown here.</a:t>
            </a:r>
            <a:endParaRPr lang="ja-JP" altLang="ja-JP" dirty="0"/>
          </a:p>
          <a:p>
            <a:r>
              <a:rPr lang="ja-JP" altLang="ja-JP" b="1" dirty="0"/>
              <a:t>Here, r0​ represents the nuclear radius, and c represents the surface diffuseness.</a:t>
            </a:r>
            <a:endParaRPr lang="ja-JP" altLang="ja-JP" dirty="0"/>
          </a:p>
          <a:p>
            <a:r>
              <a:rPr lang="ja-JP" altLang="ja-JP" b="1" dirty="0"/>
              <a:t>Using this density distribution, the Glauber calculation gives the interaction cross section.</a:t>
            </a:r>
            <a:endParaRPr lang="ja-JP" altLang="ja-JP" dirty="0"/>
          </a:p>
          <a:p>
            <a:r>
              <a:rPr lang="ja-JP" altLang="ja-JP" b="1" dirty="0"/>
              <a:t>We vary r0​ to reproduce the measured cross section, and then obtain the matter radius.</a:t>
            </a: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25</a:t>
            </a:fld>
            <a:endParaRPr kumimoji="1" lang="ja-JP" altLang="en-US"/>
          </a:p>
        </p:txBody>
      </p:sp>
    </p:spTree>
    <p:extLst>
      <p:ext uri="{BB962C8B-B14F-4D97-AF65-F5344CB8AC3E}">
        <p14:creationId xmlns:p14="http://schemas.microsoft.com/office/powerpoint/2010/main" val="2683520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The emittance cut removes particles that are far from the main beam orbit and selects particles with stable trajectories.</a:t>
            </a:r>
            <a:br>
              <a:rPr lang="ja-JP" altLang="ja-JP" dirty="0"/>
            </a:br>
            <a:r>
              <a:rPr lang="ja-JP" altLang="ja-JP" b="1" dirty="0"/>
              <a:t>This helps to improve the accuracy of the interaction cross section.</a:t>
            </a:r>
            <a:endParaRPr lang="ja-JP" altLang="ja-JP" dirty="0"/>
          </a:p>
          <a:p>
            <a:r>
              <a:rPr lang="ja-JP" altLang="ja-JP" b="1" dirty="0"/>
              <a:t>At F3, particles with large divergence angles can affect the downstream optics.</a:t>
            </a:r>
            <a:br>
              <a:rPr lang="ja-JP" altLang="ja-JP" dirty="0"/>
            </a:br>
            <a:r>
              <a:rPr lang="ja-JP" altLang="ja-JP" b="1" dirty="0"/>
              <a:t>Therefore, we apply the emittance cut in phase space using the X and Y positions and the divergence angles a and b.</a:t>
            </a:r>
            <a:br>
              <a:rPr lang="ja-JP" altLang="ja-JP" dirty="0"/>
            </a:br>
            <a:r>
              <a:rPr lang="ja-JP" altLang="ja-JP" b="1" dirty="0"/>
              <a:t>We select particles within the beam acceptance.</a:t>
            </a:r>
            <a:endParaRPr lang="ja-JP"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27</a:t>
            </a:fld>
            <a:endParaRPr kumimoji="1" lang="ja-JP" altLang="en-US"/>
          </a:p>
        </p:txBody>
      </p:sp>
    </p:spTree>
    <p:extLst>
      <p:ext uri="{BB962C8B-B14F-4D97-AF65-F5344CB8AC3E}">
        <p14:creationId xmlns:p14="http://schemas.microsoft.com/office/powerpoint/2010/main" val="3840741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b="1" dirty="0"/>
              <a:t>At F5, we apply the emittance cut only in the X direction, which is related to the momentum.</a:t>
            </a:r>
            <a:br>
              <a:rPr lang="ja-JP" altLang="ja-JP" dirty="0"/>
            </a:br>
            <a:r>
              <a:rPr lang="ja-JP" altLang="ja-JP" b="1" dirty="0"/>
              <a:t>Since the momentum is related to Bρ, we remove particles with different momenta to make the incoming beam conditions uniform.</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28</a:t>
            </a:fld>
            <a:endParaRPr kumimoji="1" lang="ja-JP" altLang="en-US"/>
          </a:p>
        </p:txBody>
      </p:sp>
    </p:spTree>
    <p:extLst>
      <p:ext uri="{BB962C8B-B14F-4D97-AF65-F5344CB8AC3E}">
        <p14:creationId xmlns:p14="http://schemas.microsoft.com/office/powerpoint/2010/main" val="42213136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ノート プレースホルダー 2"/>
              <p:cNvSpPr>
                <a:spLocks noGrp="1"/>
              </p:cNvSpPr>
              <p:nvPr>
                <p:ph type="body" idx="1"/>
              </p:nvPr>
            </p:nvSpPr>
            <p:spPr/>
            <p:txBody>
              <a:bodyPr/>
              <a:lstStyle/>
              <a:p>
                <a:r>
                  <a:rPr lang="ja-JP" altLang="ja-JP" b="1" dirty="0"/>
                  <a:t>We assume the nucleus is a uniform-density sphere with a radius of R=r0​A1/3.</a:t>
                </a:r>
                <a:br>
                  <a:rPr lang="ja-JP" altLang="ja-JP" dirty="0"/>
                </a:br>
                <a:r>
                  <a:rPr lang="ja-JP" altLang="ja-JP" b="1" dirty="0"/>
                  <a:t>The RMS radius is defined as the square root of the mean square radius.</a:t>
                </a:r>
                <a:br>
                  <a:rPr lang="ja-JP" altLang="ja-JP" dirty="0"/>
                </a:br>
                <a:r>
                  <a:rPr lang="ja-JP" altLang="ja-JP" b="1" dirty="0"/>
                  <a:t>Assuming spherical symmetry, the volume element is dV=4πr2dr.</a:t>
                </a:r>
                <a:br>
                  <a:rPr lang="ja-JP" altLang="ja-JP" dirty="0"/>
                </a:br>
                <a:r>
                  <a:rPr lang="ja-JP" altLang="ja-JP" b="1" dirty="0"/>
                  <a:t>Since the density is uniform, it cancels in the numerator and denominator.</a:t>
                </a:r>
                <a:br>
                  <a:rPr lang="ja-JP" altLang="ja-JP" dirty="0"/>
                </a:br>
                <a:r>
                  <a:rPr lang="ja-JP" altLang="ja-JP" b="1" dirty="0"/>
                  <a:t>After integration, we obtain ⟨r2⟩=3R2/5.</a:t>
                </a:r>
                <a:br>
                  <a:rPr lang="ja-JP" altLang="ja-JP" dirty="0"/>
                </a:br>
                <a:r>
                  <a:rPr lang="ja-JP" altLang="ja-JP" b="1" dirty="0"/>
                  <a:t>Therefore, the RMS radius is 3/5​r0​A1/3.</a:t>
                </a:r>
                <a:endParaRPr kumimoji="1" lang="ja-JP" altLang="en-US" dirty="0"/>
              </a:p>
            </p:txBody>
          </p:sp>
        </mc:Choice>
        <mc:Fallback xmlns="">
          <p:sp>
            <p:nvSpPr>
              <p:cNvPr id="3" name="ノート プレースホルダー 2"/>
              <p:cNvSpPr>
                <a:spLocks noGrp="1"/>
              </p:cNvSpPr>
              <p:nvPr>
                <p:ph type="body" idx="1"/>
              </p:nvPr>
            </p:nvSpPr>
            <p:spPr/>
            <p:txBody>
              <a:bodyPr/>
              <a:lstStyle/>
              <a:p>
                <a:r>
                  <a:rPr lang="ja-JP" altLang="en-US" dirty="0"/>
                  <a:t>原子核を半径 </a:t>
                </a:r>
                <a:r>
                  <a:rPr kumimoji="1" lang="ja-JP" altLang="en-US" sz="1200" i="0" kern="1200">
                    <a:solidFill>
                      <a:schemeClr val="tx1"/>
                    </a:solidFill>
                    <a:latin typeface="+mn-lt"/>
                    <a:ea typeface="+mn-ea"/>
                    <a:cs typeface="+mn-cs"/>
                  </a:rPr>
                  <a:t>𝑅</a:t>
                </a:r>
                <a:r>
                  <a:rPr kumimoji="1" lang="en-US" altLang="ja-JP" sz="1200" i="0" kern="1200">
                    <a:solidFill>
                      <a:schemeClr val="tx1"/>
                    </a:solidFill>
                    <a:latin typeface="+mn-lt"/>
                    <a:ea typeface="+mn-ea"/>
                    <a:cs typeface="+mn-cs"/>
                  </a:rPr>
                  <a:t>=</a:t>
                </a:r>
                <a:r>
                  <a:rPr kumimoji="1" lang="ja-JP" altLang="ar-AE" sz="1200" i="0" kern="1200">
                    <a:solidFill>
                      <a:schemeClr val="tx1"/>
                    </a:solidFill>
                    <a:latin typeface="+mn-lt"/>
                    <a:ea typeface="+mn-ea"/>
                    <a:cs typeface="+mn-cs"/>
                  </a:rPr>
                  <a:t>𝑟</a:t>
                </a:r>
                <a:r>
                  <a:rPr kumimoji="1" lang="ar-AE" altLang="ja-JP" sz="1200" i="0" kern="1200">
                    <a:solidFill>
                      <a:schemeClr val="tx1"/>
                    </a:solidFill>
                    <a:latin typeface="+mn-lt"/>
                    <a:ea typeface="+mn-ea"/>
                    <a:cs typeface="+mn-cs"/>
                  </a:rPr>
                  <a:t>_0 </a:t>
                </a:r>
                <a:r>
                  <a:rPr kumimoji="1" lang="ja-JP" altLang="ar-AE" sz="1200" i="0" kern="1200">
                    <a:solidFill>
                      <a:schemeClr val="tx1"/>
                    </a:solidFill>
                    <a:latin typeface="+mn-lt"/>
                    <a:ea typeface="+mn-ea"/>
                    <a:cs typeface="+mn-cs"/>
                  </a:rPr>
                  <a:t>𝐴</a:t>
                </a:r>
                <a:r>
                  <a:rPr kumimoji="1" lang="ar-AE" altLang="ja-JP" sz="1200" i="0" kern="1200">
                    <a:solidFill>
                      <a:schemeClr val="tx1"/>
                    </a:solidFill>
                    <a:latin typeface="+mn-lt"/>
                    <a:ea typeface="+mn-ea"/>
                    <a:cs typeface="+mn-cs"/>
                  </a:rPr>
                  <a:t>^(1/3)</a:t>
                </a:r>
                <a:r>
                  <a:rPr lang="ja-JP" altLang="en-US" dirty="0"/>
                  <a:t>をもつ一様密度の球として仮定する。</a:t>
                </a:r>
                <a:br>
                  <a:rPr lang="ja-JP" altLang="en-US" dirty="0"/>
                </a:br>
                <a:r>
                  <a:rPr lang="en-US" altLang="ja-JP" dirty="0"/>
                  <a:t>RMS</a:t>
                </a:r>
                <a:r>
                  <a:rPr lang="ja-JP" altLang="en-US" dirty="0"/>
                  <a:t>半径は二乗平均半径の平方根</a:t>
                </a:r>
                <a:br>
                  <a:rPr lang="ja-JP" altLang="en-US" dirty="0"/>
                </a:br>
                <a:r>
                  <a:rPr kumimoji="1" lang="ja-JP" altLang="ar-AE" sz="1200" i="0" kern="1200">
                    <a:solidFill>
                      <a:schemeClr val="tx1"/>
                    </a:solidFill>
                    <a:latin typeface="+mn-lt"/>
                    <a:ea typeface="+mn-ea"/>
                    <a:cs typeface="+mn-cs"/>
                  </a:rPr>
                  <a:t>𝑅</a:t>
                </a:r>
                <a:r>
                  <a:rPr kumimoji="1" lang="ar-AE" altLang="ja-JP" sz="1200" i="0" kern="1200">
                    <a:solidFill>
                      <a:schemeClr val="tx1"/>
                    </a:solidFill>
                    <a:latin typeface="+mn-lt"/>
                    <a:ea typeface="+mn-ea"/>
                    <a:cs typeface="+mn-cs"/>
                  </a:rPr>
                  <a:t>_</a:t>
                </a:r>
                <a:r>
                  <a:rPr kumimoji="1" lang="en-US" altLang="ja-JP" sz="1200" i="0" kern="1200">
                    <a:solidFill>
                      <a:schemeClr val="tx1"/>
                    </a:solidFill>
                    <a:latin typeface="+mn-lt"/>
                    <a:ea typeface="+mn-ea"/>
                    <a:cs typeface="+mn-cs"/>
                  </a:rPr>
                  <a:t>rms</a:t>
                </a:r>
                <a:r>
                  <a:rPr kumimoji="1" lang="ar-AE" altLang="ja-JP" sz="1200" i="0" kern="1200">
                    <a:solidFill>
                      <a:schemeClr val="tx1"/>
                    </a:solidFill>
                    <a:latin typeface="+mn-lt"/>
                    <a:ea typeface="+mn-ea"/>
                    <a:cs typeface="+mn-cs"/>
                  </a:rPr>
                  <a:t>=√(⟨</a:t>
                </a:r>
                <a:r>
                  <a:rPr kumimoji="1" lang="ja-JP" altLang="ar-AE" sz="1200" i="0" kern="1200">
                    <a:solidFill>
                      <a:schemeClr val="tx1"/>
                    </a:solidFill>
                    <a:latin typeface="+mn-lt"/>
                    <a:ea typeface="+mn-ea"/>
                    <a:cs typeface="+mn-cs"/>
                  </a:rPr>
                  <a:t>𝑟</a:t>
                </a:r>
                <a:r>
                  <a:rPr kumimoji="1" lang="ar-AE" altLang="ja-JP" sz="1200" i="0" kern="1200">
                    <a:solidFill>
                      <a:schemeClr val="tx1"/>
                    </a:solidFill>
                    <a:latin typeface="+mn-lt"/>
                    <a:ea typeface="+mn-ea"/>
                    <a:cs typeface="+mn-cs"/>
                  </a:rPr>
                  <a:t>^2 ⟩ )</a:t>
                </a:r>
                <a:br>
                  <a:rPr lang="ar-AE" altLang="ja-JP" dirty="0"/>
                </a:br>
                <a:r>
                  <a:rPr lang="ja-JP" altLang="en-US" dirty="0"/>
                  <a:t>と定義され、球対称性より体積要素は</a:t>
                </a:r>
                <a:br>
                  <a:rPr lang="ja-JP" altLang="en-US" dirty="0"/>
                </a:br>
                <a:r>
                  <a:rPr kumimoji="1" lang="ar-AE" altLang="ja-JP" sz="1200" i="0" kern="1200">
                    <a:solidFill>
                      <a:schemeClr val="tx1"/>
                    </a:solidFill>
                    <a:latin typeface="+mn-lt"/>
                    <a:ea typeface="+mn-ea"/>
                    <a:cs typeface="+mn-cs"/>
                  </a:rPr>
                  <a:t>〖</a:t>
                </a:r>
                <a:r>
                  <a:rPr kumimoji="1" lang="en-US" altLang="ja-JP" sz="1200" b="0" i="0" kern="1200">
                    <a:solidFill>
                      <a:schemeClr val="tx1"/>
                    </a:solidFill>
                    <a:latin typeface="Cambria Math" panose="02040503050406030204" pitchFamily="18" charset="0"/>
                    <a:ea typeface="+mn-ea"/>
                    <a:cs typeface="+mn-cs"/>
                  </a:rPr>
                  <a:t>                                                                                                                                                                                                                                                               </a:t>
                </a:r>
                <a:r>
                  <a:rPr kumimoji="1" lang="ja-JP" altLang="ar-AE" sz="1200" i="0" kern="1200">
                    <a:solidFill>
                      <a:schemeClr val="tx1"/>
                    </a:solidFill>
                    <a:latin typeface="+mn-lt"/>
                    <a:ea typeface="+mn-ea"/>
                    <a:cs typeface="+mn-cs"/>
                  </a:rPr>
                  <a:t>𝑑</a:t>
                </a:r>
                <a:r>
                  <a:rPr kumimoji="1" lang="ar-AE" altLang="ja-JP" sz="1200" i="0" kern="1200">
                    <a:solidFill>
                      <a:schemeClr val="tx1"/>
                    </a:solidFill>
                    <a:latin typeface="+mn-lt"/>
                    <a:ea typeface="+mn-ea"/>
                    <a:cs typeface="+mn-cs"/>
                  </a:rPr>
                  <a:t>〗^3</a:t>
                </a:r>
                <a:r>
                  <a:rPr kumimoji="1" lang="ja-JP" altLang="ar-AE" sz="1200" i="0" kern="1200">
                    <a:solidFill>
                      <a:schemeClr val="tx1"/>
                    </a:solidFill>
                    <a:latin typeface="+mn-lt"/>
                    <a:ea typeface="+mn-ea"/>
                    <a:cs typeface="+mn-cs"/>
                  </a:rPr>
                  <a:t> 𝑟</a:t>
                </a:r>
                <a:r>
                  <a:rPr kumimoji="1" lang="ar-AE" altLang="ja-JP" sz="1200" i="0" kern="1200">
                    <a:solidFill>
                      <a:schemeClr val="tx1"/>
                    </a:solidFill>
                    <a:latin typeface="+mn-lt"/>
                    <a:ea typeface="+mn-ea"/>
                    <a:cs typeface="+mn-cs"/>
                  </a:rPr>
                  <a:t>=4</a:t>
                </a:r>
                <a:r>
                  <a:rPr kumimoji="1" lang="ja-JP" altLang="ar-AE" sz="1200" i="0" kern="1200">
                    <a:solidFill>
                      <a:schemeClr val="tx1"/>
                    </a:solidFill>
                    <a:latin typeface="+mn-lt"/>
                    <a:ea typeface="+mn-ea"/>
                    <a:cs typeface="+mn-cs"/>
                  </a:rPr>
                  <a:t>𝜋𝑟</a:t>
                </a:r>
                <a:r>
                  <a:rPr kumimoji="1" lang="ar-AE" altLang="ja-JP" sz="1200" i="0" kern="1200">
                    <a:solidFill>
                      <a:schemeClr val="tx1"/>
                    </a:solidFill>
                    <a:latin typeface="+mn-lt"/>
                    <a:ea typeface="+mn-ea"/>
                    <a:cs typeface="+mn-cs"/>
                  </a:rPr>
                  <a:t>^2</a:t>
                </a:r>
                <a:r>
                  <a:rPr kumimoji="1" lang="ja-JP" altLang="ar-AE" sz="1200" i="0" kern="1200">
                    <a:solidFill>
                      <a:schemeClr val="tx1"/>
                    </a:solidFill>
                    <a:latin typeface="+mn-lt"/>
                    <a:ea typeface="+mn-ea"/>
                    <a:cs typeface="+mn-cs"/>
                  </a:rPr>
                  <a:t> 𝑑𝑟</a:t>
                </a:r>
                <a:r>
                  <a:rPr lang="ja-JP" altLang="en-US" dirty="0"/>
                  <a:t>と書ける。</a:t>
                </a:r>
                <a:br>
                  <a:rPr lang="ja-JP" altLang="en-US" dirty="0"/>
                </a:br>
                <a:r>
                  <a:rPr lang="ja-JP" altLang="en-US" dirty="0"/>
                  <a:t>一様密度を仮定しているため、密度は分子分母で相殺され、</a:t>
                </a:r>
                <a:br>
                  <a:rPr lang="ja-JP" altLang="en-US" dirty="0"/>
                </a:br>
                <a:r>
                  <a:rPr lang="ja-JP" altLang="en-US" dirty="0"/>
                  <a:t>積分の結果</a:t>
                </a:r>
                <a:br>
                  <a:rPr lang="ja-JP" altLang="en-US" dirty="0"/>
                </a:br>
                <a:r>
                  <a:rPr kumimoji="1" lang="ar-AE" altLang="ja-JP" sz="1200" i="0" kern="1200">
                    <a:solidFill>
                      <a:schemeClr val="tx1"/>
                    </a:solidFill>
                    <a:latin typeface="+mn-lt"/>
                    <a:ea typeface="+mn-ea"/>
                    <a:cs typeface="+mn-cs"/>
                  </a:rPr>
                  <a:t>⟨</a:t>
                </a:r>
                <a:r>
                  <a:rPr kumimoji="1" lang="ja-JP" altLang="ar-AE" sz="1200" i="0" kern="1200">
                    <a:solidFill>
                      <a:schemeClr val="tx1"/>
                    </a:solidFill>
                    <a:latin typeface="+mn-lt"/>
                    <a:ea typeface="+mn-ea"/>
                    <a:cs typeface="+mn-cs"/>
                  </a:rPr>
                  <a:t>𝑟</a:t>
                </a:r>
                <a:r>
                  <a:rPr kumimoji="1" lang="ar-AE" altLang="ja-JP" sz="1200" i="0" kern="1200">
                    <a:solidFill>
                      <a:schemeClr val="tx1"/>
                    </a:solidFill>
                    <a:latin typeface="+mn-lt"/>
                    <a:ea typeface="+mn-ea"/>
                    <a:cs typeface="+mn-cs"/>
                  </a:rPr>
                  <a:t>^2 ⟩=3/5 </a:t>
                </a:r>
                <a:r>
                  <a:rPr kumimoji="1" lang="ja-JP" altLang="ar-AE" sz="1200" i="0" kern="1200">
                    <a:solidFill>
                      <a:schemeClr val="tx1"/>
                    </a:solidFill>
                    <a:latin typeface="+mn-lt"/>
                    <a:ea typeface="+mn-ea"/>
                    <a:cs typeface="+mn-cs"/>
                  </a:rPr>
                  <a:t>𝑅</a:t>
                </a:r>
                <a:r>
                  <a:rPr kumimoji="1" lang="ar-AE" altLang="ja-JP" sz="1200" i="0" kern="1200">
                    <a:solidFill>
                      <a:schemeClr val="tx1"/>
                    </a:solidFill>
                    <a:latin typeface="+mn-lt"/>
                    <a:ea typeface="+mn-ea"/>
                    <a:cs typeface="+mn-cs"/>
                  </a:rPr>
                  <a:t>^2</a:t>
                </a:r>
                <a:br>
                  <a:rPr lang="ar-AE" altLang="ja-JP" dirty="0"/>
                </a:br>
                <a:r>
                  <a:rPr lang="ja-JP" altLang="en-US" dirty="0"/>
                  <a:t>が得られる。</a:t>
                </a:r>
                <a:br>
                  <a:rPr lang="ja-JP" altLang="en-US" dirty="0"/>
                </a:br>
                <a:r>
                  <a:rPr lang="ja-JP" altLang="en-US" dirty="0"/>
                  <a:t>したがって</a:t>
                </a:r>
                <a:br>
                  <a:rPr lang="ja-JP" altLang="en-US" dirty="0"/>
                </a:br>
                <a:r>
                  <a:rPr kumimoji="1" lang="ja-JP" altLang="ar-AE" sz="1200" i="0" kern="1200">
                    <a:solidFill>
                      <a:schemeClr val="tx1"/>
                    </a:solidFill>
                    <a:latin typeface="+mn-lt"/>
                    <a:ea typeface="+mn-ea"/>
                    <a:cs typeface="+mn-cs"/>
                  </a:rPr>
                  <a:t>𝑅</a:t>
                </a:r>
                <a:r>
                  <a:rPr kumimoji="1" lang="ar-AE" altLang="ja-JP" sz="1200" i="0" kern="1200">
                    <a:solidFill>
                      <a:schemeClr val="tx1"/>
                    </a:solidFill>
                    <a:latin typeface="+mn-lt"/>
                    <a:ea typeface="+mn-ea"/>
                    <a:cs typeface="+mn-cs"/>
                  </a:rPr>
                  <a:t>_</a:t>
                </a:r>
                <a:r>
                  <a:rPr kumimoji="1" lang="en-US" altLang="ja-JP" sz="1200" i="0" kern="1200">
                    <a:solidFill>
                      <a:schemeClr val="tx1"/>
                    </a:solidFill>
                    <a:latin typeface="+mn-lt"/>
                    <a:ea typeface="+mn-ea"/>
                    <a:cs typeface="+mn-cs"/>
                  </a:rPr>
                  <a:t>rms</a:t>
                </a:r>
                <a:r>
                  <a:rPr kumimoji="1" lang="ar-AE" altLang="ja-JP" sz="1200" i="0" kern="1200">
                    <a:solidFill>
                      <a:schemeClr val="tx1"/>
                    </a:solidFill>
                    <a:latin typeface="+mn-lt"/>
                    <a:ea typeface="+mn-ea"/>
                    <a:cs typeface="+mn-cs"/>
                  </a:rPr>
                  <a:t>=√(3/5)</a:t>
                </a:r>
                <a:r>
                  <a:rPr kumimoji="1" lang="ar-AE" altLang="ja-JP" sz="1200" b="0" i="0" kern="1200">
                    <a:solidFill>
                      <a:schemeClr val="tx1"/>
                    </a:solidFill>
                    <a:latin typeface="+mn-lt"/>
                    <a:ea typeface="+mn-ea"/>
                    <a:cs typeface="+mn-cs"/>
                  </a:rPr>
                  <a:t> </a:t>
                </a:r>
                <a:r>
                  <a:rPr kumimoji="1" lang="ar-AE" altLang="ja-JP" sz="1200" b="0" i="0" kern="1200">
                    <a:solidFill>
                      <a:schemeClr val="tx1"/>
                    </a:solidFill>
                    <a:latin typeface="Cambria Math" panose="02040503050406030204" pitchFamily="18" charset="0"/>
                    <a:ea typeface="+mn-ea"/>
                    <a:cs typeface="+mn-cs"/>
                  </a:rPr>
                  <a:t>" </a:t>
                </a:r>
                <a:r>
                  <a:rPr kumimoji="1" lang="ja-JP" altLang="ar-AE" sz="1200" b="0" i="0" kern="1200">
                    <a:solidFill>
                      <a:schemeClr val="tx1"/>
                    </a:solidFill>
                    <a:latin typeface="+mn-lt"/>
                    <a:ea typeface="+mn-ea"/>
                    <a:cs typeface="+mn-cs"/>
                  </a:rPr>
                  <a:t>" 𝑅</a:t>
                </a:r>
                <a:r>
                  <a:rPr kumimoji="1" lang="ar-AE" altLang="ja-JP" sz="1200" b="0" i="0" kern="1200">
                    <a:solidFill>
                      <a:schemeClr val="tx1"/>
                    </a:solidFill>
                    <a:latin typeface="+mn-lt"/>
                    <a:ea typeface="+mn-ea"/>
                    <a:cs typeface="+mn-cs"/>
                  </a:rPr>
                  <a:t>=√(3/5) </a:t>
                </a:r>
                <a:r>
                  <a:rPr kumimoji="1" lang="ar-AE" altLang="ja-JP" sz="1200" b="0" i="0" kern="1200">
                    <a:solidFill>
                      <a:schemeClr val="tx1"/>
                    </a:solidFill>
                    <a:latin typeface="Cambria Math" panose="02040503050406030204" pitchFamily="18" charset="0"/>
                    <a:ea typeface="+mn-ea"/>
                    <a:cs typeface="+mn-cs"/>
                  </a:rPr>
                  <a:t>" </a:t>
                </a:r>
                <a:r>
                  <a:rPr kumimoji="1" lang="ar-AE" altLang="ja-JP" sz="1200" b="0" i="0" kern="1200">
                    <a:solidFill>
                      <a:schemeClr val="tx1"/>
                    </a:solidFill>
                    <a:latin typeface="+mn-lt"/>
                    <a:ea typeface="+mn-ea"/>
                    <a:cs typeface="+mn-cs"/>
                  </a:rPr>
                  <a:t>" </a:t>
                </a:r>
                <a:r>
                  <a:rPr kumimoji="1" lang="ja-JP" altLang="ar-AE" sz="1200" b="0" i="0" kern="1200">
                    <a:solidFill>
                      <a:schemeClr val="tx1"/>
                    </a:solidFill>
                    <a:latin typeface="+mn-lt"/>
                    <a:ea typeface="+mn-ea"/>
                    <a:cs typeface="+mn-cs"/>
                  </a:rPr>
                  <a:t>𝑟</a:t>
                </a:r>
                <a:r>
                  <a:rPr kumimoji="1" lang="ar-AE" altLang="ja-JP" sz="1200" b="0" i="0" kern="1200">
                    <a:solidFill>
                      <a:schemeClr val="tx1"/>
                    </a:solidFill>
                    <a:latin typeface="+mn-lt"/>
                    <a:ea typeface="+mn-ea"/>
                    <a:cs typeface="+mn-cs"/>
                  </a:rPr>
                  <a:t>_0 </a:t>
                </a:r>
                <a:r>
                  <a:rPr kumimoji="1" lang="ja-JP" altLang="ar-AE" sz="1200" b="0" i="0" kern="1200">
                    <a:solidFill>
                      <a:schemeClr val="tx1"/>
                    </a:solidFill>
                    <a:latin typeface="+mn-lt"/>
                    <a:ea typeface="+mn-ea"/>
                    <a:cs typeface="+mn-cs"/>
                  </a:rPr>
                  <a:t>𝐴</a:t>
                </a:r>
                <a:r>
                  <a:rPr kumimoji="1" lang="ar-AE" altLang="ja-JP" sz="1200" b="0" i="0" kern="1200">
                    <a:solidFill>
                      <a:schemeClr val="tx1"/>
                    </a:solidFill>
                    <a:latin typeface="+mn-lt"/>
                    <a:ea typeface="+mn-ea"/>
                    <a:cs typeface="+mn-cs"/>
                  </a:rPr>
                  <a:t>^(1/3)</a:t>
                </a:r>
                <a:br>
                  <a:rPr lang="ar-AE" altLang="ja-JP" dirty="0"/>
                </a:br>
                <a:r>
                  <a:rPr lang="ja-JP" altLang="en-US" dirty="0"/>
                  <a:t>となる。</a:t>
                </a:r>
                <a:endParaRPr kumimoji="1" lang="ja-JP" altLang="en-US" dirty="0"/>
              </a:p>
            </p:txBody>
          </p:sp>
        </mc:Fallback>
      </mc:AlternateContent>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29</a:t>
            </a:fld>
            <a:endParaRPr kumimoji="1" lang="ja-JP" altLang="en-US"/>
          </a:p>
        </p:txBody>
      </p:sp>
    </p:spTree>
    <p:extLst>
      <p:ext uri="{BB962C8B-B14F-4D97-AF65-F5344CB8AC3E}">
        <p14:creationId xmlns:p14="http://schemas.microsoft.com/office/powerpoint/2010/main" val="40755707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From the charge radii obtained from previous studies, we can derive the proton distribution radius by assuming that the protons are point charges.</a:t>
            </a:r>
            <a:endParaRPr lang="ja-JP" altLang="ja-JP" dirty="0"/>
          </a:p>
          <a:p>
            <a:r>
              <a:rPr lang="ja-JP" altLang="ja-JP" b="1" dirty="0"/>
              <a:t>The square of the charge radius can be separated into several terms.</a:t>
            </a:r>
            <a:endParaRPr lang="ja-JP" altLang="ja-JP" dirty="0"/>
          </a:p>
          <a:p>
            <a:r>
              <a:rPr lang="ja-JP" altLang="ja-JP" b="1" dirty="0"/>
              <a:t>The first term represents the spatial distribution of the point-like protons.</a:t>
            </a:r>
            <a:endParaRPr lang="ja-JP" altLang="ja-JP" dirty="0"/>
          </a:p>
          <a:p>
            <a:r>
              <a:rPr lang="ja-JP" altLang="ja-JP" b="1" dirty="0"/>
              <a:t>The second term comes from the finite size of the proton.</a:t>
            </a:r>
            <a:endParaRPr lang="ja-JP" altLang="ja-JP" dirty="0"/>
          </a:p>
          <a:p>
            <a:r>
              <a:rPr lang="ja-JP" altLang="ja-JP" b="1" dirty="0"/>
              <a:t>The neutron has no electric charge, but it has an internal charge distribution.</a:t>
            </a:r>
            <a:br>
              <a:rPr lang="ja-JP" altLang="ja-JP" dirty="0"/>
            </a:br>
            <a:r>
              <a:rPr lang="ja-JP" altLang="ja-JP" b="1" dirty="0"/>
              <a:t>Therefore, the neutron contribution is included with a factor of N/Z.</a:t>
            </a:r>
            <a:endParaRPr lang="ja-JP"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30</a:t>
            </a:fld>
            <a:endParaRPr kumimoji="1" lang="ja-JP" altLang="en-US"/>
          </a:p>
        </p:txBody>
      </p:sp>
    </p:spTree>
    <p:extLst>
      <p:ext uri="{BB962C8B-B14F-4D97-AF65-F5344CB8AC3E}">
        <p14:creationId xmlns:p14="http://schemas.microsoft.com/office/powerpoint/2010/main" val="31850362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The matter radius is the particle-number-weighted mean square of the proton and neutron distribution radii.</a:t>
            </a:r>
            <a:br>
              <a:rPr lang="ja-JP" altLang="ja-JP" dirty="0"/>
            </a:br>
            <a:r>
              <a:rPr lang="ja-JP" altLang="ja-JP" b="1" dirty="0"/>
              <a:t>Therefore, we can determine the neutron distribution radius from the matter radius and proton distribution radius.</a:t>
            </a:r>
            <a:br>
              <a:rPr lang="ja-JP" altLang="ja-JP" dirty="0"/>
            </a:br>
            <a:r>
              <a:rPr lang="ja-JP" altLang="ja-JP" b="1" dirty="0"/>
              <a:t>Its uncertainty was evaluated by error propagation using the uncertainties of the two radii.</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31</a:t>
            </a:fld>
            <a:endParaRPr kumimoji="1" lang="ja-JP" altLang="en-US"/>
          </a:p>
        </p:txBody>
      </p:sp>
    </p:spTree>
    <p:extLst>
      <p:ext uri="{BB962C8B-B14F-4D97-AF65-F5344CB8AC3E}">
        <p14:creationId xmlns:p14="http://schemas.microsoft.com/office/powerpoint/2010/main" val="2673677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9D799-DB1A-8C84-6F9C-20390E7C9C1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EC019C3-930C-988F-87F8-67A95EC44AE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ED52CE9-9DD0-B126-0BC8-533091122136}"/>
              </a:ext>
            </a:extLst>
          </p:cNvPr>
          <p:cNvSpPr>
            <a:spLocks noGrp="1"/>
          </p:cNvSpPr>
          <p:nvPr>
            <p:ph type="body" idx="1"/>
          </p:nvPr>
        </p:nvSpPr>
        <p:spPr/>
        <p:txBody>
          <a:bodyPr/>
          <a:lstStyle/>
          <a:p>
            <a:r>
              <a:rPr lang="ja-JP" altLang="ja-JP" b="1" dirty="0"/>
              <a:t>First, I will explain the background of this study.</a:t>
            </a:r>
            <a:endParaRPr lang="en-US" altLang="ja-JP" b="1" dirty="0"/>
          </a:p>
          <a:p>
            <a:r>
              <a:rPr lang="ja-JP" altLang="ja-JP" b="1" dirty="0"/>
              <a:t>Previous studies have systematically measured nuclear charge radii.</a:t>
            </a:r>
            <a:br>
              <a:rPr lang="ja-JP" altLang="ja-JP" b="1" dirty="0"/>
            </a:br>
            <a:r>
              <a:rPr lang="ja-JP" altLang="ja-JP" b="1" dirty="0"/>
              <a:t>In addition, matter radii can be extracted from interaction cross sections. </a:t>
            </a:r>
            <a:endParaRPr lang="en-US" altLang="ja-JP" b="1" dirty="0"/>
          </a:p>
          <a:p>
            <a:r>
              <a:rPr lang="ja-JP" altLang="ja-JP" b="1" dirty="0"/>
              <a:t>By comparing them with proton distribution radii, which can be obtained from charge radii, </a:t>
            </a:r>
            <a:r>
              <a:rPr lang="en-US" altLang="ja-JP" b="1" dirty="0"/>
              <a:t>we</a:t>
            </a:r>
            <a:r>
              <a:rPr lang="ja-JP" altLang="ja-JP" b="1" dirty="0"/>
              <a:t> can </a:t>
            </a:r>
            <a:r>
              <a:rPr lang="en-US" altLang="ja-JP" b="1" dirty="0"/>
              <a:t>study</a:t>
            </a:r>
            <a:r>
              <a:rPr lang="ja-JP" altLang="ja-JP" b="1" dirty="0"/>
              <a:t> the neutron distribution inside the nucleus.</a:t>
            </a:r>
            <a:br>
              <a:rPr lang="ja-JP" altLang="ja-JP" b="1" dirty="0"/>
            </a:br>
            <a:r>
              <a:rPr lang="ja-JP" altLang="ja-JP" b="1" dirty="0"/>
              <a:t>However, systematic data on matter radii are limited in the region of interest in this study.</a:t>
            </a:r>
            <a:endParaRPr lang="en-US" altLang="ja-JP" b="1" dirty="0"/>
          </a:p>
          <a:p>
            <a:endParaRPr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ーーーーーーーーーーーーーーーーーーーーーーーーーーーーーーーーーーーーーーーーーーーーーーーーーーーーーーーーーー</a:t>
            </a:r>
            <a:endParaRPr kumimoji="1" lang="en-US" altLang="ja-JP" dirty="0"/>
          </a:p>
          <a:p>
            <a:r>
              <a:rPr lang="ja-JP" altLang="ja-JP" dirty="0"/>
              <a:t>Electron scattering experiment: High-energy electrons are scattered by nuclei, and the scattering cross section is measured.</a:t>
            </a:r>
            <a:endParaRPr kumimoji="1" lang="en-US" altLang="ja-JP" dirty="0"/>
          </a:p>
        </p:txBody>
      </p:sp>
      <p:sp>
        <p:nvSpPr>
          <p:cNvPr id="4" name="スライド番号プレースホルダー 3">
            <a:extLst>
              <a:ext uri="{FF2B5EF4-FFF2-40B4-BE49-F238E27FC236}">
                <a16:creationId xmlns:a16="http://schemas.microsoft.com/office/drawing/2014/main" id="{26A3000D-BEF7-E17C-A7C9-05D4BE799EAF}"/>
              </a:ext>
            </a:extLst>
          </p:cNvPr>
          <p:cNvSpPr>
            <a:spLocks noGrp="1"/>
          </p:cNvSpPr>
          <p:nvPr>
            <p:ph type="sldNum" sz="quarter" idx="5"/>
          </p:nvPr>
        </p:nvSpPr>
        <p:spPr/>
        <p:txBody>
          <a:bodyPr/>
          <a:lstStyle/>
          <a:p>
            <a:fld id="{2DC1CED4-693E-4DB5-8F55-EF1282D8FBC2}" type="slidenum">
              <a:rPr kumimoji="1" lang="ja-JP" altLang="en-US" smtClean="0"/>
              <a:t>3</a:t>
            </a:fld>
            <a:endParaRPr kumimoji="1" lang="ja-JP" altLang="en-US"/>
          </a:p>
        </p:txBody>
      </p:sp>
    </p:spTree>
    <p:extLst>
      <p:ext uri="{BB962C8B-B14F-4D97-AF65-F5344CB8AC3E}">
        <p14:creationId xmlns:p14="http://schemas.microsoft.com/office/powerpoint/2010/main" val="30265827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The neutron distribution radius is a weighted average over the whole neutron distribution, based on the neutron density and the square of the distance from the center.</a:t>
            </a:r>
            <a:br>
              <a:rPr lang="ja-JP" altLang="ja-JP" dirty="0"/>
            </a:br>
            <a:r>
              <a:rPr lang="ja-JP" altLang="ja-JP" b="1" dirty="0"/>
              <a:t>So, it does not represent a specific position in this figure. It represents the overall size of the neutron distribution.</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32</a:t>
            </a:fld>
            <a:endParaRPr kumimoji="1" lang="ja-JP" altLang="en-US"/>
          </a:p>
        </p:txBody>
      </p:sp>
    </p:spTree>
    <p:extLst>
      <p:ext uri="{BB962C8B-B14F-4D97-AF65-F5344CB8AC3E}">
        <p14:creationId xmlns:p14="http://schemas.microsoft.com/office/powerpoint/2010/main" val="3714630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While nuclear charge radii have been systematically measured, as shown in the left figure, the nuclei with known interaction cross sections are much more limited, as shown in the right figure.</a:t>
            </a:r>
            <a:r>
              <a:rPr kumimoji="1" lang="ja-JP" altLang="en-US" dirty="0"/>
              <a:t>　</a:t>
            </a:r>
            <a:r>
              <a:rPr kumimoji="1" lang="en-US" altLang="ja-JP" dirty="0"/>
              <a:t>Since there are still very few systematic data on interaction cross sections and nuclear matter radii in the region studied in this work, we aimed to systematically measure the interaction cross sections in this region.</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33</a:t>
            </a:fld>
            <a:endParaRPr kumimoji="1" lang="ja-JP" altLang="en-US"/>
          </a:p>
        </p:txBody>
      </p:sp>
    </p:spTree>
    <p:extLst>
      <p:ext uri="{BB962C8B-B14F-4D97-AF65-F5344CB8AC3E}">
        <p14:creationId xmlns:p14="http://schemas.microsoft.com/office/powerpoint/2010/main" val="22243468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There are several possible nuclear structure effects, such as shell effects, nuclear deformation, and neutron skin or halo structures. These effects can modify the nuclear density distribution and consequently affect the interaction cross section. So, we want to measure nuclides around N equals 82 and investigate how these structural changes are reflected in the interaction cross sections.</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35</a:t>
            </a:fld>
            <a:endParaRPr kumimoji="1" lang="ja-JP" altLang="en-US"/>
          </a:p>
        </p:txBody>
      </p:sp>
    </p:spTree>
    <p:extLst>
      <p:ext uri="{BB962C8B-B14F-4D97-AF65-F5344CB8AC3E}">
        <p14:creationId xmlns:p14="http://schemas.microsoft.com/office/powerpoint/2010/main" val="1606811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The aim of this study is to obtain matter radii from interaction cross sections.</a:t>
            </a:r>
            <a:br>
              <a:rPr lang="ja-JP" altLang="ja-JP" dirty="0"/>
            </a:br>
            <a:r>
              <a:rPr lang="en-US" altLang="ja-JP" b="1" dirty="0"/>
              <a:t>I</a:t>
            </a:r>
            <a:r>
              <a:rPr lang="ja-JP" altLang="ja-JP" b="1" dirty="0"/>
              <a:t> compare them with proton distribution radii from previous studies to evaluate the neutron distribution of nuclides around 136Xe with the magic number </a:t>
            </a:r>
            <a:r>
              <a:rPr lang="ja-JP" altLang="ja-JP" b="1" dirty="0">
                <a:latin typeface="ＭＳ Ｐゴシック" panose="020B0600070205080204" pitchFamily="50" charset="-128"/>
                <a:ea typeface="ＭＳ Ｐゴシック" panose="020B0600070205080204" pitchFamily="50" charset="-128"/>
              </a:rPr>
              <a:t>N equals eighty-two </a:t>
            </a:r>
            <a:r>
              <a:rPr lang="en-US" altLang="ja-JP" b="1" dirty="0"/>
              <a:t>(</a:t>
            </a:r>
            <a:r>
              <a:rPr lang="ja-JP" altLang="ja-JP" b="1" dirty="0"/>
              <a:t>N=82</a:t>
            </a:r>
            <a:r>
              <a:rPr lang="en-US" altLang="ja-JP" b="1" dirty="0"/>
              <a:t>)</a:t>
            </a:r>
            <a:r>
              <a:rPr lang="ja-JP" altLang="ja-JP" b="1" dirty="0"/>
              <a:t>.</a:t>
            </a:r>
            <a:endParaRPr lang="en-US" altLang="ja-JP" b="1" dirty="0"/>
          </a:p>
          <a:p>
            <a:r>
              <a:rPr kumimoji="1" lang="ja-JP" altLang="en-US" dirty="0"/>
              <a:t>ーーーーーーーーーーーーーーーーーーーーーーーーーーーーーーーーーーーーーーーーーーーーーーーーーーーーーーーーーー</a:t>
            </a:r>
            <a:endParaRPr kumimoji="1" lang="en-US" altLang="ja-JP" dirty="0"/>
          </a:p>
          <a:p>
            <a:r>
              <a:rPr lang="ja-JP" altLang="ja-JP" b="1" dirty="0"/>
              <a:t>N=82 is a magic number for neutrons, where shell effects can appear in the nuclear radius and neutron distribution.</a:t>
            </a:r>
            <a:br>
              <a:rPr lang="ja-JP" altLang="ja-JP" dirty="0"/>
            </a:br>
            <a:r>
              <a:rPr lang="ja-JP" altLang="ja-JP" b="1" dirty="0"/>
              <a:t>Changes in the neutron distribution are expected near the shell closure.</a:t>
            </a:r>
            <a:br>
              <a:rPr lang="ja-JP" altLang="ja-JP" dirty="0"/>
            </a:br>
            <a:r>
              <a:rPr lang="ja-JP" altLang="ja-JP" b="1" dirty="0"/>
              <a:t>Therefore, we selected nuclei around 136Xe to study these effects.</a:t>
            </a:r>
            <a:endParaRPr kumimoji="1" lang="en-US"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4</a:t>
            </a:fld>
            <a:endParaRPr kumimoji="1" lang="ja-JP" altLang="en-US"/>
          </a:p>
        </p:txBody>
      </p:sp>
    </p:spTree>
    <p:extLst>
      <p:ext uri="{BB962C8B-B14F-4D97-AF65-F5344CB8AC3E}">
        <p14:creationId xmlns:p14="http://schemas.microsoft.com/office/powerpoint/2010/main" val="1710863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b="1" dirty="0"/>
              <a:t>Next, I will explain the measurement method.</a:t>
            </a:r>
            <a:r>
              <a:rPr kumimoji="1" lang="ja-JP" altLang="en-US" b="1" dirty="0"/>
              <a:t>　</a:t>
            </a:r>
            <a:r>
              <a:rPr kumimoji="1" lang="en-US" altLang="ja-JP" b="1" dirty="0"/>
              <a:t>The interaction cross section is measured using the transmission method.</a:t>
            </a:r>
            <a:r>
              <a:rPr kumimoji="1" lang="ja-JP" altLang="en-US" b="1" dirty="0"/>
              <a:t>　</a:t>
            </a:r>
            <a:r>
              <a:rPr kumimoji="1" lang="en-US" altLang="ja-JP" b="1" dirty="0"/>
              <a:t>A primary beam is used to produce a secondary beam, which enters the reaction target.</a:t>
            </a:r>
            <a:r>
              <a:rPr kumimoji="1" lang="ja-JP" altLang="en-US" b="1" dirty="0"/>
              <a:t>　</a:t>
            </a:r>
            <a:r>
              <a:rPr kumimoji="1" lang="en-US" altLang="ja-JP" b="1" dirty="0"/>
              <a:t>We identify the nuclides before and after the target and measure the numbers of incoming particles, N1​ and N1′​, and non-reacted particles, N2​ and N2′​. The interaction cross section can be calculated using the number of target nuclei per unit area, </a:t>
            </a:r>
            <a:r>
              <a:rPr kumimoji="1" lang="en-US" altLang="ja-JP" b="1" dirty="0" err="1"/>
              <a:t>Nt</a:t>
            </a:r>
            <a:r>
              <a:rPr kumimoji="1" lang="en-US" altLang="ja-JP" b="1" dirty="0"/>
              <a:t>​, and the non-reaction rates with and without the target, as shown here.</a:t>
            </a:r>
            <a:endParaRPr kumimoji="1" lang="ja-JP" altLang="en-US" b="1"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5</a:t>
            </a:fld>
            <a:endParaRPr kumimoji="1" lang="ja-JP" altLang="en-US"/>
          </a:p>
        </p:txBody>
      </p:sp>
    </p:spTree>
    <p:extLst>
      <p:ext uri="{BB962C8B-B14F-4D97-AF65-F5344CB8AC3E}">
        <p14:creationId xmlns:p14="http://schemas.microsoft.com/office/powerpoint/2010/main" val="2359345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b="1" dirty="0"/>
              <a:t>Next, let me explain the Bρ–TOF–ΔE method for particle identification.</a:t>
            </a:r>
            <a:br>
              <a:rPr lang="ja-JP" altLang="ja-JP" dirty="0"/>
            </a:br>
            <a:r>
              <a:rPr lang="en-US" altLang="ja-JP" b="1" dirty="0"/>
              <a:t>I</a:t>
            </a:r>
            <a:r>
              <a:rPr lang="ja-JP" altLang="ja-JP" b="1" dirty="0"/>
              <a:t> measure the magnetic rigidity Bρ, time of flight (TOF), and energy loss ΔE using detectors.</a:t>
            </a:r>
            <a:br>
              <a:rPr lang="ja-JP" altLang="ja-JP" dirty="0"/>
            </a:br>
            <a:r>
              <a:rPr lang="en-US" altLang="ja-JP" b="1" dirty="0"/>
              <a:t>I</a:t>
            </a:r>
            <a:r>
              <a:rPr lang="ja-JP" altLang="ja-JP" b="1" dirty="0"/>
              <a:t> determine the atomic number Z from TOF–ΔE and the mass-to-charge ratio A/Q from TOF–Bρ, allowing </a:t>
            </a:r>
            <a:r>
              <a:rPr lang="en-US" altLang="ja-JP" b="1" dirty="0"/>
              <a:t>us</a:t>
            </a:r>
            <a:r>
              <a:rPr lang="ja-JP" altLang="ja-JP" b="1" dirty="0"/>
              <a:t> to identify the nuclides.</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6</a:t>
            </a:fld>
            <a:endParaRPr kumimoji="1" lang="ja-JP" altLang="en-US"/>
          </a:p>
        </p:txBody>
      </p:sp>
    </p:spTree>
    <p:extLst>
      <p:ext uri="{BB962C8B-B14F-4D97-AF65-F5344CB8AC3E}">
        <p14:creationId xmlns:p14="http://schemas.microsoft.com/office/powerpoint/2010/main" val="4270402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lang="ja-JP" altLang="ja-JP" b="1" dirty="0"/>
              <a:t>This is the experimental setup.</a:t>
            </a:r>
            <a:br>
              <a:rPr lang="ja-JP" altLang="ja-JP" dirty="0"/>
            </a:br>
            <a:r>
              <a:rPr lang="ja-JP" altLang="ja-JP" b="1" dirty="0"/>
              <a:t>First, a 238U primary beam at about 345 MeV/u is sent to a 1-mm-thick Be target to produce a secondary beam.</a:t>
            </a:r>
            <a:br>
              <a:rPr lang="ja-JP" altLang="ja-JP" dirty="0"/>
            </a:br>
            <a:r>
              <a:rPr lang="ja-JP" altLang="ja-JP" b="1" dirty="0"/>
              <a:t>The secondary beam is separated by mass and then sent to the carbon target.</a:t>
            </a:r>
            <a:br>
              <a:rPr lang="ja-JP" altLang="ja-JP" dirty="0"/>
            </a:br>
            <a:r>
              <a:rPr lang="ja-JP" altLang="ja-JP" b="1" dirty="0"/>
              <a:t>PPACs, plastic scintillators, and </a:t>
            </a:r>
            <a:r>
              <a:rPr lang="en-US" altLang="ja-JP" sz="1200" b="1" dirty="0">
                <a:latin typeface="ＭＳ Ｐゴシック" panose="020B0600070205080204" pitchFamily="50" charset="-128"/>
                <a:ea typeface="ＭＳ Ｐゴシック" panose="020B0600070205080204" pitchFamily="50" charset="-128"/>
              </a:rPr>
              <a:t>Ionization</a:t>
            </a:r>
            <a:r>
              <a:rPr lang="ja-JP" altLang="ja-JP" b="1" dirty="0"/>
              <a:t> chambers are placed before and after the carbon target for particle identification.</a:t>
            </a:r>
            <a:endParaRPr kumimoji="1" lang="en-US" altLang="ja-JP" u="none" dirty="0"/>
          </a:p>
          <a:p>
            <a:pPr algn="l"/>
            <a:endParaRPr kumimoji="1" lang="en-US" altLang="ja-JP" u="none" dirty="0"/>
          </a:p>
          <a:p>
            <a:pPr algn="l"/>
            <a:r>
              <a:rPr kumimoji="1" lang="ja-JP" altLang="en-US" u="none" dirty="0"/>
              <a:t>ーーーーーーーーーーーーーーーーーーーーーーーーーーーーーーーーーーーーーーーーーーーーーーーーーーーーーーーーーーーーーーーーーーーーーーーーーーーーーーー</a:t>
            </a:r>
            <a:endParaRPr kumimoji="1" lang="en-US" altLang="ja-JP" u="none" dirty="0"/>
          </a:p>
          <a:p>
            <a:r>
              <a:rPr lang="ja-JP" altLang="ja-JP" b="1" dirty="0"/>
              <a:t>The window separates the target area from the vacuum in the beamline.</a:t>
            </a:r>
            <a:endParaRPr lang="ja-JP" altLang="ja-JP" dirty="0"/>
          </a:p>
          <a:p>
            <a:r>
              <a:rPr lang="ja-JP" altLang="ja-JP" b="1" dirty="0"/>
              <a:t>Although we call it the thickness, what matters for the interaction cross section and energy loss is not the geometrical thickness, but the amount of material that the particles pass through.</a:t>
            </a:r>
            <a:br>
              <a:rPr lang="ja-JP" altLang="ja-JP" dirty="0"/>
            </a:br>
            <a:r>
              <a:rPr lang="ja-JP" altLang="ja-JP" b="1" dirty="0"/>
              <a:t>Therefore, we express it as an areal density in g/cm².</a:t>
            </a:r>
            <a:endParaRPr lang="ja-JP" altLang="ja-JP" dirty="0"/>
          </a:p>
          <a:p>
            <a:r>
              <a:rPr lang="ja-JP" altLang="ja-JP" b="1" dirty="0"/>
              <a:t>Carbon is a relatively light nucleus, so the contribution from the Coulomb interaction is small.</a:t>
            </a:r>
            <a:br>
              <a:rPr lang="ja-JP" altLang="ja-JP" dirty="0"/>
            </a:br>
            <a:r>
              <a:rPr lang="ja-JP" altLang="ja-JP" b="1" dirty="0"/>
              <a:t>This allows us to mainly measure the interaction cross section due to nuclear reactions.</a:t>
            </a:r>
            <a:endParaRPr lang="ja-JP" altLang="ja-JP" dirty="0"/>
          </a:p>
          <a:p>
            <a:endParaRPr lang="en-US" altLang="ja-JP"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7</a:t>
            </a:fld>
            <a:endParaRPr kumimoji="1" lang="ja-JP" altLang="en-US"/>
          </a:p>
        </p:txBody>
      </p:sp>
    </p:spTree>
    <p:extLst>
      <p:ext uri="{BB962C8B-B14F-4D97-AF65-F5344CB8AC3E}">
        <p14:creationId xmlns:p14="http://schemas.microsoft.com/office/powerpoint/2010/main" val="787187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1" dirty="0"/>
              <a:t>Next, I will show the analysis results</a:t>
            </a:r>
            <a:r>
              <a:rPr lang="en-US" altLang="ja-JP" b="1" dirty="0"/>
              <a:t> and discussion</a:t>
            </a:r>
            <a:r>
              <a:rPr lang="ja-JP" altLang="ja-JP" b="1" dirty="0"/>
              <a:t>.</a:t>
            </a:r>
            <a:r>
              <a:rPr lang="en-US" altLang="ja-JP" b="1" dirty="0"/>
              <a:t> </a:t>
            </a:r>
            <a:r>
              <a:rPr lang="ja-JP" altLang="ja-JP" b="1" dirty="0"/>
              <a:t>In this study, </a:t>
            </a:r>
            <a:r>
              <a:rPr lang="en-US" altLang="ja-JP" b="1" dirty="0"/>
              <a:t>I</a:t>
            </a:r>
            <a:r>
              <a:rPr lang="ja-JP" altLang="ja-JP" b="1" dirty="0"/>
              <a:t> analyzed the data using a carbon target.</a:t>
            </a:r>
            <a:br>
              <a:rPr lang="ja-JP" altLang="ja-JP" dirty="0"/>
            </a:br>
            <a:r>
              <a:rPr lang="ja-JP" altLang="ja-JP" b="1" dirty="0"/>
              <a:t>This is the particle identification plot before the target.</a:t>
            </a:r>
            <a:endParaRPr lang="ja-JP" altLang="ja-JP" dirty="0"/>
          </a:p>
          <a:p>
            <a:r>
              <a:rPr lang="ja-JP" altLang="ja-JP" b="1" dirty="0"/>
              <a:t>Z is obtained from the TOF and  ΔE, and A/Q is obtained from the TOF a</a:t>
            </a:r>
            <a:r>
              <a:rPr lang="en-US" altLang="ja-JP" b="1" dirty="0" err="1"/>
              <a:t>nd</a:t>
            </a:r>
            <a:r>
              <a:rPr lang="ja-JP" altLang="ja-JP" b="1" dirty="0"/>
              <a:t> Bρ.</a:t>
            </a:r>
            <a:endParaRPr lang="ja-JP" altLang="ja-JP" dirty="0"/>
          </a:p>
          <a:p>
            <a:r>
              <a:rPr lang="ja-JP" altLang="ja-JP" b="1" dirty="0"/>
              <a:t>From these values, we can identify the nuclides.</a:t>
            </a:r>
            <a:br>
              <a:rPr lang="ja-JP" altLang="ja-JP" dirty="0"/>
            </a:br>
            <a:r>
              <a:rPr lang="en-US" altLang="ja-JP" b="1" dirty="0"/>
              <a:t>I then selected the nuclide of interest with an elliptical gate, and used the number of particles inside this gate as the incoming particle number for the transmission method.</a:t>
            </a:r>
            <a:endParaRPr kumimoji="1" lang="en-US" altLang="ja-JP" dirty="0"/>
          </a:p>
          <a:p>
            <a:endParaRPr kumimoji="1" lang="en-US" altLang="ja-JP" dirty="0"/>
          </a:p>
          <a:p>
            <a:r>
              <a:rPr kumimoji="1" lang="ja-JP" altLang="en-US" dirty="0"/>
              <a:t>ーーーーーーーーーーーーーーーーーーーーーーーーーー</a:t>
            </a:r>
            <a:endParaRPr kumimoji="1" lang="en-US" altLang="ja-JP" dirty="0"/>
          </a:p>
          <a:p>
            <a:r>
              <a:rPr lang="ja-JP" altLang="ja-JP" b="1" dirty="0"/>
              <a:t>There are relatively more σI​ data for lighter nuclei.</a:t>
            </a:r>
            <a:br>
              <a:rPr lang="ja-JP" altLang="ja-JP" dirty="0"/>
            </a:br>
            <a:r>
              <a:rPr lang="ja-JP" altLang="ja-JP" b="1" dirty="0"/>
              <a:t>However, systematic data are limited in this mass region.</a:t>
            </a:r>
            <a:br>
              <a:rPr lang="ja-JP" altLang="ja-JP" dirty="0"/>
            </a:br>
            <a:r>
              <a:rPr lang="ja-JP" altLang="ja-JP" b="1" dirty="0"/>
              <a:t>Therefore, we believe that this study is physically important for filling this gap in the available data.</a:t>
            </a:r>
            <a:endParaRPr lang="en-US" altLang="ja-JP" b="1"/>
          </a:p>
          <a:p>
            <a:endParaRPr lang="en-US" altLang="ja-JP"/>
          </a:p>
          <a:p>
            <a:r>
              <a:rPr lang="ja-JP" altLang="ja-JP" dirty="0"/>
              <a:t>We calculate Bρ using a distance-weighted average between F3–F5 and F5–F7.</a:t>
            </a:r>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8</a:t>
            </a:fld>
            <a:endParaRPr kumimoji="1" lang="ja-JP" altLang="en-US"/>
          </a:p>
        </p:txBody>
      </p:sp>
    </p:spTree>
    <p:extLst>
      <p:ext uri="{BB962C8B-B14F-4D97-AF65-F5344CB8AC3E}">
        <p14:creationId xmlns:p14="http://schemas.microsoft.com/office/powerpoint/2010/main" val="1431250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b="0" dirty="0"/>
              <a:t>This is the particle identification plot after the target.</a:t>
            </a:r>
            <a:r>
              <a:rPr lang="en-US" altLang="ja-JP" b="0" dirty="0"/>
              <a:t> Here, Z is obtained from the TOF between F8 and F11 </a:t>
            </a:r>
            <a:r>
              <a:rPr lang="ja-JP" altLang="en-US" b="0" dirty="0"/>
              <a:t>．</a:t>
            </a:r>
            <a:r>
              <a:rPr lang="en-US" altLang="ja-JP" b="0" dirty="0"/>
              <a:t> the  ΔE measured by the </a:t>
            </a:r>
            <a:r>
              <a:rPr lang="en-US" altLang="ja-JP" sz="1200" b="1" dirty="0">
                <a:latin typeface="ＭＳ Ｐゴシック" panose="020B0600070205080204" pitchFamily="50" charset="-128"/>
                <a:ea typeface="ＭＳ Ｐゴシック" panose="020B0600070205080204" pitchFamily="50" charset="-128"/>
              </a:rPr>
              <a:t>Ionization</a:t>
            </a:r>
            <a:r>
              <a:rPr lang="en-US" altLang="ja-JP" b="0" dirty="0"/>
              <a:t> chamber at F8.A/Q is obtained from the TOF between F8 and F11 and the </a:t>
            </a:r>
            <a:r>
              <a:rPr lang="en-US" altLang="ja-JP" b="0" dirty="0" err="1"/>
              <a:t>Bρ</a:t>
            </a:r>
            <a:r>
              <a:rPr lang="en-US" altLang="ja-JP" b="0" dirty="0"/>
              <a:t> measured using the dipole magnet between F10 and F11. </a:t>
            </a:r>
            <a:r>
              <a:rPr lang="ja-JP" altLang="ja-JP" b="0" dirty="0"/>
              <a:t>The histogram show</a:t>
            </a:r>
            <a:r>
              <a:rPr lang="en-US" altLang="ja-JP" b="0" dirty="0"/>
              <a:t>ed</a:t>
            </a:r>
            <a:r>
              <a:rPr lang="ja-JP" altLang="ja-JP" b="0" dirty="0"/>
              <a:t> different charge states, from fully stripped to H-like, He-like, and Li-like ions.</a:t>
            </a:r>
            <a:br>
              <a:rPr lang="ja-JP" altLang="ja-JP" b="0" dirty="0"/>
            </a:br>
            <a:r>
              <a:rPr lang="ja-JP" altLang="ja-JP" b="0" dirty="0"/>
              <a:t>These are non-reacted particles, so we need to count them.</a:t>
            </a:r>
            <a:r>
              <a:rPr lang="en-US" altLang="ja-JP" b="0" dirty="0"/>
              <a:t> </a:t>
            </a:r>
            <a:r>
              <a:rPr lang="ja-JP" altLang="ja-JP" dirty="0"/>
              <a:t>However, these include</a:t>
            </a:r>
            <a:r>
              <a:rPr lang="en-US" altLang="ja-JP" dirty="0"/>
              <a:t>d</a:t>
            </a:r>
            <a:r>
              <a:rPr lang="ja-JP" altLang="ja-JP" dirty="0"/>
              <a:t> particles with one neutron removed, so we need to subtract them.</a:t>
            </a:r>
            <a:br>
              <a:rPr lang="ja-JP" altLang="ja-JP" b="0" dirty="0"/>
            </a:br>
            <a:r>
              <a:rPr kumimoji="1" lang="en-US" altLang="ja-JP" dirty="0"/>
              <a:t>-----------------------------------------------------------</a:t>
            </a:r>
          </a:p>
          <a:p>
            <a:r>
              <a:rPr lang="ja-JP" altLang="ja-JP" b="1" dirty="0"/>
              <a:t>The charge state is determined by the competition between electron stripping and electron capture in the target.</a:t>
            </a:r>
            <a:br>
              <a:rPr lang="ja-JP" altLang="ja-JP" dirty="0"/>
            </a:br>
            <a:r>
              <a:rPr lang="ja-JP" altLang="ja-JP" b="1" dirty="0"/>
              <a:t>At higher beam energies, electron stripping becomes more likely, so highly charged states become dominant.</a:t>
            </a:r>
            <a:endParaRPr lang="en-US" altLang="ja-JP" b="1" dirty="0"/>
          </a:p>
          <a:p>
            <a:endParaRPr kumimoji="1" lang="en-US" altLang="ja-JP" b="1" dirty="0"/>
          </a:p>
          <a:p>
            <a:endParaRPr kumimoji="1" lang="ja-JP" altLang="en-US" dirty="0"/>
          </a:p>
        </p:txBody>
      </p:sp>
      <p:sp>
        <p:nvSpPr>
          <p:cNvPr id="4" name="スライド番号プレースホルダー 3"/>
          <p:cNvSpPr>
            <a:spLocks noGrp="1"/>
          </p:cNvSpPr>
          <p:nvPr>
            <p:ph type="sldNum" sz="quarter" idx="5"/>
          </p:nvPr>
        </p:nvSpPr>
        <p:spPr/>
        <p:txBody>
          <a:bodyPr/>
          <a:lstStyle/>
          <a:p>
            <a:fld id="{2DC1CED4-693E-4DB5-8F55-EF1282D8FBC2}" type="slidenum">
              <a:rPr kumimoji="1" lang="ja-JP" altLang="en-US" smtClean="0"/>
              <a:t>9</a:t>
            </a:fld>
            <a:endParaRPr kumimoji="1" lang="ja-JP" altLang="en-US"/>
          </a:p>
        </p:txBody>
      </p:sp>
    </p:spTree>
    <p:extLst>
      <p:ext uri="{BB962C8B-B14F-4D97-AF65-F5344CB8AC3E}">
        <p14:creationId xmlns:p14="http://schemas.microsoft.com/office/powerpoint/2010/main" val="125347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D2F08C-BAAB-84F1-3E20-EFEA87AE3034}"/>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5672054-1530-C41F-BC36-CE48F64AA9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6F6F253-00DE-DFDA-0E86-CB76ED31002D}"/>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73DB80B8-9DFD-D018-2B44-99F80C3BD86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B230EFC-5FDA-3294-0897-CE3B219ED857}"/>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2584176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A8D7FA-B279-AC92-BB9A-CCEB75DD1E1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952DE6B-C6AD-33BE-F1E9-0A788670679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80C2319-9E79-F812-257C-023D09C2B34D}"/>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6F25D97E-5FF5-9693-90AA-11D3EF1B44F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E119756-7C9F-6694-F52A-024F16EC5636}"/>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309799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DE2BF9D-94B5-0962-F49F-3A07CF28888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BFE39D8-8B38-1276-65FE-A213C6B4ADF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81B2F47-D115-3349-77EC-AC7A17BB71C8}"/>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5686C654-81C7-C2B2-F17E-659E1C0AC2E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51EE6BB-5D58-DCE7-93ED-008D7A8AB97A}"/>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722209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A5ED33-D21B-8D79-5413-DEBF8D069ED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ACAC752-A8C2-FD45-E09E-A0D4B38E4E5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C9BD1C3-ADA9-D7A7-12F1-52B50AFB0AEF}"/>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FF38B4E5-270D-F6CC-43A9-320BF14CD9A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C39B16A-F9E2-0101-8F14-391C29E8A0E7}"/>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3866756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5E6C0B-B56B-FEA2-521A-1CB8F2E1F86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6E1C056-F4DC-3252-C6E6-3C2C0846E9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D92BD4D-3423-4981-71DF-A32299885EE4}"/>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15E6BE2F-8830-1072-5D30-EC42AFCA31E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4FE60F8-B957-4ADE-C764-88A7ECCF0886}"/>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2676615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82DEE2-A1D8-B57D-57FE-E5D5D3D4B6F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3797A72-CAA2-E00A-6AED-AC8B381C6F1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2FEB9F7-0245-3308-E81A-8D8C8798024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DEEA5C5-75B6-E918-3252-76933C233380}"/>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6" name="フッター プレースホルダー 5">
            <a:extLst>
              <a:ext uri="{FF2B5EF4-FFF2-40B4-BE49-F238E27FC236}">
                <a16:creationId xmlns:a16="http://schemas.microsoft.com/office/drawing/2014/main" id="{9F0D9529-9D66-1923-2168-67704DB1833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ED2E4FC-40F3-D252-4B42-F3CBAD2E42DA}"/>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3827218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B386A3-7B35-8A34-7D4E-031BB396A69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F86BF02-5ADD-7E9F-C678-03BFED61BD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ECA1B57-DC09-8200-D9B4-6C7CD6A9E76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4654261-A1B7-EB14-C46C-A46172F682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B57295D-1262-C6F6-ABDA-7E4750BC77D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9DB85AF-0178-1758-A05E-D965BE0E0EF8}"/>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8" name="フッター プレースホルダー 7">
            <a:extLst>
              <a:ext uri="{FF2B5EF4-FFF2-40B4-BE49-F238E27FC236}">
                <a16:creationId xmlns:a16="http://schemas.microsoft.com/office/drawing/2014/main" id="{56958E35-566E-3D36-6138-C40FD10FAFD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6701DE5-8F5F-0F86-FD55-90FEE3C5E0C1}"/>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2796900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61D2DA-84C6-5AF5-5782-635AAC7FA53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43E7EB6-02F4-3EB7-3CBD-D0C7330D12A1}"/>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4" name="フッター プレースホルダー 3">
            <a:extLst>
              <a:ext uri="{FF2B5EF4-FFF2-40B4-BE49-F238E27FC236}">
                <a16:creationId xmlns:a16="http://schemas.microsoft.com/office/drawing/2014/main" id="{03D78D8E-5C62-8E6F-6990-C6850AF956C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2A74755-A36F-F61F-5B2A-BA7750A8FC3E}"/>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4003151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56C2B4B-86BD-D757-71C9-6D6F088E5D05}"/>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3" name="フッター プレースホルダー 2">
            <a:extLst>
              <a:ext uri="{FF2B5EF4-FFF2-40B4-BE49-F238E27FC236}">
                <a16:creationId xmlns:a16="http://schemas.microsoft.com/office/drawing/2014/main" id="{4F6A3AED-E9B5-01CC-7832-9BF8197FC81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BF62D35-4F97-4042-3DDA-391D65AE7553}"/>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3828821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0AB68C-02A5-575F-21F2-E827607D42A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CEB830A-E9E8-85D1-1B52-D10EE94495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6A21471-DF28-3137-27D0-6570C9C44A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2DF103E-4209-7069-5E3F-F32F4752204C}"/>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6" name="フッター プレースホルダー 5">
            <a:extLst>
              <a:ext uri="{FF2B5EF4-FFF2-40B4-BE49-F238E27FC236}">
                <a16:creationId xmlns:a16="http://schemas.microsoft.com/office/drawing/2014/main" id="{88707A18-0EEC-C6FC-2BFC-BBCD8EEFD7D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1C11993-07BF-3983-D28D-CE7F50D0772B}"/>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2819546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874C72-5912-6CDC-641B-EFF5CD3110D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51F0FD1-1602-7DE7-4F25-3ED47D8F9C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5E1684F-A583-BCD7-AFE9-9574F5BF4D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DF08C18-E60B-EB53-3819-A01E6B4BF7D1}"/>
              </a:ext>
            </a:extLst>
          </p:cNvPr>
          <p:cNvSpPr>
            <a:spLocks noGrp="1"/>
          </p:cNvSpPr>
          <p:nvPr>
            <p:ph type="dt" sz="half" idx="10"/>
          </p:nvPr>
        </p:nvSpPr>
        <p:spPr/>
        <p:txBody>
          <a:bodyPr/>
          <a:lstStyle/>
          <a:p>
            <a:fld id="{B4B57A11-CA3C-4F41-B44C-29BA738D7C2A}" type="datetimeFigureOut">
              <a:rPr kumimoji="1" lang="ja-JP" altLang="en-US" smtClean="0"/>
              <a:t>2026/8/25</a:t>
            </a:fld>
            <a:endParaRPr kumimoji="1" lang="ja-JP" altLang="en-US"/>
          </a:p>
        </p:txBody>
      </p:sp>
      <p:sp>
        <p:nvSpPr>
          <p:cNvPr id="6" name="フッター プレースホルダー 5">
            <a:extLst>
              <a:ext uri="{FF2B5EF4-FFF2-40B4-BE49-F238E27FC236}">
                <a16:creationId xmlns:a16="http://schemas.microsoft.com/office/drawing/2014/main" id="{2A079101-8F4E-C3A4-D3AC-2F1C4DE2A33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99A3259-7341-9C87-9242-C21CCBDE95E2}"/>
              </a:ext>
            </a:extLst>
          </p:cNvPr>
          <p:cNvSpPr>
            <a:spLocks noGrp="1"/>
          </p:cNvSpPr>
          <p:nvPr>
            <p:ph type="sldNum" sz="quarter" idx="12"/>
          </p:nvPr>
        </p:nvSpPr>
        <p:spPr/>
        <p:txBody>
          <a:body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2491741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09BF513-5F8A-70B2-E256-E3BF9B08D9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C08A907-DF7B-157C-B516-1BDD8434EC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FB82314-ECCD-A218-44C4-F56899F011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B57A11-CA3C-4F41-B44C-29BA738D7C2A}" type="datetimeFigureOut">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23CDF09D-8900-26CC-39A9-20EDB015FF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D4FC049-3F6F-49A4-7291-F468141271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E336FB-9453-4320-B77D-62C608153922}" type="slidenum">
              <a:rPr kumimoji="1" lang="ja-JP" altLang="en-US" smtClean="0"/>
              <a:t>‹#›</a:t>
            </a:fld>
            <a:endParaRPr kumimoji="1" lang="ja-JP" altLang="en-US"/>
          </a:p>
        </p:txBody>
      </p:sp>
    </p:spTree>
    <p:extLst>
      <p:ext uri="{BB962C8B-B14F-4D97-AF65-F5344CB8AC3E}">
        <p14:creationId xmlns:p14="http://schemas.microsoft.com/office/powerpoint/2010/main" val="2699967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5.png"/><Relationship Id="rId7" Type="http://schemas.openxmlformats.org/officeDocument/2006/relationships/image" Target="../media/image37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60.png"/><Relationship Id="rId11" Type="http://schemas.openxmlformats.org/officeDocument/2006/relationships/image" Target="../media/image36.png"/><Relationship Id="rId5" Type="http://schemas.openxmlformats.org/officeDocument/2006/relationships/image" Target="../media/image350.png"/><Relationship Id="rId10" Type="http://schemas.openxmlformats.org/officeDocument/2006/relationships/image" Target="../media/image400.png"/><Relationship Id="rId9" Type="http://schemas.openxmlformats.org/officeDocument/2006/relationships/image" Target="../media/image390.png"/></Relationships>
</file>

<file path=ppt/slides/_rels/slide11.xml.rels><?xml version="1.0" encoding="UTF-8" standalone="yes"?>
<Relationships xmlns="http://schemas.openxmlformats.org/package/2006/relationships"><Relationship Id="rId8" Type="http://schemas.openxmlformats.org/officeDocument/2006/relationships/image" Target="../media/image280.png"/><Relationship Id="rId13" Type="http://schemas.openxmlformats.org/officeDocument/2006/relationships/image" Target="../media/image45.png"/><Relationship Id="rId3" Type="http://schemas.openxmlformats.org/officeDocument/2006/relationships/image" Target="../media/image410.png"/><Relationship Id="rId12"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11" Type="http://schemas.openxmlformats.org/officeDocument/2006/relationships/chart" Target="../charts/chart1.xml"/><Relationship Id="rId10" Type="http://schemas.openxmlformats.org/officeDocument/2006/relationships/image" Target="../media/image43.pn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chart" Target="../charts/chart2.xml"/><Relationship Id="rId7"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371.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chart" Target="../charts/chart3.xml"/><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s>
</file>

<file path=ppt/slides/_rels/slide14.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66.png"/><Relationship Id="rId3" Type="http://schemas.openxmlformats.org/officeDocument/2006/relationships/image" Target="../media/image39.png"/><Relationship Id="rId12" Type="http://schemas.openxmlformats.org/officeDocument/2006/relationships/image" Target="../media/image551.png"/><Relationship Id="rId17" Type="http://schemas.openxmlformats.org/officeDocument/2006/relationships/image" Target="../media/image65.png"/><Relationship Id="rId2" Type="http://schemas.openxmlformats.org/officeDocument/2006/relationships/notesSlide" Target="../notesSlides/notesSlide14.xml"/><Relationship Id="rId16" Type="http://schemas.openxmlformats.org/officeDocument/2006/relationships/image" Target="../media/image44.png"/><Relationship Id="rId20" Type="http://schemas.openxmlformats.org/officeDocument/2006/relationships/image" Target="../media/image37.png"/><Relationship Id="rId1" Type="http://schemas.openxmlformats.org/officeDocument/2006/relationships/slideLayout" Target="../slideLayouts/slideLayout2.xml"/><Relationship Id="rId15" Type="http://schemas.openxmlformats.org/officeDocument/2006/relationships/image" Target="../media/image41.png"/><Relationship Id="rId19" Type="http://schemas.openxmlformats.org/officeDocument/2006/relationships/image" Target="../media/image661.png"/><Relationship Id="rId4" Type="http://schemas.openxmlformats.org/officeDocument/2006/relationships/chart" Target="../charts/chart4.xml"/><Relationship Id="rId14" Type="http://schemas.openxmlformats.org/officeDocument/2006/relationships/image" Target="../media/image5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5.png"/><Relationship Id="rId7" Type="http://schemas.openxmlformats.org/officeDocument/2006/relationships/image" Target="../media/image74.png"/><Relationship Id="rId12" Type="http://schemas.openxmlformats.org/officeDocument/2006/relationships/chart" Target="../charts/chart8.xml"/><Relationship Id="rId2" Type="http://schemas.openxmlformats.org/officeDocument/2006/relationships/notesSlide" Target="../notesSlides/notesSlide21.xml"/><Relationship Id="rId1" Type="http://schemas.openxmlformats.org/officeDocument/2006/relationships/slideLayout" Target="../slideLayouts/slideLayout2.xml"/><Relationship Id="rId11" Type="http://schemas.openxmlformats.org/officeDocument/2006/relationships/chart" Target="../charts/chart7.xml"/><Relationship Id="rId10" Type="http://schemas.openxmlformats.org/officeDocument/2006/relationships/chart" Target="../charts/chart6.xml"/><Relationship Id="rId9" Type="http://schemas.openxmlformats.org/officeDocument/2006/relationships/chart" Target="../charts/chart5.xml"/></Relationships>
</file>

<file path=ppt/slides/_rels/slide23.xml.rels><?xml version="1.0" encoding="UTF-8" standalone="yes"?>
<Relationships xmlns="http://schemas.openxmlformats.org/package/2006/relationships"><Relationship Id="rId8" Type="http://schemas.openxmlformats.org/officeDocument/2006/relationships/chart" Target="../charts/chart10.xml"/><Relationship Id="rId7" Type="http://schemas.openxmlformats.org/officeDocument/2006/relationships/chart" Target="../charts/chart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s>
</file>

<file path=ppt/slides/_rels/slide24.xml.rels><?xml version="1.0" encoding="UTF-8" standalone="yes"?>
<Relationships xmlns="http://schemas.openxmlformats.org/package/2006/relationships"><Relationship Id="rId8" Type="http://schemas.openxmlformats.org/officeDocument/2006/relationships/image" Target="../media/image77.png"/><Relationship Id="rId7" Type="http://schemas.openxmlformats.org/officeDocument/2006/relationships/image" Target="../media/image51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01.png"/><Relationship Id="rId5" Type="http://schemas.openxmlformats.org/officeDocument/2006/relationships/image" Target="../media/image491.png"/><Relationship Id="rId4" Type="http://schemas.openxmlformats.org/officeDocument/2006/relationships/image" Target="../media/image481.png"/></Relationships>
</file>

<file path=ppt/slides/_rels/slide2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470.png"/><Relationship Id="rId7" Type="http://schemas.openxmlformats.org/officeDocument/2006/relationships/image" Target="../media/image8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84.png"/></Relationships>
</file>

<file path=ppt/slides/_rels/slide26.xml.rels><?xml version="1.0" encoding="UTF-8" standalone="yes"?>
<Relationships xmlns="http://schemas.openxmlformats.org/package/2006/relationships"><Relationship Id="rId8" Type="http://schemas.openxmlformats.org/officeDocument/2006/relationships/image" Target="../media/image570.png"/><Relationship Id="rId13" Type="http://schemas.openxmlformats.org/officeDocument/2006/relationships/image" Target="../media/image620.png"/><Relationship Id="rId3" Type="http://schemas.openxmlformats.org/officeDocument/2006/relationships/image" Target="../media/image57.png"/><Relationship Id="rId7" Type="http://schemas.openxmlformats.org/officeDocument/2006/relationships/image" Target="../media/image560.png"/><Relationship Id="rId12" Type="http://schemas.openxmlformats.org/officeDocument/2006/relationships/image" Target="../media/image610.png"/><Relationship Id="rId17" Type="http://schemas.openxmlformats.org/officeDocument/2006/relationships/image" Target="../media/image88.png"/><Relationship Id="rId2" Type="http://schemas.openxmlformats.org/officeDocument/2006/relationships/image" Target="../media/image56.png"/><Relationship Id="rId16" Type="http://schemas.openxmlformats.org/officeDocument/2006/relationships/image" Target="../media/image650.png"/><Relationship Id="rId1" Type="http://schemas.openxmlformats.org/officeDocument/2006/relationships/slideLayout" Target="../slideLayouts/slideLayout2.xml"/><Relationship Id="rId6" Type="http://schemas.openxmlformats.org/officeDocument/2006/relationships/image" Target="../media/image550.png"/><Relationship Id="rId11" Type="http://schemas.openxmlformats.org/officeDocument/2006/relationships/image" Target="../media/image600.png"/><Relationship Id="rId5" Type="http://schemas.openxmlformats.org/officeDocument/2006/relationships/image" Target="../media/image540.png"/><Relationship Id="rId15" Type="http://schemas.openxmlformats.org/officeDocument/2006/relationships/image" Target="../media/image640.png"/><Relationship Id="rId10" Type="http://schemas.openxmlformats.org/officeDocument/2006/relationships/image" Target="../media/image590.png"/><Relationship Id="rId4" Type="http://schemas.openxmlformats.org/officeDocument/2006/relationships/image" Target="../media/image58.png"/><Relationship Id="rId9" Type="http://schemas.openxmlformats.org/officeDocument/2006/relationships/image" Target="../media/image580.png"/><Relationship Id="rId14" Type="http://schemas.openxmlformats.org/officeDocument/2006/relationships/image" Target="../media/image630.png"/></Relationships>
</file>

<file path=ppt/slides/_rels/slide27.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59.png"/><Relationship Id="rId7"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681.png"/><Relationship Id="rId9" Type="http://schemas.openxmlformats.org/officeDocument/2006/relationships/image" Target="../media/image94.png"/></Relationships>
</file>

<file path=ppt/slides/_rels/slide28.xml.rels><?xml version="1.0" encoding="UTF-8" standalone="yes"?>
<Relationships xmlns="http://schemas.openxmlformats.org/package/2006/relationships"><Relationship Id="rId3" Type="http://schemas.openxmlformats.org/officeDocument/2006/relationships/image" Target="../media/image750.png"/><Relationship Id="rId7" Type="http://schemas.openxmlformats.org/officeDocument/2006/relationships/image" Target="../media/image79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80.png"/><Relationship Id="rId5" Type="http://schemas.openxmlformats.org/officeDocument/2006/relationships/image" Target="../media/image770.pn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821.png"/><Relationship Id="rId7" Type="http://schemas.openxmlformats.org/officeDocument/2006/relationships/image" Target="../media/image97.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96.png"/><Relationship Id="rId11" Type="http://schemas.openxmlformats.org/officeDocument/2006/relationships/image" Target="../media/image102.png"/><Relationship Id="rId5" Type="http://schemas.openxmlformats.org/officeDocument/2006/relationships/image" Target="../media/image830.png"/><Relationship Id="rId10" Type="http://schemas.openxmlformats.org/officeDocument/2006/relationships/image" Target="../media/image100.png"/><Relationship Id="rId4" Type="http://schemas.openxmlformats.org/officeDocument/2006/relationships/image" Target="../media/image820.png"/><Relationship Id="rId9" Type="http://schemas.openxmlformats.org/officeDocument/2006/relationships/image" Target="../media/image9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4.png"/><Relationship Id="rId3" Type="http://schemas.openxmlformats.org/officeDocument/2006/relationships/image" Target="../media/image900.png"/><Relationship Id="rId7" Type="http://schemas.openxmlformats.org/officeDocument/2006/relationships/image" Target="../media/image109.png"/><Relationship Id="rId12" Type="http://schemas.openxmlformats.org/officeDocument/2006/relationships/image" Target="../media/image113.png"/><Relationship Id="rId2" Type="http://schemas.openxmlformats.org/officeDocument/2006/relationships/notesSlide" Target="../notesSlides/notesSlide29.xml"/><Relationship Id="rId16"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08.png"/><Relationship Id="rId11" Type="http://schemas.openxmlformats.org/officeDocument/2006/relationships/image" Target="../media/image920.png"/><Relationship Id="rId5" Type="http://schemas.openxmlformats.org/officeDocument/2006/relationships/image" Target="../media/image107.png"/><Relationship Id="rId15" Type="http://schemas.openxmlformats.org/officeDocument/2006/relationships/image" Target="../media/image116.png"/><Relationship Id="rId10" Type="http://schemas.openxmlformats.org/officeDocument/2006/relationships/image" Target="../media/image112.png"/><Relationship Id="rId4" Type="http://schemas.openxmlformats.org/officeDocument/2006/relationships/image" Target="../media/image810.png"/><Relationship Id="rId9" Type="http://schemas.openxmlformats.org/officeDocument/2006/relationships/image" Target="../media/image111.png"/><Relationship Id="rId14" Type="http://schemas.openxmlformats.org/officeDocument/2006/relationships/image" Target="../media/image115.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080.png"/><Relationship Id="rId5" Type="http://schemas.openxmlformats.org/officeDocument/2006/relationships/image" Target="../media/image1070.png"/><Relationship Id="rId4" Type="http://schemas.openxmlformats.org/officeDocument/2006/relationships/image" Target="../media/image1020.pn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80.png"/><Relationship Id="rId4" Type="http://schemas.openxmlformats.org/officeDocument/2006/relationships/image" Target="../media/image70.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1.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0.png"/><Relationship Id="rId4" Type="http://schemas.openxmlformats.org/officeDocument/2006/relationships/image" Target="../media/image210.png"/></Relationships>
</file>

<file path=ppt/slides/_rels/slide8.xml.rels><?xml version="1.0" encoding="UTF-8" standalone="yes"?>
<Relationships xmlns="http://schemas.openxmlformats.org/package/2006/relationships"><Relationship Id="rId13" Type="http://schemas.openxmlformats.org/officeDocument/2006/relationships/image" Target="../media/image27.png"/><Relationship Id="rId3"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1.png"/><Relationship Id="rId1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82FB11A-3CE3-76C0-DA2F-E5ACC485BB91}"/>
              </a:ext>
            </a:extLst>
          </p:cNvPr>
          <p:cNvSpPr txBox="1"/>
          <p:nvPr/>
        </p:nvSpPr>
        <p:spPr>
          <a:xfrm>
            <a:off x="414640" y="2582614"/>
            <a:ext cx="11596444" cy="1692771"/>
          </a:xfrm>
          <a:prstGeom prst="rect">
            <a:avLst/>
          </a:prstGeom>
          <a:noFill/>
        </p:spPr>
        <p:txBody>
          <a:bodyPr wrap="none" rtlCol="0">
            <a:spAutoFit/>
          </a:bodyPr>
          <a:lstStyle/>
          <a:p>
            <a:r>
              <a:rPr lang="ja-JP" altLang="ja-JP" sz="3200" b="1" dirty="0"/>
              <a:t>Systematic Measurements of Interaction</a:t>
            </a:r>
            <a:r>
              <a:rPr lang="en-US" altLang="ja-JP" sz="3200" b="1" dirty="0"/>
              <a:t>-</a:t>
            </a:r>
            <a:r>
              <a:rPr lang="ja-JP" altLang="ja-JP" sz="3200" b="1" dirty="0"/>
              <a:t>Cross Sections </a:t>
            </a:r>
            <a:endParaRPr lang="en-US" altLang="ja-JP" sz="3200" b="1" dirty="0"/>
          </a:p>
          <a:p>
            <a:r>
              <a:rPr lang="ja-JP" altLang="ja-JP" sz="3200" b="1" dirty="0"/>
              <a:t>for Nuclides around </a:t>
            </a:r>
            <a:r>
              <a:rPr lang="ja-JP" altLang="ja-JP" sz="3200" b="1" baseline="30000" dirty="0"/>
              <a:t>136</a:t>
            </a:r>
            <a:r>
              <a:rPr lang="ja-JP" altLang="ja-JP" sz="3200" b="1" dirty="0"/>
              <a:t>Xe</a:t>
            </a:r>
            <a:r>
              <a:rPr lang="ja-JP" altLang="en-US" sz="3200" b="1" dirty="0"/>
              <a:t> </a:t>
            </a:r>
            <a:r>
              <a:rPr lang="ja-JP" altLang="ja-JP" sz="3200" b="1" dirty="0"/>
              <a:t>at the RIKEN RI Beam Factory</a:t>
            </a:r>
          </a:p>
          <a:p>
            <a:endParaRPr lang="en-US" altLang="ja-JP" sz="4000" dirty="0">
              <a:latin typeface="ＭＳ Ｐゴシック" panose="020B0600070205080204" pitchFamily="50" charset="-128"/>
              <a:ea typeface="ＭＳ Ｐゴシック" panose="020B0600070205080204" pitchFamily="50" charset="-128"/>
            </a:endParaRPr>
          </a:p>
        </p:txBody>
      </p:sp>
      <p:sp>
        <p:nvSpPr>
          <p:cNvPr id="8" name="テキスト ボックス 7">
            <a:extLst>
              <a:ext uri="{FF2B5EF4-FFF2-40B4-BE49-F238E27FC236}">
                <a16:creationId xmlns:a16="http://schemas.microsoft.com/office/drawing/2014/main" id="{60FD5830-D265-73B7-2A5A-A6836A8CB93B}"/>
              </a:ext>
            </a:extLst>
          </p:cNvPr>
          <p:cNvSpPr txBox="1"/>
          <p:nvPr/>
        </p:nvSpPr>
        <p:spPr>
          <a:xfrm>
            <a:off x="6709114" y="4429085"/>
            <a:ext cx="4523330" cy="523220"/>
          </a:xfrm>
          <a:prstGeom prst="rect">
            <a:avLst/>
          </a:prstGeom>
          <a:noFill/>
        </p:spPr>
        <p:txBody>
          <a:bodyPr wrap="square" rtlCol="0">
            <a:spAutoFit/>
          </a:bodyPr>
          <a:lstStyle/>
          <a:p>
            <a:r>
              <a:rPr kumimoji="1" lang="en-US" altLang="ja-JP" sz="2800" dirty="0">
                <a:latin typeface="ＭＳ Ｐゴシック" panose="020B0600070205080204" pitchFamily="50" charset="-128"/>
                <a:ea typeface="ＭＳ Ｐゴシック" panose="020B0600070205080204" pitchFamily="50" charset="-128"/>
              </a:rPr>
              <a:t>Tokyo City University    M1  </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C7945450-AC89-54C3-28BB-1AA3D873980E}"/>
              </a:ext>
            </a:extLst>
          </p:cNvPr>
          <p:cNvSpPr txBox="1"/>
          <p:nvPr/>
        </p:nvSpPr>
        <p:spPr>
          <a:xfrm>
            <a:off x="8671965" y="5347371"/>
            <a:ext cx="2120212" cy="523220"/>
          </a:xfrm>
          <a:prstGeom prst="rect">
            <a:avLst/>
          </a:prstGeom>
          <a:noFill/>
        </p:spPr>
        <p:txBody>
          <a:bodyPr wrap="square" rtlCol="0">
            <a:spAutoFit/>
          </a:bodyPr>
          <a:lstStyle/>
          <a:p>
            <a:r>
              <a:rPr lang="en-US" altLang="ja-JP" sz="2800" dirty="0">
                <a:latin typeface="ＭＳ Ｐゴシック" panose="020B0600070205080204" pitchFamily="50" charset="-128"/>
                <a:ea typeface="ＭＳ Ｐゴシック" panose="020B0600070205080204" pitchFamily="50" charset="-128"/>
              </a:rPr>
              <a:t>Keita Maeda</a:t>
            </a:r>
            <a:endParaRPr kumimoji="1" lang="ja-JP" altLang="en-US" sz="2000" dirty="0">
              <a:latin typeface="ＭＳ Ｐゴシック" panose="020B0600070205080204" pitchFamily="50" charset="-128"/>
              <a:ea typeface="ＭＳ Ｐゴシック" panose="020B0600070205080204" pitchFamily="50" charset="-128"/>
            </a:endParaRPr>
          </a:p>
        </p:txBody>
      </p:sp>
      <p:cxnSp>
        <p:nvCxnSpPr>
          <p:cNvPr id="12" name="直線コネクタ 11">
            <a:extLst>
              <a:ext uri="{FF2B5EF4-FFF2-40B4-BE49-F238E27FC236}">
                <a16:creationId xmlns:a16="http://schemas.microsoft.com/office/drawing/2014/main" id="{EF011560-4A4A-2629-C81C-D3AD1D39B711}"/>
              </a:ext>
            </a:extLst>
          </p:cNvPr>
          <p:cNvCxnSpPr>
            <a:cxnSpLocks/>
          </p:cNvCxnSpPr>
          <p:nvPr/>
        </p:nvCxnSpPr>
        <p:spPr>
          <a:xfrm>
            <a:off x="6709114" y="4952305"/>
            <a:ext cx="4292981"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 name="直線コネクタ 1">
            <a:extLst>
              <a:ext uri="{FF2B5EF4-FFF2-40B4-BE49-F238E27FC236}">
                <a16:creationId xmlns:a16="http://schemas.microsoft.com/office/drawing/2014/main" id="{4C834DC3-CE8D-038B-60C2-4ACAE48AA33E}"/>
              </a:ext>
            </a:extLst>
          </p:cNvPr>
          <p:cNvCxnSpPr>
            <a:cxnSpLocks/>
          </p:cNvCxnSpPr>
          <p:nvPr/>
        </p:nvCxnSpPr>
        <p:spPr>
          <a:xfrm>
            <a:off x="8184444" y="5870591"/>
            <a:ext cx="2817651"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759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1D602-F94A-808F-3501-74046DD04111}"/>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E17F8C4-86E2-5A19-D09B-8D6AC015EB06}"/>
              </a:ext>
            </a:extLst>
          </p:cNvPr>
          <p:cNvSpPr txBox="1"/>
          <p:nvPr/>
        </p:nvSpPr>
        <p:spPr>
          <a:xfrm>
            <a:off x="64475" y="857518"/>
            <a:ext cx="2550698" cy="523220"/>
          </a:xfrm>
          <a:prstGeom prst="rect">
            <a:avLst/>
          </a:prstGeom>
          <a:noFill/>
          <a:ln w="28575">
            <a:solidFill>
              <a:schemeClr val="tx1"/>
            </a:solidFill>
          </a:ln>
        </p:spPr>
        <p:txBody>
          <a:bodyPr wrap="none" rtlCol="0">
            <a:spAutoFit/>
          </a:bodyPr>
          <a:lstStyle/>
          <a:p>
            <a:r>
              <a:rPr kumimoji="1" lang="en-US" altLang="ja-JP" sz="2800" dirty="0">
                <a:latin typeface="ＭＳ Ｐゴシック" panose="020B0600070205080204" pitchFamily="50" charset="-128"/>
                <a:ea typeface="ＭＳ Ｐゴシック" panose="020B0600070205080204" pitchFamily="50" charset="-128"/>
              </a:rPr>
              <a:t>After the target</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22" name="四角形: 角を丸くする 21">
            <a:extLst>
              <a:ext uri="{FF2B5EF4-FFF2-40B4-BE49-F238E27FC236}">
                <a16:creationId xmlns:a16="http://schemas.microsoft.com/office/drawing/2014/main" id="{46355599-B178-21A6-6A2A-7AE12D72C388}"/>
              </a:ext>
            </a:extLst>
          </p:cNvPr>
          <p:cNvSpPr/>
          <p:nvPr/>
        </p:nvSpPr>
        <p:spPr>
          <a:xfrm>
            <a:off x="5507660" y="963486"/>
            <a:ext cx="6679308" cy="4735565"/>
          </a:xfrm>
          <a:prstGeom prst="roundRect">
            <a:avLst/>
          </a:prstGeom>
          <a:solidFill>
            <a:schemeClr val="accent2">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DBE48147-2441-DD28-51A8-A9D257454A2B}"/>
                  </a:ext>
                </a:extLst>
              </p:cNvPr>
              <p:cNvSpPr txBox="1"/>
              <p:nvPr/>
            </p:nvSpPr>
            <p:spPr>
              <a:xfrm>
                <a:off x="6315691" y="2083977"/>
                <a:ext cx="5063246" cy="1060868"/>
              </a:xfrm>
              <a:prstGeom prst="rect">
                <a:avLst/>
              </a:prstGeom>
              <a:noFill/>
            </p:spPr>
            <p:txBody>
              <a:bodyPr wrap="none" rtlCol="0">
                <a:spAutoFit/>
              </a:bodyPr>
              <a:lstStyle/>
              <a:p>
                <a:pPr/>
                <a14:m>
                  <m:oMathPara xmlns:m="http://schemas.openxmlformats.org/officeDocument/2006/math">
                    <m:oMath>
                      <m:sSub>
                        <m:sSubPr>
                          <m:ctrlPr>
                            <a:rPr lang="en-US" altLang="ja-JP" sz="2000" i="1">
                              <a:latin typeface="Cambria Math" panose="02040503050406030204" pitchFamily="18" charset="0"/>
                            </a:rPr>
                          </m:ctrlPr>
                        </m:sSubPr>
                        <m:e>
                          <m:r>
                            <a:rPr lang="en-US" altLang="ja-JP" sz="2000" i="1">
                              <a:latin typeface="Cambria Math" panose="02040503050406030204" pitchFamily="18" charset="0"/>
                            </a:rPr>
                            <m:t>𝑁</m:t>
                          </m:r>
                        </m:e>
                        <m:sub>
                          <m:r>
                            <a:rPr lang="en-US" altLang="ja-JP" sz="2000" i="1">
                              <a:latin typeface="Cambria Math" panose="02040503050406030204" pitchFamily="18" charset="0"/>
                            </a:rPr>
                            <m:t>[</m:t>
                          </m:r>
                          <m:r>
                            <a:rPr lang="en-US" altLang="ja-JP" sz="2000" i="1">
                              <a:latin typeface="Cambria Math" panose="02040503050406030204" pitchFamily="18" charset="0"/>
                            </a:rPr>
                            <m:t>𝑎</m:t>
                          </m:r>
                          <m:r>
                            <a:rPr lang="en-US" altLang="ja-JP" sz="2000" i="1">
                              <a:latin typeface="Cambria Math" panose="02040503050406030204" pitchFamily="18" charset="0"/>
                            </a:rPr>
                            <m:t>,</m:t>
                          </m:r>
                          <m:r>
                            <a:rPr lang="en-US" altLang="ja-JP" sz="2000" i="1">
                              <a:latin typeface="Cambria Math" panose="02040503050406030204" pitchFamily="18" charset="0"/>
                            </a:rPr>
                            <m:t>𝑏</m:t>
                          </m:r>
                          <m:r>
                            <a:rPr lang="en-US" altLang="ja-JP" sz="2000" i="1">
                              <a:latin typeface="Cambria Math" panose="02040503050406030204" pitchFamily="18" charset="0"/>
                            </a:rPr>
                            <m:t>]</m:t>
                          </m:r>
                        </m:sub>
                      </m:sSub>
                      <m:r>
                        <a:rPr lang="en-US" altLang="ja-JP" sz="2000" i="1">
                          <a:latin typeface="Cambria Math" panose="02040503050406030204" pitchFamily="18" charset="0"/>
                        </a:rPr>
                        <m:t>=</m:t>
                      </m:r>
                      <m:r>
                        <a:rPr lang="en-US" altLang="ja-JP" sz="2000" i="1">
                          <a:latin typeface="Cambria Math" panose="02040503050406030204" pitchFamily="18" charset="0"/>
                        </a:rPr>
                        <m:t>𝐴</m:t>
                      </m:r>
                      <m:r>
                        <a:rPr lang="en-US" altLang="ja-JP" sz="2000" i="1">
                          <a:latin typeface="Cambria Math" panose="02040503050406030204" pitchFamily="18" charset="0"/>
                        </a:rPr>
                        <m:t>𝜎</m:t>
                      </m:r>
                      <m:rad>
                        <m:radPr>
                          <m:degHide m:val="on"/>
                          <m:ctrlPr>
                            <a:rPr lang="ja-JP" altLang="ja-JP" sz="2000" i="1">
                              <a:latin typeface="Cambria Math" panose="02040503050406030204" pitchFamily="18" charset="0"/>
                            </a:rPr>
                          </m:ctrlPr>
                        </m:radPr>
                        <m:deg/>
                        <m:e>
                          <m:f>
                            <m:fPr>
                              <m:ctrlPr>
                                <a:rPr lang="en-US" altLang="ja-JP" sz="2000" i="1">
                                  <a:latin typeface="Cambria Math" panose="02040503050406030204" pitchFamily="18" charset="0"/>
                                </a:rPr>
                              </m:ctrlPr>
                            </m:fPr>
                            <m:num>
                              <m:r>
                                <a:rPr lang="en-US" altLang="ja-JP" sz="2000" i="1">
                                  <a:latin typeface="Cambria Math" panose="02040503050406030204" pitchFamily="18" charset="0"/>
                                </a:rPr>
                                <m:t>𝜋</m:t>
                              </m:r>
                            </m:num>
                            <m:den>
                              <m:r>
                                <a:rPr lang="en-US" altLang="ja-JP" sz="2000" i="1">
                                  <a:latin typeface="Cambria Math" panose="02040503050406030204" pitchFamily="18" charset="0"/>
                                </a:rPr>
                                <m:t>2</m:t>
                              </m:r>
                            </m:den>
                          </m:f>
                        </m:e>
                      </m:rad>
                      <m:d>
                        <m:dPr>
                          <m:begChr m:val="["/>
                          <m:endChr m:val="]"/>
                          <m:ctrlPr>
                            <a:rPr lang="en-US" altLang="ja-JP" sz="2000" i="1">
                              <a:latin typeface="Cambria Math" panose="02040503050406030204" pitchFamily="18" charset="0"/>
                            </a:rPr>
                          </m:ctrlPr>
                        </m:dPr>
                        <m:e>
                          <m:func>
                            <m:funcPr>
                              <m:ctrlPr>
                                <a:rPr lang="en-US" altLang="ja-JP" sz="2000" i="1">
                                  <a:latin typeface="Cambria Math" panose="02040503050406030204" pitchFamily="18" charset="0"/>
                                </a:rPr>
                              </m:ctrlPr>
                            </m:funcPr>
                            <m:fName>
                              <m:r>
                                <a:rPr lang="en-US" altLang="ja-JP" sz="2000" i="1">
                                  <a:latin typeface="Cambria Math" panose="02040503050406030204" pitchFamily="18" charset="0"/>
                                </a:rPr>
                                <m:t>𝑒𝑟𝑓</m:t>
                              </m:r>
                            </m:fName>
                            <m:e>
                              <m:d>
                                <m:dPr>
                                  <m:ctrlPr>
                                    <a:rPr lang="en-US" altLang="ja-JP" sz="2000" i="1">
                                      <a:latin typeface="Cambria Math" panose="02040503050406030204" pitchFamily="18" charset="0"/>
                                    </a:rPr>
                                  </m:ctrlPr>
                                </m:dPr>
                                <m:e>
                                  <m:f>
                                    <m:fPr>
                                      <m:ctrlPr>
                                        <a:rPr lang="en-US" altLang="ja-JP" sz="2000" i="1">
                                          <a:latin typeface="Cambria Math" panose="02040503050406030204" pitchFamily="18" charset="0"/>
                                        </a:rPr>
                                      </m:ctrlPr>
                                    </m:fPr>
                                    <m:num>
                                      <m:r>
                                        <a:rPr lang="en-US" altLang="ja-JP" sz="2000" i="1">
                                          <a:latin typeface="Cambria Math" panose="02040503050406030204" pitchFamily="18" charset="0"/>
                                        </a:rPr>
                                        <m:t>𝑏</m:t>
                                      </m:r>
                                      <m:r>
                                        <a:rPr lang="en-US" altLang="ja-JP" sz="2000" i="1">
                                          <a:latin typeface="Cambria Math" panose="02040503050406030204" pitchFamily="18" charset="0"/>
                                        </a:rPr>
                                        <m:t>−</m:t>
                                      </m:r>
                                      <m:r>
                                        <a:rPr lang="en-US" altLang="ja-JP" sz="2000" i="1">
                                          <a:latin typeface="Cambria Math" panose="02040503050406030204" pitchFamily="18" charset="0"/>
                                        </a:rPr>
                                        <m:t>𝜇</m:t>
                                      </m:r>
                                    </m:num>
                                    <m:den>
                                      <m:rad>
                                        <m:radPr>
                                          <m:degHide m:val="on"/>
                                          <m:ctrlPr>
                                            <a:rPr lang="ja-JP" altLang="ja-JP" sz="2000" i="1">
                                              <a:latin typeface="Cambria Math" panose="02040503050406030204" pitchFamily="18" charset="0"/>
                                            </a:rPr>
                                          </m:ctrlPr>
                                        </m:radPr>
                                        <m:deg/>
                                        <m:e>
                                          <m:r>
                                            <a:rPr lang="en-US" altLang="ja-JP" sz="2000" i="1">
                                              <a:latin typeface="Cambria Math" panose="02040503050406030204" pitchFamily="18" charset="0"/>
                                            </a:rPr>
                                            <m:t>2</m:t>
                                          </m:r>
                                        </m:e>
                                      </m:rad>
                                      <m:r>
                                        <a:rPr lang="en-US" altLang="ja-JP" sz="2000" i="1">
                                          <a:latin typeface="Cambria Math" panose="02040503050406030204" pitchFamily="18" charset="0"/>
                                        </a:rPr>
                                        <m:t>𝜎</m:t>
                                      </m:r>
                                    </m:den>
                                  </m:f>
                                </m:e>
                              </m:d>
                            </m:e>
                          </m:func>
                          <m:r>
                            <a:rPr lang="en-US" altLang="ja-JP" sz="2000" i="1">
                              <a:latin typeface="Cambria Math" panose="02040503050406030204" pitchFamily="18" charset="0"/>
                            </a:rPr>
                            <m:t>−</m:t>
                          </m:r>
                          <m:func>
                            <m:funcPr>
                              <m:ctrlPr>
                                <a:rPr lang="en-US" altLang="ja-JP" sz="2000" i="1">
                                  <a:latin typeface="Cambria Math" panose="02040503050406030204" pitchFamily="18" charset="0"/>
                                </a:rPr>
                              </m:ctrlPr>
                            </m:funcPr>
                            <m:fName>
                              <m:r>
                                <a:rPr lang="en-US" altLang="ja-JP" sz="2000" i="1">
                                  <a:latin typeface="Cambria Math" panose="02040503050406030204" pitchFamily="18" charset="0"/>
                                </a:rPr>
                                <m:t>𝑒𝑟𝑓</m:t>
                              </m:r>
                            </m:fName>
                            <m:e>
                              <m:d>
                                <m:dPr>
                                  <m:ctrlPr>
                                    <a:rPr lang="en-US" altLang="ja-JP" sz="2000" i="1">
                                      <a:latin typeface="Cambria Math" panose="02040503050406030204" pitchFamily="18" charset="0"/>
                                    </a:rPr>
                                  </m:ctrlPr>
                                </m:dPr>
                                <m:e>
                                  <m:f>
                                    <m:fPr>
                                      <m:ctrlPr>
                                        <a:rPr lang="en-US" altLang="ja-JP" sz="2000" i="1">
                                          <a:latin typeface="Cambria Math" panose="02040503050406030204" pitchFamily="18" charset="0"/>
                                        </a:rPr>
                                      </m:ctrlPr>
                                    </m:fPr>
                                    <m:num>
                                      <m:r>
                                        <a:rPr lang="en-US" altLang="ja-JP" sz="2000" i="1">
                                          <a:latin typeface="Cambria Math" panose="02040503050406030204" pitchFamily="18" charset="0"/>
                                        </a:rPr>
                                        <m:t>𝑎</m:t>
                                      </m:r>
                                      <m:r>
                                        <a:rPr lang="en-US" altLang="ja-JP" sz="2000" i="1">
                                          <a:latin typeface="Cambria Math" panose="02040503050406030204" pitchFamily="18" charset="0"/>
                                        </a:rPr>
                                        <m:t>−</m:t>
                                      </m:r>
                                      <m:r>
                                        <a:rPr lang="en-US" altLang="ja-JP" sz="2000" i="1">
                                          <a:latin typeface="Cambria Math" panose="02040503050406030204" pitchFamily="18" charset="0"/>
                                        </a:rPr>
                                        <m:t>𝜇</m:t>
                                      </m:r>
                                    </m:num>
                                    <m:den>
                                      <m:rad>
                                        <m:radPr>
                                          <m:degHide m:val="on"/>
                                          <m:ctrlPr>
                                            <a:rPr lang="ja-JP" altLang="ja-JP" sz="2000" i="1">
                                              <a:latin typeface="Cambria Math" panose="02040503050406030204" pitchFamily="18" charset="0"/>
                                            </a:rPr>
                                          </m:ctrlPr>
                                        </m:radPr>
                                        <m:deg/>
                                        <m:e>
                                          <m:r>
                                            <a:rPr lang="en-US" altLang="ja-JP" sz="2000" i="1">
                                              <a:latin typeface="Cambria Math" panose="02040503050406030204" pitchFamily="18" charset="0"/>
                                            </a:rPr>
                                            <m:t>2</m:t>
                                          </m:r>
                                        </m:e>
                                      </m:rad>
                                      <m:r>
                                        <a:rPr lang="en-US" altLang="ja-JP" sz="2000" i="1">
                                          <a:latin typeface="Cambria Math" panose="02040503050406030204" pitchFamily="18" charset="0"/>
                                        </a:rPr>
                                        <m:t>𝜎</m:t>
                                      </m:r>
                                    </m:den>
                                  </m:f>
                                </m:e>
                              </m:d>
                            </m:e>
                          </m:func>
                        </m:e>
                      </m:d>
                    </m:oMath>
                  </m:oMathPara>
                </a14:m>
                <a:endParaRPr lang="ja-JP" altLang="ja-JP" dirty="0"/>
              </a:p>
              <a:p>
                <a:endParaRPr kumimoji="1" lang="ja-JP" altLang="en-US" dirty="0"/>
              </a:p>
            </p:txBody>
          </p:sp>
        </mc:Choice>
        <mc:Fallback xmlns="">
          <p:sp>
            <p:nvSpPr>
              <p:cNvPr id="6" name="テキスト ボックス 5">
                <a:extLst>
                  <a:ext uri="{FF2B5EF4-FFF2-40B4-BE49-F238E27FC236}">
                    <a16:creationId xmlns:a16="http://schemas.microsoft.com/office/drawing/2014/main" id="{DBE48147-2441-DD28-51A8-A9D257454A2B}"/>
                  </a:ext>
                </a:extLst>
              </p:cNvPr>
              <p:cNvSpPr txBox="1">
                <a:spLocks noRot="1" noChangeAspect="1" noMove="1" noResize="1" noEditPoints="1" noAdjustHandles="1" noChangeArrowheads="1" noChangeShapeType="1" noTextEdit="1"/>
              </p:cNvSpPr>
              <p:nvPr/>
            </p:nvSpPr>
            <p:spPr>
              <a:xfrm>
                <a:off x="6315691" y="2083977"/>
                <a:ext cx="5063246" cy="1060868"/>
              </a:xfrm>
              <a:prstGeom prst="rect">
                <a:avLst/>
              </a:prstGeom>
              <a:blipFill>
                <a:blip r:embed="rId3"/>
                <a:stretch>
                  <a:fillRect/>
                </a:stretch>
              </a:blipFill>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6C39DDB7-1C0C-EF9B-0EB6-45FFE0F2E82F}"/>
              </a:ext>
            </a:extLst>
          </p:cNvPr>
          <p:cNvSpPr txBox="1"/>
          <p:nvPr/>
        </p:nvSpPr>
        <p:spPr>
          <a:xfrm>
            <a:off x="6637414" y="1089863"/>
            <a:ext cx="4419800" cy="954107"/>
          </a:xfrm>
          <a:prstGeom prst="rect">
            <a:avLst/>
          </a:prstGeom>
          <a:noFill/>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Estimation of Contamination</a:t>
            </a:r>
            <a:endParaRPr lang="en-US" altLang="ja-JP" sz="2800" dirty="0">
              <a:latin typeface="ＭＳ Ｐゴシック" panose="020B0600070205080204" pitchFamily="50" charset="-128"/>
              <a:ea typeface="ＭＳ Ｐゴシック" panose="020B0600070205080204" pitchFamily="50" charset="-128"/>
            </a:endParaRPr>
          </a:p>
          <a:p>
            <a:r>
              <a:rPr lang="ja-JP" altLang="ja-JP" sz="2800" dirty="0">
                <a:latin typeface="ＭＳ Ｐゴシック" panose="020B0600070205080204" pitchFamily="50" charset="-128"/>
                <a:ea typeface="ＭＳ Ｐゴシック" panose="020B0600070205080204" pitchFamily="50" charset="-128"/>
              </a:rPr>
              <a:t> from Neutron Removal</a:t>
            </a:r>
            <a:endParaRPr kumimoji="1"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92BC1E32-ED19-E853-EB43-F1C4CF4C506D}"/>
                  </a:ext>
                </a:extLst>
              </p:cNvPr>
              <p:cNvSpPr txBox="1"/>
              <p:nvPr/>
            </p:nvSpPr>
            <p:spPr>
              <a:xfrm>
                <a:off x="5836640" y="3255034"/>
                <a:ext cx="6350328" cy="430182"/>
              </a:xfrm>
              <a:prstGeom prst="rect">
                <a:avLst/>
              </a:prstGeom>
              <a:noFill/>
            </p:spPr>
            <p:txBody>
              <a:bodyPr wrap="none" rtlCol="0">
                <a:spAutoFit/>
              </a:bodyPr>
              <a:lstStyle/>
              <a:p>
                <a14:m>
                  <m:oMath xmlns:m="http://schemas.openxmlformats.org/officeDocument/2006/math">
                    <m:sSub>
                      <m:sSubPr>
                        <m:ctrlPr>
                          <a:rPr lang="en-US" altLang="ja-JP" sz="2000" i="1">
                            <a:latin typeface="Cambria Math" panose="02040503050406030204" pitchFamily="18" charset="0"/>
                          </a:rPr>
                        </m:ctrlPr>
                      </m:sSubPr>
                      <m:e>
                        <m:r>
                          <a:rPr lang="en-US" altLang="ja-JP" sz="2000" i="1">
                            <a:latin typeface="Cambria Math" panose="02040503050406030204" pitchFamily="18" charset="0"/>
                          </a:rPr>
                          <m:t>𝑁</m:t>
                        </m:r>
                      </m:e>
                      <m:sub>
                        <m:r>
                          <a:rPr lang="en-US" altLang="ja-JP" sz="2000" i="1">
                            <a:latin typeface="Cambria Math" panose="02040503050406030204" pitchFamily="18" charset="0"/>
                          </a:rPr>
                          <m:t>[</m:t>
                        </m:r>
                        <m:r>
                          <a:rPr lang="en-US" altLang="ja-JP" sz="2000" i="1">
                            <a:latin typeface="Cambria Math" panose="02040503050406030204" pitchFamily="18" charset="0"/>
                          </a:rPr>
                          <m:t>𝑎</m:t>
                        </m:r>
                        <m:r>
                          <a:rPr lang="en-US" altLang="ja-JP" sz="2000" i="1">
                            <a:latin typeface="Cambria Math" panose="02040503050406030204" pitchFamily="18" charset="0"/>
                          </a:rPr>
                          <m:t>,</m:t>
                        </m:r>
                        <m:r>
                          <a:rPr lang="en-US" altLang="ja-JP" sz="2000" i="1">
                            <a:latin typeface="Cambria Math" panose="02040503050406030204" pitchFamily="18" charset="0"/>
                          </a:rPr>
                          <m:t>𝑏</m:t>
                        </m:r>
                        <m:r>
                          <a:rPr lang="en-US" altLang="ja-JP" sz="2000" i="1">
                            <a:latin typeface="Cambria Math" panose="02040503050406030204" pitchFamily="18" charset="0"/>
                          </a:rPr>
                          <m:t>]</m:t>
                        </m:r>
                      </m:sub>
                    </m:sSub>
                    <m:r>
                      <a:rPr lang="ja-JP" altLang="en-US" sz="2000" i="1">
                        <a:latin typeface="Cambria Math" panose="02040503050406030204" pitchFamily="18" charset="0"/>
                      </a:rPr>
                      <m:t>：</m:t>
                    </m:r>
                  </m:oMath>
                </a14:m>
                <a:r>
                  <a:rPr lang="ja-JP" altLang="ja-JP" sz="2000" dirty="0"/>
                  <a:t> </a:t>
                </a:r>
                <a:r>
                  <a:rPr lang="ja-JP" altLang="ja-JP" sz="2000" dirty="0">
                    <a:latin typeface="ＭＳ Ｐゴシック" panose="020B0600070205080204" pitchFamily="50" charset="-128"/>
                    <a:ea typeface="ＭＳ Ｐゴシック" panose="020B0600070205080204" pitchFamily="50" charset="-128"/>
                  </a:rPr>
                  <a:t>Neutron removal contamination in the range [a,b]</a:t>
                </a:r>
                <a:endParaRPr kumimoji="1" lang="ja-JP" altLang="en-US" sz="2000" dirty="0">
                  <a:latin typeface="ＭＳ Ｐゴシック" panose="020B0600070205080204" pitchFamily="50" charset="-128"/>
                  <a:ea typeface="ＭＳ Ｐゴシック" panose="020B0600070205080204" pitchFamily="50" charset="-128"/>
                </a:endParaRPr>
              </a:p>
            </p:txBody>
          </p:sp>
        </mc:Choice>
        <mc:Fallback xmlns="">
          <p:sp>
            <p:nvSpPr>
              <p:cNvPr id="12" name="テキスト ボックス 11">
                <a:extLst>
                  <a:ext uri="{FF2B5EF4-FFF2-40B4-BE49-F238E27FC236}">
                    <a16:creationId xmlns:a16="http://schemas.microsoft.com/office/drawing/2014/main" id="{92BC1E32-ED19-E853-EB43-F1C4CF4C506D}"/>
                  </a:ext>
                </a:extLst>
              </p:cNvPr>
              <p:cNvSpPr txBox="1">
                <a:spLocks noRot="1" noChangeAspect="1" noMove="1" noResize="1" noEditPoints="1" noAdjustHandles="1" noChangeArrowheads="1" noChangeShapeType="1" noTextEdit="1"/>
              </p:cNvSpPr>
              <p:nvPr/>
            </p:nvSpPr>
            <p:spPr>
              <a:xfrm>
                <a:off x="5836640" y="3255034"/>
                <a:ext cx="6350328" cy="430182"/>
              </a:xfrm>
              <a:prstGeom prst="rect">
                <a:avLst/>
              </a:prstGeom>
              <a:blipFill>
                <a:blip r:embed="rId5"/>
                <a:stretch>
                  <a:fillRect t="-12676" r="-192" b="-1267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3A6E3A28-DEEF-8436-3A84-BFB996B3F613}"/>
                  </a:ext>
                </a:extLst>
              </p:cNvPr>
              <p:cNvSpPr txBox="1"/>
              <p:nvPr/>
            </p:nvSpPr>
            <p:spPr>
              <a:xfrm>
                <a:off x="6261942" y="3704727"/>
                <a:ext cx="1736373" cy="707886"/>
              </a:xfrm>
              <a:prstGeom prst="rect">
                <a:avLst/>
              </a:prstGeom>
              <a:noFill/>
            </p:spPr>
            <p:txBody>
              <a:bodyPr wrap="none" rtlCol="0">
                <a:spAutoFit/>
              </a:bodyPr>
              <a:lstStyle/>
              <a:p>
                <a14:m>
                  <m:oMath xmlns:m="http://schemas.openxmlformats.org/officeDocument/2006/math">
                    <m:r>
                      <a:rPr lang="en-US" altLang="ja-JP" sz="2000" i="1">
                        <a:latin typeface="Cambria Math" panose="02040503050406030204" pitchFamily="18" charset="0"/>
                      </a:rPr>
                      <m:t>𝐴</m:t>
                    </m:r>
                    <m:r>
                      <a:rPr lang="ja-JP" altLang="en-US" sz="2000" i="1">
                        <a:latin typeface="Cambria Math" panose="02040503050406030204" pitchFamily="18" charset="0"/>
                      </a:rPr>
                      <m:t>：</m:t>
                    </m:r>
                  </m:oMath>
                </a14:m>
                <a:r>
                  <a:rPr lang="ja-JP" altLang="ja-JP" sz="2000" b="1" dirty="0"/>
                  <a:t> </a:t>
                </a:r>
                <a:r>
                  <a:rPr lang="ja-JP" altLang="ja-JP" sz="2000" dirty="0">
                    <a:latin typeface="ＭＳ Ｐゴシック" panose="020B0600070205080204" pitchFamily="50" charset="-128"/>
                    <a:ea typeface="ＭＳ Ｐゴシック" panose="020B0600070205080204" pitchFamily="50" charset="-128"/>
                  </a:rPr>
                  <a:t>Amplitude</a:t>
                </a:r>
              </a:p>
              <a:p>
                <a:endParaRPr kumimoji="1" lang="ja-JP" altLang="en-US" sz="2000" dirty="0">
                  <a:latin typeface="ＭＳ Ｐゴシック" panose="020B0600070205080204" pitchFamily="50" charset="-128"/>
                  <a:ea typeface="ＭＳ Ｐゴシック" panose="020B0600070205080204" pitchFamily="50" charset="-128"/>
                </a:endParaRPr>
              </a:p>
            </p:txBody>
          </p:sp>
        </mc:Choice>
        <mc:Fallback xmlns="">
          <p:sp>
            <p:nvSpPr>
              <p:cNvPr id="17" name="テキスト ボックス 16">
                <a:extLst>
                  <a:ext uri="{FF2B5EF4-FFF2-40B4-BE49-F238E27FC236}">
                    <a16:creationId xmlns:a16="http://schemas.microsoft.com/office/drawing/2014/main" id="{3A6E3A28-DEEF-8436-3A84-BFB996B3F613}"/>
                  </a:ext>
                </a:extLst>
              </p:cNvPr>
              <p:cNvSpPr txBox="1">
                <a:spLocks noRot="1" noChangeAspect="1" noMove="1" noResize="1" noEditPoints="1" noAdjustHandles="1" noChangeArrowheads="1" noChangeShapeType="1" noTextEdit="1"/>
              </p:cNvSpPr>
              <p:nvPr/>
            </p:nvSpPr>
            <p:spPr>
              <a:xfrm>
                <a:off x="6261942" y="3704727"/>
                <a:ext cx="1736373" cy="707886"/>
              </a:xfrm>
              <a:prstGeom prst="rect">
                <a:avLst/>
              </a:prstGeom>
              <a:blipFill>
                <a:blip r:embed="rId6"/>
                <a:stretch>
                  <a:fillRect t="-8621" r="-386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6AA3E47A-C9AC-2260-6C00-120D9678E034}"/>
                  </a:ext>
                </a:extLst>
              </p:cNvPr>
              <p:cNvSpPr txBox="1"/>
              <p:nvPr/>
            </p:nvSpPr>
            <p:spPr>
              <a:xfrm>
                <a:off x="6261942" y="4194635"/>
                <a:ext cx="2658100" cy="400110"/>
              </a:xfrm>
              <a:prstGeom prst="rect">
                <a:avLst/>
              </a:prstGeom>
              <a:noFill/>
            </p:spPr>
            <p:txBody>
              <a:bodyPr wrap="none" rtlCol="0">
                <a:spAutoFit/>
              </a:bodyPr>
              <a:lstStyle/>
              <a:p>
                <a14:m>
                  <m:oMath xmlns:m="http://schemas.openxmlformats.org/officeDocument/2006/math">
                    <m:r>
                      <a:rPr lang="en-US" altLang="ja-JP" sz="2000" i="1">
                        <a:latin typeface="Cambria Math" panose="02040503050406030204" pitchFamily="18" charset="0"/>
                      </a:rPr>
                      <m:t>𝜎</m:t>
                    </m:r>
                    <m:r>
                      <a:rPr lang="ja-JP" altLang="en-US" sz="2000" i="1">
                        <a:latin typeface="Cambria Math" panose="02040503050406030204" pitchFamily="18" charset="0"/>
                      </a:rPr>
                      <m:t>：</m:t>
                    </m:r>
                  </m:oMath>
                </a14:m>
                <a:r>
                  <a:rPr lang="ja-JP" altLang="ja-JP" sz="2000" dirty="0"/>
                  <a:t> </a:t>
                </a:r>
                <a:r>
                  <a:rPr lang="ja-JP" altLang="ja-JP" sz="2000" dirty="0">
                    <a:latin typeface="ＭＳ Ｐゴシック" panose="020B0600070205080204" pitchFamily="50" charset="-128"/>
                    <a:ea typeface="ＭＳ Ｐゴシック" panose="020B0600070205080204" pitchFamily="50" charset="-128"/>
                  </a:rPr>
                  <a:t>Standard deviation</a:t>
                </a:r>
                <a:endParaRPr kumimoji="1" lang="ja-JP" altLang="en-US" sz="2000" dirty="0">
                  <a:latin typeface="ＭＳ Ｐゴシック" panose="020B0600070205080204" pitchFamily="50" charset="-128"/>
                  <a:ea typeface="ＭＳ Ｐゴシック" panose="020B0600070205080204" pitchFamily="50" charset="-128"/>
                </a:endParaRPr>
              </a:p>
            </p:txBody>
          </p:sp>
        </mc:Choice>
        <mc:Fallback xmlns="">
          <p:sp>
            <p:nvSpPr>
              <p:cNvPr id="19" name="テキスト ボックス 18">
                <a:extLst>
                  <a:ext uri="{FF2B5EF4-FFF2-40B4-BE49-F238E27FC236}">
                    <a16:creationId xmlns:a16="http://schemas.microsoft.com/office/drawing/2014/main" id="{6AA3E47A-C9AC-2260-6C00-120D9678E034}"/>
                  </a:ext>
                </a:extLst>
              </p:cNvPr>
              <p:cNvSpPr txBox="1">
                <a:spLocks noRot="1" noChangeAspect="1" noMove="1" noResize="1" noEditPoints="1" noAdjustHandles="1" noChangeArrowheads="1" noChangeShapeType="1" noTextEdit="1"/>
              </p:cNvSpPr>
              <p:nvPr/>
            </p:nvSpPr>
            <p:spPr>
              <a:xfrm>
                <a:off x="6261942" y="4194635"/>
                <a:ext cx="2658100" cy="400110"/>
              </a:xfrm>
              <a:prstGeom prst="rect">
                <a:avLst/>
              </a:prstGeom>
              <a:blipFill>
                <a:blip r:embed="rId7"/>
                <a:stretch>
                  <a:fillRect t="-13636" r="-1835" b="-1969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D3AD97B5-9E56-DFED-FD07-732BE002BB53}"/>
                  </a:ext>
                </a:extLst>
              </p:cNvPr>
              <p:cNvSpPr txBox="1"/>
              <p:nvPr/>
            </p:nvSpPr>
            <p:spPr>
              <a:xfrm>
                <a:off x="6235268" y="4704054"/>
                <a:ext cx="4314451" cy="400110"/>
              </a:xfrm>
              <a:prstGeom prst="rect">
                <a:avLst/>
              </a:prstGeom>
              <a:noFill/>
            </p:spPr>
            <p:txBody>
              <a:bodyPr wrap="none" rtlCol="0">
                <a:spAutoFit/>
              </a:bodyPr>
              <a:lstStyle/>
              <a:p>
                <a14:m>
                  <m:oMath xmlns:m="http://schemas.openxmlformats.org/officeDocument/2006/math">
                    <m:r>
                      <a:rPr lang="en-US" altLang="ja-JP" sz="2000" i="1">
                        <a:latin typeface="Cambria Math" panose="02040503050406030204" pitchFamily="18" charset="0"/>
                      </a:rPr>
                      <m:t>𝜇</m:t>
                    </m:r>
                    <m:r>
                      <a:rPr lang="en-US" altLang="ja-JP" sz="2000" i="1">
                        <a:latin typeface="Cambria Math" panose="02040503050406030204" pitchFamily="18" charset="0"/>
                      </a:rPr>
                      <m:t> ：</m:t>
                    </m:r>
                  </m:oMath>
                </a14:m>
                <a:r>
                  <a:rPr lang="ja-JP" altLang="ja-JP" sz="2000" dirty="0"/>
                  <a:t> </a:t>
                </a:r>
                <a:r>
                  <a:rPr lang="ja-JP" altLang="ja-JP" sz="2000" dirty="0">
                    <a:latin typeface="ＭＳ Ｐゴシック" panose="020B0600070205080204" pitchFamily="50" charset="-128"/>
                    <a:ea typeface="ＭＳ Ｐゴシック" panose="020B0600070205080204" pitchFamily="50" charset="-128"/>
                  </a:rPr>
                  <a:t>Mean of the Gaussian distribution</a:t>
                </a:r>
                <a:endParaRPr kumimoji="1" lang="ja-JP" altLang="en-US" sz="2000" dirty="0">
                  <a:latin typeface="ＭＳ Ｐゴシック" panose="020B0600070205080204" pitchFamily="50" charset="-128"/>
                  <a:ea typeface="ＭＳ Ｐゴシック" panose="020B0600070205080204" pitchFamily="50" charset="-128"/>
                </a:endParaRPr>
              </a:p>
            </p:txBody>
          </p:sp>
        </mc:Choice>
        <mc:Fallback xmlns="">
          <p:sp>
            <p:nvSpPr>
              <p:cNvPr id="20" name="テキスト ボックス 19">
                <a:extLst>
                  <a:ext uri="{FF2B5EF4-FFF2-40B4-BE49-F238E27FC236}">
                    <a16:creationId xmlns:a16="http://schemas.microsoft.com/office/drawing/2014/main" id="{D3AD97B5-9E56-DFED-FD07-732BE002BB53}"/>
                  </a:ext>
                </a:extLst>
              </p:cNvPr>
              <p:cNvSpPr txBox="1">
                <a:spLocks noRot="1" noChangeAspect="1" noMove="1" noResize="1" noEditPoints="1" noAdjustHandles="1" noChangeArrowheads="1" noChangeShapeType="1" noTextEdit="1"/>
              </p:cNvSpPr>
              <p:nvPr/>
            </p:nvSpPr>
            <p:spPr>
              <a:xfrm>
                <a:off x="6235268" y="4704054"/>
                <a:ext cx="4314451" cy="400110"/>
              </a:xfrm>
              <a:prstGeom prst="rect">
                <a:avLst/>
              </a:prstGeom>
              <a:blipFill>
                <a:blip r:embed="rId8"/>
                <a:stretch>
                  <a:fillRect t="-15385" r="-847" b="-21538"/>
                </a:stretch>
              </a:blipFill>
            </p:spPr>
            <p:txBody>
              <a:bodyPr/>
              <a:lstStyle/>
              <a:p>
                <a:r>
                  <a:rPr lang="ja-JP" altLang="en-US">
                    <a:noFill/>
                  </a:rPr>
                  <a:t> </a:t>
                </a:r>
              </a:p>
            </p:txBody>
          </p:sp>
        </mc:Fallback>
      </mc:AlternateContent>
      <p:sp>
        <p:nvSpPr>
          <p:cNvPr id="21" name="左中かっこ 20">
            <a:extLst>
              <a:ext uri="{FF2B5EF4-FFF2-40B4-BE49-F238E27FC236}">
                <a16:creationId xmlns:a16="http://schemas.microsoft.com/office/drawing/2014/main" id="{7EF37A08-0D50-E9AC-FEB2-6BDFC8CE264C}"/>
              </a:ext>
            </a:extLst>
          </p:cNvPr>
          <p:cNvSpPr/>
          <p:nvPr/>
        </p:nvSpPr>
        <p:spPr>
          <a:xfrm>
            <a:off x="5691935" y="3213855"/>
            <a:ext cx="256991" cy="1959394"/>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6C220CED-B1B3-93AF-B405-BAD2CFEE1790}"/>
              </a:ext>
            </a:extLst>
          </p:cNvPr>
          <p:cNvSpPr txBox="1"/>
          <p:nvPr/>
        </p:nvSpPr>
        <p:spPr>
          <a:xfrm>
            <a:off x="11190705" y="145411"/>
            <a:ext cx="830057"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P9</a:t>
            </a:r>
          </a:p>
        </p:txBody>
      </p:sp>
      <p:sp>
        <p:nvSpPr>
          <p:cNvPr id="4" name="テキスト ボックス 3">
            <a:extLst>
              <a:ext uri="{FF2B5EF4-FFF2-40B4-BE49-F238E27FC236}">
                <a16:creationId xmlns:a16="http://schemas.microsoft.com/office/drawing/2014/main" id="{03C6145C-BF04-FBDB-82F9-2C00B1B64948}"/>
              </a:ext>
            </a:extLst>
          </p:cNvPr>
          <p:cNvSpPr txBox="1"/>
          <p:nvPr/>
        </p:nvSpPr>
        <p:spPr>
          <a:xfrm>
            <a:off x="0" y="100353"/>
            <a:ext cx="4324921"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Analysis Results</a:t>
            </a:r>
          </a:p>
        </p:txBody>
      </p:sp>
      <p:cxnSp>
        <p:nvCxnSpPr>
          <p:cNvPr id="9" name="直線コネクタ 8">
            <a:extLst>
              <a:ext uri="{FF2B5EF4-FFF2-40B4-BE49-F238E27FC236}">
                <a16:creationId xmlns:a16="http://schemas.microsoft.com/office/drawing/2014/main" id="{D5CC093F-3A97-50B2-6B2B-B97E54B129EC}"/>
              </a:ext>
            </a:extLst>
          </p:cNvPr>
          <p:cNvCxnSpPr>
            <a:cxnSpLocks/>
          </p:cNvCxnSpPr>
          <p:nvPr/>
        </p:nvCxnSpPr>
        <p:spPr>
          <a:xfrm>
            <a:off x="64475" y="734407"/>
            <a:ext cx="3238482" cy="0"/>
          </a:xfrm>
          <a:prstGeom prst="line">
            <a:avLst/>
          </a:prstGeom>
          <a:ln w="38100"/>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284F082C-49FF-47CA-D8C3-9BB1D1B907DB}"/>
                  </a:ext>
                </a:extLst>
              </p:cNvPr>
              <p:cNvSpPr txBox="1"/>
              <p:nvPr/>
            </p:nvSpPr>
            <p:spPr>
              <a:xfrm>
                <a:off x="970776" y="5104164"/>
                <a:ext cx="4180568" cy="523220"/>
              </a:xfrm>
              <a:prstGeom prst="rect">
                <a:avLst/>
              </a:prstGeom>
              <a:noFill/>
              <a:ln>
                <a:noFill/>
              </a:ln>
            </p:spPr>
            <p:txBody>
              <a:bodyPr wrap="none" rtlCol="0">
                <a:spAutoFit/>
              </a:bodyPr>
              <a:lstStyle/>
              <a:p>
                <a:r>
                  <a:rPr lang="en-US" altLang="ja-JP" sz="2800" kern="100" dirty="0">
                    <a:latin typeface="ＭＳ Ｐゴシック" panose="020B0600070205080204" pitchFamily="50" charset="-128"/>
                    <a:ea typeface="ＭＳ Ｐゴシック" panose="020B0600070205080204" pitchFamily="50" charset="-128"/>
                  </a:rPr>
                  <a:t>Mass-to-charge ratio </a:t>
                </a:r>
                <a14:m>
                  <m:oMath xmlns:m="http://schemas.openxmlformats.org/officeDocument/2006/math">
                    <m:r>
                      <a:rPr lang="en-US" altLang="ja-JP" sz="2800" i="1" kern="100">
                        <a:latin typeface="Cambria Math" panose="02040503050406030204" pitchFamily="18" charset="0"/>
                      </a:rPr>
                      <m:t>𝐴</m:t>
                    </m:r>
                    <m:r>
                      <a:rPr lang="en-US" altLang="ja-JP" sz="2800" i="1" kern="100">
                        <a:latin typeface="Cambria Math" panose="02040503050406030204" pitchFamily="18" charset="0"/>
                      </a:rPr>
                      <m:t>/</m:t>
                    </m:r>
                    <m:r>
                      <a:rPr lang="en-US" altLang="ja-JP" sz="2800" i="1" kern="100">
                        <a:latin typeface="Cambria Math" panose="02040503050406030204" pitchFamily="18" charset="0"/>
                      </a:rPr>
                      <m:t>𝑄</m:t>
                    </m:r>
                  </m:oMath>
                </a14:m>
                <a:endParaRPr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1" name="テキスト ボックス 10">
                <a:extLst>
                  <a:ext uri="{FF2B5EF4-FFF2-40B4-BE49-F238E27FC236}">
                    <a16:creationId xmlns:a16="http://schemas.microsoft.com/office/drawing/2014/main" id="{284F082C-49FF-47CA-D8C3-9BB1D1B907DB}"/>
                  </a:ext>
                </a:extLst>
              </p:cNvPr>
              <p:cNvSpPr txBox="1">
                <a:spLocks noRot="1" noChangeAspect="1" noMove="1" noResize="1" noEditPoints="1" noAdjustHandles="1" noChangeArrowheads="1" noChangeShapeType="1" noTextEdit="1"/>
              </p:cNvSpPr>
              <p:nvPr/>
            </p:nvSpPr>
            <p:spPr>
              <a:xfrm>
                <a:off x="970776" y="5104164"/>
                <a:ext cx="4180568" cy="523220"/>
              </a:xfrm>
              <a:prstGeom prst="rect">
                <a:avLst/>
              </a:prstGeom>
              <a:blipFill>
                <a:blip r:embed="rId9"/>
                <a:stretch>
                  <a:fillRect l="-2915" t="-13953"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349360E0-843F-A562-EDF8-A9829B650B1E}"/>
                  </a:ext>
                </a:extLst>
              </p:cNvPr>
              <p:cNvSpPr txBox="1"/>
              <p:nvPr/>
            </p:nvSpPr>
            <p:spPr>
              <a:xfrm>
                <a:off x="432718" y="6063299"/>
                <a:ext cx="11605100" cy="584775"/>
              </a:xfrm>
              <a:prstGeom prst="rect">
                <a:avLst/>
              </a:prstGeom>
              <a:noFill/>
            </p:spPr>
            <p:txBody>
              <a:bodyPr wrap="none" rtlCol="0">
                <a:spAutoFit/>
              </a:bodyPr>
              <a:lstStyle/>
              <a:p>
                <a:r>
                  <a:rPr lang="ja-JP" altLang="ja-JP" sz="3200" dirty="0">
                    <a:latin typeface="ＭＳ Ｐゴシック" panose="020B0600070205080204" pitchFamily="50" charset="-128"/>
                    <a:ea typeface="ＭＳ Ｐゴシック" panose="020B0600070205080204" pitchFamily="50" charset="-128"/>
                  </a:rPr>
                  <a:t>Exclude neutron removal events for an accurate evaluation of</a:t>
                </a:r>
                <a:r>
                  <a:rPr lang="ja-JP" altLang="ja-JP" sz="3200" dirty="0"/>
                  <a:t> </a:t>
                </a:r>
                <a14:m>
                  <m:oMath xmlns:m="http://schemas.openxmlformats.org/officeDocument/2006/math">
                    <m:sSub>
                      <m:sSubPr>
                        <m:ctrlPr>
                          <a:rPr lang="en-US" altLang="ja-JP" sz="3200" i="1">
                            <a:latin typeface="Cambria Math" panose="02040503050406030204" pitchFamily="18" charset="0"/>
                          </a:rPr>
                        </m:ctrlPr>
                      </m:sSubPr>
                      <m:e>
                        <m:r>
                          <a:rPr lang="en-US" altLang="ja-JP" sz="3200" i="1">
                            <a:latin typeface="Cambria Math" panose="02040503050406030204" pitchFamily="18" charset="0"/>
                          </a:rPr>
                          <m:t> </m:t>
                        </m:r>
                        <m:r>
                          <a:rPr lang="ja-JP" altLang="en-US" sz="3200" i="1">
                            <a:latin typeface="Cambria Math" panose="02040503050406030204" pitchFamily="18" charset="0"/>
                          </a:rPr>
                          <m:t>𝑁</m:t>
                        </m:r>
                      </m:e>
                      <m:sub>
                        <m:r>
                          <a:rPr lang="en-US" altLang="ja-JP" sz="3200" i="1">
                            <a:latin typeface="Cambria Math" panose="02040503050406030204" pitchFamily="18" charset="0"/>
                          </a:rPr>
                          <m:t>2</m:t>
                        </m:r>
                      </m:sub>
                    </m:sSub>
                    <m:r>
                      <a:rPr lang="en-US" altLang="ja-JP" sz="3200" i="1">
                        <a:latin typeface="Cambria Math" panose="02040503050406030204" pitchFamily="18" charset="0"/>
                      </a:rPr>
                      <m:t> </m:t>
                    </m:r>
                  </m:oMath>
                </a14:m>
                <a:r>
                  <a:rPr lang="ja-JP" altLang="ja-JP" sz="3200" dirty="0"/>
                  <a:t>​.</a:t>
                </a:r>
                <a:endParaRPr kumimoji="1" lang="ja-JP" altLang="en-US" sz="3200" dirty="0"/>
              </a:p>
            </p:txBody>
          </p:sp>
        </mc:Choice>
        <mc:Fallback xmlns="">
          <p:sp>
            <p:nvSpPr>
              <p:cNvPr id="25" name="テキスト ボックス 24">
                <a:extLst>
                  <a:ext uri="{FF2B5EF4-FFF2-40B4-BE49-F238E27FC236}">
                    <a16:creationId xmlns:a16="http://schemas.microsoft.com/office/drawing/2014/main" id="{349360E0-843F-A562-EDF8-A9829B650B1E}"/>
                  </a:ext>
                </a:extLst>
              </p:cNvPr>
              <p:cNvSpPr txBox="1">
                <a:spLocks noRot="1" noChangeAspect="1" noMove="1" noResize="1" noEditPoints="1" noAdjustHandles="1" noChangeArrowheads="1" noChangeShapeType="1" noTextEdit="1"/>
              </p:cNvSpPr>
              <p:nvPr/>
            </p:nvSpPr>
            <p:spPr>
              <a:xfrm>
                <a:off x="432718" y="6063299"/>
                <a:ext cx="11605100" cy="584775"/>
              </a:xfrm>
              <a:prstGeom prst="rect">
                <a:avLst/>
              </a:prstGeom>
              <a:blipFill>
                <a:blip r:embed="rId10"/>
                <a:stretch>
                  <a:fillRect l="-1366" t="-19792" r="-315" b="-35417"/>
                </a:stretch>
              </a:blipFill>
            </p:spPr>
            <p:txBody>
              <a:bodyPr/>
              <a:lstStyle/>
              <a:p>
                <a:r>
                  <a:rPr lang="ja-JP" altLang="en-US">
                    <a:noFill/>
                  </a:rPr>
                  <a:t> </a:t>
                </a:r>
              </a:p>
            </p:txBody>
          </p:sp>
        </mc:Fallback>
      </mc:AlternateContent>
      <p:pic>
        <p:nvPicPr>
          <p:cNvPr id="13" name="図 12">
            <a:extLst>
              <a:ext uri="{FF2B5EF4-FFF2-40B4-BE49-F238E27FC236}">
                <a16:creationId xmlns:a16="http://schemas.microsoft.com/office/drawing/2014/main" id="{09488B92-B5C0-71FF-0844-6F7BCEE86BF8}"/>
              </a:ext>
            </a:extLst>
          </p:cNvPr>
          <p:cNvPicPr>
            <a:picLocks noChangeAspect="1"/>
          </p:cNvPicPr>
          <p:nvPr/>
        </p:nvPicPr>
        <p:blipFill>
          <a:blip r:embed="rId11"/>
          <a:stretch>
            <a:fillRect/>
          </a:stretch>
        </p:blipFill>
        <p:spPr>
          <a:xfrm>
            <a:off x="472729" y="1922621"/>
            <a:ext cx="4840812" cy="3161347"/>
          </a:xfrm>
          <a:prstGeom prst="rect">
            <a:avLst/>
          </a:prstGeom>
        </p:spPr>
      </p:pic>
      <p:sp>
        <p:nvSpPr>
          <p:cNvPr id="2" name="テキスト ボックス 1">
            <a:extLst>
              <a:ext uri="{FF2B5EF4-FFF2-40B4-BE49-F238E27FC236}">
                <a16:creationId xmlns:a16="http://schemas.microsoft.com/office/drawing/2014/main" id="{04F1E763-4B54-E74F-F5B1-04ACA1A9BA67}"/>
              </a:ext>
            </a:extLst>
          </p:cNvPr>
          <p:cNvSpPr txBox="1"/>
          <p:nvPr/>
        </p:nvSpPr>
        <p:spPr>
          <a:xfrm>
            <a:off x="886863" y="2432640"/>
            <a:ext cx="1593706" cy="707886"/>
          </a:xfrm>
          <a:prstGeom prst="rect">
            <a:avLst/>
          </a:prstGeom>
          <a:solidFill>
            <a:schemeClr val="bg1"/>
          </a:solidFill>
          <a:ln w="57150">
            <a:solidFill>
              <a:schemeClr val="tx1"/>
            </a:solidFill>
          </a:ln>
        </p:spPr>
        <p:txBody>
          <a:bodyPr wrap="none" rtlCol="0">
            <a:spAutoFit/>
          </a:bodyPr>
          <a:lstStyle/>
          <a:p>
            <a:r>
              <a:rPr lang="ja-JP" altLang="ja-JP" sz="2000" dirty="0">
                <a:latin typeface="ＭＳ Ｐゴシック" panose="020B0600070205080204" pitchFamily="50" charset="-128"/>
                <a:ea typeface="ＭＳ Ｐゴシック" panose="020B0600070205080204" pitchFamily="50" charset="-128"/>
              </a:rPr>
              <a:t>neutron</a:t>
            </a:r>
            <a:endParaRPr lang="en-US" altLang="ja-JP" sz="2000" dirty="0">
              <a:latin typeface="ＭＳ Ｐゴシック" panose="020B0600070205080204" pitchFamily="50" charset="-128"/>
              <a:ea typeface="ＭＳ Ｐゴシック" panose="020B0600070205080204" pitchFamily="50" charset="-128"/>
            </a:endParaRPr>
          </a:p>
          <a:p>
            <a:r>
              <a:rPr lang="ja-JP" altLang="ja-JP" sz="2000" dirty="0">
                <a:latin typeface="ＭＳ Ｐゴシック" panose="020B0600070205080204" pitchFamily="50" charset="-128"/>
                <a:ea typeface="ＭＳ Ｐゴシック" panose="020B0600070205080204" pitchFamily="50" charset="-128"/>
              </a:rPr>
              <a:t>removal peak</a:t>
            </a:r>
            <a:endParaRPr kumimoji="1" lang="ja-JP" altLang="en-US" sz="2000" dirty="0">
              <a:latin typeface="ＭＳ Ｐゴシック" panose="020B0600070205080204" pitchFamily="50" charset="-128"/>
              <a:ea typeface="ＭＳ Ｐゴシック" panose="020B0600070205080204" pitchFamily="50" charset="-128"/>
            </a:endParaRPr>
          </a:p>
        </p:txBody>
      </p:sp>
      <p:cxnSp>
        <p:nvCxnSpPr>
          <p:cNvPr id="8" name="直線矢印コネクタ 7">
            <a:extLst>
              <a:ext uri="{FF2B5EF4-FFF2-40B4-BE49-F238E27FC236}">
                <a16:creationId xmlns:a16="http://schemas.microsoft.com/office/drawing/2014/main" id="{6B687400-55F6-2497-9E82-F82CB3321406}"/>
              </a:ext>
            </a:extLst>
          </p:cNvPr>
          <p:cNvCxnSpPr>
            <a:cxnSpLocks/>
          </p:cNvCxnSpPr>
          <p:nvPr/>
        </p:nvCxnSpPr>
        <p:spPr>
          <a:xfrm>
            <a:off x="1551636" y="3148656"/>
            <a:ext cx="132080" cy="73914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3429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A75F1AA9-A74D-4EA6-2B26-696409C33B20}"/>
              </a:ext>
            </a:extLst>
          </p:cNvPr>
          <p:cNvSpPr txBox="1"/>
          <p:nvPr/>
        </p:nvSpPr>
        <p:spPr>
          <a:xfrm>
            <a:off x="10880911" y="96982"/>
            <a:ext cx="1311090"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P.10</a:t>
            </a:r>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D5233DD8-9134-A5AC-A5A8-EB843F0AAA32}"/>
                  </a:ext>
                </a:extLst>
              </p:cNvPr>
              <p:cNvSpPr txBox="1"/>
              <p:nvPr/>
            </p:nvSpPr>
            <p:spPr>
              <a:xfrm rot="16200000">
                <a:off x="-1644585" y="3125772"/>
                <a:ext cx="4769191" cy="523220"/>
              </a:xfrm>
              <a:prstGeom prst="rect">
                <a:avLst/>
              </a:prstGeom>
              <a:noFill/>
              <a:ln>
                <a:noFill/>
              </a:ln>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Interaction Cross-Section </a:t>
                </a:r>
                <a14:m>
                  <m:oMath xmlns:m="http://schemas.openxmlformats.org/officeDocument/2006/math">
                    <m:sSub>
                      <m:sSubPr>
                        <m:ctrlPr>
                          <a:rPr lang="en-US" altLang="ja-JP" sz="2800" i="1">
                            <a:latin typeface="Cambria Math" panose="02040503050406030204" pitchFamily="18" charset="0"/>
                          </a:rPr>
                        </m:ctrlPr>
                      </m:sSubPr>
                      <m:e>
                        <m:r>
                          <a:rPr lang="en-US" altLang="ja-JP" sz="2800" i="1">
                            <a:latin typeface="Cambria Math" panose="02040503050406030204" pitchFamily="18" charset="0"/>
                          </a:rPr>
                          <m:t>𝜎</m:t>
                        </m:r>
                      </m:e>
                      <m:sub>
                        <m:r>
                          <m:rPr>
                            <m:sty m:val="p"/>
                          </m:rPr>
                          <a:rPr lang="en-US" altLang="ja-JP" sz="2800" i="1">
                            <a:latin typeface="Cambria Math" panose="02040503050406030204" pitchFamily="18" charset="0"/>
                          </a:rPr>
                          <m:t>I</m:t>
                        </m:r>
                      </m:sub>
                    </m:sSub>
                    <m:r>
                      <a:rPr lang="en-US" altLang="ja-JP" sz="2800" b="0" i="1" smtClean="0">
                        <a:latin typeface="Cambria Math" panose="02040503050406030204" pitchFamily="18" charset="0"/>
                      </a:rPr>
                      <m:t>[</m:t>
                    </m:r>
                    <m:r>
                      <m:rPr>
                        <m:sty m:val="p"/>
                      </m:rPr>
                      <a:rPr lang="en-US" altLang="ja-JP" sz="2800" b="0" i="0" smtClean="0">
                        <a:latin typeface="Cambria Math" panose="02040503050406030204" pitchFamily="18" charset="0"/>
                      </a:rPr>
                      <m:t>mb</m:t>
                    </m:r>
                    <m:r>
                      <a:rPr lang="en-US" altLang="ja-JP" sz="2800" b="0" i="1" smtClean="0">
                        <a:latin typeface="Cambria Math" panose="02040503050406030204" pitchFamily="18" charset="0"/>
                      </a:rPr>
                      <m:t>]</m:t>
                    </m:r>
                    <m:r>
                      <a:rPr lang="en-US" altLang="ja-JP" sz="2800" i="1">
                        <a:latin typeface="Cambria Math" panose="02040503050406030204" pitchFamily="18" charset="0"/>
                      </a:rPr>
                      <m:t> </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2" name="テキスト ボックス 11">
                <a:extLst>
                  <a:ext uri="{FF2B5EF4-FFF2-40B4-BE49-F238E27FC236}">
                    <a16:creationId xmlns:a16="http://schemas.microsoft.com/office/drawing/2014/main" id="{D5233DD8-9134-A5AC-A5A8-EB843F0AAA32}"/>
                  </a:ext>
                </a:extLst>
              </p:cNvPr>
              <p:cNvSpPr txBox="1">
                <a:spLocks noRot="1" noChangeAspect="1" noMove="1" noResize="1" noEditPoints="1" noAdjustHandles="1" noChangeArrowheads="1" noChangeShapeType="1" noTextEdit="1"/>
              </p:cNvSpPr>
              <p:nvPr/>
            </p:nvSpPr>
            <p:spPr>
              <a:xfrm rot="16200000">
                <a:off x="-1644585" y="3125772"/>
                <a:ext cx="4769191" cy="523220"/>
              </a:xfrm>
              <a:prstGeom prst="rect">
                <a:avLst/>
              </a:prstGeom>
              <a:blipFill>
                <a:blip r:embed="rId3"/>
                <a:stretch>
                  <a:fillRect l="-2326" r="-20930" b="-1916"/>
                </a:stretch>
              </a:blipFill>
              <a:ln>
                <a:noFill/>
              </a:ln>
            </p:spPr>
            <p:txBody>
              <a:bodyPr/>
              <a:lstStyle/>
              <a:p>
                <a:r>
                  <a:rPr lang="ja-JP" altLang="en-US">
                    <a:noFill/>
                  </a:rPr>
                  <a:t> </a:t>
                </a:r>
              </a:p>
            </p:txBody>
          </p:sp>
        </mc:Fallback>
      </mc:AlternateContent>
      <p:cxnSp>
        <p:nvCxnSpPr>
          <p:cNvPr id="22" name="直線矢印コネクタ 21">
            <a:extLst>
              <a:ext uri="{FF2B5EF4-FFF2-40B4-BE49-F238E27FC236}">
                <a16:creationId xmlns:a16="http://schemas.microsoft.com/office/drawing/2014/main" id="{86F6A704-D5D3-EB69-F274-174E8C1ED3D2}"/>
              </a:ext>
            </a:extLst>
          </p:cNvPr>
          <p:cNvCxnSpPr>
            <a:cxnSpLocks/>
            <a:stCxn id="20" idx="1"/>
          </p:cNvCxnSpPr>
          <p:nvPr/>
        </p:nvCxnSpPr>
        <p:spPr>
          <a:xfrm flipH="1">
            <a:off x="7459244" y="2269471"/>
            <a:ext cx="865969" cy="442154"/>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124E1C7D-0AF9-838E-E9C8-E2FEAE7622D8}"/>
                  </a:ext>
                </a:extLst>
              </p:cNvPr>
              <p:cNvSpPr txBox="1"/>
              <p:nvPr/>
            </p:nvSpPr>
            <p:spPr>
              <a:xfrm>
                <a:off x="2041500" y="1702083"/>
                <a:ext cx="2972737" cy="738664"/>
              </a:xfrm>
              <a:prstGeom prst="rect">
                <a:avLst/>
              </a:prstGeom>
              <a:noFill/>
            </p:spPr>
            <p:txBody>
              <a:bodyPr wrap="none" rtlCol="0">
                <a:spAutoFit/>
              </a:bodyPr>
              <a:lstStyle/>
              <a:p>
                <a:pPr/>
                <a14:m>
                  <m:oMathPara xmlns:m="http://schemas.openxmlformats.org/officeDocument/2006/math">
                    <m:oMath>
                      <m:r>
                        <a:rPr lang="en-US" altLang="ja-JP" sz="2400" i="1" smtClean="0">
                          <a:latin typeface="Cambria Math" panose="02040503050406030204" pitchFamily="18" charset="0"/>
                        </a:rPr>
                        <m:t>1</m:t>
                      </m:r>
                      <m:r>
                        <m:rPr>
                          <m:sty m:val="p"/>
                        </m:rPr>
                        <a:rPr lang="en-US" altLang="ja-JP" sz="2400">
                          <a:latin typeface="Cambria Math" panose="02040503050406030204" pitchFamily="18" charset="0"/>
                        </a:rPr>
                        <m:t>mb</m:t>
                      </m:r>
                      <m:r>
                        <a:rPr lang="en-US" altLang="ja-JP" sz="2400" b="0" i="0" smtClean="0">
                          <a:latin typeface="Cambria Math" panose="02040503050406030204" pitchFamily="18" charset="0"/>
                        </a:rPr>
                        <m:t>=</m:t>
                      </m:r>
                      <m:sSup>
                        <m:sSupPr>
                          <m:ctrlPr>
                            <a:rPr lang="en-US" altLang="ja-JP" sz="2400" b="0" i="0" smtClean="0">
                              <a:latin typeface="Cambria Math" panose="02040503050406030204" pitchFamily="18" charset="0"/>
                            </a:rPr>
                          </m:ctrlPr>
                        </m:sSupPr>
                        <m:e>
                          <m:r>
                            <a:rPr lang="en-US" altLang="ja-JP" sz="2400" b="0" i="0" smtClean="0">
                              <a:latin typeface="Cambria Math" panose="02040503050406030204" pitchFamily="18" charset="0"/>
                            </a:rPr>
                            <m:t>10</m:t>
                          </m:r>
                        </m:e>
                        <m:sup>
                          <m:r>
                            <a:rPr lang="en-US" altLang="ja-JP" sz="2400" b="0" i="0" smtClean="0">
                              <a:latin typeface="Cambria Math" panose="02040503050406030204" pitchFamily="18" charset="0"/>
                            </a:rPr>
                            <m:t>−27</m:t>
                          </m:r>
                        </m:sup>
                      </m:sSup>
                      <m:sSup>
                        <m:sSupPr>
                          <m:ctrlPr>
                            <a:rPr lang="en-US" altLang="ja-JP" sz="2400" b="0" i="0" smtClean="0">
                              <a:latin typeface="Cambria Math" panose="02040503050406030204" pitchFamily="18" charset="0"/>
                            </a:rPr>
                          </m:ctrlPr>
                        </m:sSupPr>
                        <m:e>
                          <m:r>
                            <m:rPr>
                              <m:sty m:val="p"/>
                            </m:rPr>
                            <a:rPr lang="en-US" altLang="ja-JP" sz="2400" b="0" i="0" smtClean="0">
                              <a:latin typeface="Cambria Math" panose="02040503050406030204" pitchFamily="18" charset="0"/>
                            </a:rPr>
                            <m:t>cm</m:t>
                          </m:r>
                        </m:e>
                        <m:sup>
                          <m:r>
                            <a:rPr lang="en-US" altLang="ja-JP" sz="2400" b="0" i="0" smtClean="0">
                              <a:latin typeface="Cambria Math" panose="02040503050406030204" pitchFamily="18" charset="0"/>
                            </a:rPr>
                            <m:t>2</m:t>
                          </m:r>
                        </m:sup>
                      </m:sSup>
                    </m:oMath>
                  </m:oMathPara>
                </a14:m>
                <a:endParaRPr lang="en-US" altLang="ja-JP" b="0" dirty="0"/>
              </a:p>
              <a:p>
                <a:endParaRPr kumimoji="1" lang="ja-JP" altLang="en-US" dirty="0"/>
              </a:p>
            </p:txBody>
          </p:sp>
        </mc:Choice>
        <mc:Fallback xmlns="">
          <p:sp>
            <p:nvSpPr>
              <p:cNvPr id="24" name="テキスト ボックス 23">
                <a:extLst>
                  <a:ext uri="{FF2B5EF4-FFF2-40B4-BE49-F238E27FC236}">
                    <a16:creationId xmlns:a16="http://schemas.microsoft.com/office/drawing/2014/main" id="{124E1C7D-0AF9-838E-E9C8-E2FEAE7622D8}"/>
                  </a:ext>
                </a:extLst>
              </p:cNvPr>
              <p:cNvSpPr txBox="1">
                <a:spLocks noRot="1" noChangeAspect="1" noMove="1" noResize="1" noEditPoints="1" noAdjustHandles="1" noChangeArrowheads="1" noChangeShapeType="1" noTextEdit="1"/>
              </p:cNvSpPr>
              <p:nvPr/>
            </p:nvSpPr>
            <p:spPr>
              <a:xfrm>
                <a:off x="2041500" y="1702083"/>
                <a:ext cx="2972737" cy="738664"/>
              </a:xfrm>
              <a:prstGeom prst="rect">
                <a:avLst/>
              </a:prstGeom>
              <a:blipFill>
                <a:blip r:embed="rId8"/>
                <a:stretch>
                  <a:fillRect/>
                </a:stretch>
              </a:blipFill>
            </p:spPr>
            <p:txBody>
              <a:bodyPr/>
              <a:lstStyle/>
              <a:p>
                <a:r>
                  <a:rPr lang="ja-JP" altLang="en-US">
                    <a:noFill/>
                  </a:rPr>
                  <a:t> </a:t>
                </a:r>
              </a:p>
            </p:txBody>
          </p:sp>
        </mc:Fallback>
      </mc:AlternateContent>
      <p:sp>
        <p:nvSpPr>
          <p:cNvPr id="25" name="テキスト ボックス 24">
            <a:extLst>
              <a:ext uri="{FF2B5EF4-FFF2-40B4-BE49-F238E27FC236}">
                <a16:creationId xmlns:a16="http://schemas.microsoft.com/office/drawing/2014/main" id="{2399227F-E925-B344-9643-AD5F65812893}"/>
              </a:ext>
            </a:extLst>
          </p:cNvPr>
          <p:cNvSpPr txBox="1"/>
          <p:nvPr/>
        </p:nvSpPr>
        <p:spPr>
          <a:xfrm>
            <a:off x="1311090" y="804868"/>
            <a:ext cx="7454285" cy="523220"/>
          </a:xfrm>
          <a:prstGeom prst="rect">
            <a:avLst/>
          </a:prstGeom>
          <a:noFill/>
          <a:ln w="28575">
            <a:solidFill>
              <a:schemeClr val="tx1"/>
            </a:solid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Interaction Cross-Section Measurement Results</a:t>
            </a:r>
            <a:endParaRPr kumimoji="1"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A55F0B06-794C-F139-36EC-CD9A89DEC55F}"/>
                  </a:ext>
                </a:extLst>
              </p:cNvPr>
              <p:cNvSpPr txBox="1"/>
              <p:nvPr/>
            </p:nvSpPr>
            <p:spPr>
              <a:xfrm>
                <a:off x="436789" y="6235348"/>
                <a:ext cx="10681066" cy="523220"/>
              </a:xfrm>
              <a:prstGeom prst="rect">
                <a:avLst/>
              </a:prstGeom>
              <a:noFill/>
              <a:ln w="28575">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The interaction cross section </a:t>
                </a:r>
                <a14:m>
                  <m:oMath xmlns:m="http://schemas.openxmlformats.org/officeDocument/2006/math">
                    <m:sSub>
                      <m:sSubPr>
                        <m:ctrlPr>
                          <a:rPr lang="en-US" altLang="ja-JP" sz="2800" i="1">
                            <a:latin typeface="Cambria Math" panose="02040503050406030204" pitchFamily="18" charset="0"/>
                          </a:rPr>
                        </m:ctrlPr>
                      </m:sSubPr>
                      <m:e>
                        <m:r>
                          <a:rPr lang="en-US" altLang="ja-JP" sz="2800" i="1">
                            <a:latin typeface="Cambria Math" panose="02040503050406030204" pitchFamily="18" charset="0"/>
                          </a:rPr>
                          <m:t>𝜎</m:t>
                        </m:r>
                      </m:e>
                      <m:sub>
                        <m:r>
                          <m:rPr>
                            <m:sty m:val="p"/>
                          </m:rPr>
                          <a:rPr lang="en-US" altLang="ja-JP" sz="2800" i="1">
                            <a:latin typeface="Cambria Math" panose="02040503050406030204" pitchFamily="18" charset="0"/>
                          </a:rPr>
                          <m:t>I</m:t>
                        </m:r>
                      </m:sub>
                    </m:sSub>
                    <m:r>
                      <a:rPr lang="en-US" altLang="ja-JP" sz="2800" i="1">
                        <a:latin typeface="Cambria Math" panose="02040503050406030204" pitchFamily="18" charset="0"/>
                      </a:rPr>
                      <m:t> </m:t>
                    </m:r>
                  </m:oMath>
                </a14:m>
                <a:r>
                  <a:rPr lang="ja-JP" altLang="ja-JP" sz="2800" dirty="0">
                    <a:latin typeface="ＭＳ Ｐゴシック" panose="020B0600070205080204" pitchFamily="50" charset="-128"/>
                    <a:ea typeface="ＭＳ Ｐゴシック" panose="020B0600070205080204" pitchFamily="50" charset="-128"/>
                  </a:rPr>
                  <a:t>​ tends to increase with mass number.</a:t>
                </a:r>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7" name="テキスト ボックス 6">
                <a:extLst>
                  <a:ext uri="{FF2B5EF4-FFF2-40B4-BE49-F238E27FC236}">
                    <a16:creationId xmlns:a16="http://schemas.microsoft.com/office/drawing/2014/main" id="{A55F0B06-794C-F139-36EC-CD9A89DEC55F}"/>
                  </a:ext>
                </a:extLst>
              </p:cNvPr>
              <p:cNvSpPr txBox="1">
                <a:spLocks noRot="1" noChangeAspect="1" noMove="1" noResize="1" noEditPoints="1" noAdjustHandles="1" noChangeArrowheads="1" noChangeShapeType="1" noTextEdit="1"/>
              </p:cNvSpPr>
              <p:nvPr/>
            </p:nvSpPr>
            <p:spPr>
              <a:xfrm>
                <a:off x="436789" y="6235348"/>
                <a:ext cx="10681066" cy="523220"/>
              </a:xfrm>
              <a:prstGeom prst="rect">
                <a:avLst/>
              </a:prstGeom>
              <a:blipFill>
                <a:blip r:embed="rId9"/>
                <a:stretch>
                  <a:fillRect l="-1081" t="-12088" b="-24176"/>
                </a:stretch>
              </a:blipFill>
              <a:ln w="28575">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F2106545-0BCF-5536-BC3F-619CFD81FC03}"/>
                  </a:ext>
                </a:extLst>
              </p:cNvPr>
              <p:cNvSpPr txBox="1"/>
              <p:nvPr/>
            </p:nvSpPr>
            <p:spPr>
              <a:xfrm>
                <a:off x="3784363" y="5738579"/>
                <a:ext cx="2507738" cy="523220"/>
              </a:xfrm>
              <a:prstGeom prst="rect">
                <a:avLst/>
              </a:prstGeom>
              <a:noFill/>
              <a:ln>
                <a:no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Mass number </a:t>
                </a:r>
                <a14:m>
                  <m:oMath xmlns:m="http://schemas.openxmlformats.org/officeDocument/2006/math">
                    <m:r>
                      <a:rPr lang="en-US" altLang="ja-JP" sz="2800" i="1" dirty="0">
                        <a:latin typeface="Cambria Math" panose="02040503050406030204" pitchFamily="18" charset="0"/>
                      </a:rPr>
                      <m:t>𝐴</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9" name="テキスト ボックス 8">
                <a:extLst>
                  <a:ext uri="{FF2B5EF4-FFF2-40B4-BE49-F238E27FC236}">
                    <a16:creationId xmlns:a16="http://schemas.microsoft.com/office/drawing/2014/main" id="{F2106545-0BCF-5536-BC3F-619CFD81FC03}"/>
                  </a:ext>
                </a:extLst>
              </p:cNvPr>
              <p:cNvSpPr txBox="1">
                <a:spLocks noRot="1" noChangeAspect="1" noMove="1" noResize="1" noEditPoints="1" noAdjustHandles="1" noChangeArrowheads="1" noChangeShapeType="1" noTextEdit="1"/>
              </p:cNvSpPr>
              <p:nvPr/>
            </p:nvSpPr>
            <p:spPr>
              <a:xfrm>
                <a:off x="3784363" y="5738579"/>
                <a:ext cx="2507738" cy="523220"/>
              </a:xfrm>
              <a:prstGeom prst="rect">
                <a:avLst/>
              </a:prstGeom>
              <a:blipFill>
                <a:blip r:embed="rId10"/>
                <a:stretch>
                  <a:fillRect l="-5109" t="-13953" b="-29070"/>
                </a:stretch>
              </a:blipFill>
              <a:ln>
                <a:noFill/>
              </a:ln>
            </p:spPr>
            <p:txBody>
              <a:bodyPr/>
              <a:lstStyle/>
              <a:p>
                <a:r>
                  <a:rPr lang="ja-JP" altLang="en-US">
                    <a:noFill/>
                  </a:rPr>
                  <a:t> </a:t>
                </a:r>
              </a:p>
            </p:txBody>
          </p:sp>
        </mc:Fallback>
      </mc:AlternateContent>
      <p:graphicFrame>
        <p:nvGraphicFramePr>
          <p:cNvPr id="14" name="グラフ 13">
            <a:extLst>
              <a:ext uri="{FF2B5EF4-FFF2-40B4-BE49-F238E27FC236}">
                <a16:creationId xmlns:a16="http://schemas.microsoft.com/office/drawing/2014/main" id="{9F79AD00-DEBC-328F-1150-87332BE3FBB4}"/>
              </a:ext>
            </a:extLst>
          </p:cNvPr>
          <p:cNvGraphicFramePr>
            <a:graphicFrameLocks/>
          </p:cNvGraphicFramePr>
          <p:nvPr>
            <p:extLst>
              <p:ext uri="{D42A27DB-BD31-4B8C-83A1-F6EECF244321}">
                <p14:modId xmlns:p14="http://schemas.microsoft.com/office/powerpoint/2010/main" val="361666455"/>
              </p:ext>
            </p:extLst>
          </p:nvPr>
        </p:nvGraphicFramePr>
        <p:xfrm>
          <a:off x="1199604" y="1350607"/>
          <a:ext cx="7029891" cy="4492354"/>
        </p:xfrm>
        <a:graphic>
          <a:graphicData uri="http://schemas.openxmlformats.org/drawingml/2006/chart">
            <c:chart xmlns:c="http://schemas.openxmlformats.org/drawingml/2006/chart" xmlns:r="http://schemas.openxmlformats.org/officeDocument/2006/relationships" r:id="rId11"/>
          </a:graphicData>
        </a:graphic>
      </p:graphicFrame>
      <p:sp>
        <p:nvSpPr>
          <p:cNvPr id="15" name="正方形/長方形 14">
            <a:extLst>
              <a:ext uri="{FF2B5EF4-FFF2-40B4-BE49-F238E27FC236}">
                <a16:creationId xmlns:a16="http://schemas.microsoft.com/office/drawing/2014/main" id="{6215C71A-EFC3-739D-4FC0-9AF1875DBBE3}"/>
              </a:ext>
            </a:extLst>
          </p:cNvPr>
          <p:cNvSpPr/>
          <p:nvPr/>
        </p:nvSpPr>
        <p:spPr>
          <a:xfrm>
            <a:off x="1850064" y="1469776"/>
            <a:ext cx="5953616" cy="398473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1" name="図 20" descr="テーブル が含まれている画像&#10;&#10;AI 生成コンテンツは誤りを含む可能性があります。">
            <a:extLst>
              <a:ext uri="{FF2B5EF4-FFF2-40B4-BE49-F238E27FC236}">
                <a16:creationId xmlns:a16="http://schemas.microsoft.com/office/drawing/2014/main" id="{9819A4F5-DA29-AA04-5193-0699DFD7D8A8}"/>
              </a:ext>
            </a:extLst>
          </p:cNvPr>
          <p:cNvPicPr>
            <a:picLocks noChangeAspect="1"/>
          </p:cNvPicPr>
          <p:nvPr/>
        </p:nvPicPr>
        <p:blipFill>
          <a:blip r:embed="rId12"/>
          <a:stretch>
            <a:fillRect/>
          </a:stretch>
        </p:blipFill>
        <p:spPr>
          <a:xfrm>
            <a:off x="8050393" y="3130463"/>
            <a:ext cx="980198" cy="3063116"/>
          </a:xfrm>
          <a:prstGeom prst="rect">
            <a:avLst/>
          </a:prstGeom>
        </p:spPr>
      </p:pic>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FF9D7C2E-EA5C-7F59-BD76-DCE9FE9D48D1}"/>
                  </a:ext>
                </a:extLst>
              </p:cNvPr>
              <p:cNvSpPr txBox="1"/>
              <p:nvPr/>
            </p:nvSpPr>
            <p:spPr>
              <a:xfrm>
                <a:off x="8325213" y="1510096"/>
                <a:ext cx="3866787" cy="1518749"/>
              </a:xfrm>
              <a:prstGeom prst="rect">
                <a:avLst/>
              </a:prstGeom>
              <a:noFill/>
              <a:ln w="28575">
                <a:solidFill>
                  <a:srgbClr val="FF0000"/>
                </a:solidFill>
              </a:ln>
            </p:spPr>
            <p:txBody>
              <a:bodyPr wrap="square" rtlCol="0">
                <a:spAutoFit/>
              </a:bodyPr>
              <a:lstStyle/>
              <a:p>
                <a:r>
                  <a:rPr lang="en-US" altLang="ja-JP" sz="2400" dirty="0">
                    <a:latin typeface="ＭＳ Ｐゴシック" panose="020B0600070205080204" pitchFamily="50" charset="-128"/>
                    <a:ea typeface="ＭＳ Ｐゴシック" panose="020B0600070205080204" pitchFamily="50" charset="-128"/>
                  </a:rPr>
                  <a:t>Cross-Sections in Geometry</a:t>
                </a:r>
              </a:p>
              <a:p>
                <a:pPr/>
                <a14:m>
                  <m:oMathPara xmlns:m="http://schemas.openxmlformats.org/officeDocument/2006/math">
                    <m:oMath>
                      <m:sSub>
                        <m:sSubPr>
                          <m:ctrlPr>
                            <a:rPr lang="en-US" altLang="ja-JP" sz="2800" i="1">
                              <a:latin typeface="Cambria Math" panose="02040503050406030204" pitchFamily="18" charset="0"/>
                            </a:rPr>
                          </m:ctrlPr>
                        </m:sSubPr>
                        <m:e>
                          <m:r>
                            <a:rPr lang="en-US" altLang="ja-JP" sz="2800" i="1">
                              <a:latin typeface="Cambria Math" panose="02040503050406030204" pitchFamily="18" charset="0"/>
                            </a:rPr>
                            <m:t> </m:t>
                          </m:r>
                          <m:r>
                            <a:rPr lang="en-US" altLang="ja-JP" sz="2800" i="1">
                              <a:latin typeface="Cambria Math" panose="02040503050406030204" pitchFamily="18" charset="0"/>
                            </a:rPr>
                            <m:t>𝜎</m:t>
                          </m:r>
                        </m:e>
                        <m:sub>
                          <m:r>
                            <m:rPr>
                              <m:sty m:val="p"/>
                            </m:rPr>
                            <a:rPr lang="en-US" altLang="ja-JP" sz="2800">
                              <a:latin typeface="Cambria Math" panose="02040503050406030204" pitchFamily="18" charset="0"/>
                            </a:rPr>
                            <m:t>G</m:t>
                          </m:r>
                        </m:sub>
                      </m:sSub>
                      <m:r>
                        <a:rPr lang="en-US" altLang="ja-JP" sz="2800" i="1">
                          <a:latin typeface="Cambria Math" panose="02040503050406030204" pitchFamily="18" charset="0"/>
                        </a:rPr>
                        <m:t>=</m:t>
                      </m:r>
                      <m:r>
                        <a:rPr lang="en-US" altLang="ja-JP" sz="2800" i="1">
                          <a:latin typeface="Cambria Math" panose="02040503050406030204" pitchFamily="18" charset="0"/>
                        </a:rPr>
                        <m:t>𝜋</m:t>
                      </m:r>
                      <m:sSup>
                        <m:sSupPr>
                          <m:ctrlPr>
                            <a:rPr lang="en-US" altLang="ja-JP" sz="2800" i="1">
                              <a:latin typeface="Cambria Math" panose="02040503050406030204" pitchFamily="18" charset="0"/>
                            </a:rPr>
                          </m:ctrlPr>
                        </m:sSupPr>
                        <m:e>
                          <m:d>
                            <m:dPr>
                              <m:ctrlPr>
                                <a:rPr lang="en-US" altLang="ja-JP" sz="2800" i="1">
                                  <a:latin typeface="Cambria Math" panose="02040503050406030204" pitchFamily="18" charset="0"/>
                                </a:rPr>
                              </m:ctrlPr>
                            </m:dPr>
                            <m:e>
                              <m:sSub>
                                <m:sSubPr>
                                  <m:ctrlPr>
                                    <a:rPr lang="en-US" altLang="ja-JP" sz="2800" i="1">
                                      <a:latin typeface="Cambria Math" panose="02040503050406030204" pitchFamily="18" charset="0"/>
                                    </a:rPr>
                                  </m:ctrlPr>
                                </m:sSubPr>
                                <m:e>
                                  <m:r>
                                    <a:rPr lang="en-US" altLang="ja-JP" sz="2800" i="1">
                                      <a:latin typeface="Cambria Math" panose="02040503050406030204" pitchFamily="18" charset="0"/>
                                    </a:rPr>
                                    <m:t>𝑅</m:t>
                                  </m:r>
                                </m:e>
                                <m:sub>
                                  <m:r>
                                    <m:rPr>
                                      <m:sty m:val="p"/>
                                    </m:rPr>
                                    <a:rPr lang="en-US" altLang="ja-JP" sz="2800">
                                      <a:latin typeface="Cambria Math" panose="02040503050406030204" pitchFamily="18" charset="0"/>
                                    </a:rPr>
                                    <m:t>P</m:t>
                                  </m:r>
                                </m:sub>
                              </m:sSub>
                              <m:r>
                                <a:rPr lang="en-US" altLang="ja-JP" sz="2800" i="1">
                                  <a:latin typeface="Cambria Math" panose="02040503050406030204" pitchFamily="18" charset="0"/>
                                </a:rPr>
                                <m:t>+</m:t>
                              </m:r>
                              <m:sSub>
                                <m:sSubPr>
                                  <m:ctrlPr>
                                    <a:rPr lang="en-US" altLang="ja-JP" sz="2800" i="1">
                                      <a:latin typeface="Cambria Math" panose="02040503050406030204" pitchFamily="18" charset="0"/>
                                    </a:rPr>
                                  </m:ctrlPr>
                                </m:sSubPr>
                                <m:e>
                                  <m:r>
                                    <a:rPr lang="en-US" altLang="ja-JP" sz="2800" i="1">
                                      <a:latin typeface="Cambria Math" panose="02040503050406030204" pitchFamily="18" charset="0"/>
                                    </a:rPr>
                                    <m:t>𝑅</m:t>
                                  </m:r>
                                </m:e>
                                <m:sub>
                                  <m:r>
                                    <m:rPr>
                                      <m:sty m:val="p"/>
                                    </m:rPr>
                                    <a:rPr lang="en-US" altLang="ja-JP" sz="2800">
                                      <a:latin typeface="Cambria Math" panose="02040503050406030204" pitchFamily="18" charset="0"/>
                                    </a:rPr>
                                    <m:t>T</m:t>
                                  </m:r>
                                </m:sub>
                              </m:sSub>
                            </m:e>
                          </m:d>
                        </m:e>
                        <m:sup>
                          <m:r>
                            <a:rPr lang="en-US" altLang="ja-JP" sz="2800" i="1">
                              <a:latin typeface="Cambria Math" panose="02040503050406030204" pitchFamily="18" charset="0"/>
                            </a:rPr>
                            <m:t>2</m:t>
                          </m:r>
                        </m:sup>
                      </m:sSup>
                    </m:oMath>
                  </m:oMathPara>
                </a14:m>
                <a:endParaRPr lang="en-US" altLang="ja-JP" sz="2800" dirty="0">
                  <a:latin typeface="ＭＳ Ｐゴシック" panose="020B0600070205080204" pitchFamily="50" charset="-128"/>
                </a:endParaRPr>
              </a:p>
              <a:p>
                <a:pPr/>
                <a14:m>
                  <m:oMathPara xmlns:m="http://schemas.openxmlformats.org/officeDocument/2006/math">
                    <m:oMath>
                      <m:sSub>
                        <m:sSubPr>
                          <m:ctrlPr>
                            <a:rPr lang="en-US" altLang="ja-JP" sz="2800" i="1">
                              <a:latin typeface="Cambria Math" panose="02040503050406030204" pitchFamily="18" charset="0"/>
                            </a:rPr>
                          </m:ctrlPr>
                        </m:sSubPr>
                        <m:e>
                          <m:r>
                            <a:rPr lang="en-US" altLang="ja-JP" sz="2800" i="1">
                              <a:latin typeface="Cambria Math" panose="02040503050406030204" pitchFamily="18" charset="0"/>
                            </a:rPr>
                            <m:t>𝑅</m:t>
                          </m:r>
                        </m:e>
                        <m:sub>
                          <m:r>
                            <m:rPr>
                              <m:sty m:val="p"/>
                            </m:rPr>
                            <a:rPr lang="en-US" altLang="ja-JP" sz="2800">
                              <a:latin typeface="Cambria Math" panose="02040503050406030204" pitchFamily="18" charset="0"/>
                            </a:rPr>
                            <m:t>P</m:t>
                          </m:r>
                        </m:sub>
                      </m:sSub>
                      <m:sSub>
                        <m:sSubPr>
                          <m:ctrlPr>
                            <a:rPr lang="en-US" altLang="ja-JP" sz="2800" i="1" dirty="0" smtClean="0">
                              <a:latin typeface="Cambria Math" panose="02040503050406030204" pitchFamily="18" charset="0"/>
                              <a:ea typeface="Cambria Math" panose="02040503050406030204" pitchFamily="18" charset="0"/>
                            </a:rPr>
                          </m:ctrlPr>
                        </m:sSubPr>
                        <m:e>
                          <m:r>
                            <a:rPr lang="en-US" altLang="ja-JP" sz="2800" i="1" dirty="0" smtClean="0">
                              <a:latin typeface="Cambria Math" panose="02040503050406030204" pitchFamily="18" charset="0"/>
                              <a:ea typeface="Cambria Math" panose="02040503050406030204" pitchFamily="18" charset="0"/>
                            </a:rPr>
                            <m:t>≃</m:t>
                          </m:r>
                          <m:r>
                            <a:rPr lang="en-US" altLang="ja-JP" sz="2800" i="1" dirty="0">
                              <a:latin typeface="Cambria Math" panose="02040503050406030204" pitchFamily="18" charset="0"/>
                            </a:rPr>
                            <m:t>𝑟</m:t>
                          </m:r>
                        </m:e>
                        <m:sub>
                          <m:r>
                            <a:rPr lang="en-US" altLang="ja-JP" sz="2800" i="1" dirty="0">
                              <a:latin typeface="Cambria Math" panose="02040503050406030204" pitchFamily="18" charset="0"/>
                            </a:rPr>
                            <m:t>0</m:t>
                          </m:r>
                        </m:sub>
                      </m:sSub>
                      <m:sSup>
                        <m:sSupPr>
                          <m:ctrlPr>
                            <a:rPr lang="en-US" altLang="ja-JP" sz="2800" i="1" dirty="0">
                              <a:latin typeface="Cambria Math" panose="02040503050406030204" pitchFamily="18" charset="0"/>
                            </a:rPr>
                          </m:ctrlPr>
                        </m:sSupPr>
                        <m:e>
                          <m:r>
                            <a:rPr lang="en-US" altLang="ja-JP" sz="2800" i="1" dirty="0">
                              <a:latin typeface="Cambria Math" panose="02040503050406030204" pitchFamily="18" charset="0"/>
                            </a:rPr>
                            <m:t>𝐴</m:t>
                          </m:r>
                        </m:e>
                        <m:sup>
                          <m:f>
                            <m:fPr>
                              <m:ctrlPr>
                                <a:rPr lang="en-US" altLang="ja-JP" sz="2800" i="1" dirty="0">
                                  <a:latin typeface="Cambria Math" panose="02040503050406030204" pitchFamily="18" charset="0"/>
                                </a:rPr>
                              </m:ctrlPr>
                            </m:fPr>
                            <m:num>
                              <m:r>
                                <a:rPr lang="en-US" altLang="ja-JP" sz="2800" i="1" dirty="0">
                                  <a:latin typeface="Cambria Math" panose="02040503050406030204" pitchFamily="18" charset="0"/>
                                </a:rPr>
                                <m:t>1</m:t>
                              </m:r>
                            </m:num>
                            <m:den>
                              <m:r>
                                <a:rPr lang="en-US" altLang="ja-JP" sz="2800" i="1" dirty="0">
                                  <a:latin typeface="Cambria Math" panose="02040503050406030204" pitchFamily="18" charset="0"/>
                                </a:rPr>
                                <m:t>3</m:t>
                              </m:r>
                            </m:den>
                          </m:f>
                        </m:sup>
                      </m:sSup>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0" name="テキスト ボックス 19">
                <a:extLst>
                  <a:ext uri="{FF2B5EF4-FFF2-40B4-BE49-F238E27FC236}">
                    <a16:creationId xmlns:a16="http://schemas.microsoft.com/office/drawing/2014/main" id="{FF9D7C2E-EA5C-7F59-BD76-DCE9FE9D48D1}"/>
                  </a:ext>
                </a:extLst>
              </p:cNvPr>
              <p:cNvSpPr txBox="1">
                <a:spLocks noRot="1" noChangeAspect="1" noMove="1" noResize="1" noEditPoints="1" noAdjustHandles="1" noChangeArrowheads="1" noChangeShapeType="1" noTextEdit="1"/>
              </p:cNvSpPr>
              <p:nvPr/>
            </p:nvSpPr>
            <p:spPr>
              <a:xfrm>
                <a:off x="8325213" y="1510096"/>
                <a:ext cx="3866787" cy="1518749"/>
              </a:xfrm>
              <a:prstGeom prst="rect">
                <a:avLst/>
              </a:prstGeom>
              <a:blipFill>
                <a:blip r:embed="rId13"/>
                <a:stretch>
                  <a:fillRect l="-2191" t="-2362" r="-1408"/>
                </a:stretch>
              </a:blipFill>
              <a:ln w="28575">
                <a:solidFill>
                  <a:srgbClr val="FF0000"/>
                </a:solidFill>
              </a:ln>
            </p:spPr>
            <p:txBody>
              <a:bodyPr/>
              <a:lstStyle/>
              <a:p>
                <a:r>
                  <a:rPr lang="ja-JP" altLang="en-US">
                    <a:noFill/>
                  </a:rPr>
                  <a:t> </a:t>
                </a:r>
              </a:p>
            </p:txBody>
          </p:sp>
        </mc:Fallback>
      </mc:AlternateContent>
      <p:sp>
        <p:nvSpPr>
          <p:cNvPr id="2" name="テキスト ボックス 1">
            <a:extLst>
              <a:ext uri="{FF2B5EF4-FFF2-40B4-BE49-F238E27FC236}">
                <a16:creationId xmlns:a16="http://schemas.microsoft.com/office/drawing/2014/main" id="{2AE1F882-321C-3423-E8C6-347973E0EA48}"/>
              </a:ext>
            </a:extLst>
          </p:cNvPr>
          <p:cNvSpPr txBox="1"/>
          <p:nvPr/>
        </p:nvSpPr>
        <p:spPr>
          <a:xfrm>
            <a:off x="0" y="15291"/>
            <a:ext cx="4643919"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Results and Discussion</a:t>
            </a:r>
          </a:p>
        </p:txBody>
      </p:sp>
      <p:cxnSp>
        <p:nvCxnSpPr>
          <p:cNvPr id="3" name="直線コネクタ 2">
            <a:extLst>
              <a:ext uri="{FF2B5EF4-FFF2-40B4-BE49-F238E27FC236}">
                <a16:creationId xmlns:a16="http://schemas.microsoft.com/office/drawing/2014/main" id="{CCAA7371-421B-4F78-65C4-4153C2F630E1}"/>
              </a:ext>
            </a:extLst>
          </p:cNvPr>
          <p:cNvCxnSpPr>
            <a:cxnSpLocks/>
          </p:cNvCxnSpPr>
          <p:nvPr/>
        </p:nvCxnSpPr>
        <p:spPr>
          <a:xfrm>
            <a:off x="43927" y="721269"/>
            <a:ext cx="4579444" cy="0"/>
          </a:xfrm>
          <a:prstGeom prst="line">
            <a:avLst/>
          </a:prstGeom>
          <a:ln w="3810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812673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グラフ 15">
            <a:extLst>
              <a:ext uri="{FF2B5EF4-FFF2-40B4-BE49-F238E27FC236}">
                <a16:creationId xmlns:a16="http://schemas.microsoft.com/office/drawing/2014/main" id="{BBAF9D9A-DA33-4FB3-9911-5B8374C00167}"/>
              </a:ext>
            </a:extLst>
          </p:cNvPr>
          <p:cNvGraphicFramePr>
            <a:graphicFrameLocks/>
          </p:cNvGraphicFramePr>
          <p:nvPr>
            <p:extLst>
              <p:ext uri="{D42A27DB-BD31-4B8C-83A1-F6EECF244321}">
                <p14:modId xmlns:p14="http://schemas.microsoft.com/office/powerpoint/2010/main" val="1859039214"/>
              </p:ext>
            </p:extLst>
          </p:nvPr>
        </p:nvGraphicFramePr>
        <p:xfrm>
          <a:off x="570593" y="1982912"/>
          <a:ext cx="7541151" cy="4154305"/>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A5C9D671-7052-7A2B-E37C-03E978185022}"/>
              </a:ext>
            </a:extLst>
          </p:cNvPr>
          <p:cNvSpPr txBox="1"/>
          <p:nvPr/>
        </p:nvSpPr>
        <p:spPr>
          <a:xfrm>
            <a:off x="11024172" y="138508"/>
            <a:ext cx="1154668"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P.11</a:t>
            </a:r>
          </a:p>
        </p:txBody>
      </p:sp>
      <p:sp>
        <p:nvSpPr>
          <p:cNvPr id="7" name="テキスト ボックス 6">
            <a:extLst>
              <a:ext uri="{FF2B5EF4-FFF2-40B4-BE49-F238E27FC236}">
                <a16:creationId xmlns:a16="http://schemas.microsoft.com/office/drawing/2014/main" id="{A8EF8415-0CD7-0F3D-EF2A-70537C0D299C}"/>
              </a:ext>
            </a:extLst>
          </p:cNvPr>
          <p:cNvSpPr txBox="1"/>
          <p:nvPr/>
        </p:nvSpPr>
        <p:spPr>
          <a:xfrm>
            <a:off x="3449208" y="1181673"/>
            <a:ext cx="3408305" cy="523220"/>
          </a:xfrm>
          <a:prstGeom prst="rect">
            <a:avLst/>
          </a:prstGeom>
          <a:noFill/>
          <a:ln w="28575">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r>
              <a:rPr lang="en-US" altLang="ja-JP" sz="2800" dirty="0">
                <a:latin typeface="ＭＳ Ｐゴシック" panose="020B0600070205080204" pitchFamily="50" charset="-128"/>
                <a:ea typeface="ＭＳ Ｐゴシック" panose="020B0600070205080204" pitchFamily="50" charset="-128"/>
              </a:rPr>
              <a:t> Results</a:t>
            </a:r>
            <a:endParaRPr kumimoji="1"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E4F51C5B-924E-BDF8-72B1-29C654A96036}"/>
                  </a:ext>
                </a:extLst>
              </p:cNvPr>
              <p:cNvSpPr txBox="1"/>
              <p:nvPr/>
            </p:nvSpPr>
            <p:spPr>
              <a:xfrm rot="16200000">
                <a:off x="-1530198" y="3438910"/>
                <a:ext cx="3604236" cy="523220"/>
              </a:xfrm>
              <a:prstGeom prst="rect">
                <a:avLst/>
              </a:prstGeom>
              <a:noFill/>
              <a:ln>
                <a:noFill/>
              </a:ln>
            </p:spPr>
            <p:txBody>
              <a:bodyPr wrap="squar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r>
                  <a:rPr lang="ja-JP" altLang="en-US" sz="2800" dirty="0">
                    <a:latin typeface="ＭＳ Ｐゴシック" panose="020B0600070205080204" pitchFamily="50" charset="-128"/>
                    <a:ea typeface="ＭＳ Ｐゴシック" panose="020B0600070205080204" pitchFamily="50" charset="-128"/>
                  </a:rPr>
                  <a:t> </a:t>
                </a:r>
                <a14:m>
                  <m:oMath xmlns:m="http://schemas.openxmlformats.org/officeDocument/2006/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dirty="0">
                            <a:latin typeface="Cambria Math" panose="02040503050406030204" pitchFamily="18" charset="0"/>
                          </a:rPr>
                          <m:t>m</m:t>
                        </m:r>
                      </m:sub>
                    </m:sSub>
                    <m:r>
                      <a:rPr lang="en-US" altLang="ja-JP" sz="2800" i="1" dirty="0">
                        <a:latin typeface="Cambria Math" panose="02040503050406030204" pitchFamily="18" charset="0"/>
                      </a:rPr>
                      <m:t> </m:t>
                    </m:r>
                    <m:d>
                      <m:dPr>
                        <m:begChr m:val="["/>
                        <m:endChr m:val="]"/>
                        <m:ctrlPr>
                          <a:rPr lang="en-US" altLang="ja-JP" sz="2800" dirty="0">
                            <a:latin typeface="Cambria Math" panose="02040503050406030204" pitchFamily="18" charset="0"/>
                          </a:rPr>
                        </m:ctrlPr>
                      </m:dPr>
                      <m:e>
                        <m:r>
                          <m:rPr>
                            <m:sty m:val="p"/>
                          </m:rPr>
                          <a:rPr lang="en-US" altLang="ja-JP" sz="2800" dirty="0">
                            <a:latin typeface="Cambria Math" panose="02040503050406030204" pitchFamily="18" charset="0"/>
                          </a:rPr>
                          <m:t>fm</m:t>
                        </m:r>
                      </m:e>
                    </m:d>
                    <m:r>
                      <a:rPr lang="en-US" altLang="ja-JP" sz="2800" i="1">
                        <a:latin typeface="Cambria Math" panose="02040503050406030204" pitchFamily="18" charset="0"/>
                      </a:rPr>
                      <m:t> </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1" name="テキスト ボックス 10">
                <a:extLst>
                  <a:ext uri="{FF2B5EF4-FFF2-40B4-BE49-F238E27FC236}">
                    <a16:creationId xmlns:a16="http://schemas.microsoft.com/office/drawing/2014/main" id="{E4F51C5B-924E-BDF8-72B1-29C654A96036}"/>
                  </a:ext>
                </a:extLst>
              </p:cNvPr>
              <p:cNvSpPr txBox="1">
                <a:spLocks noRot="1" noChangeAspect="1" noMove="1" noResize="1" noEditPoints="1" noAdjustHandles="1" noChangeArrowheads="1" noChangeShapeType="1" noTextEdit="1"/>
              </p:cNvSpPr>
              <p:nvPr/>
            </p:nvSpPr>
            <p:spPr>
              <a:xfrm rot="16200000">
                <a:off x="-1530198" y="3438910"/>
                <a:ext cx="3604236" cy="523220"/>
              </a:xfrm>
              <a:prstGeom prst="rect">
                <a:avLst/>
              </a:prstGeom>
              <a:blipFill>
                <a:blip r:embed="rId4"/>
                <a:stretch>
                  <a:fillRect l="-15116" r="-29070" b="-3378"/>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 name="テキスト ボックス 1">
                <a:extLst>
                  <a:ext uri="{FF2B5EF4-FFF2-40B4-BE49-F238E27FC236}">
                    <a16:creationId xmlns:a16="http://schemas.microsoft.com/office/drawing/2014/main" id="{77EBB959-873D-B6A2-86D3-98A8797297E1}"/>
                  </a:ext>
                </a:extLst>
              </p:cNvPr>
              <p:cNvSpPr txBox="1"/>
              <p:nvPr/>
            </p:nvSpPr>
            <p:spPr>
              <a:xfrm>
                <a:off x="8218597" y="909466"/>
                <a:ext cx="3817293" cy="2904385"/>
              </a:xfrm>
              <a:prstGeom prst="rect">
                <a:avLst/>
              </a:prstGeom>
              <a:noFill/>
              <a:ln w="28575">
                <a:solidFill>
                  <a:srgbClr val="FF0000"/>
                </a:solidFill>
              </a:ln>
            </p:spPr>
            <p:txBody>
              <a:bodyPr wrap="square" rtlCol="0">
                <a:spAutoFit/>
              </a:bodyPr>
              <a:lstStyle/>
              <a:p>
                <a:pPr algn="ctr"/>
                <a:r>
                  <a:rPr lang="ja-JP" altLang="ja-JP" sz="2800" dirty="0">
                    <a:latin typeface="ＭＳ Ｐゴシック" panose="020B0600070205080204" pitchFamily="50" charset="-128"/>
                    <a:ea typeface="ＭＳ Ｐゴシック" panose="020B0600070205080204" pitchFamily="50" charset="-128"/>
                  </a:rPr>
                  <a:t>Expected RMS radius from the uniform sphere model</a:t>
                </a:r>
                <a:endParaRPr lang="en-US" altLang="ja-JP" sz="2800" i="1" dirty="0">
                  <a:latin typeface="ＭＳ Ｐゴシック" panose="020B0600070205080204" pitchFamily="50" charset="-128"/>
                  <a:ea typeface="ＭＳ Ｐゴシック" panose="020B0600070205080204" pitchFamily="50" charset="-128"/>
                </a:endParaRPr>
              </a:p>
              <a:p>
                <a:pPr algn="ctr"/>
                <a:endParaRPr lang="en-US" altLang="ja-JP" sz="2800" i="1" dirty="0">
                  <a:latin typeface="Cambria Math" panose="02040503050406030204" pitchFamily="18" charset="0"/>
                </a:endParaRPr>
              </a:p>
              <a:p>
                <a:pPr algn="ctr"/>
                <a:endParaRPr lang="en-US" altLang="ja-JP" sz="2800" i="1" dirty="0">
                  <a:latin typeface="Cambria Math" panose="02040503050406030204" pitchFamily="18" charset="0"/>
                </a:endParaRPr>
              </a:p>
              <a:p>
                <a:pPr algn="ct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dirty="0">
                              <a:latin typeface="Cambria Math" panose="02040503050406030204" pitchFamily="18" charset="0"/>
                            </a:rPr>
                            <m:t>m</m:t>
                          </m:r>
                        </m:sub>
                      </m:sSub>
                      <m:r>
                        <a:rPr lang="en-US" altLang="ja-JP" sz="2800" i="0" dirty="0">
                          <a:latin typeface="Cambria Math" panose="02040503050406030204" pitchFamily="18" charset="0"/>
                        </a:rPr>
                        <m:t>=</m:t>
                      </m:r>
                      <m:rad>
                        <m:radPr>
                          <m:degHide m:val="on"/>
                          <m:ctrlPr>
                            <a:rPr lang="en-US" altLang="ja-JP" sz="2800" i="1" dirty="0">
                              <a:latin typeface="Cambria Math" panose="02040503050406030204" pitchFamily="18" charset="0"/>
                            </a:rPr>
                          </m:ctrlPr>
                        </m:radPr>
                        <m:deg/>
                        <m:e>
                          <m:r>
                            <a:rPr lang="en-US" altLang="ja-JP" sz="2800" b="0" i="1" dirty="0" smtClean="0">
                              <a:latin typeface="Cambria Math" panose="02040503050406030204" pitchFamily="18" charset="0"/>
                            </a:rPr>
                            <m:t>3/5</m:t>
                          </m:r>
                        </m:e>
                      </m:rad>
                      <m:sSup>
                        <m:sSupPr>
                          <m:ctrlPr>
                            <a:rPr lang="en-US" altLang="ja-JP" sz="2800" i="1">
                              <a:latin typeface="Cambria Math" panose="02040503050406030204" pitchFamily="18" charset="0"/>
                            </a:rPr>
                          </m:ctrlPr>
                        </m:sSupPr>
                        <m:e>
                          <m:sSub>
                            <m:sSubPr>
                              <m:ctrlPr>
                                <a:rPr lang="en-US" altLang="ja-JP" sz="2800" i="1">
                                  <a:latin typeface="Cambria Math" panose="02040503050406030204" pitchFamily="18" charset="0"/>
                                </a:rPr>
                              </m:ctrlPr>
                            </m:sSubPr>
                            <m:e>
                              <m:r>
                                <a:rPr lang="en-US" altLang="ja-JP" sz="2800" i="1">
                                  <a:latin typeface="Cambria Math" panose="02040503050406030204" pitchFamily="18" charset="0"/>
                                </a:rPr>
                                <m:t>𝑟</m:t>
                              </m:r>
                            </m:e>
                            <m:sub>
                              <m:r>
                                <a:rPr lang="en-US" altLang="ja-JP" sz="2800" i="0">
                                  <a:latin typeface="Cambria Math" panose="02040503050406030204" pitchFamily="18" charset="0"/>
                                </a:rPr>
                                <m:t>0</m:t>
                              </m:r>
                            </m:sub>
                          </m:sSub>
                          <m:r>
                            <m:rPr>
                              <m:nor/>
                            </m:rPr>
                            <a:rPr lang="en-US" altLang="ja-JP" sz="2800" i="0"/>
                            <m:t>​</m:t>
                          </m:r>
                          <m:r>
                            <a:rPr lang="en-US" altLang="ja-JP" sz="2800" i="1" dirty="0">
                              <a:latin typeface="Cambria Math" panose="02040503050406030204" pitchFamily="18" charset="0"/>
                            </a:rPr>
                            <m:t>𝐴</m:t>
                          </m:r>
                        </m:e>
                        <m:sup>
                          <m:f>
                            <m:fPr>
                              <m:ctrlPr>
                                <a:rPr lang="en-US" altLang="ja-JP" sz="2800" i="0" dirty="0">
                                  <a:latin typeface="Cambria Math" panose="02040503050406030204" pitchFamily="18" charset="0"/>
                                </a:rPr>
                              </m:ctrlPr>
                            </m:fPr>
                            <m:num>
                              <m:r>
                                <a:rPr lang="en-US" altLang="ja-JP" sz="2800" i="0" dirty="0">
                                  <a:latin typeface="Cambria Math" panose="02040503050406030204" pitchFamily="18" charset="0"/>
                                </a:rPr>
                                <m:t>1</m:t>
                              </m:r>
                            </m:num>
                            <m:den>
                              <m:r>
                                <a:rPr lang="en-US" altLang="ja-JP" sz="2800" i="0" dirty="0">
                                  <a:latin typeface="Cambria Math" panose="02040503050406030204" pitchFamily="18" charset="0"/>
                                </a:rPr>
                                <m:t>3</m:t>
                              </m:r>
                            </m:den>
                          </m:f>
                        </m:sup>
                      </m:sSup>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 name="テキスト ボックス 1">
                <a:extLst>
                  <a:ext uri="{FF2B5EF4-FFF2-40B4-BE49-F238E27FC236}">
                    <a16:creationId xmlns:a16="http://schemas.microsoft.com/office/drawing/2014/main" id="{77EBB959-873D-B6A2-86D3-98A8797297E1}"/>
                  </a:ext>
                </a:extLst>
              </p:cNvPr>
              <p:cNvSpPr txBox="1">
                <a:spLocks noRot="1" noChangeAspect="1" noMove="1" noResize="1" noEditPoints="1" noAdjustHandles="1" noChangeArrowheads="1" noChangeShapeType="1" noTextEdit="1"/>
              </p:cNvSpPr>
              <p:nvPr/>
            </p:nvSpPr>
            <p:spPr>
              <a:xfrm>
                <a:off x="8218597" y="909466"/>
                <a:ext cx="3817293" cy="2904385"/>
              </a:xfrm>
              <a:prstGeom prst="rect">
                <a:avLst/>
              </a:prstGeom>
              <a:blipFill>
                <a:blip r:embed="rId5"/>
                <a:stretch>
                  <a:fillRect l="-2219" t="-1660" r="-4913"/>
                </a:stretch>
              </a:blipFill>
              <a:ln w="28575">
                <a:solidFill>
                  <a:srgbClr val="FF0000"/>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2C4F6C27-31B9-0132-973C-52CD0D3B80EC}"/>
                  </a:ext>
                </a:extLst>
              </p:cNvPr>
              <p:cNvSpPr txBox="1"/>
              <p:nvPr/>
            </p:nvSpPr>
            <p:spPr>
              <a:xfrm>
                <a:off x="3163530" y="5980442"/>
                <a:ext cx="2507738" cy="523220"/>
              </a:xfrm>
              <a:prstGeom prst="rect">
                <a:avLst/>
              </a:prstGeom>
              <a:noFill/>
              <a:ln>
                <a:no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Mass number </a:t>
                </a:r>
                <a14:m>
                  <m:oMath xmlns:m="http://schemas.openxmlformats.org/officeDocument/2006/math">
                    <m:r>
                      <a:rPr lang="en-US" altLang="ja-JP" sz="2800" i="1" dirty="0" smtClean="0">
                        <a:latin typeface="Cambria Math" panose="02040503050406030204" pitchFamily="18" charset="0"/>
                      </a:rPr>
                      <m:t>𝐴</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0" name="テキスト ボックス 9">
                <a:extLst>
                  <a:ext uri="{FF2B5EF4-FFF2-40B4-BE49-F238E27FC236}">
                    <a16:creationId xmlns:a16="http://schemas.microsoft.com/office/drawing/2014/main" id="{2C4F6C27-31B9-0132-973C-52CD0D3B80EC}"/>
                  </a:ext>
                </a:extLst>
              </p:cNvPr>
              <p:cNvSpPr txBox="1">
                <a:spLocks noRot="1" noChangeAspect="1" noMove="1" noResize="1" noEditPoints="1" noAdjustHandles="1" noChangeArrowheads="1" noChangeShapeType="1" noTextEdit="1"/>
              </p:cNvSpPr>
              <p:nvPr/>
            </p:nvSpPr>
            <p:spPr>
              <a:xfrm>
                <a:off x="3163530" y="5980442"/>
                <a:ext cx="2507738" cy="523220"/>
              </a:xfrm>
              <a:prstGeom prst="rect">
                <a:avLst/>
              </a:prstGeom>
              <a:blipFill>
                <a:blip r:embed="rId6"/>
                <a:stretch>
                  <a:fillRect l="-5109" t="-13953"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7C1F4BAA-61B6-36E0-9AC8-5FBF27B7CC65}"/>
                  </a:ext>
                </a:extLst>
              </p:cNvPr>
              <p:cNvSpPr txBox="1"/>
              <p:nvPr/>
            </p:nvSpPr>
            <p:spPr>
              <a:xfrm>
                <a:off x="8934404" y="2490260"/>
                <a:ext cx="1875257" cy="614142"/>
              </a:xfrm>
              <a:prstGeom prst="rect">
                <a:avLst/>
              </a:prstGeom>
              <a:noFill/>
            </p:spPr>
            <p:txBody>
              <a:bodyPr wrap="none" rtlCol="0">
                <a:spAutoFit/>
              </a:bodyPr>
              <a:lstStyle/>
              <a:p>
                <a:pPr/>
                <a14:m>
                  <m:oMathPara xmlns:m="http://schemas.openxmlformats.org/officeDocument/2006/math">
                    <m:oMath>
                      <m:r>
                        <a:rPr lang="en-US" altLang="ja-JP" sz="2800" b="0" i="1" dirty="0" smtClean="0">
                          <a:latin typeface="Cambria Math" panose="02040503050406030204" pitchFamily="18" charset="0"/>
                        </a:rPr>
                        <m:t>𝑅</m:t>
                      </m:r>
                      <m:r>
                        <a:rPr lang="en-US" altLang="ja-JP" sz="2800" dirty="0">
                          <a:latin typeface="Cambria Math" panose="02040503050406030204" pitchFamily="18" charset="0"/>
                        </a:rPr>
                        <m:t>=</m:t>
                      </m:r>
                      <m:rad>
                        <m:radPr>
                          <m:degHide m:val="on"/>
                          <m:ctrlPr>
                            <a:rPr lang="en-US" altLang="ja-JP" sz="2800" i="1" dirty="0">
                              <a:latin typeface="Cambria Math" panose="02040503050406030204" pitchFamily="18" charset="0"/>
                            </a:rPr>
                          </m:ctrlPr>
                        </m:radPr>
                        <m:deg/>
                        <m:e>
                          <m:d>
                            <m:dPr>
                              <m:begChr m:val="⟨"/>
                              <m:endChr m:val="⟩"/>
                              <m:ctrlPr>
                                <a:rPr lang="en-US" altLang="ja-JP" sz="2800" i="1" dirty="0">
                                  <a:latin typeface="Cambria Math" panose="02040503050406030204" pitchFamily="18" charset="0"/>
                                </a:rPr>
                              </m:ctrlPr>
                            </m:dPr>
                            <m:e>
                              <m:sSup>
                                <m:sSupPr>
                                  <m:ctrlPr>
                                    <a:rPr lang="en-US" altLang="ja-JP" sz="2800" i="1" dirty="0">
                                      <a:latin typeface="Cambria Math" panose="02040503050406030204" pitchFamily="18" charset="0"/>
                                    </a:rPr>
                                  </m:ctrlPr>
                                </m:sSupPr>
                                <m:e>
                                  <m:r>
                                    <a:rPr lang="en-US" altLang="ja-JP" sz="2800" i="1" dirty="0">
                                      <a:latin typeface="Cambria Math" panose="02040503050406030204" pitchFamily="18" charset="0"/>
                                    </a:rPr>
                                    <m:t>𝑟</m:t>
                                  </m:r>
                                </m:e>
                                <m:sup>
                                  <m:r>
                                    <a:rPr lang="en-US" altLang="ja-JP" sz="2800" b="0" i="1" dirty="0" smtClean="0">
                                      <a:latin typeface="Cambria Math" panose="02040503050406030204" pitchFamily="18" charset="0"/>
                                    </a:rPr>
                                    <m:t>2</m:t>
                                  </m:r>
                                </m:sup>
                              </m:sSup>
                            </m:e>
                          </m:d>
                        </m:e>
                      </m:rad>
                    </m:oMath>
                  </m:oMathPara>
                </a14:m>
                <a:endParaRPr kumimoji="1" lang="ja-JP" altLang="en-US" dirty="0"/>
              </a:p>
            </p:txBody>
          </p:sp>
        </mc:Choice>
        <mc:Fallback xmlns="">
          <p:sp>
            <p:nvSpPr>
              <p:cNvPr id="15" name="テキスト ボックス 14">
                <a:extLst>
                  <a:ext uri="{FF2B5EF4-FFF2-40B4-BE49-F238E27FC236}">
                    <a16:creationId xmlns:a16="http://schemas.microsoft.com/office/drawing/2014/main" id="{7C1F4BAA-61B6-36E0-9AC8-5FBF27B7CC65}"/>
                  </a:ext>
                </a:extLst>
              </p:cNvPr>
              <p:cNvSpPr txBox="1">
                <a:spLocks noRot="1" noChangeAspect="1" noMove="1" noResize="1" noEditPoints="1" noAdjustHandles="1" noChangeArrowheads="1" noChangeShapeType="1" noTextEdit="1"/>
              </p:cNvSpPr>
              <p:nvPr/>
            </p:nvSpPr>
            <p:spPr>
              <a:xfrm>
                <a:off x="8934404" y="2490260"/>
                <a:ext cx="1875257" cy="614142"/>
              </a:xfrm>
              <a:prstGeom prst="rect">
                <a:avLst/>
              </a:prstGeom>
              <a:blipFill>
                <a:blip r:embed="rId7"/>
                <a:stretch>
                  <a:fillRect/>
                </a:stretch>
              </a:blipFill>
            </p:spPr>
            <p:txBody>
              <a:bodyPr/>
              <a:lstStyle/>
              <a:p>
                <a:r>
                  <a:rPr lang="ja-JP" altLang="en-US">
                    <a:noFill/>
                  </a:rPr>
                  <a:t> </a:t>
                </a:r>
              </a:p>
            </p:txBody>
          </p:sp>
        </mc:Fallback>
      </mc:AlternateContent>
      <p:sp>
        <p:nvSpPr>
          <p:cNvPr id="8" name="テキスト ボックス 7">
            <a:extLst>
              <a:ext uri="{FF2B5EF4-FFF2-40B4-BE49-F238E27FC236}">
                <a16:creationId xmlns:a16="http://schemas.microsoft.com/office/drawing/2014/main" id="{35FB17E9-2CC6-26AF-1325-510F62A573F0}"/>
              </a:ext>
            </a:extLst>
          </p:cNvPr>
          <p:cNvSpPr txBox="1"/>
          <p:nvPr/>
        </p:nvSpPr>
        <p:spPr>
          <a:xfrm>
            <a:off x="0" y="15291"/>
            <a:ext cx="4643919"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Results and Discussion</a:t>
            </a:r>
          </a:p>
        </p:txBody>
      </p:sp>
      <p:cxnSp>
        <p:nvCxnSpPr>
          <p:cNvPr id="9" name="直線コネクタ 8">
            <a:extLst>
              <a:ext uri="{FF2B5EF4-FFF2-40B4-BE49-F238E27FC236}">
                <a16:creationId xmlns:a16="http://schemas.microsoft.com/office/drawing/2014/main" id="{705A469F-555E-94B1-AC7B-260BB529DD7B}"/>
              </a:ext>
            </a:extLst>
          </p:cNvPr>
          <p:cNvCxnSpPr>
            <a:cxnSpLocks/>
          </p:cNvCxnSpPr>
          <p:nvPr/>
        </p:nvCxnSpPr>
        <p:spPr>
          <a:xfrm>
            <a:off x="43927" y="721269"/>
            <a:ext cx="4579444" cy="0"/>
          </a:xfrm>
          <a:prstGeom prst="line">
            <a:avLst/>
          </a:prstGeom>
          <a:ln w="38100"/>
        </p:spPr>
        <p:style>
          <a:lnRef idx="2">
            <a:schemeClr val="dk1"/>
          </a:lnRef>
          <a:fillRef idx="0">
            <a:schemeClr val="dk1"/>
          </a:fillRef>
          <a:effectRef idx="1">
            <a:schemeClr val="dk1"/>
          </a:effectRef>
          <a:fontRef idx="minor">
            <a:schemeClr val="tx1"/>
          </a:fontRef>
        </p:style>
      </p:cxnSp>
      <p:sp>
        <p:nvSpPr>
          <p:cNvPr id="21" name="正方形/長方形 20">
            <a:extLst>
              <a:ext uri="{FF2B5EF4-FFF2-40B4-BE49-F238E27FC236}">
                <a16:creationId xmlns:a16="http://schemas.microsoft.com/office/drawing/2014/main" id="{B074C4BF-7608-2858-AEE0-BF8B9F1A6638}"/>
              </a:ext>
            </a:extLst>
          </p:cNvPr>
          <p:cNvSpPr/>
          <p:nvPr/>
        </p:nvSpPr>
        <p:spPr>
          <a:xfrm>
            <a:off x="1144322" y="1982912"/>
            <a:ext cx="6838698" cy="3761573"/>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3" name="直線矢印コネクタ 2">
            <a:extLst>
              <a:ext uri="{FF2B5EF4-FFF2-40B4-BE49-F238E27FC236}">
                <a16:creationId xmlns:a16="http://schemas.microsoft.com/office/drawing/2014/main" id="{3B7754EE-9107-3E99-3399-E87117E8FBCF}"/>
              </a:ext>
            </a:extLst>
          </p:cNvPr>
          <p:cNvCxnSpPr>
            <a:cxnSpLocks/>
          </p:cNvCxnSpPr>
          <p:nvPr/>
        </p:nvCxnSpPr>
        <p:spPr>
          <a:xfrm flipH="1">
            <a:off x="7705618" y="3201902"/>
            <a:ext cx="523087" cy="50706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2" name="図 11" descr="テーブル が含まれている画像&#10;&#10;AI 生成コンテンツは誤りを含む可能性があります。">
            <a:extLst>
              <a:ext uri="{FF2B5EF4-FFF2-40B4-BE49-F238E27FC236}">
                <a16:creationId xmlns:a16="http://schemas.microsoft.com/office/drawing/2014/main" id="{6C853BA1-EE66-61DD-C30C-F339518BE0A4}"/>
              </a:ext>
            </a:extLst>
          </p:cNvPr>
          <p:cNvPicPr>
            <a:picLocks noChangeAspect="1"/>
          </p:cNvPicPr>
          <p:nvPr/>
        </p:nvPicPr>
        <p:blipFill>
          <a:blip r:embed="rId8"/>
          <a:stretch>
            <a:fillRect/>
          </a:stretch>
        </p:blipFill>
        <p:spPr>
          <a:xfrm>
            <a:off x="8223060" y="3896244"/>
            <a:ext cx="941260" cy="2941435"/>
          </a:xfrm>
          <a:prstGeom prst="rect">
            <a:avLst/>
          </a:prstGeom>
        </p:spPr>
      </p:pic>
    </p:spTree>
    <p:extLst>
      <p:ext uri="{BB962C8B-B14F-4D97-AF65-F5344CB8AC3E}">
        <p14:creationId xmlns:p14="http://schemas.microsoft.com/office/powerpoint/2010/main" val="187032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グラフ 10">
            <a:extLst>
              <a:ext uri="{FF2B5EF4-FFF2-40B4-BE49-F238E27FC236}">
                <a16:creationId xmlns:a16="http://schemas.microsoft.com/office/drawing/2014/main" id="{BBAF9D9A-DA33-4FB3-9911-5B8374C00167}"/>
              </a:ext>
            </a:extLst>
          </p:cNvPr>
          <p:cNvGraphicFramePr>
            <a:graphicFrameLocks/>
          </p:cNvGraphicFramePr>
          <p:nvPr>
            <p:extLst>
              <p:ext uri="{D42A27DB-BD31-4B8C-83A1-F6EECF244321}">
                <p14:modId xmlns:p14="http://schemas.microsoft.com/office/powerpoint/2010/main" val="2205510554"/>
              </p:ext>
            </p:extLst>
          </p:nvPr>
        </p:nvGraphicFramePr>
        <p:xfrm>
          <a:off x="1699103" y="1206685"/>
          <a:ext cx="8136109" cy="4326939"/>
        </p:xfrm>
        <a:graphic>
          <a:graphicData uri="http://schemas.openxmlformats.org/drawingml/2006/chart">
            <c:chart xmlns:c="http://schemas.openxmlformats.org/drawingml/2006/chart" xmlns:r="http://schemas.openxmlformats.org/officeDocument/2006/relationships" r:id="rId3"/>
          </a:graphicData>
        </a:graphic>
      </p:graphicFrame>
      <p:sp>
        <p:nvSpPr>
          <p:cNvPr id="2" name="テキスト ボックス 1">
            <a:extLst>
              <a:ext uri="{FF2B5EF4-FFF2-40B4-BE49-F238E27FC236}">
                <a16:creationId xmlns:a16="http://schemas.microsoft.com/office/drawing/2014/main" id="{93BA160F-97E5-65CC-8F47-9CDD910A75A8}"/>
              </a:ext>
            </a:extLst>
          </p:cNvPr>
          <p:cNvSpPr txBox="1"/>
          <p:nvPr/>
        </p:nvSpPr>
        <p:spPr>
          <a:xfrm>
            <a:off x="-3973" y="6081880"/>
            <a:ext cx="6378669" cy="523220"/>
          </a:xfrm>
          <a:prstGeom prst="rect">
            <a:avLst/>
          </a:prstGeom>
          <a:noFill/>
          <a:ln>
            <a:no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 &gt; Proton distribution radius</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3" name="矢印: 右 2">
            <a:extLst>
              <a:ext uri="{FF2B5EF4-FFF2-40B4-BE49-F238E27FC236}">
                <a16:creationId xmlns:a16="http://schemas.microsoft.com/office/drawing/2014/main" id="{D73D54EC-8732-5151-A59E-54D5009A1311}"/>
              </a:ext>
            </a:extLst>
          </p:cNvPr>
          <p:cNvSpPr/>
          <p:nvPr/>
        </p:nvSpPr>
        <p:spPr>
          <a:xfrm>
            <a:off x="6351643" y="6189348"/>
            <a:ext cx="536609" cy="381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DCAD6EF-2579-FF85-866E-7079E9943C86}"/>
              </a:ext>
            </a:extLst>
          </p:cNvPr>
          <p:cNvSpPr txBox="1"/>
          <p:nvPr/>
        </p:nvSpPr>
        <p:spPr>
          <a:xfrm>
            <a:off x="6888252" y="5895161"/>
            <a:ext cx="5184433" cy="954107"/>
          </a:xfrm>
          <a:prstGeom prst="rect">
            <a:avLst/>
          </a:prstGeom>
          <a:noFill/>
          <a:ln>
            <a:no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The neutron distribution extends </a:t>
            </a:r>
            <a:endParaRPr lang="en-US" altLang="ja-JP" sz="2800" dirty="0">
              <a:latin typeface="ＭＳ Ｐゴシック" panose="020B0600070205080204" pitchFamily="50" charset="-128"/>
              <a:ea typeface="ＭＳ Ｐゴシック" panose="020B0600070205080204" pitchFamily="50" charset="-128"/>
            </a:endParaRPr>
          </a:p>
          <a:p>
            <a:r>
              <a:rPr lang="ja-JP" altLang="ja-JP" sz="2800" dirty="0">
                <a:latin typeface="ＭＳ Ｐゴシック" panose="020B0600070205080204" pitchFamily="50" charset="-128"/>
                <a:ea typeface="ＭＳ Ｐゴシック" panose="020B0600070205080204" pitchFamily="50" charset="-128"/>
              </a:rPr>
              <a:t>beyond the proton distribution.</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5" name="テキスト ボックス 4">
            <a:extLst>
              <a:ext uri="{FF2B5EF4-FFF2-40B4-BE49-F238E27FC236}">
                <a16:creationId xmlns:a16="http://schemas.microsoft.com/office/drawing/2014/main" id="{3EE4CE42-02F8-BAFD-1E66-A5CB735F0BE2}"/>
              </a:ext>
            </a:extLst>
          </p:cNvPr>
          <p:cNvSpPr txBox="1"/>
          <p:nvPr/>
        </p:nvSpPr>
        <p:spPr>
          <a:xfrm>
            <a:off x="11049455" y="97791"/>
            <a:ext cx="1142545"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P.12</a:t>
            </a:r>
          </a:p>
        </p:txBody>
      </p:sp>
      <p:sp>
        <p:nvSpPr>
          <p:cNvPr id="21" name="正方形/長方形 20">
            <a:extLst>
              <a:ext uri="{FF2B5EF4-FFF2-40B4-BE49-F238E27FC236}">
                <a16:creationId xmlns:a16="http://schemas.microsoft.com/office/drawing/2014/main" id="{43F3A8F0-71DF-E392-E29D-B0A1E33E27F2}"/>
              </a:ext>
            </a:extLst>
          </p:cNvPr>
          <p:cNvSpPr/>
          <p:nvPr/>
        </p:nvSpPr>
        <p:spPr>
          <a:xfrm>
            <a:off x="2144993" y="1269435"/>
            <a:ext cx="7328352" cy="390265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テキスト ボックス 14">
            <a:extLst>
              <a:ext uri="{FF2B5EF4-FFF2-40B4-BE49-F238E27FC236}">
                <a16:creationId xmlns:a16="http://schemas.microsoft.com/office/drawing/2014/main" id="{ED7E00B0-33BA-D7FA-07A7-F34C02FCFEE2}"/>
              </a:ext>
            </a:extLst>
          </p:cNvPr>
          <p:cNvSpPr txBox="1"/>
          <p:nvPr/>
        </p:nvSpPr>
        <p:spPr>
          <a:xfrm>
            <a:off x="5167140" y="575997"/>
            <a:ext cx="3408305" cy="523220"/>
          </a:xfrm>
          <a:prstGeom prst="rect">
            <a:avLst/>
          </a:prstGeom>
          <a:noFill/>
          <a:ln w="28575">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r>
              <a:rPr lang="en-US" altLang="ja-JP" sz="2800" dirty="0">
                <a:latin typeface="ＭＳ Ｐゴシック" panose="020B0600070205080204" pitchFamily="50" charset="-128"/>
                <a:ea typeface="ＭＳ Ｐゴシック" panose="020B0600070205080204" pitchFamily="50" charset="-128"/>
              </a:rPr>
              <a:t> Results</a:t>
            </a:r>
            <a:endParaRPr kumimoji="1"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451BB0DE-4EE3-7402-4D6B-47C1B8594DC2}"/>
                  </a:ext>
                </a:extLst>
              </p:cNvPr>
              <p:cNvSpPr txBox="1"/>
              <p:nvPr/>
            </p:nvSpPr>
            <p:spPr>
              <a:xfrm rot="16200000">
                <a:off x="-467326" y="3007185"/>
                <a:ext cx="3604236" cy="523220"/>
              </a:xfrm>
              <a:prstGeom prst="rect">
                <a:avLst/>
              </a:prstGeom>
              <a:noFill/>
              <a:ln>
                <a:noFill/>
              </a:ln>
            </p:spPr>
            <p:txBody>
              <a:bodyPr wrap="squar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r>
                  <a:rPr lang="ja-JP" altLang="en-US" sz="2800" dirty="0">
                    <a:latin typeface="ＭＳ Ｐゴシック" panose="020B0600070205080204" pitchFamily="50" charset="-128"/>
                    <a:ea typeface="ＭＳ Ｐゴシック" panose="020B0600070205080204" pitchFamily="50" charset="-128"/>
                  </a:rPr>
                  <a:t> </a:t>
                </a:r>
                <a14:m>
                  <m:oMath xmlns:m="http://schemas.openxmlformats.org/officeDocument/2006/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dirty="0">
                            <a:latin typeface="Cambria Math" panose="02040503050406030204" pitchFamily="18" charset="0"/>
                          </a:rPr>
                          <m:t>m</m:t>
                        </m:r>
                      </m:sub>
                    </m:sSub>
                    <m:r>
                      <a:rPr lang="en-US" altLang="ja-JP" sz="2800" i="1" dirty="0">
                        <a:latin typeface="Cambria Math" panose="02040503050406030204" pitchFamily="18" charset="0"/>
                      </a:rPr>
                      <m:t> </m:t>
                    </m:r>
                    <m:d>
                      <m:dPr>
                        <m:begChr m:val="["/>
                        <m:endChr m:val="]"/>
                        <m:ctrlPr>
                          <a:rPr lang="en-US" altLang="ja-JP" sz="2800" dirty="0">
                            <a:latin typeface="Cambria Math" panose="02040503050406030204" pitchFamily="18" charset="0"/>
                          </a:rPr>
                        </m:ctrlPr>
                      </m:dPr>
                      <m:e>
                        <m:r>
                          <m:rPr>
                            <m:sty m:val="p"/>
                          </m:rPr>
                          <a:rPr lang="en-US" altLang="ja-JP" sz="2800" dirty="0">
                            <a:latin typeface="Cambria Math" panose="02040503050406030204" pitchFamily="18" charset="0"/>
                          </a:rPr>
                          <m:t>fm</m:t>
                        </m:r>
                      </m:e>
                    </m:d>
                    <m:r>
                      <a:rPr lang="en-US" altLang="ja-JP" sz="2800" i="1">
                        <a:latin typeface="Cambria Math" panose="02040503050406030204" pitchFamily="18" charset="0"/>
                      </a:rPr>
                      <m:t> </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7" name="テキスト ボックス 16">
                <a:extLst>
                  <a:ext uri="{FF2B5EF4-FFF2-40B4-BE49-F238E27FC236}">
                    <a16:creationId xmlns:a16="http://schemas.microsoft.com/office/drawing/2014/main" id="{451BB0DE-4EE3-7402-4D6B-47C1B8594DC2}"/>
                  </a:ext>
                </a:extLst>
              </p:cNvPr>
              <p:cNvSpPr txBox="1">
                <a:spLocks noRot="1" noChangeAspect="1" noMove="1" noResize="1" noEditPoints="1" noAdjustHandles="1" noChangeArrowheads="1" noChangeShapeType="1" noTextEdit="1"/>
              </p:cNvSpPr>
              <p:nvPr/>
            </p:nvSpPr>
            <p:spPr>
              <a:xfrm rot="16200000">
                <a:off x="-467326" y="3007185"/>
                <a:ext cx="3604236" cy="523220"/>
              </a:xfrm>
              <a:prstGeom prst="rect">
                <a:avLst/>
              </a:prstGeom>
              <a:blipFill>
                <a:blip r:embed="rId5"/>
                <a:stretch>
                  <a:fillRect l="-13953" r="-29070" b="-3384"/>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F6393EEB-237A-4F78-CAE0-1D16C71CF207}"/>
                  </a:ext>
                </a:extLst>
              </p:cNvPr>
              <p:cNvSpPr txBox="1"/>
              <p:nvPr/>
            </p:nvSpPr>
            <p:spPr>
              <a:xfrm>
                <a:off x="4380514" y="5387335"/>
                <a:ext cx="2507738" cy="523220"/>
              </a:xfrm>
              <a:prstGeom prst="rect">
                <a:avLst/>
              </a:prstGeom>
              <a:noFill/>
              <a:ln>
                <a:no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Mass number </a:t>
                </a:r>
                <a14:m>
                  <m:oMath xmlns:m="http://schemas.openxmlformats.org/officeDocument/2006/math">
                    <m:r>
                      <a:rPr lang="en-US" altLang="ja-JP" sz="2800" i="1" dirty="0" smtClean="0">
                        <a:latin typeface="Cambria Math" panose="02040503050406030204" pitchFamily="18" charset="0"/>
                      </a:rPr>
                      <m:t>𝐴</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4" name="テキスト ボックス 23">
                <a:extLst>
                  <a:ext uri="{FF2B5EF4-FFF2-40B4-BE49-F238E27FC236}">
                    <a16:creationId xmlns:a16="http://schemas.microsoft.com/office/drawing/2014/main" id="{F6393EEB-237A-4F78-CAE0-1D16C71CF207}"/>
                  </a:ext>
                </a:extLst>
              </p:cNvPr>
              <p:cNvSpPr txBox="1">
                <a:spLocks noRot="1" noChangeAspect="1" noMove="1" noResize="1" noEditPoints="1" noAdjustHandles="1" noChangeArrowheads="1" noChangeShapeType="1" noTextEdit="1"/>
              </p:cNvSpPr>
              <p:nvPr/>
            </p:nvSpPr>
            <p:spPr>
              <a:xfrm>
                <a:off x="4380514" y="5387335"/>
                <a:ext cx="2507738" cy="523220"/>
              </a:xfrm>
              <a:prstGeom prst="rect">
                <a:avLst/>
              </a:prstGeom>
              <a:blipFill>
                <a:blip r:embed="rId6"/>
                <a:stretch>
                  <a:fillRect l="-5109" t="-15116" b="-29070"/>
                </a:stretch>
              </a:blipFill>
              <a:ln>
                <a:noFill/>
              </a:ln>
            </p:spPr>
            <p:txBody>
              <a:bodyPr/>
              <a:lstStyle/>
              <a:p>
                <a:r>
                  <a:rPr lang="ja-JP" altLang="en-US">
                    <a:noFill/>
                  </a:rPr>
                  <a:t> </a:t>
                </a:r>
              </a:p>
            </p:txBody>
          </p:sp>
        </mc:Fallback>
      </mc:AlternateContent>
      <p:pic>
        <p:nvPicPr>
          <p:cNvPr id="26" name="図 25">
            <a:extLst>
              <a:ext uri="{FF2B5EF4-FFF2-40B4-BE49-F238E27FC236}">
                <a16:creationId xmlns:a16="http://schemas.microsoft.com/office/drawing/2014/main" id="{CB851511-F902-DAC2-8732-3E35057E8BAA}"/>
              </a:ext>
            </a:extLst>
          </p:cNvPr>
          <p:cNvPicPr>
            <a:picLocks noChangeAspect="1"/>
          </p:cNvPicPr>
          <p:nvPr/>
        </p:nvPicPr>
        <p:blipFill>
          <a:blip r:embed="rId7"/>
          <a:stretch>
            <a:fillRect/>
          </a:stretch>
        </p:blipFill>
        <p:spPr>
          <a:xfrm>
            <a:off x="9695476" y="3894207"/>
            <a:ext cx="1384459" cy="1002539"/>
          </a:xfrm>
          <a:prstGeom prst="rect">
            <a:avLst/>
          </a:prstGeom>
          <a:ln w="38100">
            <a:noFill/>
          </a:ln>
        </p:spPr>
      </p:pic>
      <p:sp>
        <p:nvSpPr>
          <p:cNvPr id="9" name="テキスト ボックス 8">
            <a:extLst>
              <a:ext uri="{FF2B5EF4-FFF2-40B4-BE49-F238E27FC236}">
                <a16:creationId xmlns:a16="http://schemas.microsoft.com/office/drawing/2014/main" id="{48FBEC92-3C1B-064E-447F-248BBA994AB7}"/>
              </a:ext>
            </a:extLst>
          </p:cNvPr>
          <p:cNvSpPr txBox="1"/>
          <p:nvPr/>
        </p:nvSpPr>
        <p:spPr>
          <a:xfrm>
            <a:off x="0" y="15291"/>
            <a:ext cx="4643919"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Results and Discussion</a:t>
            </a:r>
          </a:p>
        </p:txBody>
      </p:sp>
      <p:cxnSp>
        <p:nvCxnSpPr>
          <p:cNvPr id="10" name="直線コネクタ 9">
            <a:extLst>
              <a:ext uri="{FF2B5EF4-FFF2-40B4-BE49-F238E27FC236}">
                <a16:creationId xmlns:a16="http://schemas.microsoft.com/office/drawing/2014/main" id="{266221DC-727E-5757-39D6-067A942B0098}"/>
              </a:ext>
            </a:extLst>
          </p:cNvPr>
          <p:cNvCxnSpPr>
            <a:cxnSpLocks/>
          </p:cNvCxnSpPr>
          <p:nvPr/>
        </p:nvCxnSpPr>
        <p:spPr>
          <a:xfrm>
            <a:off x="43927" y="721269"/>
            <a:ext cx="4579444" cy="0"/>
          </a:xfrm>
          <a:prstGeom prst="line">
            <a:avLst/>
          </a:prstGeom>
          <a:ln w="38100"/>
        </p:spPr>
        <p:style>
          <a:lnRef idx="2">
            <a:schemeClr val="dk1"/>
          </a:lnRef>
          <a:fillRef idx="0">
            <a:schemeClr val="dk1"/>
          </a:fillRef>
          <a:effectRef idx="1">
            <a:schemeClr val="dk1"/>
          </a:effectRef>
          <a:fontRef idx="minor">
            <a:schemeClr val="tx1"/>
          </a:fontRef>
        </p:style>
      </p:cxnSp>
      <p:sp>
        <p:nvSpPr>
          <p:cNvPr id="8" name="テキスト ボックス 7">
            <a:extLst>
              <a:ext uri="{FF2B5EF4-FFF2-40B4-BE49-F238E27FC236}">
                <a16:creationId xmlns:a16="http://schemas.microsoft.com/office/drawing/2014/main" id="{ACD27CC8-335D-D4FE-E8F9-FECEF932EFE6}"/>
              </a:ext>
            </a:extLst>
          </p:cNvPr>
          <p:cNvSpPr txBox="1"/>
          <p:nvPr/>
        </p:nvSpPr>
        <p:spPr>
          <a:xfrm>
            <a:off x="7456157" y="4395476"/>
            <a:ext cx="1870723" cy="523220"/>
          </a:xfrm>
          <a:prstGeom prst="rect">
            <a:avLst/>
          </a:prstGeom>
          <a:noFill/>
          <a:ln w="38100">
            <a:solidFill>
              <a:schemeClr val="tx1"/>
            </a:solidFill>
          </a:ln>
        </p:spPr>
        <p:txBody>
          <a:bodyPr wrap="square">
            <a:spAutoFit/>
          </a:bodyPr>
          <a:lstStyle/>
          <a:p>
            <a:r>
              <a:rPr kumimoji="1" lang="en-US" altLang="ja-JP" sz="2800" dirty="0">
                <a:latin typeface="ＭＳ Ｐゴシック" panose="020B0600070205080204" pitchFamily="50" charset="-128"/>
                <a:ea typeface="ＭＳ Ｐゴシック" panose="020B0600070205080204" pitchFamily="50" charset="-128"/>
              </a:rPr>
              <a:t>preliminary</a:t>
            </a:r>
            <a:endParaRPr kumimoji="1" lang="ja-JP" altLang="en-US" sz="2800" dirty="0">
              <a:latin typeface="ＭＳ Ｐゴシック" panose="020B0600070205080204" pitchFamily="50" charset="-128"/>
              <a:ea typeface="ＭＳ Ｐゴシック" panose="020B0600070205080204" pitchFamily="50" charset="-128"/>
            </a:endParaRPr>
          </a:p>
        </p:txBody>
      </p:sp>
      <p:pic>
        <p:nvPicPr>
          <p:cNvPr id="7" name="図 6" descr="テーブル が含まれている画像&#10;&#10;AI 生成コンテンツは誤りを含む可能性があります。">
            <a:extLst>
              <a:ext uri="{FF2B5EF4-FFF2-40B4-BE49-F238E27FC236}">
                <a16:creationId xmlns:a16="http://schemas.microsoft.com/office/drawing/2014/main" id="{73A8F36B-D028-879E-F5AD-BE4DE4BA98BD}"/>
              </a:ext>
            </a:extLst>
          </p:cNvPr>
          <p:cNvPicPr>
            <a:picLocks noChangeAspect="1"/>
          </p:cNvPicPr>
          <p:nvPr/>
        </p:nvPicPr>
        <p:blipFill>
          <a:blip r:embed="rId8"/>
          <a:stretch>
            <a:fillRect/>
          </a:stretch>
        </p:blipFill>
        <p:spPr>
          <a:xfrm>
            <a:off x="9500320" y="721269"/>
            <a:ext cx="980198" cy="3063116"/>
          </a:xfrm>
          <a:prstGeom prst="rect">
            <a:avLst/>
          </a:prstGeom>
        </p:spPr>
      </p:pic>
    </p:spTree>
    <p:extLst>
      <p:ext uri="{BB962C8B-B14F-4D97-AF65-F5344CB8AC3E}">
        <p14:creationId xmlns:p14="http://schemas.microsoft.com/office/powerpoint/2010/main" val="337144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descr="ダイアグラム&#10;&#10;AI 生成コンテンツは誤りを含む可能性があります。">
            <a:extLst>
              <a:ext uri="{FF2B5EF4-FFF2-40B4-BE49-F238E27FC236}">
                <a16:creationId xmlns:a16="http://schemas.microsoft.com/office/drawing/2014/main" id="{C4672597-CAD9-880C-5FE0-7EEC3F74ACFE}"/>
              </a:ext>
            </a:extLst>
          </p:cNvPr>
          <p:cNvPicPr>
            <a:picLocks noChangeAspect="1"/>
          </p:cNvPicPr>
          <p:nvPr/>
        </p:nvPicPr>
        <p:blipFill>
          <a:blip r:embed="rId3">
            <a:extLst>
              <a:ext uri="{28A0092B-C50C-407E-A947-70E740481C1C}">
                <a14:useLocalDpi xmlns:a14="http://schemas.microsoft.com/office/drawing/2010/main" val="0"/>
              </a:ext>
            </a:extLst>
          </a:blip>
          <a:srcRect t="20125" r="15968"/>
          <a:stretch>
            <a:fillRect/>
          </a:stretch>
        </p:blipFill>
        <p:spPr>
          <a:xfrm>
            <a:off x="7181811" y="3678419"/>
            <a:ext cx="4901370" cy="3105889"/>
          </a:xfrm>
          <a:prstGeom prst="rect">
            <a:avLst/>
          </a:prstGeom>
        </p:spPr>
      </p:pic>
      <p:graphicFrame>
        <p:nvGraphicFramePr>
          <p:cNvPr id="8" name="グラフ 7">
            <a:extLst>
              <a:ext uri="{FF2B5EF4-FFF2-40B4-BE49-F238E27FC236}">
                <a16:creationId xmlns:a16="http://schemas.microsoft.com/office/drawing/2014/main" id="{A2CBB9CC-F859-8F98-6EDF-CAEB19BE4A01}"/>
              </a:ext>
            </a:extLst>
          </p:cNvPr>
          <p:cNvGraphicFramePr>
            <a:graphicFrameLocks/>
          </p:cNvGraphicFramePr>
          <p:nvPr>
            <p:extLst>
              <p:ext uri="{D42A27DB-BD31-4B8C-83A1-F6EECF244321}">
                <p14:modId xmlns:p14="http://schemas.microsoft.com/office/powerpoint/2010/main" val="1116506658"/>
              </p:ext>
            </p:extLst>
          </p:nvPr>
        </p:nvGraphicFramePr>
        <p:xfrm>
          <a:off x="886524" y="2009038"/>
          <a:ext cx="6505175" cy="4056722"/>
        </p:xfrm>
        <a:graphic>
          <a:graphicData uri="http://schemas.openxmlformats.org/drawingml/2006/chart">
            <c:chart xmlns:c="http://schemas.openxmlformats.org/drawingml/2006/chart" xmlns:r="http://schemas.openxmlformats.org/officeDocument/2006/relationships" r:id="rId4"/>
          </a:graphicData>
        </a:graphic>
      </p:graphicFrame>
      <p:sp>
        <p:nvSpPr>
          <p:cNvPr id="28" name="四角形: 角を丸くする 27">
            <a:extLst>
              <a:ext uri="{FF2B5EF4-FFF2-40B4-BE49-F238E27FC236}">
                <a16:creationId xmlns:a16="http://schemas.microsoft.com/office/drawing/2014/main" id="{2BE4E672-DA73-350F-D462-0F94D40A3684}"/>
              </a:ext>
            </a:extLst>
          </p:cNvPr>
          <p:cNvSpPr/>
          <p:nvPr/>
        </p:nvSpPr>
        <p:spPr>
          <a:xfrm>
            <a:off x="7826312" y="1689009"/>
            <a:ext cx="4168129" cy="2046282"/>
          </a:xfrm>
          <a:prstGeom prst="roundRect">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四角形: 角を丸くする 33">
            <a:extLst>
              <a:ext uri="{FF2B5EF4-FFF2-40B4-BE49-F238E27FC236}">
                <a16:creationId xmlns:a16="http://schemas.microsoft.com/office/drawing/2014/main" id="{1F2C23F8-2690-EB91-F7ED-E4A731D0C78F}"/>
              </a:ext>
            </a:extLst>
          </p:cNvPr>
          <p:cNvSpPr/>
          <p:nvPr/>
        </p:nvSpPr>
        <p:spPr>
          <a:xfrm>
            <a:off x="1064987" y="1042359"/>
            <a:ext cx="3005718" cy="83289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8408D346-43AA-7878-73C1-6CB8034F4BC7}"/>
              </a:ext>
            </a:extLst>
          </p:cNvPr>
          <p:cNvSpPr/>
          <p:nvPr/>
        </p:nvSpPr>
        <p:spPr>
          <a:xfrm>
            <a:off x="1356190" y="2136320"/>
            <a:ext cx="5989747" cy="354987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ボックス 8">
            <a:extLst>
              <a:ext uri="{FF2B5EF4-FFF2-40B4-BE49-F238E27FC236}">
                <a16:creationId xmlns:a16="http://schemas.microsoft.com/office/drawing/2014/main" id="{4605F7CE-C4FD-97D4-EE94-E023EA5ECC32}"/>
              </a:ext>
            </a:extLst>
          </p:cNvPr>
          <p:cNvSpPr txBox="1"/>
          <p:nvPr/>
        </p:nvSpPr>
        <p:spPr>
          <a:xfrm>
            <a:off x="4970949" y="46688"/>
            <a:ext cx="3408305" cy="523220"/>
          </a:xfrm>
          <a:prstGeom prst="rect">
            <a:avLst/>
          </a:prstGeom>
          <a:noFill/>
          <a:ln w="28575">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r>
              <a:rPr lang="en-US" altLang="ja-JP" sz="2800" dirty="0">
                <a:latin typeface="ＭＳ Ｐゴシック" panose="020B0600070205080204" pitchFamily="50" charset="-128"/>
                <a:ea typeface="ＭＳ Ｐゴシック" panose="020B0600070205080204" pitchFamily="50" charset="-128"/>
              </a:rPr>
              <a:t> Results</a:t>
            </a:r>
            <a:endParaRPr lang="ja-JP" altLang="en-US" sz="2800" dirty="0">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5D01F759-5DDB-D5D0-DC27-570AF0F6488C}"/>
              </a:ext>
            </a:extLst>
          </p:cNvPr>
          <p:cNvSpPr txBox="1"/>
          <p:nvPr/>
        </p:nvSpPr>
        <p:spPr>
          <a:xfrm>
            <a:off x="4961217" y="589033"/>
            <a:ext cx="5214889" cy="523220"/>
          </a:xfrm>
          <a:prstGeom prst="rect">
            <a:avLst/>
          </a:prstGeom>
          <a:noFill/>
          <a:ln w="28575">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Comparison with previous studies</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21" name="テキスト ボックス 20">
            <a:extLst>
              <a:ext uri="{FF2B5EF4-FFF2-40B4-BE49-F238E27FC236}">
                <a16:creationId xmlns:a16="http://schemas.microsoft.com/office/drawing/2014/main" id="{640ADF86-45CF-575B-EC83-9F707B028DE4}"/>
              </a:ext>
            </a:extLst>
          </p:cNvPr>
          <p:cNvSpPr txBox="1"/>
          <p:nvPr/>
        </p:nvSpPr>
        <p:spPr>
          <a:xfrm>
            <a:off x="10955133" y="120674"/>
            <a:ext cx="1236867"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P.13</a:t>
            </a:r>
          </a:p>
        </p:txBody>
      </p:sp>
      <p:sp>
        <p:nvSpPr>
          <p:cNvPr id="25" name="テキスト ボックス 24">
            <a:extLst>
              <a:ext uri="{FF2B5EF4-FFF2-40B4-BE49-F238E27FC236}">
                <a16:creationId xmlns:a16="http://schemas.microsoft.com/office/drawing/2014/main" id="{44DDB047-6C1C-D070-F080-E302ED7247F1}"/>
              </a:ext>
            </a:extLst>
          </p:cNvPr>
          <p:cNvSpPr txBox="1"/>
          <p:nvPr/>
        </p:nvSpPr>
        <p:spPr>
          <a:xfrm>
            <a:off x="7856610" y="1736561"/>
            <a:ext cx="4168129" cy="523220"/>
          </a:xfrm>
          <a:prstGeom prst="rect">
            <a:avLst/>
          </a:prstGeom>
          <a:noFill/>
          <a:ln w="28575">
            <a:no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Neutron distribution radius</a:t>
            </a:r>
            <a:endParaRPr kumimoji="1"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2725B6AE-74B9-FF5C-78B6-84BADAC3E948}"/>
                  </a:ext>
                </a:extLst>
              </p:cNvPr>
              <p:cNvSpPr txBox="1"/>
              <p:nvPr/>
            </p:nvSpPr>
            <p:spPr>
              <a:xfrm>
                <a:off x="8133274" y="2301475"/>
                <a:ext cx="3199401" cy="1365374"/>
              </a:xfrm>
              <a:prstGeom prst="rect">
                <a:avLst/>
              </a:prstGeom>
              <a:noFill/>
            </p:spPr>
            <p:txBody>
              <a:bodyPr wrap="none" rtlCol="0">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i="0" dirty="0">
                              <a:latin typeface="Cambria Math" panose="02040503050406030204" pitchFamily="18" charset="0"/>
                            </a:rPr>
                            <m:t>n</m:t>
                          </m:r>
                        </m:sub>
                      </m:sSub>
                      <m:r>
                        <a:rPr lang="en-US" altLang="ja-JP" sz="2800" i="1" dirty="0">
                          <a:latin typeface="Cambria Math" panose="02040503050406030204" pitchFamily="18" charset="0"/>
                        </a:rPr>
                        <m:t>=</m:t>
                      </m:r>
                      <m:rad>
                        <m:radPr>
                          <m:degHide m:val="on"/>
                          <m:ctrlPr>
                            <a:rPr lang="en-US" altLang="ja-JP" sz="2800" i="1" dirty="0">
                              <a:latin typeface="Cambria Math" panose="02040503050406030204" pitchFamily="18" charset="0"/>
                            </a:rPr>
                          </m:ctrlPr>
                        </m:radPr>
                        <m:deg/>
                        <m:e>
                          <m:f>
                            <m:fPr>
                              <m:ctrlPr>
                                <a:rPr lang="en-US" altLang="ja-JP" sz="2800" i="1" dirty="0">
                                  <a:latin typeface="Cambria Math" panose="02040503050406030204" pitchFamily="18" charset="0"/>
                                </a:rPr>
                              </m:ctrlPr>
                            </m:fPr>
                            <m:num>
                              <m:r>
                                <a:rPr lang="en-US" altLang="ja-JP" sz="2800" i="1" dirty="0">
                                  <a:latin typeface="Cambria Math" panose="02040503050406030204" pitchFamily="18" charset="0"/>
                                </a:rPr>
                                <m:t>𝐴</m:t>
                              </m:r>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m</m:t>
                                  </m:r>
                                </m:sub>
                                <m:sup>
                                  <m:r>
                                    <a:rPr lang="en-US" altLang="ja-JP" sz="2800" i="1" dirty="0">
                                      <a:latin typeface="Cambria Math" panose="02040503050406030204" pitchFamily="18" charset="0"/>
                                    </a:rPr>
                                    <m:t>2</m:t>
                                  </m:r>
                                </m:sup>
                              </m:sSubSup>
                              <m:r>
                                <a:rPr lang="en-US" altLang="ja-JP" sz="2800" b="0" i="1" dirty="0" smtClean="0">
                                  <a:latin typeface="Cambria Math" panose="02040503050406030204" pitchFamily="18" charset="0"/>
                                </a:rPr>
                                <m:t>−</m:t>
                              </m:r>
                              <m:r>
                                <a:rPr lang="en-US" altLang="ja-JP" sz="2800" b="0" i="1" dirty="0" smtClean="0">
                                  <a:latin typeface="Cambria Math" panose="02040503050406030204" pitchFamily="18" charset="0"/>
                                </a:rPr>
                                <m:t>𝑍</m:t>
                              </m:r>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p</m:t>
                                  </m:r>
                                </m:sub>
                                <m:sup>
                                  <m:r>
                                    <a:rPr lang="en-US" altLang="ja-JP" sz="2800" i="1" dirty="0">
                                      <a:latin typeface="Cambria Math" panose="02040503050406030204" pitchFamily="18" charset="0"/>
                                    </a:rPr>
                                    <m:t>2</m:t>
                                  </m:r>
                                </m:sup>
                              </m:sSubSup>
                            </m:num>
                            <m:den>
                              <m:r>
                                <a:rPr lang="en-US" altLang="ja-JP" sz="2800" i="1" dirty="0">
                                  <a:latin typeface="Cambria Math" panose="02040503050406030204" pitchFamily="18" charset="0"/>
                                </a:rPr>
                                <m:t>𝑁</m:t>
                              </m:r>
                            </m:den>
                          </m:f>
                        </m:e>
                      </m:rad>
                    </m:oMath>
                  </m:oMathPara>
                </a14:m>
                <a:endParaRPr kumimoji="1" lang="ja-JP" altLang="en-US" sz="2000" dirty="0"/>
              </a:p>
            </p:txBody>
          </p:sp>
        </mc:Choice>
        <mc:Fallback xmlns="">
          <p:sp>
            <p:nvSpPr>
              <p:cNvPr id="27" name="テキスト ボックス 26">
                <a:extLst>
                  <a:ext uri="{FF2B5EF4-FFF2-40B4-BE49-F238E27FC236}">
                    <a16:creationId xmlns:a16="http://schemas.microsoft.com/office/drawing/2014/main" id="{2725B6AE-74B9-FF5C-78B6-84BADAC3E948}"/>
                  </a:ext>
                </a:extLst>
              </p:cNvPr>
              <p:cNvSpPr txBox="1">
                <a:spLocks noRot="1" noChangeAspect="1" noMove="1" noResize="1" noEditPoints="1" noAdjustHandles="1" noChangeArrowheads="1" noChangeShapeType="1" noTextEdit="1"/>
              </p:cNvSpPr>
              <p:nvPr/>
            </p:nvSpPr>
            <p:spPr>
              <a:xfrm>
                <a:off x="8133274" y="2301475"/>
                <a:ext cx="3199401" cy="1365374"/>
              </a:xfrm>
              <a:prstGeom prst="rect">
                <a:avLst/>
              </a:prstGeom>
              <a:blipFill>
                <a:blip r:embed="rId12"/>
                <a:stretch>
                  <a:fillRect/>
                </a:stretch>
              </a:blipFill>
            </p:spPr>
            <p:txBody>
              <a:bodyPr/>
              <a:lstStyle/>
              <a:p>
                <a:r>
                  <a:rPr lang="ja-JP" altLang="en-US">
                    <a:noFill/>
                  </a:rPr>
                  <a:t> </a:t>
                </a:r>
              </a:p>
            </p:txBody>
          </p:sp>
        </mc:Fallback>
      </mc:AlternateContent>
      <p:sp>
        <p:nvSpPr>
          <p:cNvPr id="30" name="左大かっこ 29">
            <a:extLst>
              <a:ext uri="{FF2B5EF4-FFF2-40B4-BE49-F238E27FC236}">
                <a16:creationId xmlns:a16="http://schemas.microsoft.com/office/drawing/2014/main" id="{3D943E72-3549-40D8-E752-CEE9DCF9131A}"/>
              </a:ext>
            </a:extLst>
          </p:cNvPr>
          <p:cNvSpPr/>
          <p:nvPr/>
        </p:nvSpPr>
        <p:spPr>
          <a:xfrm>
            <a:off x="3355233" y="2942087"/>
            <a:ext cx="197912" cy="1711967"/>
          </a:xfrm>
          <a:prstGeom prst="leftBracket">
            <a:avLst/>
          </a:prstGeom>
          <a:ln w="38100"/>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481E503E-6CDC-1639-E771-E0E96A3330E3}"/>
              </a:ext>
            </a:extLst>
          </p:cNvPr>
          <p:cNvSpPr txBox="1"/>
          <p:nvPr/>
        </p:nvSpPr>
        <p:spPr>
          <a:xfrm>
            <a:off x="1032282" y="948074"/>
            <a:ext cx="3129383" cy="461665"/>
          </a:xfrm>
          <a:prstGeom prst="rect">
            <a:avLst/>
          </a:prstGeom>
          <a:noFill/>
          <a:ln w="28575">
            <a:noFill/>
          </a:ln>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Neutron skin thickness</a:t>
            </a:r>
            <a:endParaRPr lang="en-US" altLang="ja-JP" sz="24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33" name="テキスト ボックス 32">
                <a:extLst>
                  <a:ext uri="{FF2B5EF4-FFF2-40B4-BE49-F238E27FC236}">
                    <a16:creationId xmlns:a16="http://schemas.microsoft.com/office/drawing/2014/main" id="{48F20BEE-5318-EA47-1AEA-C2A0199EA540}"/>
                  </a:ext>
                </a:extLst>
              </p:cNvPr>
              <p:cNvSpPr txBox="1"/>
              <p:nvPr/>
            </p:nvSpPr>
            <p:spPr>
              <a:xfrm>
                <a:off x="1453313" y="1342116"/>
                <a:ext cx="2287320" cy="461665"/>
              </a:xfrm>
              <a:prstGeom prst="rect">
                <a:avLst/>
              </a:prstGeom>
              <a:noFill/>
            </p:spPr>
            <p:txBody>
              <a:bodyPr wrap="square" rtlCol="0">
                <a:spAutoFit/>
              </a:bodyPr>
              <a:lstStyle/>
              <a:p>
                <a:r>
                  <a:rPr lang="en-US" altLang="ja-JP" sz="2400" dirty="0">
                    <a:latin typeface="ＭＳ Ｐゴシック" panose="020B0600070205080204" pitchFamily="50" charset="-128"/>
                    <a:ea typeface="ＭＳ Ｐゴシック" panose="020B0600070205080204" pitchFamily="50" charset="-128"/>
                  </a:rPr>
                  <a:t>(</a:t>
                </a:r>
                <a14:m>
                  <m:oMath xmlns:m="http://schemas.openxmlformats.org/officeDocument/2006/math">
                    <m:r>
                      <a:rPr lang="en-US" altLang="ja-JP" sz="2400" i="1" smtClean="0">
                        <a:latin typeface="Cambria Math" panose="02040503050406030204" pitchFamily="18" charset="0"/>
                        <a:ea typeface="ＭＳ Ｐゴシック" panose="020B0600070205080204" pitchFamily="50" charset="-128"/>
                      </a:rPr>
                      <m:t>0.</m:t>
                    </m:r>
                    <m:r>
                      <a:rPr lang="en-US" altLang="ja-JP" sz="2400" i="1">
                        <a:latin typeface="Cambria Math" panose="02040503050406030204" pitchFamily="18" charset="0"/>
                        <a:ea typeface="ＭＳ Ｐゴシック" panose="020B0600070205080204" pitchFamily="50" charset="-128"/>
                      </a:rPr>
                      <m:t>28</m:t>
                    </m:r>
                    <m:r>
                      <a:rPr lang="en-US" altLang="ja-JP" sz="2400" i="1" smtClean="0">
                        <a:latin typeface="Cambria Math" panose="02040503050406030204" pitchFamily="18" charset="0"/>
                        <a:ea typeface="Cambria Math" panose="02040503050406030204" pitchFamily="18" charset="0"/>
                      </a:rPr>
                      <m:t>±</m:t>
                    </m:r>
                    <m:r>
                      <a:rPr lang="en-US" altLang="ja-JP" sz="2400" i="1">
                        <a:latin typeface="Cambria Math" panose="02040503050406030204" pitchFamily="18" charset="0"/>
                        <a:ea typeface="Cambria Math" panose="02040503050406030204" pitchFamily="18" charset="0"/>
                      </a:rPr>
                      <m:t>0.0</m:t>
                    </m:r>
                    <m:r>
                      <a:rPr lang="en-US" altLang="ja-JP" sz="2400" b="0" i="0" smtClean="0">
                        <a:latin typeface="Cambria Math" panose="02040503050406030204" pitchFamily="18" charset="0"/>
                        <a:ea typeface="Cambria Math" panose="02040503050406030204" pitchFamily="18" charset="0"/>
                      </a:rPr>
                      <m:t>6</m:t>
                    </m:r>
                  </m:oMath>
                </a14:m>
                <a:r>
                  <a:rPr kumimoji="1" lang="en-US" altLang="ja-JP" dirty="0">
                    <a:latin typeface="ＭＳ Ｐゴシック" panose="020B0600070205080204" pitchFamily="50" charset="-128"/>
                    <a:ea typeface="ＭＳ Ｐゴシック" panose="020B0600070205080204" pitchFamily="50" charset="-128"/>
                  </a:rPr>
                  <a:t>) </a:t>
                </a:r>
                <a:r>
                  <a:rPr kumimoji="1" lang="en-US" altLang="ja-JP" sz="2400" dirty="0" err="1">
                    <a:latin typeface="ＭＳ Ｐゴシック" panose="020B0600070205080204" pitchFamily="50" charset="-128"/>
                    <a:ea typeface="ＭＳ Ｐゴシック" panose="020B0600070205080204" pitchFamily="50" charset="-128"/>
                  </a:rPr>
                  <a:t>fm</a:t>
                </a:r>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33" name="テキスト ボックス 32">
                <a:extLst>
                  <a:ext uri="{FF2B5EF4-FFF2-40B4-BE49-F238E27FC236}">
                    <a16:creationId xmlns:a16="http://schemas.microsoft.com/office/drawing/2014/main" id="{48F20BEE-5318-EA47-1AEA-C2A0199EA540}"/>
                  </a:ext>
                </a:extLst>
              </p:cNvPr>
              <p:cNvSpPr txBox="1">
                <a:spLocks noRot="1" noChangeAspect="1" noMove="1" noResize="1" noEditPoints="1" noAdjustHandles="1" noChangeArrowheads="1" noChangeShapeType="1" noTextEdit="1"/>
              </p:cNvSpPr>
              <p:nvPr/>
            </p:nvSpPr>
            <p:spPr>
              <a:xfrm>
                <a:off x="1453313" y="1342116"/>
                <a:ext cx="2287320" cy="461665"/>
              </a:xfrm>
              <a:prstGeom prst="rect">
                <a:avLst/>
              </a:prstGeom>
              <a:blipFill>
                <a:blip r:embed="rId13"/>
                <a:stretch>
                  <a:fillRect l="-3989" t="-14474" r="-1330" b="-25000"/>
                </a:stretch>
              </a:blipFill>
            </p:spPr>
            <p:txBody>
              <a:bodyPr/>
              <a:lstStyle/>
              <a:p>
                <a:r>
                  <a:rPr lang="ja-JP" altLang="en-US">
                    <a:noFill/>
                  </a:rPr>
                  <a:t> </a:t>
                </a:r>
              </a:p>
            </p:txBody>
          </p:sp>
        </mc:Fallback>
      </mc:AlternateContent>
      <p:cxnSp>
        <p:nvCxnSpPr>
          <p:cNvPr id="40" name="直線コネクタ 39">
            <a:extLst>
              <a:ext uri="{FF2B5EF4-FFF2-40B4-BE49-F238E27FC236}">
                <a16:creationId xmlns:a16="http://schemas.microsoft.com/office/drawing/2014/main" id="{14EC64EA-8765-BAAB-34F6-4D58B3F96B1A}"/>
              </a:ext>
            </a:extLst>
          </p:cNvPr>
          <p:cNvCxnSpPr>
            <a:cxnSpLocks/>
          </p:cNvCxnSpPr>
          <p:nvPr/>
        </p:nvCxnSpPr>
        <p:spPr>
          <a:xfrm>
            <a:off x="2731955" y="2060188"/>
            <a:ext cx="0" cy="1507024"/>
          </a:xfrm>
          <a:prstGeom prst="line">
            <a:avLst/>
          </a:prstGeom>
          <a:ln w="38100"/>
        </p:spPr>
        <p:style>
          <a:lnRef idx="2">
            <a:schemeClr val="dk1"/>
          </a:lnRef>
          <a:fillRef idx="0">
            <a:schemeClr val="dk1"/>
          </a:fillRef>
          <a:effectRef idx="1">
            <a:schemeClr val="dk1"/>
          </a:effectRef>
          <a:fontRef idx="minor">
            <a:schemeClr val="tx1"/>
          </a:fontRef>
        </p:style>
      </p:cxnSp>
      <p:cxnSp>
        <p:nvCxnSpPr>
          <p:cNvPr id="42" name="直線矢印コネクタ 41">
            <a:extLst>
              <a:ext uri="{FF2B5EF4-FFF2-40B4-BE49-F238E27FC236}">
                <a16:creationId xmlns:a16="http://schemas.microsoft.com/office/drawing/2014/main" id="{39FF0665-6D53-D375-7E74-DF707EB415E5}"/>
              </a:ext>
            </a:extLst>
          </p:cNvPr>
          <p:cNvCxnSpPr>
            <a:cxnSpLocks/>
          </p:cNvCxnSpPr>
          <p:nvPr/>
        </p:nvCxnSpPr>
        <p:spPr>
          <a:xfrm>
            <a:off x="2721681" y="3552296"/>
            <a:ext cx="524503"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906B6879-E797-9EC1-622F-955FCA694E10}"/>
                  </a:ext>
                </a:extLst>
              </p:cNvPr>
              <p:cNvSpPr txBox="1"/>
              <p:nvPr/>
            </p:nvSpPr>
            <p:spPr>
              <a:xfrm>
                <a:off x="4048024" y="2669356"/>
                <a:ext cx="509242" cy="369332"/>
              </a:xfrm>
              <a:prstGeom prst="rect">
                <a:avLst/>
              </a:prstGeom>
              <a:noFill/>
              <a:ln w="28575">
                <a:solidFill>
                  <a:schemeClr val="tx1"/>
                </a:solidFill>
              </a:ln>
            </p:spPr>
            <p:txBody>
              <a:bodyPr wrap="none" rtlCol="0">
                <a:spAutoFit/>
              </a:bodyPr>
              <a:lstStyle/>
              <a:p>
                <a:pPr/>
                <a14:m>
                  <m:oMathPara xmlns:m="http://schemas.openxmlformats.org/officeDocument/2006/math">
                    <m:oMath>
                      <m:sSub>
                        <m:sSubPr>
                          <m:ctrlPr>
                            <a:rPr lang="en-US" altLang="ja-JP" i="1" dirty="0">
                              <a:latin typeface="Cambria Math" panose="02040503050406030204" pitchFamily="18" charset="0"/>
                            </a:rPr>
                          </m:ctrlPr>
                        </m:sSubPr>
                        <m:e>
                          <m:r>
                            <a:rPr lang="en-US" altLang="ja-JP" i="1" dirty="0">
                              <a:latin typeface="Cambria Math" panose="02040503050406030204" pitchFamily="18" charset="0"/>
                            </a:rPr>
                            <m:t>𝑅</m:t>
                          </m:r>
                        </m:e>
                        <m:sub>
                          <m:r>
                            <m:rPr>
                              <m:sty m:val="p"/>
                            </m:rPr>
                            <a:rPr lang="en-US" altLang="ja-JP" dirty="0">
                              <a:latin typeface="Cambria Math" panose="02040503050406030204" pitchFamily="18" charset="0"/>
                            </a:rPr>
                            <m:t>n</m:t>
                          </m:r>
                        </m:sub>
                      </m:sSub>
                    </m:oMath>
                  </m:oMathPara>
                </a14:m>
                <a:endParaRPr kumimoji="1" lang="ja-JP" altLang="en-US" dirty="0"/>
              </a:p>
            </p:txBody>
          </p:sp>
        </mc:Choice>
        <mc:Fallback xmlns="">
          <p:sp>
            <p:nvSpPr>
              <p:cNvPr id="47" name="テキスト ボックス 46">
                <a:extLst>
                  <a:ext uri="{FF2B5EF4-FFF2-40B4-BE49-F238E27FC236}">
                    <a16:creationId xmlns:a16="http://schemas.microsoft.com/office/drawing/2014/main" id="{906B6879-E797-9EC1-622F-955FCA694E10}"/>
                  </a:ext>
                </a:extLst>
              </p:cNvPr>
              <p:cNvSpPr txBox="1">
                <a:spLocks noRot="1" noChangeAspect="1" noMove="1" noResize="1" noEditPoints="1" noAdjustHandles="1" noChangeArrowheads="1" noChangeShapeType="1" noTextEdit="1"/>
              </p:cNvSpPr>
              <p:nvPr/>
            </p:nvSpPr>
            <p:spPr>
              <a:xfrm>
                <a:off x="4048024" y="2669356"/>
                <a:ext cx="509242" cy="369332"/>
              </a:xfrm>
              <a:prstGeom prst="rect">
                <a:avLst/>
              </a:prstGeom>
              <a:blipFill>
                <a:blip r:embed="rId14"/>
                <a:stretch>
                  <a:fillRect/>
                </a:stretch>
              </a:blipFill>
              <a:ln w="28575">
                <a:solidFill>
                  <a:schemeClr val="tx1"/>
                </a:solidFill>
              </a:ln>
            </p:spPr>
            <p:txBody>
              <a:bodyPr/>
              <a:lstStyle/>
              <a:p>
                <a:r>
                  <a:rPr lang="ja-JP" altLang="en-US">
                    <a:noFill/>
                  </a:rPr>
                  <a:t> </a:t>
                </a:r>
              </a:p>
            </p:txBody>
          </p:sp>
        </mc:Fallback>
      </mc:AlternateContent>
      <p:sp>
        <p:nvSpPr>
          <p:cNvPr id="49" name="右中かっこ 48">
            <a:extLst>
              <a:ext uri="{FF2B5EF4-FFF2-40B4-BE49-F238E27FC236}">
                <a16:creationId xmlns:a16="http://schemas.microsoft.com/office/drawing/2014/main" id="{CC31C2BD-5813-0D09-37EB-DE0F06C5E599}"/>
              </a:ext>
            </a:extLst>
          </p:cNvPr>
          <p:cNvSpPr/>
          <p:nvPr/>
        </p:nvSpPr>
        <p:spPr>
          <a:xfrm>
            <a:off x="3791204" y="2724537"/>
            <a:ext cx="211716" cy="343965"/>
          </a:xfrm>
          <a:prstGeom prst="rightBrace">
            <a:avLst/>
          </a:prstGeom>
          <a:ln w="38100"/>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a:p>
        </p:txBody>
      </p:sp>
      <p:pic>
        <p:nvPicPr>
          <p:cNvPr id="3" name="図 2" descr="図形 が含まれている画像&#10;&#10;AI 生成コンテンツは誤りを含む可能性があります。">
            <a:extLst>
              <a:ext uri="{FF2B5EF4-FFF2-40B4-BE49-F238E27FC236}">
                <a16:creationId xmlns:a16="http://schemas.microsoft.com/office/drawing/2014/main" id="{2E315A23-BFFF-8532-D83A-7C2841C2AA6D}"/>
              </a:ext>
            </a:extLst>
          </p:cNvPr>
          <p:cNvPicPr>
            <a:picLocks noChangeAspect="1"/>
          </p:cNvPicPr>
          <p:nvPr/>
        </p:nvPicPr>
        <p:blipFill>
          <a:blip r:embed="rId15"/>
          <a:stretch>
            <a:fillRect/>
          </a:stretch>
        </p:blipFill>
        <p:spPr>
          <a:xfrm>
            <a:off x="4252625" y="1206657"/>
            <a:ext cx="337248" cy="341628"/>
          </a:xfrm>
          <a:prstGeom prst="rect">
            <a:avLst/>
          </a:prstGeom>
        </p:spPr>
      </p:pic>
      <p:sp>
        <p:nvSpPr>
          <p:cNvPr id="4" name="テキスト ボックス 3">
            <a:extLst>
              <a:ext uri="{FF2B5EF4-FFF2-40B4-BE49-F238E27FC236}">
                <a16:creationId xmlns:a16="http://schemas.microsoft.com/office/drawing/2014/main" id="{5AA06F73-DB9A-13E2-9237-2170B8F6DBDF}"/>
              </a:ext>
            </a:extLst>
          </p:cNvPr>
          <p:cNvSpPr txBox="1"/>
          <p:nvPr/>
        </p:nvSpPr>
        <p:spPr>
          <a:xfrm>
            <a:off x="4601875" y="1150504"/>
            <a:ext cx="5497018" cy="461665"/>
          </a:xfrm>
          <a:prstGeom prst="rect">
            <a:avLst/>
          </a:prstGeom>
          <a:noFill/>
          <a:ln w="28575">
            <a:noFill/>
          </a:ln>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Theoretical values from previous study</a:t>
            </a:r>
            <a:r>
              <a:rPr lang="en-US" altLang="ja-JP" sz="2400" baseline="30000" dirty="0">
                <a:latin typeface="ＭＳ Ｐゴシック" panose="020B0600070205080204" pitchFamily="50" charset="-128"/>
                <a:ea typeface="ＭＳ Ｐゴシック" panose="020B0600070205080204" pitchFamily="50" charset="-128"/>
              </a:rPr>
              <a:t>[2] </a:t>
            </a:r>
            <a:endParaRPr lang="en-US" altLang="ja-JP" sz="2400" dirty="0">
              <a:latin typeface="ＭＳ Ｐゴシック" panose="020B0600070205080204" pitchFamily="50" charset="-128"/>
              <a:ea typeface="ＭＳ Ｐゴシック" panose="020B0600070205080204" pitchFamily="50" charset="-128"/>
            </a:endParaRPr>
          </a:p>
        </p:txBody>
      </p:sp>
      <p:pic>
        <p:nvPicPr>
          <p:cNvPr id="18" name="図 17" descr="アイコン が含まれている画像&#10;&#10;AI 生成コンテンツは誤りを含む可能性があります。">
            <a:extLst>
              <a:ext uri="{FF2B5EF4-FFF2-40B4-BE49-F238E27FC236}">
                <a16:creationId xmlns:a16="http://schemas.microsoft.com/office/drawing/2014/main" id="{EF0D2D82-6D4E-2005-7D64-31D3916A6C03}"/>
              </a:ext>
            </a:extLst>
          </p:cNvPr>
          <p:cNvPicPr>
            <a:picLocks noChangeAspect="1"/>
          </p:cNvPicPr>
          <p:nvPr/>
        </p:nvPicPr>
        <p:blipFill>
          <a:blip r:embed="rId16"/>
          <a:stretch>
            <a:fillRect/>
          </a:stretch>
        </p:blipFill>
        <p:spPr>
          <a:xfrm>
            <a:off x="4256375" y="1712547"/>
            <a:ext cx="345500" cy="333668"/>
          </a:xfrm>
          <a:prstGeom prst="rect">
            <a:avLst/>
          </a:prstGeom>
        </p:spPr>
      </p:pic>
      <p:sp>
        <p:nvSpPr>
          <p:cNvPr id="19" name="テキスト ボックス 18">
            <a:extLst>
              <a:ext uri="{FF2B5EF4-FFF2-40B4-BE49-F238E27FC236}">
                <a16:creationId xmlns:a16="http://schemas.microsoft.com/office/drawing/2014/main" id="{5AA06F73-DB9A-13E2-9237-2170B8F6DBDF}"/>
              </a:ext>
            </a:extLst>
          </p:cNvPr>
          <p:cNvSpPr txBox="1"/>
          <p:nvPr/>
        </p:nvSpPr>
        <p:spPr>
          <a:xfrm>
            <a:off x="4633901" y="1602435"/>
            <a:ext cx="2743059" cy="461665"/>
          </a:xfrm>
          <a:prstGeom prst="rect">
            <a:avLst/>
          </a:prstGeom>
          <a:noFill/>
          <a:ln w="28575">
            <a:noFill/>
          </a:ln>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Experimental values</a:t>
            </a:r>
            <a:endParaRPr lang="en-US" altLang="ja-JP" sz="2400" dirty="0">
              <a:latin typeface="ＭＳ Ｐゴシック" panose="020B0600070205080204" pitchFamily="50" charset="-128"/>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12283804-1FDC-481A-3563-9577E41EEAF1}"/>
              </a:ext>
            </a:extLst>
          </p:cNvPr>
          <p:cNvSpPr txBox="1"/>
          <p:nvPr/>
        </p:nvSpPr>
        <p:spPr>
          <a:xfrm>
            <a:off x="1729136" y="6532298"/>
            <a:ext cx="10629833" cy="307777"/>
          </a:xfrm>
          <a:prstGeom prst="rect">
            <a:avLst/>
          </a:prstGeom>
          <a:noFill/>
        </p:spPr>
        <p:txBody>
          <a:bodyPr wrap="none" rtlCol="0">
            <a:spAutoFit/>
          </a:bodyPr>
          <a:lstStyle/>
          <a:p>
            <a:r>
              <a:rPr kumimoji="1" lang="en-US" altLang="ja-JP" sz="1400" dirty="0"/>
              <a:t>[2]</a:t>
            </a:r>
            <a:r>
              <a:rPr lang="en-US" altLang="ja-JP" sz="1400" dirty="0"/>
              <a:t> S. Yoshida et al., "Neutron distribution radii from magnetic rigidity of secondary beams," arXiv:2411.13622 [</a:t>
            </a:r>
            <a:r>
              <a:rPr lang="en-US" altLang="ja-JP" sz="1400" dirty="0" err="1"/>
              <a:t>nucl-th</a:t>
            </a:r>
            <a:r>
              <a:rPr lang="en-US" altLang="ja-JP" sz="1400" dirty="0"/>
              <a:t>] (2024).</a:t>
            </a:r>
            <a:endParaRPr kumimoji="1" lang="ja-JP" altLang="en-US" sz="1400" dirty="0"/>
          </a:p>
        </p:txBody>
      </p:sp>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E289E29F-83D1-CA54-1D0C-0496AE4D05A7}"/>
                  </a:ext>
                </a:extLst>
              </p:cNvPr>
              <p:cNvSpPr txBox="1"/>
              <p:nvPr/>
            </p:nvSpPr>
            <p:spPr>
              <a:xfrm>
                <a:off x="2723045" y="2284830"/>
                <a:ext cx="748923" cy="369332"/>
              </a:xfrm>
              <a:prstGeom prst="rect">
                <a:avLst/>
              </a:prstGeom>
              <a:noFill/>
              <a:ln w="28575">
                <a:solidFill>
                  <a:schemeClr val="tx1"/>
                </a:solidFill>
              </a:ln>
            </p:spPr>
            <p:txBody>
              <a:bodyPr wrap="none" rtlCol="0">
                <a:spAutoFit/>
              </a:bodyPr>
              <a:lstStyle/>
              <a:p>
                <a:pPr/>
                <a14:m>
                  <m:oMathPara xmlns:m="http://schemas.openxmlformats.org/officeDocument/2006/math">
                    <m:oMath>
                      <m:r>
                        <a:rPr lang="en-US" altLang="ja-JP" b="0" i="0" baseline="30000" dirty="0" smtClean="0">
                          <a:latin typeface="Cambria Math" panose="02040503050406030204" pitchFamily="18" charset="0"/>
                        </a:rPr>
                        <m:t>136</m:t>
                      </m:r>
                      <m:r>
                        <m:rPr>
                          <m:sty m:val="p"/>
                        </m:rPr>
                        <a:rPr lang="en-US" altLang="ja-JP" b="0" i="0" dirty="0" smtClean="0">
                          <a:latin typeface="Cambria Math" panose="02040503050406030204" pitchFamily="18" charset="0"/>
                        </a:rPr>
                        <m:t>Xe</m:t>
                      </m:r>
                    </m:oMath>
                  </m:oMathPara>
                </a14:m>
                <a:endParaRPr kumimoji="1" lang="ja-JP" altLang="en-US" dirty="0"/>
              </a:p>
            </p:txBody>
          </p:sp>
        </mc:Choice>
        <mc:Fallback xmlns="">
          <p:sp>
            <p:nvSpPr>
              <p:cNvPr id="20" name="テキスト ボックス 19">
                <a:extLst>
                  <a:ext uri="{FF2B5EF4-FFF2-40B4-BE49-F238E27FC236}">
                    <a16:creationId xmlns:a16="http://schemas.microsoft.com/office/drawing/2014/main" id="{E289E29F-83D1-CA54-1D0C-0496AE4D05A7}"/>
                  </a:ext>
                </a:extLst>
              </p:cNvPr>
              <p:cNvSpPr txBox="1">
                <a:spLocks noRot="1" noChangeAspect="1" noMove="1" noResize="1" noEditPoints="1" noAdjustHandles="1" noChangeArrowheads="1" noChangeShapeType="1" noTextEdit="1"/>
              </p:cNvSpPr>
              <p:nvPr/>
            </p:nvSpPr>
            <p:spPr>
              <a:xfrm>
                <a:off x="2723045" y="2284830"/>
                <a:ext cx="748923" cy="369332"/>
              </a:xfrm>
              <a:prstGeom prst="rect">
                <a:avLst/>
              </a:prstGeom>
              <a:blipFill>
                <a:blip r:embed="rId17"/>
                <a:stretch>
                  <a:fillRect/>
                </a:stretch>
              </a:blipFill>
              <a:ln w="28575">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9" name="テキスト ボックス 28">
                <a:extLst>
                  <a:ext uri="{FF2B5EF4-FFF2-40B4-BE49-F238E27FC236}">
                    <a16:creationId xmlns:a16="http://schemas.microsoft.com/office/drawing/2014/main" id="{EB976943-3F5E-1F97-ADAA-688A103E3684}"/>
                  </a:ext>
                </a:extLst>
              </p:cNvPr>
              <p:cNvSpPr txBox="1"/>
              <p:nvPr/>
            </p:nvSpPr>
            <p:spPr>
              <a:xfrm rot="16200000">
                <a:off x="-1324580" y="3671467"/>
                <a:ext cx="3604236" cy="523220"/>
              </a:xfrm>
              <a:prstGeom prst="rect">
                <a:avLst/>
              </a:prstGeom>
              <a:noFill/>
              <a:ln>
                <a:noFill/>
              </a:ln>
            </p:spPr>
            <p:txBody>
              <a:bodyPr wrap="squar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r>
                  <a:rPr lang="ja-JP" altLang="en-US" sz="2800" dirty="0">
                    <a:latin typeface="ＭＳ Ｐゴシック" panose="020B0600070205080204" pitchFamily="50" charset="-128"/>
                    <a:ea typeface="ＭＳ Ｐゴシック" panose="020B0600070205080204" pitchFamily="50" charset="-128"/>
                  </a:rPr>
                  <a:t> </a:t>
                </a:r>
                <a14:m>
                  <m:oMath xmlns:m="http://schemas.openxmlformats.org/officeDocument/2006/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dirty="0">
                            <a:latin typeface="Cambria Math" panose="02040503050406030204" pitchFamily="18" charset="0"/>
                          </a:rPr>
                          <m:t>m</m:t>
                        </m:r>
                      </m:sub>
                    </m:sSub>
                    <m:r>
                      <a:rPr lang="en-US" altLang="ja-JP" sz="2800" i="1" dirty="0">
                        <a:latin typeface="Cambria Math" panose="02040503050406030204" pitchFamily="18" charset="0"/>
                      </a:rPr>
                      <m:t> </m:t>
                    </m:r>
                    <m:d>
                      <m:dPr>
                        <m:begChr m:val="["/>
                        <m:endChr m:val="]"/>
                        <m:ctrlPr>
                          <a:rPr lang="en-US" altLang="ja-JP" sz="2800" dirty="0">
                            <a:latin typeface="Cambria Math" panose="02040503050406030204" pitchFamily="18" charset="0"/>
                          </a:rPr>
                        </m:ctrlPr>
                      </m:dPr>
                      <m:e>
                        <m:r>
                          <m:rPr>
                            <m:sty m:val="p"/>
                          </m:rPr>
                          <a:rPr lang="en-US" altLang="ja-JP" sz="2800" dirty="0">
                            <a:latin typeface="Cambria Math" panose="02040503050406030204" pitchFamily="18" charset="0"/>
                          </a:rPr>
                          <m:t>fm</m:t>
                        </m:r>
                      </m:e>
                    </m:d>
                    <m:r>
                      <a:rPr lang="en-US" altLang="ja-JP" sz="2800" i="1">
                        <a:latin typeface="Cambria Math" panose="02040503050406030204" pitchFamily="18" charset="0"/>
                      </a:rPr>
                      <m:t> </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9" name="テキスト ボックス 28">
                <a:extLst>
                  <a:ext uri="{FF2B5EF4-FFF2-40B4-BE49-F238E27FC236}">
                    <a16:creationId xmlns:a16="http://schemas.microsoft.com/office/drawing/2014/main" id="{EB976943-3F5E-1F97-ADAA-688A103E3684}"/>
                  </a:ext>
                </a:extLst>
              </p:cNvPr>
              <p:cNvSpPr txBox="1">
                <a:spLocks noRot="1" noChangeAspect="1" noMove="1" noResize="1" noEditPoints="1" noAdjustHandles="1" noChangeArrowheads="1" noChangeShapeType="1" noTextEdit="1"/>
              </p:cNvSpPr>
              <p:nvPr/>
            </p:nvSpPr>
            <p:spPr>
              <a:xfrm rot="16200000">
                <a:off x="-1324580" y="3671467"/>
                <a:ext cx="3604236" cy="523220"/>
              </a:xfrm>
              <a:prstGeom prst="rect">
                <a:avLst/>
              </a:prstGeom>
              <a:blipFill>
                <a:blip r:embed="rId18"/>
                <a:stretch>
                  <a:fillRect l="-13953" r="-29070" b="-3384"/>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テキスト ボックス 34">
                <a:extLst>
                  <a:ext uri="{FF2B5EF4-FFF2-40B4-BE49-F238E27FC236}">
                    <a16:creationId xmlns:a16="http://schemas.microsoft.com/office/drawing/2014/main" id="{90EDCD69-2337-EEDE-33CF-F34C65C2D01F}"/>
                  </a:ext>
                </a:extLst>
              </p:cNvPr>
              <p:cNvSpPr txBox="1"/>
              <p:nvPr/>
            </p:nvSpPr>
            <p:spPr>
              <a:xfrm>
                <a:off x="3167380" y="6071545"/>
                <a:ext cx="2507738" cy="523220"/>
              </a:xfrm>
              <a:prstGeom prst="rect">
                <a:avLst/>
              </a:prstGeom>
              <a:noFill/>
              <a:ln>
                <a:no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Mass number </a:t>
                </a:r>
                <a14:m>
                  <m:oMath xmlns:m="http://schemas.openxmlformats.org/officeDocument/2006/math">
                    <m:r>
                      <a:rPr lang="en-US" altLang="ja-JP" sz="2800" i="1" dirty="0" smtClean="0">
                        <a:latin typeface="Cambria Math" panose="02040503050406030204" pitchFamily="18" charset="0"/>
                      </a:rPr>
                      <m:t>𝐴</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35" name="テキスト ボックス 34">
                <a:extLst>
                  <a:ext uri="{FF2B5EF4-FFF2-40B4-BE49-F238E27FC236}">
                    <a16:creationId xmlns:a16="http://schemas.microsoft.com/office/drawing/2014/main" id="{90EDCD69-2337-EEDE-33CF-F34C65C2D01F}"/>
                  </a:ext>
                </a:extLst>
              </p:cNvPr>
              <p:cNvSpPr txBox="1">
                <a:spLocks noRot="1" noChangeAspect="1" noMove="1" noResize="1" noEditPoints="1" noAdjustHandles="1" noChangeArrowheads="1" noChangeShapeType="1" noTextEdit="1"/>
              </p:cNvSpPr>
              <p:nvPr/>
            </p:nvSpPr>
            <p:spPr>
              <a:xfrm>
                <a:off x="3167380" y="6071545"/>
                <a:ext cx="2507738" cy="523220"/>
              </a:xfrm>
              <a:prstGeom prst="rect">
                <a:avLst/>
              </a:prstGeom>
              <a:blipFill>
                <a:blip r:embed="rId19"/>
                <a:stretch>
                  <a:fillRect l="-5109" t="-15116" b="-29070"/>
                </a:stretch>
              </a:blipFill>
              <a:ln>
                <a:noFill/>
              </a:ln>
            </p:spPr>
            <p:txBody>
              <a:bodyPr/>
              <a:lstStyle/>
              <a:p>
                <a:r>
                  <a:rPr lang="ja-JP" altLang="en-US">
                    <a:noFill/>
                  </a:rPr>
                  <a:t> </a:t>
                </a:r>
              </a:p>
            </p:txBody>
          </p:sp>
        </mc:Fallback>
      </mc:AlternateContent>
      <p:sp>
        <p:nvSpPr>
          <p:cNvPr id="16" name="テキスト ボックス 15">
            <a:extLst>
              <a:ext uri="{FF2B5EF4-FFF2-40B4-BE49-F238E27FC236}">
                <a16:creationId xmlns:a16="http://schemas.microsoft.com/office/drawing/2014/main" id="{E49B0596-063B-EDC4-9972-2C286310CBCF}"/>
              </a:ext>
            </a:extLst>
          </p:cNvPr>
          <p:cNvSpPr txBox="1"/>
          <p:nvPr/>
        </p:nvSpPr>
        <p:spPr>
          <a:xfrm>
            <a:off x="0" y="15291"/>
            <a:ext cx="4643919"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Results and Discussion</a:t>
            </a:r>
          </a:p>
        </p:txBody>
      </p:sp>
      <p:cxnSp>
        <p:nvCxnSpPr>
          <p:cNvPr id="17" name="直線コネクタ 16">
            <a:extLst>
              <a:ext uri="{FF2B5EF4-FFF2-40B4-BE49-F238E27FC236}">
                <a16:creationId xmlns:a16="http://schemas.microsoft.com/office/drawing/2014/main" id="{4A67CFCA-CC1A-440F-81B6-2F6E1C73A68A}"/>
              </a:ext>
            </a:extLst>
          </p:cNvPr>
          <p:cNvCxnSpPr>
            <a:cxnSpLocks/>
          </p:cNvCxnSpPr>
          <p:nvPr/>
        </p:nvCxnSpPr>
        <p:spPr>
          <a:xfrm>
            <a:off x="43927" y="721269"/>
            <a:ext cx="4579444" cy="0"/>
          </a:xfrm>
          <a:prstGeom prst="line">
            <a:avLst/>
          </a:prstGeom>
          <a:ln w="38100"/>
        </p:spPr>
        <p:style>
          <a:lnRef idx="2">
            <a:schemeClr val="dk1"/>
          </a:lnRef>
          <a:fillRef idx="0">
            <a:schemeClr val="dk1"/>
          </a:fillRef>
          <a:effectRef idx="1">
            <a:schemeClr val="dk1"/>
          </a:effectRef>
          <a:fontRef idx="minor">
            <a:schemeClr val="tx1"/>
          </a:fontRef>
        </p:style>
      </p:cxnSp>
      <p:sp>
        <p:nvSpPr>
          <p:cNvPr id="5" name="テキスト ボックス 4">
            <a:extLst>
              <a:ext uri="{FF2B5EF4-FFF2-40B4-BE49-F238E27FC236}">
                <a16:creationId xmlns:a16="http://schemas.microsoft.com/office/drawing/2014/main" id="{29DBF52F-9D57-2AA2-212E-E5B0DB9ACC20}"/>
              </a:ext>
            </a:extLst>
          </p:cNvPr>
          <p:cNvSpPr txBox="1"/>
          <p:nvPr/>
        </p:nvSpPr>
        <p:spPr>
          <a:xfrm>
            <a:off x="5499995" y="4969753"/>
            <a:ext cx="1805302" cy="523220"/>
          </a:xfrm>
          <a:prstGeom prst="rect">
            <a:avLst/>
          </a:prstGeom>
          <a:noFill/>
          <a:ln w="38100">
            <a:solidFill>
              <a:schemeClr val="tx1"/>
            </a:solidFill>
          </a:ln>
        </p:spPr>
        <p:txBody>
          <a:bodyPr wrap="none" rtlCol="0">
            <a:spAutoFit/>
          </a:bodyPr>
          <a:lstStyle/>
          <a:p>
            <a:r>
              <a:rPr kumimoji="1" lang="en-US" altLang="ja-JP" sz="2800" dirty="0">
                <a:latin typeface="ＭＳ Ｐゴシック" panose="020B0600070205080204" pitchFamily="50" charset="-128"/>
                <a:ea typeface="ＭＳ Ｐゴシック" panose="020B0600070205080204" pitchFamily="50" charset="-128"/>
              </a:rPr>
              <a:t>preliminary</a:t>
            </a:r>
            <a:endParaRPr kumimoji="1" lang="ja-JP" altLang="en-US" sz="2800" dirty="0">
              <a:latin typeface="ＭＳ Ｐゴシック" panose="020B0600070205080204" pitchFamily="50" charset="-128"/>
              <a:ea typeface="ＭＳ Ｐゴシック" panose="020B0600070205080204" pitchFamily="50" charset="-128"/>
            </a:endParaRPr>
          </a:p>
        </p:txBody>
      </p:sp>
      <p:pic>
        <p:nvPicPr>
          <p:cNvPr id="22" name="図 21" descr="テーブル が含まれている画像&#10;&#10;AI 生成コンテンツは誤りを含む可能性があります。">
            <a:extLst>
              <a:ext uri="{FF2B5EF4-FFF2-40B4-BE49-F238E27FC236}">
                <a16:creationId xmlns:a16="http://schemas.microsoft.com/office/drawing/2014/main" id="{B823B8A8-767C-6283-8F42-30630E1B86B1}"/>
              </a:ext>
            </a:extLst>
          </p:cNvPr>
          <p:cNvPicPr>
            <a:picLocks noChangeAspect="1"/>
          </p:cNvPicPr>
          <p:nvPr/>
        </p:nvPicPr>
        <p:blipFill>
          <a:blip r:embed="rId20"/>
          <a:srcRect b="42907"/>
          <a:stretch>
            <a:fillRect/>
          </a:stretch>
        </p:blipFill>
        <p:spPr>
          <a:xfrm>
            <a:off x="7447938" y="4012419"/>
            <a:ext cx="980198" cy="1748830"/>
          </a:xfrm>
          <a:prstGeom prst="rect">
            <a:avLst/>
          </a:prstGeom>
        </p:spPr>
      </p:pic>
    </p:spTree>
    <p:extLst>
      <p:ext uri="{BB962C8B-B14F-4D97-AF65-F5344CB8AC3E}">
        <p14:creationId xmlns:p14="http://schemas.microsoft.com/office/powerpoint/2010/main" val="3311778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08A6608C-EFC2-3717-DE33-7C847C9BB0F6}"/>
              </a:ext>
            </a:extLst>
          </p:cNvPr>
          <p:cNvSpPr/>
          <p:nvPr/>
        </p:nvSpPr>
        <p:spPr>
          <a:xfrm>
            <a:off x="449588" y="5594109"/>
            <a:ext cx="11589398" cy="1217890"/>
          </a:xfrm>
          <a:prstGeom prst="roundRect">
            <a:avLst/>
          </a:prstGeom>
          <a:solidFill>
            <a:schemeClr val="accent4">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C4E0293-ECEC-83DC-618E-336FB375830D}"/>
              </a:ext>
            </a:extLst>
          </p:cNvPr>
          <p:cNvSpPr txBox="1"/>
          <p:nvPr/>
        </p:nvSpPr>
        <p:spPr>
          <a:xfrm>
            <a:off x="10870059" y="85468"/>
            <a:ext cx="1321942"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P.14</a:t>
            </a:r>
          </a:p>
        </p:txBody>
      </p:sp>
      <p:sp>
        <p:nvSpPr>
          <p:cNvPr id="2" name="テキスト ボックス 1">
            <a:extLst>
              <a:ext uri="{FF2B5EF4-FFF2-40B4-BE49-F238E27FC236}">
                <a16:creationId xmlns:a16="http://schemas.microsoft.com/office/drawing/2014/main" id="{1037AD4C-3FDC-CA5F-282B-33486019639A}"/>
              </a:ext>
            </a:extLst>
          </p:cNvPr>
          <p:cNvSpPr txBox="1"/>
          <p:nvPr/>
        </p:nvSpPr>
        <p:spPr>
          <a:xfrm>
            <a:off x="23792" y="23403"/>
            <a:ext cx="7484464" cy="707886"/>
          </a:xfrm>
          <a:prstGeom prst="rect">
            <a:avLst/>
          </a:prstGeom>
          <a:noFill/>
        </p:spPr>
        <p:txBody>
          <a:bodyPr wrap="square" rtlCol="0">
            <a:spAutoFit/>
          </a:bodyPr>
          <a:lstStyle/>
          <a:p>
            <a:r>
              <a:rPr lang="en-US" altLang="ja-JP" sz="4000" b="1" dirty="0">
                <a:latin typeface="ＭＳ Ｐゴシック" panose="020B0600070205080204" pitchFamily="50" charset="-128"/>
                <a:ea typeface="ＭＳ Ｐゴシック" panose="020B0600070205080204" pitchFamily="50" charset="-128"/>
              </a:rPr>
              <a:t>Summary and Future Prospects</a:t>
            </a:r>
            <a:endParaRPr lang="ja-JP" altLang="en-US" sz="4000" b="1" dirty="0">
              <a:latin typeface="ＭＳ Ｐゴシック" panose="020B0600070205080204" pitchFamily="50" charset="-128"/>
              <a:ea typeface="ＭＳ Ｐゴシック" panose="020B0600070205080204" pitchFamily="50" charset="-128"/>
            </a:endParaRPr>
          </a:p>
        </p:txBody>
      </p:sp>
      <p:cxnSp>
        <p:nvCxnSpPr>
          <p:cNvPr id="3" name="直線コネクタ 2">
            <a:extLst>
              <a:ext uri="{FF2B5EF4-FFF2-40B4-BE49-F238E27FC236}">
                <a16:creationId xmlns:a16="http://schemas.microsoft.com/office/drawing/2014/main" id="{F2787B01-20AB-BEC1-D7DE-5DF4D5055F7E}"/>
              </a:ext>
            </a:extLst>
          </p:cNvPr>
          <p:cNvCxnSpPr>
            <a:cxnSpLocks/>
          </p:cNvCxnSpPr>
          <p:nvPr/>
        </p:nvCxnSpPr>
        <p:spPr>
          <a:xfrm flipV="1">
            <a:off x="680" y="768235"/>
            <a:ext cx="7016808" cy="60956"/>
          </a:xfrm>
          <a:prstGeom prst="line">
            <a:avLst/>
          </a:prstGeom>
          <a:ln w="38100"/>
        </p:spPr>
        <p:style>
          <a:lnRef idx="2">
            <a:schemeClr val="dk1"/>
          </a:lnRef>
          <a:fillRef idx="0">
            <a:schemeClr val="dk1"/>
          </a:fillRef>
          <a:effectRef idx="1">
            <a:schemeClr val="dk1"/>
          </a:effectRef>
          <a:fontRef idx="minor">
            <a:schemeClr val="tx1"/>
          </a:fontRef>
        </p:style>
      </p:cxnSp>
      <p:sp>
        <p:nvSpPr>
          <p:cNvPr id="5" name="テキスト ボックス 4">
            <a:extLst>
              <a:ext uri="{FF2B5EF4-FFF2-40B4-BE49-F238E27FC236}">
                <a16:creationId xmlns:a16="http://schemas.microsoft.com/office/drawing/2014/main" id="{D7AEB4C0-F6C0-0AB8-5149-899DE6B2F376}"/>
              </a:ext>
            </a:extLst>
          </p:cNvPr>
          <p:cNvSpPr txBox="1"/>
          <p:nvPr/>
        </p:nvSpPr>
        <p:spPr>
          <a:xfrm>
            <a:off x="690195" y="924325"/>
            <a:ext cx="9759403"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Measurement of Interaction Cross Sections and Matter Radii for Isotopes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of Z=54–60 (Xe, Cs, Ba, La, Ce, Pr, Nd)</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7" name="テキスト ボックス 6">
            <a:extLst>
              <a:ext uri="{FF2B5EF4-FFF2-40B4-BE49-F238E27FC236}">
                <a16:creationId xmlns:a16="http://schemas.microsoft.com/office/drawing/2014/main" id="{601AEC71-F790-CD73-6CD5-2925FE08D134}"/>
              </a:ext>
            </a:extLst>
          </p:cNvPr>
          <p:cNvSpPr txBox="1"/>
          <p:nvPr/>
        </p:nvSpPr>
        <p:spPr>
          <a:xfrm>
            <a:off x="1198145" y="1696103"/>
            <a:ext cx="11146000"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Comparison of the obtained interaction cross sections with geometric cross sections</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8" name="矢印: 右 7">
            <a:extLst>
              <a:ext uri="{FF2B5EF4-FFF2-40B4-BE49-F238E27FC236}">
                <a16:creationId xmlns:a16="http://schemas.microsoft.com/office/drawing/2014/main" id="{AF79038A-665C-9081-CC76-2B7608ED783E}"/>
              </a:ext>
            </a:extLst>
          </p:cNvPr>
          <p:cNvSpPr/>
          <p:nvPr/>
        </p:nvSpPr>
        <p:spPr>
          <a:xfrm>
            <a:off x="423035" y="2255671"/>
            <a:ext cx="662151" cy="46166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0E5037F-65E5-0BBA-3638-43462E275740}"/>
              </a:ext>
            </a:extLst>
          </p:cNvPr>
          <p:cNvSpPr txBox="1"/>
          <p:nvPr/>
        </p:nvSpPr>
        <p:spPr>
          <a:xfrm>
            <a:off x="1198145" y="2220711"/>
            <a:ext cx="9554219"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 results show a trend consistent with the mass-number dependence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of the geometric cross section.</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2F9C0148-8B0D-FC6C-CFF4-BB4E7D437967}"/>
              </a:ext>
            </a:extLst>
          </p:cNvPr>
          <p:cNvSpPr txBox="1"/>
          <p:nvPr/>
        </p:nvSpPr>
        <p:spPr>
          <a:xfrm>
            <a:off x="583151" y="1504851"/>
            <a:ext cx="954107" cy="1015663"/>
          </a:xfrm>
          <a:prstGeom prst="rect">
            <a:avLst/>
          </a:prstGeom>
          <a:noFill/>
        </p:spPr>
        <p:txBody>
          <a:bodyPr wrap="none" rtlCol="0">
            <a:spAutoFit/>
          </a:bodyPr>
          <a:lstStyle/>
          <a:p>
            <a:r>
              <a:rPr kumimoji="1" lang="ja-JP" altLang="en-US" sz="6000" dirty="0"/>
              <a:t>・</a:t>
            </a:r>
          </a:p>
        </p:txBody>
      </p:sp>
      <p:sp>
        <p:nvSpPr>
          <p:cNvPr id="11" name="テキスト ボックス 10">
            <a:extLst>
              <a:ext uri="{FF2B5EF4-FFF2-40B4-BE49-F238E27FC236}">
                <a16:creationId xmlns:a16="http://schemas.microsoft.com/office/drawing/2014/main" id="{99E62146-E9EE-58E7-6516-9A220B63DB11}"/>
              </a:ext>
            </a:extLst>
          </p:cNvPr>
          <p:cNvSpPr txBox="1"/>
          <p:nvPr/>
        </p:nvSpPr>
        <p:spPr>
          <a:xfrm>
            <a:off x="583150" y="2828402"/>
            <a:ext cx="954107" cy="1015663"/>
          </a:xfrm>
          <a:prstGeom prst="rect">
            <a:avLst/>
          </a:prstGeom>
          <a:noFill/>
        </p:spPr>
        <p:txBody>
          <a:bodyPr wrap="none" rtlCol="0">
            <a:spAutoFit/>
          </a:bodyPr>
          <a:lstStyle/>
          <a:p>
            <a:r>
              <a:rPr kumimoji="1" lang="ja-JP" altLang="en-US" sz="6000" dirty="0"/>
              <a:t>・</a:t>
            </a:r>
          </a:p>
        </p:txBody>
      </p:sp>
      <p:sp>
        <p:nvSpPr>
          <p:cNvPr id="12" name="テキスト ボックス 11">
            <a:extLst>
              <a:ext uri="{FF2B5EF4-FFF2-40B4-BE49-F238E27FC236}">
                <a16:creationId xmlns:a16="http://schemas.microsoft.com/office/drawing/2014/main" id="{0D690ED5-E932-E8CE-43CE-99DC9E8E80F5}"/>
              </a:ext>
            </a:extLst>
          </p:cNvPr>
          <p:cNvSpPr txBox="1"/>
          <p:nvPr/>
        </p:nvSpPr>
        <p:spPr>
          <a:xfrm>
            <a:off x="848392" y="5366894"/>
            <a:ext cx="2451312" cy="461665"/>
          </a:xfrm>
          <a:prstGeom prst="rect">
            <a:avLst/>
          </a:prstGeom>
          <a:solidFill>
            <a:schemeClr val="bg1"/>
          </a:solidFill>
          <a:ln w="28575">
            <a:solidFill>
              <a:schemeClr val="tx1"/>
            </a:solidFill>
          </a:ln>
        </p:spPr>
        <p:txBody>
          <a:bodyPr wrap="none" rtlCol="0">
            <a:spAutoFit/>
          </a:bodyPr>
          <a:lstStyle/>
          <a:p>
            <a:r>
              <a:rPr lang="en-US" altLang="ja-JP" sz="2400" b="1" dirty="0">
                <a:latin typeface="ＭＳ Ｐゴシック" panose="020B0600070205080204" pitchFamily="50" charset="-128"/>
                <a:ea typeface="ＭＳ Ｐゴシック" panose="020B0600070205080204" pitchFamily="50" charset="-128"/>
              </a:rPr>
              <a:t>Future Prospects</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3" name="テキスト ボックス 12">
            <a:extLst>
              <a:ext uri="{FF2B5EF4-FFF2-40B4-BE49-F238E27FC236}">
                <a16:creationId xmlns:a16="http://schemas.microsoft.com/office/drawing/2014/main" id="{2133B509-751B-E373-8DC3-B8D62EF4FFCD}"/>
              </a:ext>
            </a:extLst>
          </p:cNvPr>
          <p:cNvSpPr txBox="1"/>
          <p:nvPr/>
        </p:nvSpPr>
        <p:spPr>
          <a:xfrm>
            <a:off x="923995" y="5956924"/>
            <a:ext cx="11081880"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Study of the effects of nuclear structure on interaction cross sections around N=82.</a:t>
            </a:r>
            <a:endParaRPr lang="en-US" altLang="ja-JP" sz="2400" dirty="0">
              <a:latin typeface="ＭＳ Ｐゴシック" panose="020B0600070205080204" pitchFamily="50" charset="-128"/>
              <a:ea typeface="ＭＳ Ｐゴシック" panose="020B0600070205080204" pitchFamily="50" charset="-128"/>
            </a:endParaRPr>
          </a:p>
        </p:txBody>
      </p:sp>
      <p:sp>
        <p:nvSpPr>
          <p:cNvPr id="14" name="テキスト ボックス 13">
            <a:extLst>
              <a:ext uri="{FF2B5EF4-FFF2-40B4-BE49-F238E27FC236}">
                <a16:creationId xmlns:a16="http://schemas.microsoft.com/office/drawing/2014/main" id="{D4709C76-4EF0-3A02-6D70-108FAC04AD84}"/>
              </a:ext>
            </a:extLst>
          </p:cNvPr>
          <p:cNvSpPr txBox="1"/>
          <p:nvPr/>
        </p:nvSpPr>
        <p:spPr>
          <a:xfrm>
            <a:off x="206790" y="5748787"/>
            <a:ext cx="954107" cy="1015663"/>
          </a:xfrm>
          <a:prstGeom prst="rect">
            <a:avLst/>
          </a:prstGeom>
          <a:noFill/>
        </p:spPr>
        <p:txBody>
          <a:bodyPr wrap="none" rtlCol="0">
            <a:spAutoFit/>
          </a:bodyPr>
          <a:lstStyle/>
          <a:p>
            <a:r>
              <a:rPr kumimoji="1" lang="ja-JP" altLang="en-US" sz="6000" dirty="0"/>
              <a:t>・</a:t>
            </a:r>
          </a:p>
        </p:txBody>
      </p:sp>
      <p:sp>
        <p:nvSpPr>
          <p:cNvPr id="16" name="テキスト ボックス 15">
            <a:extLst>
              <a:ext uri="{FF2B5EF4-FFF2-40B4-BE49-F238E27FC236}">
                <a16:creationId xmlns:a16="http://schemas.microsoft.com/office/drawing/2014/main" id="{89F2AC1F-0416-547D-C745-F0B6F8097E90}"/>
              </a:ext>
            </a:extLst>
          </p:cNvPr>
          <p:cNvSpPr txBox="1"/>
          <p:nvPr/>
        </p:nvSpPr>
        <p:spPr>
          <a:xfrm>
            <a:off x="1198145" y="3007677"/>
            <a:ext cx="3419526"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Derivation of matter radii</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7" name="矢印: 右 16">
            <a:extLst>
              <a:ext uri="{FF2B5EF4-FFF2-40B4-BE49-F238E27FC236}">
                <a16:creationId xmlns:a16="http://schemas.microsoft.com/office/drawing/2014/main" id="{BD9B5E7A-DCD9-A994-CF8E-F44FA0A53A65}"/>
              </a:ext>
            </a:extLst>
          </p:cNvPr>
          <p:cNvSpPr/>
          <p:nvPr/>
        </p:nvSpPr>
        <p:spPr>
          <a:xfrm>
            <a:off x="398051" y="3385963"/>
            <a:ext cx="662151" cy="46166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98CDA65F-6F80-F725-E6ED-C017EA9AB3AB}"/>
              </a:ext>
            </a:extLst>
          </p:cNvPr>
          <p:cNvSpPr txBox="1"/>
          <p:nvPr/>
        </p:nvSpPr>
        <p:spPr>
          <a:xfrm>
            <a:off x="1060202" y="3443803"/>
            <a:ext cx="9329798"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Matter radii increase with mass number, consistent with the RMS radii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expected from the uniform sphere model.</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2FEC2ED4-E1F3-451D-AC8D-C4BEEE81F339}"/>
              </a:ext>
            </a:extLst>
          </p:cNvPr>
          <p:cNvSpPr txBox="1"/>
          <p:nvPr/>
        </p:nvSpPr>
        <p:spPr>
          <a:xfrm>
            <a:off x="1176879" y="4191445"/>
            <a:ext cx="4512774"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Comparison with previous studies</a:t>
            </a:r>
            <a:endParaRPr kumimoji="1" lang="ja-JP" altLang="en-US" sz="3200"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9F554412-5BA5-8B8E-0E68-8F199A767A58}"/>
              </a:ext>
            </a:extLst>
          </p:cNvPr>
          <p:cNvSpPr txBox="1"/>
          <p:nvPr/>
        </p:nvSpPr>
        <p:spPr>
          <a:xfrm>
            <a:off x="1144302" y="4741041"/>
            <a:ext cx="11053026"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 obtained matter radii are larger than the proton distribution radii for all nuclides.</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20" name="テキスト ボックス 19">
            <a:extLst>
              <a:ext uri="{FF2B5EF4-FFF2-40B4-BE49-F238E27FC236}">
                <a16:creationId xmlns:a16="http://schemas.microsoft.com/office/drawing/2014/main" id="{AD78B247-8975-D6C0-4BD4-A8C2B96022DD}"/>
              </a:ext>
            </a:extLst>
          </p:cNvPr>
          <p:cNvSpPr txBox="1"/>
          <p:nvPr/>
        </p:nvSpPr>
        <p:spPr>
          <a:xfrm>
            <a:off x="583150" y="3988416"/>
            <a:ext cx="954107" cy="1015663"/>
          </a:xfrm>
          <a:prstGeom prst="rect">
            <a:avLst/>
          </a:prstGeom>
          <a:noFill/>
        </p:spPr>
        <p:txBody>
          <a:bodyPr wrap="none" rtlCol="0">
            <a:spAutoFit/>
          </a:bodyPr>
          <a:lstStyle/>
          <a:p>
            <a:r>
              <a:rPr kumimoji="1" lang="ja-JP" altLang="en-US" sz="6000" dirty="0"/>
              <a:t>・</a:t>
            </a:r>
          </a:p>
        </p:txBody>
      </p:sp>
      <p:sp>
        <p:nvSpPr>
          <p:cNvPr id="22" name="矢印: 右 21">
            <a:extLst>
              <a:ext uri="{FF2B5EF4-FFF2-40B4-BE49-F238E27FC236}">
                <a16:creationId xmlns:a16="http://schemas.microsoft.com/office/drawing/2014/main" id="{DADF2F00-2B62-AF98-4532-F94B53BD3262}"/>
              </a:ext>
            </a:extLst>
          </p:cNvPr>
          <p:cNvSpPr/>
          <p:nvPr/>
        </p:nvSpPr>
        <p:spPr>
          <a:xfrm>
            <a:off x="398051" y="4716670"/>
            <a:ext cx="662151" cy="46166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36652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8C028-BEE5-E50E-B5F7-9D28F605911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AC395D1-DA73-A6CD-35FC-FA0F6BA664A4}"/>
              </a:ext>
            </a:extLst>
          </p:cNvPr>
          <p:cNvSpPr txBox="1"/>
          <p:nvPr/>
        </p:nvSpPr>
        <p:spPr>
          <a:xfrm>
            <a:off x="10962527" y="93740"/>
            <a:ext cx="1229474"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P.15</a:t>
            </a:r>
          </a:p>
        </p:txBody>
      </p:sp>
      <p:sp>
        <p:nvSpPr>
          <p:cNvPr id="5" name="テキスト ボックス 4">
            <a:extLst>
              <a:ext uri="{FF2B5EF4-FFF2-40B4-BE49-F238E27FC236}">
                <a16:creationId xmlns:a16="http://schemas.microsoft.com/office/drawing/2014/main" id="{D3138F1D-A03E-3099-7344-E6227BB40FF9}"/>
              </a:ext>
            </a:extLst>
          </p:cNvPr>
          <p:cNvSpPr txBox="1"/>
          <p:nvPr/>
        </p:nvSpPr>
        <p:spPr>
          <a:xfrm>
            <a:off x="0" y="105287"/>
            <a:ext cx="6739847" cy="707886"/>
          </a:xfrm>
          <a:prstGeom prst="rect">
            <a:avLst/>
          </a:prstGeom>
          <a:noFill/>
        </p:spPr>
        <p:txBody>
          <a:bodyPr wrap="square" rtlCol="0">
            <a:spAutoFit/>
          </a:bodyPr>
          <a:lstStyle/>
          <a:p>
            <a:r>
              <a:rPr lang="ja-JP" altLang="ja-JP" sz="4000" dirty="0">
                <a:latin typeface="ＭＳ Ｐゴシック" panose="020B0600070205080204" pitchFamily="50" charset="-128"/>
                <a:ea typeface="ＭＳ Ｐゴシック" panose="020B0600070205080204" pitchFamily="50" charset="-128"/>
              </a:rPr>
              <a:t>Collaborators and Affiliations</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6" name="直線コネクタ 5">
            <a:extLst>
              <a:ext uri="{FF2B5EF4-FFF2-40B4-BE49-F238E27FC236}">
                <a16:creationId xmlns:a16="http://schemas.microsoft.com/office/drawing/2014/main" id="{29719978-7A5F-73F4-838C-87CC280B610A}"/>
              </a:ext>
            </a:extLst>
          </p:cNvPr>
          <p:cNvCxnSpPr>
            <a:cxnSpLocks/>
          </p:cNvCxnSpPr>
          <p:nvPr/>
        </p:nvCxnSpPr>
        <p:spPr>
          <a:xfrm>
            <a:off x="680" y="914253"/>
            <a:ext cx="6554232" cy="0"/>
          </a:xfrm>
          <a:prstGeom prst="line">
            <a:avLst/>
          </a:prstGeom>
          <a:ln w="38100"/>
        </p:spPr>
        <p:style>
          <a:lnRef idx="2">
            <a:schemeClr val="dk1"/>
          </a:lnRef>
          <a:fillRef idx="0">
            <a:schemeClr val="dk1"/>
          </a:fillRef>
          <a:effectRef idx="1">
            <a:schemeClr val="dk1"/>
          </a:effectRef>
          <a:fontRef idx="minor">
            <a:schemeClr val="tx1"/>
          </a:fontRef>
        </p:style>
      </p:cxnSp>
      <p:sp>
        <p:nvSpPr>
          <p:cNvPr id="8" name="テキスト ボックス 7">
            <a:extLst>
              <a:ext uri="{FF2B5EF4-FFF2-40B4-BE49-F238E27FC236}">
                <a16:creationId xmlns:a16="http://schemas.microsoft.com/office/drawing/2014/main" id="{29BA10EA-43D1-7AB9-4115-29A7FCBC1FA7}"/>
              </a:ext>
            </a:extLst>
          </p:cNvPr>
          <p:cNvSpPr txBox="1"/>
          <p:nvPr/>
        </p:nvSpPr>
        <p:spPr>
          <a:xfrm>
            <a:off x="81259" y="4491364"/>
            <a:ext cx="1757212" cy="523220"/>
          </a:xfrm>
          <a:prstGeom prst="rect">
            <a:avLst/>
          </a:prstGeom>
          <a:noFill/>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Affiliations</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7" name="テキスト ボックス 6">
            <a:extLst>
              <a:ext uri="{FF2B5EF4-FFF2-40B4-BE49-F238E27FC236}">
                <a16:creationId xmlns:a16="http://schemas.microsoft.com/office/drawing/2014/main" id="{E1A67AF8-0FA0-DE1C-4A38-209B94E45418}"/>
              </a:ext>
            </a:extLst>
          </p:cNvPr>
          <p:cNvSpPr txBox="1"/>
          <p:nvPr/>
        </p:nvSpPr>
        <p:spPr>
          <a:xfrm>
            <a:off x="565293" y="1310120"/>
            <a:ext cx="10629899" cy="3046988"/>
          </a:xfrm>
          <a:prstGeom prst="rect">
            <a:avLst/>
          </a:prstGeom>
          <a:noFill/>
        </p:spPr>
        <p:txBody>
          <a:bodyPr wrap="square">
            <a:spAutoFit/>
          </a:bodyPr>
          <a:lstStyle/>
          <a:p>
            <a:r>
              <a:rPr lang="ja-JP" altLang="ja-JP" sz="2400" dirty="0">
                <a:latin typeface="ＭＳ Ｐゴシック" panose="020B0600070205080204" pitchFamily="50" charset="-128"/>
                <a:ea typeface="ＭＳ Ｐゴシック" panose="020B0600070205080204" pitchFamily="50" charset="-128"/>
              </a:rPr>
              <a:t>D. Nishimura</a:t>
            </a:r>
            <a:r>
              <a:rPr lang="en-US" altLang="ja-JP" sz="2400" baseline="30000" dirty="0">
                <a:effectLst/>
                <a:latin typeface="ＭＳ Ｐゴシック" panose="020B0600070205080204" pitchFamily="50" charset="-128"/>
                <a:ea typeface="ＭＳ Ｐゴシック" panose="020B0600070205080204" pitchFamily="50" charset="-128"/>
              </a:rPr>
              <a:t>1</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S. Endo</a:t>
            </a:r>
            <a:r>
              <a:rPr lang="en-US" altLang="ja-JP" sz="2400" baseline="30000" dirty="0">
                <a:effectLst/>
                <a:latin typeface="ＭＳ Ｐゴシック" panose="020B0600070205080204" pitchFamily="50" charset="-128"/>
                <a:ea typeface="ＭＳ Ｐゴシック" panose="020B0600070205080204" pitchFamily="50" charset="-128"/>
              </a:rPr>
              <a:t>1</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Y. He</a:t>
            </a:r>
            <a:r>
              <a:rPr lang="en-US" altLang="ja-JP" sz="2400" baseline="30000" dirty="0">
                <a:effectLst/>
                <a:latin typeface="ＭＳ Ｐゴシック" panose="020B0600070205080204" pitchFamily="50" charset="-128"/>
                <a:ea typeface="ＭＳ Ｐゴシック" panose="020B0600070205080204" pitchFamily="50" charset="-128"/>
              </a:rPr>
              <a:t>1</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C. Inoue</a:t>
            </a:r>
            <a:r>
              <a:rPr lang="en-US" altLang="ja-JP" sz="2400" baseline="30000" dirty="0">
                <a:effectLst/>
                <a:latin typeface="ＭＳ Ｐゴシック" panose="020B0600070205080204" pitchFamily="50" charset="-128"/>
                <a:ea typeface="ＭＳ Ｐゴシック" panose="020B0600070205080204" pitchFamily="50" charset="-128"/>
              </a:rPr>
              <a:t>1</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K. Matsuyama</a:t>
            </a:r>
            <a:r>
              <a:rPr lang="en-US" altLang="ja-JP" sz="2400" baseline="30000" dirty="0">
                <a:effectLst/>
                <a:latin typeface="ＭＳ Ｐゴシック" panose="020B0600070205080204" pitchFamily="50" charset="-128"/>
                <a:ea typeface="ＭＳ Ｐゴシック" panose="020B0600070205080204" pitchFamily="50" charset="-128"/>
              </a:rPr>
              <a:t>1</a:t>
            </a:r>
            <a:r>
              <a:rPr lang="en-US" altLang="ja-JP" sz="2400" dirty="0">
                <a:effectLst/>
                <a:latin typeface="ＭＳ Ｐゴシック" panose="020B0600070205080204" pitchFamily="50" charset="-128"/>
                <a:ea typeface="ＭＳ Ｐゴシック" panose="020B0600070205080204" pitchFamily="50" charset="-128"/>
              </a:rPr>
              <a:t> , </a:t>
            </a:r>
            <a:r>
              <a:rPr lang="ja-JP" altLang="ja-JP" sz="2400" dirty="0">
                <a:latin typeface="ＭＳ Ｐゴシック" panose="020B0600070205080204" pitchFamily="50" charset="-128"/>
                <a:ea typeface="ＭＳ Ｐゴシック" panose="020B0600070205080204" pitchFamily="50" charset="-128"/>
              </a:rPr>
              <a:t>F. Sato</a:t>
            </a:r>
            <a:r>
              <a:rPr lang="en-US" altLang="ja-JP" sz="2400" baseline="30000" dirty="0">
                <a:effectLst/>
                <a:latin typeface="ＭＳ Ｐゴシック" panose="020B0600070205080204" pitchFamily="50" charset="-128"/>
                <a:ea typeface="ＭＳ Ｐゴシック" panose="020B0600070205080204" pitchFamily="50" charset="-128"/>
              </a:rPr>
              <a:t>1</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T. Moriguchi</a:t>
            </a:r>
            <a:r>
              <a:rPr lang="en-US" altLang="ja-JP" sz="2400" baseline="30000" dirty="0">
                <a:effectLst/>
                <a:latin typeface="ＭＳ Ｐゴシック" panose="020B0600070205080204" pitchFamily="50" charset="-128"/>
                <a:ea typeface="ＭＳ Ｐゴシック" panose="020B0600070205080204" pitchFamily="50" charset="-128"/>
              </a:rPr>
              <a:t>2</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T. Tanaka</a:t>
            </a:r>
            <a:r>
              <a:rPr lang="en-US" altLang="ja-JP" sz="2400" baseline="30000" dirty="0">
                <a:effectLst/>
                <a:latin typeface="ＭＳ Ｐゴシック" panose="020B0600070205080204" pitchFamily="50" charset="-128"/>
                <a:ea typeface="ＭＳ Ｐゴシック" panose="020B0600070205080204" pitchFamily="50" charset="-128"/>
              </a:rPr>
              <a:t>3</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 Fukutome</a:t>
            </a:r>
            <a:r>
              <a:rPr lang="en-US" altLang="ja-JP" sz="2400" baseline="30000" dirty="0">
                <a:effectLst/>
                <a:latin typeface="ＭＳ Ｐゴシック" panose="020B0600070205080204" pitchFamily="50" charset="-128"/>
                <a:ea typeface="ＭＳ Ｐゴシック" panose="020B0600070205080204" pitchFamily="50" charset="-128"/>
              </a:rPr>
              <a:t>4</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S. Ishitani</a:t>
            </a:r>
            <a:r>
              <a:rPr lang="en-US" altLang="ja-JP" sz="2400" baseline="30000" dirty="0">
                <a:effectLst/>
                <a:latin typeface="ＭＳ Ｐゴシック" panose="020B0600070205080204" pitchFamily="50" charset="-128"/>
                <a:ea typeface="ＭＳ Ｐゴシック" panose="020B0600070205080204" pitchFamily="50" charset="-128"/>
              </a:rPr>
              <a:t>5</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R. Taguchi</a:t>
            </a:r>
            <a:r>
              <a:rPr lang="en-US" altLang="ja-JP" sz="2400" baseline="30000" dirty="0">
                <a:effectLst/>
                <a:latin typeface="ＭＳ Ｐゴシック" panose="020B0600070205080204" pitchFamily="50" charset="-128"/>
                <a:ea typeface="ＭＳ Ｐゴシック" panose="020B0600070205080204" pitchFamily="50" charset="-128"/>
              </a:rPr>
              <a:t>5</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G. Takayama</a:t>
            </a:r>
            <a:r>
              <a:rPr lang="en-US" altLang="ja-JP" sz="2400" baseline="30000" dirty="0">
                <a:effectLst/>
                <a:latin typeface="ＭＳ Ｐゴシック" panose="020B0600070205080204" pitchFamily="50" charset="-128"/>
                <a:ea typeface="ＭＳ Ｐゴシック" panose="020B0600070205080204" pitchFamily="50" charset="-128"/>
              </a:rPr>
              <a:t>5</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A. Yano</a:t>
            </a:r>
            <a:r>
              <a:rPr lang="en-US" altLang="ja-JP" sz="2400" baseline="30000" dirty="0">
                <a:effectLst/>
                <a:latin typeface="ＭＳ Ｐゴシック" panose="020B0600070205080204" pitchFamily="50" charset="-128"/>
                <a:ea typeface="ＭＳ Ｐゴシック" panose="020B0600070205080204" pitchFamily="50" charset="-128"/>
              </a:rPr>
              <a:t>2</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K. Adachi</a:t>
            </a:r>
            <a:r>
              <a:rPr lang="en-US" altLang="ja-JP" sz="2400" baseline="30000" dirty="0">
                <a:effectLst/>
                <a:latin typeface="ＭＳ Ｐゴシック" panose="020B0600070205080204" pitchFamily="50" charset="-128"/>
                <a:ea typeface="ＭＳ Ｐゴシック" panose="020B0600070205080204" pitchFamily="50" charset="-128"/>
              </a:rPr>
              <a:t>4</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H. Baba</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 Fukuda</a:t>
            </a:r>
            <a:r>
              <a:rPr lang="en-US" altLang="ja-JP" sz="2400" baseline="30000" dirty="0">
                <a:effectLst/>
                <a:latin typeface="ＭＳ Ｐゴシック" panose="020B0600070205080204" pitchFamily="50" charset="-128"/>
                <a:ea typeface="ＭＳ Ｐゴシック" panose="020B0600070205080204" pitchFamily="50" charset="-128"/>
              </a:rPr>
              <a:t>5</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N. Fukuda</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Y. Ichinohe</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R. Kageyama</a:t>
            </a:r>
            <a:r>
              <a:rPr lang="en-US" altLang="ja-JP" sz="2400" baseline="30000" dirty="0">
                <a:effectLst/>
                <a:latin typeface="ＭＳ Ｐゴシック" panose="020B0600070205080204" pitchFamily="50" charset="-128"/>
                <a:ea typeface="ＭＳ Ｐゴシック" panose="020B0600070205080204" pitchFamily="50" charset="-128"/>
              </a:rPr>
              <a:t>1</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Y. Kikuchi</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N. Kobayashi</a:t>
            </a:r>
            <a:r>
              <a:rPr lang="en-US" altLang="ja-JP" sz="2400" baseline="30000" dirty="0">
                <a:effectLst/>
                <a:latin typeface="ＭＳ Ｐゴシック" panose="020B0600070205080204" pitchFamily="50" charset="-128"/>
                <a:ea typeface="ＭＳ Ｐゴシック" panose="020B0600070205080204" pitchFamily="50" charset="-128"/>
              </a:rPr>
              <a:t>8</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H. Kobayashi</a:t>
            </a:r>
            <a:r>
              <a:rPr lang="en-US" altLang="ja-JP" sz="2400" baseline="30000" dirty="0">
                <a:effectLst/>
                <a:latin typeface="ＭＳ Ｐゴシック" panose="020B0600070205080204" pitchFamily="50" charset="-128"/>
                <a:ea typeface="ＭＳ Ｐゴシック" panose="020B0600070205080204" pitchFamily="50" charset="-128"/>
              </a:rPr>
              <a:t>2</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K. Kusaka</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S. Michimasa</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 Mihara</a:t>
            </a:r>
            <a:r>
              <a:rPr lang="en-US" altLang="ja-JP" sz="2400" baseline="30000" dirty="0">
                <a:effectLst/>
                <a:latin typeface="ＭＳ Ｐゴシック" panose="020B0600070205080204" pitchFamily="50" charset="-128"/>
                <a:ea typeface="ＭＳ Ｐゴシック" panose="020B0600070205080204" pitchFamily="50" charset="-128"/>
              </a:rPr>
              <a:t>5</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 Mikawa</a:t>
            </a:r>
            <a:r>
              <a:rPr lang="en-US" altLang="ja-JP" sz="2400" baseline="30000" dirty="0">
                <a:effectLst/>
                <a:latin typeface="ＭＳ Ｐゴシック" panose="020B0600070205080204" pitchFamily="50" charset="-128"/>
                <a:ea typeface="ＭＳ Ｐゴシック" panose="020B0600070205080204" pitchFamily="50" charset="-128"/>
              </a:rPr>
              <a:t>2</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 Mitsui</a:t>
            </a:r>
            <a:r>
              <a:rPr lang="en-US" altLang="ja-JP" sz="2400" baseline="30000" dirty="0">
                <a:effectLst/>
                <a:latin typeface="ＭＳ Ｐゴシック" panose="020B0600070205080204" pitchFamily="50" charset="-128"/>
                <a:ea typeface="ＭＳ Ｐゴシック" panose="020B0600070205080204" pitchFamily="50" charset="-128"/>
              </a:rPr>
              <a:t>2</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D. Nagae</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S. Nishizawa</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 Ohtake</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T. Ohtsubo</a:t>
            </a:r>
            <a:r>
              <a:rPr lang="en-US" altLang="ja-JP" sz="2400" baseline="30000" dirty="0">
                <a:effectLst/>
                <a:latin typeface="ＭＳ Ｐゴシック" panose="020B0600070205080204" pitchFamily="50" charset="-128"/>
                <a:ea typeface="ＭＳ Ｐゴシック" panose="020B0600070205080204" pitchFamily="50" charset="-128"/>
              </a:rPr>
              <a:t>4</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A. Ozawa</a:t>
            </a:r>
            <a:r>
              <a:rPr lang="en-US" altLang="ja-JP" sz="2400" baseline="30000" dirty="0">
                <a:effectLst/>
                <a:latin typeface="ＭＳ Ｐゴシック" panose="020B0600070205080204" pitchFamily="50" charset="-128"/>
                <a:ea typeface="ＭＳ Ｐゴシック" panose="020B0600070205080204" pitchFamily="50" charset="-128"/>
              </a:rPr>
              <a:t>2</a:t>
            </a:r>
            <a:r>
              <a:rPr lang="en-US" altLang="ja-JP" sz="2400" dirty="0">
                <a:effectLst/>
                <a:latin typeface="ＭＳ Ｐゴシック" panose="020B0600070205080204" pitchFamily="50" charset="-128"/>
                <a:ea typeface="ＭＳ Ｐゴシック" panose="020B0600070205080204" pitchFamily="50" charset="-128"/>
              </a:rPr>
              <a:t>, C. Santonastaso</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R. Sasamori</a:t>
            </a:r>
            <a:r>
              <a:rPr lang="en-US" altLang="ja-JP" sz="2400" baseline="30000" dirty="0">
                <a:effectLst/>
                <a:latin typeface="ＭＳ Ｐゴシック" panose="020B0600070205080204" pitchFamily="50" charset="-128"/>
                <a:ea typeface="ＭＳ Ｐゴシック" panose="020B0600070205080204" pitchFamily="50" charset="-128"/>
              </a:rPr>
              <a:t>4</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T. Shimamura,</a:t>
            </a:r>
            <a:r>
              <a:rPr lang="en-US" altLang="ja-JP" sz="2400" baseline="30000" dirty="0">
                <a:effectLst/>
                <a:latin typeface="ＭＳ Ｐゴシック" panose="020B0600070205080204" pitchFamily="50" charset="-128"/>
                <a:ea typeface="ＭＳ Ｐゴシック" panose="020B0600070205080204" pitchFamily="50" charset="-128"/>
              </a:rPr>
              <a:t>4</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Y. Shimizu</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T. Suzuki</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H. Suzuki</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H. Takeda</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S. Takeshige</a:t>
            </a:r>
            <a:r>
              <a:rPr lang="en-US" altLang="ja-JP" sz="2400" baseline="30000" dirty="0">
                <a:effectLst/>
                <a:latin typeface="ＭＳ Ｐゴシック" panose="020B0600070205080204" pitchFamily="50" charset="-128"/>
                <a:ea typeface="ＭＳ Ｐゴシック" panose="020B0600070205080204" pitchFamily="50" charset="-128"/>
              </a:rPr>
              <a:t>9</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K. Tezuka</a:t>
            </a:r>
            <a:r>
              <a:rPr lang="en-US" altLang="ja-JP" sz="2400" baseline="30000" dirty="0">
                <a:effectLst/>
                <a:latin typeface="ＭＳ Ｐゴシック" panose="020B0600070205080204" pitchFamily="50" charset="-128"/>
                <a:ea typeface="ＭＳ Ｐゴシック" panose="020B0600070205080204" pitchFamily="50" charset="-128"/>
              </a:rPr>
              <a:t>4</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Y. Togano</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K. Watanabe</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Y. Wei</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T. Yamaguchi</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Y. Yanagisawa</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I. Yasuda</a:t>
            </a:r>
            <a:r>
              <a:rPr lang="en-US" altLang="ja-JP" sz="2400" baseline="30000" dirty="0">
                <a:effectLst/>
                <a:latin typeface="ＭＳ Ｐゴシック" panose="020B0600070205080204" pitchFamily="50" charset="-128"/>
                <a:ea typeface="ＭＳ Ｐゴシック" panose="020B0600070205080204" pitchFamily="50" charset="-128"/>
              </a:rPr>
              <a:t>7</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K. Yasuda</a:t>
            </a:r>
            <a:r>
              <a:rPr lang="en-US" altLang="ja-JP" sz="2400" baseline="30000" dirty="0">
                <a:effectLst/>
                <a:latin typeface="ＭＳ Ｐゴシック" panose="020B0600070205080204" pitchFamily="50" charset="-128"/>
                <a:ea typeface="ＭＳ Ｐゴシック" panose="020B0600070205080204" pitchFamily="50" charset="-128"/>
              </a:rPr>
              <a:t>5</a:t>
            </a:r>
            <a:r>
              <a:rPr lang="en-US" altLang="ja-JP" sz="2400" dirty="0">
                <a:effectLst/>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 Yoshimoto</a:t>
            </a:r>
            <a:r>
              <a:rPr lang="en-US" altLang="ja-JP" sz="2400" baseline="30000" dirty="0">
                <a:effectLst/>
                <a:latin typeface="ＭＳ Ｐゴシック" panose="020B0600070205080204" pitchFamily="50" charset="-128"/>
                <a:ea typeface="ＭＳ Ｐゴシック" panose="020B0600070205080204" pitchFamily="50" charset="-128"/>
              </a:rPr>
              <a:t>6</a:t>
            </a:r>
            <a:r>
              <a:rPr lang="en-US" altLang="ja-JP" sz="2400" dirty="0">
                <a:effectLst/>
                <a:latin typeface="ＭＳ Ｐゴシック" panose="020B0600070205080204" pitchFamily="50" charset="-128"/>
                <a:ea typeface="ＭＳ Ｐゴシック" panose="020B0600070205080204" pitchFamily="50" charset="-128"/>
              </a:rPr>
              <a:t> </a:t>
            </a:r>
            <a:endParaRPr lang="ja-JP" altLang="en-US" sz="2400" dirty="0">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36834A11-A10E-7D90-72B8-667E7B209C16}"/>
              </a:ext>
            </a:extLst>
          </p:cNvPr>
          <p:cNvSpPr txBox="1"/>
          <p:nvPr/>
        </p:nvSpPr>
        <p:spPr>
          <a:xfrm>
            <a:off x="1355212" y="4947715"/>
            <a:ext cx="10377875" cy="1200329"/>
          </a:xfrm>
          <a:prstGeom prst="rect">
            <a:avLst/>
          </a:prstGeom>
          <a:noFill/>
        </p:spPr>
        <p:txBody>
          <a:bodyPr wrap="square">
            <a:spAutoFit/>
          </a:bodyPr>
          <a:lstStyle/>
          <a:p>
            <a:pPr marL="457200" indent="-457200">
              <a:buAutoNum type="arabicPeriod"/>
            </a:pPr>
            <a:r>
              <a:rPr lang="ja-JP" altLang="ja-JP" sz="2400" dirty="0">
                <a:latin typeface="ＭＳ Ｐゴシック" panose="020B0600070205080204" pitchFamily="50" charset="-128"/>
                <a:ea typeface="ＭＳ Ｐゴシック" panose="020B0600070205080204" pitchFamily="50" charset="-128"/>
              </a:rPr>
              <a:t>Tokyo City University</a:t>
            </a:r>
            <a:r>
              <a:rPr lang="ja-JP" altLang="en-US" sz="2400" dirty="0">
                <a:latin typeface="ＭＳ Ｐゴシック" panose="020B0600070205080204" pitchFamily="50" charset="-128"/>
                <a:ea typeface="ＭＳ Ｐゴシック" panose="020B0600070205080204" pitchFamily="50" charset="-128"/>
              </a:rPr>
              <a:t>　</a:t>
            </a:r>
            <a:r>
              <a:rPr lang="en-US" altLang="ja-JP" sz="24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2.</a:t>
            </a:r>
            <a:r>
              <a:rPr lang="ja-JP" altLang="ja-JP" sz="2400" dirty="0">
                <a:latin typeface="ＭＳ Ｐゴシック" panose="020B0600070205080204" pitchFamily="50" charset="-128"/>
                <a:ea typeface="ＭＳ Ｐゴシック" panose="020B0600070205080204" pitchFamily="50" charset="-128"/>
              </a:rPr>
              <a:t> University of Tsukuba</a:t>
            </a:r>
            <a:r>
              <a:rPr lang="en-US" altLang="ja-JP" sz="24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 3.</a:t>
            </a:r>
            <a:r>
              <a:rPr lang="ja-JP" altLang="ja-JP" sz="2400" dirty="0">
                <a:latin typeface="ＭＳ Ｐゴシック" panose="020B0600070205080204" pitchFamily="50" charset="-128"/>
                <a:ea typeface="ＭＳ Ｐゴシック" panose="020B0600070205080204" pitchFamily="50" charset="-128"/>
              </a:rPr>
              <a:t> Kyushu</a:t>
            </a:r>
            <a:r>
              <a:rPr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University</a:t>
            </a:r>
            <a:r>
              <a:rPr lang="en-US" altLang="ja-JP" sz="24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altLang="en-US" sz="24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en-US" altLang="ja-JP" sz="2400" dirty="0">
              <a:latin typeface="ＭＳ Ｐゴシック" panose="020B0600070205080204" pitchFamily="50" charset="-128"/>
              <a:ea typeface="ＭＳ Ｐゴシック" panose="020B0600070205080204" pitchFamily="50" charset="-128"/>
              <a:cs typeface="Times New Roman" panose="02020603050405020304" pitchFamily="18" charset="0"/>
            </a:endParaRPr>
          </a:p>
          <a:p>
            <a:r>
              <a:rPr lang="en-US" altLang="ja-JP" sz="24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4.</a:t>
            </a:r>
            <a:r>
              <a:rPr lang="ja-JP" altLang="ja-JP" sz="2400" dirty="0">
                <a:latin typeface="ＭＳ Ｐゴシック" panose="020B0600070205080204" pitchFamily="50" charset="-128"/>
                <a:ea typeface="ＭＳ Ｐゴシック" panose="020B0600070205080204" pitchFamily="50" charset="-128"/>
              </a:rPr>
              <a:t> Niigata University</a:t>
            </a:r>
            <a:r>
              <a:rPr lang="ja-JP" altLang="en-US" sz="2400" dirty="0">
                <a:latin typeface="ＭＳ Ｐゴシック" panose="020B0600070205080204" pitchFamily="50" charset="-128"/>
                <a:ea typeface="ＭＳ Ｐゴシック" panose="020B0600070205080204" pitchFamily="50" charset="-128"/>
              </a:rPr>
              <a:t>　</a:t>
            </a:r>
            <a:r>
              <a:rPr lang="en-US" altLang="ja-JP" sz="2400" dirty="0">
                <a:latin typeface="ＭＳ Ｐゴシック" panose="020B0600070205080204" pitchFamily="50" charset="-128"/>
                <a:ea typeface="ＭＳ Ｐゴシック" panose="020B0600070205080204" pitchFamily="50" charset="-128"/>
              </a:rPr>
              <a:t>5.</a:t>
            </a:r>
            <a:r>
              <a:rPr lang="ja-JP" altLang="ja-JP" sz="2400" dirty="0">
                <a:latin typeface="ＭＳ Ｐゴシック" panose="020B0600070205080204" pitchFamily="50" charset="-128"/>
                <a:ea typeface="ＭＳ Ｐゴシック" panose="020B0600070205080204" pitchFamily="50" charset="-128"/>
              </a:rPr>
              <a:t> Osaka University</a:t>
            </a:r>
            <a:r>
              <a:rPr lang="ja-JP" altLang="en-US" sz="2400" dirty="0">
                <a:latin typeface="ＭＳ Ｐゴシック" panose="020B0600070205080204" pitchFamily="50" charset="-128"/>
                <a:ea typeface="ＭＳ Ｐゴシック" panose="020B0600070205080204" pitchFamily="50" charset="-128"/>
              </a:rPr>
              <a:t>　</a:t>
            </a:r>
            <a:r>
              <a:rPr lang="en-US" altLang="ja-JP" sz="2400" dirty="0">
                <a:latin typeface="ＭＳ Ｐゴシック" panose="020B0600070205080204" pitchFamily="50" charset="-128"/>
                <a:ea typeface="ＭＳ Ｐゴシック" panose="020B0600070205080204" pitchFamily="50" charset="-128"/>
              </a:rPr>
              <a:t>6. </a:t>
            </a:r>
            <a:r>
              <a:rPr lang="ja-JP" altLang="ja-JP" sz="2400" dirty="0">
                <a:latin typeface="ＭＳ Ｐゴシック" panose="020B0600070205080204" pitchFamily="50" charset="-128"/>
                <a:ea typeface="ＭＳ Ｐゴシック" panose="020B0600070205080204" pitchFamily="50" charset="-128"/>
              </a:rPr>
              <a:t>RIKEN Nishina Center</a:t>
            </a:r>
            <a:r>
              <a:rPr lang="en-US" altLang="ja-JP" sz="2400" dirty="0">
                <a:latin typeface="ＭＳ Ｐゴシック" panose="020B0600070205080204" pitchFamily="50" charset="-128"/>
                <a:ea typeface="ＭＳ Ｐゴシック" panose="020B0600070205080204" pitchFamily="50" charset="-128"/>
              </a:rPr>
              <a:t> </a:t>
            </a:r>
            <a:endParaRPr lang="ja-JP" altLang="ja-JP" sz="2400" dirty="0">
              <a:latin typeface="ＭＳ Ｐゴシック" panose="020B0600070205080204" pitchFamily="50" charset="-128"/>
              <a:ea typeface="ＭＳ Ｐゴシック" panose="020B0600070205080204" pitchFamily="50" charset="-128"/>
            </a:endParaRPr>
          </a:p>
          <a:p>
            <a:r>
              <a:rPr lang="en-US" altLang="ja-JP" sz="2400" dirty="0">
                <a:latin typeface="ＭＳ Ｐゴシック" panose="020B0600070205080204" pitchFamily="50" charset="-128"/>
                <a:ea typeface="ＭＳ Ｐゴシック" panose="020B0600070205080204" pitchFamily="50" charset="-128"/>
              </a:rPr>
              <a:t>7.</a:t>
            </a:r>
            <a:r>
              <a:rPr lang="ja-JP" altLang="ja-JP" sz="2400" dirty="0">
                <a:latin typeface="ＭＳ Ｐゴシック" panose="020B0600070205080204" pitchFamily="50" charset="-128"/>
                <a:ea typeface="ＭＳ Ｐゴシック" panose="020B0600070205080204" pitchFamily="50" charset="-128"/>
              </a:rPr>
              <a:t> Saitama University</a:t>
            </a:r>
            <a:r>
              <a:rPr lang="ja-JP" altLang="en-US" sz="2400" dirty="0">
                <a:latin typeface="ＭＳ Ｐゴシック" panose="020B0600070205080204" pitchFamily="50" charset="-128"/>
                <a:ea typeface="ＭＳ Ｐゴシック" panose="020B0600070205080204" pitchFamily="50" charset="-128"/>
              </a:rPr>
              <a:t>　</a:t>
            </a:r>
            <a:r>
              <a:rPr lang="en-US" altLang="ja-JP" sz="2400" dirty="0">
                <a:latin typeface="ＭＳ Ｐゴシック" panose="020B0600070205080204" pitchFamily="50" charset="-128"/>
                <a:ea typeface="ＭＳ Ｐゴシック" panose="020B0600070205080204" pitchFamily="50" charset="-128"/>
              </a:rPr>
              <a:t>8.</a:t>
            </a:r>
            <a:r>
              <a:rPr lang="ja-JP" altLang="ja-JP" sz="2400" dirty="0">
                <a:latin typeface="ＭＳ Ｐゴシック" panose="020B0600070205080204" pitchFamily="50" charset="-128"/>
                <a:ea typeface="ＭＳ Ｐゴシック" panose="020B0600070205080204" pitchFamily="50" charset="-128"/>
              </a:rPr>
              <a:t> Rikkyo University</a:t>
            </a:r>
            <a:r>
              <a:rPr lang="ja-JP" altLang="en-US" sz="2400" dirty="0">
                <a:latin typeface="ＭＳ Ｐゴシック" panose="020B0600070205080204" pitchFamily="50" charset="-128"/>
                <a:ea typeface="ＭＳ Ｐゴシック" panose="020B0600070205080204" pitchFamily="50" charset="-128"/>
              </a:rPr>
              <a:t>　</a:t>
            </a:r>
            <a:r>
              <a:rPr lang="en-US" altLang="ja-JP" sz="2400" dirty="0">
                <a:latin typeface="ＭＳ Ｐゴシック" panose="020B0600070205080204" pitchFamily="50" charset="-128"/>
                <a:ea typeface="ＭＳ Ｐゴシック" panose="020B0600070205080204" pitchFamily="50" charset="-128"/>
              </a:rPr>
              <a:t>9. </a:t>
            </a:r>
            <a:r>
              <a:rPr lang="ja-JP" altLang="ja-JP" sz="2400" dirty="0">
                <a:latin typeface="ＭＳ Ｐゴシック" panose="020B0600070205080204" pitchFamily="50" charset="-128"/>
                <a:ea typeface="ＭＳ Ｐゴシック" panose="020B0600070205080204" pitchFamily="50" charset="-128"/>
              </a:rPr>
              <a:t>RCNP, The University of Osaka </a:t>
            </a:r>
            <a:endParaRPr lang="ja-JP" altLang="ja-JP" sz="24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spTree>
    <p:extLst>
      <p:ext uri="{BB962C8B-B14F-4D97-AF65-F5344CB8AC3E}">
        <p14:creationId xmlns:p14="http://schemas.microsoft.com/office/powerpoint/2010/main" val="346375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8849B26-F060-EF72-8610-F96E45F7D56C}"/>
              </a:ext>
            </a:extLst>
          </p:cNvPr>
          <p:cNvSpPr txBox="1"/>
          <p:nvPr/>
        </p:nvSpPr>
        <p:spPr>
          <a:xfrm>
            <a:off x="2873141" y="2473693"/>
            <a:ext cx="6689652" cy="1446550"/>
          </a:xfrm>
          <a:prstGeom prst="rect">
            <a:avLst/>
          </a:prstGeom>
          <a:noFill/>
        </p:spPr>
        <p:txBody>
          <a:bodyPr wrap="none" rtlCol="0">
            <a:spAutoFit/>
          </a:bodyPr>
          <a:lstStyle/>
          <a:p>
            <a:r>
              <a:rPr lang="en-US" altLang="ja-JP" sz="8800" b="1" dirty="0">
                <a:latin typeface="ＭＳ Ｐゴシック" panose="020B0600070205080204" pitchFamily="50" charset="-128"/>
                <a:ea typeface="ＭＳ Ｐゴシック" panose="020B0600070205080204" pitchFamily="50" charset="-128"/>
              </a:rPr>
              <a:t>B</a:t>
            </a:r>
            <a:r>
              <a:rPr kumimoji="1" lang="en-US" altLang="ja-JP" sz="8800" b="1" dirty="0">
                <a:latin typeface="ＭＳ Ｐゴシック" panose="020B0600070205080204" pitchFamily="50" charset="-128"/>
                <a:ea typeface="ＭＳ Ｐゴシック" panose="020B0600070205080204" pitchFamily="50" charset="-128"/>
              </a:rPr>
              <a:t>ackup </a:t>
            </a:r>
            <a:r>
              <a:rPr lang="en-US" altLang="ja-JP" sz="8800" b="1" dirty="0">
                <a:latin typeface="ＭＳ Ｐゴシック" panose="020B0600070205080204" pitchFamily="50" charset="-128"/>
                <a:ea typeface="ＭＳ Ｐゴシック" panose="020B0600070205080204" pitchFamily="50" charset="-128"/>
              </a:rPr>
              <a:t>slides</a:t>
            </a:r>
            <a:endParaRPr kumimoji="1" lang="ja-JP" altLang="en-US" sz="8800" b="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06913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078C026-0A78-6779-481D-D245D475EA10}"/>
              </a:ext>
            </a:extLst>
          </p:cNvPr>
          <p:cNvSpPr txBox="1"/>
          <p:nvPr/>
        </p:nvSpPr>
        <p:spPr>
          <a:xfrm>
            <a:off x="103928" y="108464"/>
            <a:ext cx="3246107" cy="707886"/>
          </a:xfrm>
          <a:prstGeom prst="rect">
            <a:avLst/>
          </a:prstGeom>
          <a:noFill/>
        </p:spPr>
        <p:txBody>
          <a:bodyPr wrap="square" rtlCol="0">
            <a:spAutoFit/>
          </a:bodyPr>
          <a:lstStyle/>
          <a:p>
            <a:r>
              <a:rPr lang="ja-JP" altLang="ja-JP" sz="4000" dirty="0">
                <a:latin typeface="ＭＳ Ｐゴシック" panose="020B0600070205080204" pitchFamily="50" charset="-128"/>
                <a:ea typeface="ＭＳ Ｐゴシック" panose="020B0600070205080204" pitchFamily="50" charset="-128"/>
              </a:rPr>
              <a:t>Detector List</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781C8683-11C1-28A1-AF23-9FDF04FC32CF}"/>
              </a:ext>
            </a:extLst>
          </p:cNvPr>
          <p:cNvCxnSpPr>
            <a:cxnSpLocks/>
          </p:cNvCxnSpPr>
          <p:nvPr/>
        </p:nvCxnSpPr>
        <p:spPr>
          <a:xfrm>
            <a:off x="680" y="914253"/>
            <a:ext cx="3449977" cy="0"/>
          </a:xfrm>
          <a:prstGeom prst="line">
            <a:avLst/>
          </a:prstGeom>
          <a:ln w="38100"/>
        </p:spPr>
        <p:style>
          <a:lnRef idx="2">
            <a:schemeClr val="dk1"/>
          </a:lnRef>
          <a:fillRef idx="0">
            <a:schemeClr val="dk1"/>
          </a:fillRef>
          <a:effectRef idx="1">
            <a:schemeClr val="dk1"/>
          </a:effectRef>
          <a:fontRef idx="minor">
            <a:schemeClr val="tx1"/>
          </a:fontRef>
        </p:style>
      </p:cxnSp>
      <p:grpSp>
        <p:nvGrpSpPr>
          <p:cNvPr id="14" name="グループ化 13">
            <a:extLst>
              <a:ext uri="{FF2B5EF4-FFF2-40B4-BE49-F238E27FC236}">
                <a16:creationId xmlns:a16="http://schemas.microsoft.com/office/drawing/2014/main" id="{F046555C-20BD-49F5-A620-65C9EECDCD9E}"/>
              </a:ext>
            </a:extLst>
          </p:cNvPr>
          <p:cNvGrpSpPr/>
          <p:nvPr/>
        </p:nvGrpSpPr>
        <p:grpSpPr>
          <a:xfrm>
            <a:off x="122964" y="1010863"/>
            <a:ext cx="3688080" cy="3325628"/>
            <a:chOff x="657726" y="2852429"/>
            <a:chExt cx="3688080" cy="3325628"/>
          </a:xfrm>
        </p:grpSpPr>
        <p:pic>
          <p:nvPicPr>
            <p:cNvPr id="2054" name="Picture 6">
              <a:extLst>
                <a:ext uri="{FF2B5EF4-FFF2-40B4-BE49-F238E27FC236}">
                  <a16:creationId xmlns:a16="http://schemas.microsoft.com/office/drawing/2014/main" id="{798B1686-00F7-EA90-EE8C-E66F955C7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26" y="3411997"/>
              <a:ext cx="3688080" cy="2766060"/>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a:extLst>
                <a:ext uri="{FF2B5EF4-FFF2-40B4-BE49-F238E27FC236}">
                  <a16:creationId xmlns:a16="http://schemas.microsoft.com/office/drawing/2014/main" id="{A45BFB2B-05A5-B90D-714C-06B871303579}"/>
                </a:ext>
              </a:extLst>
            </p:cNvPr>
            <p:cNvSpPr txBox="1"/>
            <p:nvPr/>
          </p:nvSpPr>
          <p:spPr>
            <a:xfrm>
              <a:off x="1939793" y="2852429"/>
              <a:ext cx="966931" cy="461665"/>
            </a:xfrm>
            <a:prstGeom prst="rect">
              <a:avLst/>
            </a:prstGeom>
            <a:noFill/>
            <a:ln w="28575">
              <a:solidFill>
                <a:schemeClr val="tx1"/>
              </a:solidFill>
            </a:ln>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PPAC</a:t>
              </a:r>
              <a:endParaRPr kumimoji="1" lang="ja-JP" altLang="en-US" sz="2400" dirty="0">
                <a:latin typeface="ＭＳ Ｐゴシック" panose="020B0600070205080204" pitchFamily="50" charset="-128"/>
                <a:ea typeface="ＭＳ Ｐゴシック" panose="020B0600070205080204" pitchFamily="50" charset="-128"/>
              </a:endParaRPr>
            </a:p>
          </p:txBody>
        </p:sp>
      </p:grpSp>
      <p:grpSp>
        <p:nvGrpSpPr>
          <p:cNvPr id="6" name="グループ化 5">
            <a:extLst>
              <a:ext uri="{FF2B5EF4-FFF2-40B4-BE49-F238E27FC236}">
                <a16:creationId xmlns:a16="http://schemas.microsoft.com/office/drawing/2014/main" id="{F6463C51-E1A4-DB27-1F5C-2DBBBF852BD4}"/>
              </a:ext>
            </a:extLst>
          </p:cNvPr>
          <p:cNvGrpSpPr/>
          <p:nvPr/>
        </p:nvGrpSpPr>
        <p:grpSpPr>
          <a:xfrm>
            <a:off x="8121172" y="979894"/>
            <a:ext cx="3921401" cy="3487621"/>
            <a:chOff x="4761632" y="-252358"/>
            <a:chExt cx="3921401" cy="3487621"/>
          </a:xfrm>
        </p:grpSpPr>
        <p:sp>
          <p:nvSpPr>
            <p:cNvPr id="29" name="テキスト ボックス 28">
              <a:extLst>
                <a:ext uri="{FF2B5EF4-FFF2-40B4-BE49-F238E27FC236}">
                  <a16:creationId xmlns:a16="http://schemas.microsoft.com/office/drawing/2014/main" id="{4ADB0AF9-D111-AE40-7C86-6D64CB8E4084}"/>
                </a:ext>
              </a:extLst>
            </p:cNvPr>
            <p:cNvSpPr txBox="1"/>
            <p:nvPr/>
          </p:nvSpPr>
          <p:spPr>
            <a:xfrm>
              <a:off x="5585507" y="-252358"/>
              <a:ext cx="2209259" cy="461665"/>
            </a:xfrm>
            <a:prstGeom prst="rect">
              <a:avLst/>
            </a:prstGeom>
            <a:noFill/>
            <a:ln w="28575">
              <a:solidFill>
                <a:schemeClr val="tx1"/>
              </a:solidFill>
            </a:ln>
          </p:spPr>
          <p:txBody>
            <a:bodyPr wrap="none" rtlCol="0">
              <a:spAutoFit/>
            </a:bodyPr>
            <a:lstStyle/>
            <a:p>
              <a:r>
                <a:rPr lang="ja-JP" altLang="ja-JP" sz="2400" b="1" dirty="0"/>
                <a:t>ion chambers</a:t>
              </a:r>
              <a:endParaRPr kumimoji="1" lang="ja-JP" altLang="en-US" sz="2400" dirty="0">
                <a:latin typeface="ＭＳ Ｐゴシック" panose="020B0600070205080204" pitchFamily="50" charset="-128"/>
                <a:ea typeface="ＭＳ Ｐゴシック" panose="020B0600070205080204" pitchFamily="50" charset="-128"/>
              </a:endParaRPr>
            </a:p>
          </p:txBody>
        </p:sp>
        <p:pic>
          <p:nvPicPr>
            <p:cNvPr id="3" name="図 2" descr="屋内, テーブル, 座る, 立つ が含まれている画像&#10;&#10;AI 生成コンテンツは誤りを含む可能性があります。">
              <a:extLst>
                <a:ext uri="{FF2B5EF4-FFF2-40B4-BE49-F238E27FC236}">
                  <a16:creationId xmlns:a16="http://schemas.microsoft.com/office/drawing/2014/main" id="{F8B4DCDA-B0F5-BB96-7729-1787554C8DA6}"/>
                </a:ext>
              </a:extLst>
            </p:cNvPr>
            <p:cNvPicPr>
              <a:picLocks noChangeAspect="1"/>
            </p:cNvPicPr>
            <p:nvPr/>
          </p:nvPicPr>
          <p:blipFill>
            <a:blip r:embed="rId4"/>
            <a:stretch>
              <a:fillRect/>
            </a:stretch>
          </p:blipFill>
          <p:spPr>
            <a:xfrm>
              <a:off x="4761632" y="293548"/>
              <a:ext cx="3921401" cy="2941715"/>
            </a:xfrm>
            <a:prstGeom prst="rect">
              <a:avLst/>
            </a:prstGeom>
          </p:spPr>
        </p:pic>
      </p:grpSp>
      <p:grpSp>
        <p:nvGrpSpPr>
          <p:cNvPr id="16" name="グループ化 15">
            <a:extLst>
              <a:ext uri="{FF2B5EF4-FFF2-40B4-BE49-F238E27FC236}">
                <a16:creationId xmlns:a16="http://schemas.microsoft.com/office/drawing/2014/main" id="{A7355A6D-D74E-9C69-419F-EEBBAC340E6D}"/>
              </a:ext>
            </a:extLst>
          </p:cNvPr>
          <p:cNvGrpSpPr/>
          <p:nvPr/>
        </p:nvGrpSpPr>
        <p:grpSpPr>
          <a:xfrm>
            <a:off x="4191085" y="1137227"/>
            <a:ext cx="3628555" cy="3269917"/>
            <a:chOff x="6356888" y="3514182"/>
            <a:chExt cx="3628555" cy="3269917"/>
          </a:xfrm>
        </p:grpSpPr>
        <p:sp>
          <p:nvSpPr>
            <p:cNvPr id="11" name="テキスト ボックス 10">
              <a:extLst>
                <a:ext uri="{FF2B5EF4-FFF2-40B4-BE49-F238E27FC236}">
                  <a16:creationId xmlns:a16="http://schemas.microsoft.com/office/drawing/2014/main" id="{C058A46F-A71C-C755-43E5-0C617D0E9605}"/>
                </a:ext>
              </a:extLst>
            </p:cNvPr>
            <p:cNvSpPr txBox="1"/>
            <p:nvPr/>
          </p:nvSpPr>
          <p:spPr>
            <a:xfrm>
              <a:off x="6740324" y="3514182"/>
              <a:ext cx="2861681" cy="461665"/>
            </a:xfrm>
            <a:prstGeom prst="rect">
              <a:avLst/>
            </a:prstGeom>
            <a:noFill/>
            <a:ln w="28575">
              <a:solidFill>
                <a:schemeClr val="tx1"/>
              </a:solidFill>
            </a:ln>
          </p:spPr>
          <p:txBody>
            <a:bodyPr wrap="none" rtlCol="0">
              <a:spAutoFit/>
            </a:bodyPr>
            <a:lstStyle/>
            <a:p>
              <a:r>
                <a:rPr lang="ja-JP" altLang="ja-JP" sz="2400" b="1" dirty="0"/>
                <a:t>plastic scintillator</a:t>
              </a:r>
              <a:endParaRPr kumimoji="1" lang="ja-JP" altLang="en-US" sz="2400" dirty="0">
                <a:latin typeface="ＭＳ Ｐゴシック" panose="020B0600070205080204" pitchFamily="50" charset="-128"/>
                <a:ea typeface="ＭＳ Ｐゴシック" panose="020B0600070205080204" pitchFamily="50" charset="-128"/>
              </a:endParaRPr>
            </a:p>
          </p:txBody>
        </p:sp>
        <p:pic>
          <p:nvPicPr>
            <p:cNvPr id="7" name="Picture 2">
              <a:extLst>
                <a:ext uri="{FF2B5EF4-FFF2-40B4-BE49-F238E27FC236}">
                  <a16:creationId xmlns:a16="http://schemas.microsoft.com/office/drawing/2014/main" id="{14137211-AEC6-A803-8215-576F692F2B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6888" y="4064271"/>
              <a:ext cx="3628555" cy="2719828"/>
            </a:xfrm>
            <a:prstGeom prst="rect">
              <a:avLst/>
            </a:prstGeom>
            <a:noFill/>
            <a:extLst>
              <a:ext uri="{909E8E84-426E-40DD-AFC4-6F175D3DCCD1}">
                <a14:hiddenFill xmlns:a14="http://schemas.microsoft.com/office/drawing/2010/main">
                  <a:solidFill>
                    <a:srgbClr val="FFFFFF"/>
                  </a:solidFill>
                </a14:hiddenFill>
              </a:ext>
            </a:extLst>
          </p:spPr>
        </p:pic>
        <p:sp>
          <p:nvSpPr>
            <p:cNvPr id="2" name="矢印: 右 1">
              <a:extLst>
                <a:ext uri="{FF2B5EF4-FFF2-40B4-BE49-F238E27FC236}">
                  <a16:creationId xmlns:a16="http://schemas.microsoft.com/office/drawing/2014/main" id="{EE2BA219-63EA-1E60-29AB-59A543822E7B}"/>
                </a:ext>
              </a:extLst>
            </p:cNvPr>
            <p:cNvSpPr/>
            <p:nvPr/>
          </p:nvSpPr>
          <p:spPr>
            <a:xfrm rot="16017991">
              <a:off x="8240275" y="5805600"/>
              <a:ext cx="386297" cy="273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ADEAC35-C416-0551-8898-2B6EEA861858}"/>
                </a:ext>
              </a:extLst>
            </p:cNvPr>
            <p:cNvSpPr txBox="1"/>
            <p:nvPr/>
          </p:nvSpPr>
          <p:spPr>
            <a:xfrm>
              <a:off x="7174374" y="6293505"/>
              <a:ext cx="2196000" cy="396000"/>
            </a:xfrm>
            <a:prstGeom prst="rect">
              <a:avLst/>
            </a:prstGeom>
            <a:solidFill>
              <a:schemeClr val="bg1"/>
            </a:solidFill>
            <a:ln w="28575">
              <a:solidFill>
                <a:schemeClr val="tx1"/>
              </a:solidFill>
            </a:ln>
          </p:spPr>
          <p:txBody>
            <a:bodyPr wrap="square" rtlCol="0">
              <a:spAutoFit/>
            </a:bodyPr>
            <a:lstStyle/>
            <a:p>
              <a:r>
                <a:rPr lang="ja-JP" altLang="ja-JP" b="1" dirty="0"/>
                <a:t>plastic scintillator</a:t>
              </a:r>
              <a:endParaRPr lang="ja-JP" altLang="en-US" dirty="0">
                <a:latin typeface="ＭＳ Ｐゴシック" panose="020B0600070205080204" pitchFamily="50" charset="-128"/>
                <a:ea typeface="ＭＳ Ｐゴシック" panose="020B0600070205080204" pitchFamily="50" charset="-128"/>
              </a:endParaRPr>
            </a:p>
            <a:p>
              <a:endParaRPr kumimoji="1" lang="ja-JP" altLang="en-US" dirty="0">
                <a:latin typeface="ＭＳ Ｐゴシック" panose="020B0600070205080204" pitchFamily="50" charset="-128"/>
                <a:ea typeface="ＭＳ Ｐゴシック" panose="020B0600070205080204" pitchFamily="50" charset="-128"/>
              </a:endParaRPr>
            </a:p>
          </p:txBody>
        </p:sp>
      </p:grpSp>
      <p:pic>
        <p:nvPicPr>
          <p:cNvPr id="17" name="Picture 6">
            <a:extLst>
              <a:ext uri="{FF2B5EF4-FFF2-40B4-BE49-F238E27FC236}">
                <a16:creationId xmlns:a16="http://schemas.microsoft.com/office/drawing/2014/main" id="{268394EC-49CC-53F2-A406-10DCCDE55B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929732" y="4283150"/>
            <a:ext cx="2074546" cy="2766060"/>
          </a:xfrm>
          <a:prstGeom prst="rect">
            <a:avLst/>
          </a:prstGeom>
          <a:noFill/>
          <a:extLst>
            <a:ext uri="{909E8E84-426E-40DD-AFC4-6F175D3DCCD1}">
              <a14:hiddenFill xmlns:a14="http://schemas.microsoft.com/office/drawing/2010/main">
                <a:solidFill>
                  <a:srgbClr val="FFFFFF"/>
                </a:solidFill>
              </a14:hiddenFill>
            </a:ext>
          </a:extLst>
        </p:spPr>
      </p:pic>
      <p:sp>
        <p:nvSpPr>
          <p:cNvPr id="21" name="矢印: 下 20">
            <a:extLst>
              <a:ext uri="{FF2B5EF4-FFF2-40B4-BE49-F238E27FC236}">
                <a16:creationId xmlns:a16="http://schemas.microsoft.com/office/drawing/2014/main" id="{FA1EC5A6-C993-211A-E7CD-D4439FA6C331}"/>
              </a:ext>
            </a:extLst>
          </p:cNvPr>
          <p:cNvSpPr/>
          <p:nvPr/>
        </p:nvSpPr>
        <p:spPr>
          <a:xfrm rot="21049363">
            <a:off x="1469150" y="3429872"/>
            <a:ext cx="447400" cy="117085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69649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ダイアグラム&#10;&#10;AI 生成コンテンツは誤りを含む可能性があります。">
            <a:extLst>
              <a:ext uri="{FF2B5EF4-FFF2-40B4-BE49-F238E27FC236}">
                <a16:creationId xmlns:a16="http://schemas.microsoft.com/office/drawing/2014/main" id="{94516963-DCA6-D5F7-782D-DBE7086BEC91}"/>
              </a:ext>
            </a:extLst>
          </p:cNvPr>
          <p:cNvPicPr>
            <a:picLocks noChangeAspect="1"/>
          </p:cNvPicPr>
          <p:nvPr/>
        </p:nvPicPr>
        <p:blipFill>
          <a:blip r:embed="rId3"/>
          <a:stretch>
            <a:fillRect/>
          </a:stretch>
        </p:blipFill>
        <p:spPr>
          <a:xfrm>
            <a:off x="2992533" y="122247"/>
            <a:ext cx="5726407" cy="4073682"/>
          </a:xfrm>
          <a:prstGeom prst="rect">
            <a:avLst/>
          </a:prstGeom>
        </p:spPr>
      </p:pic>
      <p:sp>
        <p:nvSpPr>
          <p:cNvPr id="6" name="テキスト ボックス 5">
            <a:extLst>
              <a:ext uri="{FF2B5EF4-FFF2-40B4-BE49-F238E27FC236}">
                <a16:creationId xmlns:a16="http://schemas.microsoft.com/office/drawing/2014/main" id="{4A2AE381-28FF-BB5D-8A7D-DB81EDCE69CA}"/>
              </a:ext>
            </a:extLst>
          </p:cNvPr>
          <p:cNvSpPr txBox="1"/>
          <p:nvPr/>
        </p:nvSpPr>
        <p:spPr>
          <a:xfrm>
            <a:off x="332202" y="4899831"/>
            <a:ext cx="1019831" cy="461665"/>
          </a:xfrm>
          <a:prstGeom prst="rect">
            <a:avLst/>
          </a:prstGeom>
          <a:noFill/>
          <a:ln w="28575">
            <a:solidFill>
              <a:schemeClr val="tx1"/>
            </a:solidFill>
          </a:ln>
        </p:spPr>
        <p:txBody>
          <a:bodyPr wrap="none" rtlCol="0">
            <a:spAutoFit/>
          </a:bodyPr>
          <a:lstStyle/>
          <a:p>
            <a:r>
              <a:rPr kumimoji="1" lang="en-US" altLang="ja-JP" sz="2400" dirty="0">
                <a:latin typeface="ＭＳ Ｐゴシック" panose="020B0600070205080204" pitchFamily="50" charset="-128"/>
                <a:ea typeface="ＭＳ Ｐゴシック" panose="020B0600070205080204" pitchFamily="50" charset="-128"/>
              </a:rPr>
              <a:t>RILAC</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8" name="テキスト ボックス 7">
            <a:extLst>
              <a:ext uri="{FF2B5EF4-FFF2-40B4-BE49-F238E27FC236}">
                <a16:creationId xmlns:a16="http://schemas.microsoft.com/office/drawing/2014/main" id="{D7307808-56CD-3D5D-5706-C01C7FD175D9}"/>
              </a:ext>
            </a:extLst>
          </p:cNvPr>
          <p:cNvSpPr txBox="1"/>
          <p:nvPr/>
        </p:nvSpPr>
        <p:spPr>
          <a:xfrm>
            <a:off x="3366307" y="4899831"/>
            <a:ext cx="774571" cy="461665"/>
          </a:xfrm>
          <a:prstGeom prst="rect">
            <a:avLst/>
          </a:prstGeom>
          <a:noFill/>
          <a:ln w="28575">
            <a:solidFill>
              <a:schemeClr val="tx1"/>
            </a:solidFill>
          </a:ln>
        </p:spPr>
        <p:txBody>
          <a:bodyPr wrap="none" rtlCol="0">
            <a:spAutoFit/>
          </a:bodyPr>
          <a:lstStyle/>
          <a:p>
            <a:r>
              <a:rPr kumimoji="1" lang="en-US" altLang="ja-JP" sz="2400" dirty="0">
                <a:latin typeface="ＭＳ Ｐゴシック" panose="020B0600070205080204" pitchFamily="50" charset="-128"/>
                <a:ea typeface="ＭＳ Ｐゴシック" panose="020B0600070205080204" pitchFamily="50" charset="-128"/>
              </a:rPr>
              <a:t>RRC</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9F8C719F-EF98-4A2A-E903-009105EF3625}"/>
              </a:ext>
            </a:extLst>
          </p:cNvPr>
          <p:cNvSpPr txBox="1"/>
          <p:nvPr/>
        </p:nvSpPr>
        <p:spPr>
          <a:xfrm>
            <a:off x="5112795" y="4899830"/>
            <a:ext cx="676788" cy="461665"/>
          </a:xfrm>
          <a:prstGeom prst="rect">
            <a:avLst/>
          </a:prstGeom>
          <a:noFill/>
          <a:ln w="28575">
            <a:solidFill>
              <a:schemeClr val="tx1"/>
            </a:solidFill>
          </a:ln>
        </p:spPr>
        <p:txBody>
          <a:bodyPr wrap="none" rtlCol="0">
            <a:spAutoFit/>
          </a:bodyPr>
          <a:lstStyle/>
          <a:p>
            <a:r>
              <a:rPr kumimoji="1" lang="en-US" altLang="ja-JP" sz="2400" dirty="0" err="1">
                <a:latin typeface="ＭＳ Ｐゴシック" panose="020B0600070205080204" pitchFamily="50" charset="-128"/>
                <a:ea typeface="ＭＳ Ｐゴシック" panose="020B0600070205080204" pitchFamily="50" charset="-128"/>
              </a:rPr>
              <a:t>fRC</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626D72DF-7F10-8AAD-D4FC-BBA9970FA2C6}"/>
              </a:ext>
            </a:extLst>
          </p:cNvPr>
          <p:cNvSpPr txBox="1"/>
          <p:nvPr/>
        </p:nvSpPr>
        <p:spPr>
          <a:xfrm>
            <a:off x="7246702" y="4899829"/>
            <a:ext cx="657552" cy="461665"/>
          </a:xfrm>
          <a:prstGeom prst="rect">
            <a:avLst/>
          </a:prstGeom>
          <a:noFill/>
          <a:ln w="28575">
            <a:solidFill>
              <a:schemeClr val="tx1"/>
            </a:solidFill>
          </a:ln>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I</a:t>
            </a:r>
            <a:r>
              <a:rPr kumimoji="1" lang="en-US" altLang="ja-JP" sz="2400" dirty="0">
                <a:latin typeface="ＭＳ Ｐゴシック" panose="020B0600070205080204" pitchFamily="50" charset="-128"/>
                <a:ea typeface="ＭＳ Ｐゴシック" panose="020B0600070205080204" pitchFamily="50" charset="-128"/>
              </a:rPr>
              <a:t>RC</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445A9E6C-F28F-C156-4078-AE2627D5CE7D}"/>
              </a:ext>
            </a:extLst>
          </p:cNvPr>
          <p:cNvSpPr txBox="1"/>
          <p:nvPr/>
        </p:nvSpPr>
        <p:spPr>
          <a:xfrm>
            <a:off x="8691880" y="4899829"/>
            <a:ext cx="768159" cy="461665"/>
          </a:xfrm>
          <a:prstGeom prst="rect">
            <a:avLst/>
          </a:prstGeom>
          <a:noFill/>
          <a:ln w="28575">
            <a:solidFill>
              <a:schemeClr val="tx1"/>
            </a:solidFill>
          </a:ln>
        </p:spPr>
        <p:txBody>
          <a:bodyPr wrap="none" rtlCol="0">
            <a:spAutoFit/>
          </a:bodyPr>
          <a:lstStyle/>
          <a:p>
            <a:r>
              <a:rPr kumimoji="1" lang="en-US" altLang="ja-JP" sz="2400" dirty="0">
                <a:latin typeface="ＭＳ Ｐゴシック" panose="020B0600070205080204" pitchFamily="50" charset="-128"/>
                <a:ea typeface="ＭＳ Ｐゴシック" panose="020B0600070205080204" pitchFamily="50" charset="-128"/>
              </a:rPr>
              <a:t>SRC</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2" name="矢印: 右 11">
            <a:extLst>
              <a:ext uri="{FF2B5EF4-FFF2-40B4-BE49-F238E27FC236}">
                <a16:creationId xmlns:a16="http://schemas.microsoft.com/office/drawing/2014/main" id="{5F58FD14-7E06-1039-C245-FE5FF1956D0B}"/>
              </a:ext>
            </a:extLst>
          </p:cNvPr>
          <p:cNvSpPr/>
          <p:nvPr/>
        </p:nvSpPr>
        <p:spPr>
          <a:xfrm>
            <a:off x="1483288" y="4997416"/>
            <a:ext cx="386297" cy="273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右 12">
            <a:extLst>
              <a:ext uri="{FF2B5EF4-FFF2-40B4-BE49-F238E27FC236}">
                <a16:creationId xmlns:a16="http://schemas.microsoft.com/office/drawing/2014/main" id="{E8748B47-390A-DC19-471A-6C67EF4CD44E}"/>
              </a:ext>
            </a:extLst>
          </p:cNvPr>
          <p:cNvSpPr/>
          <p:nvPr/>
        </p:nvSpPr>
        <p:spPr>
          <a:xfrm>
            <a:off x="4438578" y="5012900"/>
            <a:ext cx="386297" cy="273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B4956122-C26B-E0A3-D6BB-0B6DCEAF99C0}"/>
              </a:ext>
            </a:extLst>
          </p:cNvPr>
          <p:cNvSpPr/>
          <p:nvPr/>
        </p:nvSpPr>
        <p:spPr>
          <a:xfrm>
            <a:off x="5965520" y="5012900"/>
            <a:ext cx="1085051" cy="273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右 14">
            <a:extLst>
              <a:ext uri="{FF2B5EF4-FFF2-40B4-BE49-F238E27FC236}">
                <a16:creationId xmlns:a16="http://schemas.microsoft.com/office/drawing/2014/main" id="{E353411B-F4BF-627A-DB59-E64D3455C964}"/>
              </a:ext>
            </a:extLst>
          </p:cNvPr>
          <p:cNvSpPr/>
          <p:nvPr/>
        </p:nvSpPr>
        <p:spPr>
          <a:xfrm>
            <a:off x="8125084" y="4997416"/>
            <a:ext cx="386297" cy="273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8F65F57E-8E16-4D1A-1872-D480BABC1C22}"/>
              </a:ext>
            </a:extLst>
          </p:cNvPr>
          <p:cNvSpPr txBox="1"/>
          <p:nvPr/>
        </p:nvSpPr>
        <p:spPr>
          <a:xfrm>
            <a:off x="9888592" y="4121368"/>
            <a:ext cx="2164375" cy="646331"/>
          </a:xfrm>
          <a:prstGeom prst="rect">
            <a:avLst/>
          </a:prstGeom>
          <a:noFill/>
        </p:spPr>
        <p:txBody>
          <a:bodyPr wrap="none" rtlCol="0">
            <a:spAutoFit/>
          </a:bodyPr>
          <a:lstStyle/>
          <a:p>
            <a:r>
              <a:rPr lang="ja-JP" altLang="ja-JP" b="1" dirty="0"/>
              <a:t>About 70% of the </a:t>
            </a:r>
            <a:endParaRPr lang="en-US" altLang="ja-JP" b="1" dirty="0"/>
          </a:p>
          <a:p>
            <a:r>
              <a:rPr lang="ja-JP" altLang="ja-JP" b="1" dirty="0"/>
              <a:t>speed of light</a:t>
            </a:r>
            <a:endParaRPr kumimoji="1" lang="ja-JP" altLang="en-US" dirty="0">
              <a:latin typeface="ＭＳ Ｐゴシック" panose="020B0600070205080204" pitchFamily="50" charset="-128"/>
              <a:ea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098565CF-2833-C6C0-8347-39CA9BE0D603}"/>
              </a:ext>
            </a:extLst>
          </p:cNvPr>
          <p:cNvSpPr txBox="1"/>
          <p:nvPr/>
        </p:nvSpPr>
        <p:spPr>
          <a:xfrm>
            <a:off x="10247665" y="4899829"/>
            <a:ext cx="1446230" cy="461665"/>
          </a:xfrm>
          <a:prstGeom prst="rect">
            <a:avLst/>
          </a:prstGeom>
          <a:noFill/>
          <a:ln w="28575">
            <a:solidFill>
              <a:schemeClr val="tx1"/>
            </a:solidFill>
          </a:ln>
        </p:spPr>
        <p:txBody>
          <a:bodyPr wrap="none" rtlCol="0">
            <a:spAutoFit/>
          </a:bodyPr>
          <a:lstStyle/>
          <a:p>
            <a:r>
              <a:rPr lang="ja-JP" altLang="en-US" sz="2400" dirty="0">
                <a:latin typeface="ＭＳ Ｐゴシック" panose="020B0600070205080204" pitchFamily="50" charset="-128"/>
                <a:ea typeface="ＭＳ Ｐゴシック" panose="020B0600070205080204" pitchFamily="50" charset="-128"/>
              </a:rPr>
              <a:t>ＢｉｇＲＩＰＳ</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8" name="矢印: 右 17">
            <a:extLst>
              <a:ext uri="{FF2B5EF4-FFF2-40B4-BE49-F238E27FC236}">
                <a16:creationId xmlns:a16="http://schemas.microsoft.com/office/drawing/2014/main" id="{995299A9-562C-7219-2095-83FF3F3DD713}"/>
              </a:ext>
            </a:extLst>
          </p:cNvPr>
          <p:cNvSpPr/>
          <p:nvPr/>
        </p:nvSpPr>
        <p:spPr>
          <a:xfrm>
            <a:off x="9680869" y="4997416"/>
            <a:ext cx="386297" cy="273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66CBC72C-A98C-E9E4-989B-14770A18949D}"/>
              </a:ext>
            </a:extLst>
          </p:cNvPr>
          <p:cNvSpPr txBox="1"/>
          <p:nvPr/>
        </p:nvSpPr>
        <p:spPr>
          <a:xfrm>
            <a:off x="3986903" y="6478714"/>
            <a:ext cx="2643672" cy="369332"/>
          </a:xfrm>
          <a:prstGeom prst="rect">
            <a:avLst/>
          </a:prstGeom>
          <a:noFill/>
        </p:spPr>
        <p:txBody>
          <a:bodyPr wrap="none" rtlCol="0">
            <a:spAutoFit/>
          </a:bodyPr>
          <a:lstStyle/>
          <a:p>
            <a:r>
              <a:rPr lang="ja-JP" altLang="ja-JP" dirty="0">
                <a:latin typeface="ＭＳ Ｐゴシック" panose="020B0600070205080204" pitchFamily="50" charset="-128"/>
                <a:ea typeface="ＭＳ Ｐゴシック" panose="020B0600070205080204" pitchFamily="50" charset="-128"/>
              </a:rPr>
              <a:t>Electrons are stripped off</a:t>
            </a:r>
            <a:endParaRPr kumimoji="1" lang="ja-JP" altLang="en-US" dirty="0">
              <a:latin typeface="ＭＳ Ｐゴシック" panose="020B0600070205080204" pitchFamily="50" charset="-128"/>
              <a:ea typeface="ＭＳ Ｐゴシック" panose="020B0600070205080204" pitchFamily="50" charset="-128"/>
            </a:endParaRPr>
          </a:p>
        </p:txBody>
      </p:sp>
      <p:cxnSp>
        <p:nvCxnSpPr>
          <p:cNvPr id="24" name="直線矢印コネクタ 23">
            <a:extLst>
              <a:ext uri="{FF2B5EF4-FFF2-40B4-BE49-F238E27FC236}">
                <a16:creationId xmlns:a16="http://schemas.microsoft.com/office/drawing/2014/main" id="{A1A06488-02EE-CBE7-2B0B-CD07F289EE00}"/>
              </a:ext>
            </a:extLst>
          </p:cNvPr>
          <p:cNvCxnSpPr>
            <a:cxnSpLocks/>
          </p:cNvCxnSpPr>
          <p:nvPr/>
        </p:nvCxnSpPr>
        <p:spPr>
          <a:xfrm flipV="1">
            <a:off x="5308060" y="5361494"/>
            <a:ext cx="0" cy="625880"/>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sp>
        <p:nvSpPr>
          <p:cNvPr id="25" name="テキスト ボックス 24">
            <a:extLst>
              <a:ext uri="{FF2B5EF4-FFF2-40B4-BE49-F238E27FC236}">
                <a16:creationId xmlns:a16="http://schemas.microsoft.com/office/drawing/2014/main" id="{D79EAD49-3165-0F02-796A-50AA78251ED6}"/>
              </a:ext>
            </a:extLst>
          </p:cNvPr>
          <p:cNvSpPr txBox="1"/>
          <p:nvPr/>
        </p:nvSpPr>
        <p:spPr>
          <a:xfrm>
            <a:off x="4408492" y="6091836"/>
            <a:ext cx="1798890" cy="369332"/>
          </a:xfrm>
          <a:prstGeom prst="rect">
            <a:avLst/>
          </a:prstGeom>
          <a:noFill/>
          <a:ln w="38100">
            <a:solidFill>
              <a:schemeClr val="tx1"/>
            </a:solidFill>
          </a:ln>
        </p:spPr>
        <p:txBody>
          <a:bodyPr wrap="none" rtlCol="0">
            <a:spAutoFit/>
          </a:bodyPr>
          <a:lstStyle/>
          <a:p>
            <a:r>
              <a:rPr lang="ja-JP" altLang="ja-JP" dirty="0">
                <a:latin typeface="ＭＳ Ｐゴシック" panose="020B0600070205080204" pitchFamily="50" charset="-128"/>
                <a:ea typeface="ＭＳ Ｐゴシック" panose="020B0600070205080204" pitchFamily="50" charset="-128"/>
              </a:rPr>
              <a:t>Electron stripper</a:t>
            </a:r>
            <a:endParaRPr kumimoji="1" lang="ja-JP" altLang="en-US" dirty="0">
              <a:latin typeface="ＭＳ Ｐゴシック" panose="020B0600070205080204" pitchFamily="50" charset="-128"/>
              <a:ea typeface="ＭＳ Ｐゴシック" panose="020B0600070205080204" pitchFamily="50" charset="-128"/>
            </a:endParaRPr>
          </a:p>
        </p:txBody>
      </p:sp>
      <p:sp>
        <p:nvSpPr>
          <p:cNvPr id="27" name="テキスト ボックス 26">
            <a:extLst>
              <a:ext uri="{FF2B5EF4-FFF2-40B4-BE49-F238E27FC236}">
                <a16:creationId xmlns:a16="http://schemas.microsoft.com/office/drawing/2014/main" id="{2AA543B5-0E54-1F39-B4CA-FE710BE0F6E2}"/>
              </a:ext>
            </a:extLst>
          </p:cNvPr>
          <p:cNvSpPr txBox="1"/>
          <p:nvPr/>
        </p:nvSpPr>
        <p:spPr>
          <a:xfrm>
            <a:off x="3067" y="4462081"/>
            <a:ext cx="1959191" cy="369332"/>
          </a:xfrm>
          <a:prstGeom prst="rect">
            <a:avLst/>
          </a:prstGeom>
          <a:noFill/>
        </p:spPr>
        <p:txBody>
          <a:bodyPr wrap="none" rtlCol="0">
            <a:spAutoFit/>
          </a:bodyPr>
          <a:lstStyle/>
          <a:p>
            <a:r>
              <a:rPr lang="ja-JP" altLang="ja-JP" b="1" dirty="0">
                <a:latin typeface="ＭＳ Ｐゴシック" panose="020B0600070205080204" pitchFamily="50" charset="-128"/>
                <a:ea typeface="ＭＳ Ｐゴシック" panose="020B0600070205080204" pitchFamily="50" charset="-128"/>
              </a:rPr>
              <a:t>Linear accelerator</a:t>
            </a:r>
            <a:endParaRPr kumimoji="1" lang="ja-JP" altLang="en-US" b="1" dirty="0">
              <a:latin typeface="ＭＳ Ｐゴシック" panose="020B0600070205080204" pitchFamily="50" charset="-128"/>
              <a:ea typeface="ＭＳ Ｐゴシック" panose="020B0600070205080204" pitchFamily="50" charset="-128"/>
            </a:endParaRPr>
          </a:p>
        </p:txBody>
      </p:sp>
      <p:sp>
        <p:nvSpPr>
          <p:cNvPr id="29" name="テキスト ボックス 28">
            <a:extLst>
              <a:ext uri="{FF2B5EF4-FFF2-40B4-BE49-F238E27FC236}">
                <a16:creationId xmlns:a16="http://schemas.microsoft.com/office/drawing/2014/main" id="{EA17DA1A-AC98-C2FD-1C57-4FB3042B5868}"/>
              </a:ext>
            </a:extLst>
          </p:cNvPr>
          <p:cNvSpPr txBox="1"/>
          <p:nvPr/>
        </p:nvSpPr>
        <p:spPr>
          <a:xfrm>
            <a:off x="4618458" y="4444534"/>
            <a:ext cx="1124026" cy="369332"/>
          </a:xfrm>
          <a:prstGeom prst="rect">
            <a:avLst/>
          </a:prstGeom>
          <a:noFill/>
        </p:spPr>
        <p:txBody>
          <a:bodyPr wrap="none" rtlCol="0">
            <a:spAutoFit/>
          </a:bodyPr>
          <a:lstStyle/>
          <a:p>
            <a:r>
              <a:rPr lang="ja-JP" altLang="ja-JP" b="1" dirty="0">
                <a:latin typeface="ＭＳ Ｐゴシック" panose="020B0600070205080204" pitchFamily="50" charset="-128"/>
                <a:ea typeface="ＭＳ Ｐゴシック" panose="020B0600070205080204" pitchFamily="50" charset="-128"/>
              </a:rPr>
              <a:t>Cyclotron</a:t>
            </a:r>
            <a:endParaRPr kumimoji="1" lang="ja-JP" altLang="en-US" b="1" dirty="0">
              <a:latin typeface="ＭＳ Ｐゴシック" panose="020B0600070205080204" pitchFamily="50" charset="-128"/>
              <a:ea typeface="ＭＳ Ｐゴシック" panose="020B0600070205080204" pitchFamily="50" charset="-128"/>
            </a:endParaRPr>
          </a:p>
        </p:txBody>
      </p:sp>
      <p:cxnSp>
        <p:nvCxnSpPr>
          <p:cNvPr id="31" name="直線矢印コネクタ 30">
            <a:extLst>
              <a:ext uri="{FF2B5EF4-FFF2-40B4-BE49-F238E27FC236}">
                <a16:creationId xmlns:a16="http://schemas.microsoft.com/office/drawing/2014/main" id="{DEDF1389-A7E0-2265-8CB8-65C2C063CD05}"/>
              </a:ext>
            </a:extLst>
          </p:cNvPr>
          <p:cNvCxnSpPr>
            <a:cxnSpLocks/>
          </p:cNvCxnSpPr>
          <p:nvPr/>
        </p:nvCxnSpPr>
        <p:spPr>
          <a:xfrm flipH="1">
            <a:off x="2012122" y="4629200"/>
            <a:ext cx="253933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直線矢印コネクタ 31">
            <a:extLst>
              <a:ext uri="{FF2B5EF4-FFF2-40B4-BE49-F238E27FC236}">
                <a16:creationId xmlns:a16="http://schemas.microsoft.com/office/drawing/2014/main" id="{00B85CBC-DD59-C3C2-B576-6246EDB45012}"/>
              </a:ext>
            </a:extLst>
          </p:cNvPr>
          <p:cNvCxnSpPr>
            <a:cxnSpLocks/>
            <a:stCxn id="29" idx="3"/>
          </p:cNvCxnSpPr>
          <p:nvPr/>
        </p:nvCxnSpPr>
        <p:spPr>
          <a:xfrm>
            <a:off x="5742484" y="4629200"/>
            <a:ext cx="3654732" cy="17547"/>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35" name="直線コネクタ 34">
            <a:extLst>
              <a:ext uri="{FF2B5EF4-FFF2-40B4-BE49-F238E27FC236}">
                <a16:creationId xmlns:a16="http://schemas.microsoft.com/office/drawing/2014/main" id="{4D0C5CFE-30D9-406A-57CB-F8856FFF933E}"/>
              </a:ext>
            </a:extLst>
          </p:cNvPr>
          <p:cNvCxnSpPr>
            <a:cxnSpLocks/>
          </p:cNvCxnSpPr>
          <p:nvPr/>
        </p:nvCxnSpPr>
        <p:spPr>
          <a:xfrm>
            <a:off x="2007937" y="4479629"/>
            <a:ext cx="0" cy="314781"/>
          </a:xfrm>
          <a:prstGeom prst="line">
            <a:avLst/>
          </a:prstGeom>
          <a:ln w="38100"/>
        </p:spPr>
        <p:style>
          <a:lnRef idx="2">
            <a:schemeClr val="dk1"/>
          </a:lnRef>
          <a:fillRef idx="0">
            <a:schemeClr val="dk1"/>
          </a:fillRef>
          <a:effectRef idx="1">
            <a:schemeClr val="dk1"/>
          </a:effectRef>
          <a:fontRef idx="minor">
            <a:schemeClr val="tx1"/>
          </a:fontRef>
        </p:style>
      </p:cxnSp>
      <p:cxnSp>
        <p:nvCxnSpPr>
          <p:cNvPr id="40" name="直線コネクタ 39">
            <a:extLst>
              <a:ext uri="{FF2B5EF4-FFF2-40B4-BE49-F238E27FC236}">
                <a16:creationId xmlns:a16="http://schemas.microsoft.com/office/drawing/2014/main" id="{E7B83DFE-E937-64C0-501F-FBB4027457F5}"/>
              </a:ext>
            </a:extLst>
          </p:cNvPr>
          <p:cNvCxnSpPr>
            <a:cxnSpLocks/>
          </p:cNvCxnSpPr>
          <p:nvPr/>
        </p:nvCxnSpPr>
        <p:spPr>
          <a:xfrm>
            <a:off x="9464223" y="4494708"/>
            <a:ext cx="0" cy="314781"/>
          </a:xfrm>
          <a:prstGeom prst="line">
            <a:avLst/>
          </a:prstGeom>
          <a:ln w="38100"/>
        </p:spPr>
        <p:style>
          <a:lnRef idx="2">
            <a:schemeClr val="dk1"/>
          </a:lnRef>
          <a:fillRef idx="0">
            <a:schemeClr val="dk1"/>
          </a:fillRef>
          <a:effectRef idx="1">
            <a:schemeClr val="dk1"/>
          </a:effectRef>
          <a:fontRef idx="minor">
            <a:schemeClr val="tx1"/>
          </a:fontRef>
        </p:style>
      </p:cxnSp>
      <p:sp>
        <p:nvSpPr>
          <p:cNvPr id="3" name="矢印: 右 2">
            <a:extLst>
              <a:ext uri="{FF2B5EF4-FFF2-40B4-BE49-F238E27FC236}">
                <a16:creationId xmlns:a16="http://schemas.microsoft.com/office/drawing/2014/main" id="{BCDB9F92-3F63-AFBE-1575-DC36A7151FBC}"/>
              </a:ext>
            </a:extLst>
          </p:cNvPr>
          <p:cNvSpPr/>
          <p:nvPr/>
        </p:nvSpPr>
        <p:spPr>
          <a:xfrm>
            <a:off x="2858775" y="4997416"/>
            <a:ext cx="386297" cy="273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201C1A51-CB9C-01B8-C9F0-83F1A008C2E0}"/>
              </a:ext>
            </a:extLst>
          </p:cNvPr>
          <p:cNvSpPr txBox="1"/>
          <p:nvPr/>
        </p:nvSpPr>
        <p:spPr>
          <a:xfrm>
            <a:off x="2005443" y="4868417"/>
            <a:ext cx="745717" cy="461665"/>
          </a:xfrm>
          <a:prstGeom prst="rect">
            <a:avLst/>
          </a:prstGeom>
          <a:noFill/>
          <a:ln w="28575">
            <a:solidFill>
              <a:schemeClr val="tx1"/>
            </a:solidFill>
          </a:ln>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AVF</a:t>
            </a:r>
          </a:p>
        </p:txBody>
      </p:sp>
      <p:grpSp>
        <p:nvGrpSpPr>
          <p:cNvPr id="20" name="グループ化 19">
            <a:extLst>
              <a:ext uri="{FF2B5EF4-FFF2-40B4-BE49-F238E27FC236}">
                <a16:creationId xmlns:a16="http://schemas.microsoft.com/office/drawing/2014/main" id="{110FE7BC-4871-83BB-9D54-E73F67320B26}"/>
              </a:ext>
            </a:extLst>
          </p:cNvPr>
          <p:cNvGrpSpPr/>
          <p:nvPr/>
        </p:nvGrpSpPr>
        <p:grpSpPr>
          <a:xfrm>
            <a:off x="3576073" y="1285049"/>
            <a:ext cx="1129610" cy="615553"/>
            <a:chOff x="1871922" y="1745431"/>
            <a:chExt cx="1310192" cy="713957"/>
          </a:xfrm>
        </p:grpSpPr>
        <p:sp>
          <p:nvSpPr>
            <p:cNvPr id="5" name="四角形: 角を丸くする 4">
              <a:extLst>
                <a:ext uri="{FF2B5EF4-FFF2-40B4-BE49-F238E27FC236}">
                  <a16:creationId xmlns:a16="http://schemas.microsoft.com/office/drawing/2014/main" id="{BE0A18AB-0760-1A7E-9C40-24BA2BB6422E}"/>
                </a:ext>
              </a:extLst>
            </p:cNvPr>
            <p:cNvSpPr/>
            <p:nvPr/>
          </p:nvSpPr>
          <p:spPr>
            <a:xfrm>
              <a:off x="1971837" y="1845819"/>
              <a:ext cx="1031391" cy="276192"/>
            </a:xfrm>
            <a:prstGeom prst="roundRect">
              <a:avLst/>
            </a:prstGeom>
            <a:solidFill>
              <a:srgbClr val="ACB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9F3F1B8-A603-3CC1-BDB4-F303C0D15EC2}"/>
                </a:ext>
              </a:extLst>
            </p:cNvPr>
            <p:cNvSpPr txBox="1"/>
            <p:nvPr/>
          </p:nvSpPr>
          <p:spPr>
            <a:xfrm>
              <a:off x="1871922" y="1745431"/>
              <a:ext cx="1310192" cy="713957"/>
            </a:xfrm>
            <a:prstGeom prst="rect">
              <a:avLst/>
            </a:prstGeom>
            <a:noFill/>
          </p:spPr>
          <p:txBody>
            <a:bodyPr wrap="square" rtlCol="0">
              <a:spAutoFit/>
            </a:bodyPr>
            <a:lstStyle/>
            <a:p>
              <a:r>
                <a:rPr lang="ja-JP" altLang="ja-JP" sz="1600" b="1" dirty="0">
                  <a:latin typeface="ＭＳ Ｐゴシック" panose="020B0600070205080204" pitchFamily="50" charset="-128"/>
                  <a:ea typeface="ＭＳ Ｐゴシック" panose="020B0600070205080204" pitchFamily="50" charset="-128"/>
                </a:rPr>
                <a:t>Cyclotron</a:t>
              </a:r>
              <a:endParaRPr lang="ja-JP" altLang="en-US" sz="1600" b="1" dirty="0">
                <a:latin typeface="ＭＳ Ｐゴシック" panose="020B0600070205080204" pitchFamily="50" charset="-128"/>
                <a:ea typeface="ＭＳ Ｐゴシック" panose="020B0600070205080204" pitchFamily="50" charset="-128"/>
              </a:endParaRPr>
            </a:p>
            <a:p>
              <a:endParaRPr kumimoji="1" lang="ja-JP" altLang="en-US" dirty="0"/>
            </a:p>
          </p:txBody>
        </p:sp>
      </p:grpSp>
    </p:spTree>
    <p:extLst>
      <p:ext uri="{BB962C8B-B14F-4D97-AF65-F5344CB8AC3E}">
        <p14:creationId xmlns:p14="http://schemas.microsoft.com/office/powerpoint/2010/main" val="1909457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AF31DB5D-0C2A-0603-E022-92D138FFAB75}"/>
              </a:ext>
            </a:extLst>
          </p:cNvPr>
          <p:cNvSpPr txBox="1"/>
          <p:nvPr/>
        </p:nvSpPr>
        <p:spPr>
          <a:xfrm>
            <a:off x="91885" y="185908"/>
            <a:ext cx="2191695"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Contents</a:t>
            </a:r>
          </a:p>
        </p:txBody>
      </p:sp>
      <p:cxnSp>
        <p:nvCxnSpPr>
          <p:cNvPr id="8" name="直線コネクタ 7">
            <a:extLst>
              <a:ext uri="{FF2B5EF4-FFF2-40B4-BE49-F238E27FC236}">
                <a16:creationId xmlns:a16="http://schemas.microsoft.com/office/drawing/2014/main" id="{50B06CBF-24F0-FA29-D83D-3B64F39D05D0}"/>
              </a:ext>
            </a:extLst>
          </p:cNvPr>
          <p:cNvCxnSpPr>
            <a:cxnSpLocks/>
          </p:cNvCxnSpPr>
          <p:nvPr/>
        </p:nvCxnSpPr>
        <p:spPr>
          <a:xfrm>
            <a:off x="0" y="914253"/>
            <a:ext cx="2351314" cy="0"/>
          </a:xfrm>
          <a:prstGeom prst="line">
            <a:avLst/>
          </a:prstGeom>
          <a:ln w="38100"/>
        </p:spPr>
        <p:style>
          <a:lnRef idx="2">
            <a:schemeClr val="dk1"/>
          </a:lnRef>
          <a:fillRef idx="0">
            <a:schemeClr val="dk1"/>
          </a:fillRef>
          <a:effectRef idx="1">
            <a:schemeClr val="dk1"/>
          </a:effectRef>
          <a:fontRef idx="minor">
            <a:schemeClr val="tx1"/>
          </a:fontRef>
        </p:style>
      </p:cxnSp>
      <p:sp>
        <p:nvSpPr>
          <p:cNvPr id="10" name="テキスト ボックス 9">
            <a:extLst>
              <a:ext uri="{FF2B5EF4-FFF2-40B4-BE49-F238E27FC236}">
                <a16:creationId xmlns:a16="http://schemas.microsoft.com/office/drawing/2014/main" id="{4AA67F61-3235-E482-7216-C9F8AD43BF45}"/>
              </a:ext>
            </a:extLst>
          </p:cNvPr>
          <p:cNvSpPr txBox="1"/>
          <p:nvPr/>
        </p:nvSpPr>
        <p:spPr>
          <a:xfrm>
            <a:off x="2406869" y="1467878"/>
            <a:ext cx="7378262" cy="4585871"/>
          </a:xfrm>
          <a:prstGeom prst="rect">
            <a:avLst/>
          </a:prstGeom>
          <a:noFill/>
        </p:spPr>
        <p:txBody>
          <a:bodyPr wrap="square" rtlCol="0">
            <a:spAutoFit/>
          </a:bodyPr>
          <a:lstStyle/>
          <a:p>
            <a:pPr marL="285750" indent="-285750">
              <a:buFont typeface="Arial" panose="020B0604020202020204" pitchFamily="34" charset="0"/>
              <a:buChar char="•"/>
            </a:pPr>
            <a:r>
              <a:rPr lang="ja-JP" altLang="ja-JP" sz="3200" b="1" dirty="0"/>
              <a:t>Background and Objectives</a:t>
            </a:r>
            <a:endParaRPr kumimoji="1" lang="en-US" altLang="ja-JP" sz="3200" b="1" dirty="0">
              <a:latin typeface="ＭＳ Ｐゴシック" panose="020B0600070205080204" pitchFamily="50" charset="-128"/>
              <a:ea typeface="ＭＳ Ｐゴシック" panose="020B0600070205080204" pitchFamily="50" charset="-128"/>
            </a:endParaRPr>
          </a:p>
          <a:p>
            <a:pPr marL="285750" indent="-285750">
              <a:buFont typeface="Arial" panose="020B0604020202020204" pitchFamily="34" charset="0"/>
              <a:buChar char="•"/>
            </a:pPr>
            <a:endParaRPr lang="en-US" altLang="ja-JP" sz="3200" dirty="0">
              <a:latin typeface="ＭＳ Ｐゴシック" panose="020B0600070205080204" pitchFamily="50" charset="-128"/>
              <a:ea typeface="ＭＳ Ｐゴシック" panose="020B0600070205080204" pitchFamily="50" charset="-128"/>
            </a:endParaRPr>
          </a:p>
          <a:p>
            <a:pPr marL="285750" indent="-285750">
              <a:buFont typeface="Arial" panose="020B0604020202020204" pitchFamily="34" charset="0"/>
              <a:buChar char="•"/>
            </a:pPr>
            <a:r>
              <a:rPr lang="ja-JP" altLang="ja-JP" sz="3200" b="1" dirty="0"/>
              <a:t>Measurement Principle</a:t>
            </a:r>
            <a:endParaRPr lang="ja-JP" altLang="ja-JP" sz="3200" dirty="0"/>
          </a:p>
          <a:p>
            <a:pPr marL="285750" indent="-285750">
              <a:buFont typeface="Arial" panose="020B0604020202020204" pitchFamily="34" charset="0"/>
              <a:buChar char="•"/>
            </a:pPr>
            <a:endParaRPr kumimoji="1" lang="en-US" altLang="ja-JP" sz="3200" dirty="0">
              <a:latin typeface="ＭＳ Ｐゴシック" panose="020B0600070205080204" pitchFamily="50" charset="-128"/>
              <a:ea typeface="ＭＳ Ｐゴシック" panose="020B0600070205080204" pitchFamily="50" charset="-128"/>
            </a:endParaRPr>
          </a:p>
          <a:p>
            <a:pPr marL="285750" indent="-285750">
              <a:buFont typeface="Arial" panose="020B0604020202020204" pitchFamily="34" charset="0"/>
              <a:buChar char="•"/>
            </a:pPr>
            <a:r>
              <a:rPr lang="ja-JP" altLang="ja-JP" sz="3200" b="1" dirty="0"/>
              <a:t>Experiment</a:t>
            </a:r>
            <a:endParaRPr lang="en-US" altLang="ja-JP" sz="3200" dirty="0">
              <a:latin typeface="ＭＳ Ｐゴシック" panose="020B0600070205080204" pitchFamily="50" charset="-128"/>
              <a:ea typeface="ＭＳ Ｐゴシック" panose="020B0600070205080204" pitchFamily="50" charset="-128"/>
            </a:endParaRPr>
          </a:p>
          <a:p>
            <a:pPr marL="285750" indent="-285750">
              <a:buFont typeface="Arial" panose="020B0604020202020204" pitchFamily="34" charset="0"/>
              <a:buChar char="•"/>
            </a:pPr>
            <a:endParaRPr kumimoji="1" lang="en-US" altLang="ja-JP" sz="3200" dirty="0">
              <a:latin typeface="ＭＳ Ｐゴシック" panose="020B0600070205080204" pitchFamily="50" charset="-128"/>
              <a:ea typeface="ＭＳ Ｐゴシック" panose="020B0600070205080204" pitchFamily="50" charset="-128"/>
            </a:endParaRPr>
          </a:p>
          <a:p>
            <a:pPr marL="285750" indent="-285750">
              <a:buFont typeface="Arial" panose="020B0604020202020204" pitchFamily="34" charset="0"/>
              <a:buChar char="•"/>
            </a:pPr>
            <a:r>
              <a:rPr lang="en-US" altLang="ja-JP" sz="3200" b="1" dirty="0">
                <a:latin typeface="ＭＳ Ｐゴシック" panose="020B0600070205080204" pitchFamily="50" charset="-128"/>
                <a:ea typeface="ＭＳ Ｐゴシック" panose="020B0600070205080204" pitchFamily="50" charset="-128"/>
              </a:rPr>
              <a:t>Analysis</a:t>
            </a:r>
            <a:r>
              <a:rPr lang="ja-JP" altLang="en-US" sz="3200" b="1" dirty="0">
                <a:latin typeface="ＭＳ Ｐゴシック" panose="020B0600070205080204" pitchFamily="50" charset="-128"/>
                <a:ea typeface="ＭＳ Ｐゴシック" panose="020B0600070205080204" pitchFamily="50" charset="-128"/>
              </a:rPr>
              <a:t> </a:t>
            </a:r>
            <a:r>
              <a:rPr lang="en-US" altLang="ja-JP" sz="3200" b="1" dirty="0">
                <a:latin typeface="ＭＳ Ｐゴシック" panose="020B0600070205080204" pitchFamily="50" charset="-128"/>
                <a:ea typeface="ＭＳ Ｐゴシック" panose="020B0600070205080204" pitchFamily="50" charset="-128"/>
              </a:rPr>
              <a:t>Results and Discussion</a:t>
            </a:r>
            <a:endParaRPr kumimoji="1" lang="en-US" altLang="ja-JP" sz="3200" b="1" dirty="0">
              <a:latin typeface="ＭＳ Ｐゴシック" panose="020B0600070205080204" pitchFamily="50" charset="-128"/>
              <a:ea typeface="ＭＳ Ｐゴシック" panose="020B0600070205080204" pitchFamily="50" charset="-128"/>
            </a:endParaRPr>
          </a:p>
          <a:p>
            <a:endParaRPr lang="en-US" altLang="ja-JP" sz="3200" dirty="0">
              <a:latin typeface="ＭＳ Ｐゴシック" panose="020B0600070205080204" pitchFamily="50" charset="-128"/>
              <a:ea typeface="ＭＳ Ｐゴシック" panose="020B0600070205080204" pitchFamily="50" charset="-128"/>
            </a:endParaRPr>
          </a:p>
          <a:p>
            <a:pPr marL="285750" indent="-285750">
              <a:buFont typeface="Arial" panose="020B0604020202020204" pitchFamily="34" charset="0"/>
              <a:buChar char="•"/>
            </a:pPr>
            <a:r>
              <a:rPr kumimoji="1" lang="en-US" altLang="ja-JP" sz="3200" b="1" dirty="0">
                <a:latin typeface="ＭＳ Ｐゴシック" panose="020B0600070205080204" pitchFamily="50" charset="-128"/>
                <a:ea typeface="ＭＳ Ｐゴシック" panose="020B0600070205080204" pitchFamily="50" charset="-128"/>
              </a:rPr>
              <a:t>Summary and Future Prospects</a:t>
            </a:r>
            <a:endParaRPr kumimoji="1" lang="ja-JP" altLang="en-US" sz="3200" b="1" dirty="0">
              <a:latin typeface="ＭＳ Ｐゴシック" panose="020B0600070205080204" pitchFamily="50" charset="-128"/>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04F785A2-547E-8847-B82F-E3BBBC92459E}"/>
              </a:ext>
            </a:extLst>
          </p:cNvPr>
          <p:cNvSpPr txBox="1"/>
          <p:nvPr/>
        </p:nvSpPr>
        <p:spPr>
          <a:xfrm>
            <a:off x="10912625" y="145411"/>
            <a:ext cx="1056767"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P.1</a:t>
            </a:r>
          </a:p>
        </p:txBody>
      </p:sp>
    </p:spTree>
    <p:extLst>
      <p:ext uri="{BB962C8B-B14F-4D97-AF65-F5344CB8AC3E}">
        <p14:creationId xmlns:p14="http://schemas.microsoft.com/office/powerpoint/2010/main" val="3611927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69B34-180E-254E-5535-FECC2AF4C47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95D343B-8B15-C92C-A775-6A65D0B60037}"/>
              </a:ext>
            </a:extLst>
          </p:cNvPr>
          <p:cNvSpPr txBox="1"/>
          <p:nvPr/>
        </p:nvSpPr>
        <p:spPr>
          <a:xfrm>
            <a:off x="0" y="103612"/>
            <a:ext cx="6124332" cy="707886"/>
          </a:xfrm>
          <a:prstGeom prst="rect">
            <a:avLst/>
          </a:prstGeom>
          <a:noFill/>
        </p:spPr>
        <p:txBody>
          <a:bodyPr wrap="square" rtlCol="0">
            <a:spAutoFit/>
          </a:bodyPr>
          <a:lstStyle/>
          <a:p>
            <a:r>
              <a:rPr lang="ja-JP" altLang="ja-JP" sz="4000" dirty="0">
                <a:latin typeface="ＭＳ Ｐゴシック" panose="020B0600070205080204" pitchFamily="50" charset="-128"/>
                <a:ea typeface="ＭＳ Ｐゴシック" panose="020B0600070205080204" pitchFamily="50" charset="-128"/>
              </a:rPr>
              <a:t>About the</a:t>
            </a:r>
            <a:r>
              <a:rPr lang="en-US" altLang="ja-JP" sz="4000" dirty="0">
                <a:latin typeface="ＭＳ Ｐゴシック" panose="020B0600070205080204" pitchFamily="50" charset="-128"/>
                <a:ea typeface="ＭＳ Ｐゴシック" panose="020B0600070205080204" pitchFamily="50" charset="-128"/>
              </a:rPr>
              <a:t> </a:t>
            </a:r>
            <a:r>
              <a:rPr lang="ja-JP" altLang="ja-JP" sz="4000" dirty="0">
                <a:latin typeface="ＭＳ Ｐゴシック" panose="020B0600070205080204" pitchFamily="50" charset="-128"/>
                <a:ea typeface="ＭＳ Ｐゴシック" panose="020B0600070205080204" pitchFamily="50" charset="-128"/>
              </a:rPr>
              <a:t>Experiment</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44C50099-E424-AF2C-29C9-C992CEC565D4}"/>
              </a:ext>
            </a:extLst>
          </p:cNvPr>
          <p:cNvCxnSpPr>
            <a:cxnSpLocks/>
          </p:cNvCxnSpPr>
          <p:nvPr/>
        </p:nvCxnSpPr>
        <p:spPr>
          <a:xfrm>
            <a:off x="680" y="914253"/>
            <a:ext cx="4889819" cy="0"/>
          </a:xfrm>
          <a:prstGeom prst="line">
            <a:avLst/>
          </a:prstGeom>
          <a:ln w="38100"/>
        </p:spPr>
        <p:style>
          <a:lnRef idx="2">
            <a:schemeClr val="dk1"/>
          </a:lnRef>
          <a:fillRef idx="0">
            <a:schemeClr val="dk1"/>
          </a:fillRef>
          <a:effectRef idx="1">
            <a:schemeClr val="dk1"/>
          </a:effectRef>
          <a:fontRef idx="minor">
            <a:schemeClr val="tx1"/>
          </a:fontRef>
        </p:style>
      </p:cxnSp>
      <p:sp>
        <p:nvSpPr>
          <p:cNvPr id="6" name="テキスト ボックス 5">
            <a:extLst>
              <a:ext uri="{FF2B5EF4-FFF2-40B4-BE49-F238E27FC236}">
                <a16:creationId xmlns:a16="http://schemas.microsoft.com/office/drawing/2014/main" id="{0555F8F0-F239-C1E8-24A7-3C32F0D4D545}"/>
              </a:ext>
            </a:extLst>
          </p:cNvPr>
          <p:cNvSpPr txBox="1"/>
          <p:nvPr/>
        </p:nvSpPr>
        <p:spPr>
          <a:xfrm>
            <a:off x="0" y="1418496"/>
            <a:ext cx="4192173"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RIKEN RI Beam Factory (RIBF)</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1A6CAAFC-3193-804D-10C9-688542298745}"/>
              </a:ext>
            </a:extLst>
          </p:cNvPr>
          <p:cNvSpPr txBox="1"/>
          <p:nvPr/>
        </p:nvSpPr>
        <p:spPr>
          <a:xfrm>
            <a:off x="9933723" y="6463541"/>
            <a:ext cx="1601721" cy="369332"/>
          </a:xfrm>
          <a:prstGeom prst="rect">
            <a:avLst/>
          </a:prstGeom>
          <a:noFill/>
        </p:spPr>
        <p:txBody>
          <a:bodyPr wrap="none" rtlCol="0">
            <a:spAutoFit/>
          </a:bodyPr>
          <a:lstStyle/>
          <a:p>
            <a:r>
              <a:rPr lang="ja-JP" altLang="ja-JP" dirty="0">
                <a:latin typeface="ＭＳ Ｐゴシック" panose="020B0600070205080204" pitchFamily="50" charset="-128"/>
                <a:ea typeface="ＭＳ Ｐゴシック" panose="020B0600070205080204" pitchFamily="50" charset="-128"/>
              </a:rPr>
              <a:t>Source: RIKEN</a:t>
            </a:r>
            <a:endParaRPr lang="en-US" altLang="ja-JP" kern="100" dirty="0">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grpSp>
        <p:nvGrpSpPr>
          <p:cNvPr id="18" name="グループ化 17">
            <a:extLst>
              <a:ext uri="{FF2B5EF4-FFF2-40B4-BE49-F238E27FC236}">
                <a16:creationId xmlns:a16="http://schemas.microsoft.com/office/drawing/2014/main" id="{CA16482D-FB17-1EB4-0A23-123D4F7F54C6}"/>
              </a:ext>
            </a:extLst>
          </p:cNvPr>
          <p:cNvGrpSpPr/>
          <p:nvPr/>
        </p:nvGrpSpPr>
        <p:grpSpPr>
          <a:xfrm>
            <a:off x="6459429" y="85945"/>
            <a:ext cx="5726407" cy="4073682"/>
            <a:chOff x="5262443" y="-1"/>
            <a:chExt cx="6898045" cy="4317481"/>
          </a:xfrm>
        </p:grpSpPr>
        <p:pic>
          <p:nvPicPr>
            <p:cNvPr id="8" name="図 7" descr="ダイアグラム&#10;&#10;AI 生成コンテンツは誤りを含む可能性があります。">
              <a:extLst>
                <a:ext uri="{FF2B5EF4-FFF2-40B4-BE49-F238E27FC236}">
                  <a16:creationId xmlns:a16="http://schemas.microsoft.com/office/drawing/2014/main" id="{688BD146-BE67-65EA-51E7-CEFCFFF70EDE}"/>
                </a:ext>
              </a:extLst>
            </p:cNvPr>
            <p:cNvPicPr>
              <a:picLocks noChangeAspect="1"/>
            </p:cNvPicPr>
            <p:nvPr/>
          </p:nvPicPr>
          <p:blipFill>
            <a:blip r:embed="rId3"/>
            <a:stretch>
              <a:fillRect/>
            </a:stretch>
          </p:blipFill>
          <p:spPr>
            <a:xfrm>
              <a:off x="5262443" y="-1"/>
              <a:ext cx="6898045" cy="4317481"/>
            </a:xfrm>
            <a:prstGeom prst="rect">
              <a:avLst/>
            </a:prstGeom>
          </p:spPr>
        </p:pic>
        <p:sp>
          <p:nvSpPr>
            <p:cNvPr id="10" name="四角形: 角を丸くする 9">
              <a:extLst>
                <a:ext uri="{FF2B5EF4-FFF2-40B4-BE49-F238E27FC236}">
                  <a16:creationId xmlns:a16="http://schemas.microsoft.com/office/drawing/2014/main" id="{6A628A50-EB79-82F2-A664-65A276CD885C}"/>
                </a:ext>
              </a:extLst>
            </p:cNvPr>
            <p:cNvSpPr/>
            <p:nvPr/>
          </p:nvSpPr>
          <p:spPr>
            <a:xfrm rot="1451291">
              <a:off x="9655237" y="1439414"/>
              <a:ext cx="649118" cy="2565997"/>
            </a:xfrm>
            <a:prstGeom prst="roundRect">
              <a:avLst>
                <a:gd name="adj" fmla="val 25521"/>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B592639E-D734-F23D-57AF-8285BCD03065}"/>
                </a:ext>
              </a:extLst>
            </p:cNvPr>
            <p:cNvSpPr/>
            <p:nvPr/>
          </p:nvSpPr>
          <p:spPr>
            <a:xfrm>
              <a:off x="9123994" y="1487056"/>
              <a:ext cx="638842" cy="387773"/>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テキスト ボックス 12">
            <a:extLst>
              <a:ext uri="{FF2B5EF4-FFF2-40B4-BE49-F238E27FC236}">
                <a16:creationId xmlns:a16="http://schemas.microsoft.com/office/drawing/2014/main" id="{362EF1CB-B7E5-5DB9-1328-4ED5A1B0C411}"/>
              </a:ext>
            </a:extLst>
          </p:cNvPr>
          <p:cNvSpPr txBox="1"/>
          <p:nvPr/>
        </p:nvSpPr>
        <p:spPr>
          <a:xfrm>
            <a:off x="45453" y="2214659"/>
            <a:ext cx="5775940" cy="1200329"/>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 primary beam (</a:t>
            </a:r>
            <a:r>
              <a:rPr lang="ja-JP" altLang="ja-JP" sz="2400" baseline="30000" dirty="0">
                <a:latin typeface="Cambria Math" panose="02040503050406030204" pitchFamily="18" charset="0"/>
                <a:ea typeface="ＭＳ Ｐゴシック" panose="020B0600070205080204" pitchFamily="50" charset="-128"/>
              </a:rPr>
              <a:t>238</a:t>
            </a:r>
            <a:r>
              <a:rPr lang="ja-JP" altLang="ja-JP" sz="2400" dirty="0">
                <a:latin typeface="Cambria Math" panose="02040503050406030204" pitchFamily="18" charset="0"/>
                <a:ea typeface="ＭＳ Ｐゴシック" panose="020B0600070205080204" pitchFamily="50" charset="-128"/>
              </a:rPr>
              <a:t>U</a:t>
            </a:r>
            <a:r>
              <a:rPr lang="ja-JP" altLang="ja-JP" sz="2400" dirty="0">
                <a:latin typeface="ＭＳ Ｐゴシック" panose="020B0600070205080204" pitchFamily="50" charset="-128"/>
                <a:ea typeface="ＭＳ Ｐゴシック" panose="020B0600070205080204" pitchFamily="50" charset="-128"/>
              </a:rPr>
              <a:t>) is accelerated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to about </a:t>
            </a:r>
            <a:r>
              <a:rPr lang="ja-JP" altLang="ja-JP" sz="2400" dirty="0">
                <a:latin typeface="Cambria Math" panose="02040503050406030204" pitchFamily="18" charset="0"/>
                <a:ea typeface="ＭＳ Ｐゴシック" panose="020B0600070205080204" pitchFamily="50" charset="-128"/>
              </a:rPr>
              <a:t>70% </a:t>
            </a:r>
            <a:r>
              <a:rPr lang="ja-JP" altLang="ja-JP" sz="2400" dirty="0">
                <a:latin typeface="ＭＳ Ｐゴシック" panose="020B0600070205080204" pitchFamily="50" charset="-128"/>
                <a:ea typeface="ＭＳ Ｐゴシック" panose="020B0600070205080204" pitchFamily="50" charset="-128"/>
              </a:rPr>
              <a:t>of the speed</a:t>
            </a:r>
            <a:r>
              <a:rPr lang="en-US" altLang="ja-JP"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of light by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the Superconducting Ring Cyclotron (SRC).</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4" name="矢印: 右 13">
            <a:extLst>
              <a:ext uri="{FF2B5EF4-FFF2-40B4-BE49-F238E27FC236}">
                <a16:creationId xmlns:a16="http://schemas.microsoft.com/office/drawing/2014/main" id="{BD51A39D-626C-4DE7-F14A-69A7A4074D41}"/>
              </a:ext>
            </a:extLst>
          </p:cNvPr>
          <p:cNvSpPr/>
          <p:nvPr/>
        </p:nvSpPr>
        <p:spPr>
          <a:xfrm rot="5400000">
            <a:off x="1784174" y="3985061"/>
            <a:ext cx="983404" cy="4530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8FD4385C-03CC-1EDE-78CC-89014371D7FD}"/>
              </a:ext>
            </a:extLst>
          </p:cNvPr>
          <p:cNvSpPr txBox="1"/>
          <p:nvPr/>
        </p:nvSpPr>
        <p:spPr>
          <a:xfrm>
            <a:off x="209474" y="5024005"/>
            <a:ext cx="5330305"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RI beams are produced, separated,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and identified by the BigRIPS separator.</a:t>
            </a:r>
            <a:endParaRPr lang="en-US" altLang="ja-JP" sz="2400" dirty="0">
              <a:latin typeface="ＭＳ Ｐゴシック" panose="020B0600070205080204" pitchFamily="50" charset="-128"/>
              <a:ea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E53E7388-3AEF-A845-723E-09A7436BAFCB}"/>
              </a:ext>
            </a:extLst>
          </p:cNvPr>
          <p:cNvSpPr txBox="1"/>
          <p:nvPr/>
        </p:nvSpPr>
        <p:spPr>
          <a:xfrm>
            <a:off x="2677046" y="3928794"/>
            <a:ext cx="1202573" cy="461665"/>
          </a:xfrm>
          <a:prstGeom prst="rect">
            <a:avLst/>
          </a:prstGeom>
          <a:noFill/>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Incident</a:t>
            </a:r>
            <a:endParaRPr kumimoji="1" lang="ja-JP" altLang="en-US" sz="2400" dirty="0">
              <a:latin typeface="ＭＳ Ｐゴシック" panose="020B0600070205080204" pitchFamily="50" charset="-128"/>
              <a:ea typeface="ＭＳ Ｐゴシック" panose="020B0600070205080204" pitchFamily="50" charset="-128"/>
            </a:endParaRPr>
          </a:p>
        </p:txBody>
      </p:sp>
      <p:grpSp>
        <p:nvGrpSpPr>
          <p:cNvPr id="2" name="グループ化 1">
            <a:extLst>
              <a:ext uri="{FF2B5EF4-FFF2-40B4-BE49-F238E27FC236}">
                <a16:creationId xmlns:a16="http://schemas.microsoft.com/office/drawing/2014/main" id="{8E19267B-D34A-DA09-A0E6-3C2EBAEE63BE}"/>
              </a:ext>
            </a:extLst>
          </p:cNvPr>
          <p:cNvGrpSpPr/>
          <p:nvPr/>
        </p:nvGrpSpPr>
        <p:grpSpPr>
          <a:xfrm>
            <a:off x="6652222" y="4607642"/>
            <a:ext cx="3063056" cy="2225231"/>
            <a:chOff x="6496580" y="4601183"/>
            <a:chExt cx="3063056" cy="2225231"/>
          </a:xfrm>
        </p:grpSpPr>
        <p:pic>
          <p:nvPicPr>
            <p:cNvPr id="20" name="図 19">
              <a:extLst>
                <a:ext uri="{FF2B5EF4-FFF2-40B4-BE49-F238E27FC236}">
                  <a16:creationId xmlns:a16="http://schemas.microsoft.com/office/drawing/2014/main" id="{A3E241BB-3E12-ECBC-E158-61040A1927A7}"/>
                </a:ext>
              </a:extLst>
            </p:cNvPr>
            <p:cNvPicPr>
              <a:picLocks noChangeAspect="1"/>
            </p:cNvPicPr>
            <p:nvPr/>
          </p:nvPicPr>
          <p:blipFill>
            <a:blip r:embed="rId4"/>
            <a:stretch>
              <a:fillRect/>
            </a:stretch>
          </p:blipFill>
          <p:spPr>
            <a:xfrm>
              <a:off x="6496580" y="4601183"/>
              <a:ext cx="3063056" cy="2225231"/>
            </a:xfrm>
            <a:prstGeom prst="rect">
              <a:avLst/>
            </a:prstGeom>
          </p:spPr>
        </p:pic>
        <p:sp>
          <p:nvSpPr>
            <p:cNvPr id="21" name="テキスト ボックス 20">
              <a:extLst>
                <a:ext uri="{FF2B5EF4-FFF2-40B4-BE49-F238E27FC236}">
                  <a16:creationId xmlns:a16="http://schemas.microsoft.com/office/drawing/2014/main" id="{8B53718A-A9B0-8AB7-EF8E-B4AD3020C563}"/>
                </a:ext>
              </a:extLst>
            </p:cNvPr>
            <p:cNvSpPr txBox="1"/>
            <p:nvPr/>
          </p:nvSpPr>
          <p:spPr>
            <a:xfrm>
              <a:off x="6519077" y="4601183"/>
              <a:ext cx="793807" cy="461665"/>
            </a:xfrm>
            <a:prstGeom prst="rect">
              <a:avLst/>
            </a:prstGeom>
            <a:solidFill>
              <a:schemeClr val="bg1"/>
            </a:solidFill>
            <a:ln w="38100">
              <a:solidFill>
                <a:srgbClr val="FF0000"/>
              </a:solidFill>
            </a:ln>
          </p:spPr>
          <p:txBody>
            <a:bodyPr wrap="none" rtlCol="0">
              <a:spAutoFit/>
            </a:bodyPr>
            <a:lstStyle/>
            <a:p>
              <a:r>
                <a:rPr kumimoji="1" lang="en-US" altLang="ja-JP" sz="2400" dirty="0">
                  <a:latin typeface="ＭＳ Ｐゴシック" panose="020B0600070205080204" pitchFamily="50" charset="-128"/>
                  <a:ea typeface="ＭＳ Ｐゴシック" panose="020B0600070205080204" pitchFamily="50" charset="-128"/>
                </a:rPr>
                <a:t>SRC</a:t>
              </a:r>
              <a:endParaRPr kumimoji="1" lang="ja-JP" altLang="en-US" sz="2400" dirty="0">
                <a:latin typeface="ＭＳ Ｐゴシック" panose="020B0600070205080204" pitchFamily="50" charset="-128"/>
                <a:ea typeface="ＭＳ Ｐゴシック" panose="020B0600070205080204" pitchFamily="50" charset="-128"/>
              </a:endParaRPr>
            </a:p>
          </p:txBody>
        </p:sp>
      </p:grpSp>
      <p:sp>
        <p:nvSpPr>
          <p:cNvPr id="3" name="テキスト ボックス 2">
            <a:extLst>
              <a:ext uri="{FF2B5EF4-FFF2-40B4-BE49-F238E27FC236}">
                <a16:creationId xmlns:a16="http://schemas.microsoft.com/office/drawing/2014/main" id="{3739B99A-8A64-4941-B377-05840B5D9472}"/>
              </a:ext>
            </a:extLst>
          </p:cNvPr>
          <p:cNvSpPr txBox="1"/>
          <p:nvPr/>
        </p:nvSpPr>
        <p:spPr>
          <a:xfrm>
            <a:off x="8276472" y="4138111"/>
            <a:ext cx="3837910" cy="369332"/>
          </a:xfrm>
          <a:prstGeom prst="rect">
            <a:avLst/>
          </a:prstGeom>
          <a:noFill/>
          <a:ln w="28575">
            <a:solidFill>
              <a:schemeClr val="tx1"/>
            </a:solidFill>
          </a:ln>
        </p:spPr>
        <p:txBody>
          <a:bodyPr wrap="none" rtlCol="0">
            <a:spAutoFit/>
          </a:bodyPr>
          <a:lstStyle/>
          <a:p>
            <a:r>
              <a:rPr lang="ja-JP" altLang="ja-JP" b="1" dirty="0"/>
              <a:t>About 126m long from F0 to F11</a:t>
            </a: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446001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E3E7C01-ABCA-9911-13AE-29EB84A5C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733" y="302373"/>
            <a:ext cx="9266973" cy="6253253"/>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5B6015A1-094F-A453-792A-1C12DE23FE20}"/>
              </a:ext>
            </a:extLst>
          </p:cNvPr>
          <p:cNvSpPr txBox="1"/>
          <p:nvPr/>
        </p:nvSpPr>
        <p:spPr>
          <a:xfrm>
            <a:off x="3048856" y="3246902"/>
            <a:ext cx="6097712" cy="369332"/>
          </a:xfrm>
          <a:prstGeom prst="rect">
            <a:avLst/>
          </a:prstGeom>
          <a:noFill/>
        </p:spPr>
        <p:txBody>
          <a:bodyPr wrap="square">
            <a:spAutoFit/>
          </a:bodyPr>
          <a:lstStyle/>
          <a:p>
            <a:r>
              <a:rPr lang="ja-JP" altLang="ja-JP" dirty="0"/>
              <a:t>Red: User-defined equipment</a:t>
            </a:r>
            <a:endParaRPr lang="ja-JP" altLang="en-US" dirty="0"/>
          </a:p>
        </p:txBody>
      </p:sp>
      <p:sp>
        <p:nvSpPr>
          <p:cNvPr id="4" name="テキスト ボックス 3">
            <a:extLst>
              <a:ext uri="{FF2B5EF4-FFF2-40B4-BE49-F238E27FC236}">
                <a16:creationId xmlns:a16="http://schemas.microsoft.com/office/drawing/2014/main" id="{F7A4BCE1-40A2-42F9-4334-1247740FE743}"/>
              </a:ext>
            </a:extLst>
          </p:cNvPr>
          <p:cNvSpPr txBox="1"/>
          <p:nvPr/>
        </p:nvSpPr>
        <p:spPr>
          <a:xfrm>
            <a:off x="883578" y="704294"/>
            <a:ext cx="45719" cy="369332"/>
          </a:xfrm>
          <a:prstGeom prst="rect">
            <a:avLst/>
          </a:prstGeom>
          <a:noFill/>
        </p:spPr>
        <p:txBody>
          <a:bodyPr wrap="square" rtlCol="0">
            <a:spAutoFit/>
          </a:bodyPr>
          <a:lstStyle/>
          <a:p>
            <a:endParaRPr kumimoji="1" lang="ja-JP" altLang="en-US" dirty="0"/>
          </a:p>
        </p:txBody>
      </p:sp>
      <p:sp>
        <p:nvSpPr>
          <p:cNvPr id="5" name="テキスト ボックス 4">
            <a:extLst>
              <a:ext uri="{FF2B5EF4-FFF2-40B4-BE49-F238E27FC236}">
                <a16:creationId xmlns:a16="http://schemas.microsoft.com/office/drawing/2014/main" id="{FBADAC0B-9A56-9743-79FA-033E82BE814A}"/>
              </a:ext>
            </a:extLst>
          </p:cNvPr>
          <p:cNvSpPr txBox="1"/>
          <p:nvPr/>
        </p:nvSpPr>
        <p:spPr>
          <a:xfrm>
            <a:off x="1476445" y="302373"/>
            <a:ext cx="2991525" cy="369332"/>
          </a:xfrm>
          <a:prstGeom prst="rect">
            <a:avLst/>
          </a:prstGeom>
          <a:solidFill>
            <a:schemeClr val="bg1"/>
          </a:solidFill>
        </p:spPr>
        <p:txBody>
          <a:bodyPr wrap="none" rtlCol="0">
            <a:spAutoFit/>
          </a:bodyPr>
          <a:lstStyle/>
          <a:p>
            <a:r>
              <a:rPr lang="ja-JP" altLang="ja-JP" dirty="0">
                <a:solidFill>
                  <a:srgbClr val="FF0000"/>
                </a:solidFill>
                <a:latin typeface="ＭＳ Ｐゴシック" panose="020B0600070205080204" pitchFamily="50" charset="-128"/>
                <a:ea typeface="ＭＳ Ｐゴシック" panose="020B0600070205080204" pitchFamily="50" charset="-128"/>
              </a:rPr>
              <a:t>Red: User-defined equipment</a:t>
            </a:r>
            <a:endParaRPr kumimoji="1" lang="ja-JP" altLang="en-US" dirty="0">
              <a:solidFill>
                <a:srgbClr val="FF0000"/>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697753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AB4A6B1-721B-D2ED-A66E-608AC92F9E55}"/>
              </a:ext>
            </a:extLst>
          </p:cNvPr>
          <p:cNvSpPr txBox="1"/>
          <p:nvPr/>
        </p:nvSpPr>
        <p:spPr>
          <a:xfrm>
            <a:off x="20842" y="69316"/>
            <a:ext cx="11343603" cy="707886"/>
          </a:xfrm>
          <a:prstGeom prst="rect">
            <a:avLst/>
          </a:prstGeom>
          <a:noFill/>
        </p:spPr>
        <p:txBody>
          <a:bodyPr wrap="square" rtlCol="0">
            <a:spAutoFit/>
          </a:bodyPr>
          <a:lstStyle/>
          <a:p>
            <a:r>
              <a:rPr lang="ja-JP" altLang="ja-JP" sz="4000" dirty="0">
                <a:latin typeface="ＭＳ Ｐゴシック" panose="020B0600070205080204" pitchFamily="50" charset="-128"/>
                <a:ea typeface="ＭＳ Ｐゴシック" panose="020B0600070205080204" pitchFamily="50" charset="-128"/>
              </a:rPr>
              <a:t>Interaction cross sections for each nuclide</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46539E9F-88AD-C4A7-F74C-6E2AF7B9CB27}"/>
              </a:ext>
            </a:extLst>
          </p:cNvPr>
          <p:cNvCxnSpPr>
            <a:cxnSpLocks/>
          </p:cNvCxnSpPr>
          <p:nvPr/>
        </p:nvCxnSpPr>
        <p:spPr>
          <a:xfrm>
            <a:off x="680" y="914253"/>
            <a:ext cx="9451545" cy="0"/>
          </a:xfrm>
          <a:prstGeom prst="line">
            <a:avLst/>
          </a:prstGeom>
          <a:ln w="38100"/>
        </p:spPr>
        <p:style>
          <a:lnRef idx="2">
            <a:schemeClr val="dk1"/>
          </a:lnRef>
          <a:fillRef idx="0">
            <a:schemeClr val="dk1"/>
          </a:fillRef>
          <a:effectRef idx="1">
            <a:schemeClr val="dk1"/>
          </a:effectRef>
          <a:fontRef idx="minor">
            <a:schemeClr val="tx1"/>
          </a:fontRef>
        </p:style>
      </p:cxnSp>
      <p:sp>
        <p:nvSpPr>
          <p:cNvPr id="8" name="テキスト ボックス 7">
            <a:extLst>
              <a:ext uri="{FF2B5EF4-FFF2-40B4-BE49-F238E27FC236}">
                <a16:creationId xmlns:a16="http://schemas.microsoft.com/office/drawing/2014/main" id="{5AF48861-36E6-1545-EBF8-B45FF77AC8D9}"/>
              </a:ext>
            </a:extLst>
          </p:cNvPr>
          <p:cNvSpPr txBox="1"/>
          <p:nvPr/>
        </p:nvSpPr>
        <p:spPr>
          <a:xfrm>
            <a:off x="923606" y="1140276"/>
            <a:ext cx="505651" cy="461665"/>
          </a:xfrm>
          <a:prstGeom prst="rect">
            <a:avLst/>
          </a:prstGeom>
          <a:noFill/>
          <a:ln w="28575">
            <a:solidFill>
              <a:schemeClr val="tx1"/>
            </a:solidFill>
          </a:ln>
        </p:spPr>
        <p:txBody>
          <a:bodyPr wrap="none" rtlCol="0">
            <a:spAutoFit/>
          </a:bodyPr>
          <a:lstStyle/>
          <a:p>
            <a:r>
              <a:rPr kumimoji="1" lang="en-US" altLang="ja-JP" sz="2400" dirty="0">
                <a:latin typeface="Cambria Math" panose="02040503050406030204" pitchFamily="18" charset="0"/>
                <a:ea typeface="Cambria Math" panose="02040503050406030204" pitchFamily="18" charset="0"/>
              </a:rPr>
              <a:t>Xe</a:t>
            </a:r>
            <a:endParaRPr kumimoji="1" lang="ja-JP" altLang="en-US" sz="2400" dirty="0">
              <a:latin typeface="Cambria Math" panose="02040503050406030204" pitchFamily="18" charset="0"/>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7A32AA25-8654-6A02-6C9A-018A7DFBEE2F}"/>
              </a:ext>
            </a:extLst>
          </p:cNvPr>
          <p:cNvSpPr txBox="1"/>
          <p:nvPr/>
        </p:nvSpPr>
        <p:spPr>
          <a:xfrm>
            <a:off x="6197102" y="1140276"/>
            <a:ext cx="490840" cy="461665"/>
          </a:xfrm>
          <a:prstGeom prst="rect">
            <a:avLst/>
          </a:prstGeom>
          <a:noFill/>
          <a:ln w="28575">
            <a:solidFill>
              <a:schemeClr val="tx1"/>
            </a:solidFill>
          </a:ln>
        </p:spPr>
        <p:txBody>
          <a:bodyPr wrap="none" rtlCol="0">
            <a:spAutoFit/>
          </a:bodyPr>
          <a:lstStyle/>
          <a:p>
            <a:r>
              <a:rPr lang="en-US" altLang="ja-JP" sz="2400" dirty="0">
                <a:latin typeface="Cambria Math" panose="02040503050406030204" pitchFamily="18" charset="0"/>
                <a:ea typeface="Cambria Math" panose="02040503050406030204" pitchFamily="18" charset="0"/>
              </a:rPr>
              <a:t>Cs</a:t>
            </a:r>
            <a:endParaRPr kumimoji="1" lang="ja-JP" altLang="en-US" sz="2400" dirty="0">
              <a:latin typeface="Cambria Math" panose="02040503050406030204" pitchFamily="18" charset="0"/>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F16FCE48-749D-B995-6B87-6984E4DF5380}"/>
              </a:ext>
            </a:extLst>
          </p:cNvPr>
          <p:cNvSpPr txBox="1"/>
          <p:nvPr/>
        </p:nvSpPr>
        <p:spPr>
          <a:xfrm>
            <a:off x="964106" y="3900956"/>
            <a:ext cx="522900" cy="461665"/>
          </a:xfrm>
          <a:prstGeom prst="rect">
            <a:avLst/>
          </a:prstGeom>
          <a:noFill/>
          <a:ln w="28575">
            <a:solidFill>
              <a:schemeClr val="tx1"/>
            </a:solidFill>
          </a:ln>
        </p:spPr>
        <p:txBody>
          <a:bodyPr wrap="none" rtlCol="0">
            <a:spAutoFit/>
          </a:bodyPr>
          <a:lstStyle/>
          <a:p>
            <a:r>
              <a:rPr lang="en-US" altLang="ja-JP" sz="2400" dirty="0">
                <a:latin typeface="Cambria Math" panose="02040503050406030204" pitchFamily="18" charset="0"/>
                <a:ea typeface="Cambria Math" panose="02040503050406030204" pitchFamily="18" charset="0"/>
              </a:rPr>
              <a:t>Ba</a:t>
            </a:r>
            <a:endParaRPr kumimoji="1" lang="ja-JP" altLang="en-US" sz="2400" dirty="0">
              <a:latin typeface="Cambria Math" panose="02040503050406030204" pitchFamily="18" charset="0"/>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F1575938-B7BE-CC42-0A76-32EAE9C6AC6E}"/>
              </a:ext>
            </a:extLst>
          </p:cNvPr>
          <p:cNvSpPr txBox="1"/>
          <p:nvPr/>
        </p:nvSpPr>
        <p:spPr>
          <a:xfrm>
            <a:off x="6192293" y="3900956"/>
            <a:ext cx="500458" cy="461665"/>
          </a:xfrm>
          <a:prstGeom prst="rect">
            <a:avLst/>
          </a:prstGeom>
          <a:noFill/>
          <a:ln w="28575">
            <a:solidFill>
              <a:schemeClr val="tx1"/>
            </a:solidFill>
          </a:ln>
        </p:spPr>
        <p:txBody>
          <a:bodyPr wrap="none" rtlCol="0">
            <a:spAutoFit/>
          </a:bodyPr>
          <a:lstStyle/>
          <a:p>
            <a:r>
              <a:rPr lang="en-US" altLang="ja-JP" sz="2400" dirty="0">
                <a:latin typeface="Cambria Math" panose="02040503050406030204" pitchFamily="18" charset="0"/>
                <a:ea typeface="Cambria Math" panose="02040503050406030204" pitchFamily="18" charset="0"/>
              </a:rPr>
              <a:t>La</a:t>
            </a:r>
            <a:endParaRPr kumimoji="1" lang="ja-JP" altLang="en-US" sz="2400" dirty="0">
              <a:latin typeface="Cambria Math" panose="02040503050406030204" pitchFamily="18" charset="0"/>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7CB83D7B-E2A9-41AE-D4A7-353D74BBF035}"/>
                  </a:ext>
                </a:extLst>
              </p:cNvPr>
              <p:cNvSpPr txBox="1"/>
              <p:nvPr/>
            </p:nvSpPr>
            <p:spPr>
              <a:xfrm rot="16200000">
                <a:off x="-1515662" y="3592523"/>
                <a:ext cx="4032321" cy="461665"/>
              </a:xfrm>
              <a:prstGeom prst="rect">
                <a:avLst/>
              </a:prstGeom>
              <a:noFill/>
              <a:ln>
                <a:solidFill>
                  <a:schemeClr val="tx1"/>
                </a:solidFill>
              </a:ln>
            </p:spPr>
            <p:txBody>
              <a:bodyPr wrap="none" rtlCol="0">
                <a:spAutoFit/>
              </a:bodyPr>
              <a:lstStyle/>
              <a:p>
                <a:pPr/>
                <a14:m>
                  <m:oMathPara xmlns:m="http://schemas.openxmlformats.org/officeDocument/2006/math">
                    <m:oMath>
                      <m:r>
                        <m:rPr>
                          <m:nor/>
                        </m:rPr>
                        <a:rPr lang="en-US" altLang="ja-JP" sz="2400" i="0" smtClean="0">
                          <a:latin typeface="ＭＳ Ｐゴシック" panose="020B0600070205080204" pitchFamily="50" charset="-128"/>
                          <a:ea typeface="ＭＳ Ｐゴシック" panose="020B0600070205080204" pitchFamily="50" charset="-128"/>
                        </a:rPr>
                        <m:t>Interaction cross sections</m:t>
                      </m:r>
                      <m:r>
                        <a:rPr lang="en-US" altLang="ja-JP" sz="2400" b="0" i="1" smtClean="0">
                          <a:latin typeface="Cambria Math" panose="02040503050406030204" pitchFamily="18" charset="0"/>
                          <a:ea typeface="ＭＳ Ｐゴシック" panose="020B0600070205080204" pitchFamily="50" charset="-128"/>
                        </a:rPr>
                        <m:t>  </m:t>
                      </m:r>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𝜎</m:t>
                          </m:r>
                        </m:e>
                        <m:sub>
                          <m:r>
                            <a:rPr lang="en-US" altLang="ja-JP" sz="2400" i="1" dirty="0">
                              <a:latin typeface="Cambria Math" panose="02040503050406030204" pitchFamily="18" charset="0"/>
                            </a:rPr>
                            <m:t>𝐼</m:t>
                          </m:r>
                        </m:sub>
                      </m:sSub>
                    </m:oMath>
                  </m:oMathPara>
                </a14:m>
                <a:endParaRPr kumimoji="1" lang="ja-JP" altLang="en-US" sz="2400" dirty="0"/>
              </a:p>
            </p:txBody>
          </p:sp>
        </mc:Choice>
        <mc:Fallback xmlns="">
          <p:sp>
            <p:nvSpPr>
              <p:cNvPr id="17" name="テキスト ボックス 16">
                <a:extLst>
                  <a:ext uri="{FF2B5EF4-FFF2-40B4-BE49-F238E27FC236}">
                    <a16:creationId xmlns:a16="http://schemas.microsoft.com/office/drawing/2014/main" id="{7CB83D7B-E2A9-41AE-D4A7-353D74BBF035}"/>
                  </a:ext>
                </a:extLst>
              </p:cNvPr>
              <p:cNvSpPr txBox="1">
                <a:spLocks noRot="1" noChangeAspect="1" noMove="1" noResize="1" noEditPoints="1" noAdjustHandles="1" noChangeArrowheads="1" noChangeShapeType="1" noTextEdit="1"/>
              </p:cNvSpPr>
              <p:nvPr/>
            </p:nvSpPr>
            <p:spPr>
              <a:xfrm rot="16200000">
                <a:off x="-1515662" y="3592523"/>
                <a:ext cx="4032321" cy="461665"/>
              </a:xfrm>
              <a:prstGeom prst="rect">
                <a:avLst/>
              </a:prstGeom>
              <a:blipFill>
                <a:blip r:embed="rId7"/>
                <a:stretch>
                  <a:fillRect/>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1C10787A-479E-8891-EED4-E95E5CB6D9EA}"/>
                  </a:ext>
                </a:extLst>
              </p:cNvPr>
              <p:cNvSpPr txBox="1"/>
              <p:nvPr/>
            </p:nvSpPr>
            <p:spPr>
              <a:xfrm>
                <a:off x="5088635" y="6401472"/>
                <a:ext cx="2178610" cy="461665"/>
              </a:xfrm>
              <a:prstGeom prst="rect">
                <a:avLst/>
              </a:prstGeom>
              <a:noFill/>
              <a:ln>
                <a:solidFill>
                  <a:schemeClr val="tx1"/>
                </a:solidFill>
              </a:ln>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mass number </a:t>
                </a:r>
                <a14:m>
                  <m:oMath xmlns:m="http://schemas.openxmlformats.org/officeDocument/2006/math">
                    <m:r>
                      <a:rPr lang="en-US" altLang="ja-JP" sz="2400" i="1" dirty="0">
                        <a:latin typeface="Cambria Math" panose="02040503050406030204" pitchFamily="18" charset="0"/>
                        <a:ea typeface="ＭＳ Ｐゴシック" panose="020B0600070205080204" pitchFamily="50" charset="-128"/>
                      </a:rPr>
                      <m:t>𝐴</m:t>
                    </m:r>
                  </m:oMath>
                </a14:m>
                <a:endParaRPr kumimoji="1" lang="ja-JP" altLang="en-US" sz="2400" dirty="0"/>
              </a:p>
            </p:txBody>
          </p:sp>
        </mc:Choice>
        <mc:Fallback xmlns="">
          <p:sp>
            <p:nvSpPr>
              <p:cNvPr id="18" name="テキスト ボックス 17">
                <a:extLst>
                  <a:ext uri="{FF2B5EF4-FFF2-40B4-BE49-F238E27FC236}">
                    <a16:creationId xmlns:a16="http://schemas.microsoft.com/office/drawing/2014/main" id="{1C10787A-479E-8891-EED4-E95E5CB6D9EA}"/>
                  </a:ext>
                </a:extLst>
              </p:cNvPr>
              <p:cNvSpPr txBox="1">
                <a:spLocks noRot="1" noChangeAspect="1" noMove="1" noResize="1" noEditPoints="1" noAdjustHandles="1" noChangeArrowheads="1" noChangeShapeType="1" noTextEdit="1"/>
              </p:cNvSpPr>
              <p:nvPr/>
            </p:nvSpPr>
            <p:spPr>
              <a:xfrm>
                <a:off x="5088635" y="6401472"/>
                <a:ext cx="2178610" cy="461665"/>
              </a:xfrm>
              <a:prstGeom prst="rect">
                <a:avLst/>
              </a:prstGeom>
              <a:blipFill>
                <a:blip r:embed="rId8"/>
                <a:stretch>
                  <a:fillRect l="-4178" t="-15385" b="-20513"/>
                </a:stretch>
              </a:blipFill>
              <a:ln>
                <a:solidFill>
                  <a:schemeClr val="tx1"/>
                </a:solidFill>
              </a:ln>
            </p:spPr>
            <p:txBody>
              <a:bodyPr/>
              <a:lstStyle/>
              <a:p>
                <a:r>
                  <a:rPr lang="ja-JP" altLang="en-US">
                    <a:noFill/>
                  </a:rPr>
                  <a:t> </a:t>
                </a:r>
              </a:p>
            </p:txBody>
          </p:sp>
        </mc:Fallback>
      </mc:AlternateContent>
      <p:graphicFrame>
        <p:nvGraphicFramePr>
          <p:cNvPr id="2" name="グラフ 1">
            <a:extLst>
              <a:ext uri="{FF2B5EF4-FFF2-40B4-BE49-F238E27FC236}">
                <a16:creationId xmlns:a16="http://schemas.microsoft.com/office/drawing/2014/main" id="{48454AAF-C7F4-090E-946C-9CF4FACFEE8F}"/>
              </a:ext>
            </a:extLst>
          </p:cNvPr>
          <p:cNvGraphicFramePr>
            <a:graphicFrameLocks/>
          </p:cNvGraphicFramePr>
          <p:nvPr>
            <p:extLst>
              <p:ext uri="{D42A27DB-BD31-4B8C-83A1-F6EECF244321}">
                <p14:modId xmlns:p14="http://schemas.microsoft.com/office/powerpoint/2010/main" val="306146211"/>
              </p:ext>
            </p:extLst>
          </p:nvPr>
        </p:nvGraphicFramePr>
        <p:xfrm>
          <a:off x="1553681" y="1308019"/>
          <a:ext cx="4285187" cy="250780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6" name="グラフ 15">
            <a:extLst>
              <a:ext uri="{FF2B5EF4-FFF2-40B4-BE49-F238E27FC236}">
                <a16:creationId xmlns:a16="http://schemas.microsoft.com/office/drawing/2014/main" id="{01885AB1-827A-F433-B048-BEA517934060}"/>
              </a:ext>
            </a:extLst>
          </p:cNvPr>
          <p:cNvGraphicFramePr>
            <a:graphicFrameLocks/>
          </p:cNvGraphicFramePr>
          <p:nvPr>
            <p:extLst>
              <p:ext uri="{D42A27DB-BD31-4B8C-83A1-F6EECF244321}">
                <p14:modId xmlns:p14="http://schemas.microsoft.com/office/powerpoint/2010/main" val="872922757"/>
              </p:ext>
            </p:extLst>
          </p:nvPr>
        </p:nvGraphicFramePr>
        <p:xfrm>
          <a:off x="6988124" y="1191077"/>
          <a:ext cx="4191802" cy="263227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9" name="グラフ 18">
            <a:extLst>
              <a:ext uri="{FF2B5EF4-FFF2-40B4-BE49-F238E27FC236}">
                <a16:creationId xmlns:a16="http://schemas.microsoft.com/office/drawing/2014/main" id="{93A269D7-E07A-F29D-C523-F3A097E290A8}"/>
              </a:ext>
            </a:extLst>
          </p:cNvPr>
          <p:cNvGraphicFramePr>
            <a:graphicFrameLocks/>
          </p:cNvGraphicFramePr>
          <p:nvPr>
            <p:extLst>
              <p:ext uri="{D42A27DB-BD31-4B8C-83A1-F6EECF244321}">
                <p14:modId xmlns:p14="http://schemas.microsoft.com/office/powerpoint/2010/main" val="2229164890"/>
              </p:ext>
            </p:extLst>
          </p:nvPr>
        </p:nvGraphicFramePr>
        <p:xfrm>
          <a:off x="1522290" y="3823355"/>
          <a:ext cx="4374630" cy="2661862"/>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0" name="グラフ 19">
            <a:extLst>
              <a:ext uri="{FF2B5EF4-FFF2-40B4-BE49-F238E27FC236}">
                <a16:creationId xmlns:a16="http://schemas.microsoft.com/office/drawing/2014/main" id="{B5C34532-8E45-44F1-A687-FE6A083FBFD2}"/>
              </a:ext>
            </a:extLst>
          </p:cNvPr>
          <p:cNvGraphicFramePr>
            <a:graphicFrameLocks/>
          </p:cNvGraphicFramePr>
          <p:nvPr>
            <p:extLst>
              <p:ext uri="{D42A27DB-BD31-4B8C-83A1-F6EECF244321}">
                <p14:modId xmlns:p14="http://schemas.microsoft.com/office/powerpoint/2010/main" val="2156789056"/>
              </p:ext>
            </p:extLst>
          </p:nvPr>
        </p:nvGraphicFramePr>
        <p:xfrm>
          <a:off x="6988124" y="3882423"/>
          <a:ext cx="4561484" cy="2632278"/>
        </p:xfrm>
        <a:graphic>
          <a:graphicData uri="http://schemas.openxmlformats.org/drawingml/2006/chart">
            <c:chart xmlns:c="http://schemas.openxmlformats.org/drawingml/2006/chart" xmlns:r="http://schemas.openxmlformats.org/officeDocument/2006/relationships" r:id="rId12"/>
          </a:graphicData>
        </a:graphic>
      </p:graphicFrame>
      <p:sp>
        <p:nvSpPr>
          <p:cNvPr id="23" name="正方形/長方形 22">
            <a:extLst>
              <a:ext uri="{FF2B5EF4-FFF2-40B4-BE49-F238E27FC236}">
                <a16:creationId xmlns:a16="http://schemas.microsoft.com/office/drawing/2014/main" id="{3CC1A102-F8BC-29C0-8202-4C1EB4D57649}"/>
              </a:ext>
            </a:extLst>
          </p:cNvPr>
          <p:cNvSpPr/>
          <p:nvPr/>
        </p:nvSpPr>
        <p:spPr>
          <a:xfrm>
            <a:off x="1994890" y="1308019"/>
            <a:ext cx="3602861" cy="221092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DB6E404E-F3FA-991E-1AD3-46EB5C6BC87D}"/>
              </a:ext>
            </a:extLst>
          </p:cNvPr>
          <p:cNvSpPr/>
          <p:nvPr/>
        </p:nvSpPr>
        <p:spPr>
          <a:xfrm>
            <a:off x="7419667" y="1308019"/>
            <a:ext cx="3581707" cy="221826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正方形/長方形 26">
            <a:extLst>
              <a:ext uri="{FF2B5EF4-FFF2-40B4-BE49-F238E27FC236}">
                <a16:creationId xmlns:a16="http://schemas.microsoft.com/office/drawing/2014/main" id="{AFD33298-B50D-0BA1-F26B-41212A757290}"/>
              </a:ext>
            </a:extLst>
          </p:cNvPr>
          <p:cNvSpPr/>
          <p:nvPr/>
        </p:nvSpPr>
        <p:spPr>
          <a:xfrm>
            <a:off x="7421941" y="3946717"/>
            <a:ext cx="3878405" cy="227727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正方形/長方形 28">
            <a:extLst>
              <a:ext uri="{FF2B5EF4-FFF2-40B4-BE49-F238E27FC236}">
                <a16:creationId xmlns:a16="http://schemas.microsoft.com/office/drawing/2014/main" id="{702C0B84-56E1-F63F-D437-7EE46EE4DD2C}"/>
              </a:ext>
            </a:extLst>
          </p:cNvPr>
          <p:cNvSpPr/>
          <p:nvPr/>
        </p:nvSpPr>
        <p:spPr>
          <a:xfrm>
            <a:off x="1954943" y="3946717"/>
            <a:ext cx="3702907" cy="224043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88828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58F8D-9936-FBA0-2980-F362C14CADD1}"/>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774A1EAA-46FC-1D78-BE95-8B5FEEFF34F4}"/>
              </a:ext>
            </a:extLst>
          </p:cNvPr>
          <p:cNvSpPr txBox="1"/>
          <p:nvPr/>
        </p:nvSpPr>
        <p:spPr>
          <a:xfrm>
            <a:off x="923606" y="2446560"/>
            <a:ext cx="486030" cy="461665"/>
          </a:xfrm>
          <a:prstGeom prst="rect">
            <a:avLst/>
          </a:prstGeom>
          <a:noFill/>
          <a:ln w="28575">
            <a:solidFill>
              <a:schemeClr val="tx1"/>
            </a:solidFill>
          </a:ln>
        </p:spPr>
        <p:txBody>
          <a:bodyPr wrap="none" rtlCol="0">
            <a:spAutoFit/>
          </a:bodyPr>
          <a:lstStyle/>
          <a:p>
            <a:r>
              <a:rPr lang="en-US" altLang="ja-JP" sz="2400" dirty="0" err="1">
                <a:latin typeface="Cambria Math" panose="02040503050406030204" pitchFamily="18" charset="0"/>
                <a:ea typeface="Cambria Math" panose="02040503050406030204" pitchFamily="18" charset="0"/>
              </a:rPr>
              <a:t>Pr</a:t>
            </a:r>
            <a:endParaRPr kumimoji="1" lang="ja-JP" altLang="en-US" sz="2400" dirty="0">
              <a:latin typeface="Cambria Math" panose="02040503050406030204" pitchFamily="18" charset="0"/>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13899440-AD89-5C76-48CE-2E0002A28079}"/>
              </a:ext>
            </a:extLst>
          </p:cNvPr>
          <p:cNvSpPr txBox="1"/>
          <p:nvPr/>
        </p:nvSpPr>
        <p:spPr>
          <a:xfrm>
            <a:off x="6197102" y="2446560"/>
            <a:ext cx="566181" cy="461665"/>
          </a:xfrm>
          <a:prstGeom prst="rect">
            <a:avLst/>
          </a:prstGeom>
          <a:noFill/>
          <a:ln w="28575">
            <a:solidFill>
              <a:schemeClr val="tx1"/>
            </a:solidFill>
          </a:ln>
        </p:spPr>
        <p:txBody>
          <a:bodyPr wrap="none" rtlCol="0">
            <a:spAutoFit/>
          </a:bodyPr>
          <a:lstStyle/>
          <a:p>
            <a:r>
              <a:rPr kumimoji="1" lang="en-US" altLang="ja-JP" sz="2400" dirty="0">
                <a:latin typeface="Cambria Math" panose="02040503050406030204" pitchFamily="18" charset="0"/>
                <a:ea typeface="Cambria Math" panose="02040503050406030204" pitchFamily="18" charset="0"/>
              </a:rPr>
              <a:t>Nd</a:t>
            </a:r>
            <a:endParaRPr kumimoji="1" lang="ja-JP" altLang="en-US" sz="2400" dirty="0">
              <a:latin typeface="Cambria Math" panose="02040503050406030204" pitchFamily="18" charset="0"/>
              <a:ea typeface="ＭＳ Ｐゴシック" panose="020B0600070205080204" pitchFamily="50" charset="-128"/>
            </a:endParaRPr>
          </a:p>
        </p:txBody>
      </p:sp>
      <p:sp>
        <p:nvSpPr>
          <p:cNvPr id="3" name="正方形/長方形 2">
            <a:extLst>
              <a:ext uri="{FF2B5EF4-FFF2-40B4-BE49-F238E27FC236}">
                <a16:creationId xmlns:a16="http://schemas.microsoft.com/office/drawing/2014/main" id="{7DC1D732-F3C3-5ECF-BB0F-9B2E2A42511C}"/>
              </a:ext>
            </a:extLst>
          </p:cNvPr>
          <p:cNvSpPr/>
          <p:nvPr/>
        </p:nvSpPr>
        <p:spPr>
          <a:xfrm>
            <a:off x="1997799" y="2343150"/>
            <a:ext cx="3869601" cy="237358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F2CFE29C-AE52-A95C-410F-88CA6149D61B}"/>
                  </a:ext>
                </a:extLst>
              </p:cNvPr>
              <p:cNvSpPr txBox="1"/>
              <p:nvPr/>
            </p:nvSpPr>
            <p:spPr>
              <a:xfrm>
                <a:off x="5088635" y="6401472"/>
                <a:ext cx="2178610" cy="461665"/>
              </a:xfrm>
              <a:prstGeom prst="rect">
                <a:avLst/>
              </a:prstGeom>
              <a:noFill/>
              <a:ln>
                <a:solidFill>
                  <a:schemeClr val="tx1"/>
                </a:solidFill>
              </a:ln>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mass number </a:t>
                </a:r>
                <a14:m>
                  <m:oMath xmlns:m="http://schemas.openxmlformats.org/officeDocument/2006/math">
                    <m:r>
                      <a:rPr lang="en-US" altLang="ja-JP" sz="2400" i="1" dirty="0">
                        <a:latin typeface="Cambria Math" panose="02040503050406030204" pitchFamily="18" charset="0"/>
                        <a:ea typeface="ＭＳ Ｐゴシック" panose="020B0600070205080204" pitchFamily="50" charset="-128"/>
                      </a:rPr>
                      <m:t>𝐴</m:t>
                    </m:r>
                  </m:oMath>
                </a14:m>
                <a:endParaRPr kumimoji="1" lang="ja-JP" altLang="en-US" sz="2400" dirty="0"/>
              </a:p>
            </p:txBody>
          </p:sp>
        </mc:Choice>
        <mc:Fallback xmlns="">
          <p:sp>
            <p:nvSpPr>
              <p:cNvPr id="7" name="テキスト ボックス 6">
                <a:extLst>
                  <a:ext uri="{FF2B5EF4-FFF2-40B4-BE49-F238E27FC236}">
                    <a16:creationId xmlns:a16="http://schemas.microsoft.com/office/drawing/2014/main" id="{F2CFE29C-AE52-A95C-410F-88CA6149D61B}"/>
                  </a:ext>
                </a:extLst>
              </p:cNvPr>
              <p:cNvSpPr txBox="1">
                <a:spLocks noRot="1" noChangeAspect="1" noMove="1" noResize="1" noEditPoints="1" noAdjustHandles="1" noChangeArrowheads="1" noChangeShapeType="1" noTextEdit="1"/>
              </p:cNvSpPr>
              <p:nvPr/>
            </p:nvSpPr>
            <p:spPr>
              <a:xfrm>
                <a:off x="5088635" y="6401472"/>
                <a:ext cx="2178610" cy="461665"/>
              </a:xfrm>
              <a:prstGeom prst="rect">
                <a:avLst/>
              </a:prstGeom>
              <a:blipFill>
                <a:blip r:embed="rId5"/>
                <a:stretch>
                  <a:fillRect l="-4178" t="-15385" b="-20513"/>
                </a:stretch>
              </a:blipFill>
              <a:ln>
                <a:solidFill>
                  <a:schemeClr val="tx1"/>
                </a:solidFill>
              </a:ln>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7C6F456C-DA35-6B61-6558-3ADCC26883A1}"/>
              </a:ext>
            </a:extLst>
          </p:cNvPr>
          <p:cNvSpPr txBox="1"/>
          <p:nvPr/>
        </p:nvSpPr>
        <p:spPr>
          <a:xfrm>
            <a:off x="1867" y="21631"/>
            <a:ext cx="11343603" cy="707886"/>
          </a:xfrm>
          <a:prstGeom prst="rect">
            <a:avLst/>
          </a:prstGeom>
          <a:noFill/>
        </p:spPr>
        <p:txBody>
          <a:bodyPr wrap="square" rtlCol="0">
            <a:spAutoFit/>
          </a:bodyPr>
          <a:lstStyle/>
          <a:p>
            <a:r>
              <a:rPr lang="ja-JP" altLang="ja-JP" sz="4000" dirty="0">
                <a:latin typeface="ＭＳ Ｐゴシック" panose="020B0600070205080204" pitchFamily="50" charset="-128"/>
                <a:ea typeface="ＭＳ Ｐゴシック" panose="020B0600070205080204" pitchFamily="50" charset="-128"/>
              </a:rPr>
              <a:t>Interaction cross sections for each nuclide</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11" name="直線コネクタ 10">
            <a:extLst>
              <a:ext uri="{FF2B5EF4-FFF2-40B4-BE49-F238E27FC236}">
                <a16:creationId xmlns:a16="http://schemas.microsoft.com/office/drawing/2014/main" id="{12F367E0-04C8-74E3-5D3B-7C54185A39D8}"/>
              </a:ext>
            </a:extLst>
          </p:cNvPr>
          <p:cNvCxnSpPr>
            <a:cxnSpLocks/>
          </p:cNvCxnSpPr>
          <p:nvPr/>
        </p:nvCxnSpPr>
        <p:spPr>
          <a:xfrm>
            <a:off x="-18295" y="866568"/>
            <a:ext cx="9451545" cy="0"/>
          </a:xfrm>
          <a:prstGeom prst="line">
            <a:avLst/>
          </a:prstGeom>
          <a:ln w="38100"/>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EAB5D652-710B-58E6-F09E-9A6F5DA3BE9A}"/>
                  </a:ext>
                </a:extLst>
              </p:cNvPr>
              <p:cNvSpPr txBox="1"/>
              <p:nvPr/>
            </p:nvSpPr>
            <p:spPr>
              <a:xfrm rot="16200000">
                <a:off x="-1534637" y="3544838"/>
                <a:ext cx="4032321" cy="461665"/>
              </a:xfrm>
              <a:prstGeom prst="rect">
                <a:avLst/>
              </a:prstGeom>
              <a:noFill/>
              <a:ln>
                <a:solidFill>
                  <a:schemeClr val="tx1"/>
                </a:solidFill>
              </a:ln>
            </p:spPr>
            <p:txBody>
              <a:bodyPr wrap="none" rtlCol="0">
                <a:spAutoFit/>
              </a:bodyPr>
              <a:lstStyle/>
              <a:p>
                <a:pPr/>
                <a14:m>
                  <m:oMathPara xmlns:m="http://schemas.openxmlformats.org/officeDocument/2006/math">
                    <m:oMath>
                      <m:r>
                        <m:rPr>
                          <m:nor/>
                        </m:rPr>
                        <a:rPr lang="en-US" altLang="ja-JP" sz="2400" i="0" smtClean="0">
                          <a:latin typeface="ＭＳ Ｐゴシック" panose="020B0600070205080204" pitchFamily="50" charset="-128"/>
                          <a:ea typeface="ＭＳ Ｐゴシック" panose="020B0600070205080204" pitchFamily="50" charset="-128"/>
                        </a:rPr>
                        <m:t>Interaction cross sections</m:t>
                      </m:r>
                      <m:r>
                        <a:rPr lang="en-US" altLang="ja-JP" sz="2400" b="0" i="1" smtClean="0">
                          <a:latin typeface="Cambria Math" panose="02040503050406030204" pitchFamily="18" charset="0"/>
                          <a:ea typeface="ＭＳ Ｐゴシック" panose="020B0600070205080204" pitchFamily="50" charset="-128"/>
                        </a:rPr>
                        <m:t>  </m:t>
                      </m:r>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𝜎</m:t>
                          </m:r>
                        </m:e>
                        <m:sub>
                          <m:r>
                            <a:rPr lang="en-US" altLang="ja-JP" sz="2400" i="1" dirty="0">
                              <a:latin typeface="Cambria Math" panose="02040503050406030204" pitchFamily="18" charset="0"/>
                            </a:rPr>
                            <m:t>𝐼</m:t>
                          </m:r>
                        </m:sub>
                      </m:sSub>
                    </m:oMath>
                  </m:oMathPara>
                </a14:m>
                <a:endParaRPr kumimoji="1" lang="ja-JP" altLang="en-US" sz="2400" dirty="0"/>
              </a:p>
            </p:txBody>
          </p:sp>
        </mc:Choice>
        <mc:Fallback xmlns="">
          <p:sp>
            <p:nvSpPr>
              <p:cNvPr id="12" name="テキスト ボックス 11">
                <a:extLst>
                  <a:ext uri="{FF2B5EF4-FFF2-40B4-BE49-F238E27FC236}">
                    <a16:creationId xmlns:a16="http://schemas.microsoft.com/office/drawing/2014/main" id="{EAB5D652-710B-58E6-F09E-9A6F5DA3BE9A}"/>
                  </a:ext>
                </a:extLst>
              </p:cNvPr>
              <p:cNvSpPr txBox="1">
                <a:spLocks noRot="1" noChangeAspect="1" noMove="1" noResize="1" noEditPoints="1" noAdjustHandles="1" noChangeArrowheads="1" noChangeShapeType="1" noTextEdit="1"/>
              </p:cNvSpPr>
              <p:nvPr/>
            </p:nvSpPr>
            <p:spPr>
              <a:xfrm rot="16200000">
                <a:off x="-1534637" y="3544838"/>
                <a:ext cx="4032321" cy="461665"/>
              </a:xfrm>
              <a:prstGeom prst="rect">
                <a:avLst/>
              </a:prstGeom>
              <a:blipFill>
                <a:blip r:embed="rId6"/>
                <a:stretch>
                  <a:fillRect/>
                </a:stretch>
              </a:blipFill>
              <a:ln>
                <a:solidFill>
                  <a:schemeClr val="tx1"/>
                </a:solidFill>
              </a:ln>
            </p:spPr>
            <p:txBody>
              <a:bodyPr/>
              <a:lstStyle/>
              <a:p>
                <a:r>
                  <a:rPr lang="ja-JP" altLang="en-US">
                    <a:noFill/>
                  </a:rPr>
                  <a:t> </a:t>
                </a:r>
              </a:p>
            </p:txBody>
          </p:sp>
        </mc:Fallback>
      </mc:AlternateContent>
      <p:graphicFrame>
        <p:nvGraphicFramePr>
          <p:cNvPr id="6" name="グラフ 5">
            <a:extLst>
              <a:ext uri="{FF2B5EF4-FFF2-40B4-BE49-F238E27FC236}">
                <a16:creationId xmlns:a16="http://schemas.microsoft.com/office/drawing/2014/main" id="{CB991A6F-48F7-5EF3-93B7-D407B7DF01E5}"/>
              </a:ext>
            </a:extLst>
          </p:cNvPr>
          <p:cNvGraphicFramePr>
            <a:graphicFrameLocks/>
          </p:cNvGraphicFramePr>
          <p:nvPr>
            <p:extLst>
              <p:ext uri="{D42A27DB-BD31-4B8C-83A1-F6EECF244321}">
                <p14:modId xmlns:p14="http://schemas.microsoft.com/office/powerpoint/2010/main" val="2317882212"/>
              </p:ext>
            </p:extLst>
          </p:nvPr>
        </p:nvGraphicFramePr>
        <p:xfrm>
          <a:off x="1571133" y="2244183"/>
          <a:ext cx="4547719" cy="276410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3" name="グラフ 12">
            <a:extLst>
              <a:ext uri="{FF2B5EF4-FFF2-40B4-BE49-F238E27FC236}">
                <a16:creationId xmlns:a16="http://schemas.microsoft.com/office/drawing/2014/main" id="{2A314106-0096-B209-5D14-1DE4158A45AD}"/>
              </a:ext>
            </a:extLst>
          </p:cNvPr>
          <p:cNvGraphicFramePr>
            <a:graphicFrameLocks/>
          </p:cNvGraphicFramePr>
          <p:nvPr>
            <p:extLst>
              <p:ext uri="{D42A27DB-BD31-4B8C-83A1-F6EECF244321}">
                <p14:modId xmlns:p14="http://schemas.microsoft.com/office/powerpoint/2010/main" val="3319145144"/>
              </p:ext>
            </p:extLst>
          </p:nvPr>
        </p:nvGraphicFramePr>
        <p:xfrm>
          <a:off x="6841533" y="2300209"/>
          <a:ext cx="4722876" cy="2667623"/>
        </p:xfrm>
        <a:graphic>
          <a:graphicData uri="http://schemas.openxmlformats.org/drawingml/2006/chart">
            <c:chart xmlns:c="http://schemas.openxmlformats.org/drawingml/2006/chart" xmlns:r="http://schemas.openxmlformats.org/officeDocument/2006/relationships" r:id="rId8"/>
          </a:graphicData>
        </a:graphic>
      </p:graphicFrame>
      <p:sp>
        <p:nvSpPr>
          <p:cNvPr id="18" name="正方形/長方形 17">
            <a:extLst>
              <a:ext uri="{FF2B5EF4-FFF2-40B4-BE49-F238E27FC236}">
                <a16:creationId xmlns:a16="http://schemas.microsoft.com/office/drawing/2014/main" id="{7F007B23-991C-FB44-8EE3-1F201FE1341C}"/>
              </a:ext>
            </a:extLst>
          </p:cNvPr>
          <p:cNvSpPr/>
          <p:nvPr/>
        </p:nvSpPr>
        <p:spPr>
          <a:xfrm>
            <a:off x="7286295" y="2328784"/>
            <a:ext cx="4059175" cy="235161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49845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294DC8F-E908-9F3E-0401-D30E7634C1BD}"/>
              </a:ext>
            </a:extLst>
          </p:cNvPr>
          <p:cNvSpPr txBox="1"/>
          <p:nvPr/>
        </p:nvSpPr>
        <p:spPr>
          <a:xfrm>
            <a:off x="204550" y="108465"/>
            <a:ext cx="6781877" cy="707886"/>
          </a:xfrm>
          <a:prstGeom prst="rect">
            <a:avLst/>
          </a:prstGeom>
          <a:noFill/>
        </p:spPr>
        <p:txBody>
          <a:bodyPr wrap="square" rtlCol="0">
            <a:spAutoFit/>
          </a:bodyPr>
          <a:lstStyle/>
          <a:p>
            <a:r>
              <a:rPr lang="ja-JP" altLang="ja-JP" sz="4000" dirty="0">
                <a:latin typeface="ＭＳ Ｐゴシック" panose="020B0600070205080204" pitchFamily="50" charset="-128"/>
                <a:ea typeface="ＭＳ Ｐゴシック" panose="020B0600070205080204" pitchFamily="50" charset="-128"/>
              </a:rPr>
              <a:t>Interaction cross sections</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E356AC83-FC71-7F49-7982-E08D46D94082}"/>
              </a:ext>
            </a:extLst>
          </p:cNvPr>
          <p:cNvCxnSpPr>
            <a:cxnSpLocks/>
          </p:cNvCxnSpPr>
          <p:nvPr/>
        </p:nvCxnSpPr>
        <p:spPr>
          <a:xfrm>
            <a:off x="680" y="914253"/>
            <a:ext cx="6086245" cy="0"/>
          </a:xfrm>
          <a:prstGeom prst="line">
            <a:avLst/>
          </a:prstGeom>
          <a:ln w="38100"/>
        </p:spPr>
        <p:style>
          <a:lnRef idx="2">
            <a:schemeClr val="dk1"/>
          </a:lnRef>
          <a:fillRef idx="0">
            <a:schemeClr val="dk1"/>
          </a:fillRef>
          <a:effectRef idx="1">
            <a:schemeClr val="dk1"/>
          </a:effectRef>
          <a:fontRef idx="minor">
            <a:schemeClr val="tx1"/>
          </a:fontRef>
        </p:style>
      </p:cxnSp>
      <p:sp>
        <p:nvSpPr>
          <p:cNvPr id="2" name="テキスト ボックス 1">
            <a:extLst>
              <a:ext uri="{FF2B5EF4-FFF2-40B4-BE49-F238E27FC236}">
                <a16:creationId xmlns:a16="http://schemas.microsoft.com/office/drawing/2014/main" id="{459D3232-0DE4-C353-F2C7-59AA04736224}"/>
              </a:ext>
            </a:extLst>
          </p:cNvPr>
          <p:cNvSpPr txBox="1"/>
          <p:nvPr/>
        </p:nvSpPr>
        <p:spPr>
          <a:xfrm>
            <a:off x="51889" y="1158850"/>
            <a:ext cx="7087197"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 following differential equation describes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the number of particles N passing through the target</a:t>
            </a:r>
            <a:r>
              <a:rPr lang="ja-JP" altLang="ja-JP" sz="2400" b="1" dirty="0"/>
              <a:t>.</a:t>
            </a:r>
            <a:endParaRPr kumimoji="1" lang="ja-JP" altLang="en-US" sz="24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8B20A7D1-54D3-A685-2109-CF7850344D92}"/>
                  </a:ext>
                </a:extLst>
              </p:cNvPr>
              <p:cNvSpPr txBox="1"/>
              <p:nvPr/>
            </p:nvSpPr>
            <p:spPr>
              <a:xfrm>
                <a:off x="2231007" y="2306660"/>
                <a:ext cx="2802049" cy="1199174"/>
              </a:xfrm>
              <a:prstGeom prst="rect">
                <a:avLst/>
              </a:prstGeom>
              <a:noFill/>
            </p:spPr>
            <p:txBody>
              <a:bodyPr wrap="none" rtlCol="0">
                <a:spAutoFit/>
              </a:bodyPr>
              <a:lstStyle/>
              <a:p>
                <a:pPr/>
                <a14:m>
                  <m:oMathPara xmlns:m="http://schemas.openxmlformats.org/officeDocument/2006/math">
                    <m:oMath>
                      <m:f>
                        <m:fPr>
                          <m:ctrlPr>
                            <a:rPr lang="en-US" altLang="ja-JP" sz="2400" i="1" dirty="0">
                              <a:latin typeface="Cambria Math" panose="02040503050406030204" pitchFamily="18" charset="0"/>
                              <a:ea typeface="ＭＳ Ｐゴシック" panose="020B0600070205080204" pitchFamily="50" charset="-128"/>
                            </a:rPr>
                          </m:ctrlPr>
                        </m:fPr>
                        <m:num>
                          <m:r>
                            <a:rPr lang="en-US" altLang="ja-JP" sz="2400" i="1" dirty="0">
                              <a:latin typeface="Cambria Math" panose="02040503050406030204" pitchFamily="18" charset="0"/>
                              <a:ea typeface="ＭＳ Ｐゴシック" panose="020B0600070205080204" pitchFamily="50" charset="-128"/>
                            </a:rPr>
                            <m:t>𝑑𝑁</m:t>
                          </m:r>
                        </m:num>
                        <m:den>
                          <m:r>
                            <a:rPr lang="en-US" altLang="ja-JP" sz="2400" i="1" dirty="0">
                              <a:latin typeface="Cambria Math" panose="02040503050406030204" pitchFamily="18" charset="0"/>
                              <a:ea typeface="ＭＳ Ｐゴシック" panose="020B0600070205080204" pitchFamily="50" charset="-128"/>
                            </a:rPr>
                            <m:t>𝑑𝑥</m:t>
                          </m:r>
                        </m:den>
                      </m:f>
                      <m:r>
                        <a:rPr lang="en-US" altLang="ja-JP" sz="2400" i="1" dirty="0">
                          <a:latin typeface="Cambria Math" panose="02040503050406030204" pitchFamily="18" charset="0"/>
                          <a:ea typeface="ＭＳ Ｐゴシック" panose="020B0600070205080204" pitchFamily="50" charset="-128"/>
                        </a:rPr>
                        <m:t>=−</m:t>
                      </m:r>
                      <m:sSub>
                        <m:sSubPr>
                          <m:ctrlPr>
                            <a:rPr lang="en-US" altLang="ja-JP" sz="2400" i="1" dirty="0" err="1">
                              <a:latin typeface="Cambria Math" panose="02040503050406030204" pitchFamily="18" charset="0"/>
                              <a:ea typeface="ＭＳ Ｐゴシック" panose="020B0600070205080204" pitchFamily="50" charset="-128"/>
                            </a:rPr>
                          </m:ctrlPr>
                        </m:sSubPr>
                        <m:e>
                          <m:r>
                            <a:rPr lang="en-US" altLang="ja-JP" sz="2400" i="1" dirty="0" err="1">
                              <a:latin typeface="Cambria Math" panose="02040503050406030204" pitchFamily="18" charset="0"/>
                              <a:ea typeface="ＭＳ Ｐゴシック" panose="020B0600070205080204" pitchFamily="50" charset="-128"/>
                            </a:rPr>
                            <m:t>𝜎</m:t>
                          </m:r>
                        </m:e>
                        <m:sub>
                          <m:r>
                            <a:rPr lang="en-US" altLang="ja-JP" sz="2400" i="1" dirty="0" err="1">
                              <a:latin typeface="Cambria Math" panose="02040503050406030204" pitchFamily="18" charset="0"/>
                              <a:ea typeface="ＭＳ Ｐゴシック" panose="020B0600070205080204" pitchFamily="50" charset="-128"/>
                            </a:rPr>
                            <m:t>𝐼</m:t>
                          </m:r>
                        </m:sub>
                      </m:sSub>
                      <m:d>
                        <m:dPr>
                          <m:ctrlPr>
                            <a:rPr lang="en-US" altLang="ja-JP" sz="2400" i="1" dirty="0" err="1">
                              <a:latin typeface="Cambria Math" panose="02040503050406030204" pitchFamily="18" charset="0"/>
                              <a:ea typeface="ＭＳ Ｐゴシック" panose="020B0600070205080204" pitchFamily="50" charset="-128"/>
                            </a:rPr>
                          </m:ctrlPr>
                        </m:dPr>
                        <m:e>
                          <m:f>
                            <m:fPr>
                              <m:ctrlPr>
                                <a:rPr lang="en-US" altLang="ja-JP" sz="2400" i="1" dirty="0" err="1">
                                  <a:latin typeface="Cambria Math" panose="02040503050406030204" pitchFamily="18" charset="0"/>
                                  <a:ea typeface="ＭＳ Ｐゴシック" panose="020B0600070205080204" pitchFamily="50" charset="-128"/>
                                </a:rPr>
                              </m:ctrlPr>
                            </m:fPr>
                            <m:num>
                              <m:r>
                                <a:rPr lang="en-US" altLang="ja-JP" sz="2400" i="1" dirty="0" err="1">
                                  <a:latin typeface="Cambria Math" panose="02040503050406030204" pitchFamily="18" charset="0"/>
                                  <a:ea typeface="ＭＳ Ｐゴシック" panose="020B0600070205080204" pitchFamily="50" charset="-128"/>
                                </a:rPr>
                                <m:t>𝜌</m:t>
                              </m:r>
                              <m:sSub>
                                <m:sSubPr>
                                  <m:ctrlPr>
                                    <a:rPr lang="en-US" altLang="ja-JP" sz="2400" i="1" dirty="0" err="1">
                                      <a:latin typeface="Cambria Math" panose="02040503050406030204" pitchFamily="18" charset="0"/>
                                      <a:ea typeface="ＭＳ Ｐゴシック" panose="020B0600070205080204" pitchFamily="50" charset="-128"/>
                                    </a:rPr>
                                  </m:ctrlPr>
                                </m:sSubPr>
                                <m:e>
                                  <m:r>
                                    <a:rPr lang="en-US" altLang="ja-JP" sz="2400" i="1" dirty="0" err="1">
                                      <a:latin typeface="Cambria Math" panose="02040503050406030204" pitchFamily="18" charset="0"/>
                                      <a:ea typeface="ＭＳ Ｐゴシック" panose="020B0600070205080204" pitchFamily="50" charset="-128"/>
                                    </a:rPr>
                                    <m:t>𝑁</m:t>
                                  </m:r>
                                </m:e>
                                <m:sub>
                                  <m:r>
                                    <a:rPr lang="en-US" altLang="ja-JP" sz="2400" i="1" dirty="0" err="1">
                                      <a:latin typeface="Cambria Math" panose="02040503050406030204" pitchFamily="18" charset="0"/>
                                      <a:ea typeface="ＭＳ Ｐゴシック" panose="020B0600070205080204" pitchFamily="50" charset="-128"/>
                                    </a:rPr>
                                    <m:t>𝐴</m:t>
                                  </m:r>
                                </m:sub>
                              </m:sSub>
                            </m:num>
                            <m:den>
                              <m:r>
                                <a:rPr lang="en-US" altLang="ja-JP" sz="2400" i="1" dirty="0">
                                  <a:latin typeface="Cambria Math" panose="02040503050406030204" pitchFamily="18" charset="0"/>
                                  <a:ea typeface="ＭＳ Ｐゴシック" panose="020B0600070205080204" pitchFamily="50" charset="-128"/>
                                </a:rPr>
                                <m:t>𝐴</m:t>
                              </m:r>
                            </m:den>
                          </m:f>
                        </m:e>
                      </m:d>
                      <m:r>
                        <a:rPr lang="en-US" altLang="ja-JP" sz="2400" i="1" dirty="0">
                          <a:latin typeface="Cambria Math" panose="02040503050406030204" pitchFamily="18" charset="0"/>
                          <a:ea typeface="ＭＳ Ｐゴシック" panose="020B0600070205080204" pitchFamily="50" charset="-128"/>
                        </a:rPr>
                        <m:t>𝑁</m:t>
                      </m:r>
                    </m:oMath>
                  </m:oMathPara>
                </a14:m>
                <a:endParaRPr lang="en-US" altLang="ja-JP" sz="2400" dirty="0">
                  <a:latin typeface="ＭＳ Ｐゴシック" panose="020B0600070205080204" pitchFamily="50" charset="-128"/>
                  <a:ea typeface="ＭＳ Ｐゴシック" panose="020B0600070205080204" pitchFamily="50" charset="-128"/>
                </a:endParaRPr>
              </a:p>
              <a:p>
                <a:endParaRPr kumimoji="1" lang="ja-JP" altLang="en-US" dirty="0"/>
              </a:p>
            </p:txBody>
          </p:sp>
        </mc:Choice>
        <mc:Fallback xmlns="">
          <p:sp>
            <p:nvSpPr>
              <p:cNvPr id="3" name="テキスト ボックス 2">
                <a:extLst>
                  <a:ext uri="{FF2B5EF4-FFF2-40B4-BE49-F238E27FC236}">
                    <a16:creationId xmlns:a16="http://schemas.microsoft.com/office/drawing/2014/main" id="{8B20A7D1-54D3-A685-2109-CF7850344D92}"/>
                  </a:ext>
                </a:extLst>
              </p:cNvPr>
              <p:cNvSpPr txBox="1">
                <a:spLocks noRot="1" noChangeAspect="1" noMove="1" noResize="1" noEditPoints="1" noAdjustHandles="1" noChangeArrowheads="1" noChangeShapeType="1" noTextEdit="1"/>
              </p:cNvSpPr>
              <p:nvPr/>
            </p:nvSpPr>
            <p:spPr>
              <a:xfrm>
                <a:off x="2231007" y="2306660"/>
                <a:ext cx="2802049" cy="1199174"/>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BEA18E8E-5D73-A2B8-AD45-64B53569075F}"/>
                  </a:ext>
                </a:extLst>
              </p:cNvPr>
              <p:cNvSpPr txBox="1"/>
              <p:nvPr/>
            </p:nvSpPr>
            <p:spPr>
              <a:xfrm>
                <a:off x="2231007" y="3838743"/>
                <a:ext cx="2900730" cy="738664"/>
              </a:xfrm>
              <a:prstGeom prst="rect">
                <a:avLst/>
              </a:prstGeom>
              <a:noFill/>
            </p:spPr>
            <p:txBody>
              <a:bodyPr wrap="none" rtlCol="0">
                <a:spAutoFit/>
              </a:bodyPr>
              <a:lstStyle/>
              <a:p>
                <a:pPr/>
                <a14:m>
                  <m:oMathPara xmlns:m="http://schemas.openxmlformats.org/officeDocument/2006/math">
                    <m:oMath>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𝑁</m:t>
                          </m:r>
                        </m:e>
                        <m:sub>
                          <m:r>
                            <a:rPr lang="en-US" altLang="ja-JP" sz="2400" i="1" dirty="0">
                              <a:latin typeface="Cambria Math" panose="02040503050406030204" pitchFamily="18" charset="0"/>
                              <a:ea typeface="ＭＳ Ｐゴシック" panose="020B0600070205080204" pitchFamily="50" charset="-128"/>
                            </a:rPr>
                            <m:t>2</m:t>
                          </m:r>
                        </m:sub>
                      </m:sSub>
                      <m:r>
                        <a:rPr lang="en-US" altLang="ja-JP" sz="2400" i="1" dirty="0">
                          <a:latin typeface="Cambria Math" panose="02040503050406030204" pitchFamily="18" charset="0"/>
                          <a:ea typeface="ＭＳ Ｐゴシック" panose="020B0600070205080204" pitchFamily="50" charset="-128"/>
                        </a:rPr>
                        <m:t>=</m:t>
                      </m:r>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𝑁</m:t>
                          </m:r>
                        </m:e>
                        <m:sub>
                          <m:r>
                            <a:rPr lang="en-US" altLang="ja-JP" sz="2400" i="1" dirty="0">
                              <a:latin typeface="Cambria Math" panose="02040503050406030204" pitchFamily="18" charset="0"/>
                              <a:ea typeface="ＭＳ Ｐゴシック" panose="020B0600070205080204" pitchFamily="50" charset="-128"/>
                            </a:rPr>
                            <m:t>1</m:t>
                          </m:r>
                        </m:sub>
                      </m:sSub>
                      <m:r>
                        <m:rPr>
                          <m:sty m:val="p"/>
                        </m:rPr>
                        <a:rPr lang="en-US" altLang="ja-JP" sz="2400" i="1" dirty="0">
                          <a:latin typeface="Cambria Math" panose="02040503050406030204" pitchFamily="18" charset="0"/>
                          <a:ea typeface="ＭＳ Ｐゴシック" panose="020B0600070205080204" pitchFamily="50" charset="-128"/>
                        </a:rPr>
                        <m:t>exp</m:t>
                      </m:r>
                      <m:r>
                        <a:rPr lang="en-US" altLang="ja-JP" sz="2400" i="1" dirty="0">
                          <a:latin typeface="Cambria Math" panose="02040503050406030204" pitchFamily="18" charset="0"/>
                          <a:ea typeface="ＭＳ Ｐゴシック" panose="020B0600070205080204" pitchFamily="50" charset="-128"/>
                        </a:rPr>
                        <m:t>⁡(−</m:t>
                      </m:r>
                      <m:sSub>
                        <m:sSubPr>
                          <m:ctrlPr>
                            <a:rPr lang="en-US" altLang="ja-JP" sz="2400" i="1" dirty="0" err="1">
                              <a:latin typeface="Cambria Math" panose="02040503050406030204" pitchFamily="18" charset="0"/>
                              <a:ea typeface="ＭＳ Ｐゴシック" panose="020B0600070205080204" pitchFamily="50" charset="-128"/>
                            </a:rPr>
                          </m:ctrlPr>
                        </m:sSubPr>
                        <m:e>
                          <m:r>
                            <a:rPr lang="en-US" altLang="ja-JP" sz="2400" i="1" dirty="0" err="1">
                              <a:latin typeface="Cambria Math" panose="02040503050406030204" pitchFamily="18" charset="0"/>
                              <a:ea typeface="ＭＳ Ｐゴシック" panose="020B0600070205080204" pitchFamily="50" charset="-128"/>
                            </a:rPr>
                            <m:t>𝜎</m:t>
                          </m:r>
                        </m:e>
                        <m:sub>
                          <m:r>
                            <a:rPr lang="en-US" altLang="ja-JP" sz="2400" i="1" dirty="0" err="1">
                              <a:latin typeface="Cambria Math" panose="02040503050406030204" pitchFamily="18" charset="0"/>
                              <a:ea typeface="ＭＳ Ｐゴシック" panose="020B0600070205080204" pitchFamily="50" charset="-128"/>
                            </a:rPr>
                            <m:t>𝐼</m:t>
                          </m:r>
                        </m:sub>
                      </m:sSub>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𝑁</m:t>
                          </m:r>
                        </m:e>
                        <m:sub>
                          <m:r>
                            <a:rPr lang="en-US" altLang="ja-JP" sz="2400" i="1" dirty="0" err="1">
                              <a:latin typeface="Cambria Math" panose="02040503050406030204" pitchFamily="18" charset="0"/>
                              <a:ea typeface="ＭＳ Ｐゴシック" panose="020B0600070205080204" pitchFamily="50" charset="-128"/>
                            </a:rPr>
                            <m:t>𝑡</m:t>
                          </m:r>
                        </m:sub>
                      </m:sSub>
                      <m:r>
                        <a:rPr lang="en-US" altLang="ja-JP" sz="2400" i="1" dirty="0">
                          <a:latin typeface="Cambria Math" panose="02040503050406030204" pitchFamily="18" charset="0"/>
                          <a:ea typeface="ＭＳ Ｐゴシック" panose="020B0600070205080204" pitchFamily="50" charset="-128"/>
                        </a:rPr>
                        <m:t>)</m:t>
                      </m:r>
                    </m:oMath>
                  </m:oMathPara>
                </a14:m>
                <a:endParaRPr lang="en-US" altLang="ja-JP" sz="2400" dirty="0">
                  <a:latin typeface="ＭＳ Ｐゴシック" panose="020B0600070205080204" pitchFamily="50" charset="-128"/>
                  <a:ea typeface="ＭＳ Ｐゴシック" panose="020B0600070205080204" pitchFamily="50" charset="-128"/>
                </a:endParaRPr>
              </a:p>
              <a:p>
                <a:endParaRPr kumimoji="1" lang="ja-JP" altLang="en-US" dirty="0"/>
              </a:p>
            </p:txBody>
          </p:sp>
        </mc:Choice>
        <mc:Fallback xmlns="">
          <p:sp>
            <p:nvSpPr>
              <p:cNvPr id="6" name="テキスト ボックス 5">
                <a:extLst>
                  <a:ext uri="{FF2B5EF4-FFF2-40B4-BE49-F238E27FC236}">
                    <a16:creationId xmlns:a16="http://schemas.microsoft.com/office/drawing/2014/main" id="{BEA18E8E-5D73-A2B8-AD45-64B53569075F}"/>
                  </a:ext>
                </a:extLst>
              </p:cNvPr>
              <p:cNvSpPr txBox="1">
                <a:spLocks noRot="1" noChangeAspect="1" noMove="1" noResize="1" noEditPoints="1" noAdjustHandles="1" noChangeArrowheads="1" noChangeShapeType="1" noTextEdit="1"/>
              </p:cNvSpPr>
              <p:nvPr/>
            </p:nvSpPr>
            <p:spPr>
              <a:xfrm>
                <a:off x="2231007" y="3838743"/>
                <a:ext cx="2900730" cy="738664"/>
              </a:xfrm>
              <a:prstGeom prst="rect">
                <a:avLst/>
              </a:prstGeom>
              <a:blipFill>
                <a:blip r:embed="rId5"/>
                <a:stretch>
                  <a:fillRect/>
                </a:stretch>
              </a:blipFill>
            </p:spPr>
            <p:txBody>
              <a:bodyPr/>
              <a:lstStyle/>
              <a:p>
                <a:r>
                  <a:rPr lang="ja-JP" altLang="en-US">
                    <a:noFill/>
                  </a:rPr>
                  <a:t> </a:t>
                </a:r>
              </a:p>
            </p:txBody>
          </p:sp>
        </mc:Fallback>
      </mc:AlternateContent>
      <p:sp>
        <p:nvSpPr>
          <p:cNvPr id="7" name="矢印: 左カーブ 6">
            <a:extLst>
              <a:ext uri="{FF2B5EF4-FFF2-40B4-BE49-F238E27FC236}">
                <a16:creationId xmlns:a16="http://schemas.microsoft.com/office/drawing/2014/main" id="{922FF623-F94C-F901-C3E9-CF30FEFCEC78}"/>
              </a:ext>
            </a:extLst>
          </p:cNvPr>
          <p:cNvSpPr/>
          <p:nvPr/>
        </p:nvSpPr>
        <p:spPr>
          <a:xfrm>
            <a:off x="5326540" y="2906247"/>
            <a:ext cx="801303" cy="1161288"/>
          </a:xfrm>
          <a:prstGeom prst="curvedLeftArrow">
            <a:avLst>
              <a:gd name="adj1" fmla="val 25000"/>
              <a:gd name="adj2" fmla="val 56902"/>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テキスト ボックス 8">
            <a:extLst>
              <a:ext uri="{FF2B5EF4-FFF2-40B4-BE49-F238E27FC236}">
                <a16:creationId xmlns:a16="http://schemas.microsoft.com/office/drawing/2014/main" id="{7D70D7C9-E3D0-59A0-74EF-BDEF279D98E3}"/>
              </a:ext>
            </a:extLst>
          </p:cNvPr>
          <p:cNvSpPr txBox="1"/>
          <p:nvPr/>
        </p:nvSpPr>
        <p:spPr>
          <a:xfrm>
            <a:off x="6127843" y="2505291"/>
            <a:ext cx="3603872"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Solving this equation gives</a:t>
            </a:r>
            <a:endParaRPr kumimoji="1" lang="ja-JP" altLang="en-US"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76EF20D0-FDCF-040D-5435-F1CA14688B7F}"/>
                  </a:ext>
                </a:extLst>
              </p:cNvPr>
              <p:cNvSpPr txBox="1"/>
              <p:nvPr/>
            </p:nvSpPr>
            <p:spPr>
              <a:xfrm flipH="1">
                <a:off x="6244570" y="3028691"/>
                <a:ext cx="3018302" cy="1335366"/>
              </a:xfrm>
              <a:prstGeom prst="rect">
                <a:avLst/>
              </a:prstGeom>
              <a:noFill/>
            </p:spPr>
            <p:txBody>
              <a:bodyPr wrap="square" rtlCol="0">
                <a:spAutoFit/>
              </a:bodyPr>
              <a:lstStyle/>
              <a:p>
                <a:pPr/>
                <a14:m>
                  <m:oMathPara xmlns:m="http://schemas.openxmlformats.org/officeDocument/2006/math">
                    <m:oMath>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𝑁</m:t>
                          </m:r>
                        </m:e>
                        <m:sub>
                          <m:r>
                            <a:rPr lang="en-US" altLang="ja-JP" sz="2400" i="1" dirty="0">
                              <a:latin typeface="Cambria Math" panose="02040503050406030204" pitchFamily="18" charset="0"/>
                              <a:ea typeface="ＭＳ Ｐゴシック" panose="020B0600070205080204" pitchFamily="50" charset="-128"/>
                            </a:rPr>
                            <m:t>𝑡</m:t>
                          </m:r>
                        </m:sub>
                      </m:sSub>
                      <m:r>
                        <a:rPr lang="en-US" altLang="ja-JP" sz="2400" i="1" dirty="0">
                          <a:latin typeface="Cambria Math" panose="02040503050406030204" pitchFamily="18" charset="0"/>
                          <a:ea typeface="ＭＳ Ｐゴシック" panose="020B0600070205080204" pitchFamily="50" charset="-128"/>
                        </a:rPr>
                        <m:t>[</m:t>
                      </m:r>
                      <m:r>
                        <a:rPr lang="en-US" altLang="ja-JP" sz="2400" dirty="0">
                          <a:latin typeface="Cambria Math" panose="02040503050406030204" pitchFamily="18" charset="0"/>
                          <a:ea typeface="ＭＳ Ｐゴシック" panose="020B0600070205080204" pitchFamily="50" charset="-128"/>
                        </a:rPr>
                        <m:t>1/</m:t>
                      </m:r>
                      <m:sSup>
                        <m:sSupPr>
                          <m:ctrlPr>
                            <a:rPr lang="en-US" altLang="ja-JP" sz="2400" dirty="0">
                              <a:latin typeface="Cambria Math" panose="02040503050406030204" pitchFamily="18" charset="0"/>
                              <a:ea typeface="ＭＳ Ｐゴシック" panose="020B0600070205080204" pitchFamily="50" charset="-128"/>
                            </a:rPr>
                          </m:ctrlPr>
                        </m:sSupPr>
                        <m:e>
                          <m:r>
                            <m:rPr>
                              <m:sty m:val="p"/>
                            </m:rPr>
                            <a:rPr lang="en-US" altLang="ja-JP" sz="2400" dirty="0">
                              <a:latin typeface="Cambria Math" panose="02040503050406030204" pitchFamily="18" charset="0"/>
                              <a:ea typeface="ＭＳ Ｐゴシック" panose="020B0600070205080204" pitchFamily="50" charset="-128"/>
                            </a:rPr>
                            <m:t>cm</m:t>
                          </m:r>
                        </m:e>
                        <m:sup>
                          <m:r>
                            <a:rPr lang="en-US" altLang="ja-JP" sz="2400" dirty="0">
                              <a:latin typeface="Cambria Math" panose="02040503050406030204" pitchFamily="18" charset="0"/>
                              <a:ea typeface="ＭＳ Ｐゴシック" panose="020B0600070205080204" pitchFamily="50" charset="-128"/>
                            </a:rPr>
                            <m:t>2</m:t>
                          </m:r>
                        </m:sup>
                      </m:sSup>
                      <m:r>
                        <a:rPr lang="en-US" altLang="ja-JP" sz="2400" i="1" dirty="0">
                          <a:latin typeface="Cambria Math" panose="02040503050406030204" pitchFamily="18" charset="0"/>
                          <a:ea typeface="ＭＳ Ｐゴシック" panose="020B0600070205080204" pitchFamily="50" charset="-128"/>
                        </a:rPr>
                        <m:t>]=</m:t>
                      </m:r>
                      <m:f>
                        <m:fPr>
                          <m:ctrlPr>
                            <a:rPr lang="en-US" altLang="ja-JP" sz="2400" i="1" dirty="0" err="1">
                              <a:latin typeface="Cambria Math" panose="02040503050406030204" pitchFamily="18" charset="0"/>
                              <a:ea typeface="ＭＳ Ｐゴシック" panose="020B0600070205080204" pitchFamily="50" charset="-128"/>
                            </a:rPr>
                          </m:ctrlPr>
                        </m:fPr>
                        <m:num>
                          <m:r>
                            <a:rPr lang="en-US" altLang="ja-JP" sz="2400" i="1" dirty="0" err="1">
                              <a:latin typeface="Cambria Math" panose="02040503050406030204" pitchFamily="18" charset="0"/>
                              <a:ea typeface="ＭＳ Ｐゴシック" panose="020B0600070205080204" pitchFamily="50" charset="-128"/>
                            </a:rPr>
                            <m:t>𝜌</m:t>
                          </m:r>
                          <m:sSub>
                            <m:sSubPr>
                              <m:ctrlPr>
                                <a:rPr lang="en-US" altLang="ja-JP" sz="2400" i="1" dirty="0" err="1">
                                  <a:latin typeface="Cambria Math" panose="02040503050406030204" pitchFamily="18" charset="0"/>
                                  <a:ea typeface="ＭＳ Ｐゴシック" panose="020B0600070205080204" pitchFamily="50" charset="-128"/>
                                </a:rPr>
                              </m:ctrlPr>
                            </m:sSubPr>
                            <m:e>
                              <m:r>
                                <a:rPr lang="en-US" altLang="ja-JP" sz="2400" i="1" dirty="0" err="1">
                                  <a:latin typeface="Cambria Math" panose="02040503050406030204" pitchFamily="18" charset="0"/>
                                  <a:ea typeface="ＭＳ Ｐゴシック" panose="020B0600070205080204" pitchFamily="50" charset="-128"/>
                                </a:rPr>
                                <m:t>𝑁</m:t>
                              </m:r>
                            </m:e>
                            <m:sub>
                              <m:r>
                                <a:rPr lang="en-US" altLang="ja-JP" sz="2400" i="1" dirty="0" err="1">
                                  <a:latin typeface="Cambria Math" panose="02040503050406030204" pitchFamily="18" charset="0"/>
                                  <a:ea typeface="ＭＳ Ｐゴシック" panose="020B0600070205080204" pitchFamily="50" charset="-128"/>
                                </a:rPr>
                                <m:t>𝐴</m:t>
                              </m:r>
                            </m:sub>
                          </m:sSub>
                        </m:num>
                        <m:den>
                          <m:r>
                            <a:rPr lang="en-US" altLang="ja-JP" sz="2400" i="1" dirty="0">
                              <a:latin typeface="Cambria Math" panose="02040503050406030204" pitchFamily="18" charset="0"/>
                              <a:ea typeface="ＭＳ Ｐゴシック" panose="020B0600070205080204" pitchFamily="50" charset="-128"/>
                            </a:rPr>
                            <m:t>𝐴</m:t>
                          </m:r>
                        </m:den>
                      </m:f>
                      <m:r>
                        <a:rPr lang="en-US" altLang="ja-JP" sz="2400" i="1" dirty="0">
                          <a:latin typeface="Cambria Math" panose="02040503050406030204" pitchFamily="18" charset="0"/>
                          <a:ea typeface="ＭＳ Ｐゴシック" panose="020B0600070205080204" pitchFamily="50" charset="-128"/>
                        </a:rPr>
                        <m:t>𝑥</m:t>
                      </m:r>
                    </m:oMath>
                  </m:oMathPara>
                </a14:m>
                <a:endParaRPr lang="en-US" altLang="ja-JP" sz="2400" dirty="0">
                  <a:latin typeface="ＭＳ Ｐゴシック" panose="020B0600070205080204" pitchFamily="50" charset="-128"/>
                  <a:ea typeface="ＭＳ Ｐゴシック" panose="020B0600070205080204" pitchFamily="50" charset="-128"/>
                </a:endParaRPr>
              </a:p>
              <a:p>
                <a:endParaRPr lang="en-US" altLang="ja-JP" dirty="0">
                  <a:latin typeface="ＭＳ Ｐゴシック" panose="020B0600070205080204" pitchFamily="50" charset="-128"/>
                  <a:ea typeface="ＭＳ Ｐゴシック" panose="020B0600070205080204" pitchFamily="50" charset="-128"/>
                </a:endParaRPr>
              </a:p>
              <a:p>
                <a:endParaRPr kumimoji="1" lang="ja-JP" altLang="en-US" dirty="0"/>
              </a:p>
            </p:txBody>
          </p:sp>
        </mc:Choice>
        <mc:Fallback xmlns="">
          <p:sp>
            <p:nvSpPr>
              <p:cNvPr id="10" name="テキスト ボックス 9">
                <a:extLst>
                  <a:ext uri="{FF2B5EF4-FFF2-40B4-BE49-F238E27FC236}">
                    <a16:creationId xmlns:a16="http://schemas.microsoft.com/office/drawing/2014/main" id="{76EF20D0-FDCF-040D-5435-F1CA14688B7F}"/>
                  </a:ext>
                </a:extLst>
              </p:cNvPr>
              <p:cNvSpPr txBox="1">
                <a:spLocks noRot="1" noChangeAspect="1" noMove="1" noResize="1" noEditPoints="1" noAdjustHandles="1" noChangeArrowheads="1" noChangeShapeType="1" noTextEdit="1"/>
              </p:cNvSpPr>
              <p:nvPr/>
            </p:nvSpPr>
            <p:spPr>
              <a:xfrm flipH="1">
                <a:off x="6244570" y="3028691"/>
                <a:ext cx="3018302" cy="1335366"/>
              </a:xfrm>
              <a:prstGeom prst="rect">
                <a:avLst/>
              </a:prstGeom>
              <a:blipFill>
                <a:blip r:embed="rId6"/>
                <a:stretch>
                  <a:fillRect/>
                </a:stretch>
              </a:blipFill>
            </p:spPr>
            <p:txBody>
              <a:bodyPr/>
              <a:lstStyle/>
              <a:p>
                <a:r>
                  <a:rPr lang="ja-JP" altLang="en-US">
                    <a:noFill/>
                  </a:rPr>
                  <a:t> </a:t>
                </a:r>
              </a:p>
            </p:txBody>
          </p:sp>
        </mc:Fallback>
      </mc:AlternateContent>
      <p:sp>
        <p:nvSpPr>
          <p:cNvPr id="11" name="テキスト ボックス 10">
            <a:extLst>
              <a:ext uri="{FF2B5EF4-FFF2-40B4-BE49-F238E27FC236}">
                <a16:creationId xmlns:a16="http://schemas.microsoft.com/office/drawing/2014/main" id="{5C8B4898-14A0-29D4-E160-F43610A5B71D}"/>
              </a:ext>
            </a:extLst>
          </p:cNvPr>
          <p:cNvSpPr txBox="1"/>
          <p:nvPr/>
        </p:nvSpPr>
        <p:spPr>
          <a:xfrm>
            <a:off x="0" y="4637321"/>
            <a:ext cx="4277133"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 interaction cross section is</a:t>
            </a:r>
            <a:endParaRPr kumimoji="1" lang="ja-JP" altLang="en-US"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B803F346-B1D0-3BBD-EEC3-5BE7705D4674}"/>
                  </a:ext>
                </a:extLst>
              </p:cNvPr>
              <p:cNvSpPr txBox="1"/>
              <p:nvPr/>
            </p:nvSpPr>
            <p:spPr>
              <a:xfrm>
                <a:off x="2231007" y="5344160"/>
                <a:ext cx="2598917" cy="1199174"/>
              </a:xfrm>
              <a:prstGeom prst="rect">
                <a:avLst/>
              </a:prstGeom>
              <a:noFill/>
            </p:spPr>
            <p:txBody>
              <a:bodyPr wrap="none" rtlCol="0">
                <a:spAutoFit/>
              </a:bodyPr>
              <a:lstStyle/>
              <a:p>
                <a:pPr/>
                <a14:m>
                  <m:oMathPara xmlns:m="http://schemas.openxmlformats.org/officeDocument/2006/math">
                    <m:oMath>
                      <m:sSub>
                        <m:sSubPr>
                          <m:ctrlPr>
                            <a:rPr lang="en-US" altLang="ja-JP" sz="2400" i="1" dirty="0" err="1">
                              <a:latin typeface="Cambria Math" panose="02040503050406030204" pitchFamily="18" charset="0"/>
                              <a:ea typeface="ＭＳ Ｐゴシック" panose="020B0600070205080204" pitchFamily="50" charset="-128"/>
                            </a:rPr>
                          </m:ctrlPr>
                        </m:sSubPr>
                        <m:e>
                          <m:r>
                            <a:rPr lang="en-US" altLang="ja-JP" sz="2400" i="1" dirty="0" err="1">
                              <a:latin typeface="Cambria Math" panose="02040503050406030204" pitchFamily="18" charset="0"/>
                              <a:ea typeface="ＭＳ Ｐゴシック" panose="020B0600070205080204" pitchFamily="50" charset="-128"/>
                            </a:rPr>
                            <m:t>𝜎</m:t>
                          </m:r>
                        </m:e>
                        <m:sub>
                          <m:r>
                            <a:rPr lang="en-US" altLang="ja-JP" sz="2400" i="1" dirty="0" err="1">
                              <a:latin typeface="Cambria Math" panose="02040503050406030204" pitchFamily="18" charset="0"/>
                              <a:ea typeface="ＭＳ Ｐゴシック" panose="020B0600070205080204" pitchFamily="50" charset="-128"/>
                            </a:rPr>
                            <m:t>𝐼</m:t>
                          </m:r>
                        </m:sub>
                      </m:sSub>
                      <m:r>
                        <a:rPr lang="en-US" altLang="ja-JP" sz="2400" i="1" dirty="0">
                          <a:latin typeface="Cambria Math" panose="02040503050406030204" pitchFamily="18" charset="0"/>
                          <a:ea typeface="ＭＳ Ｐゴシック" panose="020B0600070205080204" pitchFamily="50" charset="-128"/>
                        </a:rPr>
                        <m:t>=−</m:t>
                      </m:r>
                      <m:f>
                        <m:fPr>
                          <m:ctrlPr>
                            <a:rPr lang="en-US" altLang="ja-JP" sz="2400" i="1" dirty="0">
                              <a:latin typeface="Cambria Math" panose="02040503050406030204" pitchFamily="18" charset="0"/>
                              <a:ea typeface="ＭＳ Ｐゴシック" panose="020B0600070205080204" pitchFamily="50" charset="-128"/>
                            </a:rPr>
                          </m:ctrlPr>
                        </m:fPr>
                        <m:num>
                          <m:r>
                            <a:rPr lang="en-US" altLang="ja-JP" sz="2400" i="1" dirty="0">
                              <a:latin typeface="Cambria Math" panose="02040503050406030204" pitchFamily="18" charset="0"/>
                              <a:ea typeface="ＭＳ Ｐゴシック" panose="020B0600070205080204" pitchFamily="50" charset="-128"/>
                            </a:rPr>
                            <m:t>1</m:t>
                          </m:r>
                        </m:num>
                        <m:den>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𝑁</m:t>
                              </m:r>
                            </m:e>
                            <m:sub>
                              <m:r>
                                <a:rPr lang="en-US" altLang="ja-JP" sz="2400" i="1" dirty="0">
                                  <a:latin typeface="Cambria Math" panose="02040503050406030204" pitchFamily="18" charset="0"/>
                                  <a:ea typeface="ＭＳ Ｐゴシック" panose="020B0600070205080204" pitchFamily="50" charset="-128"/>
                                </a:rPr>
                                <m:t>𝑡</m:t>
                              </m:r>
                            </m:sub>
                          </m:sSub>
                        </m:den>
                      </m:f>
                      <m:r>
                        <m:rPr>
                          <m:sty m:val="p"/>
                        </m:rPr>
                        <a:rPr lang="en-US" altLang="ja-JP" sz="2400" dirty="0">
                          <a:latin typeface="Cambria Math" panose="02040503050406030204" pitchFamily="18" charset="0"/>
                          <a:ea typeface="ＭＳ Ｐゴシック" panose="020B0600070205080204" pitchFamily="50" charset="-128"/>
                        </a:rPr>
                        <m:t>ln</m:t>
                      </m:r>
                      <m:d>
                        <m:dPr>
                          <m:ctrlPr>
                            <a:rPr lang="en-US" altLang="ja-JP" sz="2400" i="1" dirty="0">
                              <a:latin typeface="Cambria Math" panose="02040503050406030204" pitchFamily="18" charset="0"/>
                              <a:ea typeface="ＭＳ Ｐゴシック" panose="020B0600070205080204" pitchFamily="50" charset="-128"/>
                            </a:rPr>
                          </m:ctrlPr>
                        </m:dPr>
                        <m:e>
                          <m:f>
                            <m:fPr>
                              <m:ctrlPr>
                                <a:rPr lang="en-US" altLang="ja-JP" sz="2400" i="1" dirty="0">
                                  <a:latin typeface="Cambria Math" panose="02040503050406030204" pitchFamily="18" charset="0"/>
                                  <a:ea typeface="ＭＳ Ｐゴシック" panose="020B0600070205080204" pitchFamily="50" charset="-128"/>
                                </a:rPr>
                              </m:ctrlPr>
                            </m:fPr>
                            <m:num>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𝑁</m:t>
                                  </m:r>
                                </m:e>
                                <m:sub>
                                  <m:r>
                                    <a:rPr lang="en-US" altLang="ja-JP" sz="2400" i="1" dirty="0">
                                      <a:latin typeface="Cambria Math" panose="02040503050406030204" pitchFamily="18" charset="0"/>
                                      <a:ea typeface="ＭＳ Ｐゴシック" panose="020B0600070205080204" pitchFamily="50" charset="-128"/>
                                    </a:rPr>
                                    <m:t>2</m:t>
                                  </m:r>
                                </m:sub>
                              </m:sSub>
                            </m:num>
                            <m:den>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𝑁</m:t>
                                  </m:r>
                                </m:e>
                                <m:sub>
                                  <m:r>
                                    <a:rPr lang="en-US" altLang="ja-JP" sz="2400" i="1" dirty="0">
                                      <a:latin typeface="Cambria Math" panose="02040503050406030204" pitchFamily="18" charset="0"/>
                                      <a:ea typeface="ＭＳ Ｐゴシック" panose="020B0600070205080204" pitchFamily="50" charset="-128"/>
                                    </a:rPr>
                                    <m:t>1</m:t>
                                  </m:r>
                                </m:sub>
                              </m:sSub>
                            </m:den>
                          </m:f>
                        </m:e>
                      </m:d>
                    </m:oMath>
                  </m:oMathPara>
                </a14:m>
                <a:endParaRPr lang="en-US" altLang="ja-JP" dirty="0">
                  <a:latin typeface="ＭＳ Ｐゴシック" panose="020B0600070205080204" pitchFamily="50" charset="-128"/>
                  <a:ea typeface="ＭＳ Ｐゴシック" panose="020B0600070205080204" pitchFamily="50" charset="-128"/>
                </a:endParaRPr>
              </a:p>
              <a:p>
                <a:endParaRPr kumimoji="1" lang="ja-JP" altLang="en-US" dirty="0"/>
              </a:p>
            </p:txBody>
          </p:sp>
        </mc:Choice>
        <mc:Fallback xmlns="">
          <p:sp>
            <p:nvSpPr>
              <p:cNvPr id="13" name="テキスト ボックス 12">
                <a:extLst>
                  <a:ext uri="{FF2B5EF4-FFF2-40B4-BE49-F238E27FC236}">
                    <a16:creationId xmlns:a16="http://schemas.microsoft.com/office/drawing/2014/main" id="{B803F346-B1D0-3BBD-EEC3-5BE7705D4674}"/>
                  </a:ext>
                </a:extLst>
              </p:cNvPr>
              <p:cNvSpPr txBox="1">
                <a:spLocks noRot="1" noChangeAspect="1" noMove="1" noResize="1" noEditPoints="1" noAdjustHandles="1" noChangeArrowheads="1" noChangeShapeType="1" noTextEdit="1"/>
              </p:cNvSpPr>
              <p:nvPr/>
            </p:nvSpPr>
            <p:spPr>
              <a:xfrm>
                <a:off x="2231007" y="5344160"/>
                <a:ext cx="2598917" cy="1199174"/>
              </a:xfrm>
              <a:prstGeom prst="rect">
                <a:avLst/>
              </a:prstGeom>
              <a:blipFill>
                <a:blip r:embed="rId7"/>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2E2AB4E1-D816-28C9-5569-7FE647CE57F8}"/>
                  </a:ext>
                </a:extLst>
              </p:cNvPr>
              <p:cNvSpPr txBox="1"/>
              <p:nvPr/>
            </p:nvSpPr>
            <p:spPr>
              <a:xfrm>
                <a:off x="6590616" y="4733389"/>
                <a:ext cx="5344511" cy="1922193"/>
              </a:xfrm>
              <a:prstGeom prst="rect">
                <a:avLst/>
              </a:prstGeom>
              <a:noFill/>
              <a:ln>
                <a:solidFill>
                  <a:schemeClr val="tx1"/>
                </a:solid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Solving this equation gives</a:t>
                </a:r>
                <a:endParaRPr lang="en-US" altLang="ja-JP" sz="2400" dirty="0">
                  <a:latin typeface="ＭＳ Ｐゴシック" panose="020B0600070205080204" pitchFamily="50" charset="-128"/>
                  <a:ea typeface="ＭＳ Ｐゴシック" panose="020B0600070205080204" pitchFamily="50" charset="-128"/>
                </a:endParaRPr>
              </a:p>
              <a:p>
                <a:endParaRPr lang="en-US" altLang="ja-JP" sz="2400" dirty="0">
                  <a:latin typeface="ＭＳ Ｐゴシック" panose="020B0600070205080204" pitchFamily="50" charset="-128"/>
                  <a:ea typeface="ＭＳ Ｐゴシック" panose="020B0600070205080204" pitchFamily="50" charset="-128"/>
                </a:endParaRPr>
              </a:p>
              <a:p>
                <a:pPr/>
                <a14:m>
                  <m:oMathPara xmlns:m="http://schemas.openxmlformats.org/officeDocument/2006/math">
                    <m:oMath>
                      <m:sSub>
                        <m:sSubPr>
                          <m:ctrlPr>
                            <a:rPr lang="en-US" altLang="ja-JP" sz="2400" i="1" dirty="0">
                              <a:latin typeface="Cambria Math" panose="02040503050406030204" pitchFamily="18" charset="0"/>
                              <a:ea typeface="ＭＳ Ｐゴシック" panose="020B0600070205080204" pitchFamily="50" charset="-128"/>
                            </a:rPr>
                          </m:ctrlPr>
                        </m:sSubPr>
                        <m:e>
                          <m:r>
                            <m:rPr>
                              <m:sty m:val="p"/>
                            </m:rPr>
                            <a:rPr lang="en-US" altLang="ja-JP" sz="2400" i="1" dirty="0">
                              <a:latin typeface="Cambria Math" panose="02040503050406030204" pitchFamily="18" charset="0"/>
                              <a:ea typeface="ＭＳ Ｐゴシック" panose="020B0600070205080204" pitchFamily="50" charset="-128"/>
                            </a:rPr>
                            <m:t>σ</m:t>
                          </m:r>
                        </m:e>
                        <m:sub>
                          <m:r>
                            <m:rPr>
                              <m:sty m:val="p"/>
                            </m:rPr>
                            <a:rPr lang="en-US" altLang="ja-JP" sz="2400" b="0" i="0" dirty="0" smtClean="0">
                              <a:latin typeface="Cambria Math" panose="02040503050406030204" pitchFamily="18" charset="0"/>
                              <a:ea typeface="ＭＳ Ｐゴシック" panose="020B0600070205080204" pitchFamily="50" charset="-128"/>
                            </a:rPr>
                            <m:t>I</m:t>
                          </m:r>
                        </m:sub>
                      </m:sSub>
                      <m:r>
                        <a:rPr lang="en-US" altLang="ja-JP" sz="2400" i="1" dirty="0" smtClean="0">
                          <a:latin typeface="Cambria Math" panose="02040503050406030204" pitchFamily="18" charset="0"/>
                          <a:ea typeface="ＭＳ Ｐゴシック" panose="020B0600070205080204" pitchFamily="50" charset="-128"/>
                        </a:rPr>
                        <m:t>=</m:t>
                      </m:r>
                      <m:f>
                        <m:fPr>
                          <m:ctrlPr>
                            <a:rPr lang="en-US" altLang="ja-JP" sz="2400" b="0" i="1" dirty="0" smtClean="0">
                              <a:latin typeface="Cambria Math" panose="02040503050406030204" pitchFamily="18" charset="0"/>
                              <a:ea typeface="ＭＳ Ｐゴシック" panose="020B0600070205080204" pitchFamily="50" charset="-128"/>
                            </a:rPr>
                          </m:ctrlPr>
                        </m:fPr>
                        <m:num>
                          <m:r>
                            <a:rPr lang="en-US" altLang="ja-JP" sz="2400" b="0" i="1" dirty="0" smtClean="0">
                              <a:latin typeface="Cambria Math" panose="02040503050406030204" pitchFamily="18" charset="0"/>
                              <a:ea typeface="ＭＳ Ｐゴシック" panose="020B0600070205080204" pitchFamily="50" charset="-128"/>
                            </a:rPr>
                            <m:t>1</m:t>
                          </m:r>
                        </m:num>
                        <m:den>
                          <m:sSub>
                            <m:sSubPr>
                              <m:ctrlPr>
                                <a:rPr lang="en-US" altLang="ja-JP" sz="2400" b="0" i="1" dirty="0" smtClean="0">
                                  <a:latin typeface="Cambria Math" panose="02040503050406030204" pitchFamily="18" charset="0"/>
                                  <a:ea typeface="ＭＳ Ｐゴシック" panose="020B0600070205080204" pitchFamily="50" charset="-128"/>
                                </a:rPr>
                              </m:ctrlPr>
                            </m:sSubPr>
                            <m:e>
                              <m:r>
                                <a:rPr lang="en-US" altLang="ja-JP" sz="2400" b="0" i="1" dirty="0" smtClean="0">
                                  <a:latin typeface="Cambria Math" panose="02040503050406030204" pitchFamily="18" charset="0"/>
                                  <a:ea typeface="ＭＳ Ｐゴシック" panose="020B0600070205080204" pitchFamily="50" charset="-128"/>
                                </a:rPr>
                                <m:t>𝑁</m:t>
                              </m:r>
                            </m:e>
                            <m:sub>
                              <m:r>
                                <a:rPr lang="en-US" altLang="ja-JP" sz="2400" b="0" i="1" dirty="0" smtClean="0">
                                  <a:latin typeface="Cambria Math" panose="02040503050406030204" pitchFamily="18" charset="0"/>
                                  <a:ea typeface="ＭＳ Ｐゴシック" panose="020B0600070205080204" pitchFamily="50" charset="-128"/>
                                </a:rPr>
                                <m:t>𝑡</m:t>
                              </m:r>
                            </m:sub>
                          </m:sSub>
                        </m:den>
                      </m:f>
                      <m:rad>
                        <m:radPr>
                          <m:degHide m:val="on"/>
                          <m:ctrlPr>
                            <a:rPr lang="en-US" altLang="ja-JP" sz="2400" b="0" i="1" dirty="0" smtClean="0">
                              <a:latin typeface="Cambria Math" panose="02040503050406030204" pitchFamily="18" charset="0"/>
                              <a:ea typeface="ＭＳ Ｐゴシック" panose="020B0600070205080204" pitchFamily="50" charset="-128"/>
                            </a:rPr>
                          </m:ctrlPr>
                        </m:radPr>
                        <m:deg/>
                        <m:e>
                          <m:d>
                            <m:dPr>
                              <m:ctrlPr>
                                <a:rPr lang="en-US" altLang="ja-JP" sz="2400" i="1" dirty="0">
                                  <a:latin typeface="Cambria Math" panose="02040503050406030204" pitchFamily="18" charset="0"/>
                                  <a:ea typeface="ＭＳ Ｐゴシック" panose="020B0600070205080204" pitchFamily="50" charset="-128"/>
                                </a:rPr>
                              </m:ctrlPr>
                            </m:dPr>
                            <m:e>
                              <m:f>
                                <m:fPr>
                                  <m:ctrlPr>
                                    <a:rPr lang="en-US" altLang="ja-JP" sz="2400" i="1" dirty="0">
                                      <a:latin typeface="Cambria Math" panose="02040503050406030204" pitchFamily="18" charset="0"/>
                                      <a:ea typeface="ＭＳ Ｐゴシック" panose="020B0600070205080204" pitchFamily="50" charset="-128"/>
                                    </a:rPr>
                                  </m:ctrlPr>
                                </m:fPr>
                                <m:num>
                                  <m:r>
                                    <a:rPr lang="en-US" altLang="ja-JP" sz="2400" i="1" dirty="0">
                                      <a:latin typeface="Cambria Math" panose="02040503050406030204" pitchFamily="18" charset="0"/>
                                      <a:ea typeface="ＭＳ Ｐゴシック" panose="020B0600070205080204" pitchFamily="50" charset="-128"/>
                                    </a:rPr>
                                    <m:t>1−</m:t>
                                  </m:r>
                                  <m:sSub>
                                    <m:sSubPr>
                                      <m:ctrlPr>
                                        <a:rPr lang="en-US" altLang="ja-JP" sz="2400" b="0" i="1" dirty="0" smtClean="0">
                                          <a:latin typeface="Cambria Math" panose="02040503050406030204" pitchFamily="18" charset="0"/>
                                          <a:ea typeface="ＭＳ Ｐゴシック" panose="020B0600070205080204" pitchFamily="50" charset="-128"/>
                                        </a:rPr>
                                      </m:ctrlPr>
                                    </m:sSubPr>
                                    <m:e>
                                      <m:r>
                                        <a:rPr lang="en-US" altLang="ja-JP" sz="2400" b="0" i="1" dirty="0" smtClean="0">
                                          <a:latin typeface="Cambria Math" panose="02040503050406030204" pitchFamily="18" charset="0"/>
                                          <a:ea typeface="ＭＳ Ｐゴシック" panose="020B0600070205080204" pitchFamily="50" charset="-128"/>
                                        </a:rPr>
                                        <m:t>𝑅</m:t>
                                      </m:r>
                                    </m:e>
                                    <m:sub>
                                      <m:r>
                                        <m:rPr>
                                          <m:sty m:val="p"/>
                                        </m:rPr>
                                        <a:rPr lang="en-US" altLang="ja-JP" sz="2400" b="0" i="0" dirty="0" smtClean="0">
                                          <a:latin typeface="Cambria Math" panose="02040503050406030204" pitchFamily="18" charset="0"/>
                                          <a:ea typeface="ＭＳ Ｐゴシック" panose="020B0600070205080204" pitchFamily="50" charset="-128"/>
                                        </a:rPr>
                                        <m:t>in</m:t>
                                      </m:r>
                                    </m:sub>
                                  </m:sSub>
                                </m:num>
                                <m:den>
                                  <m:sSubSup>
                                    <m:sSubSupPr>
                                      <m:ctrlPr>
                                        <a:rPr lang="en-US" altLang="ja-JP" sz="2400" b="0" i="1" dirty="0" smtClean="0">
                                          <a:latin typeface="Cambria Math" panose="02040503050406030204" pitchFamily="18" charset="0"/>
                                          <a:ea typeface="ＭＳ Ｐゴシック" panose="020B0600070205080204" pitchFamily="50" charset="-128"/>
                                        </a:rPr>
                                      </m:ctrlPr>
                                    </m:sSubSupPr>
                                    <m:e>
                                      <m:r>
                                        <a:rPr lang="en-US" altLang="ja-JP" sz="2400" b="0" i="1" dirty="0" smtClean="0">
                                          <a:latin typeface="Cambria Math" panose="02040503050406030204" pitchFamily="18" charset="0"/>
                                          <a:ea typeface="ＭＳ Ｐゴシック" panose="020B0600070205080204" pitchFamily="50" charset="-128"/>
                                        </a:rPr>
                                        <m:t>𝑁</m:t>
                                      </m:r>
                                    </m:e>
                                    <m:sub>
                                      <m:r>
                                        <a:rPr lang="en-US" altLang="ja-JP" sz="2400" b="0" i="1" dirty="0" smtClean="0">
                                          <a:latin typeface="Cambria Math" panose="02040503050406030204" pitchFamily="18" charset="0"/>
                                          <a:ea typeface="ＭＳ Ｐゴシック" panose="020B0600070205080204" pitchFamily="50" charset="-128"/>
                                        </a:rPr>
                                        <m:t>1</m:t>
                                      </m:r>
                                    </m:sub>
                                    <m:sup>
                                      <m:r>
                                        <m:rPr>
                                          <m:sty m:val="p"/>
                                        </m:rPr>
                                        <a:rPr lang="en-US" altLang="ja-JP" sz="2400" b="0" i="0" dirty="0" smtClean="0">
                                          <a:latin typeface="Cambria Math" panose="02040503050406030204" pitchFamily="18" charset="0"/>
                                          <a:ea typeface="ＭＳ Ｐゴシック" panose="020B0600070205080204" pitchFamily="50" charset="-128"/>
                                        </a:rPr>
                                        <m:t>in</m:t>
                                      </m:r>
                                    </m:sup>
                                  </m:sSubSup>
                                  <m:sSub>
                                    <m:sSubPr>
                                      <m:ctrlPr>
                                        <a:rPr lang="en-US" altLang="ja-JP" sz="2400" b="0" i="1" dirty="0" smtClean="0">
                                          <a:latin typeface="Cambria Math" panose="02040503050406030204" pitchFamily="18" charset="0"/>
                                          <a:ea typeface="ＭＳ Ｐゴシック" panose="020B0600070205080204" pitchFamily="50" charset="-128"/>
                                        </a:rPr>
                                      </m:ctrlPr>
                                    </m:sSubPr>
                                    <m:e>
                                      <m:r>
                                        <a:rPr lang="en-US" altLang="ja-JP" sz="2400" b="0" i="1" dirty="0" smtClean="0">
                                          <a:latin typeface="Cambria Math" panose="02040503050406030204" pitchFamily="18" charset="0"/>
                                          <a:ea typeface="ＭＳ Ｐゴシック" panose="020B0600070205080204" pitchFamily="50" charset="-128"/>
                                        </a:rPr>
                                        <m:t>𝑅</m:t>
                                      </m:r>
                                    </m:e>
                                    <m:sub>
                                      <m:r>
                                        <m:rPr>
                                          <m:sty m:val="p"/>
                                        </m:rPr>
                                        <a:rPr lang="en-US" altLang="ja-JP" sz="2400" b="0" i="0" dirty="0" smtClean="0">
                                          <a:latin typeface="Cambria Math" panose="02040503050406030204" pitchFamily="18" charset="0"/>
                                          <a:ea typeface="ＭＳ Ｐゴシック" panose="020B0600070205080204" pitchFamily="50" charset="-128"/>
                                        </a:rPr>
                                        <m:t>in</m:t>
                                      </m:r>
                                    </m:sub>
                                  </m:sSub>
                                </m:den>
                              </m:f>
                              <m:r>
                                <a:rPr lang="en-US" altLang="ja-JP" sz="2400" b="0" i="1" dirty="0" smtClean="0">
                                  <a:latin typeface="Cambria Math" panose="02040503050406030204" pitchFamily="18" charset="0"/>
                                  <a:ea typeface="ＭＳ Ｐゴシック" panose="020B0600070205080204" pitchFamily="50" charset="-128"/>
                                </a:rPr>
                                <m:t>+</m:t>
                              </m:r>
                              <m:f>
                                <m:fPr>
                                  <m:ctrlPr>
                                    <a:rPr lang="en-US" altLang="ja-JP" sz="2400" b="0" i="1" dirty="0" smtClean="0">
                                      <a:latin typeface="Cambria Math" panose="02040503050406030204" pitchFamily="18" charset="0"/>
                                      <a:ea typeface="ＭＳ Ｐゴシック" panose="020B0600070205080204" pitchFamily="50" charset="-128"/>
                                    </a:rPr>
                                  </m:ctrlPr>
                                </m:fPr>
                                <m:num>
                                  <m:r>
                                    <a:rPr lang="en-US" altLang="ja-JP" sz="2400" b="0" i="1" dirty="0" smtClean="0">
                                      <a:latin typeface="Cambria Math" panose="02040503050406030204" pitchFamily="18" charset="0"/>
                                      <a:ea typeface="ＭＳ Ｐゴシック" panose="020B0600070205080204" pitchFamily="50" charset="-128"/>
                                    </a:rPr>
                                    <m:t>1−</m:t>
                                  </m:r>
                                  <m:sSub>
                                    <m:sSubPr>
                                      <m:ctrlPr>
                                        <a:rPr lang="en-US" altLang="ja-JP" sz="2400" b="0" i="1" dirty="0" smtClean="0">
                                          <a:latin typeface="Cambria Math" panose="02040503050406030204" pitchFamily="18" charset="0"/>
                                          <a:ea typeface="ＭＳ Ｐゴシック" panose="020B0600070205080204" pitchFamily="50" charset="-128"/>
                                        </a:rPr>
                                      </m:ctrlPr>
                                    </m:sSubPr>
                                    <m:e>
                                      <m:r>
                                        <a:rPr lang="en-US" altLang="ja-JP" sz="2400" b="0" i="1" dirty="0" smtClean="0">
                                          <a:latin typeface="Cambria Math" panose="02040503050406030204" pitchFamily="18" charset="0"/>
                                          <a:ea typeface="ＭＳ Ｐゴシック" panose="020B0600070205080204" pitchFamily="50" charset="-128"/>
                                        </a:rPr>
                                        <m:t>𝑅</m:t>
                                      </m:r>
                                    </m:e>
                                    <m:sub>
                                      <m:r>
                                        <m:rPr>
                                          <m:sty m:val="p"/>
                                        </m:rPr>
                                        <a:rPr lang="en-US" altLang="ja-JP" sz="2400" b="0" i="0" dirty="0" smtClean="0">
                                          <a:latin typeface="Cambria Math" panose="02040503050406030204" pitchFamily="18" charset="0"/>
                                          <a:ea typeface="ＭＳ Ｐゴシック" panose="020B0600070205080204" pitchFamily="50" charset="-128"/>
                                        </a:rPr>
                                        <m:t>out</m:t>
                                      </m:r>
                                    </m:sub>
                                  </m:sSub>
                                </m:num>
                                <m:den>
                                  <m:sSubSup>
                                    <m:sSubSupPr>
                                      <m:ctrlPr>
                                        <a:rPr lang="en-US" altLang="ja-JP" sz="2400" b="0" i="1" dirty="0" smtClean="0">
                                          <a:latin typeface="Cambria Math" panose="02040503050406030204" pitchFamily="18" charset="0"/>
                                          <a:ea typeface="ＭＳ Ｐゴシック" panose="020B0600070205080204" pitchFamily="50" charset="-128"/>
                                        </a:rPr>
                                      </m:ctrlPr>
                                    </m:sSubSupPr>
                                    <m:e>
                                      <m:r>
                                        <a:rPr lang="en-US" altLang="ja-JP" sz="2400" b="0" i="1" dirty="0" smtClean="0">
                                          <a:latin typeface="Cambria Math" panose="02040503050406030204" pitchFamily="18" charset="0"/>
                                          <a:ea typeface="ＭＳ Ｐゴシック" panose="020B0600070205080204" pitchFamily="50" charset="-128"/>
                                        </a:rPr>
                                        <m:t>𝑁</m:t>
                                      </m:r>
                                    </m:e>
                                    <m:sub>
                                      <m:r>
                                        <a:rPr lang="en-US" altLang="ja-JP" sz="2400" b="0" i="1" dirty="0" smtClean="0">
                                          <a:latin typeface="Cambria Math" panose="02040503050406030204" pitchFamily="18" charset="0"/>
                                          <a:ea typeface="ＭＳ Ｐゴシック" panose="020B0600070205080204" pitchFamily="50" charset="-128"/>
                                        </a:rPr>
                                        <m:t>1</m:t>
                                      </m:r>
                                    </m:sub>
                                    <m:sup>
                                      <m:r>
                                        <m:rPr>
                                          <m:sty m:val="p"/>
                                        </m:rPr>
                                        <a:rPr lang="en-US" altLang="ja-JP" sz="2400" b="0" i="0" dirty="0" smtClean="0">
                                          <a:latin typeface="Cambria Math" panose="02040503050406030204" pitchFamily="18" charset="0"/>
                                          <a:ea typeface="ＭＳ Ｐゴシック" panose="020B0600070205080204" pitchFamily="50" charset="-128"/>
                                        </a:rPr>
                                        <m:t>out</m:t>
                                      </m:r>
                                    </m:sup>
                                  </m:sSubSup>
                                  <m:sSub>
                                    <m:sSubPr>
                                      <m:ctrlPr>
                                        <a:rPr lang="en-US" altLang="ja-JP" sz="2400" b="0" i="1" dirty="0" smtClean="0">
                                          <a:latin typeface="Cambria Math" panose="02040503050406030204" pitchFamily="18" charset="0"/>
                                          <a:ea typeface="ＭＳ Ｐゴシック" panose="020B0600070205080204" pitchFamily="50" charset="-128"/>
                                        </a:rPr>
                                      </m:ctrlPr>
                                    </m:sSubPr>
                                    <m:e>
                                      <m:r>
                                        <a:rPr lang="en-US" altLang="ja-JP" sz="2400" b="0" i="1" dirty="0" smtClean="0">
                                          <a:latin typeface="Cambria Math" panose="02040503050406030204" pitchFamily="18" charset="0"/>
                                          <a:ea typeface="ＭＳ Ｐゴシック" panose="020B0600070205080204" pitchFamily="50" charset="-128"/>
                                        </a:rPr>
                                        <m:t>𝑅</m:t>
                                      </m:r>
                                    </m:e>
                                    <m:sub>
                                      <m:r>
                                        <m:rPr>
                                          <m:sty m:val="p"/>
                                        </m:rPr>
                                        <a:rPr lang="en-US" altLang="ja-JP" sz="2400" b="0" i="0" dirty="0" smtClean="0">
                                          <a:latin typeface="Cambria Math" panose="02040503050406030204" pitchFamily="18" charset="0"/>
                                          <a:ea typeface="ＭＳ Ｐゴシック" panose="020B0600070205080204" pitchFamily="50" charset="-128"/>
                                        </a:rPr>
                                        <m:t>out</m:t>
                                      </m:r>
                                    </m:sub>
                                  </m:sSub>
                                </m:den>
                              </m:f>
                            </m:e>
                          </m:d>
                        </m:e>
                      </m:rad>
                    </m:oMath>
                  </m:oMathPara>
                </a14:m>
                <a:endParaRPr lang="en-US" altLang="ja-JP" sz="2400" dirty="0">
                  <a:latin typeface="ＭＳ Ｐゴシック" panose="020B0600070205080204" pitchFamily="50" charset="-128"/>
                  <a:ea typeface="ＭＳ Ｐゴシック" panose="020B0600070205080204" pitchFamily="50" charset="-128"/>
                </a:endParaRPr>
              </a:p>
            </p:txBody>
          </p:sp>
        </mc:Choice>
        <mc:Fallback xmlns="">
          <p:sp>
            <p:nvSpPr>
              <p:cNvPr id="14" name="テキスト ボックス 13">
                <a:extLst>
                  <a:ext uri="{FF2B5EF4-FFF2-40B4-BE49-F238E27FC236}">
                    <a16:creationId xmlns:a16="http://schemas.microsoft.com/office/drawing/2014/main" id="{2E2AB4E1-D816-28C9-5569-7FE647CE57F8}"/>
                  </a:ext>
                </a:extLst>
              </p:cNvPr>
              <p:cNvSpPr txBox="1">
                <a:spLocks noRot="1" noChangeAspect="1" noMove="1" noResize="1" noEditPoints="1" noAdjustHandles="1" noChangeArrowheads="1" noChangeShapeType="1" noTextEdit="1"/>
              </p:cNvSpPr>
              <p:nvPr/>
            </p:nvSpPr>
            <p:spPr>
              <a:xfrm>
                <a:off x="6590616" y="4733389"/>
                <a:ext cx="5344511" cy="1922193"/>
              </a:xfrm>
              <a:prstGeom prst="rect">
                <a:avLst/>
              </a:prstGeom>
              <a:blipFill>
                <a:blip r:embed="rId8"/>
                <a:stretch>
                  <a:fillRect l="-1593" t="-2201"/>
                </a:stretch>
              </a:blipFill>
              <a:ln>
                <a:solidFill>
                  <a:schemeClr val="tx1"/>
                </a:solidFill>
              </a:ln>
            </p:spPr>
            <p:txBody>
              <a:bodyPr/>
              <a:lstStyle/>
              <a:p>
                <a:r>
                  <a:rPr lang="ja-JP" altLang="en-US">
                    <a:noFill/>
                  </a:rPr>
                  <a:t> </a:t>
                </a:r>
              </a:p>
            </p:txBody>
          </p:sp>
        </mc:Fallback>
      </mc:AlternateContent>
    </p:spTree>
    <p:extLst>
      <p:ext uri="{BB962C8B-B14F-4D97-AF65-F5344CB8AC3E}">
        <p14:creationId xmlns:p14="http://schemas.microsoft.com/office/powerpoint/2010/main" val="1469904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3061FAF-2BCC-B5F8-AB40-EF77A47DE1DC}"/>
              </a:ext>
            </a:extLst>
          </p:cNvPr>
          <p:cNvSpPr txBox="1"/>
          <p:nvPr/>
        </p:nvSpPr>
        <p:spPr>
          <a:xfrm>
            <a:off x="-9685" y="108577"/>
            <a:ext cx="8559306" cy="707886"/>
          </a:xfrm>
          <a:prstGeom prst="rect">
            <a:avLst/>
          </a:prstGeom>
          <a:noFill/>
        </p:spPr>
        <p:txBody>
          <a:bodyPr wrap="square" rtlCol="0">
            <a:spAutoFit/>
          </a:bodyPr>
          <a:lstStyle/>
          <a:p>
            <a:r>
              <a:rPr lang="ja-JP" altLang="ja-JP" sz="4000" b="1" dirty="0">
                <a:latin typeface="ＭＳ Ｐゴシック" panose="020B0600070205080204" pitchFamily="50" charset="-128"/>
                <a:ea typeface="ＭＳ Ｐゴシック" panose="020B0600070205080204" pitchFamily="50" charset="-128"/>
              </a:rPr>
              <a:t>Derivation of the Matter Radius</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85B9FED0-1A89-FA16-DCE3-230EA3B81F65}"/>
              </a:ext>
            </a:extLst>
          </p:cNvPr>
          <p:cNvCxnSpPr>
            <a:cxnSpLocks/>
          </p:cNvCxnSpPr>
          <p:nvPr/>
        </p:nvCxnSpPr>
        <p:spPr>
          <a:xfrm>
            <a:off x="0" y="914253"/>
            <a:ext cx="6667928" cy="0"/>
          </a:xfrm>
          <a:prstGeom prst="line">
            <a:avLst/>
          </a:prstGeom>
          <a:ln w="38100"/>
        </p:spPr>
        <p:style>
          <a:lnRef idx="2">
            <a:schemeClr val="dk1"/>
          </a:lnRef>
          <a:fillRef idx="0">
            <a:schemeClr val="dk1"/>
          </a:fillRef>
          <a:effectRef idx="1">
            <a:schemeClr val="dk1"/>
          </a:effectRef>
          <a:fontRef idx="minor">
            <a:schemeClr val="tx1"/>
          </a:fontRef>
        </p:style>
      </p:cxnSp>
      <p:sp>
        <p:nvSpPr>
          <p:cNvPr id="8" name="四角形: 角を丸くする 7">
            <a:extLst>
              <a:ext uri="{FF2B5EF4-FFF2-40B4-BE49-F238E27FC236}">
                <a16:creationId xmlns:a16="http://schemas.microsoft.com/office/drawing/2014/main" id="{3EC57CE5-0039-4781-09A2-C07683825255}"/>
              </a:ext>
            </a:extLst>
          </p:cNvPr>
          <p:cNvSpPr/>
          <p:nvPr/>
        </p:nvSpPr>
        <p:spPr>
          <a:xfrm>
            <a:off x="385356" y="1615440"/>
            <a:ext cx="5440680" cy="4429760"/>
          </a:xfrm>
          <a:prstGeom prst="round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ボックス 8">
            <a:extLst>
              <a:ext uri="{FF2B5EF4-FFF2-40B4-BE49-F238E27FC236}">
                <a16:creationId xmlns:a16="http://schemas.microsoft.com/office/drawing/2014/main" id="{CBCD3A72-DE6C-1058-A6F1-959869782787}"/>
              </a:ext>
            </a:extLst>
          </p:cNvPr>
          <p:cNvSpPr txBox="1"/>
          <p:nvPr/>
        </p:nvSpPr>
        <p:spPr>
          <a:xfrm>
            <a:off x="723631" y="1959351"/>
            <a:ext cx="4830168"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Measured Interaction Cross Section</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0" name="矢印: 右 9">
            <a:extLst>
              <a:ext uri="{FF2B5EF4-FFF2-40B4-BE49-F238E27FC236}">
                <a16:creationId xmlns:a16="http://schemas.microsoft.com/office/drawing/2014/main" id="{131CDB07-3652-48F1-9248-C38AF9B51489}"/>
              </a:ext>
            </a:extLst>
          </p:cNvPr>
          <p:cNvSpPr/>
          <p:nvPr/>
        </p:nvSpPr>
        <p:spPr>
          <a:xfrm rot="5400000">
            <a:off x="2638335" y="2662462"/>
            <a:ext cx="619760"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B12DEAFB-3BB7-15AE-89E3-15A1E00A1A16}"/>
                  </a:ext>
                </a:extLst>
              </p:cNvPr>
              <p:cNvSpPr txBox="1"/>
              <p:nvPr/>
            </p:nvSpPr>
            <p:spPr>
              <a:xfrm>
                <a:off x="7086602" y="1605547"/>
                <a:ext cx="3930243" cy="1134028"/>
              </a:xfrm>
              <a:prstGeom prst="rect">
                <a:avLst/>
              </a:prstGeom>
              <a:noFill/>
            </p:spPr>
            <p:txBody>
              <a:bodyPr wrap="none" rtlCol="0">
                <a:spAutoFit/>
              </a:bodyPr>
              <a:lstStyle/>
              <a:p>
                <a:pPr/>
                <a14:m>
                  <m:oMathPara xmlns:m="http://schemas.openxmlformats.org/officeDocument/2006/math">
                    <m:oMath>
                      <m:r>
                        <a:rPr lang="en-US" altLang="ja-JP" sz="2800" i="1" dirty="0">
                          <a:latin typeface="Cambria Math" panose="02040503050406030204" pitchFamily="18" charset="0"/>
                          <a:ea typeface="ＭＳ Ｐゴシック" panose="020B0600070205080204" pitchFamily="50" charset="-128"/>
                        </a:rPr>
                        <m:t>𝜌</m:t>
                      </m:r>
                      <m:d>
                        <m:dPr>
                          <m:ctrlPr>
                            <a:rPr lang="en-US" altLang="ja-JP" sz="2800" i="1" dirty="0">
                              <a:latin typeface="Cambria Math" panose="02040503050406030204" pitchFamily="18" charset="0"/>
                              <a:ea typeface="ＭＳ Ｐゴシック" panose="020B0600070205080204" pitchFamily="50" charset="-128"/>
                            </a:rPr>
                          </m:ctrlPr>
                        </m:dPr>
                        <m:e>
                          <m:r>
                            <a:rPr lang="en-US" altLang="ja-JP" sz="2800" i="1" dirty="0">
                              <a:latin typeface="Cambria Math" panose="02040503050406030204" pitchFamily="18" charset="0"/>
                              <a:ea typeface="ＭＳ Ｐゴシック" panose="020B0600070205080204" pitchFamily="50" charset="-128"/>
                            </a:rPr>
                            <m:t>𝑟</m:t>
                          </m:r>
                        </m:e>
                      </m:d>
                      <m:r>
                        <a:rPr lang="en-US" altLang="ja-JP" sz="2800" i="1" dirty="0">
                          <a:latin typeface="Cambria Math" panose="02040503050406030204" pitchFamily="18" charset="0"/>
                          <a:ea typeface="ＭＳ Ｐゴシック" panose="020B0600070205080204" pitchFamily="50" charset="-128"/>
                        </a:rPr>
                        <m:t>=</m:t>
                      </m:r>
                      <m:f>
                        <m:fPr>
                          <m:ctrlPr>
                            <a:rPr lang="en-US" altLang="ja-JP" sz="2800" i="1" dirty="0">
                              <a:latin typeface="Cambria Math" panose="02040503050406030204" pitchFamily="18" charset="0"/>
                              <a:ea typeface="ＭＳ Ｐゴシック" panose="020B0600070205080204" pitchFamily="50" charset="-128"/>
                            </a:rPr>
                          </m:ctrlPr>
                        </m:fPr>
                        <m:num>
                          <m:sSub>
                            <m:sSubPr>
                              <m:ctrlPr>
                                <a:rPr lang="en-US" altLang="ja-JP" sz="2800" i="1" dirty="0">
                                  <a:latin typeface="Cambria Math" panose="02040503050406030204" pitchFamily="18" charset="0"/>
                                  <a:ea typeface="ＭＳ Ｐゴシック" panose="020B0600070205080204" pitchFamily="50" charset="-128"/>
                                </a:rPr>
                              </m:ctrlPr>
                            </m:sSubPr>
                            <m:e>
                              <m:r>
                                <a:rPr lang="en-US" altLang="ja-JP" sz="2800" i="1" dirty="0">
                                  <a:latin typeface="Cambria Math" panose="02040503050406030204" pitchFamily="18" charset="0"/>
                                  <a:ea typeface="ＭＳ Ｐゴシック" panose="020B0600070205080204" pitchFamily="50" charset="-128"/>
                                </a:rPr>
                                <m:t>𝜌</m:t>
                              </m:r>
                            </m:e>
                            <m:sub>
                              <m:r>
                                <a:rPr lang="en-US" altLang="ja-JP" sz="2800" i="1" dirty="0">
                                  <a:latin typeface="Cambria Math" panose="02040503050406030204" pitchFamily="18" charset="0"/>
                                  <a:ea typeface="ＭＳ Ｐゴシック" panose="020B0600070205080204" pitchFamily="50" charset="-128"/>
                                </a:rPr>
                                <m:t>0</m:t>
                              </m:r>
                            </m:sub>
                          </m:sSub>
                        </m:num>
                        <m:den>
                          <m:r>
                            <a:rPr lang="en-US" altLang="ja-JP" sz="2800" i="1" dirty="0">
                              <a:latin typeface="Cambria Math" panose="02040503050406030204" pitchFamily="18" charset="0"/>
                              <a:ea typeface="ＭＳ Ｐゴシック" panose="020B0600070205080204" pitchFamily="50" charset="-128"/>
                            </a:rPr>
                            <m:t>1+</m:t>
                          </m:r>
                          <m:func>
                            <m:funcPr>
                              <m:ctrlPr>
                                <a:rPr lang="en-US" altLang="ja-JP" sz="2800" dirty="0">
                                  <a:latin typeface="Cambria Math" panose="02040503050406030204" pitchFamily="18" charset="0"/>
                                  <a:ea typeface="ＭＳ Ｐゴシック" panose="020B0600070205080204" pitchFamily="50" charset="-128"/>
                                </a:rPr>
                              </m:ctrlPr>
                            </m:funcPr>
                            <m:fName>
                              <m:r>
                                <m:rPr>
                                  <m:sty m:val="p"/>
                                </m:rPr>
                                <a:rPr lang="en-US" altLang="ja-JP" sz="2800" dirty="0">
                                  <a:latin typeface="Cambria Math" panose="02040503050406030204" pitchFamily="18" charset="0"/>
                                  <a:ea typeface="ＭＳ Ｐゴシック" panose="020B0600070205080204" pitchFamily="50" charset="-128"/>
                                </a:rPr>
                                <m:t>exp</m:t>
                              </m:r>
                            </m:fName>
                            <m:e>
                              <m:d>
                                <m:dPr>
                                  <m:ctrlPr>
                                    <a:rPr lang="en-US" altLang="ja-JP" sz="2800" i="1" dirty="0">
                                      <a:latin typeface="Cambria Math" panose="02040503050406030204" pitchFamily="18" charset="0"/>
                                      <a:ea typeface="ＭＳ Ｐゴシック" panose="020B0600070205080204" pitchFamily="50" charset="-128"/>
                                    </a:rPr>
                                  </m:ctrlPr>
                                </m:dPr>
                                <m:e>
                                  <m:f>
                                    <m:fPr>
                                      <m:ctrlPr>
                                        <a:rPr lang="en-US" altLang="ja-JP" sz="2800" i="1" dirty="0">
                                          <a:latin typeface="Cambria Math" panose="02040503050406030204" pitchFamily="18" charset="0"/>
                                          <a:ea typeface="ＭＳ Ｐゴシック" panose="020B0600070205080204" pitchFamily="50" charset="-128"/>
                                        </a:rPr>
                                      </m:ctrlPr>
                                    </m:fPr>
                                    <m:num>
                                      <m:r>
                                        <a:rPr lang="en-US" altLang="ja-JP" sz="2800" i="1" dirty="0">
                                          <a:latin typeface="Cambria Math" panose="02040503050406030204" pitchFamily="18" charset="0"/>
                                          <a:ea typeface="ＭＳ Ｐゴシック" panose="020B0600070205080204" pitchFamily="50" charset="-128"/>
                                        </a:rPr>
                                        <m:t>𝑟</m:t>
                                      </m:r>
                                      <m:r>
                                        <a:rPr lang="en-US" altLang="ja-JP" sz="2800" i="1" dirty="0">
                                          <a:latin typeface="Cambria Math" panose="02040503050406030204" pitchFamily="18" charset="0"/>
                                          <a:ea typeface="ＭＳ Ｐゴシック" panose="020B0600070205080204" pitchFamily="50" charset="-128"/>
                                        </a:rPr>
                                        <m:t>−</m:t>
                                      </m:r>
                                      <m:sSub>
                                        <m:sSubPr>
                                          <m:ctrlPr>
                                            <a:rPr lang="en-US" altLang="ja-JP" sz="2800" i="1" dirty="0" err="1">
                                              <a:latin typeface="Cambria Math" panose="02040503050406030204" pitchFamily="18" charset="0"/>
                                              <a:ea typeface="ＭＳ Ｐゴシック" panose="020B0600070205080204" pitchFamily="50" charset="-128"/>
                                            </a:rPr>
                                          </m:ctrlPr>
                                        </m:sSubPr>
                                        <m:e>
                                          <m:r>
                                            <a:rPr lang="en-US" altLang="ja-JP" sz="2800" i="1" dirty="0" err="1">
                                              <a:latin typeface="Cambria Math" panose="02040503050406030204" pitchFamily="18" charset="0"/>
                                              <a:ea typeface="ＭＳ Ｐゴシック" panose="020B0600070205080204" pitchFamily="50" charset="-128"/>
                                            </a:rPr>
                                            <m:t>𝑟</m:t>
                                          </m:r>
                                        </m:e>
                                        <m:sub>
                                          <m:r>
                                            <a:rPr lang="en-US" altLang="ja-JP" sz="2800" i="1" dirty="0">
                                              <a:latin typeface="Cambria Math" panose="02040503050406030204" pitchFamily="18" charset="0"/>
                                              <a:ea typeface="ＭＳ Ｐゴシック" panose="020B0600070205080204" pitchFamily="50" charset="-128"/>
                                            </a:rPr>
                                            <m:t>0</m:t>
                                          </m:r>
                                        </m:sub>
                                      </m:sSub>
                                    </m:num>
                                    <m:den>
                                      <m:r>
                                        <a:rPr lang="en-US" altLang="ja-JP" sz="2800" i="1" dirty="0">
                                          <a:latin typeface="Cambria Math" panose="02040503050406030204" pitchFamily="18" charset="0"/>
                                          <a:ea typeface="ＭＳ Ｐゴシック" panose="020B0600070205080204" pitchFamily="50" charset="-128"/>
                                        </a:rPr>
                                        <m:t>𝑐</m:t>
                                      </m:r>
                                    </m:den>
                                  </m:f>
                                </m:e>
                              </m:d>
                            </m:e>
                          </m:func>
                        </m:den>
                      </m:f>
                    </m:oMath>
                  </m:oMathPara>
                </a14:m>
                <a:endParaRPr kumimoji="1" lang="ja-JP" altLang="en-US" dirty="0"/>
              </a:p>
            </p:txBody>
          </p:sp>
        </mc:Choice>
        <mc:Fallback xmlns="">
          <p:sp>
            <p:nvSpPr>
              <p:cNvPr id="12" name="テキスト ボックス 11">
                <a:extLst>
                  <a:ext uri="{FF2B5EF4-FFF2-40B4-BE49-F238E27FC236}">
                    <a16:creationId xmlns:a16="http://schemas.microsoft.com/office/drawing/2014/main" id="{B12DEAFB-3BB7-15AE-89E3-15A1E00A1A16}"/>
                  </a:ext>
                </a:extLst>
              </p:cNvPr>
              <p:cNvSpPr txBox="1">
                <a:spLocks noRot="1" noChangeAspect="1" noMove="1" noResize="1" noEditPoints="1" noAdjustHandles="1" noChangeArrowheads="1" noChangeShapeType="1" noTextEdit="1"/>
              </p:cNvSpPr>
              <p:nvPr/>
            </p:nvSpPr>
            <p:spPr>
              <a:xfrm>
                <a:off x="7086602" y="1605547"/>
                <a:ext cx="3930243" cy="1134028"/>
              </a:xfrm>
              <a:prstGeom prst="rect">
                <a:avLst/>
              </a:prstGeom>
              <a:blipFill>
                <a:blip r:embed="rId3"/>
                <a:stretch>
                  <a:fillRect/>
                </a:stretch>
              </a:blipFill>
            </p:spPr>
            <p:txBody>
              <a:bodyPr/>
              <a:lstStyle/>
              <a:p>
                <a:r>
                  <a:rPr lang="ja-JP" altLang="en-US">
                    <a:noFill/>
                  </a:rPr>
                  <a:t> </a:t>
                </a:r>
              </a:p>
            </p:txBody>
          </p:sp>
        </mc:Fallback>
      </mc:AlternateContent>
      <p:sp>
        <p:nvSpPr>
          <p:cNvPr id="13" name="テキスト ボックス 12">
            <a:extLst>
              <a:ext uri="{FF2B5EF4-FFF2-40B4-BE49-F238E27FC236}">
                <a16:creationId xmlns:a16="http://schemas.microsoft.com/office/drawing/2014/main" id="{5EF9D222-88B2-5661-2418-A8289F693E99}"/>
              </a:ext>
            </a:extLst>
          </p:cNvPr>
          <p:cNvSpPr txBox="1"/>
          <p:nvPr/>
        </p:nvSpPr>
        <p:spPr>
          <a:xfrm>
            <a:off x="7086602" y="999995"/>
            <a:ext cx="4871847"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Nucleon Density (Fermi Distribution)</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5" name="左中かっこ 14">
            <a:extLst>
              <a:ext uri="{FF2B5EF4-FFF2-40B4-BE49-F238E27FC236}">
                <a16:creationId xmlns:a16="http://schemas.microsoft.com/office/drawing/2014/main" id="{86E206CA-C5F3-1341-F356-524E1A801A8A}"/>
              </a:ext>
            </a:extLst>
          </p:cNvPr>
          <p:cNvSpPr/>
          <p:nvPr/>
        </p:nvSpPr>
        <p:spPr>
          <a:xfrm>
            <a:off x="6271119" y="3317249"/>
            <a:ext cx="269240" cy="1762849"/>
          </a:xfrm>
          <a:prstGeom prst="leftBrace">
            <a:avLst>
              <a:gd name="adj1" fmla="val 8333"/>
              <a:gd name="adj2" fmla="val 50279"/>
            </a:avLst>
          </a:prstGeom>
          <a:ln w="38100"/>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F23F3C69-6BD8-7941-A8F9-69ACA4F9EBFD}"/>
                  </a:ext>
                </a:extLst>
              </p:cNvPr>
              <p:cNvSpPr txBox="1"/>
              <p:nvPr/>
            </p:nvSpPr>
            <p:spPr>
              <a:xfrm>
                <a:off x="9847265" y="4617572"/>
                <a:ext cx="1615699" cy="461665"/>
              </a:xfrm>
              <a:prstGeom prst="rect">
                <a:avLst/>
              </a:prstGeom>
              <a:noFill/>
            </p:spPr>
            <p:txBody>
              <a:bodyPr wrap="none" rtlCol="0">
                <a:spAutoFit/>
              </a:bodyPr>
              <a:lstStyle/>
              <a:p>
                <a14:m>
                  <m:oMath xmlns:m="http://schemas.openxmlformats.org/officeDocument/2006/math">
                    <m:r>
                      <a:rPr lang="ja-JP" altLang="en-US" sz="2400" i="1" dirty="0">
                        <a:latin typeface="Cambria Math" panose="02040503050406030204" pitchFamily="18" charset="0"/>
                        <a:ea typeface="ＭＳ Ｐゴシック" panose="020B0600070205080204" pitchFamily="50" charset="-128"/>
                      </a:rPr>
                      <m:t>（</m:t>
                    </m:r>
                    <m:r>
                      <a:rPr lang="en-US" altLang="ja-JP" sz="2400" i="1" dirty="0" smtClean="0">
                        <a:latin typeface="Cambria Math" panose="02040503050406030204" pitchFamily="18" charset="0"/>
                        <a:ea typeface="ＭＳ Ｐゴシック" panose="020B0600070205080204" pitchFamily="50" charset="-128"/>
                      </a:rPr>
                      <m:t>𝑐</m:t>
                    </m:r>
                    <m:r>
                      <a:rPr lang="en-US" altLang="ja-JP" sz="2400" b="0" i="1" dirty="0" smtClean="0">
                        <a:latin typeface="Cambria Math" panose="02040503050406030204" pitchFamily="18" charset="0"/>
                        <a:ea typeface="ＭＳ Ｐゴシック" panose="020B0600070205080204" pitchFamily="50" charset="-128"/>
                      </a:rPr>
                      <m:t>=0.</m:t>
                    </m:r>
                    <m:r>
                      <a:rPr lang="en-US" altLang="ja-JP" sz="2400" i="1" dirty="0">
                        <a:latin typeface="Cambria Math" panose="02040503050406030204" pitchFamily="18" charset="0"/>
                        <a:ea typeface="ＭＳ Ｐゴシック" panose="020B0600070205080204" pitchFamily="50" charset="-128"/>
                      </a:rPr>
                      <m:t>56</m:t>
                    </m:r>
                  </m:oMath>
                </a14:m>
                <a:r>
                  <a:rPr kumimoji="1" lang="ja-JP" altLang="en-US" sz="2400" dirty="0">
                    <a:latin typeface="ＭＳ Ｐゴシック" panose="020B0600070205080204" pitchFamily="50" charset="-128"/>
                    <a:ea typeface="ＭＳ Ｐゴシック" panose="020B0600070205080204" pitchFamily="50" charset="-128"/>
                  </a:rPr>
                  <a:t>）</a:t>
                </a:r>
              </a:p>
            </p:txBody>
          </p:sp>
        </mc:Choice>
        <mc:Fallback xmlns="">
          <p:sp>
            <p:nvSpPr>
              <p:cNvPr id="16" name="テキスト ボックス 15">
                <a:extLst>
                  <a:ext uri="{FF2B5EF4-FFF2-40B4-BE49-F238E27FC236}">
                    <a16:creationId xmlns:a16="http://schemas.microsoft.com/office/drawing/2014/main" id="{F23F3C69-6BD8-7941-A8F9-69ACA4F9EBFD}"/>
                  </a:ext>
                </a:extLst>
              </p:cNvPr>
              <p:cNvSpPr txBox="1">
                <a:spLocks noRot="1" noChangeAspect="1" noMove="1" noResize="1" noEditPoints="1" noAdjustHandles="1" noChangeArrowheads="1" noChangeShapeType="1" noTextEdit="1"/>
              </p:cNvSpPr>
              <p:nvPr/>
            </p:nvSpPr>
            <p:spPr>
              <a:xfrm>
                <a:off x="9847265" y="4617572"/>
                <a:ext cx="1615699" cy="461665"/>
              </a:xfrm>
              <a:prstGeom prst="rect">
                <a:avLst/>
              </a:prstGeom>
              <a:blipFill>
                <a:blip r:embed="rId4"/>
                <a:stretch>
                  <a:fillRect l="-2642" t="-14474" r="-4906" b="-25000"/>
                </a:stretch>
              </a:blipFill>
            </p:spPr>
            <p:txBody>
              <a:bodyPr/>
              <a:lstStyle/>
              <a:p>
                <a:r>
                  <a:rPr lang="ja-JP" altLang="en-US">
                    <a:noFill/>
                  </a:rPr>
                  <a:t> </a:t>
                </a:r>
              </a:p>
            </p:txBody>
          </p:sp>
        </mc:Fallback>
      </mc:AlternateContent>
      <p:sp>
        <p:nvSpPr>
          <p:cNvPr id="17" name="テキスト ボックス 16">
            <a:extLst>
              <a:ext uri="{FF2B5EF4-FFF2-40B4-BE49-F238E27FC236}">
                <a16:creationId xmlns:a16="http://schemas.microsoft.com/office/drawing/2014/main" id="{02EF7FCC-FEFD-549F-6ED7-CC883B987038}"/>
              </a:ext>
            </a:extLst>
          </p:cNvPr>
          <p:cNvSpPr txBox="1"/>
          <p:nvPr/>
        </p:nvSpPr>
        <p:spPr>
          <a:xfrm>
            <a:off x="1201168" y="3055232"/>
            <a:ext cx="3809056"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Assuming a Fermi-type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Nuclear Density Distribution</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8FCCEE90-0F57-D905-66A9-300EF4058CC7}"/>
              </a:ext>
            </a:extLst>
          </p:cNvPr>
          <p:cNvSpPr txBox="1"/>
          <p:nvPr/>
        </p:nvSpPr>
        <p:spPr>
          <a:xfrm>
            <a:off x="590495" y="4657447"/>
            <a:ext cx="5245347"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 Glauber calculation uses this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distribution to obtain the matter radius.</a:t>
            </a:r>
            <a:endParaRPr lang="en-US" altLang="ja-JP" sz="2400" dirty="0">
              <a:latin typeface="ＭＳ Ｐゴシック" panose="020B0600070205080204" pitchFamily="50" charset="-128"/>
              <a:ea typeface="ＭＳ Ｐゴシック" panose="020B0600070205080204" pitchFamily="50" charset="-128"/>
            </a:endParaRPr>
          </a:p>
        </p:txBody>
      </p:sp>
      <p:sp>
        <p:nvSpPr>
          <p:cNvPr id="20" name="矢印: 右 19">
            <a:extLst>
              <a:ext uri="{FF2B5EF4-FFF2-40B4-BE49-F238E27FC236}">
                <a16:creationId xmlns:a16="http://schemas.microsoft.com/office/drawing/2014/main" id="{DA2AA57C-6103-6928-25E1-B6A7F19928D9}"/>
              </a:ext>
            </a:extLst>
          </p:cNvPr>
          <p:cNvSpPr/>
          <p:nvPr/>
        </p:nvSpPr>
        <p:spPr>
          <a:xfrm rot="5400000">
            <a:off x="2638335" y="4003405"/>
            <a:ext cx="619760"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45FE045D-548A-E597-190F-49D5E12C0998}"/>
                  </a:ext>
                </a:extLst>
              </p:cNvPr>
              <p:cNvSpPr txBox="1"/>
              <p:nvPr/>
            </p:nvSpPr>
            <p:spPr>
              <a:xfrm>
                <a:off x="6490512" y="5615215"/>
                <a:ext cx="5314275" cy="892488"/>
              </a:xfrm>
              <a:prstGeom prst="rect">
                <a:avLst/>
              </a:prstGeom>
              <a:noFill/>
              <a:ln w="38100">
                <a:solidFill>
                  <a:schemeClr val="tx1"/>
                </a:solidFill>
              </a:ln>
            </p:spPr>
            <p:txBody>
              <a:bodyPr wrap="none" rtlCol="0">
                <a:spAutoFit/>
              </a:bodyPr>
              <a:lstStyle/>
              <a:p>
                <a14:m>
                  <m:oMath xmlns:m="http://schemas.openxmlformats.org/officeDocument/2006/math">
                    <m:r>
                      <a:rPr lang="ja-JP" altLang="en-US" sz="2400" i="1" dirty="0" smtClean="0">
                        <a:latin typeface="Cambria Math" panose="02040503050406030204" pitchFamily="18" charset="0"/>
                        <a:ea typeface="ＭＳ Ｐゴシック" panose="020B0600070205080204" pitchFamily="50" charset="-128"/>
                      </a:rPr>
                      <m:t>　</m:t>
                    </m:r>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𝑟</m:t>
                        </m:r>
                      </m:e>
                      <m:sub>
                        <m:r>
                          <a:rPr lang="en-US" altLang="ja-JP" sz="2400" i="1" dirty="0">
                            <a:latin typeface="Cambria Math" panose="02040503050406030204" pitchFamily="18" charset="0"/>
                            <a:ea typeface="ＭＳ Ｐゴシック" panose="020B0600070205080204" pitchFamily="50" charset="-128"/>
                          </a:rPr>
                          <m:t>0</m:t>
                        </m:r>
                      </m:sub>
                    </m:sSub>
                    <m:r>
                      <a:rPr lang="en-US" altLang="ja-JP" sz="2400" i="1" dirty="0">
                        <a:latin typeface="Cambria Math" panose="02040503050406030204" pitchFamily="18" charset="0"/>
                        <a:ea typeface="ＭＳ Ｐゴシック" panose="020B0600070205080204" pitchFamily="50" charset="-128"/>
                      </a:rPr>
                      <m:t> </m:t>
                    </m:r>
                  </m:oMath>
                </a14:m>
                <a:r>
                  <a:rPr kumimoji="1"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was chosen to reproduce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the measured interaction cross section</a:t>
                </a:r>
                <a:r>
                  <a:rPr lang="ja-JP" altLang="ja-JP" sz="2400" dirty="0"/>
                  <a:t>.</a:t>
                </a:r>
                <a:endParaRPr kumimoji="1" lang="ja-JP" altLang="en-US" sz="2400" dirty="0">
                  <a:latin typeface="ＭＳ Ｐゴシック" panose="020B0600070205080204" pitchFamily="50" charset="-128"/>
                  <a:ea typeface="ＭＳ Ｐゴシック" panose="020B0600070205080204" pitchFamily="50" charset="-128"/>
                </a:endParaRPr>
              </a:p>
            </p:txBody>
          </p:sp>
        </mc:Choice>
        <mc:Fallback xmlns="">
          <p:sp>
            <p:nvSpPr>
              <p:cNvPr id="21" name="テキスト ボックス 20">
                <a:extLst>
                  <a:ext uri="{FF2B5EF4-FFF2-40B4-BE49-F238E27FC236}">
                    <a16:creationId xmlns:a16="http://schemas.microsoft.com/office/drawing/2014/main" id="{45FE045D-548A-E597-190F-49D5E12C0998}"/>
                  </a:ext>
                </a:extLst>
              </p:cNvPr>
              <p:cNvSpPr txBox="1">
                <a:spLocks noRot="1" noChangeAspect="1" noMove="1" noResize="1" noEditPoints="1" noAdjustHandles="1" noChangeArrowheads="1" noChangeShapeType="1" noTextEdit="1"/>
              </p:cNvSpPr>
              <p:nvPr/>
            </p:nvSpPr>
            <p:spPr>
              <a:xfrm>
                <a:off x="6490512" y="5615215"/>
                <a:ext cx="5314275" cy="892488"/>
              </a:xfrm>
              <a:prstGeom prst="rect">
                <a:avLst/>
              </a:prstGeom>
              <a:blipFill>
                <a:blip r:embed="rId5"/>
                <a:stretch>
                  <a:fillRect l="-1482" r="-456" b="-12418"/>
                </a:stretch>
              </a:blipFill>
              <a:ln w="38100">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310505F5-0C4D-3ACD-1E24-D0EA9C511079}"/>
                  </a:ext>
                </a:extLst>
              </p:cNvPr>
              <p:cNvSpPr txBox="1"/>
              <p:nvPr/>
            </p:nvSpPr>
            <p:spPr>
              <a:xfrm>
                <a:off x="6542015" y="3183875"/>
                <a:ext cx="5022849" cy="461665"/>
              </a:xfrm>
              <a:prstGeom prst="rect">
                <a:avLst/>
              </a:prstGeom>
              <a:noFill/>
            </p:spPr>
            <p:txBody>
              <a:bodyPr wrap="none" rtlCol="0">
                <a:spAutoFit/>
              </a:bodyPr>
              <a:lstStyle/>
              <a:p>
                <a:pPr/>
                <a14:m>
                  <m:oMathPara xmlns:m="http://schemas.openxmlformats.org/officeDocument/2006/math">
                    <m:oMath>
                      <m:r>
                        <a:rPr lang="en-US" altLang="ja-JP" sz="2400" i="1" dirty="0">
                          <a:latin typeface="Cambria Math" panose="02040503050406030204" pitchFamily="18" charset="0"/>
                          <a:ea typeface="ＭＳ Ｐゴシック" panose="020B0600070205080204" pitchFamily="50" charset="-128"/>
                        </a:rPr>
                        <m:t>𝑟</m:t>
                      </m:r>
                      <m:r>
                        <a:rPr lang="en-US" altLang="ja-JP" sz="2400" i="1" dirty="0">
                          <a:latin typeface="Cambria Math" panose="02040503050406030204" pitchFamily="18" charset="0"/>
                          <a:ea typeface="ＭＳ Ｐゴシック" panose="020B0600070205080204" pitchFamily="50" charset="-128"/>
                        </a:rPr>
                        <m:t> ：</m:t>
                      </m:r>
                      <m:r>
                        <m:rPr>
                          <m:nor/>
                        </m:rPr>
                        <a:rPr lang="en-US" altLang="ja-JP" sz="2400" i="0">
                          <a:latin typeface="ＭＳ Ｐゴシック" panose="020B0600070205080204" pitchFamily="50" charset="-128"/>
                          <a:ea typeface="ＭＳ Ｐゴシック" panose="020B0600070205080204" pitchFamily="50" charset="-128"/>
                        </a:rPr>
                        <m:t>Distance from the Nuclear Center</m:t>
                      </m:r>
                    </m:oMath>
                  </m:oMathPara>
                </a14:m>
                <a:endParaRPr kumimoji="1" lang="ja-JP" altLang="en-US" sz="2400" dirty="0">
                  <a:latin typeface="ＭＳ Ｐゴシック" panose="020B0600070205080204" pitchFamily="50" charset="-128"/>
                  <a:ea typeface="ＭＳ Ｐゴシック" panose="020B0600070205080204" pitchFamily="50" charset="-128"/>
                </a:endParaRPr>
              </a:p>
            </p:txBody>
          </p:sp>
        </mc:Choice>
        <mc:Fallback xmlns="">
          <p:sp>
            <p:nvSpPr>
              <p:cNvPr id="3" name="テキスト ボックス 2">
                <a:extLst>
                  <a:ext uri="{FF2B5EF4-FFF2-40B4-BE49-F238E27FC236}">
                    <a16:creationId xmlns:a16="http://schemas.microsoft.com/office/drawing/2014/main" id="{310505F5-0C4D-3ACD-1E24-D0EA9C511079}"/>
                  </a:ext>
                </a:extLst>
              </p:cNvPr>
              <p:cNvSpPr txBox="1">
                <a:spLocks noRot="1" noChangeAspect="1" noMove="1" noResize="1" noEditPoints="1" noAdjustHandles="1" noChangeArrowheads="1" noChangeShapeType="1" noTextEdit="1"/>
              </p:cNvSpPr>
              <p:nvPr/>
            </p:nvSpPr>
            <p:spPr>
              <a:xfrm>
                <a:off x="6542015" y="3183875"/>
                <a:ext cx="5022849" cy="461665"/>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81FEB556-4274-41C6-855E-6831AA7F5047}"/>
                  </a:ext>
                </a:extLst>
              </p:cNvPr>
              <p:cNvSpPr txBox="1"/>
              <p:nvPr/>
            </p:nvSpPr>
            <p:spPr>
              <a:xfrm>
                <a:off x="6499263" y="3590003"/>
                <a:ext cx="2749279" cy="461665"/>
              </a:xfrm>
              <a:prstGeom prst="rect">
                <a:avLst/>
              </a:prstGeom>
              <a:noFill/>
            </p:spPr>
            <p:txBody>
              <a:bodyPr wrap="none" rtlCol="0">
                <a:spAutoFit/>
              </a:bodyPr>
              <a:lstStyle/>
              <a:p>
                <a:pPr/>
                <a14:m>
                  <m:oMathPara xmlns:m="http://schemas.openxmlformats.org/officeDocument/2006/math">
                    <m:oMath>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𝜌</m:t>
                          </m:r>
                        </m:e>
                        <m:sub>
                          <m:r>
                            <a:rPr lang="en-US" altLang="ja-JP" sz="2400" i="1" dirty="0">
                              <a:latin typeface="Cambria Math" panose="02040503050406030204" pitchFamily="18" charset="0"/>
                              <a:ea typeface="ＭＳ Ｐゴシック" panose="020B0600070205080204" pitchFamily="50" charset="-128"/>
                            </a:rPr>
                            <m:t>0</m:t>
                          </m:r>
                        </m:sub>
                      </m:sSub>
                      <m:r>
                        <a:rPr lang="ja-JP" altLang="en-US" sz="2400" i="1" dirty="0">
                          <a:latin typeface="Cambria Math" panose="02040503050406030204" pitchFamily="18" charset="0"/>
                          <a:ea typeface="ＭＳ Ｐゴシック" panose="020B0600070205080204" pitchFamily="50" charset="-128"/>
                        </a:rPr>
                        <m:t>：</m:t>
                      </m:r>
                      <m:r>
                        <m:rPr>
                          <m:nor/>
                        </m:rPr>
                        <a:rPr lang="en-US" altLang="ja-JP" sz="2400" i="0">
                          <a:latin typeface="ＭＳ Ｐゴシック" panose="020B0600070205080204" pitchFamily="50" charset="-128"/>
                          <a:ea typeface="ＭＳ Ｐゴシック" panose="020B0600070205080204" pitchFamily="50" charset="-128"/>
                        </a:rPr>
                        <m:t>Central Density</m:t>
                      </m:r>
                    </m:oMath>
                  </m:oMathPara>
                </a14:m>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6" name="テキスト ボックス 5">
                <a:extLst>
                  <a:ext uri="{FF2B5EF4-FFF2-40B4-BE49-F238E27FC236}">
                    <a16:creationId xmlns:a16="http://schemas.microsoft.com/office/drawing/2014/main" id="{81FEB556-4274-41C6-855E-6831AA7F5047}"/>
                  </a:ext>
                </a:extLst>
              </p:cNvPr>
              <p:cNvSpPr txBox="1">
                <a:spLocks noRot="1" noChangeAspect="1" noMove="1" noResize="1" noEditPoints="1" noAdjustHandles="1" noChangeArrowheads="1" noChangeShapeType="1" noTextEdit="1"/>
              </p:cNvSpPr>
              <p:nvPr/>
            </p:nvSpPr>
            <p:spPr>
              <a:xfrm>
                <a:off x="6499263" y="3590003"/>
                <a:ext cx="2749279" cy="461665"/>
              </a:xfrm>
              <a:prstGeom prst="rect">
                <a:avLst/>
              </a:prstGeom>
              <a:blipFill>
                <a:blip r:embed="rId7"/>
                <a:stretch>
                  <a:fillRect b="-1184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57640F79-1FA0-EBD7-7272-4DBFB2287302}"/>
                  </a:ext>
                </a:extLst>
              </p:cNvPr>
              <p:cNvSpPr txBox="1"/>
              <p:nvPr/>
            </p:nvSpPr>
            <p:spPr>
              <a:xfrm>
                <a:off x="6490512" y="4000486"/>
                <a:ext cx="4966936" cy="722314"/>
              </a:xfrm>
              <a:prstGeom prst="rect">
                <a:avLst/>
              </a:prstGeom>
              <a:noFill/>
            </p:spPr>
            <p:txBody>
              <a:bodyPr wrap="none" rtlCol="0">
                <a:spAutoFit/>
              </a:bodyPr>
              <a:lstStyle/>
              <a:p>
                <a:pPr/>
                <a14:m>
                  <m:oMathPara xmlns:m="http://schemas.openxmlformats.org/officeDocument/2006/math">
                    <m:oMath>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𝑟</m:t>
                          </m:r>
                        </m:e>
                        <m:sub>
                          <m:r>
                            <a:rPr lang="en-US" altLang="ja-JP" sz="2400" i="1" dirty="0">
                              <a:latin typeface="Cambria Math" panose="02040503050406030204" pitchFamily="18" charset="0"/>
                              <a:ea typeface="ＭＳ Ｐゴシック" panose="020B0600070205080204" pitchFamily="50" charset="-128"/>
                            </a:rPr>
                            <m:t>0</m:t>
                          </m:r>
                        </m:sub>
                      </m:sSub>
                      <m:r>
                        <a:rPr lang="en-US" altLang="ja-JP" sz="2400" i="1" dirty="0">
                          <a:latin typeface="Cambria Math" panose="02040503050406030204" pitchFamily="18" charset="0"/>
                          <a:ea typeface="ＭＳ Ｐゴシック" panose="020B0600070205080204" pitchFamily="50" charset="-128"/>
                        </a:rPr>
                        <m:t> </m:t>
                      </m:r>
                      <m:r>
                        <a:rPr lang="ja-JP" altLang="en-US" sz="2400" i="1" dirty="0">
                          <a:latin typeface="Cambria Math" panose="02040503050406030204" pitchFamily="18" charset="0"/>
                          <a:ea typeface="ＭＳ Ｐゴシック" panose="020B0600070205080204" pitchFamily="50" charset="-128"/>
                        </a:rPr>
                        <m:t>：</m:t>
                      </m:r>
                      <m:r>
                        <m:rPr>
                          <m:nor/>
                        </m:rPr>
                        <a:rPr lang="en-US" altLang="ja-JP" sz="2400" i="0">
                          <a:latin typeface="ＭＳ Ｐゴシック" panose="020B0600070205080204" pitchFamily="50" charset="-128"/>
                          <a:ea typeface="ＭＳ Ｐゴシック" panose="020B0600070205080204" pitchFamily="50" charset="-128"/>
                        </a:rPr>
                        <m:t>Nuclear Radius where</m:t>
                      </m:r>
                      <m:r>
                        <a:rPr lang="en-US" altLang="ja-JP" sz="2400" b="0" i="1" smtClean="0">
                          <a:latin typeface="Cambria Math" panose="02040503050406030204" pitchFamily="18" charset="0"/>
                        </a:rPr>
                        <m:t>  </m:t>
                      </m:r>
                      <m:r>
                        <a:rPr lang="en-US" altLang="ja-JP" sz="2400" i="1" dirty="0">
                          <a:latin typeface="Cambria Math" panose="02040503050406030204" pitchFamily="18" charset="0"/>
                          <a:ea typeface="ＭＳ Ｐゴシック" panose="020B0600070205080204" pitchFamily="50" charset="-128"/>
                        </a:rPr>
                        <m:t>𝜌</m:t>
                      </m:r>
                      <m:d>
                        <m:dPr>
                          <m:ctrlPr>
                            <a:rPr lang="en-US" altLang="ja-JP" sz="2400" i="1" dirty="0">
                              <a:latin typeface="Cambria Math" panose="02040503050406030204" pitchFamily="18" charset="0"/>
                              <a:ea typeface="ＭＳ Ｐゴシック" panose="020B0600070205080204" pitchFamily="50" charset="-128"/>
                            </a:rPr>
                          </m:ctrlPr>
                        </m:dPr>
                        <m:e>
                          <m:r>
                            <a:rPr lang="en-US" altLang="ja-JP" sz="2400" i="1" dirty="0">
                              <a:latin typeface="Cambria Math" panose="02040503050406030204" pitchFamily="18" charset="0"/>
                              <a:ea typeface="ＭＳ Ｐゴシック" panose="020B0600070205080204" pitchFamily="50" charset="-128"/>
                            </a:rPr>
                            <m:t>𝑟</m:t>
                          </m:r>
                        </m:e>
                      </m:d>
                      <m:r>
                        <a:rPr lang="en-US" altLang="ja-JP" sz="2400" i="1" dirty="0">
                          <a:latin typeface="Cambria Math" panose="02040503050406030204" pitchFamily="18" charset="0"/>
                          <a:ea typeface="ＭＳ Ｐゴシック" panose="020B0600070205080204" pitchFamily="50" charset="-128"/>
                        </a:rPr>
                        <m:t>=</m:t>
                      </m:r>
                      <m:f>
                        <m:fPr>
                          <m:ctrlPr>
                            <a:rPr lang="en-US" altLang="ja-JP" sz="2400" i="1" dirty="0">
                              <a:latin typeface="Cambria Math" panose="02040503050406030204" pitchFamily="18" charset="0"/>
                              <a:ea typeface="ＭＳ Ｐゴシック" panose="020B0600070205080204" pitchFamily="50" charset="-128"/>
                            </a:rPr>
                          </m:ctrlPr>
                        </m:fPr>
                        <m:num>
                          <m:sSub>
                            <m:sSubPr>
                              <m:ctrlPr>
                                <a:rPr lang="en-US" altLang="ja-JP" sz="2400" i="1" dirty="0">
                                  <a:latin typeface="Cambria Math" panose="02040503050406030204" pitchFamily="18" charset="0"/>
                                  <a:ea typeface="ＭＳ Ｐゴシック" panose="020B0600070205080204" pitchFamily="50" charset="-128"/>
                                </a:rPr>
                              </m:ctrlPr>
                            </m:sSubPr>
                            <m:e>
                              <m:r>
                                <a:rPr lang="en-US" altLang="ja-JP" sz="2400" i="1" dirty="0">
                                  <a:latin typeface="Cambria Math" panose="02040503050406030204" pitchFamily="18" charset="0"/>
                                  <a:ea typeface="ＭＳ Ｐゴシック" panose="020B0600070205080204" pitchFamily="50" charset="-128"/>
                                </a:rPr>
                                <m:t>𝜌</m:t>
                              </m:r>
                            </m:e>
                            <m:sub>
                              <m:r>
                                <a:rPr lang="en-US" altLang="ja-JP" sz="2400" i="1" dirty="0">
                                  <a:latin typeface="Cambria Math" panose="02040503050406030204" pitchFamily="18" charset="0"/>
                                  <a:ea typeface="ＭＳ Ｐゴシック" panose="020B0600070205080204" pitchFamily="50" charset="-128"/>
                                </a:rPr>
                                <m:t>0</m:t>
                              </m:r>
                            </m:sub>
                          </m:sSub>
                        </m:num>
                        <m:den>
                          <m:r>
                            <a:rPr lang="en-US" altLang="ja-JP" sz="2400" i="1" dirty="0">
                              <a:latin typeface="Cambria Math" panose="02040503050406030204" pitchFamily="18" charset="0"/>
                              <a:ea typeface="ＭＳ Ｐゴシック" panose="020B0600070205080204" pitchFamily="50" charset="-128"/>
                            </a:rPr>
                            <m:t>2</m:t>
                          </m:r>
                        </m:den>
                      </m:f>
                    </m:oMath>
                  </m:oMathPara>
                </a14:m>
                <a:endParaRPr kumimoji="1" lang="ja-JP" altLang="en-US" sz="2400" dirty="0"/>
              </a:p>
            </p:txBody>
          </p:sp>
        </mc:Choice>
        <mc:Fallback xmlns="">
          <p:sp>
            <p:nvSpPr>
              <p:cNvPr id="11" name="テキスト ボックス 10">
                <a:extLst>
                  <a:ext uri="{FF2B5EF4-FFF2-40B4-BE49-F238E27FC236}">
                    <a16:creationId xmlns:a16="http://schemas.microsoft.com/office/drawing/2014/main" id="{57640F79-1FA0-EBD7-7272-4DBFB2287302}"/>
                  </a:ext>
                </a:extLst>
              </p:cNvPr>
              <p:cNvSpPr txBox="1">
                <a:spLocks noRot="1" noChangeAspect="1" noMove="1" noResize="1" noEditPoints="1" noAdjustHandles="1" noChangeArrowheads="1" noChangeShapeType="1" noTextEdit="1"/>
              </p:cNvSpPr>
              <p:nvPr/>
            </p:nvSpPr>
            <p:spPr>
              <a:xfrm>
                <a:off x="6490512" y="4000486"/>
                <a:ext cx="4966936" cy="722314"/>
              </a:xfrm>
              <a:prstGeom prst="rect">
                <a:avLst/>
              </a:prstGeom>
              <a:blipFill>
                <a:blip r:embed="rId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20E04FFB-8356-3BE0-BABA-2EF8F6AF84DA}"/>
                  </a:ext>
                </a:extLst>
              </p:cNvPr>
              <p:cNvSpPr txBox="1"/>
              <p:nvPr/>
            </p:nvSpPr>
            <p:spPr>
              <a:xfrm>
                <a:off x="6673924" y="4602609"/>
                <a:ext cx="3241721" cy="461665"/>
              </a:xfrm>
              <a:prstGeom prst="rect">
                <a:avLst/>
              </a:prstGeom>
              <a:noFill/>
            </p:spPr>
            <p:txBody>
              <a:bodyPr wrap="none" rtlCol="0">
                <a:spAutoFit/>
              </a:bodyPr>
              <a:lstStyle/>
              <a:p>
                <a:pPr/>
                <a14:m>
                  <m:oMathPara xmlns:m="http://schemas.openxmlformats.org/officeDocument/2006/math">
                    <m:oMathParaPr>
                      <m:jc m:val="left"/>
                    </m:oMathParaPr>
                    <m:oMath>
                      <m:r>
                        <a:rPr lang="en-US" altLang="ja-JP" sz="2400" i="1" dirty="0">
                          <a:latin typeface="Cambria Math" panose="02040503050406030204" pitchFamily="18" charset="0"/>
                          <a:ea typeface="ＭＳ Ｐゴシック" panose="020B0600070205080204" pitchFamily="50" charset="-128"/>
                        </a:rPr>
                        <m:t>𝑐</m:t>
                      </m:r>
                      <m:r>
                        <a:rPr lang="en-US" altLang="ja-JP" sz="2400" i="1" dirty="0">
                          <a:latin typeface="Cambria Math" panose="02040503050406030204" pitchFamily="18" charset="0"/>
                          <a:ea typeface="ＭＳ Ｐゴシック" panose="020B0600070205080204" pitchFamily="50" charset="-128"/>
                        </a:rPr>
                        <m:t> ：</m:t>
                      </m:r>
                      <m:r>
                        <m:rPr>
                          <m:nor/>
                        </m:rPr>
                        <a:rPr lang="en-US" altLang="ja-JP" sz="2400" i="0">
                          <a:latin typeface="ＭＳ Ｐゴシック" panose="020B0600070205080204" pitchFamily="50" charset="-128"/>
                          <a:ea typeface="ＭＳ Ｐゴシック" panose="020B0600070205080204" pitchFamily="50" charset="-128"/>
                        </a:rPr>
                        <m:t>Surface Diffuseness</m:t>
                      </m:r>
                    </m:oMath>
                  </m:oMathPara>
                </a14:m>
                <a:endParaRPr lang="en-US" altLang="ja-JP" sz="2400" dirty="0">
                  <a:latin typeface="ＭＳ Ｐゴシック" panose="020B0600070205080204" pitchFamily="50" charset="-128"/>
                  <a:ea typeface="ＭＳ Ｐゴシック" panose="020B0600070205080204" pitchFamily="50" charset="-128"/>
                </a:endParaRPr>
              </a:p>
            </p:txBody>
          </p:sp>
        </mc:Choice>
        <mc:Fallback xmlns="">
          <p:sp>
            <p:nvSpPr>
              <p:cNvPr id="22" name="テキスト ボックス 21">
                <a:extLst>
                  <a:ext uri="{FF2B5EF4-FFF2-40B4-BE49-F238E27FC236}">
                    <a16:creationId xmlns:a16="http://schemas.microsoft.com/office/drawing/2014/main" id="{20E04FFB-8356-3BE0-BABA-2EF8F6AF84DA}"/>
                  </a:ext>
                </a:extLst>
              </p:cNvPr>
              <p:cNvSpPr txBox="1">
                <a:spLocks noRot="1" noChangeAspect="1" noMove="1" noResize="1" noEditPoints="1" noAdjustHandles="1" noChangeArrowheads="1" noChangeShapeType="1" noTextEdit="1"/>
              </p:cNvSpPr>
              <p:nvPr/>
            </p:nvSpPr>
            <p:spPr>
              <a:xfrm>
                <a:off x="6673924" y="4602609"/>
                <a:ext cx="3241721" cy="461665"/>
              </a:xfrm>
              <a:prstGeom prst="rect">
                <a:avLst/>
              </a:prstGeom>
              <a:blipFill>
                <a:blip r:embed="rId9"/>
                <a:stretch>
                  <a:fillRect/>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261695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6B02B00-E6E8-2EBC-3A84-732BBE5B9843}"/>
              </a:ext>
            </a:extLst>
          </p:cNvPr>
          <p:cNvSpPr txBox="1"/>
          <p:nvPr/>
        </p:nvSpPr>
        <p:spPr>
          <a:xfrm>
            <a:off x="204551" y="108465"/>
            <a:ext cx="3303858"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Transmission</a:t>
            </a:r>
          </a:p>
        </p:txBody>
      </p:sp>
      <p:cxnSp>
        <p:nvCxnSpPr>
          <p:cNvPr id="5" name="直線コネクタ 4">
            <a:extLst>
              <a:ext uri="{FF2B5EF4-FFF2-40B4-BE49-F238E27FC236}">
                <a16:creationId xmlns:a16="http://schemas.microsoft.com/office/drawing/2014/main" id="{CF74C592-2074-356E-D5B3-17A7DB32CC6A}"/>
              </a:ext>
            </a:extLst>
          </p:cNvPr>
          <p:cNvCxnSpPr>
            <a:cxnSpLocks/>
          </p:cNvCxnSpPr>
          <p:nvPr/>
        </p:nvCxnSpPr>
        <p:spPr>
          <a:xfrm>
            <a:off x="680" y="914253"/>
            <a:ext cx="4224811" cy="0"/>
          </a:xfrm>
          <a:prstGeom prst="line">
            <a:avLst/>
          </a:prstGeom>
          <a:ln w="38100"/>
        </p:spPr>
        <p:style>
          <a:lnRef idx="2">
            <a:schemeClr val="dk1"/>
          </a:lnRef>
          <a:fillRef idx="0">
            <a:schemeClr val="dk1"/>
          </a:fillRef>
          <a:effectRef idx="1">
            <a:schemeClr val="dk1"/>
          </a:effectRef>
          <a:fontRef idx="minor">
            <a:schemeClr val="tx1"/>
          </a:fontRef>
        </p:style>
      </p:cxnSp>
      <p:sp>
        <p:nvSpPr>
          <p:cNvPr id="8" name="テキスト ボックス 7">
            <a:extLst>
              <a:ext uri="{FF2B5EF4-FFF2-40B4-BE49-F238E27FC236}">
                <a16:creationId xmlns:a16="http://schemas.microsoft.com/office/drawing/2014/main" id="{0F3AE3BB-62BE-9DD8-295C-71254A8165B2}"/>
              </a:ext>
            </a:extLst>
          </p:cNvPr>
          <p:cNvSpPr txBox="1"/>
          <p:nvPr/>
        </p:nvSpPr>
        <p:spPr>
          <a:xfrm>
            <a:off x="1819094" y="1186734"/>
            <a:ext cx="8448147"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Transmission: Selection of stably transported beam components</a:t>
            </a:r>
            <a:endParaRPr kumimoji="1" lang="ja-JP" altLang="en-US" sz="2400" dirty="0">
              <a:latin typeface="ＭＳ Ｐゴシック" panose="020B0600070205080204" pitchFamily="50" charset="-128"/>
              <a:ea typeface="ＭＳ Ｐゴシック" panose="020B0600070205080204" pitchFamily="50" charset="-128"/>
            </a:endParaRPr>
          </a:p>
        </p:txBody>
      </p:sp>
      <p:pic>
        <p:nvPicPr>
          <p:cNvPr id="14" name="図 13" descr="グラフ&#10;&#10;AI 生成コンテンツは誤りを含む可能性があります。">
            <a:extLst>
              <a:ext uri="{FF2B5EF4-FFF2-40B4-BE49-F238E27FC236}">
                <a16:creationId xmlns:a16="http://schemas.microsoft.com/office/drawing/2014/main" id="{B947014D-4D06-453C-4C2E-6D7845DE1227}"/>
              </a:ext>
            </a:extLst>
          </p:cNvPr>
          <p:cNvPicPr>
            <a:picLocks noChangeAspect="1"/>
          </p:cNvPicPr>
          <p:nvPr/>
        </p:nvPicPr>
        <p:blipFill>
          <a:blip r:embed="rId2"/>
          <a:stretch>
            <a:fillRect/>
          </a:stretch>
        </p:blipFill>
        <p:spPr>
          <a:xfrm>
            <a:off x="666775" y="3157086"/>
            <a:ext cx="3472087" cy="2181229"/>
          </a:xfrm>
          <a:prstGeom prst="rect">
            <a:avLst/>
          </a:prstGeom>
        </p:spPr>
      </p:pic>
      <p:pic>
        <p:nvPicPr>
          <p:cNvPr id="16" name="図 15" descr="グラフ&#10;&#10;AI 生成コンテンツは誤りを含む可能性があります。">
            <a:extLst>
              <a:ext uri="{FF2B5EF4-FFF2-40B4-BE49-F238E27FC236}">
                <a16:creationId xmlns:a16="http://schemas.microsoft.com/office/drawing/2014/main" id="{7DF8169E-F373-BAD6-AD99-A9B41E96E030}"/>
              </a:ext>
            </a:extLst>
          </p:cNvPr>
          <p:cNvPicPr>
            <a:picLocks noChangeAspect="1"/>
          </p:cNvPicPr>
          <p:nvPr/>
        </p:nvPicPr>
        <p:blipFill>
          <a:blip r:embed="rId3"/>
          <a:stretch>
            <a:fillRect/>
          </a:stretch>
        </p:blipFill>
        <p:spPr>
          <a:xfrm>
            <a:off x="4605116" y="3157086"/>
            <a:ext cx="3472087" cy="2188925"/>
          </a:xfrm>
          <a:prstGeom prst="rect">
            <a:avLst/>
          </a:prstGeom>
        </p:spPr>
      </p:pic>
      <p:pic>
        <p:nvPicPr>
          <p:cNvPr id="18" name="図 17" descr="グラフ&#10;&#10;AI 生成コンテンツは誤りを含む可能性があります。">
            <a:extLst>
              <a:ext uri="{FF2B5EF4-FFF2-40B4-BE49-F238E27FC236}">
                <a16:creationId xmlns:a16="http://schemas.microsoft.com/office/drawing/2014/main" id="{6D831126-2964-FB3F-479D-8BEB70F6EB0A}"/>
              </a:ext>
            </a:extLst>
          </p:cNvPr>
          <p:cNvPicPr>
            <a:picLocks noChangeAspect="1"/>
          </p:cNvPicPr>
          <p:nvPr/>
        </p:nvPicPr>
        <p:blipFill>
          <a:blip r:embed="rId4"/>
          <a:stretch>
            <a:fillRect/>
          </a:stretch>
        </p:blipFill>
        <p:spPr>
          <a:xfrm>
            <a:off x="8597140" y="3197517"/>
            <a:ext cx="3472087" cy="2183070"/>
          </a:xfrm>
          <a:prstGeom prst="rect">
            <a:avLst/>
          </a:prstGeom>
        </p:spPr>
      </p:pic>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12C6E893-5952-C2D4-20FF-2EB749D30F92}"/>
                  </a:ext>
                </a:extLst>
              </p:cNvPr>
              <p:cNvSpPr txBox="1"/>
              <p:nvPr/>
            </p:nvSpPr>
            <p:spPr>
              <a:xfrm rot="16200000">
                <a:off x="-312642" y="4079667"/>
                <a:ext cx="1352101" cy="400110"/>
              </a:xfrm>
              <a:prstGeom prst="rect">
                <a:avLst/>
              </a:prstGeom>
              <a:noFill/>
              <a:ln>
                <a:solidFill>
                  <a:schemeClr val="tx1"/>
                </a:solidFill>
              </a:ln>
            </p:spPr>
            <p:txBody>
              <a:bodyPr wrap="none" rtlCol="0">
                <a:spAutoFit/>
              </a:bodyPr>
              <a:lstStyle/>
              <a:p>
                <a14:m>
                  <m:oMath xmlns:m="http://schemas.openxmlformats.org/officeDocument/2006/math">
                    <m:r>
                      <m:rPr>
                        <m:sty m:val="p"/>
                      </m:rPr>
                      <a:rPr lang="en-US" altLang="ja-JP" sz="2000" i="1" dirty="0" smtClean="0">
                        <a:latin typeface="Cambria Math" panose="02040503050406030204" pitchFamily="18" charset="0"/>
                      </a:rPr>
                      <m:t>F</m:t>
                    </m:r>
                    <m:r>
                      <a:rPr lang="en-US" altLang="ja-JP" sz="2000" i="1" dirty="0" smtClean="0">
                        <a:latin typeface="Cambria Math" panose="02040503050406030204" pitchFamily="18" charset="0"/>
                      </a:rPr>
                      <m:t>3</m:t>
                    </m:r>
                    <m:r>
                      <m:rPr>
                        <m:sty m:val="p"/>
                      </m:rPr>
                      <a:rPr lang="en-US" altLang="ja-JP" sz="2000" i="0" dirty="0" smtClean="0">
                        <a:latin typeface="Cambria Math" panose="02040503050406030204" pitchFamily="18" charset="0"/>
                      </a:rPr>
                      <m:t>a</m:t>
                    </m:r>
                  </m:oMath>
                </a14:m>
                <a:r>
                  <a:rPr kumimoji="1" lang="en-US" altLang="ja-JP" sz="2000" dirty="0">
                    <a:latin typeface="Cambria Math" panose="02040503050406030204" pitchFamily="18" charset="0"/>
                    <a:ea typeface="Cambria Math" panose="02040503050406030204" pitchFamily="18" charset="0"/>
                  </a:rPr>
                  <a:t>[mrad]</a:t>
                </a:r>
                <a:endParaRPr kumimoji="1" lang="ja-JP" altLang="en-US" sz="2000" dirty="0">
                  <a:latin typeface="Cambria Math" panose="02040503050406030204" pitchFamily="18" charset="0"/>
                </a:endParaRPr>
              </a:p>
            </p:txBody>
          </p:sp>
        </mc:Choice>
        <mc:Fallback xmlns="">
          <p:sp>
            <p:nvSpPr>
              <p:cNvPr id="20" name="テキスト ボックス 19">
                <a:extLst>
                  <a:ext uri="{FF2B5EF4-FFF2-40B4-BE49-F238E27FC236}">
                    <a16:creationId xmlns:a16="http://schemas.microsoft.com/office/drawing/2014/main" id="{12C6E893-5952-C2D4-20FF-2EB749D30F92}"/>
                  </a:ext>
                </a:extLst>
              </p:cNvPr>
              <p:cNvSpPr txBox="1">
                <a:spLocks noRot="1" noChangeAspect="1" noMove="1" noResize="1" noEditPoints="1" noAdjustHandles="1" noChangeArrowheads="1" noChangeShapeType="1" noTextEdit="1"/>
              </p:cNvSpPr>
              <p:nvPr/>
            </p:nvSpPr>
            <p:spPr>
              <a:xfrm rot="16200000">
                <a:off x="-312642" y="4079667"/>
                <a:ext cx="1352101" cy="400110"/>
              </a:xfrm>
              <a:prstGeom prst="rect">
                <a:avLst/>
              </a:prstGeom>
              <a:blipFill>
                <a:blip r:embed="rId5"/>
                <a:stretch>
                  <a:fillRect l="-7463" t="-4018" r="-25373"/>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4D5D2A4D-FB44-2546-C644-92BCC0883114}"/>
                  </a:ext>
                </a:extLst>
              </p:cNvPr>
              <p:cNvSpPr txBox="1"/>
              <p:nvPr/>
            </p:nvSpPr>
            <p:spPr>
              <a:xfrm rot="16200000">
                <a:off x="3686707" y="3996249"/>
                <a:ext cx="1370568" cy="400110"/>
              </a:xfrm>
              <a:prstGeom prst="rect">
                <a:avLst/>
              </a:prstGeom>
              <a:noFill/>
              <a:ln>
                <a:solidFill>
                  <a:schemeClr val="tx1"/>
                </a:solidFill>
              </a:ln>
            </p:spPr>
            <p:txBody>
              <a:bodyPr wrap="none" rtlCol="0">
                <a:spAutoFit/>
              </a:bodyPr>
              <a:lstStyle/>
              <a:p>
                <a14:m>
                  <m:oMath xmlns:m="http://schemas.openxmlformats.org/officeDocument/2006/math">
                    <m:r>
                      <m:rPr>
                        <m:sty m:val="p"/>
                      </m:rPr>
                      <a:rPr lang="en-US" altLang="ja-JP" sz="2000" i="0" dirty="0" smtClean="0">
                        <a:latin typeface="Cambria Math" panose="02040503050406030204" pitchFamily="18" charset="0"/>
                      </a:rPr>
                      <m:t>F</m:t>
                    </m:r>
                    <m:r>
                      <a:rPr lang="en-US" altLang="ja-JP" sz="2000" i="0" dirty="0" smtClean="0">
                        <a:latin typeface="Cambria Math" panose="02040503050406030204" pitchFamily="18" charset="0"/>
                      </a:rPr>
                      <m:t>3</m:t>
                    </m:r>
                    <m:r>
                      <m:rPr>
                        <m:sty m:val="p"/>
                      </m:rPr>
                      <a:rPr lang="en-US" altLang="ja-JP" sz="2000" b="0" i="0" dirty="0" smtClean="0">
                        <a:latin typeface="Cambria Math" panose="02040503050406030204" pitchFamily="18" charset="0"/>
                      </a:rPr>
                      <m:t>b</m:t>
                    </m:r>
                  </m:oMath>
                </a14:m>
                <a:r>
                  <a:rPr kumimoji="1" lang="en-US" altLang="ja-JP" sz="2000" dirty="0">
                    <a:latin typeface="Cambria Math" panose="02040503050406030204" pitchFamily="18" charset="0"/>
                    <a:ea typeface="Cambria Math" panose="02040503050406030204" pitchFamily="18" charset="0"/>
                  </a:rPr>
                  <a:t>[mrad]</a:t>
                </a:r>
                <a:endParaRPr kumimoji="1" lang="ja-JP" altLang="en-US" sz="2000" dirty="0">
                  <a:latin typeface="Cambria Math" panose="02040503050406030204" pitchFamily="18" charset="0"/>
                </a:endParaRPr>
              </a:p>
            </p:txBody>
          </p:sp>
        </mc:Choice>
        <mc:Fallback xmlns="">
          <p:sp>
            <p:nvSpPr>
              <p:cNvPr id="21" name="テキスト ボックス 20">
                <a:extLst>
                  <a:ext uri="{FF2B5EF4-FFF2-40B4-BE49-F238E27FC236}">
                    <a16:creationId xmlns:a16="http://schemas.microsoft.com/office/drawing/2014/main" id="{4D5D2A4D-FB44-2546-C644-92BCC0883114}"/>
                  </a:ext>
                </a:extLst>
              </p:cNvPr>
              <p:cNvSpPr txBox="1">
                <a:spLocks noRot="1" noChangeAspect="1" noMove="1" noResize="1" noEditPoints="1" noAdjustHandles="1" noChangeArrowheads="1" noChangeShapeType="1" noTextEdit="1"/>
              </p:cNvSpPr>
              <p:nvPr/>
            </p:nvSpPr>
            <p:spPr>
              <a:xfrm rot="16200000">
                <a:off x="3686707" y="3996249"/>
                <a:ext cx="1370568" cy="400110"/>
              </a:xfrm>
              <a:prstGeom prst="rect">
                <a:avLst/>
              </a:prstGeom>
              <a:blipFill>
                <a:blip r:embed="rId6"/>
                <a:stretch>
                  <a:fillRect l="-5882" t="-3524" r="-23529"/>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25BD000E-5DE1-825B-5566-C6E2A53D3926}"/>
                  </a:ext>
                </a:extLst>
              </p:cNvPr>
              <p:cNvSpPr txBox="1"/>
              <p:nvPr/>
            </p:nvSpPr>
            <p:spPr>
              <a:xfrm rot="16200000">
                <a:off x="7788585" y="4012116"/>
                <a:ext cx="1217000" cy="400110"/>
              </a:xfrm>
              <a:prstGeom prst="rect">
                <a:avLst/>
              </a:prstGeom>
              <a:noFill/>
              <a:ln>
                <a:solidFill>
                  <a:schemeClr val="tx1"/>
                </a:solidFill>
              </a:ln>
            </p:spPr>
            <p:txBody>
              <a:bodyPr wrap="none" rtlCol="0">
                <a:spAutoFit/>
              </a:bodyPr>
              <a:lstStyle/>
              <a:p>
                <a14:m>
                  <m:oMath xmlns:m="http://schemas.openxmlformats.org/officeDocument/2006/math">
                    <m:r>
                      <m:rPr>
                        <m:sty m:val="p"/>
                      </m:rPr>
                      <a:rPr lang="en-US" altLang="ja-JP" sz="2000" i="0" dirty="0" smtClean="0">
                        <a:latin typeface="Cambria Math" panose="02040503050406030204" pitchFamily="18" charset="0"/>
                      </a:rPr>
                      <m:t>F</m:t>
                    </m:r>
                    <m:r>
                      <a:rPr lang="en-US" altLang="ja-JP" sz="2000" b="0" i="0" dirty="0" smtClean="0">
                        <a:latin typeface="Cambria Math" panose="02040503050406030204" pitchFamily="18" charset="0"/>
                      </a:rPr>
                      <m:t>5</m:t>
                    </m:r>
                    <m:r>
                      <m:rPr>
                        <m:sty m:val="p"/>
                      </m:rPr>
                      <a:rPr lang="en-US" altLang="ja-JP" sz="2000" b="0" i="0" dirty="0" smtClean="0">
                        <a:latin typeface="Cambria Math" panose="02040503050406030204" pitchFamily="18" charset="0"/>
                      </a:rPr>
                      <m:t>Y</m:t>
                    </m:r>
                  </m:oMath>
                </a14:m>
                <a:r>
                  <a:rPr kumimoji="1" lang="en-US" altLang="ja-JP" sz="2000" dirty="0">
                    <a:latin typeface="Cambria Math" panose="02040503050406030204" pitchFamily="18" charset="0"/>
                    <a:ea typeface="Cambria Math" panose="02040503050406030204" pitchFamily="18" charset="0"/>
                  </a:rPr>
                  <a:t>[mm]</a:t>
                </a:r>
                <a:endParaRPr kumimoji="1" lang="ja-JP" altLang="en-US" sz="2000" dirty="0">
                  <a:latin typeface="Cambria Math" panose="02040503050406030204" pitchFamily="18" charset="0"/>
                </a:endParaRPr>
              </a:p>
            </p:txBody>
          </p:sp>
        </mc:Choice>
        <mc:Fallback xmlns="">
          <p:sp>
            <p:nvSpPr>
              <p:cNvPr id="22" name="テキスト ボックス 21">
                <a:extLst>
                  <a:ext uri="{FF2B5EF4-FFF2-40B4-BE49-F238E27FC236}">
                    <a16:creationId xmlns:a16="http://schemas.microsoft.com/office/drawing/2014/main" id="{25BD000E-5DE1-825B-5566-C6E2A53D3926}"/>
                  </a:ext>
                </a:extLst>
              </p:cNvPr>
              <p:cNvSpPr txBox="1">
                <a:spLocks noRot="1" noChangeAspect="1" noMove="1" noResize="1" noEditPoints="1" noAdjustHandles="1" noChangeArrowheads="1" noChangeShapeType="1" noTextEdit="1"/>
              </p:cNvSpPr>
              <p:nvPr/>
            </p:nvSpPr>
            <p:spPr>
              <a:xfrm rot="16200000">
                <a:off x="7788585" y="4012116"/>
                <a:ext cx="1217000" cy="400110"/>
              </a:xfrm>
              <a:prstGeom prst="rect">
                <a:avLst/>
              </a:prstGeom>
              <a:blipFill>
                <a:blip r:embed="rId7"/>
                <a:stretch>
                  <a:fillRect l="-7463" t="-4455" r="-25373"/>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6D5D43FE-D4C4-81DB-324C-4CDEA349ED0E}"/>
                  </a:ext>
                </a:extLst>
              </p:cNvPr>
              <p:cNvSpPr txBox="1"/>
              <p:nvPr/>
            </p:nvSpPr>
            <p:spPr>
              <a:xfrm>
                <a:off x="9815375" y="5338315"/>
                <a:ext cx="1217000" cy="400110"/>
              </a:xfrm>
              <a:prstGeom prst="rect">
                <a:avLst/>
              </a:prstGeom>
              <a:noFill/>
              <a:ln>
                <a:solidFill>
                  <a:schemeClr val="tx1"/>
                </a:solidFill>
              </a:ln>
            </p:spPr>
            <p:txBody>
              <a:bodyPr wrap="none" rtlCol="0">
                <a:spAutoFit/>
              </a:bodyPr>
              <a:lstStyle/>
              <a:p>
                <a14:m>
                  <m:oMath xmlns:m="http://schemas.openxmlformats.org/officeDocument/2006/math">
                    <m:r>
                      <m:rPr>
                        <m:sty m:val="p"/>
                      </m:rPr>
                      <a:rPr lang="en-US" altLang="ja-JP" sz="2000" i="0" dirty="0" smtClean="0">
                        <a:latin typeface="Cambria Math" panose="02040503050406030204" pitchFamily="18" charset="0"/>
                      </a:rPr>
                      <m:t>F</m:t>
                    </m:r>
                    <m:r>
                      <a:rPr lang="en-US" altLang="ja-JP" sz="2000" b="0" i="0" dirty="0" smtClean="0">
                        <a:latin typeface="Cambria Math" panose="02040503050406030204" pitchFamily="18" charset="0"/>
                      </a:rPr>
                      <m:t>5</m:t>
                    </m:r>
                    <m:r>
                      <m:rPr>
                        <m:sty m:val="p"/>
                      </m:rPr>
                      <a:rPr lang="en-US" altLang="ja-JP" sz="2000" b="0" i="0" dirty="0" smtClean="0">
                        <a:latin typeface="Cambria Math" panose="02040503050406030204" pitchFamily="18" charset="0"/>
                      </a:rPr>
                      <m:t>X</m:t>
                    </m:r>
                  </m:oMath>
                </a14:m>
                <a:r>
                  <a:rPr kumimoji="1" lang="en-US" altLang="ja-JP" sz="2000" dirty="0">
                    <a:latin typeface="Cambria Math" panose="02040503050406030204" pitchFamily="18" charset="0"/>
                    <a:ea typeface="Cambria Math" panose="02040503050406030204" pitchFamily="18" charset="0"/>
                  </a:rPr>
                  <a:t>[mm]</a:t>
                </a:r>
                <a:endParaRPr kumimoji="1" lang="ja-JP" altLang="en-US" sz="2000" dirty="0">
                  <a:latin typeface="Cambria Math" panose="02040503050406030204" pitchFamily="18" charset="0"/>
                </a:endParaRPr>
              </a:p>
            </p:txBody>
          </p:sp>
        </mc:Choice>
        <mc:Fallback xmlns="">
          <p:sp>
            <p:nvSpPr>
              <p:cNvPr id="23" name="テキスト ボックス 22">
                <a:extLst>
                  <a:ext uri="{FF2B5EF4-FFF2-40B4-BE49-F238E27FC236}">
                    <a16:creationId xmlns:a16="http://schemas.microsoft.com/office/drawing/2014/main" id="{6D5D43FE-D4C4-81DB-324C-4CDEA349ED0E}"/>
                  </a:ext>
                </a:extLst>
              </p:cNvPr>
              <p:cNvSpPr txBox="1">
                <a:spLocks noRot="1" noChangeAspect="1" noMove="1" noResize="1" noEditPoints="1" noAdjustHandles="1" noChangeArrowheads="1" noChangeShapeType="1" noTextEdit="1"/>
              </p:cNvSpPr>
              <p:nvPr/>
            </p:nvSpPr>
            <p:spPr>
              <a:xfrm>
                <a:off x="9815375" y="5338315"/>
                <a:ext cx="1217000" cy="400110"/>
              </a:xfrm>
              <a:prstGeom prst="rect">
                <a:avLst/>
              </a:prstGeom>
              <a:blipFill>
                <a:blip r:embed="rId8"/>
                <a:stretch>
                  <a:fillRect t="-7463" r="-4455" b="-25373"/>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21DCC12E-E924-5BCA-C8B5-766F3D96375A}"/>
                  </a:ext>
                </a:extLst>
              </p:cNvPr>
              <p:cNvSpPr txBox="1"/>
              <p:nvPr/>
            </p:nvSpPr>
            <p:spPr>
              <a:xfrm>
                <a:off x="5732659" y="5338315"/>
                <a:ext cx="1217000" cy="400110"/>
              </a:xfrm>
              <a:prstGeom prst="rect">
                <a:avLst/>
              </a:prstGeom>
              <a:noFill/>
              <a:ln>
                <a:solidFill>
                  <a:schemeClr val="tx1"/>
                </a:solidFill>
              </a:ln>
            </p:spPr>
            <p:txBody>
              <a:bodyPr wrap="none" rtlCol="0">
                <a:spAutoFit/>
              </a:bodyPr>
              <a:lstStyle/>
              <a:p>
                <a14:m>
                  <m:oMath xmlns:m="http://schemas.openxmlformats.org/officeDocument/2006/math">
                    <m:r>
                      <m:rPr>
                        <m:sty m:val="p"/>
                      </m:rPr>
                      <a:rPr lang="en-US" altLang="ja-JP" sz="2000" i="0" dirty="0" smtClean="0">
                        <a:latin typeface="Cambria Math" panose="02040503050406030204" pitchFamily="18" charset="0"/>
                      </a:rPr>
                      <m:t>F</m:t>
                    </m:r>
                    <m:r>
                      <a:rPr lang="en-US" altLang="ja-JP" sz="2000" b="0" i="0" dirty="0" smtClean="0">
                        <a:latin typeface="Cambria Math" panose="02040503050406030204" pitchFamily="18" charset="0"/>
                      </a:rPr>
                      <m:t>3</m:t>
                    </m:r>
                    <m:r>
                      <m:rPr>
                        <m:sty m:val="p"/>
                      </m:rPr>
                      <a:rPr lang="en-US" altLang="ja-JP" sz="2000" b="0" i="0" dirty="0" smtClean="0">
                        <a:latin typeface="Cambria Math" panose="02040503050406030204" pitchFamily="18" charset="0"/>
                      </a:rPr>
                      <m:t>Y</m:t>
                    </m:r>
                  </m:oMath>
                </a14:m>
                <a:r>
                  <a:rPr kumimoji="1" lang="en-US" altLang="ja-JP" sz="2000" dirty="0">
                    <a:latin typeface="Cambria Math" panose="02040503050406030204" pitchFamily="18" charset="0"/>
                    <a:ea typeface="Cambria Math" panose="02040503050406030204" pitchFamily="18" charset="0"/>
                  </a:rPr>
                  <a:t>[mm]</a:t>
                </a:r>
                <a:endParaRPr kumimoji="1" lang="ja-JP" altLang="en-US" sz="2000" dirty="0">
                  <a:latin typeface="Cambria Math" panose="02040503050406030204" pitchFamily="18" charset="0"/>
                </a:endParaRPr>
              </a:p>
            </p:txBody>
          </p:sp>
        </mc:Choice>
        <mc:Fallback xmlns="">
          <p:sp>
            <p:nvSpPr>
              <p:cNvPr id="24" name="テキスト ボックス 23">
                <a:extLst>
                  <a:ext uri="{FF2B5EF4-FFF2-40B4-BE49-F238E27FC236}">
                    <a16:creationId xmlns:a16="http://schemas.microsoft.com/office/drawing/2014/main" id="{21DCC12E-E924-5BCA-C8B5-766F3D96375A}"/>
                  </a:ext>
                </a:extLst>
              </p:cNvPr>
              <p:cNvSpPr txBox="1">
                <a:spLocks noRot="1" noChangeAspect="1" noMove="1" noResize="1" noEditPoints="1" noAdjustHandles="1" noChangeArrowheads="1" noChangeShapeType="1" noTextEdit="1"/>
              </p:cNvSpPr>
              <p:nvPr/>
            </p:nvSpPr>
            <p:spPr>
              <a:xfrm>
                <a:off x="5732659" y="5338315"/>
                <a:ext cx="1217000" cy="400110"/>
              </a:xfrm>
              <a:prstGeom prst="rect">
                <a:avLst/>
              </a:prstGeom>
              <a:blipFill>
                <a:blip r:embed="rId9"/>
                <a:stretch>
                  <a:fillRect t="-7463" r="-4455" b="-25373"/>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385D5C19-8CC2-494A-6474-7A74A94B392A}"/>
                  </a:ext>
                </a:extLst>
              </p:cNvPr>
              <p:cNvSpPr txBox="1"/>
              <p:nvPr/>
            </p:nvSpPr>
            <p:spPr>
              <a:xfrm>
                <a:off x="1649943" y="5338315"/>
                <a:ext cx="1217000" cy="400110"/>
              </a:xfrm>
              <a:prstGeom prst="rect">
                <a:avLst/>
              </a:prstGeom>
              <a:noFill/>
              <a:ln>
                <a:solidFill>
                  <a:schemeClr val="tx1"/>
                </a:solidFill>
              </a:ln>
            </p:spPr>
            <p:txBody>
              <a:bodyPr wrap="none" rtlCol="0">
                <a:spAutoFit/>
              </a:bodyPr>
              <a:lstStyle/>
              <a:p>
                <a14:m>
                  <m:oMath xmlns:m="http://schemas.openxmlformats.org/officeDocument/2006/math">
                    <m:r>
                      <m:rPr>
                        <m:sty m:val="p"/>
                      </m:rPr>
                      <a:rPr lang="en-US" altLang="ja-JP" sz="2000" i="0" dirty="0" smtClean="0">
                        <a:latin typeface="Cambria Math" panose="02040503050406030204" pitchFamily="18" charset="0"/>
                      </a:rPr>
                      <m:t>F</m:t>
                    </m:r>
                    <m:r>
                      <a:rPr lang="en-US" altLang="ja-JP" sz="2000" b="0" i="0" dirty="0" smtClean="0">
                        <a:latin typeface="Cambria Math" panose="02040503050406030204" pitchFamily="18" charset="0"/>
                      </a:rPr>
                      <m:t>3</m:t>
                    </m:r>
                  </m:oMath>
                </a14:m>
                <a:r>
                  <a:rPr kumimoji="1" lang="en-US" altLang="ja-JP" sz="2000" dirty="0">
                    <a:latin typeface="Cambria Math" panose="02040503050406030204" pitchFamily="18" charset="0"/>
                    <a:ea typeface="Cambria Math" panose="02040503050406030204" pitchFamily="18" charset="0"/>
                  </a:rPr>
                  <a:t>X[mm]</a:t>
                </a:r>
                <a:endParaRPr kumimoji="1" lang="ja-JP" altLang="en-US" sz="2000" dirty="0">
                  <a:latin typeface="Cambria Math" panose="02040503050406030204" pitchFamily="18" charset="0"/>
                </a:endParaRPr>
              </a:p>
            </p:txBody>
          </p:sp>
        </mc:Choice>
        <mc:Fallback xmlns="">
          <p:sp>
            <p:nvSpPr>
              <p:cNvPr id="25" name="テキスト ボックス 24">
                <a:extLst>
                  <a:ext uri="{FF2B5EF4-FFF2-40B4-BE49-F238E27FC236}">
                    <a16:creationId xmlns:a16="http://schemas.microsoft.com/office/drawing/2014/main" id="{385D5C19-8CC2-494A-6474-7A74A94B392A}"/>
                  </a:ext>
                </a:extLst>
              </p:cNvPr>
              <p:cNvSpPr txBox="1">
                <a:spLocks noRot="1" noChangeAspect="1" noMove="1" noResize="1" noEditPoints="1" noAdjustHandles="1" noChangeArrowheads="1" noChangeShapeType="1" noTextEdit="1"/>
              </p:cNvSpPr>
              <p:nvPr/>
            </p:nvSpPr>
            <p:spPr>
              <a:xfrm>
                <a:off x="1649943" y="5338315"/>
                <a:ext cx="1217000" cy="400110"/>
              </a:xfrm>
              <a:prstGeom prst="rect">
                <a:avLst/>
              </a:prstGeom>
              <a:blipFill>
                <a:blip r:embed="rId10"/>
                <a:stretch>
                  <a:fillRect t="-7463" r="-4975" b="-25373"/>
                </a:stretch>
              </a:blipFill>
              <a:ln>
                <a:solidFill>
                  <a:schemeClr val="tx1"/>
                </a:solidFill>
              </a:ln>
            </p:spPr>
            <p:txBody>
              <a:bodyPr/>
              <a:lstStyle/>
              <a:p>
                <a:r>
                  <a:rPr lang="ja-JP" altLang="en-US">
                    <a:noFill/>
                  </a:rPr>
                  <a:t> </a:t>
                </a:r>
              </a:p>
            </p:txBody>
          </p:sp>
        </mc:Fallback>
      </mc:AlternateContent>
      <p:cxnSp>
        <p:nvCxnSpPr>
          <p:cNvPr id="27" name="直線矢印コネクタ 26">
            <a:extLst>
              <a:ext uri="{FF2B5EF4-FFF2-40B4-BE49-F238E27FC236}">
                <a16:creationId xmlns:a16="http://schemas.microsoft.com/office/drawing/2014/main" id="{6095B32F-ABFA-333E-33EB-4BAB32578586}"/>
              </a:ext>
            </a:extLst>
          </p:cNvPr>
          <p:cNvCxnSpPr>
            <a:cxnSpLocks/>
          </p:cNvCxnSpPr>
          <p:nvPr/>
        </p:nvCxnSpPr>
        <p:spPr>
          <a:xfrm>
            <a:off x="2030932" y="3511019"/>
            <a:ext cx="0" cy="106098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39" name="正方形/長方形 38">
            <a:extLst>
              <a:ext uri="{FF2B5EF4-FFF2-40B4-BE49-F238E27FC236}">
                <a16:creationId xmlns:a16="http://schemas.microsoft.com/office/drawing/2014/main" id="{9586D6A1-EFE2-E0E7-5B83-CB2B9033A4CA}"/>
              </a:ext>
            </a:extLst>
          </p:cNvPr>
          <p:cNvSpPr/>
          <p:nvPr/>
        </p:nvSpPr>
        <p:spPr>
          <a:xfrm>
            <a:off x="1517264" y="3643162"/>
            <a:ext cx="339215" cy="79364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 name="直線矢印コネクタ 29">
            <a:extLst>
              <a:ext uri="{FF2B5EF4-FFF2-40B4-BE49-F238E27FC236}">
                <a16:creationId xmlns:a16="http://schemas.microsoft.com/office/drawing/2014/main" id="{BBD1EBEC-F04A-C364-EA14-986796572D68}"/>
              </a:ext>
            </a:extLst>
          </p:cNvPr>
          <p:cNvCxnSpPr>
            <a:cxnSpLocks/>
          </p:cNvCxnSpPr>
          <p:nvPr/>
        </p:nvCxnSpPr>
        <p:spPr>
          <a:xfrm flipH="1">
            <a:off x="2083869" y="3429000"/>
            <a:ext cx="251572"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B6E4B7F8-6806-DDD4-A5F2-E12B010ED2FA}"/>
                  </a:ext>
                </a:extLst>
              </p:cNvPr>
              <p:cNvSpPr txBox="1"/>
              <p:nvPr/>
            </p:nvSpPr>
            <p:spPr>
              <a:xfrm rot="16200000">
                <a:off x="1208065" y="3856843"/>
                <a:ext cx="927498" cy="369332"/>
              </a:xfrm>
              <a:prstGeom prst="rect">
                <a:avLst/>
              </a:prstGeom>
              <a:noFill/>
            </p:spPr>
            <p:txBody>
              <a:bodyPr wrap="none" rtlCol="0">
                <a:spAutoFit/>
              </a:bodyPr>
              <a:lstStyle/>
              <a:p>
                <a:pPr/>
                <a14:m>
                  <m:oMathPara xmlns:m="http://schemas.openxmlformats.org/officeDocument/2006/math">
                    <m:oMath>
                      <m:r>
                        <a:rPr kumimoji="1" lang="ja-JP" altLang="en-US" i="1" smtClean="0">
                          <a:latin typeface="Cambria Math" panose="02040503050406030204" pitchFamily="18" charset="0"/>
                        </a:rPr>
                        <m:t>𝜇</m:t>
                      </m:r>
                      <m:r>
                        <a:rPr kumimoji="1" lang="ja-JP" altLang="en-US" i="0">
                          <a:latin typeface="Cambria Math" panose="02040503050406030204" pitchFamily="18" charset="0"/>
                        </a:rPr>
                        <m:t>±2</m:t>
                      </m:r>
                      <m:r>
                        <a:rPr kumimoji="1" lang="ja-JP" altLang="en-US" i="1">
                          <a:latin typeface="Cambria Math" panose="02040503050406030204" pitchFamily="18" charset="0"/>
                        </a:rPr>
                        <m:t>𝜎</m:t>
                      </m:r>
                    </m:oMath>
                  </m:oMathPara>
                </a14:m>
                <a:endParaRPr kumimoji="1" lang="ja-JP" altLang="en-US" dirty="0"/>
              </a:p>
            </p:txBody>
          </p:sp>
        </mc:Choice>
        <mc:Fallback xmlns="">
          <p:sp>
            <p:nvSpPr>
              <p:cNvPr id="37" name="テキスト ボックス 36">
                <a:extLst>
                  <a:ext uri="{FF2B5EF4-FFF2-40B4-BE49-F238E27FC236}">
                    <a16:creationId xmlns:a16="http://schemas.microsoft.com/office/drawing/2014/main" id="{B6E4B7F8-6806-DDD4-A5F2-E12B010ED2FA}"/>
                  </a:ext>
                </a:extLst>
              </p:cNvPr>
              <p:cNvSpPr txBox="1">
                <a:spLocks noRot="1" noChangeAspect="1" noMove="1" noResize="1" noEditPoints="1" noAdjustHandles="1" noChangeArrowheads="1" noChangeShapeType="1" noTextEdit="1"/>
              </p:cNvSpPr>
              <p:nvPr/>
            </p:nvSpPr>
            <p:spPr>
              <a:xfrm rot="16200000">
                <a:off x="1208065" y="3856843"/>
                <a:ext cx="927498" cy="369332"/>
              </a:xfrm>
              <a:prstGeom prst="rect">
                <a:avLst/>
              </a:prstGeom>
              <a:blipFill>
                <a:blip r:embed="rId11"/>
                <a:stretch>
                  <a:fillRect r="-3279"/>
                </a:stretch>
              </a:blipFill>
            </p:spPr>
            <p:txBody>
              <a:bodyPr/>
              <a:lstStyle/>
              <a:p>
                <a:r>
                  <a:rPr lang="ja-JP" altLang="en-US">
                    <a:noFill/>
                  </a:rPr>
                  <a:t> </a:t>
                </a:r>
              </a:p>
            </p:txBody>
          </p:sp>
        </mc:Fallback>
      </mc:AlternateContent>
      <p:sp>
        <p:nvSpPr>
          <p:cNvPr id="42" name="正方形/長方形 41">
            <a:extLst>
              <a:ext uri="{FF2B5EF4-FFF2-40B4-BE49-F238E27FC236}">
                <a16:creationId xmlns:a16="http://schemas.microsoft.com/office/drawing/2014/main" id="{8C448CEC-4040-312B-7C98-F5EC7CFC8681}"/>
              </a:ext>
            </a:extLst>
          </p:cNvPr>
          <p:cNvSpPr/>
          <p:nvPr/>
        </p:nvSpPr>
        <p:spPr>
          <a:xfrm>
            <a:off x="1745789" y="3030632"/>
            <a:ext cx="872283" cy="3025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553038F5-8F50-75B7-21C2-36712FBE6B6D}"/>
                  </a:ext>
                </a:extLst>
              </p:cNvPr>
              <p:cNvSpPr txBox="1"/>
              <p:nvPr/>
            </p:nvSpPr>
            <p:spPr>
              <a:xfrm>
                <a:off x="1745790" y="2997580"/>
                <a:ext cx="927498" cy="369332"/>
              </a:xfrm>
              <a:prstGeom prst="rect">
                <a:avLst/>
              </a:prstGeom>
              <a:noFill/>
            </p:spPr>
            <p:txBody>
              <a:bodyPr wrap="none" rtlCol="0">
                <a:spAutoFit/>
              </a:bodyPr>
              <a:lstStyle/>
              <a:p>
                <a:pPr/>
                <a14:m>
                  <m:oMathPara xmlns:m="http://schemas.openxmlformats.org/officeDocument/2006/math">
                    <m:oMath>
                      <m:r>
                        <a:rPr kumimoji="1" lang="ja-JP" altLang="en-US" i="1" smtClean="0">
                          <a:latin typeface="Cambria Math" panose="02040503050406030204" pitchFamily="18" charset="0"/>
                        </a:rPr>
                        <m:t>𝜇</m:t>
                      </m:r>
                      <m:r>
                        <a:rPr kumimoji="1" lang="ja-JP" altLang="en-US" i="0">
                          <a:latin typeface="Cambria Math" panose="02040503050406030204" pitchFamily="18" charset="0"/>
                        </a:rPr>
                        <m:t>±2</m:t>
                      </m:r>
                      <m:r>
                        <a:rPr kumimoji="1" lang="ja-JP" altLang="en-US" i="1">
                          <a:latin typeface="Cambria Math" panose="02040503050406030204" pitchFamily="18" charset="0"/>
                        </a:rPr>
                        <m:t>𝜎</m:t>
                      </m:r>
                    </m:oMath>
                  </m:oMathPara>
                </a14:m>
                <a:endParaRPr kumimoji="1" lang="ja-JP" altLang="en-US" dirty="0"/>
              </a:p>
            </p:txBody>
          </p:sp>
        </mc:Choice>
        <mc:Fallback xmlns="">
          <p:sp>
            <p:nvSpPr>
              <p:cNvPr id="38" name="テキスト ボックス 37">
                <a:extLst>
                  <a:ext uri="{FF2B5EF4-FFF2-40B4-BE49-F238E27FC236}">
                    <a16:creationId xmlns:a16="http://schemas.microsoft.com/office/drawing/2014/main" id="{553038F5-8F50-75B7-21C2-36712FBE6B6D}"/>
                  </a:ext>
                </a:extLst>
              </p:cNvPr>
              <p:cNvSpPr txBox="1">
                <a:spLocks noRot="1" noChangeAspect="1" noMove="1" noResize="1" noEditPoints="1" noAdjustHandles="1" noChangeArrowheads="1" noChangeShapeType="1" noTextEdit="1"/>
              </p:cNvSpPr>
              <p:nvPr/>
            </p:nvSpPr>
            <p:spPr>
              <a:xfrm>
                <a:off x="1745790" y="2997580"/>
                <a:ext cx="927498" cy="369332"/>
              </a:xfrm>
              <a:prstGeom prst="rect">
                <a:avLst/>
              </a:prstGeom>
              <a:blipFill>
                <a:blip r:embed="rId12"/>
                <a:stretch>
                  <a:fillRect b="-5000"/>
                </a:stretch>
              </a:blipFill>
            </p:spPr>
            <p:txBody>
              <a:bodyPr/>
              <a:lstStyle/>
              <a:p>
                <a:r>
                  <a:rPr lang="ja-JP" altLang="en-US">
                    <a:noFill/>
                  </a:rPr>
                  <a:t> </a:t>
                </a:r>
              </a:p>
            </p:txBody>
          </p:sp>
        </mc:Fallback>
      </mc:AlternateContent>
      <p:cxnSp>
        <p:nvCxnSpPr>
          <p:cNvPr id="43" name="直線矢印コネクタ 42">
            <a:extLst>
              <a:ext uri="{FF2B5EF4-FFF2-40B4-BE49-F238E27FC236}">
                <a16:creationId xmlns:a16="http://schemas.microsoft.com/office/drawing/2014/main" id="{95CD8B27-44CA-FDF9-8174-778048812576}"/>
              </a:ext>
            </a:extLst>
          </p:cNvPr>
          <p:cNvCxnSpPr>
            <a:cxnSpLocks/>
          </p:cNvCxnSpPr>
          <p:nvPr/>
        </p:nvCxnSpPr>
        <p:spPr>
          <a:xfrm>
            <a:off x="5587738" y="3673083"/>
            <a:ext cx="0" cy="106098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44" name="正方形/長方形 43">
            <a:extLst>
              <a:ext uri="{FF2B5EF4-FFF2-40B4-BE49-F238E27FC236}">
                <a16:creationId xmlns:a16="http://schemas.microsoft.com/office/drawing/2014/main" id="{DEE58F43-FDEC-F731-4B66-82501D673A5D}"/>
              </a:ext>
            </a:extLst>
          </p:cNvPr>
          <p:cNvSpPr/>
          <p:nvPr/>
        </p:nvSpPr>
        <p:spPr>
          <a:xfrm>
            <a:off x="5074070" y="3805226"/>
            <a:ext cx="339215" cy="79364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矢印コネクタ 44">
            <a:extLst>
              <a:ext uri="{FF2B5EF4-FFF2-40B4-BE49-F238E27FC236}">
                <a16:creationId xmlns:a16="http://schemas.microsoft.com/office/drawing/2014/main" id="{4A185A80-D881-F566-5659-A02E9E528E0F}"/>
              </a:ext>
            </a:extLst>
          </p:cNvPr>
          <p:cNvCxnSpPr>
            <a:cxnSpLocks/>
          </p:cNvCxnSpPr>
          <p:nvPr/>
        </p:nvCxnSpPr>
        <p:spPr>
          <a:xfrm flipH="1">
            <a:off x="5732659" y="3643162"/>
            <a:ext cx="562805"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6" name="テキスト ボックス 45">
                <a:extLst>
                  <a:ext uri="{FF2B5EF4-FFF2-40B4-BE49-F238E27FC236}">
                    <a16:creationId xmlns:a16="http://schemas.microsoft.com/office/drawing/2014/main" id="{A1461A01-7150-43E2-3A96-3AB8C6C5E667}"/>
                  </a:ext>
                </a:extLst>
              </p:cNvPr>
              <p:cNvSpPr txBox="1"/>
              <p:nvPr/>
            </p:nvSpPr>
            <p:spPr>
              <a:xfrm rot="16200000">
                <a:off x="4764871" y="4018907"/>
                <a:ext cx="927498" cy="369332"/>
              </a:xfrm>
              <a:prstGeom prst="rect">
                <a:avLst/>
              </a:prstGeom>
              <a:noFill/>
            </p:spPr>
            <p:txBody>
              <a:bodyPr wrap="none" rtlCol="0">
                <a:spAutoFit/>
              </a:bodyPr>
              <a:lstStyle/>
              <a:p>
                <a:pPr/>
                <a14:m>
                  <m:oMathPara xmlns:m="http://schemas.openxmlformats.org/officeDocument/2006/math">
                    <m:oMath>
                      <m:r>
                        <a:rPr kumimoji="1" lang="ja-JP" altLang="en-US" i="1" smtClean="0">
                          <a:latin typeface="Cambria Math" panose="02040503050406030204" pitchFamily="18" charset="0"/>
                        </a:rPr>
                        <m:t>𝜇</m:t>
                      </m:r>
                      <m:r>
                        <a:rPr kumimoji="1" lang="ja-JP" altLang="en-US" i="0">
                          <a:latin typeface="Cambria Math" panose="02040503050406030204" pitchFamily="18" charset="0"/>
                        </a:rPr>
                        <m:t>±2</m:t>
                      </m:r>
                      <m:r>
                        <a:rPr kumimoji="1" lang="ja-JP" altLang="en-US" i="1">
                          <a:latin typeface="Cambria Math" panose="02040503050406030204" pitchFamily="18" charset="0"/>
                        </a:rPr>
                        <m:t>𝜎</m:t>
                      </m:r>
                    </m:oMath>
                  </m:oMathPara>
                </a14:m>
                <a:endParaRPr kumimoji="1" lang="ja-JP" altLang="en-US" dirty="0"/>
              </a:p>
            </p:txBody>
          </p:sp>
        </mc:Choice>
        <mc:Fallback xmlns="">
          <p:sp>
            <p:nvSpPr>
              <p:cNvPr id="46" name="テキスト ボックス 45">
                <a:extLst>
                  <a:ext uri="{FF2B5EF4-FFF2-40B4-BE49-F238E27FC236}">
                    <a16:creationId xmlns:a16="http://schemas.microsoft.com/office/drawing/2014/main" id="{A1461A01-7150-43E2-3A96-3AB8C6C5E667}"/>
                  </a:ext>
                </a:extLst>
              </p:cNvPr>
              <p:cNvSpPr txBox="1">
                <a:spLocks noRot="1" noChangeAspect="1" noMove="1" noResize="1" noEditPoints="1" noAdjustHandles="1" noChangeArrowheads="1" noChangeShapeType="1" noTextEdit="1"/>
              </p:cNvSpPr>
              <p:nvPr/>
            </p:nvSpPr>
            <p:spPr>
              <a:xfrm rot="16200000">
                <a:off x="4764871" y="4018907"/>
                <a:ext cx="927498" cy="369332"/>
              </a:xfrm>
              <a:prstGeom prst="rect">
                <a:avLst/>
              </a:prstGeom>
              <a:blipFill>
                <a:blip r:embed="rId13"/>
                <a:stretch>
                  <a:fillRect r="-3279"/>
                </a:stretch>
              </a:blipFill>
            </p:spPr>
            <p:txBody>
              <a:bodyPr/>
              <a:lstStyle/>
              <a:p>
                <a:r>
                  <a:rPr lang="ja-JP" altLang="en-US">
                    <a:noFill/>
                  </a:rPr>
                  <a:t> </a:t>
                </a:r>
              </a:p>
            </p:txBody>
          </p:sp>
        </mc:Fallback>
      </mc:AlternateContent>
      <p:sp>
        <p:nvSpPr>
          <p:cNvPr id="47" name="正方形/長方形 46">
            <a:extLst>
              <a:ext uri="{FF2B5EF4-FFF2-40B4-BE49-F238E27FC236}">
                <a16:creationId xmlns:a16="http://schemas.microsoft.com/office/drawing/2014/main" id="{BA6400B2-C469-3840-7227-056D384C3AB9}"/>
              </a:ext>
            </a:extLst>
          </p:cNvPr>
          <p:cNvSpPr/>
          <p:nvPr/>
        </p:nvSpPr>
        <p:spPr>
          <a:xfrm>
            <a:off x="5553288" y="3263471"/>
            <a:ext cx="872283" cy="3025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48" name="テキスト ボックス 47">
                <a:extLst>
                  <a:ext uri="{FF2B5EF4-FFF2-40B4-BE49-F238E27FC236}">
                    <a16:creationId xmlns:a16="http://schemas.microsoft.com/office/drawing/2014/main" id="{5489C42E-0FFB-6520-2B6E-0F158E2D8B13}"/>
                  </a:ext>
                </a:extLst>
              </p:cNvPr>
              <p:cNvSpPr txBox="1"/>
              <p:nvPr/>
            </p:nvSpPr>
            <p:spPr>
              <a:xfrm>
                <a:off x="5553289" y="3230419"/>
                <a:ext cx="927498" cy="369332"/>
              </a:xfrm>
              <a:prstGeom prst="rect">
                <a:avLst/>
              </a:prstGeom>
              <a:noFill/>
            </p:spPr>
            <p:txBody>
              <a:bodyPr wrap="none" rtlCol="0">
                <a:spAutoFit/>
              </a:bodyPr>
              <a:lstStyle/>
              <a:p>
                <a:pPr/>
                <a14:m>
                  <m:oMathPara xmlns:m="http://schemas.openxmlformats.org/officeDocument/2006/math">
                    <m:oMath>
                      <m:r>
                        <a:rPr kumimoji="1" lang="ja-JP" altLang="en-US" i="1" smtClean="0">
                          <a:latin typeface="Cambria Math" panose="02040503050406030204" pitchFamily="18" charset="0"/>
                        </a:rPr>
                        <m:t>𝜇</m:t>
                      </m:r>
                      <m:r>
                        <a:rPr kumimoji="1" lang="ja-JP" altLang="en-US" i="0">
                          <a:latin typeface="Cambria Math" panose="02040503050406030204" pitchFamily="18" charset="0"/>
                        </a:rPr>
                        <m:t>±2</m:t>
                      </m:r>
                      <m:r>
                        <a:rPr kumimoji="1" lang="ja-JP" altLang="en-US" i="1">
                          <a:latin typeface="Cambria Math" panose="02040503050406030204" pitchFamily="18" charset="0"/>
                        </a:rPr>
                        <m:t>𝜎</m:t>
                      </m:r>
                    </m:oMath>
                  </m:oMathPara>
                </a14:m>
                <a:endParaRPr kumimoji="1" lang="ja-JP" altLang="en-US" dirty="0"/>
              </a:p>
            </p:txBody>
          </p:sp>
        </mc:Choice>
        <mc:Fallback xmlns="">
          <p:sp>
            <p:nvSpPr>
              <p:cNvPr id="48" name="テキスト ボックス 47">
                <a:extLst>
                  <a:ext uri="{FF2B5EF4-FFF2-40B4-BE49-F238E27FC236}">
                    <a16:creationId xmlns:a16="http://schemas.microsoft.com/office/drawing/2014/main" id="{5489C42E-0FFB-6520-2B6E-0F158E2D8B13}"/>
                  </a:ext>
                </a:extLst>
              </p:cNvPr>
              <p:cNvSpPr txBox="1">
                <a:spLocks noRot="1" noChangeAspect="1" noMove="1" noResize="1" noEditPoints="1" noAdjustHandles="1" noChangeArrowheads="1" noChangeShapeType="1" noTextEdit="1"/>
              </p:cNvSpPr>
              <p:nvPr/>
            </p:nvSpPr>
            <p:spPr>
              <a:xfrm>
                <a:off x="5553289" y="3230419"/>
                <a:ext cx="927498" cy="369332"/>
              </a:xfrm>
              <a:prstGeom prst="rect">
                <a:avLst/>
              </a:prstGeom>
              <a:blipFill>
                <a:blip r:embed="rId14"/>
                <a:stretch>
                  <a:fillRect b="-3279"/>
                </a:stretch>
              </a:blipFill>
            </p:spPr>
            <p:txBody>
              <a:bodyPr/>
              <a:lstStyle/>
              <a:p>
                <a:r>
                  <a:rPr lang="ja-JP" altLang="en-US">
                    <a:noFill/>
                  </a:rPr>
                  <a:t> </a:t>
                </a:r>
              </a:p>
            </p:txBody>
          </p:sp>
        </mc:Fallback>
      </mc:AlternateContent>
      <p:cxnSp>
        <p:nvCxnSpPr>
          <p:cNvPr id="52" name="直線矢印コネクタ 51">
            <a:extLst>
              <a:ext uri="{FF2B5EF4-FFF2-40B4-BE49-F238E27FC236}">
                <a16:creationId xmlns:a16="http://schemas.microsoft.com/office/drawing/2014/main" id="{B45E109D-A991-1EAC-707E-CD7312B2CA99}"/>
              </a:ext>
            </a:extLst>
          </p:cNvPr>
          <p:cNvCxnSpPr>
            <a:cxnSpLocks/>
          </p:cNvCxnSpPr>
          <p:nvPr/>
        </p:nvCxnSpPr>
        <p:spPr>
          <a:xfrm>
            <a:off x="9453342" y="4191805"/>
            <a:ext cx="0" cy="27869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53" name="正方形/長方形 52">
            <a:extLst>
              <a:ext uri="{FF2B5EF4-FFF2-40B4-BE49-F238E27FC236}">
                <a16:creationId xmlns:a16="http://schemas.microsoft.com/office/drawing/2014/main" id="{14C9EB34-96E8-8FC2-D2CF-A8A7CBD63779}"/>
              </a:ext>
            </a:extLst>
          </p:cNvPr>
          <p:cNvSpPr/>
          <p:nvPr/>
        </p:nvSpPr>
        <p:spPr>
          <a:xfrm>
            <a:off x="8920424" y="3974612"/>
            <a:ext cx="339215" cy="79364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 name="直線矢印コネクタ 53">
            <a:extLst>
              <a:ext uri="{FF2B5EF4-FFF2-40B4-BE49-F238E27FC236}">
                <a16:creationId xmlns:a16="http://schemas.microsoft.com/office/drawing/2014/main" id="{F4CF5FB5-1C73-F709-8AF1-0EBC5805DE7B}"/>
              </a:ext>
            </a:extLst>
          </p:cNvPr>
          <p:cNvCxnSpPr>
            <a:cxnSpLocks/>
          </p:cNvCxnSpPr>
          <p:nvPr/>
        </p:nvCxnSpPr>
        <p:spPr>
          <a:xfrm flipH="1">
            <a:off x="9453342" y="4154248"/>
            <a:ext cx="1047820"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55" name="テキスト ボックス 54">
                <a:extLst>
                  <a:ext uri="{FF2B5EF4-FFF2-40B4-BE49-F238E27FC236}">
                    <a16:creationId xmlns:a16="http://schemas.microsoft.com/office/drawing/2014/main" id="{5478C843-B5D7-1A56-75DF-D2499A728231}"/>
                  </a:ext>
                </a:extLst>
              </p:cNvPr>
              <p:cNvSpPr txBox="1"/>
              <p:nvPr/>
            </p:nvSpPr>
            <p:spPr>
              <a:xfrm rot="16200000">
                <a:off x="8611225" y="4188293"/>
                <a:ext cx="927498" cy="369332"/>
              </a:xfrm>
              <a:prstGeom prst="rect">
                <a:avLst/>
              </a:prstGeom>
              <a:noFill/>
            </p:spPr>
            <p:txBody>
              <a:bodyPr wrap="none" rtlCol="0">
                <a:spAutoFit/>
              </a:bodyPr>
              <a:lstStyle/>
              <a:p>
                <a:pPr/>
                <a14:m>
                  <m:oMathPara xmlns:m="http://schemas.openxmlformats.org/officeDocument/2006/math">
                    <m:oMath>
                      <m:r>
                        <a:rPr kumimoji="1" lang="ja-JP" altLang="en-US" i="1" smtClean="0">
                          <a:latin typeface="Cambria Math" panose="02040503050406030204" pitchFamily="18" charset="0"/>
                        </a:rPr>
                        <m:t>𝜇</m:t>
                      </m:r>
                      <m:r>
                        <a:rPr kumimoji="1" lang="ja-JP" altLang="en-US" i="0">
                          <a:latin typeface="Cambria Math" panose="02040503050406030204" pitchFamily="18" charset="0"/>
                        </a:rPr>
                        <m:t>±2</m:t>
                      </m:r>
                      <m:r>
                        <a:rPr kumimoji="1" lang="ja-JP" altLang="en-US" i="1">
                          <a:latin typeface="Cambria Math" panose="02040503050406030204" pitchFamily="18" charset="0"/>
                        </a:rPr>
                        <m:t>𝜎</m:t>
                      </m:r>
                    </m:oMath>
                  </m:oMathPara>
                </a14:m>
                <a:endParaRPr kumimoji="1" lang="ja-JP" altLang="en-US" dirty="0"/>
              </a:p>
            </p:txBody>
          </p:sp>
        </mc:Choice>
        <mc:Fallback xmlns="">
          <p:sp>
            <p:nvSpPr>
              <p:cNvPr id="55" name="テキスト ボックス 54">
                <a:extLst>
                  <a:ext uri="{FF2B5EF4-FFF2-40B4-BE49-F238E27FC236}">
                    <a16:creationId xmlns:a16="http://schemas.microsoft.com/office/drawing/2014/main" id="{5478C843-B5D7-1A56-75DF-D2499A728231}"/>
                  </a:ext>
                </a:extLst>
              </p:cNvPr>
              <p:cNvSpPr txBox="1">
                <a:spLocks noRot="1" noChangeAspect="1" noMove="1" noResize="1" noEditPoints="1" noAdjustHandles="1" noChangeArrowheads="1" noChangeShapeType="1" noTextEdit="1"/>
              </p:cNvSpPr>
              <p:nvPr/>
            </p:nvSpPr>
            <p:spPr>
              <a:xfrm rot="16200000">
                <a:off x="8611225" y="4188293"/>
                <a:ext cx="927498" cy="369332"/>
              </a:xfrm>
              <a:prstGeom prst="rect">
                <a:avLst/>
              </a:prstGeom>
              <a:blipFill>
                <a:blip r:embed="rId15"/>
                <a:stretch>
                  <a:fillRect r="-3279"/>
                </a:stretch>
              </a:blipFill>
            </p:spPr>
            <p:txBody>
              <a:bodyPr/>
              <a:lstStyle/>
              <a:p>
                <a:r>
                  <a:rPr lang="ja-JP" altLang="en-US">
                    <a:noFill/>
                  </a:rPr>
                  <a:t> </a:t>
                </a:r>
              </a:p>
            </p:txBody>
          </p:sp>
        </mc:Fallback>
      </mc:AlternateContent>
      <p:sp>
        <p:nvSpPr>
          <p:cNvPr id="56" name="正方形/長方形 55">
            <a:extLst>
              <a:ext uri="{FF2B5EF4-FFF2-40B4-BE49-F238E27FC236}">
                <a16:creationId xmlns:a16="http://schemas.microsoft.com/office/drawing/2014/main" id="{DD5B4FD0-1674-770B-A94E-1DA0455BC293}"/>
              </a:ext>
            </a:extLst>
          </p:cNvPr>
          <p:cNvSpPr/>
          <p:nvPr/>
        </p:nvSpPr>
        <p:spPr>
          <a:xfrm>
            <a:off x="9519960" y="3654242"/>
            <a:ext cx="872283" cy="30259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57" name="テキスト ボックス 56">
                <a:extLst>
                  <a:ext uri="{FF2B5EF4-FFF2-40B4-BE49-F238E27FC236}">
                    <a16:creationId xmlns:a16="http://schemas.microsoft.com/office/drawing/2014/main" id="{48DD057B-DB7E-610B-AC34-F41FBCCFD764}"/>
                  </a:ext>
                </a:extLst>
              </p:cNvPr>
              <p:cNvSpPr txBox="1"/>
              <p:nvPr/>
            </p:nvSpPr>
            <p:spPr>
              <a:xfrm>
                <a:off x="9519961" y="3621190"/>
                <a:ext cx="927498" cy="369332"/>
              </a:xfrm>
              <a:prstGeom prst="rect">
                <a:avLst/>
              </a:prstGeom>
              <a:noFill/>
            </p:spPr>
            <p:txBody>
              <a:bodyPr wrap="none" rtlCol="0">
                <a:spAutoFit/>
              </a:bodyPr>
              <a:lstStyle/>
              <a:p>
                <a:pPr/>
                <a14:m>
                  <m:oMathPara xmlns:m="http://schemas.openxmlformats.org/officeDocument/2006/math">
                    <m:oMath>
                      <m:r>
                        <a:rPr kumimoji="1" lang="ja-JP" altLang="en-US" i="1" smtClean="0">
                          <a:latin typeface="Cambria Math" panose="02040503050406030204" pitchFamily="18" charset="0"/>
                        </a:rPr>
                        <m:t>𝜇</m:t>
                      </m:r>
                      <m:r>
                        <a:rPr kumimoji="1" lang="ja-JP" altLang="en-US" i="0">
                          <a:latin typeface="Cambria Math" panose="02040503050406030204" pitchFamily="18" charset="0"/>
                        </a:rPr>
                        <m:t>±2</m:t>
                      </m:r>
                      <m:r>
                        <a:rPr kumimoji="1" lang="ja-JP" altLang="en-US" i="1">
                          <a:latin typeface="Cambria Math" panose="02040503050406030204" pitchFamily="18" charset="0"/>
                        </a:rPr>
                        <m:t>𝜎</m:t>
                      </m:r>
                    </m:oMath>
                  </m:oMathPara>
                </a14:m>
                <a:endParaRPr kumimoji="1" lang="ja-JP" altLang="en-US" dirty="0"/>
              </a:p>
            </p:txBody>
          </p:sp>
        </mc:Choice>
        <mc:Fallback xmlns="">
          <p:sp>
            <p:nvSpPr>
              <p:cNvPr id="57" name="テキスト ボックス 56">
                <a:extLst>
                  <a:ext uri="{FF2B5EF4-FFF2-40B4-BE49-F238E27FC236}">
                    <a16:creationId xmlns:a16="http://schemas.microsoft.com/office/drawing/2014/main" id="{48DD057B-DB7E-610B-AC34-F41FBCCFD764}"/>
                  </a:ext>
                </a:extLst>
              </p:cNvPr>
              <p:cNvSpPr txBox="1">
                <a:spLocks noRot="1" noChangeAspect="1" noMove="1" noResize="1" noEditPoints="1" noAdjustHandles="1" noChangeArrowheads="1" noChangeShapeType="1" noTextEdit="1"/>
              </p:cNvSpPr>
              <p:nvPr/>
            </p:nvSpPr>
            <p:spPr>
              <a:xfrm>
                <a:off x="9519961" y="3621190"/>
                <a:ext cx="927498" cy="369332"/>
              </a:xfrm>
              <a:prstGeom prst="rect">
                <a:avLst/>
              </a:prstGeom>
              <a:blipFill>
                <a:blip r:embed="rId16"/>
                <a:stretch>
                  <a:fillRect b="-327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2" name="テキスト ボックス 61">
                <a:extLst>
                  <a:ext uri="{FF2B5EF4-FFF2-40B4-BE49-F238E27FC236}">
                    <a16:creationId xmlns:a16="http://schemas.microsoft.com/office/drawing/2014/main" id="{15189A73-1AE5-915E-3057-37FEE35A7A1E}"/>
                  </a:ext>
                </a:extLst>
              </p:cNvPr>
              <p:cNvSpPr txBox="1"/>
              <p:nvPr/>
            </p:nvSpPr>
            <p:spPr>
              <a:xfrm>
                <a:off x="2030933" y="1827124"/>
                <a:ext cx="7228706" cy="771878"/>
              </a:xfrm>
              <a:prstGeom prst="rect">
                <a:avLst/>
              </a:prstGeom>
              <a:noFill/>
              <a:ln w="38100">
                <a:solidFill>
                  <a:schemeClr val="tx1"/>
                </a:solidFill>
              </a:ln>
            </p:spPr>
            <p:txBody>
              <a:bodyPr wrap="square">
                <a:spAutoFit/>
              </a:bodyPr>
              <a:lstStyle/>
              <a:p>
                <a:pPr marL="228600" indent="139700" algn="just">
                  <a:lnSpc>
                    <a:spcPct val="107000"/>
                  </a:lnSpc>
                  <a:spcAft>
                    <a:spcPts val="800"/>
                  </a:spcAft>
                </a:pPr>
                <a:r>
                  <a:rPr lang="ja-JP" altLang="ja-JP" sz="2400" dirty="0">
                    <a:latin typeface="ＭＳ Ｐゴシック" panose="020B0600070205080204" pitchFamily="50" charset="-128"/>
                    <a:ea typeface="ＭＳ Ｐゴシック" panose="020B0600070205080204" pitchFamily="50" charset="-128"/>
                  </a:rPr>
                  <a:t>Transmission </a:t>
                </a:r>
                <a14:m>
                  <m:oMath xmlns:m="http://schemas.openxmlformats.org/officeDocument/2006/math">
                    <m:r>
                      <a:rPr lang="en-US" altLang="ja-JP" sz="2400" b="0" i="0" kern="100" dirty="0" smtClean="0">
                        <a:solidFill>
                          <a:schemeClr val="tx1"/>
                        </a:solidFill>
                        <a:latin typeface="Cambria Math" panose="02040503050406030204" pitchFamily="18" charset="0"/>
                        <a:ea typeface="ＭＳ Ｐゴシック" panose="020B0600070205080204" pitchFamily="50" charset="-128"/>
                        <a:cs typeface="Times New Roman" panose="02020603050405020304" pitchFamily="18" charset="0"/>
                      </a:rPr>
                      <m:t>=</m:t>
                    </m:r>
                    <m:r>
                      <a:rPr lang="ja-JP" altLang="en-US" sz="2400" b="0" i="1" kern="100" dirty="0">
                        <a:solidFill>
                          <a:schemeClr val="tx1"/>
                        </a:solidFill>
                        <a:latin typeface="Cambria Math" panose="02040503050406030204" pitchFamily="18" charset="0"/>
                        <a:ea typeface="ＭＳ Ｐゴシック" panose="020B0600070205080204" pitchFamily="50" charset="-128"/>
                        <a:cs typeface="Times New Roman" panose="02020603050405020304" pitchFamily="18" charset="0"/>
                      </a:rPr>
                      <m:t>　</m:t>
                    </m:r>
                    <m:f>
                      <m:fPr>
                        <m:ctrlPr>
                          <a:rPr lang="en-US" altLang="ja-JP" sz="2400" i="0">
                            <a:latin typeface="ＭＳ Ｐゴシック" panose="020B0600070205080204" pitchFamily="50" charset="-128"/>
                            <a:ea typeface="ＭＳ Ｐゴシック" panose="020B0600070205080204" pitchFamily="50" charset="-128"/>
                          </a:rPr>
                        </m:ctrlPr>
                      </m:fPr>
                      <m:num>
                        <m:r>
                          <m:rPr>
                            <m:nor/>
                          </m:rPr>
                          <a:rPr lang="en-US" altLang="ja-JP" sz="2400" i="0">
                            <a:latin typeface="ＭＳ Ｐゴシック" panose="020B0600070205080204" pitchFamily="50" charset="-128"/>
                            <a:ea typeface="ＭＳ Ｐゴシック" panose="020B0600070205080204" pitchFamily="50" charset="-128"/>
                          </a:rPr>
                          <m:t>Number of non−reacted particles</m:t>
                        </m:r>
                      </m:num>
                      <m:den>
                        <m:r>
                          <m:rPr>
                            <m:nor/>
                          </m:rPr>
                          <a:rPr lang="en-US" altLang="ja-JP" sz="2400" i="0">
                            <a:latin typeface="ＭＳ Ｐゴシック" panose="020B0600070205080204" pitchFamily="50" charset="-128"/>
                            <a:ea typeface="ＭＳ Ｐゴシック" panose="020B0600070205080204" pitchFamily="50" charset="-128"/>
                          </a:rPr>
                          <m:t>Number of incoming particles</m:t>
                        </m:r>
                      </m:den>
                    </m:f>
                  </m:oMath>
                </a14:m>
                <a:r>
                  <a:rPr lang="en-US" altLang="ja-JP" sz="2400" kern="100" dirty="0">
                    <a:solidFill>
                      <a:schemeClr val="tx1"/>
                    </a:solidFill>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altLang="en-US" sz="2400" kern="100" dirty="0">
                    <a:solidFill>
                      <a:schemeClr val="tx1"/>
                    </a:solidFill>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en-US" altLang="ja-JP" sz="2400" kern="100" dirty="0">
                  <a:solidFill>
                    <a:schemeClr val="tx1"/>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mc:Choice>
        <mc:Fallback xmlns="">
          <p:sp>
            <p:nvSpPr>
              <p:cNvPr id="62" name="テキスト ボックス 61">
                <a:extLst>
                  <a:ext uri="{FF2B5EF4-FFF2-40B4-BE49-F238E27FC236}">
                    <a16:creationId xmlns:a16="http://schemas.microsoft.com/office/drawing/2014/main" id="{15189A73-1AE5-915E-3057-37FEE35A7A1E}"/>
                  </a:ext>
                </a:extLst>
              </p:cNvPr>
              <p:cNvSpPr txBox="1">
                <a:spLocks noRot="1" noChangeAspect="1" noMove="1" noResize="1" noEditPoints="1" noAdjustHandles="1" noChangeArrowheads="1" noChangeShapeType="1" noTextEdit="1"/>
              </p:cNvSpPr>
              <p:nvPr/>
            </p:nvSpPr>
            <p:spPr>
              <a:xfrm>
                <a:off x="2030933" y="1827124"/>
                <a:ext cx="7228706" cy="771878"/>
              </a:xfrm>
              <a:prstGeom prst="rect">
                <a:avLst/>
              </a:prstGeom>
              <a:blipFill>
                <a:blip r:embed="rId17"/>
                <a:stretch>
                  <a:fillRect/>
                </a:stretch>
              </a:blipFill>
              <a:ln w="38100">
                <a:solidFill>
                  <a:schemeClr val="tx1"/>
                </a:solidFill>
              </a:ln>
            </p:spPr>
            <p:txBody>
              <a:bodyPr/>
              <a:lstStyle/>
              <a:p>
                <a:r>
                  <a:rPr lang="ja-JP" altLang="en-US">
                    <a:noFill/>
                  </a:rPr>
                  <a:t> </a:t>
                </a:r>
              </a:p>
            </p:txBody>
          </p:sp>
        </mc:Fallback>
      </mc:AlternateContent>
    </p:spTree>
    <p:extLst>
      <p:ext uri="{BB962C8B-B14F-4D97-AF65-F5344CB8AC3E}">
        <p14:creationId xmlns:p14="http://schemas.microsoft.com/office/powerpoint/2010/main" val="2529623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4D291882-4235-6E66-3DE1-96B151C2F550}"/>
              </a:ext>
            </a:extLst>
          </p:cNvPr>
          <p:cNvPicPr>
            <a:picLocks noChangeAspect="1"/>
          </p:cNvPicPr>
          <p:nvPr/>
        </p:nvPicPr>
        <p:blipFill>
          <a:blip r:embed="rId3"/>
          <a:stretch>
            <a:fillRect/>
          </a:stretch>
        </p:blipFill>
        <p:spPr>
          <a:xfrm>
            <a:off x="23491" y="1846009"/>
            <a:ext cx="8218967" cy="3788885"/>
          </a:xfrm>
          <a:prstGeom prst="rect">
            <a:avLst/>
          </a:prstGeom>
        </p:spPr>
      </p:pic>
      <p:sp>
        <p:nvSpPr>
          <p:cNvPr id="8" name="テキスト ボックス 7">
            <a:extLst>
              <a:ext uri="{FF2B5EF4-FFF2-40B4-BE49-F238E27FC236}">
                <a16:creationId xmlns:a16="http://schemas.microsoft.com/office/drawing/2014/main" id="{AEEC96B9-F97C-B52D-46B8-52EF662B23A4}"/>
              </a:ext>
            </a:extLst>
          </p:cNvPr>
          <p:cNvSpPr txBox="1"/>
          <p:nvPr/>
        </p:nvSpPr>
        <p:spPr>
          <a:xfrm>
            <a:off x="23491" y="121572"/>
            <a:ext cx="4224811" cy="707886"/>
          </a:xfrm>
          <a:prstGeom prst="rect">
            <a:avLst/>
          </a:prstGeom>
          <a:noFill/>
        </p:spPr>
        <p:txBody>
          <a:bodyPr wrap="square" rtlCol="0">
            <a:spAutoFit/>
          </a:bodyPr>
          <a:lstStyle/>
          <a:p>
            <a:r>
              <a:rPr lang="ja-JP" altLang="ja-JP" sz="4000" b="1" dirty="0"/>
              <a:t>emittance cut </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9" name="直線コネクタ 8">
            <a:extLst>
              <a:ext uri="{FF2B5EF4-FFF2-40B4-BE49-F238E27FC236}">
                <a16:creationId xmlns:a16="http://schemas.microsoft.com/office/drawing/2014/main" id="{809C76D4-F29D-FCE5-CC6D-04604804A953}"/>
              </a:ext>
            </a:extLst>
          </p:cNvPr>
          <p:cNvCxnSpPr>
            <a:cxnSpLocks/>
          </p:cNvCxnSpPr>
          <p:nvPr/>
        </p:nvCxnSpPr>
        <p:spPr>
          <a:xfrm>
            <a:off x="680" y="914253"/>
            <a:ext cx="4224811" cy="0"/>
          </a:xfrm>
          <a:prstGeom prst="line">
            <a:avLst/>
          </a:prstGeom>
          <a:ln w="38100"/>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0FD25F0C-8AAE-6F3B-38C0-A12687300C1A}"/>
                  </a:ext>
                </a:extLst>
              </p:cNvPr>
              <p:cNvSpPr txBox="1"/>
              <p:nvPr/>
            </p:nvSpPr>
            <p:spPr>
              <a:xfrm>
                <a:off x="253477" y="1176439"/>
                <a:ext cx="721672" cy="584775"/>
              </a:xfrm>
              <a:prstGeom prst="rect">
                <a:avLst/>
              </a:prstGeom>
              <a:noFill/>
              <a:ln>
                <a:solidFill>
                  <a:schemeClr val="tx1"/>
                </a:solidFill>
              </a:ln>
            </p:spPr>
            <p:txBody>
              <a:bodyPr wrap="none" rtlCol="0">
                <a:spAutoFit/>
              </a:bodyPr>
              <a:lstStyle/>
              <a:p>
                <a:pPr/>
                <a14:m>
                  <m:oMathPara xmlns:m="http://schemas.openxmlformats.org/officeDocument/2006/math">
                    <m:oMath>
                      <m:r>
                        <m:rPr>
                          <m:sty m:val="p"/>
                        </m:rPr>
                        <a:rPr lang="en-US" altLang="ja-JP" sz="3200" i="1" dirty="0" smtClean="0">
                          <a:latin typeface="Cambria Math" panose="02040503050406030204" pitchFamily="18" charset="0"/>
                        </a:rPr>
                        <m:t>F</m:t>
                      </m:r>
                      <m:r>
                        <a:rPr lang="en-US" altLang="ja-JP" sz="3200" i="1" dirty="0" smtClean="0">
                          <a:latin typeface="Cambria Math" panose="02040503050406030204" pitchFamily="18" charset="0"/>
                        </a:rPr>
                        <m:t>3</m:t>
                      </m:r>
                    </m:oMath>
                  </m:oMathPara>
                </a14:m>
                <a:endParaRPr kumimoji="1" lang="ja-JP" altLang="en-US" sz="3200" dirty="0">
                  <a:latin typeface="Cambria Math" panose="02040503050406030204" pitchFamily="18" charset="0"/>
                </a:endParaRPr>
              </a:p>
            </p:txBody>
          </p:sp>
        </mc:Choice>
        <mc:Fallback xmlns="">
          <p:sp>
            <p:nvSpPr>
              <p:cNvPr id="10" name="テキスト ボックス 9">
                <a:extLst>
                  <a:ext uri="{FF2B5EF4-FFF2-40B4-BE49-F238E27FC236}">
                    <a16:creationId xmlns:a16="http://schemas.microsoft.com/office/drawing/2014/main" id="{0FD25F0C-8AAE-6F3B-38C0-A12687300C1A}"/>
                  </a:ext>
                </a:extLst>
              </p:cNvPr>
              <p:cNvSpPr txBox="1">
                <a:spLocks noRot="1" noChangeAspect="1" noMove="1" noResize="1" noEditPoints="1" noAdjustHandles="1" noChangeArrowheads="1" noChangeShapeType="1" noTextEdit="1"/>
              </p:cNvSpPr>
              <p:nvPr/>
            </p:nvSpPr>
            <p:spPr>
              <a:xfrm>
                <a:off x="253477" y="1176439"/>
                <a:ext cx="721672" cy="584775"/>
              </a:xfrm>
              <a:prstGeom prst="rect">
                <a:avLst/>
              </a:prstGeom>
              <a:blipFill>
                <a:blip r:embed="rId4"/>
                <a:stretch>
                  <a:fillRect/>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C34BD50B-9952-6306-B007-1FF15DE45E8B}"/>
                  </a:ext>
                </a:extLst>
              </p:cNvPr>
              <p:cNvSpPr txBox="1"/>
              <p:nvPr/>
            </p:nvSpPr>
            <p:spPr>
              <a:xfrm>
                <a:off x="7633931" y="2607133"/>
                <a:ext cx="587020" cy="461665"/>
              </a:xfrm>
              <a:prstGeom prst="rect">
                <a:avLst/>
              </a:prstGeom>
              <a:noFill/>
              <a:ln>
                <a:solidFill>
                  <a:schemeClr val="tx1"/>
                </a:solidFill>
              </a:ln>
            </p:spPr>
            <p:txBody>
              <a:bodyPr wrap="none" rtlCol="0">
                <a:spAutoFit/>
              </a:bodyPr>
              <a:lstStyle/>
              <a:p>
                <a:pPr/>
                <a14:m>
                  <m:oMathPara xmlns:m="http://schemas.openxmlformats.org/officeDocument/2006/math">
                    <m:oMath>
                      <m:r>
                        <m:rPr>
                          <m:sty m:val="p"/>
                        </m:rPr>
                        <a:rPr lang="en-US" altLang="ja-JP" sz="2400" i="1" dirty="0" smtClean="0">
                          <a:latin typeface="Cambria Math" panose="02040503050406030204" pitchFamily="18" charset="0"/>
                        </a:rPr>
                        <m:t>F</m:t>
                      </m:r>
                      <m:r>
                        <a:rPr lang="en-US" altLang="ja-JP" sz="2400" i="1" dirty="0" smtClean="0">
                          <a:latin typeface="Cambria Math" panose="02040503050406030204" pitchFamily="18" charset="0"/>
                        </a:rPr>
                        <m:t>3</m:t>
                      </m:r>
                    </m:oMath>
                  </m:oMathPara>
                </a14:m>
                <a:endParaRPr kumimoji="1" lang="ja-JP" altLang="en-US" sz="2400" dirty="0">
                  <a:latin typeface="Cambria Math" panose="02040503050406030204" pitchFamily="18" charset="0"/>
                </a:endParaRPr>
              </a:p>
            </p:txBody>
          </p:sp>
        </mc:Choice>
        <mc:Fallback xmlns="">
          <p:sp>
            <p:nvSpPr>
              <p:cNvPr id="12" name="テキスト ボックス 11">
                <a:extLst>
                  <a:ext uri="{FF2B5EF4-FFF2-40B4-BE49-F238E27FC236}">
                    <a16:creationId xmlns:a16="http://schemas.microsoft.com/office/drawing/2014/main" id="{C34BD50B-9952-6306-B007-1FF15DE45E8B}"/>
                  </a:ext>
                </a:extLst>
              </p:cNvPr>
              <p:cNvSpPr txBox="1">
                <a:spLocks noRot="1" noChangeAspect="1" noMove="1" noResize="1" noEditPoints="1" noAdjustHandles="1" noChangeArrowheads="1" noChangeShapeType="1" noTextEdit="1"/>
              </p:cNvSpPr>
              <p:nvPr/>
            </p:nvSpPr>
            <p:spPr>
              <a:xfrm>
                <a:off x="7633931" y="2607133"/>
                <a:ext cx="587020" cy="461665"/>
              </a:xfrm>
              <a:prstGeom prst="rect">
                <a:avLst/>
              </a:prstGeom>
              <a:blipFill>
                <a:blip r:embed="rId5"/>
                <a:stretch>
                  <a:fillRect/>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646402F9-5310-E022-4A00-B713AFB02404}"/>
                  </a:ext>
                </a:extLst>
              </p:cNvPr>
              <p:cNvSpPr txBox="1"/>
              <p:nvPr/>
            </p:nvSpPr>
            <p:spPr>
              <a:xfrm>
                <a:off x="7558836" y="3278787"/>
                <a:ext cx="1106695" cy="461665"/>
              </a:xfrm>
              <a:prstGeom prst="rect">
                <a:avLst/>
              </a:prstGeom>
              <a:noFill/>
              <a:ln>
                <a:noFill/>
              </a:ln>
            </p:spPr>
            <p:txBody>
              <a:bodyPr wrap="square" rtlCol="0">
                <a:spAutoFit/>
              </a:bodyPr>
              <a:lstStyle/>
              <a:p>
                <a14:m>
                  <m:oMath xmlns:m="http://schemas.openxmlformats.org/officeDocument/2006/math">
                    <m:r>
                      <m:rPr>
                        <m:sty m:val="p"/>
                      </m:rPr>
                      <a:rPr lang="en-US" altLang="ja-JP" sz="2400" i="1" dirty="0" smtClean="0">
                        <a:latin typeface="Cambria Math" panose="02040503050406030204" pitchFamily="18" charset="0"/>
                      </a:rPr>
                      <m:t>F</m:t>
                    </m:r>
                    <m:r>
                      <a:rPr lang="en-US" altLang="ja-JP" sz="2400" i="1" dirty="0" smtClean="0">
                        <a:latin typeface="Cambria Math" panose="02040503050406030204" pitchFamily="18" charset="0"/>
                      </a:rPr>
                      <m:t>3</m:t>
                    </m:r>
                    <m:r>
                      <m:rPr>
                        <m:sty m:val="p"/>
                      </m:rPr>
                      <a:rPr lang="en-US" altLang="ja-JP" sz="2400" b="0" i="0" dirty="0" smtClean="0">
                        <a:latin typeface="Cambria Math" panose="02040503050406030204" pitchFamily="18" charset="0"/>
                      </a:rPr>
                      <m:t>X</m:t>
                    </m:r>
                  </m:oMath>
                </a14:m>
                <a:r>
                  <a:rPr lang="ja-JP" altLang="en-US" sz="2400" b="0" dirty="0">
                    <a:latin typeface="Cambria Math" panose="02040503050406030204" pitchFamily="18" charset="0"/>
                  </a:rPr>
                  <a:t>：</a:t>
                </a:r>
                <a:endParaRPr lang="en-US" altLang="ja-JP" sz="2400" b="0" dirty="0">
                  <a:latin typeface="Cambria Math" panose="02040503050406030204" pitchFamily="18" charset="0"/>
                </a:endParaRPr>
              </a:p>
            </p:txBody>
          </p:sp>
        </mc:Choice>
        <mc:Fallback xmlns="">
          <p:sp>
            <p:nvSpPr>
              <p:cNvPr id="13" name="テキスト ボックス 12">
                <a:extLst>
                  <a:ext uri="{FF2B5EF4-FFF2-40B4-BE49-F238E27FC236}">
                    <a16:creationId xmlns:a16="http://schemas.microsoft.com/office/drawing/2014/main" id="{646402F9-5310-E022-4A00-B713AFB02404}"/>
                  </a:ext>
                </a:extLst>
              </p:cNvPr>
              <p:cNvSpPr txBox="1">
                <a:spLocks noRot="1" noChangeAspect="1" noMove="1" noResize="1" noEditPoints="1" noAdjustHandles="1" noChangeArrowheads="1" noChangeShapeType="1" noTextEdit="1"/>
              </p:cNvSpPr>
              <p:nvPr/>
            </p:nvSpPr>
            <p:spPr>
              <a:xfrm>
                <a:off x="7558836" y="3278787"/>
                <a:ext cx="1106695" cy="461665"/>
              </a:xfrm>
              <a:prstGeom prst="rect">
                <a:avLst/>
              </a:prstGeom>
              <a:blipFill>
                <a:blip r:embed="rId6"/>
                <a:stretch>
                  <a:fillRect l="-1648" t="-9211" b="-30263"/>
                </a:stretch>
              </a:blipFill>
              <a:ln>
                <a:noFill/>
              </a:ln>
            </p:spPr>
            <p:txBody>
              <a:bodyPr/>
              <a:lstStyle/>
              <a:p>
                <a:r>
                  <a:rPr lang="ja-JP" altLang="en-US">
                    <a:noFill/>
                  </a:rPr>
                  <a:t> </a:t>
                </a:r>
              </a:p>
            </p:txBody>
          </p:sp>
        </mc:Fallback>
      </mc:AlternateContent>
      <p:sp>
        <p:nvSpPr>
          <p:cNvPr id="14" name="テキスト ボックス 13">
            <a:extLst>
              <a:ext uri="{FF2B5EF4-FFF2-40B4-BE49-F238E27FC236}">
                <a16:creationId xmlns:a16="http://schemas.microsoft.com/office/drawing/2014/main" id="{3B915F3D-1970-637E-18B3-24740F6FC981}"/>
              </a:ext>
            </a:extLst>
          </p:cNvPr>
          <p:cNvSpPr txBox="1"/>
          <p:nvPr/>
        </p:nvSpPr>
        <p:spPr>
          <a:xfrm>
            <a:off x="8334459" y="3236255"/>
            <a:ext cx="3413238"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Horizontal beam position</a:t>
            </a:r>
            <a:endParaRPr lang="en-US" altLang="ja-JP" sz="2400" b="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0A6E49FE-6A78-FAF1-F7D8-87DDFE659652}"/>
                  </a:ext>
                </a:extLst>
              </p:cNvPr>
              <p:cNvSpPr txBox="1"/>
              <p:nvPr/>
            </p:nvSpPr>
            <p:spPr>
              <a:xfrm flipH="1">
                <a:off x="7591187" y="3844979"/>
                <a:ext cx="751723" cy="738664"/>
              </a:xfrm>
              <a:prstGeom prst="rect">
                <a:avLst/>
              </a:prstGeom>
              <a:noFill/>
            </p:spPr>
            <p:txBody>
              <a:bodyPr wrap="square" rtlCol="0">
                <a:spAutoFit/>
              </a:bodyPr>
              <a:lstStyle/>
              <a:p>
                <a:pPr/>
                <a14:m>
                  <m:oMathPara xmlns:m="http://schemas.openxmlformats.org/officeDocument/2006/math">
                    <m:oMath>
                      <m:r>
                        <m:rPr>
                          <m:sty m:val="p"/>
                        </m:rPr>
                        <a:rPr lang="en-US" altLang="ja-JP" sz="2400" i="1" dirty="0">
                          <a:latin typeface="Cambria Math" panose="02040503050406030204" pitchFamily="18" charset="0"/>
                        </a:rPr>
                        <m:t>F</m:t>
                      </m:r>
                      <m:r>
                        <a:rPr lang="en-US" altLang="ja-JP" sz="2400" i="1" dirty="0">
                          <a:latin typeface="Cambria Math" panose="02040503050406030204" pitchFamily="18" charset="0"/>
                        </a:rPr>
                        <m:t>3</m:t>
                      </m:r>
                      <m:r>
                        <m:rPr>
                          <m:sty m:val="p"/>
                        </m:rPr>
                        <a:rPr lang="en-US" altLang="ja-JP" sz="2400" dirty="0">
                          <a:latin typeface="Cambria Math" panose="02040503050406030204" pitchFamily="18" charset="0"/>
                        </a:rPr>
                        <m:t>Y</m:t>
                      </m:r>
                      <m:r>
                        <a:rPr lang="ja-JP" altLang="en-US" sz="2400" i="1" dirty="0" smtClean="0">
                          <a:latin typeface="Cambria Math" panose="02040503050406030204" pitchFamily="18" charset="0"/>
                        </a:rPr>
                        <m:t>：</m:t>
                      </m:r>
                    </m:oMath>
                  </m:oMathPara>
                </a14:m>
                <a:endParaRPr lang="en-US" altLang="ja-JP" sz="2400" dirty="0">
                  <a:latin typeface="Cambria Math" panose="02040503050406030204" pitchFamily="18" charset="0"/>
                </a:endParaRPr>
              </a:p>
              <a:p>
                <a:endParaRPr kumimoji="1" lang="ja-JP" altLang="en-US" dirty="0"/>
              </a:p>
            </p:txBody>
          </p:sp>
        </mc:Choice>
        <mc:Fallback xmlns="">
          <p:sp>
            <p:nvSpPr>
              <p:cNvPr id="15" name="テキスト ボックス 14">
                <a:extLst>
                  <a:ext uri="{FF2B5EF4-FFF2-40B4-BE49-F238E27FC236}">
                    <a16:creationId xmlns:a16="http://schemas.microsoft.com/office/drawing/2014/main" id="{0A6E49FE-6A78-FAF1-F7D8-87DDFE659652}"/>
                  </a:ext>
                </a:extLst>
              </p:cNvPr>
              <p:cNvSpPr txBox="1">
                <a:spLocks noRot="1" noChangeAspect="1" noMove="1" noResize="1" noEditPoints="1" noAdjustHandles="1" noChangeArrowheads="1" noChangeShapeType="1" noTextEdit="1"/>
              </p:cNvSpPr>
              <p:nvPr/>
            </p:nvSpPr>
            <p:spPr>
              <a:xfrm flipH="1">
                <a:off x="7591187" y="3844979"/>
                <a:ext cx="751723" cy="738664"/>
              </a:xfrm>
              <a:prstGeom prst="rect">
                <a:avLst/>
              </a:prstGeom>
              <a:blipFill>
                <a:blip r:embed="rId7"/>
                <a:stretch>
                  <a:fillRect l="-1613" r="-3387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9AE1F23F-1267-3728-40E9-0EAFC3AC1F25}"/>
                  </a:ext>
                </a:extLst>
              </p:cNvPr>
              <p:cNvSpPr txBox="1"/>
              <p:nvPr/>
            </p:nvSpPr>
            <p:spPr>
              <a:xfrm>
                <a:off x="7550412" y="4293670"/>
                <a:ext cx="1103187" cy="738664"/>
              </a:xfrm>
              <a:prstGeom prst="rect">
                <a:avLst/>
              </a:prstGeom>
              <a:noFill/>
            </p:spPr>
            <p:txBody>
              <a:bodyPr wrap="none" rtlCol="0">
                <a:spAutoFit/>
              </a:bodyPr>
              <a:lstStyle/>
              <a:p>
                <a:pPr/>
                <a14:m>
                  <m:oMathPara xmlns:m="http://schemas.openxmlformats.org/officeDocument/2006/math">
                    <m:oMath>
                      <m:r>
                        <m:rPr>
                          <m:sty m:val="p"/>
                        </m:rPr>
                        <a:rPr lang="en-US" altLang="ja-JP" sz="2400" i="1" dirty="0">
                          <a:latin typeface="Cambria Math" panose="02040503050406030204" pitchFamily="18" charset="0"/>
                        </a:rPr>
                        <m:t>F</m:t>
                      </m:r>
                      <m:r>
                        <a:rPr lang="en-US" altLang="ja-JP" sz="2400" i="1" dirty="0">
                          <a:latin typeface="Cambria Math" panose="02040503050406030204" pitchFamily="18" charset="0"/>
                        </a:rPr>
                        <m:t>3</m:t>
                      </m:r>
                      <m:r>
                        <m:rPr>
                          <m:sty m:val="p"/>
                        </m:rPr>
                        <a:rPr lang="en-US" altLang="ja-JP" sz="2400" dirty="0">
                          <a:latin typeface="Cambria Math" panose="02040503050406030204" pitchFamily="18" charset="0"/>
                        </a:rPr>
                        <m:t>a</m:t>
                      </m:r>
                      <m:r>
                        <a:rPr lang="ja-JP" altLang="en-US" sz="2400" i="1" dirty="0" smtClean="0">
                          <a:latin typeface="Cambria Math" panose="02040503050406030204" pitchFamily="18" charset="0"/>
                        </a:rPr>
                        <m:t>：</m:t>
                      </m:r>
                    </m:oMath>
                  </m:oMathPara>
                </a14:m>
                <a:endParaRPr lang="en-US" altLang="ja-JP" sz="2400" dirty="0">
                  <a:latin typeface="Cambria Math" panose="02040503050406030204" pitchFamily="18" charset="0"/>
                </a:endParaRPr>
              </a:p>
              <a:p>
                <a:endParaRPr kumimoji="1" lang="ja-JP" altLang="en-US" dirty="0"/>
              </a:p>
            </p:txBody>
          </p:sp>
        </mc:Choice>
        <mc:Fallback xmlns="">
          <p:sp>
            <p:nvSpPr>
              <p:cNvPr id="16" name="テキスト ボックス 15">
                <a:extLst>
                  <a:ext uri="{FF2B5EF4-FFF2-40B4-BE49-F238E27FC236}">
                    <a16:creationId xmlns:a16="http://schemas.microsoft.com/office/drawing/2014/main" id="{9AE1F23F-1267-3728-40E9-0EAFC3AC1F25}"/>
                  </a:ext>
                </a:extLst>
              </p:cNvPr>
              <p:cNvSpPr txBox="1">
                <a:spLocks noRot="1" noChangeAspect="1" noMove="1" noResize="1" noEditPoints="1" noAdjustHandles="1" noChangeArrowheads="1" noChangeShapeType="1" noTextEdit="1"/>
              </p:cNvSpPr>
              <p:nvPr/>
            </p:nvSpPr>
            <p:spPr>
              <a:xfrm>
                <a:off x="7550412" y="4293670"/>
                <a:ext cx="1103187" cy="738664"/>
              </a:xfrm>
              <a:prstGeom prst="rect">
                <a:avLst/>
              </a:prstGeom>
              <a:blipFill>
                <a:blip r:embed="rId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54200438-9364-4AB4-5117-E4E446CED9AF}"/>
                  </a:ext>
                </a:extLst>
              </p:cNvPr>
              <p:cNvSpPr txBox="1"/>
              <p:nvPr/>
            </p:nvSpPr>
            <p:spPr>
              <a:xfrm>
                <a:off x="7601819" y="4820338"/>
                <a:ext cx="1020725" cy="738664"/>
              </a:xfrm>
              <a:prstGeom prst="rect">
                <a:avLst/>
              </a:prstGeom>
              <a:noFill/>
            </p:spPr>
            <p:txBody>
              <a:bodyPr wrap="square" rtlCol="0">
                <a:spAutoFit/>
              </a:bodyPr>
              <a:lstStyle/>
              <a:p>
                <a:pPr/>
                <a14:m>
                  <m:oMathPara xmlns:m="http://schemas.openxmlformats.org/officeDocument/2006/math">
                    <m:oMath>
                      <m:r>
                        <m:rPr>
                          <m:sty m:val="p"/>
                        </m:rPr>
                        <a:rPr lang="en-US" altLang="ja-JP" sz="2400" i="1" dirty="0">
                          <a:latin typeface="Cambria Math" panose="02040503050406030204" pitchFamily="18" charset="0"/>
                        </a:rPr>
                        <m:t>F</m:t>
                      </m:r>
                      <m:r>
                        <a:rPr lang="en-US" altLang="ja-JP" sz="2400" i="1" dirty="0">
                          <a:latin typeface="Cambria Math" panose="02040503050406030204" pitchFamily="18" charset="0"/>
                        </a:rPr>
                        <m:t>3</m:t>
                      </m:r>
                      <m:r>
                        <m:rPr>
                          <m:sty m:val="p"/>
                        </m:rPr>
                        <a:rPr lang="en-US" altLang="ja-JP" sz="2400" dirty="0">
                          <a:latin typeface="Cambria Math" panose="02040503050406030204" pitchFamily="18" charset="0"/>
                        </a:rPr>
                        <m:t>b</m:t>
                      </m:r>
                      <m:r>
                        <a:rPr lang="ja-JP" altLang="en-US" sz="2400" i="1" dirty="0" smtClean="0">
                          <a:latin typeface="Cambria Math" panose="02040503050406030204" pitchFamily="18" charset="0"/>
                        </a:rPr>
                        <m:t>：</m:t>
                      </m:r>
                    </m:oMath>
                  </m:oMathPara>
                </a14:m>
                <a:endParaRPr lang="ja-JP" altLang="en-US" sz="2400" dirty="0">
                  <a:latin typeface="Cambria Math" panose="02040503050406030204" pitchFamily="18" charset="0"/>
                </a:endParaRPr>
              </a:p>
              <a:p>
                <a:endParaRPr kumimoji="1" lang="ja-JP" altLang="en-US" dirty="0"/>
              </a:p>
            </p:txBody>
          </p:sp>
        </mc:Choice>
        <mc:Fallback xmlns="">
          <p:sp>
            <p:nvSpPr>
              <p:cNvPr id="17" name="テキスト ボックス 16">
                <a:extLst>
                  <a:ext uri="{FF2B5EF4-FFF2-40B4-BE49-F238E27FC236}">
                    <a16:creationId xmlns:a16="http://schemas.microsoft.com/office/drawing/2014/main" id="{54200438-9364-4AB4-5117-E4E446CED9AF}"/>
                  </a:ext>
                </a:extLst>
              </p:cNvPr>
              <p:cNvSpPr txBox="1">
                <a:spLocks noRot="1" noChangeAspect="1" noMove="1" noResize="1" noEditPoints="1" noAdjustHandles="1" noChangeArrowheads="1" noChangeShapeType="1" noTextEdit="1"/>
              </p:cNvSpPr>
              <p:nvPr/>
            </p:nvSpPr>
            <p:spPr>
              <a:xfrm>
                <a:off x="7601819" y="4820338"/>
                <a:ext cx="1020725" cy="738664"/>
              </a:xfrm>
              <a:prstGeom prst="rect">
                <a:avLst/>
              </a:prstGeom>
              <a:blipFill>
                <a:blip r:embed="rId9"/>
                <a:stretch>
                  <a:fillRect/>
                </a:stretch>
              </a:blipFill>
            </p:spPr>
            <p:txBody>
              <a:bodyPr/>
              <a:lstStyle/>
              <a:p>
                <a:r>
                  <a:rPr lang="ja-JP" altLang="en-US">
                    <a:noFill/>
                  </a:rPr>
                  <a:t> </a:t>
                </a:r>
              </a:p>
            </p:txBody>
          </p:sp>
        </mc:Fallback>
      </mc:AlternateContent>
      <p:sp>
        <p:nvSpPr>
          <p:cNvPr id="18" name="テキスト ボックス 17">
            <a:extLst>
              <a:ext uri="{FF2B5EF4-FFF2-40B4-BE49-F238E27FC236}">
                <a16:creationId xmlns:a16="http://schemas.microsoft.com/office/drawing/2014/main" id="{9E025E9D-83C9-BF70-F803-6F83D2E723FB}"/>
              </a:ext>
            </a:extLst>
          </p:cNvPr>
          <p:cNvSpPr txBox="1"/>
          <p:nvPr/>
        </p:nvSpPr>
        <p:spPr>
          <a:xfrm>
            <a:off x="8362410" y="3782984"/>
            <a:ext cx="3413238"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Vertical beam position</a:t>
            </a:r>
            <a:endParaRPr lang="en-US" altLang="ja-JP" sz="2400" b="0"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0E916373-7A44-BFC5-0665-93CBE4B63695}"/>
              </a:ext>
            </a:extLst>
          </p:cNvPr>
          <p:cNvSpPr txBox="1"/>
          <p:nvPr/>
        </p:nvSpPr>
        <p:spPr>
          <a:xfrm>
            <a:off x="8362410" y="4771317"/>
            <a:ext cx="3413238"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Vertical beam angle</a:t>
            </a:r>
            <a:endParaRPr lang="en-US" altLang="ja-JP" sz="2400" dirty="0">
              <a:latin typeface="ＭＳ Ｐゴシック" panose="020B0600070205080204" pitchFamily="50" charset="-128"/>
              <a:ea typeface="ＭＳ Ｐゴシック" panose="020B0600070205080204" pitchFamily="50" charset="-128"/>
            </a:endParaRPr>
          </a:p>
        </p:txBody>
      </p:sp>
      <p:sp>
        <p:nvSpPr>
          <p:cNvPr id="20" name="テキスト ボックス 19">
            <a:extLst>
              <a:ext uri="{FF2B5EF4-FFF2-40B4-BE49-F238E27FC236}">
                <a16:creationId xmlns:a16="http://schemas.microsoft.com/office/drawing/2014/main" id="{C9949FDE-160A-4CF9-81A5-40A4D7A71CD4}"/>
              </a:ext>
            </a:extLst>
          </p:cNvPr>
          <p:cNvSpPr txBox="1"/>
          <p:nvPr/>
        </p:nvSpPr>
        <p:spPr>
          <a:xfrm>
            <a:off x="8362410" y="4270199"/>
            <a:ext cx="3413238"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Horizontal beam angle</a:t>
            </a:r>
            <a:endParaRPr lang="en-US" altLang="ja-JP" sz="2400" b="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5886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65690C4C-C775-DCE1-9E5B-1AA708D91116}"/>
              </a:ext>
            </a:extLst>
          </p:cNvPr>
          <p:cNvCxnSpPr>
            <a:cxnSpLocks/>
          </p:cNvCxnSpPr>
          <p:nvPr/>
        </p:nvCxnSpPr>
        <p:spPr>
          <a:xfrm>
            <a:off x="0" y="867575"/>
            <a:ext cx="4224811" cy="0"/>
          </a:xfrm>
          <a:prstGeom prst="line">
            <a:avLst/>
          </a:prstGeom>
          <a:ln w="38100"/>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DF3CCCA0-D222-34B6-3555-8A1807CDF35C}"/>
                  </a:ext>
                </a:extLst>
              </p:cNvPr>
              <p:cNvSpPr txBox="1"/>
              <p:nvPr/>
            </p:nvSpPr>
            <p:spPr>
              <a:xfrm>
                <a:off x="253477" y="1176439"/>
                <a:ext cx="721671" cy="584775"/>
              </a:xfrm>
              <a:prstGeom prst="rect">
                <a:avLst/>
              </a:prstGeom>
              <a:noFill/>
              <a:ln>
                <a:solidFill>
                  <a:schemeClr val="tx1"/>
                </a:solidFill>
              </a:ln>
            </p:spPr>
            <p:txBody>
              <a:bodyPr wrap="none" rtlCol="0">
                <a:spAutoFit/>
              </a:bodyPr>
              <a:lstStyle/>
              <a:p>
                <a:pPr/>
                <a14:m>
                  <m:oMathPara xmlns:m="http://schemas.openxmlformats.org/officeDocument/2006/math">
                    <m:oMath>
                      <m:r>
                        <m:rPr>
                          <m:sty m:val="p"/>
                        </m:rPr>
                        <a:rPr lang="en-US" altLang="ja-JP" sz="3200" i="1" dirty="0" smtClean="0">
                          <a:latin typeface="Cambria Math" panose="02040503050406030204" pitchFamily="18" charset="0"/>
                        </a:rPr>
                        <m:t>F</m:t>
                      </m:r>
                      <m:r>
                        <a:rPr lang="en-US" altLang="ja-JP" sz="3200" i="1" dirty="0">
                          <a:latin typeface="Cambria Math" panose="02040503050406030204" pitchFamily="18" charset="0"/>
                        </a:rPr>
                        <m:t>5</m:t>
                      </m:r>
                    </m:oMath>
                  </m:oMathPara>
                </a14:m>
                <a:endParaRPr kumimoji="1" lang="ja-JP" altLang="en-US" sz="3200" dirty="0">
                  <a:latin typeface="Cambria Math" panose="02040503050406030204" pitchFamily="18" charset="0"/>
                </a:endParaRPr>
              </a:p>
            </p:txBody>
          </p:sp>
        </mc:Choice>
        <mc:Fallback xmlns="">
          <p:sp>
            <p:nvSpPr>
              <p:cNvPr id="6" name="テキスト ボックス 5">
                <a:extLst>
                  <a:ext uri="{FF2B5EF4-FFF2-40B4-BE49-F238E27FC236}">
                    <a16:creationId xmlns:a16="http://schemas.microsoft.com/office/drawing/2014/main" id="{DF3CCCA0-D222-34B6-3555-8A1807CDF35C}"/>
                  </a:ext>
                </a:extLst>
              </p:cNvPr>
              <p:cNvSpPr txBox="1">
                <a:spLocks noRot="1" noChangeAspect="1" noMove="1" noResize="1" noEditPoints="1" noAdjustHandles="1" noChangeArrowheads="1" noChangeShapeType="1" noTextEdit="1"/>
              </p:cNvSpPr>
              <p:nvPr/>
            </p:nvSpPr>
            <p:spPr>
              <a:xfrm>
                <a:off x="253477" y="1176439"/>
                <a:ext cx="721671" cy="584775"/>
              </a:xfrm>
              <a:prstGeom prst="rect">
                <a:avLst/>
              </a:prstGeom>
              <a:blipFill>
                <a:blip r:embed="rId3"/>
                <a:stretch>
                  <a:fillRect/>
                </a:stretch>
              </a:blipFill>
              <a:ln>
                <a:solidFill>
                  <a:schemeClr val="tx1"/>
                </a:solidFill>
              </a:ln>
            </p:spPr>
            <p:txBody>
              <a:bodyPr/>
              <a:lstStyle/>
              <a:p>
                <a:r>
                  <a:rPr lang="ja-JP" altLang="en-US">
                    <a:noFill/>
                  </a:rPr>
                  <a:t> </a:t>
                </a:r>
              </a:p>
            </p:txBody>
          </p:sp>
        </mc:Fallback>
      </mc:AlternateContent>
      <p:pic>
        <p:nvPicPr>
          <p:cNvPr id="8" name="図 7">
            <a:extLst>
              <a:ext uri="{FF2B5EF4-FFF2-40B4-BE49-F238E27FC236}">
                <a16:creationId xmlns:a16="http://schemas.microsoft.com/office/drawing/2014/main" id="{67C82784-43BA-359E-A3CD-1E498AD1B3DA}"/>
              </a:ext>
            </a:extLst>
          </p:cNvPr>
          <p:cNvPicPr>
            <a:picLocks noChangeAspect="1"/>
          </p:cNvPicPr>
          <p:nvPr/>
        </p:nvPicPr>
        <p:blipFill>
          <a:blip r:embed="rId4"/>
          <a:stretch>
            <a:fillRect/>
          </a:stretch>
        </p:blipFill>
        <p:spPr>
          <a:xfrm>
            <a:off x="522674" y="2021095"/>
            <a:ext cx="6887602" cy="4216309"/>
          </a:xfrm>
          <a:prstGeom prst="rect">
            <a:avLst/>
          </a:prstGeom>
        </p:spPr>
      </p:pic>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8D19592B-A708-39BD-BF8A-0A5670931855}"/>
                  </a:ext>
                </a:extLst>
              </p:cNvPr>
              <p:cNvSpPr txBox="1"/>
              <p:nvPr/>
            </p:nvSpPr>
            <p:spPr>
              <a:xfrm>
                <a:off x="7527609" y="2953399"/>
                <a:ext cx="519694" cy="461665"/>
              </a:xfrm>
              <a:prstGeom prst="rect">
                <a:avLst/>
              </a:prstGeom>
              <a:noFill/>
              <a:ln>
                <a:solidFill>
                  <a:schemeClr val="tx1"/>
                </a:solidFill>
              </a:ln>
            </p:spPr>
            <p:txBody>
              <a:bodyPr wrap="none" rtlCol="0">
                <a:spAutoFit/>
              </a:bodyPr>
              <a:lstStyle/>
              <a:p>
                <a14:m>
                  <m:oMath xmlns:m="http://schemas.openxmlformats.org/officeDocument/2006/math">
                    <m:r>
                      <m:rPr>
                        <m:sty m:val="p"/>
                      </m:rPr>
                      <a:rPr lang="en-US" altLang="ja-JP" sz="2400" i="1" dirty="0" smtClean="0">
                        <a:latin typeface="Cambria Math" panose="02040503050406030204" pitchFamily="18" charset="0"/>
                      </a:rPr>
                      <m:t>F</m:t>
                    </m:r>
                  </m:oMath>
                </a14:m>
                <a:r>
                  <a:rPr kumimoji="1" lang="en-US" altLang="ja-JP" sz="2400" dirty="0">
                    <a:latin typeface="Cambria Math" panose="02040503050406030204" pitchFamily="18" charset="0"/>
                  </a:rPr>
                  <a:t>5</a:t>
                </a:r>
                <a:endParaRPr kumimoji="1" lang="ja-JP" altLang="en-US" sz="2400" dirty="0">
                  <a:latin typeface="Cambria Math" panose="02040503050406030204" pitchFamily="18" charset="0"/>
                </a:endParaRPr>
              </a:p>
            </p:txBody>
          </p:sp>
        </mc:Choice>
        <mc:Fallback xmlns="">
          <p:sp>
            <p:nvSpPr>
              <p:cNvPr id="9" name="テキスト ボックス 8">
                <a:extLst>
                  <a:ext uri="{FF2B5EF4-FFF2-40B4-BE49-F238E27FC236}">
                    <a16:creationId xmlns:a16="http://schemas.microsoft.com/office/drawing/2014/main" id="{8D19592B-A708-39BD-BF8A-0A5670931855}"/>
                  </a:ext>
                </a:extLst>
              </p:cNvPr>
              <p:cNvSpPr txBox="1">
                <a:spLocks noRot="1" noChangeAspect="1" noMove="1" noResize="1" noEditPoints="1" noAdjustHandles="1" noChangeArrowheads="1" noChangeShapeType="1" noTextEdit="1"/>
              </p:cNvSpPr>
              <p:nvPr/>
            </p:nvSpPr>
            <p:spPr>
              <a:xfrm>
                <a:off x="7527609" y="2953399"/>
                <a:ext cx="519694" cy="461665"/>
              </a:xfrm>
              <a:prstGeom prst="rect">
                <a:avLst/>
              </a:prstGeom>
              <a:blipFill>
                <a:blip r:embed="rId5"/>
                <a:stretch>
                  <a:fillRect l="-2299" t="-8974" r="-16092" b="-26923"/>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9521AABB-6D34-A3D5-0262-7125EBDE451C}"/>
                  </a:ext>
                </a:extLst>
              </p:cNvPr>
              <p:cNvSpPr txBox="1"/>
              <p:nvPr/>
            </p:nvSpPr>
            <p:spPr>
              <a:xfrm>
                <a:off x="7452514" y="3625053"/>
                <a:ext cx="1106695" cy="461665"/>
              </a:xfrm>
              <a:prstGeom prst="rect">
                <a:avLst/>
              </a:prstGeom>
              <a:noFill/>
              <a:ln>
                <a:noFill/>
              </a:ln>
            </p:spPr>
            <p:txBody>
              <a:bodyPr wrap="square" rtlCol="0">
                <a:spAutoFit/>
              </a:bodyPr>
              <a:lstStyle/>
              <a:p>
                <a14:m>
                  <m:oMath xmlns:m="http://schemas.openxmlformats.org/officeDocument/2006/math">
                    <m:r>
                      <m:rPr>
                        <m:sty m:val="p"/>
                      </m:rPr>
                      <a:rPr lang="en-US" altLang="ja-JP" sz="2400" i="1" dirty="0" smtClean="0">
                        <a:latin typeface="Cambria Math" panose="02040503050406030204" pitchFamily="18" charset="0"/>
                      </a:rPr>
                      <m:t>F</m:t>
                    </m:r>
                    <m:r>
                      <a:rPr lang="en-US" altLang="ja-JP" sz="2400" b="0" i="0" dirty="0" smtClean="0">
                        <a:latin typeface="Cambria Math" panose="02040503050406030204" pitchFamily="18" charset="0"/>
                      </a:rPr>
                      <m:t>5</m:t>
                    </m:r>
                    <m:r>
                      <m:rPr>
                        <m:sty m:val="p"/>
                      </m:rPr>
                      <a:rPr lang="en-US" altLang="ja-JP" sz="2400" b="0" i="0" dirty="0" smtClean="0">
                        <a:latin typeface="Cambria Math" panose="02040503050406030204" pitchFamily="18" charset="0"/>
                      </a:rPr>
                      <m:t>X</m:t>
                    </m:r>
                  </m:oMath>
                </a14:m>
                <a:r>
                  <a:rPr lang="ja-JP" altLang="en-US" sz="2400" b="0" dirty="0">
                    <a:latin typeface="Cambria Math" panose="02040503050406030204" pitchFamily="18" charset="0"/>
                  </a:rPr>
                  <a:t>：</a:t>
                </a:r>
                <a:endParaRPr lang="en-US" altLang="ja-JP" sz="2400" b="0" dirty="0">
                  <a:latin typeface="Cambria Math" panose="02040503050406030204" pitchFamily="18" charset="0"/>
                </a:endParaRPr>
              </a:p>
            </p:txBody>
          </p:sp>
        </mc:Choice>
        <mc:Fallback xmlns="">
          <p:sp>
            <p:nvSpPr>
              <p:cNvPr id="10" name="テキスト ボックス 9">
                <a:extLst>
                  <a:ext uri="{FF2B5EF4-FFF2-40B4-BE49-F238E27FC236}">
                    <a16:creationId xmlns:a16="http://schemas.microsoft.com/office/drawing/2014/main" id="{9521AABB-6D34-A3D5-0262-7125EBDE451C}"/>
                  </a:ext>
                </a:extLst>
              </p:cNvPr>
              <p:cNvSpPr txBox="1">
                <a:spLocks noRot="1" noChangeAspect="1" noMove="1" noResize="1" noEditPoints="1" noAdjustHandles="1" noChangeArrowheads="1" noChangeShapeType="1" noTextEdit="1"/>
              </p:cNvSpPr>
              <p:nvPr/>
            </p:nvSpPr>
            <p:spPr>
              <a:xfrm>
                <a:off x="7452514" y="3625053"/>
                <a:ext cx="1106695" cy="461665"/>
              </a:xfrm>
              <a:prstGeom prst="rect">
                <a:avLst/>
              </a:prstGeom>
              <a:blipFill>
                <a:blip r:embed="rId6"/>
                <a:stretch>
                  <a:fillRect l="-1657" t="-9333" b="-32000"/>
                </a:stretch>
              </a:blipFill>
              <a:ln>
                <a:noFill/>
              </a:ln>
            </p:spPr>
            <p:txBody>
              <a:bodyPr/>
              <a:lstStyle/>
              <a:p>
                <a:r>
                  <a:rPr lang="ja-JP" altLang="en-US">
                    <a:noFill/>
                  </a:rPr>
                  <a:t> </a:t>
                </a:r>
              </a:p>
            </p:txBody>
          </p:sp>
        </mc:Fallback>
      </mc:AlternateContent>
      <p:sp>
        <p:nvSpPr>
          <p:cNvPr id="11" name="テキスト ボックス 10">
            <a:extLst>
              <a:ext uri="{FF2B5EF4-FFF2-40B4-BE49-F238E27FC236}">
                <a16:creationId xmlns:a16="http://schemas.microsoft.com/office/drawing/2014/main" id="{C1C9B0B1-EE5A-B47A-00CB-91A83BC037F6}"/>
              </a:ext>
            </a:extLst>
          </p:cNvPr>
          <p:cNvSpPr txBox="1"/>
          <p:nvPr/>
        </p:nvSpPr>
        <p:spPr>
          <a:xfrm>
            <a:off x="8256088" y="3582521"/>
            <a:ext cx="3935912"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Horizontal beam position</a:t>
            </a:r>
            <a:endParaRPr lang="en-US" altLang="ja-JP" sz="2400" b="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914FA3CF-0C28-0063-6A6C-A626FA7DDC85}"/>
                  </a:ext>
                </a:extLst>
              </p:cNvPr>
              <p:cNvSpPr txBox="1"/>
              <p:nvPr/>
            </p:nvSpPr>
            <p:spPr>
              <a:xfrm flipH="1">
                <a:off x="7484865" y="4191245"/>
                <a:ext cx="751723" cy="738664"/>
              </a:xfrm>
              <a:prstGeom prst="rect">
                <a:avLst/>
              </a:prstGeom>
              <a:noFill/>
            </p:spPr>
            <p:txBody>
              <a:bodyPr wrap="square" rtlCol="0">
                <a:spAutoFit/>
              </a:bodyPr>
              <a:lstStyle/>
              <a:p>
                <a:pPr/>
                <a14:m>
                  <m:oMathPara xmlns:m="http://schemas.openxmlformats.org/officeDocument/2006/math">
                    <m:oMath>
                      <m:r>
                        <m:rPr>
                          <m:sty m:val="p"/>
                        </m:rPr>
                        <a:rPr lang="en-US" altLang="ja-JP" sz="2400" i="1" dirty="0" smtClean="0">
                          <a:latin typeface="Cambria Math" panose="02040503050406030204" pitchFamily="18" charset="0"/>
                        </a:rPr>
                        <m:t>F</m:t>
                      </m:r>
                      <m:r>
                        <a:rPr lang="en-US" altLang="ja-JP" sz="2400" b="0" i="0" dirty="0" smtClean="0">
                          <a:latin typeface="Cambria Math" panose="02040503050406030204" pitchFamily="18" charset="0"/>
                        </a:rPr>
                        <m:t>5</m:t>
                      </m:r>
                      <m:r>
                        <m:rPr>
                          <m:sty m:val="p"/>
                        </m:rPr>
                        <a:rPr lang="en-US" altLang="ja-JP" sz="2400" dirty="0">
                          <a:latin typeface="Cambria Math" panose="02040503050406030204" pitchFamily="18" charset="0"/>
                        </a:rPr>
                        <m:t>Y</m:t>
                      </m:r>
                      <m:r>
                        <a:rPr lang="ja-JP" altLang="en-US" sz="2400" i="1" dirty="0" smtClean="0">
                          <a:latin typeface="Cambria Math" panose="02040503050406030204" pitchFamily="18" charset="0"/>
                        </a:rPr>
                        <m:t>：</m:t>
                      </m:r>
                    </m:oMath>
                  </m:oMathPara>
                </a14:m>
                <a:endParaRPr lang="en-US" altLang="ja-JP" sz="2400" dirty="0">
                  <a:latin typeface="Cambria Math" panose="02040503050406030204" pitchFamily="18" charset="0"/>
                </a:endParaRPr>
              </a:p>
              <a:p>
                <a:endParaRPr kumimoji="1" lang="ja-JP" altLang="en-US" dirty="0"/>
              </a:p>
            </p:txBody>
          </p:sp>
        </mc:Choice>
        <mc:Fallback xmlns="">
          <p:sp>
            <p:nvSpPr>
              <p:cNvPr id="12" name="テキスト ボックス 11">
                <a:extLst>
                  <a:ext uri="{FF2B5EF4-FFF2-40B4-BE49-F238E27FC236}">
                    <a16:creationId xmlns:a16="http://schemas.microsoft.com/office/drawing/2014/main" id="{914FA3CF-0C28-0063-6A6C-A626FA7DDC85}"/>
                  </a:ext>
                </a:extLst>
              </p:cNvPr>
              <p:cNvSpPr txBox="1">
                <a:spLocks noRot="1" noChangeAspect="1" noMove="1" noResize="1" noEditPoints="1" noAdjustHandles="1" noChangeArrowheads="1" noChangeShapeType="1" noTextEdit="1"/>
              </p:cNvSpPr>
              <p:nvPr/>
            </p:nvSpPr>
            <p:spPr>
              <a:xfrm flipH="1">
                <a:off x="7484865" y="4191245"/>
                <a:ext cx="751723" cy="738664"/>
              </a:xfrm>
              <a:prstGeom prst="rect">
                <a:avLst/>
              </a:prstGeom>
              <a:blipFill>
                <a:blip r:embed="rId7"/>
                <a:stretch>
                  <a:fillRect l="-2439" r="-34146"/>
                </a:stretch>
              </a:blipFill>
            </p:spPr>
            <p:txBody>
              <a:bodyPr/>
              <a:lstStyle/>
              <a:p>
                <a:r>
                  <a:rPr lang="ja-JP" altLang="en-US">
                    <a:noFill/>
                  </a:rPr>
                  <a:t> </a:t>
                </a:r>
              </a:p>
            </p:txBody>
          </p:sp>
        </mc:Fallback>
      </mc:AlternateContent>
      <p:sp>
        <p:nvSpPr>
          <p:cNvPr id="15" name="テキスト ボックス 14">
            <a:extLst>
              <a:ext uri="{FF2B5EF4-FFF2-40B4-BE49-F238E27FC236}">
                <a16:creationId xmlns:a16="http://schemas.microsoft.com/office/drawing/2014/main" id="{ECDE33E8-5ED1-627C-B8DE-916C22778981}"/>
              </a:ext>
            </a:extLst>
          </p:cNvPr>
          <p:cNvSpPr txBox="1"/>
          <p:nvPr/>
        </p:nvSpPr>
        <p:spPr>
          <a:xfrm>
            <a:off x="8256088" y="4129250"/>
            <a:ext cx="3413238"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Vertical beam position</a:t>
            </a:r>
            <a:endParaRPr lang="en-US" altLang="ja-JP" sz="2400" b="0" dirty="0">
              <a:latin typeface="ＭＳ Ｐゴシック" panose="020B0600070205080204" pitchFamily="50" charset="-128"/>
              <a:ea typeface="ＭＳ Ｐゴシック" panose="020B0600070205080204" pitchFamily="50" charset="-128"/>
            </a:endParaRPr>
          </a:p>
        </p:txBody>
      </p:sp>
      <p:sp>
        <p:nvSpPr>
          <p:cNvPr id="13" name="テキスト ボックス 12">
            <a:extLst>
              <a:ext uri="{FF2B5EF4-FFF2-40B4-BE49-F238E27FC236}">
                <a16:creationId xmlns:a16="http://schemas.microsoft.com/office/drawing/2014/main" id="{D82A2E20-480A-6EA6-FFEC-9F9B05AEF6EC}"/>
              </a:ext>
            </a:extLst>
          </p:cNvPr>
          <p:cNvSpPr txBox="1"/>
          <p:nvPr/>
        </p:nvSpPr>
        <p:spPr>
          <a:xfrm>
            <a:off x="23491" y="121572"/>
            <a:ext cx="4224811" cy="707886"/>
          </a:xfrm>
          <a:prstGeom prst="rect">
            <a:avLst/>
          </a:prstGeom>
          <a:noFill/>
        </p:spPr>
        <p:txBody>
          <a:bodyPr wrap="square" rtlCol="0">
            <a:spAutoFit/>
          </a:bodyPr>
          <a:lstStyle/>
          <a:p>
            <a:r>
              <a:rPr lang="ja-JP" altLang="ja-JP" sz="4000" b="1" dirty="0"/>
              <a:t>emittance cut </a:t>
            </a:r>
            <a:endParaRPr lang="en-US" altLang="ja-JP" sz="40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266389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DE593BF-900A-FD43-DEC8-7532FB39F0D0}"/>
              </a:ext>
            </a:extLst>
          </p:cNvPr>
          <p:cNvSpPr txBox="1"/>
          <p:nvPr/>
        </p:nvSpPr>
        <p:spPr>
          <a:xfrm>
            <a:off x="-260443" y="108511"/>
            <a:ext cx="6216992" cy="1323439"/>
          </a:xfrm>
          <a:prstGeom prst="rect">
            <a:avLst/>
          </a:prstGeom>
          <a:noFill/>
        </p:spPr>
        <p:txBody>
          <a:bodyPr wrap="square" rtlCol="0">
            <a:spAutoFit/>
          </a:bodyPr>
          <a:lstStyle/>
          <a:p>
            <a:pPr algn="ctr"/>
            <a:r>
              <a:rPr lang="ja-JP" altLang="ja-JP" sz="4000" dirty="0">
                <a:latin typeface="ＭＳ Ｐゴシック" panose="020B0600070205080204" pitchFamily="50" charset="-128"/>
                <a:ea typeface="ＭＳ Ｐゴシック" panose="020B0600070205080204" pitchFamily="50" charset="-128"/>
              </a:rPr>
              <a:t>Expected RMS radius from the uniform sphere model</a:t>
            </a:r>
            <a:endParaRPr lang="en-US" altLang="ja-JP" sz="4000" dirty="0">
              <a:latin typeface="ＭＳ Ｐゴシック" panose="020B0600070205080204" pitchFamily="50" charset="-128"/>
              <a:ea typeface="ＭＳ Ｐゴシック" panose="020B0600070205080204" pitchFamily="50" charset="-128"/>
            </a:endParaRPr>
          </a:p>
        </p:txBody>
      </p:sp>
      <p:sp>
        <p:nvSpPr>
          <p:cNvPr id="7" name="正方形/長方形 6">
            <a:extLst>
              <a:ext uri="{FF2B5EF4-FFF2-40B4-BE49-F238E27FC236}">
                <a16:creationId xmlns:a16="http://schemas.microsoft.com/office/drawing/2014/main" id="{323D9396-02CF-C440-6BB1-8A9FCA706525}"/>
              </a:ext>
            </a:extLst>
          </p:cNvPr>
          <p:cNvSpPr/>
          <p:nvPr/>
        </p:nvSpPr>
        <p:spPr>
          <a:xfrm>
            <a:off x="1460994" y="2349191"/>
            <a:ext cx="2054152" cy="62792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 name="直線コネクタ 2">
            <a:extLst>
              <a:ext uri="{FF2B5EF4-FFF2-40B4-BE49-F238E27FC236}">
                <a16:creationId xmlns:a16="http://schemas.microsoft.com/office/drawing/2014/main" id="{8C9EEB32-5D52-7685-B7A2-EF76A69141A4}"/>
              </a:ext>
            </a:extLst>
          </p:cNvPr>
          <p:cNvCxnSpPr>
            <a:cxnSpLocks/>
          </p:cNvCxnSpPr>
          <p:nvPr/>
        </p:nvCxnSpPr>
        <p:spPr>
          <a:xfrm>
            <a:off x="0" y="1520304"/>
            <a:ext cx="5826642" cy="0"/>
          </a:xfrm>
          <a:prstGeom prst="line">
            <a:avLst/>
          </a:prstGeom>
          <a:ln w="38100"/>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F7BE58C4-7661-5E84-DBA5-E33F5B91E0FE}"/>
                  </a:ext>
                </a:extLst>
              </p:cNvPr>
              <p:cNvSpPr txBox="1"/>
              <p:nvPr/>
            </p:nvSpPr>
            <p:spPr>
              <a:xfrm>
                <a:off x="1460994" y="2349191"/>
                <a:ext cx="1837746" cy="539571"/>
              </a:xfrm>
              <a:prstGeom prst="rect">
                <a:avLst/>
              </a:prstGeom>
              <a:noFill/>
            </p:spPr>
            <p:txBody>
              <a:bodyPr wrap="none" rtlCol="0">
                <a:spAutoFit/>
              </a:bodyPr>
              <a:lstStyle/>
              <a:p>
                <a:pPr/>
                <a14:m>
                  <m:oMathPara xmlns:m="http://schemas.openxmlformats.org/officeDocument/2006/math">
                    <m:oMath>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𝑅</m:t>
                          </m:r>
                        </m:e>
                        <m:sub>
                          <m:r>
                            <m:rPr>
                              <m:sty m:val="p"/>
                            </m:rPr>
                            <a:rPr lang="en-US" altLang="ja-JP" sz="2400" dirty="0">
                              <a:latin typeface="Cambria Math" panose="02040503050406030204" pitchFamily="18" charset="0"/>
                            </a:rPr>
                            <m:t>m</m:t>
                          </m:r>
                        </m:sub>
                      </m:sSub>
                      <m:r>
                        <a:rPr lang="en-US" altLang="ja-JP" sz="2400" dirty="0">
                          <a:latin typeface="Cambria Math" panose="02040503050406030204" pitchFamily="18" charset="0"/>
                        </a:rPr>
                        <m:t>=</m:t>
                      </m:r>
                      <m:rad>
                        <m:radPr>
                          <m:degHide m:val="on"/>
                          <m:ctrlPr>
                            <a:rPr lang="en-US" altLang="ja-JP" sz="2400" i="1" dirty="0">
                              <a:latin typeface="Cambria Math" panose="02040503050406030204" pitchFamily="18" charset="0"/>
                            </a:rPr>
                          </m:ctrlPr>
                        </m:radPr>
                        <m:deg/>
                        <m:e>
                          <m:d>
                            <m:dPr>
                              <m:begChr m:val="⟨"/>
                              <m:endChr m:val="⟩"/>
                              <m:ctrlPr>
                                <a:rPr lang="en-US" altLang="ja-JP" sz="2400" i="1" dirty="0">
                                  <a:latin typeface="Cambria Math" panose="02040503050406030204" pitchFamily="18" charset="0"/>
                                </a:rPr>
                              </m:ctrlPr>
                            </m:dPr>
                            <m:e>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b="0" i="1" dirty="0" smtClean="0">
                                      <a:latin typeface="Cambria Math" panose="02040503050406030204" pitchFamily="18" charset="0"/>
                                    </a:rPr>
                                    <m:t>2</m:t>
                                  </m:r>
                                </m:sup>
                              </m:sSup>
                            </m:e>
                          </m:d>
                        </m:e>
                      </m:rad>
                    </m:oMath>
                  </m:oMathPara>
                </a14:m>
                <a:endParaRPr kumimoji="1" lang="ja-JP" altLang="en-US" dirty="0"/>
              </a:p>
            </p:txBody>
          </p:sp>
        </mc:Choice>
        <mc:Fallback xmlns="">
          <p:sp>
            <p:nvSpPr>
              <p:cNvPr id="6" name="テキスト ボックス 5">
                <a:extLst>
                  <a:ext uri="{FF2B5EF4-FFF2-40B4-BE49-F238E27FC236}">
                    <a16:creationId xmlns:a16="http://schemas.microsoft.com/office/drawing/2014/main" id="{F7BE58C4-7661-5E84-DBA5-E33F5B91E0FE}"/>
                  </a:ext>
                </a:extLst>
              </p:cNvPr>
              <p:cNvSpPr txBox="1">
                <a:spLocks noRot="1" noChangeAspect="1" noMove="1" noResize="1" noEditPoints="1" noAdjustHandles="1" noChangeArrowheads="1" noChangeShapeType="1" noTextEdit="1"/>
              </p:cNvSpPr>
              <p:nvPr/>
            </p:nvSpPr>
            <p:spPr>
              <a:xfrm>
                <a:off x="1460994" y="2349191"/>
                <a:ext cx="1837746" cy="539571"/>
              </a:xfrm>
              <a:prstGeom prst="rect">
                <a:avLst/>
              </a:prstGeom>
              <a:blipFill>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9916C5AF-561E-3F3F-35DC-42F14DDE87D4}"/>
                  </a:ext>
                </a:extLst>
              </p:cNvPr>
              <p:cNvSpPr txBox="1"/>
              <p:nvPr/>
            </p:nvSpPr>
            <p:spPr>
              <a:xfrm>
                <a:off x="1062006" y="3259307"/>
                <a:ext cx="2852127" cy="998607"/>
              </a:xfrm>
              <a:prstGeom prst="rect">
                <a:avLst/>
              </a:prstGeom>
              <a:noFill/>
            </p:spPr>
            <p:txBody>
              <a:bodyPr wrap="none" rtlCol="0">
                <a:spAutoFit/>
              </a:bodyPr>
              <a:lstStyle/>
              <a:p>
                <a:pPr/>
                <a14:m>
                  <m:oMathPara xmlns:m="http://schemas.openxmlformats.org/officeDocument/2006/math">
                    <m:oMath>
                      <m:d>
                        <m:dPr>
                          <m:begChr m:val="⟨"/>
                          <m:endChr m:val="⟩"/>
                          <m:ctrlPr>
                            <a:rPr lang="en-US" altLang="ja-JP" sz="2400" i="1" dirty="0">
                              <a:latin typeface="Cambria Math" panose="02040503050406030204" pitchFamily="18" charset="0"/>
                            </a:rPr>
                          </m:ctrlPr>
                        </m:dPr>
                        <m:e>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i="1" dirty="0">
                                  <a:latin typeface="Cambria Math" panose="02040503050406030204" pitchFamily="18" charset="0"/>
                                </a:rPr>
                                <m:t>2</m:t>
                              </m:r>
                            </m:sup>
                          </m:sSup>
                        </m:e>
                      </m:d>
                      <m:r>
                        <a:rPr lang="en-US" altLang="ja-JP" sz="2400" dirty="0">
                          <a:latin typeface="Cambria Math" panose="02040503050406030204" pitchFamily="18" charset="0"/>
                        </a:rPr>
                        <m:t>=</m:t>
                      </m:r>
                      <m:f>
                        <m:fPr>
                          <m:ctrlPr>
                            <a:rPr lang="en-US" altLang="ja-JP" sz="2400" i="1" dirty="0">
                              <a:latin typeface="Cambria Math" panose="02040503050406030204" pitchFamily="18" charset="0"/>
                            </a:rPr>
                          </m:ctrlPr>
                        </m:fPr>
                        <m:num>
                          <m:nary>
                            <m:naryPr>
                              <m:grow m:val="on"/>
                              <m:subHide m:val="on"/>
                              <m:supHide m:val="on"/>
                              <m:ctrlPr>
                                <a:rPr lang="en-US" altLang="ja-JP" sz="2400" i="1" dirty="0">
                                  <a:latin typeface="Cambria Math" panose="02040503050406030204" pitchFamily="18" charset="0"/>
                                </a:rPr>
                              </m:ctrlPr>
                            </m:naryPr>
                            <m:sub/>
                            <m:sup/>
                            <m:e>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b="0" i="1" dirty="0" smtClean="0">
                                      <a:latin typeface="Cambria Math" panose="02040503050406030204" pitchFamily="18" charset="0"/>
                                    </a:rPr>
                                    <m:t>3</m:t>
                                  </m:r>
                                </m:sup>
                              </m:sSup>
                              <m:r>
                                <a:rPr lang="en-US" altLang="ja-JP" sz="2400" i="1" dirty="0">
                                  <a:latin typeface="Cambria Math" panose="02040503050406030204" pitchFamily="18" charset="0"/>
                                </a:rPr>
                                <m:t>𝜌</m:t>
                              </m:r>
                              <m:d>
                                <m:dPr>
                                  <m:ctrlPr>
                                    <a:rPr lang="en-US" altLang="ja-JP" sz="2400" i="1" dirty="0">
                                      <a:latin typeface="Cambria Math" panose="02040503050406030204" pitchFamily="18" charset="0"/>
                                    </a:rPr>
                                  </m:ctrlPr>
                                </m:dPr>
                                <m:e>
                                  <m:acc>
                                    <m:accPr>
                                      <m:chr m:val="⃗"/>
                                      <m:ctrlPr>
                                        <a:rPr lang="en-US" altLang="ja-JP" sz="2400" i="1" dirty="0">
                                          <a:latin typeface="Cambria Math" panose="02040503050406030204" pitchFamily="18" charset="0"/>
                                        </a:rPr>
                                      </m:ctrlPr>
                                    </m:accPr>
                                    <m:e>
                                      <m:r>
                                        <a:rPr lang="en-US" altLang="ja-JP" sz="2400" i="1" dirty="0">
                                          <a:latin typeface="Cambria Math" panose="02040503050406030204" pitchFamily="18" charset="0"/>
                                        </a:rPr>
                                        <m:t>𝑟</m:t>
                                      </m:r>
                                    </m:e>
                                  </m:acc>
                                </m:e>
                              </m:d>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ⅆ</m:t>
                                  </m:r>
                                </m:e>
                                <m:sup>
                                  <m:r>
                                    <a:rPr lang="en-US" altLang="ja-JP" sz="2400" i="1" dirty="0">
                                      <a:latin typeface="Cambria Math" panose="02040503050406030204" pitchFamily="18" charset="0"/>
                                    </a:rPr>
                                    <m:t>3</m:t>
                                  </m:r>
                                </m:sup>
                              </m:sSup>
                              <m:r>
                                <a:rPr lang="en-US" altLang="ja-JP" sz="2400" i="1" dirty="0">
                                  <a:latin typeface="Cambria Math" panose="02040503050406030204" pitchFamily="18" charset="0"/>
                                </a:rPr>
                                <m:t>𝑟</m:t>
                              </m:r>
                            </m:e>
                          </m:nary>
                        </m:num>
                        <m:den>
                          <m:nary>
                            <m:naryPr>
                              <m:grow m:val="on"/>
                              <m:subHide m:val="on"/>
                              <m:supHide m:val="on"/>
                              <m:ctrlPr>
                                <a:rPr lang="en-US" altLang="ja-JP" sz="2400" i="1" dirty="0">
                                  <a:latin typeface="Cambria Math" panose="02040503050406030204" pitchFamily="18" charset="0"/>
                                </a:rPr>
                              </m:ctrlPr>
                            </m:naryPr>
                            <m:sub/>
                            <m:sup/>
                            <m:e>
                              <m:r>
                                <a:rPr lang="en-US" altLang="ja-JP" sz="2400" i="1" dirty="0">
                                  <a:latin typeface="Cambria Math" panose="02040503050406030204" pitchFamily="18" charset="0"/>
                                </a:rPr>
                                <m:t>𝜌</m:t>
                              </m:r>
                              <m:d>
                                <m:dPr>
                                  <m:ctrlPr>
                                    <a:rPr lang="en-US" altLang="ja-JP" sz="2400" i="1" dirty="0">
                                      <a:latin typeface="Cambria Math" panose="02040503050406030204" pitchFamily="18" charset="0"/>
                                    </a:rPr>
                                  </m:ctrlPr>
                                </m:dPr>
                                <m:e>
                                  <m:acc>
                                    <m:accPr>
                                      <m:chr m:val="⃗"/>
                                      <m:ctrlPr>
                                        <a:rPr lang="en-US" altLang="ja-JP" sz="2400" i="1" dirty="0">
                                          <a:latin typeface="Cambria Math" panose="02040503050406030204" pitchFamily="18" charset="0"/>
                                        </a:rPr>
                                      </m:ctrlPr>
                                    </m:accPr>
                                    <m:e>
                                      <m:r>
                                        <a:rPr lang="en-US" altLang="ja-JP" sz="2400" i="1" dirty="0">
                                          <a:latin typeface="Cambria Math" panose="02040503050406030204" pitchFamily="18" charset="0"/>
                                        </a:rPr>
                                        <m:t>𝑟</m:t>
                                      </m:r>
                                    </m:e>
                                  </m:acc>
                                </m:e>
                              </m:d>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ⅆ</m:t>
                                  </m:r>
                                </m:e>
                                <m:sup>
                                  <m:r>
                                    <a:rPr lang="en-US" altLang="ja-JP" sz="2400" i="1" dirty="0">
                                      <a:latin typeface="Cambria Math" panose="02040503050406030204" pitchFamily="18" charset="0"/>
                                    </a:rPr>
                                    <m:t>3</m:t>
                                  </m:r>
                                </m:sup>
                              </m:sSup>
                              <m:r>
                                <a:rPr lang="en-US" altLang="ja-JP" sz="2400" i="1" dirty="0">
                                  <a:latin typeface="Cambria Math" panose="02040503050406030204" pitchFamily="18" charset="0"/>
                                </a:rPr>
                                <m:t>𝑟</m:t>
                              </m:r>
                            </m:e>
                          </m:nary>
                        </m:den>
                      </m:f>
                    </m:oMath>
                  </m:oMathPara>
                </a14:m>
                <a:endParaRPr kumimoji="1" lang="ja-JP" altLang="en-US" dirty="0"/>
              </a:p>
            </p:txBody>
          </p:sp>
        </mc:Choice>
        <mc:Fallback xmlns="">
          <p:sp>
            <p:nvSpPr>
              <p:cNvPr id="8" name="テキスト ボックス 7">
                <a:extLst>
                  <a:ext uri="{FF2B5EF4-FFF2-40B4-BE49-F238E27FC236}">
                    <a16:creationId xmlns:a16="http://schemas.microsoft.com/office/drawing/2014/main" id="{9916C5AF-561E-3F3F-35DC-42F14DDE87D4}"/>
                  </a:ext>
                </a:extLst>
              </p:cNvPr>
              <p:cNvSpPr txBox="1">
                <a:spLocks noRot="1" noChangeAspect="1" noMove="1" noResize="1" noEditPoints="1" noAdjustHandles="1" noChangeArrowheads="1" noChangeShapeType="1" noTextEdit="1"/>
              </p:cNvSpPr>
              <p:nvPr/>
            </p:nvSpPr>
            <p:spPr>
              <a:xfrm>
                <a:off x="1062006" y="3259307"/>
                <a:ext cx="2852127" cy="998607"/>
              </a:xfrm>
              <a:prstGeom prst="rect">
                <a:avLst/>
              </a:prstGeom>
              <a:blipFill>
                <a:blip r:embed="rId4"/>
                <a:stretch>
                  <a:fillRect/>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ECDF91CC-640E-C410-ACC2-4D53C38A79AE}"/>
              </a:ext>
            </a:extLst>
          </p:cNvPr>
          <p:cNvSpPr txBox="1"/>
          <p:nvPr/>
        </p:nvSpPr>
        <p:spPr>
          <a:xfrm>
            <a:off x="168256" y="4386507"/>
            <a:ext cx="3346890"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For a spherical object</a:t>
            </a:r>
            <a:endParaRPr lang="en-US" altLang="ja-JP" sz="2400" dirty="0">
              <a:latin typeface="ＭＳ Ｐゴシック" panose="020B0600070205080204" pitchFamily="50" charset="-128"/>
              <a:ea typeface="ＭＳ Ｐゴシック" panose="020B0600070205080204" pitchFamily="50" charset="-128"/>
            </a:endParaRPr>
          </a:p>
        </p:txBody>
      </p:sp>
      <p:sp>
        <p:nvSpPr>
          <p:cNvPr id="11" name="矢印: 右カーブ 10">
            <a:extLst>
              <a:ext uri="{FF2B5EF4-FFF2-40B4-BE49-F238E27FC236}">
                <a16:creationId xmlns:a16="http://schemas.microsoft.com/office/drawing/2014/main" id="{B1E2F9D7-AB7A-3C15-E819-6BB910E9AF86}"/>
              </a:ext>
            </a:extLst>
          </p:cNvPr>
          <p:cNvSpPr/>
          <p:nvPr/>
        </p:nvSpPr>
        <p:spPr>
          <a:xfrm rot="10800000">
            <a:off x="3914133" y="3674216"/>
            <a:ext cx="701749" cy="1520304"/>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3D9D7B71-8B55-27BC-7FEB-598F523A58CA}"/>
                  </a:ext>
                </a:extLst>
              </p:cNvPr>
              <p:cNvSpPr txBox="1"/>
              <p:nvPr/>
            </p:nvSpPr>
            <p:spPr>
              <a:xfrm>
                <a:off x="1147384" y="4963688"/>
                <a:ext cx="2210220" cy="461665"/>
              </a:xfrm>
              <a:prstGeom prst="rect">
                <a:avLst/>
              </a:prstGeom>
              <a:noFill/>
            </p:spPr>
            <p:txBody>
              <a:bodyPr wrap="none" rtlCol="0">
                <a:spAutoFit/>
              </a:bodyPr>
              <a:lstStyle/>
              <a:p>
                <a:pPr/>
                <a14:m>
                  <m:oMathPara xmlns:m="http://schemas.openxmlformats.org/officeDocument/2006/math">
                    <m:oMath>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ⅆ</m:t>
                          </m:r>
                        </m:e>
                        <m:sup>
                          <m:r>
                            <a:rPr lang="en-US" altLang="ja-JP" sz="2400" i="1" dirty="0">
                              <a:latin typeface="Cambria Math" panose="02040503050406030204" pitchFamily="18" charset="0"/>
                            </a:rPr>
                            <m:t>3</m:t>
                          </m:r>
                        </m:sup>
                      </m:sSup>
                      <m:r>
                        <a:rPr lang="en-US" altLang="ja-JP" sz="2400" b="0" i="1" dirty="0" smtClean="0">
                          <a:latin typeface="Cambria Math" panose="02040503050406030204" pitchFamily="18" charset="0"/>
                        </a:rPr>
                        <m:t>𝑟</m:t>
                      </m:r>
                      <m:r>
                        <a:rPr lang="en-US" altLang="ja-JP" sz="2400" dirty="0">
                          <a:latin typeface="Cambria Math" panose="02040503050406030204" pitchFamily="18" charset="0"/>
                        </a:rPr>
                        <m:t>=</m:t>
                      </m:r>
                      <m:r>
                        <m:rPr>
                          <m:nor/>
                        </m:rPr>
                        <a:rPr lang="en-US" altLang="ja-JP" sz="2400" b="0" i="0" dirty="0" smtClean="0">
                          <a:latin typeface="Cambria Math" panose="02040503050406030204" pitchFamily="18" charset="0"/>
                        </a:rPr>
                        <m:t>4</m:t>
                      </m:r>
                      <m:r>
                        <a:rPr lang="en-US" altLang="ja-JP" sz="2400" i="1" dirty="0" smtClean="0">
                          <a:latin typeface="Cambria Math" panose="02040503050406030204" pitchFamily="18" charset="0"/>
                        </a:rPr>
                        <m:t>𝜋</m:t>
                      </m:r>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i="1" dirty="0">
                              <a:latin typeface="Cambria Math" panose="02040503050406030204" pitchFamily="18" charset="0"/>
                            </a:rPr>
                            <m:t>2</m:t>
                          </m:r>
                        </m:sup>
                      </m:sSup>
                      <m:r>
                        <a:rPr lang="en-US" altLang="ja-JP" sz="2400" i="1" dirty="0">
                          <a:latin typeface="Cambria Math" panose="02040503050406030204" pitchFamily="18" charset="0"/>
                        </a:rPr>
                        <m:t>ⅆ</m:t>
                      </m:r>
                      <m:r>
                        <a:rPr lang="en-US" altLang="ja-JP" sz="2400" i="1" dirty="0">
                          <a:latin typeface="Cambria Math" panose="02040503050406030204" pitchFamily="18" charset="0"/>
                        </a:rPr>
                        <m:t>𝑟</m:t>
                      </m:r>
                    </m:oMath>
                  </m:oMathPara>
                </a14:m>
                <a:endParaRPr kumimoji="1" lang="ja-JP" altLang="en-US" dirty="0"/>
              </a:p>
            </p:txBody>
          </p:sp>
        </mc:Choice>
        <mc:Fallback xmlns="">
          <p:sp>
            <p:nvSpPr>
              <p:cNvPr id="12" name="テキスト ボックス 11">
                <a:extLst>
                  <a:ext uri="{FF2B5EF4-FFF2-40B4-BE49-F238E27FC236}">
                    <a16:creationId xmlns:a16="http://schemas.microsoft.com/office/drawing/2014/main" id="{3D9D7B71-8B55-27BC-7FEB-598F523A58CA}"/>
                  </a:ext>
                </a:extLst>
              </p:cNvPr>
              <p:cNvSpPr txBox="1">
                <a:spLocks noRot="1" noChangeAspect="1" noMove="1" noResize="1" noEditPoints="1" noAdjustHandles="1" noChangeArrowheads="1" noChangeShapeType="1" noTextEdit="1"/>
              </p:cNvSpPr>
              <p:nvPr/>
            </p:nvSpPr>
            <p:spPr>
              <a:xfrm>
                <a:off x="1147384" y="4963688"/>
                <a:ext cx="2210220" cy="461665"/>
              </a:xfrm>
              <a:prstGeom prst="rect">
                <a:avLst/>
              </a:prstGeom>
              <a:blipFill>
                <a:blip r:embed="rId5"/>
                <a:stretch>
                  <a:fillRect/>
                </a:stretch>
              </a:blipFill>
            </p:spPr>
            <p:txBody>
              <a:bodyPr/>
              <a:lstStyle/>
              <a:p>
                <a:r>
                  <a:rPr lang="ja-JP" altLang="en-US">
                    <a:noFill/>
                  </a:rPr>
                  <a:t> </a:t>
                </a:r>
              </a:p>
            </p:txBody>
          </p:sp>
        </mc:Fallback>
      </mc:AlternateContent>
      <p:sp>
        <p:nvSpPr>
          <p:cNvPr id="13" name="テキスト ボックス 12">
            <a:extLst>
              <a:ext uri="{FF2B5EF4-FFF2-40B4-BE49-F238E27FC236}">
                <a16:creationId xmlns:a16="http://schemas.microsoft.com/office/drawing/2014/main" id="{EC4C1B21-A8D9-167A-58F9-8F1C6CDA6BD1}"/>
              </a:ext>
            </a:extLst>
          </p:cNvPr>
          <p:cNvSpPr txBox="1"/>
          <p:nvPr/>
        </p:nvSpPr>
        <p:spPr>
          <a:xfrm>
            <a:off x="6096000" y="3113771"/>
            <a:ext cx="1890307"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Denominator</a:t>
            </a:r>
            <a:endParaRPr lang="en-US" altLang="ja-JP" sz="2400" dirty="0">
              <a:latin typeface="ＭＳ Ｐゴシック" panose="020B0600070205080204" pitchFamily="50" charset="-128"/>
              <a:ea typeface="ＭＳ Ｐゴシック" panose="020B0600070205080204" pitchFamily="50" charset="-128"/>
            </a:endParaRPr>
          </a:p>
        </p:txBody>
      </p:sp>
      <p:sp>
        <p:nvSpPr>
          <p:cNvPr id="14" name="テキスト ボックス 13">
            <a:extLst>
              <a:ext uri="{FF2B5EF4-FFF2-40B4-BE49-F238E27FC236}">
                <a16:creationId xmlns:a16="http://schemas.microsoft.com/office/drawing/2014/main" id="{415848E0-EE89-2CF5-8752-71C7C81B1D6B}"/>
              </a:ext>
            </a:extLst>
          </p:cNvPr>
          <p:cNvSpPr txBox="1"/>
          <p:nvPr/>
        </p:nvSpPr>
        <p:spPr>
          <a:xfrm>
            <a:off x="6188867" y="901437"/>
            <a:ext cx="1754372" cy="461665"/>
          </a:xfrm>
          <a:prstGeom prst="rect">
            <a:avLst/>
          </a:prstGeom>
          <a:noFill/>
          <a:ln>
            <a:noFill/>
          </a:ln>
        </p:spPr>
        <p:txBody>
          <a:bodyPr wrap="square" rtlCol="0">
            <a:spAutoFit/>
          </a:bodyPr>
          <a:lstStyle/>
          <a:p>
            <a:r>
              <a:rPr lang="ja-JP" altLang="ja-JP" sz="2400" dirty="0">
                <a:latin typeface="ＭＳ Ｐゴシック" panose="020B0600070205080204" pitchFamily="50" charset="-128"/>
                <a:ea typeface="ＭＳ Ｐゴシック" panose="020B0600070205080204" pitchFamily="50" charset="-128"/>
              </a:rPr>
              <a:t>Numerator</a:t>
            </a:r>
            <a:endParaRPr lang="en-US" altLang="ja-JP" sz="24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27BA9510-9349-14F2-7E0E-C0378D409A34}"/>
                  </a:ext>
                </a:extLst>
              </p:cNvPr>
              <p:cNvSpPr txBox="1"/>
              <p:nvPr/>
            </p:nvSpPr>
            <p:spPr>
              <a:xfrm>
                <a:off x="7813332" y="597359"/>
                <a:ext cx="3991542" cy="922945"/>
              </a:xfrm>
              <a:prstGeom prst="rect">
                <a:avLst/>
              </a:prstGeom>
              <a:noFill/>
            </p:spPr>
            <p:txBody>
              <a:bodyPr wrap="none" rtlCol="0">
                <a:spAutoFit/>
              </a:bodyPr>
              <a:lstStyle/>
              <a:p>
                <a:pPr/>
                <a14:m>
                  <m:oMathPara xmlns:m="http://schemas.openxmlformats.org/officeDocument/2006/math">
                    <m:oMath>
                      <m:nary>
                        <m:naryPr>
                          <m:ctrlPr>
                            <a:rPr lang="en-US" altLang="ja-JP" sz="2400" b="0" i="1" dirty="0" smtClean="0">
                              <a:latin typeface="Cambria Math" panose="02040503050406030204" pitchFamily="18" charset="0"/>
                            </a:rPr>
                          </m:ctrlPr>
                        </m:naryPr>
                        <m:sub>
                          <m:r>
                            <m:rPr>
                              <m:brk m:alnAt="23"/>
                            </m:rPr>
                            <a:rPr lang="en-US" altLang="ja-JP" sz="2400" b="0" i="1" dirty="0" smtClean="0">
                              <a:latin typeface="Cambria Math" panose="02040503050406030204" pitchFamily="18" charset="0"/>
                            </a:rPr>
                            <m:t>0</m:t>
                          </m:r>
                        </m:sub>
                        <m:sup>
                          <m:r>
                            <a:rPr lang="en-US" altLang="ja-JP" sz="2400" b="0" i="1" dirty="0" smtClean="0">
                              <a:latin typeface="Cambria Math" panose="02040503050406030204" pitchFamily="18" charset="0"/>
                            </a:rPr>
                            <m:t>𝑅</m:t>
                          </m:r>
                        </m:sup>
                        <m:e>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i="1" dirty="0">
                                  <a:latin typeface="Cambria Math" panose="02040503050406030204" pitchFamily="18" charset="0"/>
                                </a:rPr>
                                <m:t>2</m:t>
                              </m:r>
                            </m:sup>
                          </m:sSup>
                          <m:r>
                            <a:rPr lang="en-US" altLang="ja-JP" sz="2400" i="1" dirty="0" smtClean="0">
                              <a:latin typeface="Cambria Math" panose="02040503050406030204" pitchFamily="18" charset="0"/>
                              <a:ea typeface="Cambria Math" panose="02040503050406030204" pitchFamily="18" charset="0"/>
                            </a:rPr>
                            <m:t>∙</m:t>
                          </m:r>
                          <m:r>
                            <m:rPr>
                              <m:nor/>
                            </m:rPr>
                            <a:rPr lang="en-US" altLang="ja-JP" sz="2400" i="0" dirty="0">
                              <a:latin typeface="Cambria Math" panose="02040503050406030204" pitchFamily="18" charset="0"/>
                            </a:rPr>
                            <m:t>4</m:t>
                          </m:r>
                          <m:r>
                            <a:rPr lang="en-US" altLang="ja-JP" sz="2400" i="1" dirty="0">
                              <a:latin typeface="Cambria Math" panose="02040503050406030204" pitchFamily="18" charset="0"/>
                            </a:rPr>
                            <m:t>𝜋</m:t>
                          </m:r>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i="1" dirty="0">
                                  <a:latin typeface="Cambria Math" panose="02040503050406030204" pitchFamily="18" charset="0"/>
                                </a:rPr>
                                <m:t>2</m:t>
                              </m:r>
                            </m:sup>
                          </m:sSup>
                          <m:r>
                            <a:rPr lang="en-US" altLang="ja-JP" sz="2400" b="0" i="1" dirty="0" smtClean="0">
                              <a:latin typeface="Cambria Math" panose="02040503050406030204" pitchFamily="18" charset="0"/>
                            </a:rPr>
                            <m:t>𝑑𝑟</m:t>
                          </m:r>
                        </m:e>
                      </m:nary>
                      <m:r>
                        <a:rPr lang="en-US" altLang="ja-JP" sz="2400" dirty="0">
                          <a:latin typeface="Cambria Math" panose="02040503050406030204" pitchFamily="18" charset="0"/>
                        </a:rPr>
                        <m:t>=</m:t>
                      </m:r>
                      <m:nary>
                        <m:naryPr>
                          <m:ctrlPr>
                            <a:rPr lang="en-US" altLang="ja-JP" sz="2400" i="1" dirty="0">
                              <a:latin typeface="Cambria Math" panose="02040503050406030204" pitchFamily="18" charset="0"/>
                            </a:rPr>
                          </m:ctrlPr>
                        </m:naryPr>
                        <m:sub>
                          <m:r>
                            <m:rPr>
                              <m:brk m:alnAt="23"/>
                            </m:rPr>
                            <a:rPr lang="en-US" altLang="ja-JP" sz="2400" i="1" dirty="0">
                              <a:latin typeface="Cambria Math" panose="02040503050406030204" pitchFamily="18" charset="0"/>
                            </a:rPr>
                            <m:t>0</m:t>
                          </m:r>
                        </m:sub>
                        <m:sup>
                          <m:r>
                            <a:rPr lang="en-US" altLang="ja-JP" sz="2400" i="1" dirty="0">
                              <a:latin typeface="Cambria Math" panose="02040503050406030204" pitchFamily="18" charset="0"/>
                            </a:rPr>
                            <m:t>𝑅</m:t>
                          </m:r>
                        </m:sup>
                        <m:e>
                          <m:r>
                            <m:rPr>
                              <m:nor/>
                            </m:rPr>
                            <a:rPr lang="en-US" altLang="ja-JP" sz="2400" i="0" dirty="0">
                              <a:latin typeface="Cambria Math" panose="02040503050406030204" pitchFamily="18" charset="0"/>
                            </a:rPr>
                            <m:t>4</m:t>
                          </m:r>
                          <m:r>
                            <a:rPr lang="en-US" altLang="ja-JP" sz="2400" i="1" dirty="0">
                              <a:latin typeface="Cambria Math" panose="02040503050406030204" pitchFamily="18" charset="0"/>
                            </a:rPr>
                            <m:t>𝜋</m:t>
                          </m:r>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b="0" i="1" dirty="0" smtClean="0">
                                  <a:latin typeface="Cambria Math" panose="02040503050406030204" pitchFamily="18" charset="0"/>
                                </a:rPr>
                                <m:t>4</m:t>
                              </m:r>
                            </m:sup>
                          </m:sSup>
                          <m:r>
                            <a:rPr lang="en-US" altLang="ja-JP" sz="2400" i="1" dirty="0">
                              <a:latin typeface="Cambria Math" panose="02040503050406030204" pitchFamily="18" charset="0"/>
                            </a:rPr>
                            <m:t>𝑑𝑟</m:t>
                          </m:r>
                        </m:e>
                      </m:nary>
                    </m:oMath>
                  </m:oMathPara>
                </a14:m>
                <a:endParaRPr kumimoji="1" lang="ja-JP" altLang="en-US" dirty="0"/>
              </a:p>
            </p:txBody>
          </p:sp>
        </mc:Choice>
        <mc:Fallback xmlns="">
          <p:sp>
            <p:nvSpPr>
              <p:cNvPr id="15" name="テキスト ボックス 14">
                <a:extLst>
                  <a:ext uri="{FF2B5EF4-FFF2-40B4-BE49-F238E27FC236}">
                    <a16:creationId xmlns:a16="http://schemas.microsoft.com/office/drawing/2014/main" id="{27BA9510-9349-14F2-7E0E-C0378D409A34}"/>
                  </a:ext>
                </a:extLst>
              </p:cNvPr>
              <p:cNvSpPr txBox="1">
                <a:spLocks noRot="1" noChangeAspect="1" noMove="1" noResize="1" noEditPoints="1" noAdjustHandles="1" noChangeArrowheads="1" noChangeShapeType="1" noTextEdit="1"/>
              </p:cNvSpPr>
              <p:nvPr/>
            </p:nvSpPr>
            <p:spPr>
              <a:xfrm>
                <a:off x="7813332" y="597359"/>
                <a:ext cx="3991542" cy="922945"/>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2AD840EE-AFD2-09F3-2DEA-7769E9B6C3A4}"/>
                  </a:ext>
                </a:extLst>
              </p:cNvPr>
              <p:cNvSpPr txBox="1"/>
              <p:nvPr/>
            </p:nvSpPr>
            <p:spPr>
              <a:xfrm>
                <a:off x="7907389" y="2883132"/>
                <a:ext cx="1668662" cy="922945"/>
              </a:xfrm>
              <a:prstGeom prst="rect">
                <a:avLst/>
              </a:prstGeom>
              <a:noFill/>
            </p:spPr>
            <p:txBody>
              <a:bodyPr wrap="none" rtlCol="0">
                <a:spAutoFit/>
              </a:bodyPr>
              <a:lstStyle/>
              <a:p>
                <a:pPr/>
                <a14:m>
                  <m:oMathPara xmlns:m="http://schemas.openxmlformats.org/officeDocument/2006/math">
                    <m:oMath>
                      <m:nary>
                        <m:naryPr>
                          <m:ctrlPr>
                            <a:rPr lang="en-US" altLang="ja-JP" sz="2400" i="1" dirty="0">
                              <a:latin typeface="Cambria Math" panose="02040503050406030204" pitchFamily="18" charset="0"/>
                            </a:rPr>
                          </m:ctrlPr>
                        </m:naryPr>
                        <m:sub>
                          <m:r>
                            <m:rPr>
                              <m:brk m:alnAt="23"/>
                            </m:rPr>
                            <a:rPr lang="en-US" altLang="ja-JP" sz="2400" i="1" dirty="0">
                              <a:latin typeface="Cambria Math" panose="02040503050406030204" pitchFamily="18" charset="0"/>
                            </a:rPr>
                            <m:t>0</m:t>
                          </m:r>
                        </m:sub>
                        <m:sup>
                          <m:r>
                            <a:rPr lang="en-US" altLang="ja-JP" sz="2400" i="1" dirty="0">
                              <a:latin typeface="Cambria Math" panose="02040503050406030204" pitchFamily="18" charset="0"/>
                            </a:rPr>
                            <m:t>𝑅</m:t>
                          </m:r>
                        </m:sup>
                        <m:e>
                          <m:r>
                            <m:rPr>
                              <m:nor/>
                            </m:rPr>
                            <a:rPr lang="en-US" altLang="ja-JP" sz="2400" i="0" dirty="0">
                              <a:latin typeface="Cambria Math" panose="02040503050406030204" pitchFamily="18" charset="0"/>
                            </a:rPr>
                            <m:t>4</m:t>
                          </m:r>
                          <m:r>
                            <a:rPr lang="en-US" altLang="ja-JP" sz="2400" i="1" dirty="0">
                              <a:latin typeface="Cambria Math" panose="02040503050406030204" pitchFamily="18" charset="0"/>
                            </a:rPr>
                            <m:t>𝜋</m:t>
                          </m:r>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i="1" dirty="0">
                                  <a:latin typeface="Cambria Math" panose="02040503050406030204" pitchFamily="18" charset="0"/>
                                </a:rPr>
                                <m:t>2</m:t>
                              </m:r>
                            </m:sup>
                          </m:sSup>
                          <m:r>
                            <a:rPr lang="en-US" altLang="ja-JP" sz="2400" i="1" dirty="0">
                              <a:latin typeface="Cambria Math" panose="02040503050406030204" pitchFamily="18" charset="0"/>
                            </a:rPr>
                            <m:t>𝑑𝑟</m:t>
                          </m:r>
                        </m:e>
                      </m:nary>
                    </m:oMath>
                  </m:oMathPara>
                </a14:m>
                <a:endParaRPr kumimoji="1" lang="ja-JP" altLang="en-US" dirty="0"/>
              </a:p>
            </p:txBody>
          </p:sp>
        </mc:Choice>
        <mc:Fallback xmlns="">
          <p:sp>
            <p:nvSpPr>
              <p:cNvPr id="16" name="テキスト ボックス 15">
                <a:extLst>
                  <a:ext uri="{FF2B5EF4-FFF2-40B4-BE49-F238E27FC236}">
                    <a16:creationId xmlns:a16="http://schemas.microsoft.com/office/drawing/2014/main" id="{2AD840EE-AFD2-09F3-2DEA-7769E9B6C3A4}"/>
                  </a:ext>
                </a:extLst>
              </p:cNvPr>
              <p:cNvSpPr txBox="1">
                <a:spLocks noRot="1" noChangeAspect="1" noMove="1" noResize="1" noEditPoints="1" noAdjustHandles="1" noChangeArrowheads="1" noChangeShapeType="1" noTextEdit="1"/>
              </p:cNvSpPr>
              <p:nvPr/>
            </p:nvSpPr>
            <p:spPr>
              <a:xfrm>
                <a:off x="7907389" y="2883132"/>
                <a:ext cx="1668662" cy="922945"/>
              </a:xfrm>
              <a:prstGeom prst="rect">
                <a:avLst/>
              </a:prstGeom>
              <a:blipFill>
                <a:blip r:embed="rId7"/>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AED6177D-C030-F58D-C293-E97EF7F89F77}"/>
                  </a:ext>
                </a:extLst>
              </p:cNvPr>
              <p:cNvSpPr txBox="1"/>
              <p:nvPr/>
            </p:nvSpPr>
            <p:spPr>
              <a:xfrm>
                <a:off x="7716949" y="1636206"/>
                <a:ext cx="3325526" cy="922945"/>
              </a:xfrm>
              <a:prstGeom prst="rect">
                <a:avLst/>
              </a:prstGeom>
              <a:noFill/>
            </p:spPr>
            <p:txBody>
              <a:bodyPr wrap="none" rtlCol="0">
                <a:spAutoFit/>
              </a:bodyPr>
              <a:lstStyle/>
              <a:p>
                <a:pPr/>
                <a14:m>
                  <m:oMathPara xmlns:m="http://schemas.openxmlformats.org/officeDocument/2006/math">
                    <m:oMath>
                      <m:nary>
                        <m:naryPr>
                          <m:ctrlPr>
                            <a:rPr lang="en-US" altLang="ja-JP" sz="2400" i="1" dirty="0">
                              <a:latin typeface="Cambria Math" panose="02040503050406030204" pitchFamily="18" charset="0"/>
                            </a:rPr>
                          </m:ctrlPr>
                        </m:naryPr>
                        <m:sub>
                          <m:r>
                            <m:rPr>
                              <m:brk m:alnAt="23"/>
                            </m:rPr>
                            <a:rPr lang="en-US" altLang="ja-JP" sz="2400" i="1" dirty="0">
                              <a:latin typeface="Cambria Math" panose="02040503050406030204" pitchFamily="18" charset="0"/>
                            </a:rPr>
                            <m:t>0</m:t>
                          </m:r>
                        </m:sub>
                        <m:sup>
                          <m:r>
                            <a:rPr lang="en-US" altLang="ja-JP" sz="2400" i="1" dirty="0">
                              <a:latin typeface="Cambria Math" panose="02040503050406030204" pitchFamily="18" charset="0"/>
                            </a:rPr>
                            <m:t>𝑅</m:t>
                          </m:r>
                        </m:sup>
                        <m:e>
                          <m:sSup>
                            <m:sSupPr>
                              <m:ctrlPr>
                                <a:rPr lang="en-US" altLang="ja-JP" sz="2400" i="0" dirty="0">
                                  <a:latin typeface="Cambria Math" panose="02040503050406030204" pitchFamily="18" charset="0"/>
                                </a:rPr>
                              </m:ctrlPr>
                            </m:sSupPr>
                            <m:e>
                              <m:r>
                                <m:rPr>
                                  <m:nor/>
                                </m:rPr>
                                <a:rPr lang="en-US" altLang="ja-JP" sz="2400" i="0" dirty="0">
                                  <a:latin typeface="Cambria Math" panose="02040503050406030204" pitchFamily="18" charset="0"/>
                                </a:rPr>
                                <m:t>4</m:t>
                              </m:r>
                              <m:r>
                                <a:rPr lang="en-US" altLang="ja-JP" sz="2400" i="1" dirty="0">
                                  <a:latin typeface="Cambria Math" panose="02040503050406030204" pitchFamily="18" charset="0"/>
                                </a:rPr>
                                <m:t>𝜋</m:t>
                              </m:r>
                              <m:r>
                                <a:rPr lang="en-US" altLang="ja-JP" sz="2400" i="1" dirty="0">
                                  <a:latin typeface="Cambria Math" panose="02040503050406030204" pitchFamily="18" charset="0"/>
                                </a:rPr>
                                <m:t>𝑟</m:t>
                              </m:r>
                            </m:e>
                            <m:sup>
                              <m:r>
                                <a:rPr lang="en-US" altLang="ja-JP" sz="2400" i="1" dirty="0">
                                  <a:latin typeface="Cambria Math" panose="02040503050406030204" pitchFamily="18" charset="0"/>
                                </a:rPr>
                                <m:t>4</m:t>
                              </m:r>
                            </m:sup>
                          </m:sSup>
                          <m:r>
                            <a:rPr lang="en-US" altLang="ja-JP" sz="2400" i="1" dirty="0">
                              <a:latin typeface="Cambria Math" panose="02040503050406030204" pitchFamily="18" charset="0"/>
                            </a:rPr>
                            <m:t>𝑑𝑟</m:t>
                          </m:r>
                        </m:e>
                      </m:nary>
                      <m:r>
                        <a:rPr lang="en-US" altLang="ja-JP" sz="2400" dirty="0">
                          <a:latin typeface="Cambria Math" panose="02040503050406030204" pitchFamily="18" charset="0"/>
                        </a:rPr>
                        <m:t>=</m:t>
                      </m:r>
                      <m:r>
                        <m:rPr>
                          <m:nor/>
                        </m:rPr>
                        <a:rPr lang="en-US" altLang="ja-JP" sz="2400" i="0" dirty="0">
                          <a:latin typeface="Cambria Math" panose="02040503050406030204" pitchFamily="18" charset="0"/>
                        </a:rPr>
                        <m:t>4</m:t>
                      </m:r>
                      <m:r>
                        <a:rPr lang="en-US" altLang="ja-JP" sz="2400" i="1" dirty="0">
                          <a:latin typeface="Cambria Math" panose="02040503050406030204" pitchFamily="18" charset="0"/>
                        </a:rPr>
                        <m:t>𝜋</m:t>
                      </m:r>
                      <m:r>
                        <a:rPr lang="en-US" altLang="ja-JP" sz="2400" i="1" dirty="0">
                          <a:latin typeface="Cambria Math" panose="02040503050406030204" pitchFamily="18" charset="0"/>
                          <a:ea typeface="Cambria Math" panose="02040503050406030204" pitchFamily="18" charset="0"/>
                        </a:rPr>
                        <m:t>∙</m:t>
                      </m:r>
                      <m:f>
                        <m:fPr>
                          <m:ctrlPr>
                            <a:rPr lang="en-US" altLang="ja-JP" sz="2400" b="0" i="1" dirty="0" smtClean="0">
                              <a:latin typeface="Cambria Math" panose="02040503050406030204" pitchFamily="18" charset="0"/>
                            </a:rPr>
                          </m:ctrlPr>
                        </m:fPr>
                        <m:num>
                          <m:r>
                            <a:rPr lang="en-US" altLang="ja-JP" sz="2400" b="0" i="1" dirty="0" smtClean="0">
                              <a:latin typeface="Cambria Math" panose="02040503050406030204" pitchFamily="18" charset="0"/>
                            </a:rPr>
                            <m:t>1</m:t>
                          </m:r>
                        </m:num>
                        <m:den>
                          <m:r>
                            <a:rPr lang="en-US" altLang="ja-JP" sz="2400" b="0" i="1" dirty="0" smtClean="0">
                              <a:latin typeface="Cambria Math" panose="02040503050406030204" pitchFamily="18" charset="0"/>
                            </a:rPr>
                            <m:t>5</m:t>
                          </m:r>
                        </m:den>
                      </m:f>
                      <m:sSup>
                        <m:sSupPr>
                          <m:ctrlPr>
                            <a:rPr lang="en-US" altLang="ja-JP" sz="2400" b="0" i="1" dirty="0" smtClean="0">
                              <a:latin typeface="Cambria Math" panose="02040503050406030204" pitchFamily="18" charset="0"/>
                            </a:rPr>
                          </m:ctrlPr>
                        </m:sSupPr>
                        <m:e>
                          <m:r>
                            <a:rPr lang="en-US" altLang="ja-JP" sz="2400" b="0" i="1" dirty="0" smtClean="0">
                              <a:latin typeface="Cambria Math" panose="02040503050406030204" pitchFamily="18" charset="0"/>
                            </a:rPr>
                            <m:t>𝑅</m:t>
                          </m:r>
                        </m:e>
                        <m:sup>
                          <m:r>
                            <a:rPr lang="en-US" altLang="ja-JP" sz="2400" b="0" i="1" dirty="0" smtClean="0">
                              <a:latin typeface="Cambria Math" panose="02040503050406030204" pitchFamily="18" charset="0"/>
                            </a:rPr>
                            <m:t>5</m:t>
                          </m:r>
                        </m:sup>
                      </m:sSup>
                    </m:oMath>
                  </m:oMathPara>
                </a14:m>
                <a:endParaRPr kumimoji="1" lang="ja-JP" altLang="en-US" dirty="0"/>
              </a:p>
            </p:txBody>
          </p:sp>
        </mc:Choice>
        <mc:Fallback xmlns="">
          <p:sp>
            <p:nvSpPr>
              <p:cNvPr id="17" name="テキスト ボックス 16">
                <a:extLst>
                  <a:ext uri="{FF2B5EF4-FFF2-40B4-BE49-F238E27FC236}">
                    <a16:creationId xmlns:a16="http://schemas.microsoft.com/office/drawing/2014/main" id="{AED6177D-C030-F58D-C293-E97EF7F89F77}"/>
                  </a:ext>
                </a:extLst>
              </p:cNvPr>
              <p:cNvSpPr txBox="1">
                <a:spLocks noRot="1" noChangeAspect="1" noMove="1" noResize="1" noEditPoints="1" noAdjustHandles="1" noChangeArrowheads="1" noChangeShapeType="1" noTextEdit="1"/>
              </p:cNvSpPr>
              <p:nvPr/>
            </p:nvSpPr>
            <p:spPr>
              <a:xfrm>
                <a:off x="7716949" y="1636206"/>
                <a:ext cx="3325526" cy="922945"/>
              </a:xfrm>
              <a:prstGeom prst="rect">
                <a:avLst/>
              </a:prstGeom>
              <a:blipFill>
                <a:blip r:embed="rId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7BD12453-BF33-E724-D488-44284B2B7F13}"/>
                  </a:ext>
                </a:extLst>
              </p:cNvPr>
              <p:cNvSpPr txBox="1"/>
              <p:nvPr/>
            </p:nvSpPr>
            <p:spPr>
              <a:xfrm>
                <a:off x="7716949" y="3995847"/>
                <a:ext cx="3332131" cy="922945"/>
              </a:xfrm>
              <a:prstGeom prst="rect">
                <a:avLst/>
              </a:prstGeom>
              <a:noFill/>
            </p:spPr>
            <p:txBody>
              <a:bodyPr wrap="none" rtlCol="0">
                <a:spAutoFit/>
              </a:bodyPr>
              <a:lstStyle/>
              <a:p>
                <a:pPr/>
                <a14:m>
                  <m:oMathPara xmlns:m="http://schemas.openxmlformats.org/officeDocument/2006/math">
                    <m:oMath>
                      <m:nary>
                        <m:naryPr>
                          <m:ctrlPr>
                            <a:rPr lang="en-US" altLang="ja-JP" sz="2400" i="1" dirty="0">
                              <a:latin typeface="Cambria Math" panose="02040503050406030204" pitchFamily="18" charset="0"/>
                            </a:rPr>
                          </m:ctrlPr>
                        </m:naryPr>
                        <m:sub>
                          <m:r>
                            <m:rPr>
                              <m:brk m:alnAt="23"/>
                            </m:rPr>
                            <a:rPr lang="en-US" altLang="ja-JP" sz="2400" i="1" dirty="0">
                              <a:latin typeface="Cambria Math" panose="02040503050406030204" pitchFamily="18" charset="0"/>
                            </a:rPr>
                            <m:t>0</m:t>
                          </m:r>
                        </m:sub>
                        <m:sup>
                          <m:r>
                            <a:rPr lang="en-US" altLang="ja-JP" sz="2400" i="1" dirty="0">
                              <a:latin typeface="Cambria Math" panose="02040503050406030204" pitchFamily="18" charset="0"/>
                            </a:rPr>
                            <m:t>𝑅</m:t>
                          </m:r>
                        </m:sup>
                        <m:e>
                          <m:r>
                            <m:rPr>
                              <m:nor/>
                            </m:rPr>
                            <a:rPr lang="en-US" altLang="ja-JP" sz="2400" i="0" dirty="0">
                              <a:latin typeface="Cambria Math" panose="02040503050406030204" pitchFamily="18" charset="0"/>
                            </a:rPr>
                            <m:t>4</m:t>
                          </m:r>
                          <m:r>
                            <a:rPr lang="en-US" altLang="ja-JP" sz="2400" i="1" dirty="0">
                              <a:latin typeface="Cambria Math" panose="02040503050406030204" pitchFamily="18" charset="0"/>
                            </a:rPr>
                            <m:t>𝜋</m:t>
                          </m:r>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𝑟</m:t>
                              </m:r>
                            </m:e>
                            <m:sup>
                              <m:r>
                                <a:rPr lang="en-US" altLang="ja-JP" sz="2400" i="1" dirty="0">
                                  <a:latin typeface="Cambria Math" panose="02040503050406030204" pitchFamily="18" charset="0"/>
                                </a:rPr>
                                <m:t>2</m:t>
                              </m:r>
                            </m:sup>
                          </m:sSup>
                          <m:r>
                            <a:rPr lang="en-US" altLang="ja-JP" sz="2400" i="1" dirty="0">
                              <a:latin typeface="Cambria Math" panose="02040503050406030204" pitchFamily="18" charset="0"/>
                            </a:rPr>
                            <m:t>𝑑𝑟</m:t>
                          </m:r>
                        </m:e>
                      </m:nary>
                      <m:r>
                        <a:rPr lang="en-US" altLang="ja-JP" sz="2400" dirty="0">
                          <a:latin typeface="Cambria Math" panose="02040503050406030204" pitchFamily="18" charset="0"/>
                        </a:rPr>
                        <m:t>=</m:t>
                      </m:r>
                      <m:r>
                        <m:rPr>
                          <m:nor/>
                        </m:rPr>
                        <a:rPr lang="en-US" altLang="ja-JP" sz="2400" b="0" i="0" dirty="0" smtClean="0">
                          <a:latin typeface="Cambria Math" panose="02040503050406030204" pitchFamily="18" charset="0"/>
                        </a:rPr>
                        <m:t>4</m:t>
                      </m:r>
                      <m:r>
                        <a:rPr lang="en-US" altLang="ja-JP" sz="2400" i="1" dirty="0" smtClean="0">
                          <a:latin typeface="Cambria Math" panose="02040503050406030204" pitchFamily="18" charset="0"/>
                        </a:rPr>
                        <m:t>𝜋</m:t>
                      </m:r>
                      <m:r>
                        <a:rPr lang="en-US" altLang="ja-JP" sz="2400" i="1" dirty="0">
                          <a:latin typeface="Cambria Math" panose="02040503050406030204" pitchFamily="18" charset="0"/>
                          <a:ea typeface="Cambria Math" panose="02040503050406030204" pitchFamily="18" charset="0"/>
                        </a:rPr>
                        <m:t>∙</m:t>
                      </m:r>
                      <m:f>
                        <m:fPr>
                          <m:ctrlPr>
                            <a:rPr lang="en-US" altLang="ja-JP" sz="2400" b="0" i="1" dirty="0" smtClean="0">
                              <a:latin typeface="Cambria Math" panose="02040503050406030204" pitchFamily="18" charset="0"/>
                            </a:rPr>
                          </m:ctrlPr>
                        </m:fPr>
                        <m:num>
                          <m:r>
                            <a:rPr lang="en-US" altLang="ja-JP" sz="2400" b="0" i="1" dirty="0" smtClean="0">
                              <a:latin typeface="Cambria Math" panose="02040503050406030204" pitchFamily="18" charset="0"/>
                            </a:rPr>
                            <m:t>1</m:t>
                          </m:r>
                        </m:num>
                        <m:den>
                          <m:r>
                            <a:rPr lang="en-US" altLang="ja-JP" sz="2400" b="0" i="1" dirty="0" smtClean="0">
                              <a:latin typeface="Cambria Math" panose="02040503050406030204" pitchFamily="18" charset="0"/>
                            </a:rPr>
                            <m:t>3</m:t>
                          </m:r>
                        </m:den>
                      </m:f>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𝑅</m:t>
                          </m:r>
                        </m:e>
                        <m:sup>
                          <m:r>
                            <a:rPr lang="en-US" altLang="ja-JP" sz="2400" b="0" i="1" dirty="0" smtClean="0">
                              <a:latin typeface="Cambria Math" panose="02040503050406030204" pitchFamily="18" charset="0"/>
                            </a:rPr>
                            <m:t>3</m:t>
                          </m:r>
                        </m:sup>
                      </m:sSup>
                    </m:oMath>
                  </m:oMathPara>
                </a14:m>
                <a:endParaRPr kumimoji="1" lang="ja-JP" altLang="en-US" dirty="0"/>
              </a:p>
            </p:txBody>
          </p:sp>
        </mc:Choice>
        <mc:Fallback xmlns="">
          <p:sp>
            <p:nvSpPr>
              <p:cNvPr id="18" name="テキスト ボックス 17">
                <a:extLst>
                  <a:ext uri="{FF2B5EF4-FFF2-40B4-BE49-F238E27FC236}">
                    <a16:creationId xmlns:a16="http://schemas.microsoft.com/office/drawing/2014/main" id="{7BD12453-BF33-E724-D488-44284B2B7F13}"/>
                  </a:ext>
                </a:extLst>
              </p:cNvPr>
              <p:cNvSpPr txBox="1">
                <a:spLocks noRot="1" noChangeAspect="1" noMove="1" noResize="1" noEditPoints="1" noAdjustHandles="1" noChangeArrowheads="1" noChangeShapeType="1" noTextEdit="1"/>
              </p:cNvSpPr>
              <p:nvPr/>
            </p:nvSpPr>
            <p:spPr>
              <a:xfrm>
                <a:off x="7716949" y="3995847"/>
                <a:ext cx="3332131" cy="922945"/>
              </a:xfrm>
              <a:prstGeom prst="rect">
                <a:avLst/>
              </a:prstGeom>
              <a:blipFill>
                <a:blip r:embed="rId9"/>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352142A4-91AF-7073-3843-307EB3A304DB}"/>
                  </a:ext>
                </a:extLst>
              </p:cNvPr>
              <p:cNvSpPr txBox="1"/>
              <p:nvPr/>
            </p:nvSpPr>
            <p:spPr>
              <a:xfrm>
                <a:off x="7261040" y="5242773"/>
                <a:ext cx="2373815" cy="1183529"/>
              </a:xfrm>
              <a:prstGeom prst="rect">
                <a:avLst/>
              </a:prstGeom>
              <a:noFill/>
            </p:spPr>
            <p:txBody>
              <a:bodyPr wrap="square" rtlCol="0">
                <a:spAutoFit/>
              </a:bodyPr>
              <a:lstStyle/>
              <a:p>
                <a:pPr/>
                <a14:m>
                  <m:oMathPara xmlns:m="http://schemas.openxmlformats.org/officeDocument/2006/math">
                    <m:oMath>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𝑅</m:t>
                          </m:r>
                        </m:e>
                        <m:sub>
                          <m:r>
                            <m:rPr>
                              <m:sty m:val="p"/>
                            </m:rPr>
                            <a:rPr lang="en-US" altLang="ja-JP" sz="2400" dirty="0">
                              <a:latin typeface="Cambria Math" panose="02040503050406030204" pitchFamily="18" charset="0"/>
                            </a:rPr>
                            <m:t>rms</m:t>
                          </m:r>
                        </m:sub>
                      </m:sSub>
                      <m:r>
                        <a:rPr lang="en-US" altLang="ja-JP" sz="2400" dirty="0">
                          <a:latin typeface="Cambria Math" panose="02040503050406030204" pitchFamily="18" charset="0"/>
                        </a:rPr>
                        <m:t>=</m:t>
                      </m:r>
                      <m:rad>
                        <m:radPr>
                          <m:degHide m:val="on"/>
                          <m:ctrlPr>
                            <a:rPr lang="en-US" altLang="ja-JP" sz="2400" i="1" dirty="0">
                              <a:latin typeface="Cambria Math" panose="02040503050406030204" pitchFamily="18" charset="0"/>
                            </a:rPr>
                          </m:ctrlPr>
                        </m:radPr>
                        <m:deg/>
                        <m:e>
                          <m:f>
                            <m:fPr>
                              <m:ctrlPr>
                                <a:rPr lang="en-US" altLang="ja-JP" sz="2400" b="0" i="1" dirty="0" smtClean="0">
                                  <a:latin typeface="Cambria Math" panose="02040503050406030204" pitchFamily="18" charset="0"/>
                                </a:rPr>
                              </m:ctrlPr>
                            </m:fPr>
                            <m:num>
                              <m:r>
                                <a:rPr lang="en-US" altLang="ja-JP" sz="2400" b="0" i="1" dirty="0" smtClean="0">
                                  <a:latin typeface="Cambria Math" panose="02040503050406030204" pitchFamily="18" charset="0"/>
                                </a:rPr>
                                <m:t>3</m:t>
                              </m:r>
                            </m:num>
                            <m:den>
                              <m:r>
                                <a:rPr lang="en-US" altLang="ja-JP" sz="2400" b="0" i="1" dirty="0" smtClean="0">
                                  <a:latin typeface="Cambria Math" panose="02040503050406030204" pitchFamily="18" charset="0"/>
                                </a:rPr>
                                <m:t>5</m:t>
                              </m:r>
                            </m:den>
                          </m:f>
                        </m:e>
                      </m:rad>
                      <m:r>
                        <a:rPr lang="en-US" altLang="ja-JP" sz="2400" b="0" i="1" dirty="0" smtClean="0">
                          <a:latin typeface="Cambria Math" panose="02040503050406030204" pitchFamily="18" charset="0"/>
                        </a:rPr>
                        <m:t>𝑅</m:t>
                      </m:r>
                    </m:oMath>
                  </m:oMathPara>
                </a14:m>
                <a:endParaRPr kumimoji="1" lang="ja-JP" altLang="en-US" dirty="0"/>
              </a:p>
            </p:txBody>
          </p:sp>
        </mc:Choice>
        <mc:Fallback xmlns="">
          <p:sp>
            <p:nvSpPr>
              <p:cNvPr id="21" name="テキスト ボックス 20">
                <a:extLst>
                  <a:ext uri="{FF2B5EF4-FFF2-40B4-BE49-F238E27FC236}">
                    <a16:creationId xmlns:a16="http://schemas.microsoft.com/office/drawing/2014/main" id="{352142A4-91AF-7073-3843-307EB3A304DB}"/>
                  </a:ext>
                </a:extLst>
              </p:cNvPr>
              <p:cNvSpPr txBox="1">
                <a:spLocks noRot="1" noChangeAspect="1" noMove="1" noResize="1" noEditPoints="1" noAdjustHandles="1" noChangeArrowheads="1" noChangeShapeType="1" noTextEdit="1"/>
              </p:cNvSpPr>
              <p:nvPr/>
            </p:nvSpPr>
            <p:spPr>
              <a:xfrm>
                <a:off x="7261040" y="5242773"/>
                <a:ext cx="2373815" cy="1183529"/>
              </a:xfrm>
              <a:prstGeom prst="rect">
                <a:avLst/>
              </a:prstGeom>
              <a:blipFill>
                <a:blip r:embed="rId10"/>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85BAC77A-698B-828E-37CE-A6811949AC2C}"/>
                  </a:ext>
                </a:extLst>
              </p:cNvPr>
              <p:cNvSpPr txBox="1"/>
              <p:nvPr/>
            </p:nvSpPr>
            <p:spPr>
              <a:xfrm>
                <a:off x="9888063" y="5564751"/>
                <a:ext cx="1473480" cy="629211"/>
              </a:xfrm>
              <a:prstGeom prst="rect">
                <a:avLst/>
              </a:prstGeom>
              <a:noFill/>
            </p:spPr>
            <p:txBody>
              <a:bodyPr wrap="none" rtlCol="0">
                <a:spAutoFit/>
              </a:bodyPr>
              <a:lstStyle/>
              <a:p>
                <a:pPr/>
                <a14:m>
                  <m:oMathPara xmlns:m="http://schemas.openxmlformats.org/officeDocument/2006/math">
                    <m:oMath>
                      <m:r>
                        <a:rPr lang="en-US" altLang="ja-JP" sz="2400" b="0" i="1" dirty="0" smtClean="0">
                          <a:latin typeface="Cambria Math" panose="02040503050406030204" pitchFamily="18" charset="0"/>
                        </a:rPr>
                        <m:t>𝑅</m:t>
                      </m:r>
                      <m:r>
                        <a:rPr lang="en-US" altLang="ja-JP" sz="2400" dirty="0">
                          <a:latin typeface="Cambria Math" panose="02040503050406030204" pitchFamily="18" charset="0"/>
                        </a:rPr>
                        <m:t>=</m:t>
                      </m:r>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𝑟</m:t>
                          </m:r>
                        </m:e>
                        <m:sub>
                          <m:r>
                            <a:rPr lang="en-US" altLang="ja-JP" sz="2400" i="1" dirty="0">
                              <a:latin typeface="Cambria Math" panose="02040503050406030204" pitchFamily="18" charset="0"/>
                            </a:rPr>
                            <m:t>0</m:t>
                          </m:r>
                        </m:sub>
                      </m:sSub>
                      <m:sSup>
                        <m:sSupPr>
                          <m:ctrlPr>
                            <a:rPr lang="en-US" altLang="ja-JP" sz="2400" i="1" dirty="0">
                              <a:latin typeface="Cambria Math" panose="02040503050406030204" pitchFamily="18" charset="0"/>
                            </a:rPr>
                          </m:ctrlPr>
                        </m:sSupPr>
                        <m:e>
                          <m:r>
                            <a:rPr lang="en-US" altLang="ja-JP" sz="2400" i="1" dirty="0">
                              <a:latin typeface="Cambria Math" panose="02040503050406030204" pitchFamily="18" charset="0"/>
                            </a:rPr>
                            <m:t>𝐴</m:t>
                          </m:r>
                        </m:e>
                        <m:sup>
                          <m:f>
                            <m:fPr>
                              <m:ctrlPr>
                                <a:rPr lang="en-US" altLang="ja-JP" sz="2400" i="1" dirty="0">
                                  <a:latin typeface="Cambria Math" panose="02040503050406030204" pitchFamily="18" charset="0"/>
                                </a:rPr>
                              </m:ctrlPr>
                            </m:fPr>
                            <m:num>
                              <m:r>
                                <a:rPr lang="en-US" altLang="ja-JP" sz="2400" i="1" dirty="0">
                                  <a:latin typeface="Cambria Math" panose="02040503050406030204" pitchFamily="18" charset="0"/>
                                </a:rPr>
                                <m:t>1</m:t>
                              </m:r>
                            </m:num>
                            <m:den>
                              <m:r>
                                <a:rPr lang="en-US" altLang="ja-JP" sz="2400" i="1" dirty="0">
                                  <a:latin typeface="Cambria Math" panose="02040503050406030204" pitchFamily="18" charset="0"/>
                                </a:rPr>
                                <m:t>3</m:t>
                              </m:r>
                            </m:den>
                          </m:f>
                        </m:sup>
                      </m:sSup>
                    </m:oMath>
                  </m:oMathPara>
                </a14:m>
                <a:endParaRPr kumimoji="1" lang="ja-JP" altLang="en-US" dirty="0"/>
              </a:p>
            </p:txBody>
          </p:sp>
        </mc:Choice>
        <mc:Fallback xmlns="">
          <p:sp>
            <p:nvSpPr>
              <p:cNvPr id="22" name="テキスト ボックス 21">
                <a:extLst>
                  <a:ext uri="{FF2B5EF4-FFF2-40B4-BE49-F238E27FC236}">
                    <a16:creationId xmlns:a16="http://schemas.microsoft.com/office/drawing/2014/main" id="{85BAC77A-698B-828E-37CE-A6811949AC2C}"/>
                  </a:ext>
                </a:extLst>
              </p:cNvPr>
              <p:cNvSpPr txBox="1">
                <a:spLocks noRot="1" noChangeAspect="1" noMove="1" noResize="1" noEditPoints="1" noAdjustHandles="1" noChangeArrowheads="1" noChangeShapeType="1" noTextEdit="1"/>
              </p:cNvSpPr>
              <p:nvPr/>
            </p:nvSpPr>
            <p:spPr>
              <a:xfrm>
                <a:off x="9888063" y="5564751"/>
                <a:ext cx="1473480" cy="629211"/>
              </a:xfrm>
              <a:prstGeom prst="rect">
                <a:avLst/>
              </a:prstGeom>
              <a:blipFill>
                <a:blip r:embed="rId11"/>
                <a:stretch>
                  <a:fillRect/>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515181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F0095-916F-A470-F7F7-9F39367111A5}"/>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3975D21-E81A-0747-D28B-39E742D89A50}"/>
              </a:ext>
            </a:extLst>
          </p:cNvPr>
          <p:cNvSpPr txBox="1"/>
          <p:nvPr/>
        </p:nvSpPr>
        <p:spPr>
          <a:xfrm>
            <a:off x="-78811" y="166125"/>
            <a:ext cx="5719447" cy="584775"/>
          </a:xfrm>
          <a:prstGeom prst="rect">
            <a:avLst/>
          </a:prstGeom>
          <a:noFill/>
        </p:spPr>
        <p:txBody>
          <a:bodyPr wrap="square" rtlCol="0">
            <a:spAutoFit/>
          </a:bodyPr>
          <a:lstStyle/>
          <a:p>
            <a:r>
              <a:rPr lang="ja-JP" altLang="ja-JP" sz="3200" b="1" dirty="0"/>
              <a:t>Background and Objectives</a:t>
            </a:r>
            <a:endParaRPr lang="en-US" altLang="ja-JP" sz="3200" b="1"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6F42E870-2FFD-9157-5DB4-51728FBBFB2F}"/>
              </a:ext>
            </a:extLst>
          </p:cNvPr>
          <p:cNvCxnSpPr>
            <a:cxnSpLocks/>
          </p:cNvCxnSpPr>
          <p:nvPr/>
        </p:nvCxnSpPr>
        <p:spPr>
          <a:xfrm>
            <a:off x="0" y="682896"/>
            <a:ext cx="5363507" cy="0"/>
          </a:xfrm>
          <a:prstGeom prst="line">
            <a:avLst/>
          </a:prstGeom>
          <a:ln w="38100"/>
        </p:spPr>
        <p:style>
          <a:lnRef idx="2">
            <a:schemeClr val="dk1"/>
          </a:lnRef>
          <a:fillRef idx="0">
            <a:schemeClr val="dk1"/>
          </a:fillRef>
          <a:effectRef idx="1">
            <a:schemeClr val="dk1"/>
          </a:effectRef>
          <a:fontRef idx="minor">
            <a:schemeClr val="tx1"/>
          </a:fontRef>
        </p:style>
      </p:cxnSp>
      <p:sp>
        <p:nvSpPr>
          <p:cNvPr id="7" name="テキスト ボックス 6">
            <a:extLst>
              <a:ext uri="{FF2B5EF4-FFF2-40B4-BE49-F238E27FC236}">
                <a16:creationId xmlns:a16="http://schemas.microsoft.com/office/drawing/2014/main" id="{2BE583C5-E60A-0970-C43C-E8249DF80857}"/>
              </a:ext>
            </a:extLst>
          </p:cNvPr>
          <p:cNvSpPr txBox="1"/>
          <p:nvPr/>
        </p:nvSpPr>
        <p:spPr>
          <a:xfrm>
            <a:off x="364568" y="1101942"/>
            <a:ext cx="3634328" cy="1384995"/>
          </a:xfrm>
          <a:prstGeom prst="rect">
            <a:avLst/>
          </a:prstGeom>
          <a:noFill/>
          <a:ln>
            <a:no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Charge radii have </a:t>
            </a:r>
            <a:endParaRPr lang="en-US" altLang="ja-JP" sz="2800" dirty="0">
              <a:latin typeface="ＭＳ Ｐゴシック" panose="020B0600070205080204" pitchFamily="50" charset="-128"/>
              <a:ea typeface="ＭＳ Ｐゴシック" panose="020B0600070205080204" pitchFamily="50" charset="-128"/>
            </a:endParaRPr>
          </a:p>
          <a:p>
            <a:r>
              <a:rPr lang="ja-JP" altLang="ja-JP" sz="2800" dirty="0">
                <a:latin typeface="ＭＳ Ｐゴシック" panose="020B0600070205080204" pitchFamily="50" charset="-128"/>
                <a:ea typeface="ＭＳ Ｐゴシック" panose="020B0600070205080204" pitchFamily="50" charset="-128"/>
              </a:rPr>
              <a:t>already been measured</a:t>
            </a:r>
            <a:endParaRPr lang="en-US" altLang="ja-JP" sz="2800" dirty="0">
              <a:latin typeface="ＭＳ Ｐゴシック" panose="020B0600070205080204" pitchFamily="50" charset="-128"/>
              <a:ea typeface="ＭＳ Ｐゴシック" panose="020B0600070205080204" pitchFamily="50" charset="-128"/>
            </a:endParaRPr>
          </a:p>
          <a:p>
            <a:r>
              <a:rPr lang="ja-JP" altLang="ja-JP" sz="2800" dirty="0">
                <a:latin typeface="ＭＳ Ｐゴシック" panose="020B0600070205080204" pitchFamily="50" charset="-128"/>
                <a:ea typeface="ＭＳ Ｐゴシック" panose="020B0600070205080204" pitchFamily="50" charset="-128"/>
              </a:rPr>
              <a:t> for many nuclei.</a:t>
            </a:r>
            <a:r>
              <a:rPr lang="en-US" altLang="ja-JP" sz="2800" baseline="30000" dirty="0">
                <a:latin typeface="ＭＳ Ｐゴシック" panose="020B0600070205080204" pitchFamily="50" charset="-128"/>
                <a:ea typeface="ＭＳ Ｐゴシック" panose="020B0600070205080204" pitchFamily="50" charset="-128"/>
              </a:rPr>
              <a:t>[1]</a:t>
            </a:r>
            <a:endParaRPr lang="en-US" altLang="ja-JP" sz="2800" dirty="0">
              <a:latin typeface="ＭＳ Ｐゴシック" panose="020B0600070205080204" pitchFamily="50" charset="-128"/>
              <a:ea typeface="ＭＳ Ｐゴシック" panose="020B0600070205080204" pitchFamily="50" charset="-128"/>
            </a:endParaRPr>
          </a:p>
        </p:txBody>
      </p:sp>
      <p:sp>
        <p:nvSpPr>
          <p:cNvPr id="8" name="楕円 7">
            <a:extLst>
              <a:ext uri="{FF2B5EF4-FFF2-40B4-BE49-F238E27FC236}">
                <a16:creationId xmlns:a16="http://schemas.microsoft.com/office/drawing/2014/main" id="{8A2C23D1-1E9A-9B61-75C5-298F73AFCC2A}"/>
              </a:ext>
            </a:extLst>
          </p:cNvPr>
          <p:cNvSpPr/>
          <p:nvPr/>
        </p:nvSpPr>
        <p:spPr>
          <a:xfrm>
            <a:off x="267106" y="2956137"/>
            <a:ext cx="2989041" cy="2916153"/>
          </a:xfrm>
          <a:prstGeom prst="ellipse">
            <a:avLst/>
          </a:prstGeom>
          <a:solidFill>
            <a:srgbClr val="7CC4EC"/>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楕円 8">
            <a:extLst>
              <a:ext uri="{FF2B5EF4-FFF2-40B4-BE49-F238E27FC236}">
                <a16:creationId xmlns:a16="http://schemas.microsoft.com/office/drawing/2014/main" id="{940DCD22-F1C2-57CD-5A36-D0EC7A416860}"/>
              </a:ext>
            </a:extLst>
          </p:cNvPr>
          <p:cNvSpPr/>
          <p:nvPr/>
        </p:nvSpPr>
        <p:spPr>
          <a:xfrm>
            <a:off x="681626" y="3342161"/>
            <a:ext cx="2160000" cy="2160000"/>
          </a:xfrm>
          <a:prstGeom prst="ellipse">
            <a:avLst/>
          </a:prstGeom>
          <a:solidFill>
            <a:srgbClr val="F3906D"/>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1" name="直線矢印コネクタ 10">
            <a:extLst>
              <a:ext uri="{FF2B5EF4-FFF2-40B4-BE49-F238E27FC236}">
                <a16:creationId xmlns:a16="http://schemas.microsoft.com/office/drawing/2014/main" id="{F3BF6788-8274-3A8A-C27B-7526F7A23730}"/>
              </a:ext>
            </a:extLst>
          </p:cNvPr>
          <p:cNvCxnSpPr>
            <a:cxnSpLocks/>
          </p:cNvCxnSpPr>
          <p:nvPr/>
        </p:nvCxnSpPr>
        <p:spPr>
          <a:xfrm flipH="1">
            <a:off x="1761626" y="4536794"/>
            <a:ext cx="1" cy="1211978"/>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 name="直線矢印コネクタ 13">
            <a:extLst>
              <a:ext uri="{FF2B5EF4-FFF2-40B4-BE49-F238E27FC236}">
                <a16:creationId xmlns:a16="http://schemas.microsoft.com/office/drawing/2014/main" id="{8A7954BE-58B8-AFB1-0318-52C664AD197C}"/>
              </a:ext>
            </a:extLst>
          </p:cNvPr>
          <p:cNvCxnSpPr>
            <a:cxnSpLocks/>
          </p:cNvCxnSpPr>
          <p:nvPr/>
        </p:nvCxnSpPr>
        <p:spPr>
          <a:xfrm>
            <a:off x="1761627" y="3445437"/>
            <a:ext cx="0" cy="1091357"/>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テキスト ボックス 15">
            <a:extLst>
              <a:ext uri="{FF2B5EF4-FFF2-40B4-BE49-F238E27FC236}">
                <a16:creationId xmlns:a16="http://schemas.microsoft.com/office/drawing/2014/main" id="{6684EF78-CB5D-25DC-C97D-F445EA056AE3}"/>
              </a:ext>
            </a:extLst>
          </p:cNvPr>
          <p:cNvSpPr txBox="1"/>
          <p:nvPr/>
        </p:nvSpPr>
        <p:spPr>
          <a:xfrm>
            <a:off x="1945951" y="4937206"/>
            <a:ext cx="2183611" cy="523220"/>
          </a:xfrm>
          <a:prstGeom prst="rect">
            <a:avLst/>
          </a:prstGeom>
          <a:solidFill>
            <a:schemeClr val="bg1"/>
          </a:solidFill>
          <a:ln w="28575">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8BF621D5-1D15-EFD5-B3DD-D419E0160B2B}"/>
              </a:ext>
            </a:extLst>
          </p:cNvPr>
          <p:cNvSpPr txBox="1"/>
          <p:nvPr/>
        </p:nvSpPr>
        <p:spPr>
          <a:xfrm>
            <a:off x="1945951" y="3505383"/>
            <a:ext cx="2871349" cy="954107"/>
          </a:xfrm>
          <a:prstGeom prst="rect">
            <a:avLst/>
          </a:prstGeom>
          <a:solidFill>
            <a:schemeClr val="bg1"/>
          </a:solidFill>
          <a:ln w="28575">
            <a:solidFill>
              <a:schemeClr val="tx1"/>
            </a:solidFill>
          </a:ln>
        </p:spPr>
        <p:txBody>
          <a:bodyPr wrap="square" rtlCol="0">
            <a:spAutoFit/>
          </a:bodyPr>
          <a:lstStyle/>
          <a:p>
            <a:r>
              <a:rPr lang="ja-JP" altLang="ja-JP" sz="2800" dirty="0">
                <a:latin typeface="ＭＳ Ｐゴシック" panose="020B0600070205080204" pitchFamily="50" charset="-128"/>
                <a:ea typeface="ＭＳ Ｐゴシック" panose="020B0600070205080204" pitchFamily="50" charset="-128"/>
              </a:rPr>
              <a:t>Proton</a:t>
            </a:r>
            <a:r>
              <a:rPr lang="ja-JP" altLang="en-US" sz="2800" dirty="0">
                <a:latin typeface="ＭＳ Ｐゴシック" panose="020B0600070205080204" pitchFamily="50" charset="-128"/>
                <a:ea typeface="ＭＳ Ｐゴシック" panose="020B0600070205080204" pitchFamily="50" charset="-128"/>
              </a:rPr>
              <a:t>　</a:t>
            </a:r>
            <a:r>
              <a:rPr lang="ja-JP" altLang="ja-JP" sz="2800" dirty="0">
                <a:latin typeface="ＭＳ Ｐゴシック" panose="020B0600070205080204" pitchFamily="50" charset="-128"/>
                <a:ea typeface="ＭＳ Ｐゴシック" panose="020B0600070205080204" pitchFamily="50" charset="-128"/>
              </a:rPr>
              <a:t>distribution radius</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CF671AFD-0792-125B-88F2-87D2200DFCA2}"/>
              </a:ext>
            </a:extLst>
          </p:cNvPr>
          <p:cNvSpPr txBox="1"/>
          <p:nvPr/>
        </p:nvSpPr>
        <p:spPr>
          <a:xfrm>
            <a:off x="10913306" y="145411"/>
            <a:ext cx="994442"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P.2</a:t>
            </a:r>
          </a:p>
        </p:txBody>
      </p:sp>
      <p:grpSp>
        <p:nvGrpSpPr>
          <p:cNvPr id="3" name="グループ化 2">
            <a:extLst>
              <a:ext uri="{FF2B5EF4-FFF2-40B4-BE49-F238E27FC236}">
                <a16:creationId xmlns:a16="http://schemas.microsoft.com/office/drawing/2014/main" id="{344C1E96-6B9D-0630-B977-2B49E04836C9}"/>
              </a:ext>
            </a:extLst>
          </p:cNvPr>
          <p:cNvGrpSpPr/>
          <p:nvPr/>
        </p:nvGrpSpPr>
        <p:grpSpPr>
          <a:xfrm>
            <a:off x="5259607" y="1212012"/>
            <a:ext cx="6757359" cy="4260522"/>
            <a:chOff x="5434641" y="1623213"/>
            <a:chExt cx="6757359" cy="4260522"/>
          </a:xfrm>
        </p:grpSpPr>
        <p:pic>
          <p:nvPicPr>
            <p:cNvPr id="10" name="図 9" descr="矢印 が含まれている画像&#10;&#10;AI 生成コンテンツは誤りを含む可能性があります。">
              <a:extLst>
                <a:ext uri="{FF2B5EF4-FFF2-40B4-BE49-F238E27FC236}">
                  <a16:creationId xmlns:a16="http://schemas.microsoft.com/office/drawing/2014/main" id="{1986E7C6-158C-9DCF-3EFC-31DCB6EA1967}"/>
                </a:ext>
              </a:extLst>
            </p:cNvPr>
            <p:cNvPicPr>
              <a:picLocks noChangeAspect="1"/>
            </p:cNvPicPr>
            <p:nvPr/>
          </p:nvPicPr>
          <p:blipFill>
            <a:blip r:embed="rId3"/>
            <a:stretch>
              <a:fillRect/>
            </a:stretch>
          </p:blipFill>
          <p:spPr>
            <a:xfrm>
              <a:off x="5507572" y="1623213"/>
              <a:ext cx="6684428" cy="4260522"/>
            </a:xfrm>
            <a:prstGeom prst="rect">
              <a:avLst/>
            </a:prstGeom>
          </p:spPr>
        </p:pic>
        <p:sp>
          <p:nvSpPr>
            <p:cNvPr id="12" name="正方形/長方形 11">
              <a:extLst>
                <a:ext uri="{FF2B5EF4-FFF2-40B4-BE49-F238E27FC236}">
                  <a16:creationId xmlns:a16="http://schemas.microsoft.com/office/drawing/2014/main" id="{128FA91F-D063-2B77-93F3-AFBCCD18E5CA}"/>
                </a:ext>
              </a:extLst>
            </p:cNvPr>
            <p:cNvSpPr/>
            <p:nvPr/>
          </p:nvSpPr>
          <p:spPr>
            <a:xfrm>
              <a:off x="5719313" y="2173857"/>
              <a:ext cx="1966823" cy="10006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F75971EC-EA94-3F6F-E477-4DE07428A30C}"/>
                </a:ext>
              </a:extLst>
            </p:cNvPr>
            <p:cNvSpPr/>
            <p:nvPr/>
          </p:nvSpPr>
          <p:spPr>
            <a:xfrm>
              <a:off x="5434641" y="4080294"/>
              <a:ext cx="215661" cy="18034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 name="楕円 38">
            <a:extLst>
              <a:ext uri="{FF2B5EF4-FFF2-40B4-BE49-F238E27FC236}">
                <a16:creationId xmlns:a16="http://schemas.microsoft.com/office/drawing/2014/main" id="{42BABA29-E7F8-17FF-02C8-7C513DA0574E}"/>
              </a:ext>
            </a:extLst>
          </p:cNvPr>
          <p:cNvSpPr/>
          <p:nvPr/>
        </p:nvSpPr>
        <p:spPr>
          <a:xfrm rot="20549035">
            <a:off x="8075762" y="3466830"/>
            <a:ext cx="332248" cy="280187"/>
          </a:xfrm>
          <a:prstGeom prst="ellipse">
            <a:avLst/>
          </a:prstGeom>
          <a:solidFill>
            <a:schemeClr val="accent2">
              <a:lumMod val="40000"/>
              <a:lumOff val="60000"/>
              <a:alpha val="43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40" name="テキスト ボックス 39">
            <a:extLst>
              <a:ext uri="{FF2B5EF4-FFF2-40B4-BE49-F238E27FC236}">
                <a16:creationId xmlns:a16="http://schemas.microsoft.com/office/drawing/2014/main" id="{16C2208C-6262-884E-3BBA-CDA300AC03B2}"/>
              </a:ext>
            </a:extLst>
          </p:cNvPr>
          <p:cNvSpPr txBox="1"/>
          <p:nvPr/>
        </p:nvSpPr>
        <p:spPr>
          <a:xfrm>
            <a:off x="9364663" y="4699353"/>
            <a:ext cx="2333011" cy="369332"/>
          </a:xfrm>
          <a:prstGeom prst="rect">
            <a:avLst/>
          </a:prstGeom>
          <a:solidFill>
            <a:schemeClr val="bg1"/>
          </a:solidFill>
          <a:ln w="38100">
            <a:solidFill>
              <a:srgbClr val="FF0000"/>
            </a:solidFill>
          </a:ln>
        </p:spPr>
        <p:txBody>
          <a:bodyPr wrap="none" rtlCol="0">
            <a:spAutoFit/>
          </a:bodyPr>
          <a:lstStyle/>
          <a:p>
            <a:r>
              <a:rPr lang="ja-JP" altLang="ja-JP" dirty="0">
                <a:latin typeface="ＭＳ Ｐゴシック" panose="020B0600070205080204" pitchFamily="50" charset="-128"/>
                <a:ea typeface="ＭＳ Ｐゴシック" panose="020B0600070205080204" pitchFamily="50" charset="-128"/>
              </a:rPr>
              <a:t>Nuclides around </a:t>
            </a:r>
            <a:r>
              <a:rPr lang="en-US" altLang="ja-JP" baseline="30000" dirty="0">
                <a:latin typeface="Cambria Math" panose="02040503050406030204" pitchFamily="18" charset="0"/>
                <a:ea typeface="Cambria Math" panose="02040503050406030204" pitchFamily="18" charset="0"/>
              </a:rPr>
              <a:t>136</a:t>
            </a:r>
            <a:r>
              <a:rPr lang="en-US" altLang="ja-JP" dirty="0">
                <a:latin typeface="Cambria Math" panose="02040503050406030204" pitchFamily="18" charset="0"/>
                <a:ea typeface="Cambria Math" panose="02040503050406030204" pitchFamily="18" charset="0"/>
              </a:rPr>
              <a:t>Xe </a:t>
            </a:r>
            <a:endParaRPr kumimoji="1" lang="en-US" altLang="ja-JP" dirty="0">
              <a:latin typeface="ＭＳ Ｐゴシック" panose="020B0600070205080204" pitchFamily="50" charset="-128"/>
              <a:ea typeface="ＭＳ Ｐゴシック" panose="020B0600070205080204" pitchFamily="50" charset="-128"/>
            </a:endParaRPr>
          </a:p>
        </p:txBody>
      </p:sp>
      <p:cxnSp>
        <p:nvCxnSpPr>
          <p:cNvPr id="41" name="直線矢印コネクタ 40">
            <a:extLst>
              <a:ext uri="{FF2B5EF4-FFF2-40B4-BE49-F238E27FC236}">
                <a16:creationId xmlns:a16="http://schemas.microsoft.com/office/drawing/2014/main" id="{34EE4B3E-05B5-8B14-510E-D7721CE51555}"/>
              </a:ext>
            </a:extLst>
          </p:cNvPr>
          <p:cNvCxnSpPr>
            <a:cxnSpLocks/>
            <a:endCxn id="39" idx="4"/>
          </p:cNvCxnSpPr>
          <p:nvPr/>
        </p:nvCxnSpPr>
        <p:spPr>
          <a:xfrm flipH="1" flipV="1">
            <a:off x="8284050" y="3740521"/>
            <a:ext cx="1080613" cy="95883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矢印: 右 12">
            <a:extLst>
              <a:ext uri="{FF2B5EF4-FFF2-40B4-BE49-F238E27FC236}">
                <a16:creationId xmlns:a16="http://schemas.microsoft.com/office/drawing/2014/main" id="{03D272AA-E06F-08C7-E171-A654AC75D289}"/>
              </a:ext>
            </a:extLst>
          </p:cNvPr>
          <p:cNvSpPr/>
          <p:nvPr/>
        </p:nvSpPr>
        <p:spPr>
          <a:xfrm rot="16200000">
            <a:off x="3212046" y="3385429"/>
            <a:ext cx="4302923" cy="297217"/>
          </a:xfrm>
          <a:prstGeom prst="right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右 14">
            <a:extLst>
              <a:ext uri="{FF2B5EF4-FFF2-40B4-BE49-F238E27FC236}">
                <a16:creationId xmlns:a16="http://schemas.microsoft.com/office/drawing/2014/main" id="{8CABF35B-197B-CD4F-0FE1-46DA55523D04}"/>
              </a:ext>
            </a:extLst>
          </p:cNvPr>
          <p:cNvSpPr/>
          <p:nvPr/>
        </p:nvSpPr>
        <p:spPr>
          <a:xfrm>
            <a:off x="5562066" y="5479950"/>
            <a:ext cx="6098874" cy="268822"/>
          </a:xfrm>
          <a:prstGeom prst="right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D8FF3049-24BA-7BB1-B339-5F1F1BD323EF}"/>
                  </a:ext>
                </a:extLst>
              </p:cNvPr>
              <p:cNvSpPr txBox="1"/>
              <p:nvPr/>
            </p:nvSpPr>
            <p:spPr>
              <a:xfrm>
                <a:off x="6929436" y="5652358"/>
                <a:ext cx="3550139" cy="523220"/>
              </a:xfrm>
              <a:prstGeom prst="rect">
                <a:avLst/>
              </a:prstGeom>
              <a:noFill/>
              <a:ln>
                <a:no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Number of neutrons</a:t>
                </a:r>
                <a:r>
                  <a:rPr kumimoji="1" lang="ja-JP" altLang="en-US" sz="2800" dirty="0">
                    <a:latin typeface="ＭＳ Ｐゴシック" panose="020B0600070205080204" pitchFamily="50" charset="-128"/>
                    <a:ea typeface="ＭＳ Ｐゴシック" panose="020B0600070205080204" pitchFamily="50" charset="-128"/>
                  </a:rPr>
                  <a:t> </a:t>
                </a:r>
                <a14:m>
                  <m:oMath xmlns:m="http://schemas.openxmlformats.org/officeDocument/2006/math">
                    <m:r>
                      <a:rPr kumimoji="1" lang="en-US" altLang="ja-JP" sz="2800" b="0" i="1" smtClean="0">
                        <a:latin typeface="Cambria Math" panose="02040503050406030204" pitchFamily="18" charset="0"/>
                        <a:ea typeface="ＭＳ Ｐゴシック" panose="020B0600070205080204" pitchFamily="50" charset="-128"/>
                      </a:rPr>
                      <m:t>𝑁</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8" name="テキスト ボックス 17">
                <a:extLst>
                  <a:ext uri="{FF2B5EF4-FFF2-40B4-BE49-F238E27FC236}">
                    <a16:creationId xmlns:a16="http://schemas.microsoft.com/office/drawing/2014/main" id="{D8FF3049-24BA-7BB1-B339-5F1F1BD323EF}"/>
                  </a:ext>
                </a:extLst>
              </p:cNvPr>
              <p:cNvSpPr txBox="1">
                <a:spLocks noRot="1" noChangeAspect="1" noMove="1" noResize="1" noEditPoints="1" noAdjustHandles="1" noChangeArrowheads="1" noChangeShapeType="1" noTextEdit="1"/>
              </p:cNvSpPr>
              <p:nvPr/>
            </p:nvSpPr>
            <p:spPr>
              <a:xfrm>
                <a:off x="6929436" y="5652358"/>
                <a:ext cx="3550139" cy="523220"/>
              </a:xfrm>
              <a:prstGeom prst="rect">
                <a:avLst/>
              </a:prstGeom>
              <a:blipFill>
                <a:blip r:embed="rId4"/>
                <a:stretch>
                  <a:fillRect l="-3608" t="-13953"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0FFE4FB9-3E04-B7EB-98E3-E3A2C518F801}"/>
                  </a:ext>
                </a:extLst>
              </p:cNvPr>
              <p:cNvSpPr txBox="1"/>
              <p:nvPr/>
            </p:nvSpPr>
            <p:spPr>
              <a:xfrm rot="16200000">
                <a:off x="4784238" y="1849962"/>
                <a:ext cx="515654" cy="523220"/>
              </a:xfrm>
              <a:prstGeom prst="rect">
                <a:avLst/>
              </a:prstGeom>
              <a:noFill/>
              <a:ln>
                <a:noFill/>
              </a:ln>
            </p:spPr>
            <p:txBody>
              <a:bodyPr wrap="none" rtlCol="0">
                <a:spAutoFit/>
              </a:bodyPr>
              <a:lstStyle/>
              <a:p>
                <a:pPr/>
                <a14:m>
                  <m:oMathPara xmlns:m="http://schemas.openxmlformats.org/officeDocument/2006/math">
                    <m:oMath>
                      <m:r>
                        <a:rPr lang="en-US" altLang="ja-JP" sz="2800" b="0" i="1" smtClean="0">
                          <a:latin typeface="Cambria Math" panose="02040503050406030204" pitchFamily="18" charset="0"/>
                          <a:ea typeface="ＭＳ Ｐゴシック" panose="020B0600070205080204" pitchFamily="50" charset="-128"/>
                        </a:rPr>
                        <m:t>𝑍</m:t>
                      </m:r>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9" name="テキスト ボックス 18">
                <a:extLst>
                  <a:ext uri="{FF2B5EF4-FFF2-40B4-BE49-F238E27FC236}">
                    <a16:creationId xmlns:a16="http://schemas.microsoft.com/office/drawing/2014/main" id="{0FFE4FB9-3E04-B7EB-98E3-E3A2C518F801}"/>
                  </a:ext>
                </a:extLst>
              </p:cNvPr>
              <p:cNvSpPr txBox="1">
                <a:spLocks noRot="1" noChangeAspect="1" noMove="1" noResize="1" noEditPoints="1" noAdjustHandles="1" noChangeArrowheads="1" noChangeShapeType="1" noTextEdit="1"/>
              </p:cNvSpPr>
              <p:nvPr/>
            </p:nvSpPr>
            <p:spPr>
              <a:xfrm rot="16200000">
                <a:off x="4784238" y="1849962"/>
                <a:ext cx="515654" cy="523220"/>
              </a:xfrm>
              <a:prstGeom prst="rect">
                <a:avLst/>
              </a:prstGeom>
              <a:blipFill>
                <a:blip r:embed="rId5"/>
                <a:stretch>
                  <a:fillRect/>
                </a:stretch>
              </a:blipFill>
              <a:ln>
                <a:noFill/>
              </a:ln>
            </p:spPr>
            <p:txBody>
              <a:bodyPr/>
              <a:lstStyle/>
              <a:p>
                <a:r>
                  <a:rPr lang="ja-JP" altLang="en-US">
                    <a:noFill/>
                  </a:rPr>
                  <a:t> </a:t>
                </a:r>
              </a:p>
            </p:txBody>
          </p:sp>
        </mc:Fallback>
      </mc:AlternateContent>
      <p:sp>
        <p:nvSpPr>
          <p:cNvPr id="20" name="テキスト ボックス 19">
            <a:extLst>
              <a:ext uri="{FF2B5EF4-FFF2-40B4-BE49-F238E27FC236}">
                <a16:creationId xmlns:a16="http://schemas.microsoft.com/office/drawing/2014/main" id="{F06510FE-BDD5-13D6-2B76-3CCF9235EEDD}"/>
              </a:ext>
            </a:extLst>
          </p:cNvPr>
          <p:cNvSpPr txBox="1"/>
          <p:nvPr/>
        </p:nvSpPr>
        <p:spPr>
          <a:xfrm rot="10800000">
            <a:off x="4741646" y="2343978"/>
            <a:ext cx="615553" cy="2325317"/>
          </a:xfrm>
          <a:prstGeom prst="rect">
            <a:avLst/>
          </a:prstGeom>
          <a:noFill/>
        </p:spPr>
        <p:txBody>
          <a:bodyPr vert="eaVert" wrap="none" rtlCol="0">
            <a:spAutoFit/>
          </a:bodyPr>
          <a:lstStyle/>
          <a:p>
            <a:r>
              <a:rPr lang="en-US" altLang="ja-JP" sz="2800" dirty="0">
                <a:latin typeface="ＭＳ Ｐゴシック" panose="020B0600070205080204" pitchFamily="50" charset="-128"/>
                <a:ea typeface="ＭＳ Ｐゴシック" panose="020B0600070205080204" pitchFamily="50" charset="-128"/>
              </a:rPr>
              <a:t>Proton number</a:t>
            </a:r>
            <a:endParaRPr lang="ja-JP" altLang="en-US" sz="2800" dirty="0">
              <a:latin typeface="ＭＳ Ｐゴシック" panose="020B0600070205080204" pitchFamily="50" charset="-128"/>
              <a:ea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78D40744-88AD-B049-B8ED-504BFF7ADA3B}"/>
              </a:ext>
            </a:extLst>
          </p:cNvPr>
          <p:cNvSpPr txBox="1"/>
          <p:nvPr/>
        </p:nvSpPr>
        <p:spPr>
          <a:xfrm>
            <a:off x="3561457" y="6496382"/>
            <a:ext cx="8738290" cy="369332"/>
          </a:xfrm>
          <a:prstGeom prst="rect">
            <a:avLst/>
          </a:prstGeom>
          <a:noFill/>
        </p:spPr>
        <p:txBody>
          <a:bodyPr wrap="none" rtlCol="0">
            <a:spAutoFit/>
          </a:bodyPr>
          <a:lstStyle/>
          <a:p>
            <a:r>
              <a:rPr kumimoji="1" lang="en-US" altLang="ja-JP" dirty="0"/>
              <a:t>[</a:t>
            </a:r>
            <a:r>
              <a:rPr lang="en-US" altLang="ja-JP" dirty="0"/>
              <a:t>1] </a:t>
            </a:r>
            <a:r>
              <a:rPr lang="en-US" altLang="ja-JP" dirty="0" err="1"/>
              <a:t>I.Angeli</a:t>
            </a:r>
            <a:r>
              <a:rPr lang="en-US" altLang="ja-JP" dirty="0"/>
              <a:t> and K. P. Marinova, At. Data and </a:t>
            </a:r>
            <a:r>
              <a:rPr lang="en-US" altLang="ja-JP" dirty="0" err="1"/>
              <a:t>Nucl</a:t>
            </a:r>
            <a:r>
              <a:rPr lang="en-US" altLang="ja-JP" dirty="0"/>
              <a:t>. Data Tables 99, 69–95 (2013).</a:t>
            </a:r>
            <a:endParaRPr kumimoji="1" lang="ja-JP" altLang="en-US" dirty="0"/>
          </a:p>
        </p:txBody>
      </p:sp>
    </p:spTree>
    <p:extLst>
      <p:ext uri="{BB962C8B-B14F-4D97-AF65-F5344CB8AC3E}">
        <p14:creationId xmlns:p14="http://schemas.microsoft.com/office/powerpoint/2010/main" val="330575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07445B05-C401-E6A3-DAD4-BA4FCFB396C6}"/>
                  </a:ext>
                </a:extLst>
              </p:cNvPr>
              <p:cNvSpPr txBox="1"/>
              <p:nvPr/>
            </p:nvSpPr>
            <p:spPr>
              <a:xfrm>
                <a:off x="-2233" y="1809740"/>
                <a:ext cx="5737725" cy="1172693"/>
              </a:xfrm>
              <a:prstGeom prst="rect">
                <a:avLst/>
              </a:prstGeom>
              <a:noFill/>
            </p:spPr>
            <p:txBody>
              <a:bodyPr wrap="none" rtlCol="0">
                <a:spAutoFit/>
              </a:bodyPr>
              <a:lstStyle/>
              <a:p>
                <a:pPr/>
                <a14:m>
                  <m:oMathPara xmlns:m="http://schemas.openxmlformats.org/officeDocument/2006/math">
                    <m:oMath>
                      <m:sSub>
                        <m:sSubPr>
                          <m:ctrlPr>
                            <a:rPr lang="en-US" altLang="ja-JP" sz="2400" i="1">
                              <a:latin typeface="Cambria Math" panose="02040503050406030204" pitchFamily="18" charset="0"/>
                            </a:rPr>
                          </m:ctrlPr>
                        </m:sSubPr>
                        <m:e>
                          <m:d>
                            <m:dPr>
                              <m:begChr m:val="⟨"/>
                              <m:endChr m:val="⟩"/>
                              <m:ctrlPr>
                                <a:rPr lang="en-US" altLang="ja-JP" sz="2400" i="1">
                                  <a:latin typeface="Cambria Math" panose="02040503050406030204" pitchFamily="18" charset="0"/>
                                </a:rPr>
                              </m:ctrlPr>
                            </m:dPr>
                            <m:e>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𝑟</m:t>
                                  </m:r>
                                </m:e>
                                <m:sup>
                                  <m:r>
                                    <a:rPr lang="en-US" altLang="ja-JP" sz="2400" i="1">
                                      <a:latin typeface="Cambria Math" panose="02040503050406030204" pitchFamily="18" charset="0"/>
                                    </a:rPr>
                                    <m:t>2</m:t>
                                  </m:r>
                                </m:sup>
                              </m:sSup>
                            </m:e>
                          </m:d>
                        </m:e>
                        <m:sub>
                          <m:r>
                            <m:rPr>
                              <m:sty m:val="p"/>
                            </m:rPr>
                            <a:rPr lang="en-US" altLang="ja-JP" sz="2400">
                              <a:latin typeface="Cambria Math" panose="02040503050406030204" pitchFamily="18" charset="0"/>
                            </a:rPr>
                            <m:t>ch</m:t>
                          </m:r>
                        </m:sub>
                      </m:sSub>
                      <m:r>
                        <a:rPr lang="en-US" altLang="ja-JP" sz="2400" i="1">
                          <a:latin typeface="Cambria Math" panose="02040503050406030204" pitchFamily="18" charset="0"/>
                        </a:rPr>
                        <m:t>=</m:t>
                      </m:r>
                      <m:sSub>
                        <m:sSubPr>
                          <m:ctrlPr>
                            <a:rPr lang="en-US" altLang="ja-JP" sz="2400" i="1">
                              <a:latin typeface="Cambria Math" panose="02040503050406030204" pitchFamily="18" charset="0"/>
                            </a:rPr>
                          </m:ctrlPr>
                        </m:sSubPr>
                        <m:e>
                          <m:d>
                            <m:dPr>
                              <m:begChr m:val="⟨"/>
                              <m:endChr m:val="⟩"/>
                              <m:ctrlPr>
                                <a:rPr lang="en-US" altLang="ja-JP" sz="2400" i="1">
                                  <a:latin typeface="Cambria Math" panose="02040503050406030204" pitchFamily="18" charset="0"/>
                                </a:rPr>
                              </m:ctrlPr>
                            </m:dPr>
                            <m:e>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𝑟</m:t>
                                  </m:r>
                                </m:e>
                                <m:sup>
                                  <m:r>
                                    <a:rPr lang="en-US" altLang="ja-JP" sz="2400" i="1">
                                      <a:latin typeface="Cambria Math" panose="02040503050406030204" pitchFamily="18" charset="0"/>
                                    </a:rPr>
                                    <m:t>2</m:t>
                                  </m:r>
                                </m:sup>
                              </m:sSup>
                            </m:e>
                          </m:d>
                        </m:e>
                        <m:sub>
                          <m:r>
                            <m:rPr>
                              <m:sty m:val="p"/>
                            </m:rPr>
                            <a:rPr lang="en-US" altLang="ja-JP" sz="2400">
                              <a:latin typeface="Cambria Math" panose="02040503050406030204" pitchFamily="18" charset="0"/>
                            </a:rPr>
                            <m:t>P</m:t>
                          </m:r>
                        </m:sub>
                      </m:sSub>
                      <m:r>
                        <a:rPr lang="en-US" altLang="ja-JP" sz="2400" i="1">
                          <a:latin typeface="Cambria Math" panose="02040503050406030204" pitchFamily="18" charset="0"/>
                        </a:rPr>
                        <m:t>+</m:t>
                      </m:r>
                      <m:d>
                        <m:dPr>
                          <m:begChr m:val="⟨"/>
                          <m:endChr m:val="⟩"/>
                          <m:ctrlPr>
                            <a:rPr lang="en-US" altLang="ja-JP" sz="2400" i="1">
                              <a:latin typeface="Cambria Math" panose="02040503050406030204" pitchFamily="18" charset="0"/>
                            </a:rPr>
                          </m:ctrlPr>
                        </m:dPr>
                        <m:e>
                          <m:sSubSup>
                            <m:sSubSupPr>
                              <m:ctrlPr>
                                <a:rPr lang="en-US" altLang="ja-JP" sz="2400" i="1">
                                  <a:latin typeface="Cambria Math" panose="02040503050406030204" pitchFamily="18" charset="0"/>
                                </a:rPr>
                              </m:ctrlPr>
                            </m:sSubSupPr>
                            <m:e>
                              <m:r>
                                <a:rPr lang="en-US" altLang="ja-JP" sz="2400" i="1">
                                  <a:latin typeface="Cambria Math" panose="02040503050406030204" pitchFamily="18" charset="0"/>
                                </a:rPr>
                                <m:t>𝑅</m:t>
                              </m:r>
                            </m:e>
                            <m:sub>
                              <m:r>
                                <m:rPr>
                                  <m:sty m:val="p"/>
                                </m:rPr>
                                <a:rPr lang="en-US" altLang="ja-JP" sz="2400">
                                  <a:latin typeface="Cambria Math" panose="02040503050406030204" pitchFamily="18" charset="0"/>
                                </a:rPr>
                                <m:t>P</m:t>
                              </m:r>
                            </m:sub>
                            <m:sup>
                              <m:r>
                                <a:rPr lang="en-US" altLang="ja-JP" sz="2400" i="1">
                                  <a:latin typeface="Cambria Math" panose="02040503050406030204" pitchFamily="18" charset="0"/>
                                </a:rPr>
                                <m:t>2</m:t>
                              </m:r>
                            </m:sup>
                          </m:sSubSup>
                        </m:e>
                      </m:d>
                      <m:r>
                        <a:rPr lang="en-US" altLang="ja-JP" sz="2400" i="1">
                          <a:latin typeface="Cambria Math" panose="02040503050406030204" pitchFamily="18" charset="0"/>
                        </a:rPr>
                        <m:t>+</m:t>
                      </m:r>
                      <m:f>
                        <m:fPr>
                          <m:ctrlPr>
                            <a:rPr lang="en-US" altLang="ja-JP" sz="2400" i="1">
                              <a:latin typeface="Cambria Math" panose="02040503050406030204" pitchFamily="18" charset="0"/>
                            </a:rPr>
                          </m:ctrlPr>
                        </m:fPr>
                        <m:num>
                          <m:r>
                            <a:rPr lang="en-US" altLang="ja-JP" sz="2400" i="1">
                              <a:latin typeface="Cambria Math" panose="02040503050406030204" pitchFamily="18" charset="0"/>
                            </a:rPr>
                            <m:t>𝑁</m:t>
                          </m:r>
                        </m:num>
                        <m:den>
                          <m:r>
                            <a:rPr lang="en-US" altLang="ja-JP" sz="2400" i="1">
                              <a:latin typeface="Cambria Math" panose="02040503050406030204" pitchFamily="18" charset="0"/>
                            </a:rPr>
                            <m:t>𝑍</m:t>
                          </m:r>
                        </m:den>
                      </m:f>
                      <m:d>
                        <m:dPr>
                          <m:begChr m:val="⟨"/>
                          <m:endChr m:val="⟩"/>
                          <m:ctrlPr>
                            <a:rPr lang="en-US" altLang="ja-JP" sz="2400" i="1">
                              <a:latin typeface="Cambria Math" panose="02040503050406030204" pitchFamily="18" charset="0"/>
                            </a:rPr>
                          </m:ctrlPr>
                        </m:dPr>
                        <m:e>
                          <m:sSubSup>
                            <m:sSubSupPr>
                              <m:ctrlPr>
                                <a:rPr lang="en-US" altLang="ja-JP" sz="2400" i="1">
                                  <a:latin typeface="Cambria Math" panose="02040503050406030204" pitchFamily="18" charset="0"/>
                                </a:rPr>
                              </m:ctrlPr>
                            </m:sSubSupPr>
                            <m:e>
                              <m:r>
                                <a:rPr lang="en-US" altLang="ja-JP" sz="2400" i="1">
                                  <a:latin typeface="Cambria Math" panose="02040503050406030204" pitchFamily="18" charset="0"/>
                                </a:rPr>
                                <m:t>𝑅</m:t>
                              </m:r>
                            </m:e>
                            <m:sub>
                              <m:r>
                                <m:rPr>
                                  <m:sty m:val="p"/>
                                </m:rPr>
                                <a:rPr lang="en-US" altLang="ja-JP" sz="2400">
                                  <a:latin typeface="Cambria Math" panose="02040503050406030204" pitchFamily="18" charset="0"/>
                                </a:rPr>
                                <m:t>N</m:t>
                              </m:r>
                            </m:sub>
                            <m:sup>
                              <m:r>
                                <a:rPr lang="en-US" altLang="ja-JP" sz="2400" i="1">
                                  <a:latin typeface="Cambria Math" panose="02040503050406030204" pitchFamily="18" charset="0"/>
                                </a:rPr>
                                <m:t>2</m:t>
                              </m:r>
                            </m:sup>
                          </m:sSubSup>
                        </m:e>
                      </m:d>
                      <m:r>
                        <a:rPr lang="en-US" altLang="ja-JP" sz="2400" i="1">
                          <a:latin typeface="Cambria Math" panose="02040503050406030204" pitchFamily="18" charset="0"/>
                        </a:rPr>
                        <m:t>+</m:t>
                      </m:r>
                      <m:f>
                        <m:fPr>
                          <m:ctrlPr>
                            <a:rPr lang="en-US" altLang="ja-JP" sz="2400" i="1">
                              <a:latin typeface="Cambria Math" panose="02040503050406030204" pitchFamily="18" charset="0"/>
                            </a:rPr>
                          </m:ctrlPr>
                        </m:fPr>
                        <m:num>
                          <m:r>
                            <a:rPr lang="en-US" altLang="ja-JP" sz="2400" i="1">
                              <a:latin typeface="Cambria Math" panose="02040503050406030204" pitchFamily="18" charset="0"/>
                            </a:rPr>
                            <m:t>3</m:t>
                          </m:r>
                          <m:sSup>
                            <m:sSupPr>
                              <m:ctrlPr>
                                <a:rPr lang="en-US" altLang="ja-JP" sz="2400" i="1">
                                  <a:latin typeface="Cambria Math" panose="02040503050406030204" pitchFamily="18" charset="0"/>
                                </a:rPr>
                              </m:ctrlPr>
                            </m:sSupPr>
                            <m:e>
                              <m:r>
                                <m:rPr>
                                  <m:sty m:val="p"/>
                                </m:rPr>
                                <a:rPr lang="en-US" altLang="ja-JP" sz="2400" i="1">
                                  <a:latin typeface="Cambria Math" panose="02040503050406030204" pitchFamily="18" charset="0"/>
                                </a:rPr>
                                <m:t>ℏ</m:t>
                              </m:r>
                            </m:e>
                            <m:sup>
                              <m:r>
                                <a:rPr lang="en-US" altLang="ja-JP" sz="2400" i="1">
                                  <a:latin typeface="Cambria Math" panose="02040503050406030204" pitchFamily="18" charset="0"/>
                                </a:rPr>
                                <m:t>2</m:t>
                              </m:r>
                            </m:sup>
                          </m:sSup>
                        </m:num>
                        <m:den>
                          <m:r>
                            <a:rPr lang="en-US" altLang="ja-JP" sz="2400" i="1">
                              <a:latin typeface="Cambria Math" panose="02040503050406030204" pitchFamily="18" charset="0"/>
                            </a:rPr>
                            <m:t>4</m:t>
                          </m:r>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𝑚</m:t>
                              </m:r>
                            </m:e>
                            <m:sup>
                              <m:r>
                                <a:rPr lang="en-US" altLang="ja-JP" sz="2400" i="1">
                                  <a:latin typeface="Cambria Math" panose="02040503050406030204" pitchFamily="18" charset="0"/>
                                </a:rPr>
                                <m:t>2</m:t>
                              </m:r>
                            </m:sup>
                          </m:sSup>
                          <m:r>
                            <a:rPr lang="en-US" altLang="ja-JP" sz="2400" i="1">
                              <a:latin typeface="Cambria Math" panose="02040503050406030204" pitchFamily="18" charset="0"/>
                            </a:rPr>
                            <m:t>𝑝</m:t>
                          </m:r>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𝑐</m:t>
                              </m:r>
                            </m:e>
                            <m:sup>
                              <m:r>
                                <a:rPr lang="en-US" altLang="ja-JP" sz="2400" i="1">
                                  <a:latin typeface="Cambria Math" panose="02040503050406030204" pitchFamily="18" charset="0"/>
                                </a:rPr>
                                <m:t>2</m:t>
                              </m:r>
                            </m:sup>
                          </m:sSup>
                        </m:den>
                      </m:f>
                    </m:oMath>
                  </m:oMathPara>
                </a14:m>
                <a:endParaRPr lang="ja-JP" altLang="ja-JP" dirty="0"/>
              </a:p>
              <a:p>
                <a:endParaRPr kumimoji="1" lang="ja-JP" altLang="en-US" dirty="0"/>
              </a:p>
            </p:txBody>
          </p:sp>
        </mc:Choice>
        <mc:Fallback xmlns="">
          <p:sp>
            <p:nvSpPr>
              <p:cNvPr id="4" name="テキスト ボックス 3">
                <a:extLst>
                  <a:ext uri="{FF2B5EF4-FFF2-40B4-BE49-F238E27FC236}">
                    <a16:creationId xmlns:a16="http://schemas.microsoft.com/office/drawing/2014/main" id="{07445B05-C401-E6A3-DAD4-BA4FCFB396C6}"/>
                  </a:ext>
                </a:extLst>
              </p:cNvPr>
              <p:cNvSpPr txBox="1">
                <a:spLocks noRot="1" noChangeAspect="1" noMove="1" noResize="1" noEditPoints="1" noAdjustHandles="1" noChangeArrowheads="1" noChangeShapeType="1" noTextEdit="1"/>
              </p:cNvSpPr>
              <p:nvPr/>
            </p:nvSpPr>
            <p:spPr>
              <a:xfrm>
                <a:off x="-2233" y="1809740"/>
                <a:ext cx="5737725" cy="1172693"/>
              </a:xfrm>
              <a:prstGeom prst="rect">
                <a:avLst/>
              </a:prstGeom>
              <a:blipFill>
                <a:blip r:embed="rId3"/>
                <a:stretch>
                  <a:fillRect/>
                </a:stretch>
              </a:blipFill>
            </p:spPr>
            <p:txBody>
              <a:bodyPr/>
              <a:lstStyle/>
              <a:p>
                <a:r>
                  <a:rPr lang="ja-JP" altLang="en-US">
                    <a:noFill/>
                  </a:rPr>
                  <a:t> </a:t>
                </a:r>
              </a:p>
            </p:txBody>
          </p:sp>
        </mc:Fallback>
      </mc:AlternateContent>
      <p:sp>
        <p:nvSpPr>
          <p:cNvPr id="5" name="テキスト ボックス 4">
            <a:extLst>
              <a:ext uri="{FF2B5EF4-FFF2-40B4-BE49-F238E27FC236}">
                <a16:creationId xmlns:a16="http://schemas.microsoft.com/office/drawing/2014/main" id="{A8BDD4D8-EF0A-8912-2406-742F500F6FCD}"/>
              </a:ext>
            </a:extLst>
          </p:cNvPr>
          <p:cNvSpPr txBox="1"/>
          <p:nvPr/>
        </p:nvSpPr>
        <p:spPr>
          <a:xfrm>
            <a:off x="-201927" y="329292"/>
            <a:ext cx="6408646" cy="707886"/>
          </a:xfrm>
          <a:prstGeom prst="rect">
            <a:avLst/>
          </a:prstGeom>
          <a:noFill/>
        </p:spPr>
        <p:txBody>
          <a:bodyPr wrap="square" rtlCol="0">
            <a:spAutoFit/>
          </a:bodyPr>
          <a:lstStyle/>
          <a:p>
            <a:pPr algn="ctr"/>
            <a:r>
              <a:rPr lang="ja-JP" altLang="ja-JP" sz="4000" dirty="0"/>
              <a:t>Proton distribution radius</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6" name="直線コネクタ 5">
            <a:extLst>
              <a:ext uri="{FF2B5EF4-FFF2-40B4-BE49-F238E27FC236}">
                <a16:creationId xmlns:a16="http://schemas.microsoft.com/office/drawing/2014/main" id="{A60E07D8-0608-5304-D273-EAE7C3D90837}"/>
              </a:ext>
            </a:extLst>
          </p:cNvPr>
          <p:cNvCxnSpPr>
            <a:cxnSpLocks/>
          </p:cNvCxnSpPr>
          <p:nvPr/>
        </p:nvCxnSpPr>
        <p:spPr>
          <a:xfrm>
            <a:off x="0" y="1125766"/>
            <a:ext cx="5799290" cy="0"/>
          </a:xfrm>
          <a:prstGeom prst="line">
            <a:avLst/>
          </a:prstGeom>
          <a:ln w="38100"/>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9E12E949-34F7-D3BD-55A4-CA83D5CAB401}"/>
                  </a:ext>
                </a:extLst>
              </p:cNvPr>
              <p:cNvSpPr txBox="1"/>
              <p:nvPr/>
            </p:nvSpPr>
            <p:spPr>
              <a:xfrm>
                <a:off x="6882342" y="1737903"/>
                <a:ext cx="5232971" cy="2920864"/>
              </a:xfrm>
              <a:prstGeom prst="rect">
                <a:avLst/>
              </a:prstGeom>
              <a:noFill/>
            </p:spPr>
            <p:txBody>
              <a:bodyPr wrap="none" rtlCol="0">
                <a:spAutoFit/>
              </a:bodyPr>
              <a:lstStyle/>
              <a:p>
                <a14:m>
                  <m:oMath xmlns:m="http://schemas.openxmlformats.org/officeDocument/2006/math">
                    <m:sSub>
                      <m:sSubPr>
                        <m:ctrlPr>
                          <a:rPr lang="en-US" altLang="ja-JP" sz="2400" i="1">
                            <a:latin typeface="Cambria Math" panose="02040503050406030204" pitchFamily="18" charset="0"/>
                          </a:rPr>
                        </m:ctrlPr>
                      </m:sSubPr>
                      <m:e>
                        <m:d>
                          <m:dPr>
                            <m:begChr m:val="⟨"/>
                            <m:endChr m:val="⟩"/>
                            <m:ctrlPr>
                              <a:rPr lang="en-US" altLang="ja-JP" sz="2400" i="1">
                                <a:latin typeface="Cambria Math" panose="02040503050406030204" pitchFamily="18" charset="0"/>
                              </a:rPr>
                            </m:ctrlPr>
                          </m:dPr>
                          <m:e>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𝑟</m:t>
                                </m:r>
                              </m:e>
                              <m:sup>
                                <m:r>
                                  <a:rPr lang="en-US" altLang="ja-JP" sz="2400" i="1">
                                    <a:latin typeface="Cambria Math" panose="02040503050406030204" pitchFamily="18" charset="0"/>
                                  </a:rPr>
                                  <m:t>2</m:t>
                                </m:r>
                              </m:sup>
                            </m:sSup>
                          </m:e>
                        </m:d>
                      </m:e>
                      <m:sub>
                        <m:r>
                          <m:rPr>
                            <m:sty m:val="p"/>
                          </m:rPr>
                          <a:rPr lang="en-US" altLang="ja-JP" sz="2400">
                            <a:latin typeface="Cambria Math" panose="02040503050406030204" pitchFamily="18" charset="0"/>
                          </a:rPr>
                          <m:t>P</m:t>
                        </m:r>
                      </m:sub>
                    </m:sSub>
                  </m:oMath>
                </a14:m>
                <a:r>
                  <a:rPr lang="ja-JP" altLang="ja-JP" sz="2400" dirty="0"/>
                  <a:t>：</a:t>
                </a:r>
                <a:r>
                  <a:rPr lang="ja-JP" altLang="ja-JP" sz="2400" dirty="0">
                    <a:latin typeface="ＭＳ Ｐゴシック" panose="020B0600070205080204" pitchFamily="50" charset="-128"/>
                    <a:ea typeface="ＭＳ Ｐゴシック" panose="020B0600070205080204" pitchFamily="50" charset="-128"/>
                  </a:rPr>
                  <a:t>Point-proton distribution radius</a:t>
                </a:r>
              </a:p>
              <a:p>
                <a14:m>
                  <m:oMath xmlns:m="http://schemas.openxmlformats.org/officeDocument/2006/math">
                    <m:sSub>
                      <m:sSubPr>
                        <m:ctrlPr>
                          <a:rPr lang="en-US" altLang="ja-JP" sz="2400" i="1">
                            <a:latin typeface="Cambria Math" panose="02040503050406030204" pitchFamily="18" charset="0"/>
                          </a:rPr>
                        </m:ctrlPr>
                      </m:sSubPr>
                      <m:e>
                        <m:d>
                          <m:dPr>
                            <m:begChr m:val="⟨"/>
                            <m:endChr m:val="⟩"/>
                            <m:ctrlPr>
                              <a:rPr lang="en-US" altLang="ja-JP" sz="2400" i="1">
                                <a:latin typeface="Cambria Math" panose="02040503050406030204" pitchFamily="18" charset="0"/>
                              </a:rPr>
                            </m:ctrlPr>
                          </m:dPr>
                          <m:e>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𝑟</m:t>
                                </m:r>
                              </m:e>
                              <m:sup>
                                <m:r>
                                  <a:rPr lang="en-US" altLang="ja-JP" sz="2400" i="1">
                                    <a:latin typeface="Cambria Math" panose="02040503050406030204" pitchFamily="18" charset="0"/>
                                  </a:rPr>
                                  <m:t>2</m:t>
                                </m:r>
                              </m:sup>
                            </m:sSup>
                          </m:e>
                        </m:d>
                      </m:e>
                      <m:sub>
                        <m:r>
                          <m:rPr>
                            <m:sty m:val="p"/>
                          </m:rPr>
                          <a:rPr lang="en-US" altLang="ja-JP" sz="2400">
                            <a:latin typeface="Cambria Math" panose="02040503050406030204" pitchFamily="18" charset="0"/>
                          </a:rPr>
                          <m:t>ch</m:t>
                        </m:r>
                      </m:sub>
                    </m:sSub>
                  </m:oMath>
                </a14:m>
                <a:r>
                  <a:rPr lang="ja-JP" altLang="ja-JP" sz="2400" dirty="0"/>
                  <a:t>：</a:t>
                </a:r>
                <a:r>
                  <a:rPr lang="ja-JP" altLang="ja-JP" sz="2400" dirty="0">
                    <a:latin typeface="ＭＳ Ｐゴシック" panose="020B0600070205080204" pitchFamily="50" charset="-128"/>
                    <a:ea typeface="ＭＳ Ｐゴシック" panose="020B0600070205080204" pitchFamily="50" charset="-128"/>
                  </a:rPr>
                  <a:t>Squared charge radius</a:t>
                </a:r>
                <a:endParaRPr lang="en-US" altLang="ja-JP" sz="2400" dirty="0">
                  <a:latin typeface="ＭＳ Ｐゴシック" panose="020B0600070205080204" pitchFamily="50" charset="-128"/>
                  <a:ea typeface="ＭＳ Ｐゴシック" panose="020B0600070205080204" pitchFamily="50" charset="-128"/>
                </a:endParaRPr>
              </a:p>
              <a:p>
                <a14:m>
                  <m:oMath xmlns:m="http://schemas.openxmlformats.org/officeDocument/2006/math">
                    <m:d>
                      <m:dPr>
                        <m:begChr m:val="⟨"/>
                        <m:endChr m:val="⟩"/>
                        <m:ctrlPr>
                          <a:rPr lang="en-US" altLang="ja-JP" sz="2400" i="1">
                            <a:latin typeface="Cambria Math" panose="02040503050406030204" pitchFamily="18" charset="0"/>
                          </a:rPr>
                        </m:ctrlPr>
                      </m:dPr>
                      <m:e>
                        <m:sSubSup>
                          <m:sSubSupPr>
                            <m:ctrlPr>
                              <a:rPr lang="en-US" altLang="ja-JP" sz="2400" i="1">
                                <a:latin typeface="Cambria Math" panose="02040503050406030204" pitchFamily="18" charset="0"/>
                              </a:rPr>
                            </m:ctrlPr>
                          </m:sSubSupPr>
                          <m:e>
                            <m:r>
                              <a:rPr lang="en-US" altLang="ja-JP" sz="2400" i="1">
                                <a:latin typeface="Cambria Math" panose="02040503050406030204" pitchFamily="18" charset="0"/>
                              </a:rPr>
                              <m:t>𝑅</m:t>
                            </m:r>
                          </m:e>
                          <m:sub>
                            <m:r>
                              <m:rPr>
                                <m:sty m:val="p"/>
                              </m:rPr>
                              <a:rPr lang="en-US" altLang="ja-JP" sz="2400">
                                <a:latin typeface="Cambria Math" panose="02040503050406030204" pitchFamily="18" charset="0"/>
                              </a:rPr>
                              <m:t>P</m:t>
                            </m:r>
                          </m:sub>
                          <m:sup>
                            <m:r>
                              <a:rPr lang="en-US" altLang="ja-JP" sz="2400" i="1">
                                <a:latin typeface="Cambria Math" panose="02040503050406030204" pitchFamily="18" charset="0"/>
                              </a:rPr>
                              <m:t>2</m:t>
                            </m:r>
                          </m:sup>
                        </m:sSubSup>
                      </m:e>
                    </m:d>
                  </m:oMath>
                </a14:m>
                <a:r>
                  <a:rPr lang="ja-JP" altLang="ja-JP" sz="2400" dirty="0"/>
                  <a:t>：</a:t>
                </a:r>
                <a:r>
                  <a:rPr lang="ja-JP" altLang="ja-JP" sz="2400" dirty="0">
                    <a:latin typeface="ＭＳ Ｐゴシック" panose="020B0600070205080204" pitchFamily="50" charset="-128"/>
                    <a:ea typeface="ＭＳ Ｐゴシック" panose="020B0600070205080204" pitchFamily="50" charset="-128"/>
                  </a:rPr>
                  <a:t>Squared proton charge radius</a:t>
                </a:r>
              </a:p>
              <a:p>
                <a14:m>
                  <m:oMath xmlns:m="http://schemas.openxmlformats.org/officeDocument/2006/math">
                    <m:d>
                      <m:dPr>
                        <m:begChr m:val="⟨"/>
                        <m:endChr m:val="⟩"/>
                        <m:ctrlPr>
                          <a:rPr lang="en-US" altLang="ja-JP" sz="2400" i="1">
                            <a:latin typeface="Cambria Math" panose="02040503050406030204" pitchFamily="18" charset="0"/>
                          </a:rPr>
                        </m:ctrlPr>
                      </m:dPr>
                      <m:e>
                        <m:sSubSup>
                          <m:sSubSupPr>
                            <m:ctrlPr>
                              <a:rPr lang="en-US" altLang="ja-JP" sz="2400" i="1">
                                <a:latin typeface="Cambria Math" panose="02040503050406030204" pitchFamily="18" charset="0"/>
                              </a:rPr>
                            </m:ctrlPr>
                          </m:sSubSupPr>
                          <m:e>
                            <m:r>
                              <a:rPr lang="en-US" altLang="ja-JP" sz="2400" i="1">
                                <a:latin typeface="Cambria Math" panose="02040503050406030204" pitchFamily="18" charset="0"/>
                              </a:rPr>
                              <m:t>𝑅</m:t>
                            </m:r>
                          </m:e>
                          <m:sub>
                            <m:r>
                              <m:rPr>
                                <m:sty m:val="p"/>
                              </m:rPr>
                              <a:rPr lang="en-US" altLang="ja-JP" sz="2400">
                                <a:latin typeface="Cambria Math" panose="02040503050406030204" pitchFamily="18" charset="0"/>
                              </a:rPr>
                              <m:t>N</m:t>
                            </m:r>
                          </m:sub>
                          <m:sup>
                            <m:r>
                              <a:rPr lang="en-US" altLang="ja-JP" sz="2400" i="1">
                                <a:latin typeface="Cambria Math" panose="02040503050406030204" pitchFamily="18" charset="0"/>
                              </a:rPr>
                              <m:t>2</m:t>
                            </m:r>
                          </m:sup>
                        </m:sSubSup>
                      </m:e>
                    </m:d>
                  </m:oMath>
                </a14:m>
                <a:r>
                  <a:rPr lang="ja-JP" altLang="ja-JP" sz="2400" dirty="0"/>
                  <a:t>：</a:t>
                </a:r>
                <a:r>
                  <a:rPr lang="ja-JP" altLang="ja-JP" sz="2400" dirty="0">
                    <a:latin typeface="ＭＳ Ｐゴシック" panose="020B0600070205080204" pitchFamily="50" charset="-128"/>
                    <a:ea typeface="ＭＳ Ｐゴシック" panose="020B0600070205080204" pitchFamily="50" charset="-128"/>
                  </a:rPr>
                  <a:t>Squared neutron charge radius</a:t>
                </a:r>
              </a:p>
              <a:p>
                <a14:m>
                  <m:oMath xmlns:m="http://schemas.openxmlformats.org/officeDocument/2006/math">
                    <m:f>
                      <m:fPr>
                        <m:ctrlPr>
                          <a:rPr lang="en-US" altLang="ja-JP" sz="2400" i="1">
                            <a:latin typeface="Cambria Math" panose="02040503050406030204" pitchFamily="18" charset="0"/>
                          </a:rPr>
                        </m:ctrlPr>
                      </m:fPr>
                      <m:num>
                        <m:r>
                          <a:rPr lang="en-US" altLang="ja-JP" sz="2400" i="1">
                            <a:latin typeface="Cambria Math" panose="02040503050406030204" pitchFamily="18" charset="0"/>
                          </a:rPr>
                          <m:t>3</m:t>
                        </m:r>
                        <m:sSup>
                          <m:sSupPr>
                            <m:ctrlPr>
                              <a:rPr lang="en-US" altLang="ja-JP" sz="2400" i="1">
                                <a:latin typeface="Cambria Math" panose="02040503050406030204" pitchFamily="18" charset="0"/>
                              </a:rPr>
                            </m:ctrlPr>
                          </m:sSupPr>
                          <m:e>
                            <m:r>
                              <m:rPr>
                                <m:sty m:val="p"/>
                              </m:rPr>
                              <a:rPr lang="en-US" altLang="ja-JP" sz="2400" i="1">
                                <a:latin typeface="Cambria Math" panose="02040503050406030204" pitchFamily="18" charset="0"/>
                              </a:rPr>
                              <m:t>ℏ</m:t>
                            </m:r>
                          </m:e>
                          <m:sup>
                            <m:r>
                              <a:rPr lang="en-US" altLang="ja-JP" sz="2400" i="1">
                                <a:latin typeface="Cambria Math" panose="02040503050406030204" pitchFamily="18" charset="0"/>
                              </a:rPr>
                              <m:t>2</m:t>
                            </m:r>
                          </m:sup>
                        </m:sSup>
                      </m:num>
                      <m:den>
                        <m:r>
                          <a:rPr lang="en-US" altLang="ja-JP" sz="2400" i="1">
                            <a:latin typeface="Cambria Math" panose="02040503050406030204" pitchFamily="18" charset="0"/>
                          </a:rPr>
                          <m:t>4</m:t>
                        </m:r>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𝑚</m:t>
                            </m:r>
                          </m:e>
                          <m:sup>
                            <m:r>
                              <a:rPr lang="en-US" altLang="ja-JP" sz="2400" i="1">
                                <a:latin typeface="Cambria Math" panose="02040503050406030204" pitchFamily="18" charset="0"/>
                              </a:rPr>
                              <m:t>2</m:t>
                            </m:r>
                          </m:sup>
                        </m:sSup>
                        <m:r>
                          <a:rPr lang="en-US" altLang="ja-JP" sz="2400" i="1">
                            <a:latin typeface="Cambria Math" panose="02040503050406030204" pitchFamily="18" charset="0"/>
                          </a:rPr>
                          <m:t>𝑝</m:t>
                        </m:r>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𝑐</m:t>
                            </m:r>
                          </m:e>
                          <m:sup>
                            <m:r>
                              <a:rPr lang="en-US" altLang="ja-JP" sz="2400" i="1">
                                <a:latin typeface="Cambria Math" panose="02040503050406030204" pitchFamily="18" charset="0"/>
                              </a:rPr>
                              <m:t>2</m:t>
                            </m:r>
                          </m:sup>
                        </m:sSup>
                      </m:den>
                    </m:f>
                  </m:oMath>
                </a14:m>
                <a:r>
                  <a:rPr lang="ja-JP" altLang="ja-JP" sz="2400" dirty="0"/>
                  <a:t>：</a:t>
                </a:r>
                <a:r>
                  <a:rPr lang="ja-JP" altLang="ja-JP" sz="2400" dirty="0">
                    <a:latin typeface="ＭＳ Ｐゴシック" panose="020B0600070205080204" pitchFamily="50" charset="-128"/>
                    <a:ea typeface="ＭＳ Ｐゴシック" panose="020B0600070205080204" pitchFamily="50" charset="-128"/>
                  </a:rPr>
                  <a:t>Foldy term </a:t>
                </a:r>
                <a:endParaRPr lang="en-US" altLang="ja-JP" sz="2400" dirty="0">
                  <a:latin typeface="ＭＳ Ｐゴシック" panose="020B0600070205080204" pitchFamily="50" charset="-128"/>
                  <a:ea typeface="ＭＳ Ｐゴシック" panose="020B0600070205080204" pitchFamily="50" charset="-128"/>
                </a:endParaRPr>
              </a:p>
              <a:p>
                <a:r>
                  <a:rPr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(relativistic correction)</a:t>
                </a:r>
              </a:p>
              <a:p>
                <a:endParaRPr kumimoji="1" lang="ja-JP" altLang="en-US" dirty="0"/>
              </a:p>
            </p:txBody>
          </p:sp>
        </mc:Choice>
        <mc:Fallback xmlns="">
          <p:sp>
            <p:nvSpPr>
              <p:cNvPr id="7" name="テキスト ボックス 6">
                <a:extLst>
                  <a:ext uri="{FF2B5EF4-FFF2-40B4-BE49-F238E27FC236}">
                    <a16:creationId xmlns:a16="http://schemas.microsoft.com/office/drawing/2014/main" id="{9E12E949-34F7-D3BD-55A4-CA83D5CAB401}"/>
                  </a:ext>
                </a:extLst>
              </p:cNvPr>
              <p:cNvSpPr txBox="1">
                <a:spLocks noRot="1" noChangeAspect="1" noMove="1" noResize="1" noEditPoints="1" noAdjustHandles="1" noChangeArrowheads="1" noChangeShapeType="1" noTextEdit="1"/>
              </p:cNvSpPr>
              <p:nvPr/>
            </p:nvSpPr>
            <p:spPr>
              <a:xfrm>
                <a:off x="6882342" y="1737903"/>
                <a:ext cx="5232971" cy="2920864"/>
              </a:xfrm>
              <a:prstGeom prst="rect">
                <a:avLst/>
              </a:prstGeom>
              <a:blipFill>
                <a:blip r:embed="rId4"/>
                <a:stretch>
                  <a:fillRect t="-2714" r="-81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80AB9B5C-335B-8974-E74B-2B6AEE3DC0F9}"/>
                  </a:ext>
                </a:extLst>
              </p:cNvPr>
              <p:cNvSpPr txBox="1"/>
              <p:nvPr/>
            </p:nvSpPr>
            <p:spPr>
              <a:xfrm>
                <a:off x="37095" y="2900785"/>
                <a:ext cx="5649430" cy="1182118"/>
              </a:xfrm>
              <a:prstGeom prst="rect">
                <a:avLst/>
              </a:prstGeom>
              <a:noFill/>
            </p:spPr>
            <p:txBody>
              <a:bodyPr wrap="square" rtlCol="0">
                <a:spAutoFit/>
              </a:bodyPr>
              <a:lstStyle/>
              <a:p>
                <a:pPr/>
                <a14:m>
                  <m:oMathPara xmlns:m="http://schemas.openxmlformats.org/officeDocument/2006/math">
                    <m:oMath>
                      <m:sSub>
                        <m:sSubPr>
                          <m:ctrlPr>
                            <a:rPr lang="en-US" altLang="ja-JP" sz="2400" i="1">
                              <a:latin typeface="Cambria Math" panose="02040503050406030204" pitchFamily="18" charset="0"/>
                            </a:rPr>
                          </m:ctrlPr>
                        </m:sSubPr>
                        <m:e>
                          <m:d>
                            <m:dPr>
                              <m:begChr m:val="⟨"/>
                              <m:endChr m:val="⟩"/>
                              <m:ctrlPr>
                                <a:rPr lang="en-US" altLang="ja-JP" sz="2400" i="1">
                                  <a:latin typeface="Cambria Math" panose="02040503050406030204" pitchFamily="18" charset="0"/>
                                </a:rPr>
                              </m:ctrlPr>
                            </m:dPr>
                            <m:e>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𝑟</m:t>
                                  </m:r>
                                </m:e>
                                <m:sup>
                                  <m:r>
                                    <a:rPr lang="en-US" altLang="ja-JP" sz="2400" i="1">
                                      <a:latin typeface="Cambria Math" panose="02040503050406030204" pitchFamily="18" charset="0"/>
                                    </a:rPr>
                                    <m:t>2</m:t>
                                  </m:r>
                                </m:sup>
                              </m:sSup>
                            </m:e>
                          </m:d>
                        </m:e>
                        <m:sub>
                          <m:r>
                            <m:rPr>
                              <m:sty m:val="p"/>
                            </m:rPr>
                            <a:rPr lang="en-US" altLang="ja-JP" sz="2400">
                              <a:latin typeface="Cambria Math" panose="02040503050406030204" pitchFamily="18" charset="0"/>
                            </a:rPr>
                            <m:t>P</m:t>
                          </m:r>
                        </m:sub>
                      </m:sSub>
                      <m:r>
                        <a:rPr lang="en-US" altLang="ja-JP" sz="2400" i="1">
                          <a:latin typeface="Cambria Math" panose="02040503050406030204" pitchFamily="18" charset="0"/>
                        </a:rPr>
                        <m:t>=</m:t>
                      </m:r>
                      <m:sSub>
                        <m:sSubPr>
                          <m:ctrlPr>
                            <a:rPr lang="en-US" altLang="ja-JP" sz="2400" i="1">
                              <a:latin typeface="Cambria Math" panose="02040503050406030204" pitchFamily="18" charset="0"/>
                            </a:rPr>
                          </m:ctrlPr>
                        </m:sSubPr>
                        <m:e>
                          <m:d>
                            <m:dPr>
                              <m:begChr m:val="⟨"/>
                              <m:endChr m:val="⟩"/>
                              <m:ctrlPr>
                                <a:rPr lang="en-US" altLang="ja-JP" sz="2400" i="1">
                                  <a:latin typeface="Cambria Math" panose="02040503050406030204" pitchFamily="18" charset="0"/>
                                </a:rPr>
                              </m:ctrlPr>
                            </m:dPr>
                            <m:e>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𝑟</m:t>
                                  </m:r>
                                </m:e>
                                <m:sup>
                                  <m:r>
                                    <a:rPr lang="en-US" altLang="ja-JP" sz="2400" i="1">
                                      <a:latin typeface="Cambria Math" panose="02040503050406030204" pitchFamily="18" charset="0"/>
                                    </a:rPr>
                                    <m:t>2</m:t>
                                  </m:r>
                                </m:sup>
                              </m:sSup>
                            </m:e>
                          </m:d>
                        </m:e>
                        <m:sub>
                          <m:r>
                            <m:rPr>
                              <m:sty m:val="p"/>
                            </m:rPr>
                            <a:rPr lang="en-US" altLang="ja-JP" sz="2400">
                              <a:latin typeface="Cambria Math" panose="02040503050406030204" pitchFamily="18" charset="0"/>
                            </a:rPr>
                            <m:t>ch</m:t>
                          </m:r>
                        </m:sub>
                      </m:sSub>
                      <m:r>
                        <a:rPr lang="en-US" altLang="ja-JP" sz="2400" i="1">
                          <a:latin typeface="Cambria Math" panose="02040503050406030204" pitchFamily="18" charset="0"/>
                        </a:rPr>
                        <m:t>−</m:t>
                      </m:r>
                      <m:d>
                        <m:dPr>
                          <m:begChr m:val="⟨"/>
                          <m:endChr m:val="⟩"/>
                          <m:ctrlPr>
                            <a:rPr lang="en-US" altLang="ja-JP" sz="2400" i="1">
                              <a:latin typeface="Cambria Math" panose="02040503050406030204" pitchFamily="18" charset="0"/>
                            </a:rPr>
                          </m:ctrlPr>
                        </m:dPr>
                        <m:e>
                          <m:sSubSup>
                            <m:sSubSupPr>
                              <m:ctrlPr>
                                <a:rPr lang="en-US" altLang="ja-JP" sz="2400" i="1">
                                  <a:latin typeface="Cambria Math" panose="02040503050406030204" pitchFamily="18" charset="0"/>
                                </a:rPr>
                              </m:ctrlPr>
                            </m:sSubSupPr>
                            <m:e>
                              <m:r>
                                <a:rPr lang="en-US" altLang="ja-JP" sz="2400" i="1">
                                  <a:latin typeface="Cambria Math" panose="02040503050406030204" pitchFamily="18" charset="0"/>
                                </a:rPr>
                                <m:t>𝑅</m:t>
                              </m:r>
                            </m:e>
                            <m:sub>
                              <m:r>
                                <m:rPr>
                                  <m:sty m:val="p"/>
                                </m:rPr>
                                <a:rPr lang="en-US" altLang="ja-JP" sz="2400">
                                  <a:latin typeface="Cambria Math" panose="02040503050406030204" pitchFamily="18" charset="0"/>
                                </a:rPr>
                                <m:t>P</m:t>
                              </m:r>
                            </m:sub>
                            <m:sup>
                              <m:r>
                                <a:rPr lang="en-US" altLang="ja-JP" sz="2400" i="1">
                                  <a:latin typeface="Cambria Math" panose="02040503050406030204" pitchFamily="18" charset="0"/>
                                </a:rPr>
                                <m:t>2</m:t>
                              </m:r>
                            </m:sup>
                          </m:sSubSup>
                        </m:e>
                      </m:d>
                      <m:r>
                        <a:rPr lang="en-US" altLang="ja-JP" sz="2400" i="1">
                          <a:latin typeface="Cambria Math" panose="02040503050406030204" pitchFamily="18" charset="0"/>
                        </a:rPr>
                        <m:t>−</m:t>
                      </m:r>
                      <m:f>
                        <m:fPr>
                          <m:ctrlPr>
                            <a:rPr lang="en-US" altLang="ja-JP" sz="2400" i="1">
                              <a:latin typeface="Cambria Math" panose="02040503050406030204" pitchFamily="18" charset="0"/>
                            </a:rPr>
                          </m:ctrlPr>
                        </m:fPr>
                        <m:num>
                          <m:r>
                            <a:rPr lang="en-US" altLang="ja-JP" sz="2400" i="1">
                              <a:latin typeface="Cambria Math" panose="02040503050406030204" pitchFamily="18" charset="0"/>
                            </a:rPr>
                            <m:t>𝑁</m:t>
                          </m:r>
                        </m:num>
                        <m:den>
                          <m:r>
                            <a:rPr lang="en-US" altLang="ja-JP" sz="2400" i="1">
                              <a:latin typeface="Cambria Math" panose="02040503050406030204" pitchFamily="18" charset="0"/>
                            </a:rPr>
                            <m:t>𝑍</m:t>
                          </m:r>
                        </m:den>
                      </m:f>
                      <m:d>
                        <m:dPr>
                          <m:begChr m:val="⟨"/>
                          <m:endChr m:val="⟩"/>
                          <m:ctrlPr>
                            <a:rPr lang="en-US" altLang="ja-JP" sz="2400" i="1">
                              <a:latin typeface="Cambria Math" panose="02040503050406030204" pitchFamily="18" charset="0"/>
                            </a:rPr>
                          </m:ctrlPr>
                        </m:dPr>
                        <m:e>
                          <m:sSubSup>
                            <m:sSubSupPr>
                              <m:ctrlPr>
                                <a:rPr lang="en-US" altLang="ja-JP" sz="2400" i="1">
                                  <a:latin typeface="Cambria Math" panose="02040503050406030204" pitchFamily="18" charset="0"/>
                                </a:rPr>
                              </m:ctrlPr>
                            </m:sSubSupPr>
                            <m:e>
                              <m:r>
                                <a:rPr lang="en-US" altLang="ja-JP" sz="2400" i="1">
                                  <a:latin typeface="Cambria Math" panose="02040503050406030204" pitchFamily="18" charset="0"/>
                                </a:rPr>
                                <m:t>𝑅</m:t>
                              </m:r>
                            </m:e>
                            <m:sub>
                              <m:r>
                                <m:rPr>
                                  <m:sty m:val="p"/>
                                </m:rPr>
                                <a:rPr lang="en-US" altLang="ja-JP" sz="2400">
                                  <a:latin typeface="Cambria Math" panose="02040503050406030204" pitchFamily="18" charset="0"/>
                                </a:rPr>
                                <m:t>N</m:t>
                              </m:r>
                            </m:sub>
                            <m:sup>
                              <m:r>
                                <a:rPr lang="en-US" altLang="ja-JP" sz="2400" i="1">
                                  <a:latin typeface="Cambria Math" panose="02040503050406030204" pitchFamily="18" charset="0"/>
                                </a:rPr>
                                <m:t>2</m:t>
                              </m:r>
                            </m:sup>
                          </m:sSubSup>
                        </m:e>
                      </m:d>
                      <m:r>
                        <a:rPr lang="en-US" altLang="ja-JP" sz="2400" i="1">
                          <a:latin typeface="Cambria Math" panose="02040503050406030204" pitchFamily="18" charset="0"/>
                        </a:rPr>
                        <m:t>−</m:t>
                      </m:r>
                      <m:f>
                        <m:fPr>
                          <m:ctrlPr>
                            <a:rPr lang="en-US" altLang="ja-JP" sz="2400" i="1">
                              <a:latin typeface="Cambria Math" panose="02040503050406030204" pitchFamily="18" charset="0"/>
                            </a:rPr>
                          </m:ctrlPr>
                        </m:fPr>
                        <m:num>
                          <m:r>
                            <a:rPr lang="en-US" altLang="ja-JP" sz="2400" i="1">
                              <a:latin typeface="Cambria Math" panose="02040503050406030204" pitchFamily="18" charset="0"/>
                            </a:rPr>
                            <m:t>3</m:t>
                          </m:r>
                          <m:sSup>
                            <m:sSupPr>
                              <m:ctrlPr>
                                <a:rPr lang="en-US" altLang="ja-JP" sz="2400" i="1">
                                  <a:latin typeface="Cambria Math" panose="02040503050406030204" pitchFamily="18" charset="0"/>
                                </a:rPr>
                              </m:ctrlPr>
                            </m:sSupPr>
                            <m:e>
                              <m:r>
                                <m:rPr>
                                  <m:sty m:val="p"/>
                                </m:rPr>
                                <a:rPr lang="en-US" altLang="ja-JP" sz="2400" i="1">
                                  <a:latin typeface="Cambria Math" panose="02040503050406030204" pitchFamily="18" charset="0"/>
                                </a:rPr>
                                <m:t>ℏ</m:t>
                              </m:r>
                            </m:e>
                            <m:sup>
                              <m:r>
                                <a:rPr lang="en-US" altLang="ja-JP" sz="2400" i="1">
                                  <a:latin typeface="Cambria Math" panose="02040503050406030204" pitchFamily="18" charset="0"/>
                                </a:rPr>
                                <m:t>2</m:t>
                              </m:r>
                            </m:sup>
                          </m:sSup>
                        </m:num>
                        <m:den>
                          <m:r>
                            <a:rPr lang="en-US" altLang="ja-JP" sz="2400" i="1">
                              <a:latin typeface="Cambria Math" panose="02040503050406030204" pitchFamily="18" charset="0"/>
                            </a:rPr>
                            <m:t>4</m:t>
                          </m:r>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𝑚</m:t>
                              </m:r>
                            </m:e>
                            <m:sup>
                              <m:r>
                                <a:rPr lang="en-US" altLang="ja-JP" sz="2400" i="1">
                                  <a:latin typeface="Cambria Math" panose="02040503050406030204" pitchFamily="18" charset="0"/>
                                </a:rPr>
                                <m:t>2</m:t>
                              </m:r>
                            </m:sup>
                          </m:sSup>
                          <m:r>
                            <a:rPr lang="en-US" altLang="ja-JP" sz="2400" i="1">
                              <a:latin typeface="Cambria Math" panose="02040503050406030204" pitchFamily="18" charset="0"/>
                            </a:rPr>
                            <m:t>𝑝</m:t>
                          </m:r>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𝑐</m:t>
                              </m:r>
                            </m:e>
                            <m:sup>
                              <m:r>
                                <a:rPr lang="en-US" altLang="ja-JP" sz="2400" i="1">
                                  <a:latin typeface="Cambria Math" panose="02040503050406030204" pitchFamily="18" charset="0"/>
                                </a:rPr>
                                <m:t>2</m:t>
                              </m:r>
                            </m:sup>
                          </m:sSup>
                        </m:den>
                      </m:f>
                    </m:oMath>
                  </m:oMathPara>
                </a14:m>
                <a:endParaRPr lang="ja-JP" altLang="ja-JP" dirty="0"/>
              </a:p>
              <a:p>
                <a:endParaRPr kumimoji="1" lang="ja-JP" altLang="en-US" dirty="0"/>
              </a:p>
            </p:txBody>
          </p:sp>
        </mc:Choice>
        <mc:Fallback xmlns="">
          <p:sp>
            <p:nvSpPr>
              <p:cNvPr id="8" name="テキスト ボックス 7">
                <a:extLst>
                  <a:ext uri="{FF2B5EF4-FFF2-40B4-BE49-F238E27FC236}">
                    <a16:creationId xmlns:a16="http://schemas.microsoft.com/office/drawing/2014/main" id="{80AB9B5C-335B-8974-E74B-2B6AEE3DC0F9}"/>
                  </a:ext>
                </a:extLst>
              </p:cNvPr>
              <p:cNvSpPr txBox="1">
                <a:spLocks noRot="1" noChangeAspect="1" noMove="1" noResize="1" noEditPoints="1" noAdjustHandles="1" noChangeArrowheads="1" noChangeShapeType="1" noTextEdit="1"/>
              </p:cNvSpPr>
              <p:nvPr/>
            </p:nvSpPr>
            <p:spPr>
              <a:xfrm>
                <a:off x="37095" y="2900785"/>
                <a:ext cx="5649430" cy="1182118"/>
              </a:xfrm>
              <a:prstGeom prst="rect">
                <a:avLst/>
              </a:prstGeom>
              <a:blipFill>
                <a:blip r:embed="rId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B9B40FFD-5D50-FE6F-98E5-39D6F1773512}"/>
                  </a:ext>
                </a:extLst>
              </p:cNvPr>
              <p:cNvSpPr txBox="1"/>
              <p:nvPr/>
            </p:nvSpPr>
            <p:spPr>
              <a:xfrm>
                <a:off x="563519" y="4114831"/>
                <a:ext cx="1833066" cy="846194"/>
              </a:xfrm>
              <a:prstGeom prst="rect">
                <a:avLst/>
              </a:prstGeom>
              <a:noFill/>
            </p:spPr>
            <p:txBody>
              <a:bodyPr wrap="none" rtlCol="0">
                <a:spAutoFit/>
              </a:bodyPr>
              <a:lstStyle/>
              <a:p>
                <a:pPr/>
                <a14:m>
                  <m:oMathPara xmlns:m="http://schemas.openxmlformats.org/officeDocument/2006/math">
                    <m:oMath>
                      <m:sSub>
                        <m:sSubPr>
                          <m:ctrlPr>
                            <a:rPr lang="en-US" altLang="ja-JP" sz="2400" i="1">
                              <a:latin typeface="Cambria Math" panose="02040503050406030204" pitchFamily="18" charset="0"/>
                            </a:rPr>
                          </m:ctrlPr>
                        </m:sSubPr>
                        <m:e>
                          <m:r>
                            <a:rPr lang="en-US" altLang="ja-JP" sz="2400" i="1">
                              <a:latin typeface="Cambria Math" panose="02040503050406030204" pitchFamily="18" charset="0"/>
                            </a:rPr>
                            <m:t>𝑟</m:t>
                          </m:r>
                        </m:e>
                        <m:sub>
                          <m:r>
                            <a:rPr lang="en-US" altLang="ja-JP" sz="2400" i="1">
                              <a:latin typeface="Cambria Math" panose="02040503050406030204" pitchFamily="18" charset="0"/>
                            </a:rPr>
                            <m:t>𝑝</m:t>
                          </m:r>
                        </m:sub>
                      </m:sSub>
                      <m:r>
                        <a:rPr lang="en-US" altLang="ja-JP" sz="2400" i="1">
                          <a:latin typeface="Cambria Math" panose="02040503050406030204" pitchFamily="18" charset="0"/>
                        </a:rPr>
                        <m:t>=</m:t>
                      </m:r>
                      <m:rad>
                        <m:radPr>
                          <m:degHide m:val="on"/>
                          <m:ctrlPr>
                            <a:rPr lang="ja-JP" altLang="ja-JP" sz="2400" i="1">
                              <a:latin typeface="Cambria Math" panose="02040503050406030204" pitchFamily="18" charset="0"/>
                            </a:rPr>
                          </m:ctrlPr>
                        </m:radPr>
                        <m:deg/>
                        <m:e>
                          <m:sSub>
                            <m:sSubPr>
                              <m:ctrlPr>
                                <a:rPr lang="en-US" altLang="ja-JP" sz="2400" i="1">
                                  <a:latin typeface="Cambria Math" panose="02040503050406030204" pitchFamily="18" charset="0"/>
                                </a:rPr>
                              </m:ctrlPr>
                            </m:sSubPr>
                            <m:e>
                              <m:d>
                                <m:dPr>
                                  <m:begChr m:val="⟨"/>
                                  <m:endChr m:val="⟩"/>
                                  <m:ctrlPr>
                                    <a:rPr lang="en-US" altLang="ja-JP" sz="2400" i="1">
                                      <a:latin typeface="Cambria Math" panose="02040503050406030204" pitchFamily="18" charset="0"/>
                                    </a:rPr>
                                  </m:ctrlPr>
                                </m:dPr>
                                <m:e>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𝑟</m:t>
                                      </m:r>
                                    </m:e>
                                    <m:sup>
                                      <m:r>
                                        <a:rPr lang="en-US" altLang="ja-JP" sz="2400" i="1">
                                          <a:latin typeface="Cambria Math" panose="02040503050406030204" pitchFamily="18" charset="0"/>
                                        </a:rPr>
                                        <m:t>2</m:t>
                                      </m:r>
                                    </m:sup>
                                  </m:sSup>
                                </m:e>
                              </m:d>
                            </m:e>
                            <m:sub>
                              <m:r>
                                <m:rPr>
                                  <m:sty m:val="p"/>
                                </m:rPr>
                                <a:rPr lang="en-US" altLang="ja-JP" sz="2400">
                                  <a:latin typeface="Cambria Math" panose="02040503050406030204" pitchFamily="18" charset="0"/>
                                </a:rPr>
                                <m:t>P</m:t>
                              </m:r>
                            </m:sub>
                          </m:sSub>
                        </m:e>
                      </m:rad>
                    </m:oMath>
                  </m:oMathPara>
                </a14:m>
                <a:endParaRPr lang="ja-JP" altLang="ja-JP" sz="2400" dirty="0"/>
              </a:p>
              <a:p>
                <a:endParaRPr kumimoji="1" lang="ja-JP" altLang="en-US" dirty="0"/>
              </a:p>
            </p:txBody>
          </p:sp>
        </mc:Choice>
        <mc:Fallback xmlns="">
          <p:sp>
            <p:nvSpPr>
              <p:cNvPr id="10" name="テキスト ボックス 9">
                <a:extLst>
                  <a:ext uri="{FF2B5EF4-FFF2-40B4-BE49-F238E27FC236}">
                    <a16:creationId xmlns:a16="http://schemas.microsoft.com/office/drawing/2014/main" id="{B9B40FFD-5D50-FE6F-98E5-39D6F1773512}"/>
                  </a:ext>
                </a:extLst>
              </p:cNvPr>
              <p:cNvSpPr txBox="1">
                <a:spLocks noRot="1" noChangeAspect="1" noMove="1" noResize="1" noEditPoints="1" noAdjustHandles="1" noChangeArrowheads="1" noChangeShapeType="1" noTextEdit="1"/>
              </p:cNvSpPr>
              <p:nvPr/>
            </p:nvSpPr>
            <p:spPr>
              <a:xfrm>
                <a:off x="563519" y="4114831"/>
                <a:ext cx="1833066" cy="846194"/>
              </a:xfrm>
              <a:prstGeom prst="rect">
                <a:avLst/>
              </a:prstGeom>
              <a:blipFill>
                <a:blip r:embed="rId6"/>
                <a:stretch>
                  <a:fillRect/>
                </a:stretch>
              </a:blipFill>
            </p:spPr>
            <p:txBody>
              <a:bodyPr/>
              <a:lstStyle/>
              <a:p>
                <a:r>
                  <a:rPr lang="ja-JP" altLang="en-US">
                    <a:noFill/>
                  </a:rPr>
                  <a:t> </a:t>
                </a:r>
              </a:p>
            </p:txBody>
          </p:sp>
        </mc:Fallback>
      </mc:AlternateContent>
      <p:sp>
        <p:nvSpPr>
          <p:cNvPr id="11" name="左大かっこ 10">
            <a:extLst>
              <a:ext uri="{FF2B5EF4-FFF2-40B4-BE49-F238E27FC236}">
                <a16:creationId xmlns:a16="http://schemas.microsoft.com/office/drawing/2014/main" id="{02B03E4C-FEA6-C0E8-6BFF-7ACEA46ACB13}"/>
              </a:ext>
            </a:extLst>
          </p:cNvPr>
          <p:cNvSpPr/>
          <p:nvPr/>
        </p:nvSpPr>
        <p:spPr>
          <a:xfrm>
            <a:off x="6866628" y="1554970"/>
            <a:ext cx="195871" cy="2982958"/>
          </a:xfrm>
          <a:prstGeom prst="leftBracket">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34E74541-77B3-74DE-C649-290A40A294AD}"/>
              </a:ext>
            </a:extLst>
          </p:cNvPr>
          <p:cNvSpPr txBox="1"/>
          <p:nvPr/>
        </p:nvSpPr>
        <p:spPr>
          <a:xfrm>
            <a:off x="5533469" y="2057541"/>
            <a:ext cx="1327608" cy="523220"/>
          </a:xfrm>
          <a:prstGeom prst="rect">
            <a:avLst/>
          </a:prstGeom>
          <a:noFill/>
        </p:spPr>
        <p:txBody>
          <a:bodyPr wrap="none" rtlCol="0">
            <a:spAutoFit/>
          </a:bodyPr>
          <a:lstStyle/>
          <a:p>
            <a:r>
              <a:rPr kumimoji="1" lang="ja-JP" altLang="en-US" sz="2800" dirty="0">
                <a:latin typeface="ＭＳ Ｐゴシック" panose="020B0600070205080204" pitchFamily="50" charset="-128"/>
                <a:ea typeface="ＭＳ Ｐゴシック" panose="020B0600070205080204" pitchFamily="50" charset="-128"/>
              </a:rPr>
              <a:t>・・・（１）</a:t>
            </a:r>
          </a:p>
        </p:txBody>
      </p:sp>
      <p:sp>
        <p:nvSpPr>
          <p:cNvPr id="13" name="テキスト ボックス 12">
            <a:extLst>
              <a:ext uri="{FF2B5EF4-FFF2-40B4-BE49-F238E27FC236}">
                <a16:creationId xmlns:a16="http://schemas.microsoft.com/office/drawing/2014/main" id="{464ED660-C35A-F70F-A7B0-14CDA06A5D21}"/>
              </a:ext>
            </a:extLst>
          </p:cNvPr>
          <p:cNvSpPr txBox="1"/>
          <p:nvPr/>
        </p:nvSpPr>
        <p:spPr>
          <a:xfrm>
            <a:off x="5554734" y="3198335"/>
            <a:ext cx="1327608" cy="523220"/>
          </a:xfrm>
          <a:prstGeom prst="rect">
            <a:avLst/>
          </a:prstGeom>
          <a:noFill/>
        </p:spPr>
        <p:txBody>
          <a:bodyPr wrap="none" rtlCol="0">
            <a:spAutoFit/>
          </a:bodyPr>
          <a:lstStyle/>
          <a:p>
            <a:r>
              <a:rPr kumimoji="1" lang="ja-JP" altLang="en-US" sz="2800" dirty="0">
                <a:latin typeface="ＭＳ Ｐゴシック" panose="020B0600070205080204" pitchFamily="50" charset="-128"/>
                <a:ea typeface="ＭＳ Ｐゴシック" panose="020B0600070205080204" pitchFamily="50" charset="-128"/>
              </a:rPr>
              <a:t>・・・（２）</a:t>
            </a:r>
          </a:p>
        </p:txBody>
      </p:sp>
      <p:sp>
        <p:nvSpPr>
          <p:cNvPr id="14" name="テキスト ボックス 13">
            <a:extLst>
              <a:ext uri="{FF2B5EF4-FFF2-40B4-BE49-F238E27FC236}">
                <a16:creationId xmlns:a16="http://schemas.microsoft.com/office/drawing/2014/main" id="{04252EB7-03B8-DB2E-B2D8-A7E73E4B5A78}"/>
              </a:ext>
            </a:extLst>
          </p:cNvPr>
          <p:cNvSpPr txBox="1"/>
          <p:nvPr/>
        </p:nvSpPr>
        <p:spPr>
          <a:xfrm>
            <a:off x="2655597" y="4177148"/>
            <a:ext cx="1327608" cy="523220"/>
          </a:xfrm>
          <a:prstGeom prst="rect">
            <a:avLst/>
          </a:prstGeom>
          <a:noFill/>
        </p:spPr>
        <p:txBody>
          <a:bodyPr wrap="none" rtlCol="0">
            <a:spAutoFit/>
          </a:bodyPr>
          <a:lstStyle/>
          <a:p>
            <a:r>
              <a:rPr kumimoji="1" lang="ja-JP" altLang="en-US" sz="2800" dirty="0">
                <a:latin typeface="ＭＳ Ｐゴシック" panose="020B0600070205080204" pitchFamily="50" charset="-128"/>
                <a:ea typeface="ＭＳ Ｐゴシック" panose="020B0600070205080204" pitchFamily="50" charset="-128"/>
              </a:rPr>
              <a:t>・・・（３）</a:t>
            </a:r>
          </a:p>
        </p:txBody>
      </p:sp>
    </p:spTree>
    <p:extLst>
      <p:ext uri="{BB962C8B-B14F-4D97-AF65-F5344CB8AC3E}">
        <p14:creationId xmlns:p14="http://schemas.microsoft.com/office/powerpoint/2010/main" val="1221529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760B5AAA-8ABF-4615-EF80-538861EFDA7B}"/>
              </a:ext>
            </a:extLst>
          </p:cNvPr>
          <p:cNvSpPr/>
          <p:nvPr/>
        </p:nvSpPr>
        <p:spPr>
          <a:xfrm>
            <a:off x="5208771" y="4678596"/>
            <a:ext cx="6207776" cy="2148734"/>
          </a:xfrm>
          <a:prstGeom prst="roundRect">
            <a:avLst/>
          </a:prstGeom>
          <a:solidFill>
            <a:schemeClr val="accent2">
              <a:lumMod val="40000"/>
              <a:lumOff val="6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42B3588-0D73-BFC0-5810-4EE4AA54C28F}"/>
              </a:ext>
            </a:extLst>
          </p:cNvPr>
          <p:cNvSpPr txBox="1"/>
          <p:nvPr/>
        </p:nvSpPr>
        <p:spPr>
          <a:xfrm>
            <a:off x="14026" y="0"/>
            <a:ext cx="6031056" cy="707886"/>
          </a:xfrm>
          <a:prstGeom prst="rect">
            <a:avLst/>
          </a:prstGeom>
          <a:noFill/>
        </p:spPr>
        <p:txBody>
          <a:bodyPr wrap="square" rtlCol="0">
            <a:spAutoFit/>
          </a:bodyPr>
          <a:lstStyle/>
          <a:p>
            <a:pPr algn="ctr"/>
            <a:r>
              <a:rPr lang="ja-JP" altLang="ja-JP" sz="4000" dirty="0">
                <a:latin typeface="ＭＳ Ｐゴシック" panose="020B0600070205080204" pitchFamily="50" charset="-128"/>
                <a:ea typeface="ＭＳ Ｐゴシック" panose="020B0600070205080204" pitchFamily="50" charset="-128"/>
              </a:rPr>
              <a:t>Neutron distribution radius</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FF02213C-BC4B-28E9-474D-86E5AC2CC12B}"/>
              </a:ext>
            </a:extLst>
          </p:cNvPr>
          <p:cNvCxnSpPr>
            <a:cxnSpLocks/>
          </p:cNvCxnSpPr>
          <p:nvPr/>
        </p:nvCxnSpPr>
        <p:spPr>
          <a:xfrm flipV="1">
            <a:off x="0" y="704145"/>
            <a:ext cx="5766209" cy="43684"/>
          </a:xfrm>
          <a:prstGeom prst="line">
            <a:avLst/>
          </a:prstGeom>
          <a:ln w="38100"/>
        </p:spPr>
        <p:style>
          <a:lnRef idx="2">
            <a:schemeClr val="dk1"/>
          </a:lnRef>
          <a:fillRef idx="0">
            <a:schemeClr val="dk1"/>
          </a:fillRef>
          <a:effectRef idx="1">
            <a:schemeClr val="dk1"/>
          </a:effectRef>
          <a:fontRef idx="minor">
            <a:schemeClr val="tx1"/>
          </a:fontRef>
        </p:style>
      </p:cxnSp>
      <p:sp>
        <p:nvSpPr>
          <p:cNvPr id="7" name="正方形/長方形 6">
            <a:extLst>
              <a:ext uri="{FF2B5EF4-FFF2-40B4-BE49-F238E27FC236}">
                <a16:creationId xmlns:a16="http://schemas.microsoft.com/office/drawing/2014/main" id="{347CCB68-A6CF-71CA-AF7E-6CAEE2BA307B}"/>
              </a:ext>
            </a:extLst>
          </p:cNvPr>
          <p:cNvSpPr/>
          <p:nvPr/>
        </p:nvSpPr>
        <p:spPr>
          <a:xfrm>
            <a:off x="1179776" y="1569187"/>
            <a:ext cx="2299732" cy="62792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6C192B02-726C-3E5D-C2A8-9EF1581F2AA6}"/>
                  </a:ext>
                </a:extLst>
              </p:cNvPr>
              <p:cNvSpPr txBox="1"/>
              <p:nvPr/>
            </p:nvSpPr>
            <p:spPr>
              <a:xfrm>
                <a:off x="1179776" y="1635869"/>
                <a:ext cx="2302490" cy="494559"/>
              </a:xfrm>
              <a:prstGeom prst="rect">
                <a:avLst/>
              </a:prstGeom>
              <a:noFill/>
            </p:spPr>
            <p:txBody>
              <a:bodyPr wrap="none" rtlCol="0">
                <a:spAutoFit/>
              </a:bodyPr>
              <a:lstStyle/>
              <a:p>
                <a:pPr/>
                <a14:m>
                  <m:oMathPara xmlns:m="http://schemas.openxmlformats.org/officeDocument/2006/math">
                    <m:oMath>
                      <m:r>
                        <m:rPr>
                          <m:sty m:val="p"/>
                        </m:rPr>
                        <a:rPr lang="en-US" altLang="ja-JP" sz="2400" dirty="0" smtClean="0">
                          <a:latin typeface="Cambria Math" panose="02040503050406030204" pitchFamily="18" charset="0"/>
                        </a:rPr>
                        <m:t>Δ</m:t>
                      </m:r>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𝑟</m:t>
                          </m:r>
                        </m:e>
                        <m:sub>
                          <m:r>
                            <m:rPr>
                              <m:sty m:val="p"/>
                            </m:rPr>
                            <a:rPr lang="en-US" altLang="ja-JP" sz="2400" i="0" dirty="0">
                              <a:latin typeface="Cambria Math" panose="02040503050406030204" pitchFamily="18" charset="0"/>
                            </a:rPr>
                            <m:t>np</m:t>
                          </m:r>
                        </m:sub>
                      </m:sSub>
                      <m:r>
                        <a:rPr lang="en-US" altLang="ja-JP" sz="2400" i="0" dirty="0">
                          <a:latin typeface="Cambria Math" panose="02040503050406030204" pitchFamily="18" charset="0"/>
                        </a:rPr>
                        <m:t>=</m:t>
                      </m:r>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𝑅</m:t>
                          </m:r>
                        </m:e>
                        <m:sub>
                          <m:r>
                            <m:rPr>
                              <m:sty m:val="p"/>
                            </m:rPr>
                            <a:rPr lang="en-US" altLang="ja-JP" sz="2400" dirty="0">
                              <a:latin typeface="Cambria Math" panose="02040503050406030204" pitchFamily="18" charset="0"/>
                            </a:rPr>
                            <m:t>n</m:t>
                          </m:r>
                        </m:sub>
                      </m:sSub>
                      <m:r>
                        <a:rPr lang="en-US" altLang="ja-JP" sz="2400" b="0" i="1" dirty="0" smtClean="0">
                          <a:latin typeface="Cambria Math" panose="02040503050406030204" pitchFamily="18" charset="0"/>
                        </a:rPr>
                        <m:t>−</m:t>
                      </m:r>
                      <m:sSub>
                        <m:sSubPr>
                          <m:ctrlPr>
                            <a:rPr lang="en-US" altLang="ja-JP" sz="2400" i="1" dirty="0">
                              <a:latin typeface="Cambria Math" panose="02040503050406030204" pitchFamily="18" charset="0"/>
                            </a:rPr>
                          </m:ctrlPr>
                        </m:sSubPr>
                        <m:e>
                          <m:r>
                            <a:rPr lang="en-US" altLang="ja-JP" sz="2400" i="1" dirty="0">
                              <a:latin typeface="Cambria Math" panose="02040503050406030204" pitchFamily="18" charset="0"/>
                            </a:rPr>
                            <m:t>𝑅</m:t>
                          </m:r>
                        </m:e>
                        <m:sub>
                          <m:r>
                            <m:rPr>
                              <m:sty m:val="p"/>
                            </m:rPr>
                            <a:rPr lang="en-US" altLang="ja-JP" sz="2400" b="0" i="0" dirty="0" smtClean="0">
                              <a:latin typeface="Cambria Math" panose="02040503050406030204" pitchFamily="18" charset="0"/>
                            </a:rPr>
                            <m:t>p</m:t>
                          </m:r>
                        </m:sub>
                      </m:sSub>
                    </m:oMath>
                  </m:oMathPara>
                </a14:m>
                <a:endParaRPr kumimoji="1" lang="ja-JP" altLang="en-US" dirty="0"/>
              </a:p>
            </p:txBody>
          </p:sp>
        </mc:Choice>
        <mc:Fallback xmlns="">
          <p:sp>
            <p:nvSpPr>
              <p:cNvPr id="8" name="テキスト ボックス 7">
                <a:extLst>
                  <a:ext uri="{FF2B5EF4-FFF2-40B4-BE49-F238E27FC236}">
                    <a16:creationId xmlns:a16="http://schemas.microsoft.com/office/drawing/2014/main" id="{6C192B02-726C-3E5D-C2A8-9EF1581F2AA6}"/>
                  </a:ext>
                </a:extLst>
              </p:cNvPr>
              <p:cNvSpPr txBox="1">
                <a:spLocks noRot="1" noChangeAspect="1" noMove="1" noResize="1" noEditPoints="1" noAdjustHandles="1" noChangeArrowheads="1" noChangeShapeType="1" noTextEdit="1"/>
              </p:cNvSpPr>
              <p:nvPr/>
            </p:nvSpPr>
            <p:spPr>
              <a:xfrm>
                <a:off x="1179776" y="1635869"/>
                <a:ext cx="2302490" cy="494559"/>
              </a:xfrm>
              <a:prstGeom prst="rect">
                <a:avLst/>
              </a:prstGeom>
              <a:blipFill>
                <a:blip r:embed="rId3"/>
                <a:stretch>
                  <a:fillRect b="-740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CAD561CE-5AA0-0ACA-54C6-F58FD060346D}"/>
                  </a:ext>
                </a:extLst>
              </p:cNvPr>
              <p:cNvSpPr txBox="1"/>
              <p:nvPr/>
            </p:nvSpPr>
            <p:spPr>
              <a:xfrm>
                <a:off x="696567" y="2593136"/>
                <a:ext cx="3098028" cy="896143"/>
              </a:xfrm>
              <a:prstGeom prst="rect">
                <a:avLst/>
              </a:prstGeom>
              <a:noFill/>
            </p:spPr>
            <p:txBody>
              <a:bodyPr wrap="none" rtlCol="0">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m</m:t>
                          </m:r>
                        </m:sub>
                      </m:sSub>
                      <m:r>
                        <a:rPr lang="en-US" altLang="ja-JP" sz="2800" i="1" dirty="0">
                          <a:latin typeface="Cambria Math" panose="02040503050406030204" pitchFamily="18" charset="0"/>
                        </a:rPr>
                        <m:t>=</m:t>
                      </m:r>
                      <m:f>
                        <m:fPr>
                          <m:ctrlPr>
                            <a:rPr lang="en-US" altLang="ja-JP" sz="2800" b="0" i="1" dirty="0" smtClean="0">
                              <a:latin typeface="Cambria Math" panose="02040503050406030204" pitchFamily="18" charset="0"/>
                            </a:rPr>
                          </m:ctrlPr>
                        </m:fPr>
                        <m:num>
                          <m:r>
                            <a:rPr lang="en-US" altLang="ja-JP" sz="2800" b="0" i="1" dirty="0" smtClean="0">
                              <a:latin typeface="Cambria Math" panose="02040503050406030204" pitchFamily="18" charset="0"/>
                            </a:rPr>
                            <m:t>𝑍</m:t>
                          </m:r>
                        </m:num>
                        <m:den>
                          <m:r>
                            <a:rPr lang="en-US" altLang="ja-JP" sz="2800" b="0" i="1" dirty="0" smtClean="0">
                              <a:latin typeface="Cambria Math" panose="02040503050406030204" pitchFamily="18" charset="0"/>
                            </a:rPr>
                            <m:t>𝐴</m:t>
                          </m:r>
                        </m:den>
                      </m:f>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p</m:t>
                          </m:r>
                        </m:sub>
                        <m:sup>
                          <m:r>
                            <a:rPr lang="en-US" altLang="ja-JP" sz="2800" i="1" dirty="0">
                              <a:latin typeface="Cambria Math" panose="02040503050406030204" pitchFamily="18" charset="0"/>
                            </a:rPr>
                            <m:t>2</m:t>
                          </m:r>
                        </m:sup>
                      </m:sSubSup>
                      <m:r>
                        <a:rPr lang="en-US" altLang="ja-JP" sz="2800" b="0" i="1" dirty="0" smtClean="0">
                          <a:latin typeface="Cambria Math" panose="02040503050406030204" pitchFamily="18" charset="0"/>
                        </a:rPr>
                        <m:t>+</m:t>
                      </m:r>
                      <m:f>
                        <m:fPr>
                          <m:ctrlPr>
                            <a:rPr lang="en-US" altLang="ja-JP" sz="2800" b="0" i="1" dirty="0" smtClean="0">
                              <a:latin typeface="Cambria Math" panose="02040503050406030204" pitchFamily="18" charset="0"/>
                            </a:rPr>
                          </m:ctrlPr>
                        </m:fPr>
                        <m:num>
                          <m:r>
                            <a:rPr lang="en-US" altLang="ja-JP" sz="2800" b="0" i="1" dirty="0" smtClean="0">
                              <a:latin typeface="Cambria Math" panose="02040503050406030204" pitchFamily="18" charset="0"/>
                            </a:rPr>
                            <m:t>𝑁</m:t>
                          </m:r>
                        </m:num>
                        <m:den>
                          <m:r>
                            <a:rPr lang="en-US" altLang="ja-JP" sz="2800" i="1" dirty="0">
                              <a:latin typeface="Cambria Math" panose="02040503050406030204" pitchFamily="18" charset="0"/>
                            </a:rPr>
                            <m:t>𝐴</m:t>
                          </m:r>
                        </m:den>
                      </m:f>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n</m:t>
                          </m:r>
                        </m:sub>
                        <m:sup>
                          <m:r>
                            <a:rPr lang="en-US" altLang="ja-JP" sz="2800" i="1" dirty="0">
                              <a:latin typeface="Cambria Math" panose="02040503050406030204" pitchFamily="18" charset="0"/>
                            </a:rPr>
                            <m:t>2</m:t>
                          </m:r>
                        </m:sup>
                      </m:sSubSup>
                    </m:oMath>
                  </m:oMathPara>
                </a14:m>
                <a:endParaRPr kumimoji="1" lang="ja-JP" altLang="en-US" sz="2000" dirty="0"/>
              </a:p>
            </p:txBody>
          </p:sp>
        </mc:Choice>
        <mc:Fallback xmlns="">
          <p:sp>
            <p:nvSpPr>
              <p:cNvPr id="9" name="テキスト ボックス 8">
                <a:extLst>
                  <a:ext uri="{FF2B5EF4-FFF2-40B4-BE49-F238E27FC236}">
                    <a16:creationId xmlns:a16="http://schemas.microsoft.com/office/drawing/2014/main" id="{CAD561CE-5AA0-0ACA-54C6-F58FD060346D}"/>
                  </a:ext>
                </a:extLst>
              </p:cNvPr>
              <p:cNvSpPr txBox="1">
                <a:spLocks noRot="1" noChangeAspect="1" noMove="1" noResize="1" noEditPoints="1" noAdjustHandles="1" noChangeArrowheads="1" noChangeShapeType="1" noTextEdit="1"/>
              </p:cNvSpPr>
              <p:nvPr/>
            </p:nvSpPr>
            <p:spPr>
              <a:xfrm>
                <a:off x="696567" y="2593136"/>
                <a:ext cx="3098028" cy="896143"/>
              </a:xfrm>
              <a:prstGeom prst="rect">
                <a:avLst/>
              </a:prstGeom>
              <a:blipFill>
                <a:blip r:embed="rId4"/>
                <a:stretch>
                  <a:fillRect/>
                </a:stretch>
              </a:blipFill>
            </p:spPr>
            <p:txBody>
              <a:bodyPr/>
              <a:lstStyle/>
              <a:p>
                <a:r>
                  <a:rPr lang="ja-JP" altLang="en-US">
                    <a:noFill/>
                  </a:rPr>
                  <a:t> </a:t>
                </a:r>
              </a:p>
            </p:txBody>
          </p:sp>
        </mc:Fallback>
      </mc:AlternateContent>
      <p:sp>
        <p:nvSpPr>
          <p:cNvPr id="10" name="左大かっこ 9">
            <a:extLst>
              <a:ext uri="{FF2B5EF4-FFF2-40B4-BE49-F238E27FC236}">
                <a16:creationId xmlns:a16="http://schemas.microsoft.com/office/drawing/2014/main" id="{4D63D9C8-9BB0-F2A0-691B-01789DFF4AAC}"/>
              </a:ext>
            </a:extLst>
          </p:cNvPr>
          <p:cNvSpPr/>
          <p:nvPr/>
        </p:nvSpPr>
        <p:spPr>
          <a:xfrm>
            <a:off x="4392365" y="901700"/>
            <a:ext cx="195871" cy="2982958"/>
          </a:xfrm>
          <a:prstGeom prst="leftBracket">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9C8209E9-09CA-A09D-7B83-E025551F2046}"/>
                  </a:ext>
                </a:extLst>
              </p:cNvPr>
              <p:cNvSpPr txBox="1"/>
              <p:nvPr/>
            </p:nvSpPr>
            <p:spPr>
              <a:xfrm>
                <a:off x="1803275" y="933484"/>
                <a:ext cx="6593426" cy="523220"/>
              </a:xfrm>
              <a:prstGeom prst="rect">
                <a:avLst/>
              </a:prstGeom>
              <a:noFill/>
            </p:spPr>
            <p:txBody>
              <a:bodyPr wrap="square">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dirty="0">
                              <a:latin typeface="Cambria Math" panose="02040503050406030204" pitchFamily="18" charset="0"/>
                            </a:rPr>
                            <m:t>m</m:t>
                          </m:r>
                        </m:sub>
                      </m:sSub>
                    </m:oMath>
                  </m:oMathPara>
                </a14:m>
                <a:endParaRPr lang="ja-JP" altLang="en-US" dirty="0"/>
              </a:p>
            </p:txBody>
          </p:sp>
        </mc:Choice>
        <mc:Fallback xmlns="">
          <p:sp>
            <p:nvSpPr>
              <p:cNvPr id="12" name="テキスト ボックス 11">
                <a:extLst>
                  <a:ext uri="{FF2B5EF4-FFF2-40B4-BE49-F238E27FC236}">
                    <a16:creationId xmlns:a16="http://schemas.microsoft.com/office/drawing/2014/main" id="{9C8209E9-09CA-A09D-7B83-E025551F2046}"/>
                  </a:ext>
                </a:extLst>
              </p:cNvPr>
              <p:cNvSpPr txBox="1">
                <a:spLocks noRot="1" noChangeAspect="1" noMove="1" noResize="1" noEditPoints="1" noAdjustHandles="1" noChangeArrowheads="1" noChangeShapeType="1" noTextEdit="1"/>
              </p:cNvSpPr>
              <p:nvPr/>
            </p:nvSpPr>
            <p:spPr>
              <a:xfrm>
                <a:off x="1803275" y="933484"/>
                <a:ext cx="6593426" cy="523220"/>
              </a:xfrm>
              <a:prstGeom prst="rect">
                <a:avLst/>
              </a:prstGeom>
              <a:blipFill>
                <a:blip r:embed="rId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D169ECEA-3B08-8255-BF37-0987C9E16A18}"/>
                  </a:ext>
                </a:extLst>
              </p:cNvPr>
              <p:cNvSpPr txBox="1"/>
              <p:nvPr/>
            </p:nvSpPr>
            <p:spPr>
              <a:xfrm>
                <a:off x="5554116" y="912175"/>
                <a:ext cx="3413238" cy="523220"/>
              </a:xfrm>
              <a:prstGeom prst="rect">
                <a:avLst/>
              </a:prstGeom>
              <a:noFill/>
              <a:ln>
                <a:noFill/>
              </a:ln>
            </p:spPr>
            <p:txBody>
              <a:bodyPr wrap="square" rtlCol="0">
                <a:spAutoFit/>
              </a:bodyPr>
              <a:lstStyle/>
              <a:p>
                <a:r>
                  <a:rPr lang="ja-JP" altLang="en-US" sz="2800" dirty="0">
                    <a:latin typeface="ＭＳ Ｐゴシック" panose="020B0600070205080204" pitchFamily="50" charset="-128"/>
                    <a:ea typeface="ＭＳ Ｐゴシック" panose="020B0600070205080204" pitchFamily="50" charset="-128"/>
                  </a:rPr>
                  <a:t>：</a:t>
                </a:r>
                <a:r>
                  <a:rPr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Matter radius </a:t>
                </a:r>
                <a:r>
                  <a:rPr lang="en-US" altLang="ja-JP" sz="2400" dirty="0">
                    <a:latin typeface="ＭＳ Ｐゴシック" panose="020B0600070205080204" pitchFamily="50" charset="-128"/>
                    <a:ea typeface="ＭＳ Ｐゴシック" panose="020B0600070205080204" pitchFamily="50" charset="-128"/>
                  </a:rPr>
                  <a:t>[</a:t>
                </a:r>
                <a14:m>
                  <m:oMath xmlns:m="http://schemas.openxmlformats.org/officeDocument/2006/math">
                    <m:r>
                      <m:rPr>
                        <m:sty m:val="p"/>
                      </m:rPr>
                      <a:rPr lang="en-US" altLang="ja-JP" sz="2400">
                        <a:latin typeface="Cambria Math" panose="02040503050406030204" pitchFamily="18" charset="0"/>
                        <a:ea typeface="ＭＳ Ｐゴシック" panose="020B0600070205080204" pitchFamily="50" charset="-128"/>
                      </a:rPr>
                      <m:t>fm</m:t>
                    </m:r>
                  </m:oMath>
                </a14:m>
                <a:r>
                  <a:rPr lang="en-US" altLang="ja-JP" sz="2400" dirty="0">
                    <a:latin typeface="ＭＳ Ｐゴシック" panose="020B0600070205080204" pitchFamily="50" charset="-128"/>
                    <a:ea typeface="ＭＳ Ｐゴシック" panose="020B0600070205080204" pitchFamily="50" charset="-128"/>
                  </a:rPr>
                  <a:t>]</a:t>
                </a:r>
              </a:p>
            </p:txBody>
          </p:sp>
        </mc:Choice>
        <mc:Fallback xmlns="">
          <p:sp>
            <p:nvSpPr>
              <p:cNvPr id="13" name="テキスト ボックス 12">
                <a:extLst>
                  <a:ext uri="{FF2B5EF4-FFF2-40B4-BE49-F238E27FC236}">
                    <a16:creationId xmlns:a16="http://schemas.microsoft.com/office/drawing/2014/main" id="{D169ECEA-3B08-8255-BF37-0987C9E16A18}"/>
                  </a:ext>
                </a:extLst>
              </p:cNvPr>
              <p:cNvSpPr txBox="1">
                <a:spLocks noRot="1" noChangeAspect="1" noMove="1" noResize="1" noEditPoints="1" noAdjustHandles="1" noChangeArrowheads="1" noChangeShapeType="1" noTextEdit="1"/>
              </p:cNvSpPr>
              <p:nvPr/>
            </p:nvSpPr>
            <p:spPr>
              <a:xfrm>
                <a:off x="5554116" y="912175"/>
                <a:ext cx="3413238" cy="523220"/>
              </a:xfrm>
              <a:prstGeom prst="rect">
                <a:avLst/>
              </a:prstGeom>
              <a:blipFill>
                <a:blip r:embed="rId6"/>
                <a:stretch>
                  <a:fillRect l="-3571" t="-14118" b="-31765"/>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E01020B4-8596-8304-3471-EBAB90341BF7}"/>
                  </a:ext>
                </a:extLst>
              </p:cNvPr>
              <p:cNvSpPr txBox="1"/>
              <p:nvPr/>
            </p:nvSpPr>
            <p:spPr>
              <a:xfrm>
                <a:off x="1732379" y="1613502"/>
                <a:ext cx="6593426" cy="561564"/>
              </a:xfrm>
              <a:prstGeom prst="rect">
                <a:avLst/>
              </a:prstGeom>
              <a:noFill/>
            </p:spPr>
            <p:txBody>
              <a:bodyPr wrap="square">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p</m:t>
                          </m:r>
                        </m:sub>
                      </m:sSub>
                    </m:oMath>
                  </m:oMathPara>
                </a14:m>
                <a:endParaRPr lang="ja-JP" altLang="en-US" dirty="0"/>
              </a:p>
            </p:txBody>
          </p:sp>
        </mc:Choice>
        <mc:Fallback xmlns="">
          <p:sp>
            <p:nvSpPr>
              <p:cNvPr id="14" name="テキスト ボックス 13">
                <a:extLst>
                  <a:ext uri="{FF2B5EF4-FFF2-40B4-BE49-F238E27FC236}">
                    <a16:creationId xmlns:a16="http://schemas.microsoft.com/office/drawing/2014/main" id="{E01020B4-8596-8304-3471-EBAB90341BF7}"/>
                  </a:ext>
                </a:extLst>
              </p:cNvPr>
              <p:cNvSpPr txBox="1">
                <a:spLocks noRot="1" noChangeAspect="1" noMove="1" noResize="1" noEditPoints="1" noAdjustHandles="1" noChangeArrowheads="1" noChangeShapeType="1" noTextEdit="1"/>
              </p:cNvSpPr>
              <p:nvPr/>
            </p:nvSpPr>
            <p:spPr>
              <a:xfrm>
                <a:off x="1732379" y="1613502"/>
                <a:ext cx="6593426" cy="561564"/>
              </a:xfrm>
              <a:prstGeom prst="rect">
                <a:avLst/>
              </a:prstGeom>
              <a:blipFill>
                <a:blip r:embed="rId7"/>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58CE2655-F4F6-5F1C-757A-2F92B5142C4E}"/>
                  </a:ext>
                </a:extLst>
              </p:cNvPr>
              <p:cNvSpPr txBox="1"/>
              <p:nvPr/>
            </p:nvSpPr>
            <p:spPr>
              <a:xfrm>
                <a:off x="5590474" y="1515225"/>
                <a:ext cx="4755003" cy="523220"/>
              </a:xfrm>
              <a:prstGeom prst="rect">
                <a:avLst/>
              </a:prstGeom>
              <a:noFill/>
              <a:ln>
                <a:noFill/>
              </a:ln>
            </p:spPr>
            <p:txBody>
              <a:bodyPr wrap="square" rtlCol="0">
                <a:spAutoFit/>
              </a:bodyPr>
              <a:lstStyle/>
              <a:p>
                <a:r>
                  <a:rPr lang="ja-JP" altLang="en-US" sz="2800" dirty="0">
                    <a:latin typeface="ＭＳ Ｐゴシック" panose="020B0600070205080204" pitchFamily="50" charset="-128"/>
                    <a:ea typeface="ＭＳ Ｐゴシック" panose="020B0600070205080204" pitchFamily="50" charset="-128"/>
                  </a:rPr>
                  <a:t>：</a:t>
                </a:r>
                <a:r>
                  <a:rPr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Proton distribution radius </a:t>
                </a:r>
                <a:r>
                  <a:rPr lang="en-US" altLang="ja-JP" sz="2400" dirty="0">
                    <a:latin typeface="ＭＳ Ｐゴシック" panose="020B0600070205080204" pitchFamily="50" charset="-128"/>
                    <a:ea typeface="ＭＳ Ｐゴシック" panose="020B0600070205080204" pitchFamily="50" charset="-128"/>
                  </a:rPr>
                  <a:t>[</a:t>
                </a:r>
                <a14:m>
                  <m:oMath xmlns:m="http://schemas.openxmlformats.org/officeDocument/2006/math">
                    <m:r>
                      <m:rPr>
                        <m:sty m:val="p"/>
                      </m:rPr>
                      <a:rPr lang="en-US" altLang="ja-JP" sz="2400">
                        <a:latin typeface="Cambria Math" panose="02040503050406030204" pitchFamily="18" charset="0"/>
                        <a:ea typeface="ＭＳ Ｐゴシック" panose="020B0600070205080204" pitchFamily="50" charset="-128"/>
                      </a:rPr>
                      <m:t>fm</m:t>
                    </m:r>
                  </m:oMath>
                </a14:m>
                <a:r>
                  <a:rPr lang="en-US" altLang="ja-JP" sz="2400" dirty="0">
                    <a:latin typeface="ＭＳ Ｐゴシック" panose="020B0600070205080204" pitchFamily="50" charset="-128"/>
                    <a:ea typeface="ＭＳ Ｐゴシック" panose="020B0600070205080204" pitchFamily="50" charset="-128"/>
                  </a:rPr>
                  <a:t>]</a:t>
                </a:r>
              </a:p>
            </p:txBody>
          </p:sp>
        </mc:Choice>
        <mc:Fallback xmlns="">
          <p:sp>
            <p:nvSpPr>
              <p:cNvPr id="15" name="テキスト ボックス 14">
                <a:extLst>
                  <a:ext uri="{FF2B5EF4-FFF2-40B4-BE49-F238E27FC236}">
                    <a16:creationId xmlns:a16="http://schemas.microsoft.com/office/drawing/2014/main" id="{58CE2655-F4F6-5F1C-757A-2F92B5142C4E}"/>
                  </a:ext>
                </a:extLst>
              </p:cNvPr>
              <p:cNvSpPr txBox="1">
                <a:spLocks noRot="1" noChangeAspect="1" noMove="1" noResize="1" noEditPoints="1" noAdjustHandles="1" noChangeArrowheads="1" noChangeShapeType="1" noTextEdit="1"/>
              </p:cNvSpPr>
              <p:nvPr/>
            </p:nvSpPr>
            <p:spPr>
              <a:xfrm>
                <a:off x="5590474" y="1515225"/>
                <a:ext cx="4755003" cy="523220"/>
              </a:xfrm>
              <a:prstGeom prst="rect">
                <a:avLst/>
              </a:prstGeom>
              <a:blipFill>
                <a:blip r:embed="rId8"/>
                <a:stretch>
                  <a:fillRect l="-2564" t="-14118" b="-31765"/>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BF52DDC1-0D4B-5C94-66E5-2DBBD3C01B90}"/>
                  </a:ext>
                </a:extLst>
              </p:cNvPr>
              <p:cNvSpPr txBox="1"/>
              <p:nvPr/>
            </p:nvSpPr>
            <p:spPr>
              <a:xfrm>
                <a:off x="1732379" y="2117637"/>
                <a:ext cx="6593426" cy="523220"/>
              </a:xfrm>
              <a:prstGeom prst="rect">
                <a:avLst/>
              </a:prstGeom>
              <a:noFill/>
            </p:spPr>
            <p:txBody>
              <a:bodyPr wrap="square">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n</m:t>
                          </m:r>
                        </m:sub>
                      </m:sSub>
                    </m:oMath>
                  </m:oMathPara>
                </a14:m>
                <a:endParaRPr lang="ja-JP" altLang="en-US" dirty="0"/>
              </a:p>
            </p:txBody>
          </p:sp>
        </mc:Choice>
        <mc:Fallback xmlns="">
          <p:sp>
            <p:nvSpPr>
              <p:cNvPr id="16" name="テキスト ボックス 15">
                <a:extLst>
                  <a:ext uri="{FF2B5EF4-FFF2-40B4-BE49-F238E27FC236}">
                    <a16:creationId xmlns:a16="http://schemas.microsoft.com/office/drawing/2014/main" id="{BF52DDC1-0D4B-5C94-66E5-2DBBD3C01B90}"/>
                  </a:ext>
                </a:extLst>
              </p:cNvPr>
              <p:cNvSpPr txBox="1">
                <a:spLocks noRot="1" noChangeAspect="1" noMove="1" noResize="1" noEditPoints="1" noAdjustHandles="1" noChangeArrowheads="1" noChangeShapeType="1" noTextEdit="1"/>
              </p:cNvSpPr>
              <p:nvPr/>
            </p:nvSpPr>
            <p:spPr>
              <a:xfrm>
                <a:off x="1732379" y="2117637"/>
                <a:ext cx="6593426" cy="523220"/>
              </a:xfrm>
              <a:prstGeom prst="rect">
                <a:avLst/>
              </a:prstGeom>
              <a:blipFill>
                <a:blip r:embed="rId9"/>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0876F2DA-EB1D-D7AC-10C5-F7E4761ED5E0}"/>
                  </a:ext>
                </a:extLst>
              </p:cNvPr>
              <p:cNvSpPr txBox="1"/>
              <p:nvPr/>
            </p:nvSpPr>
            <p:spPr>
              <a:xfrm>
                <a:off x="5590474" y="2137713"/>
                <a:ext cx="4910706" cy="523220"/>
              </a:xfrm>
              <a:prstGeom prst="rect">
                <a:avLst/>
              </a:prstGeom>
              <a:noFill/>
              <a:ln>
                <a:noFill/>
              </a:ln>
            </p:spPr>
            <p:txBody>
              <a:bodyPr wrap="square" rtlCol="0">
                <a:spAutoFit/>
              </a:bodyPr>
              <a:lstStyle/>
              <a:p>
                <a:r>
                  <a:rPr lang="ja-JP" altLang="en-US" sz="2800" dirty="0">
                    <a:latin typeface="ＭＳ Ｐゴシック" panose="020B0600070205080204" pitchFamily="50" charset="-128"/>
                    <a:ea typeface="ＭＳ Ｐゴシック" panose="020B0600070205080204" pitchFamily="50" charset="-128"/>
                  </a:rPr>
                  <a:t>：</a:t>
                </a:r>
                <a:r>
                  <a:rPr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Neutron distribution radius</a:t>
                </a:r>
                <a:r>
                  <a:rPr lang="ja-JP" altLang="en-US" sz="2400" dirty="0">
                    <a:latin typeface="ＭＳ Ｐゴシック" panose="020B0600070205080204" pitchFamily="50" charset="-128"/>
                    <a:ea typeface="ＭＳ Ｐゴシック" panose="020B0600070205080204" pitchFamily="50" charset="-128"/>
                  </a:rPr>
                  <a:t> </a:t>
                </a:r>
                <a:r>
                  <a:rPr lang="en-US" altLang="ja-JP" sz="2400" dirty="0">
                    <a:latin typeface="ＭＳ Ｐゴシック" panose="020B0600070205080204" pitchFamily="50" charset="-128"/>
                    <a:ea typeface="ＭＳ Ｐゴシック" panose="020B0600070205080204" pitchFamily="50" charset="-128"/>
                  </a:rPr>
                  <a:t>[</a:t>
                </a:r>
                <a14:m>
                  <m:oMath xmlns:m="http://schemas.openxmlformats.org/officeDocument/2006/math">
                    <m:r>
                      <m:rPr>
                        <m:sty m:val="p"/>
                      </m:rPr>
                      <a:rPr lang="en-US" altLang="ja-JP" sz="2400">
                        <a:latin typeface="Cambria Math" panose="02040503050406030204" pitchFamily="18" charset="0"/>
                        <a:ea typeface="ＭＳ Ｐゴシック" panose="020B0600070205080204" pitchFamily="50" charset="-128"/>
                      </a:rPr>
                      <m:t>fm</m:t>
                    </m:r>
                  </m:oMath>
                </a14:m>
                <a:r>
                  <a:rPr lang="en-US" altLang="ja-JP" sz="2400" dirty="0">
                    <a:latin typeface="ＭＳ Ｐゴシック" panose="020B0600070205080204" pitchFamily="50" charset="-128"/>
                    <a:ea typeface="ＭＳ Ｐゴシック" panose="020B0600070205080204" pitchFamily="50" charset="-128"/>
                  </a:rPr>
                  <a:t>]</a:t>
                </a:r>
              </a:p>
            </p:txBody>
          </p:sp>
        </mc:Choice>
        <mc:Fallback xmlns="">
          <p:sp>
            <p:nvSpPr>
              <p:cNvPr id="17" name="テキスト ボックス 16">
                <a:extLst>
                  <a:ext uri="{FF2B5EF4-FFF2-40B4-BE49-F238E27FC236}">
                    <a16:creationId xmlns:a16="http://schemas.microsoft.com/office/drawing/2014/main" id="{0876F2DA-EB1D-D7AC-10C5-F7E4761ED5E0}"/>
                  </a:ext>
                </a:extLst>
              </p:cNvPr>
              <p:cNvSpPr txBox="1">
                <a:spLocks noRot="1" noChangeAspect="1" noMove="1" noResize="1" noEditPoints="1" noAdjustHandles="1" noChangeArrowheads="1" noChangeShapeType="1" noTextEdit="1"/>
              </p:cNvSpPr>
              <p:nvPr/>
            </p:nvSpPr>
            <p:spPr>
              <a:xfrm>
                <a:off x="5590474" y="2137713"/>
                <a:ext cx="4910706" cy="523220"/>
              </a:xfrm>
              <a:prstGeom prst="rect">
                <a:avLst/>
              </a:prstGeom>
              <a:blipFill>
                <a:blip r:embed="rId10"/>
                <a:stretch>
                  <a:fillRect l="-2481" t="-13953" b="-30233"/>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FCA439F9-1ECD-62CE-494A-B8983F937F2B}"/>
                  </a:ext>
                </a:extLst>
              </p:cNvPr>
              <p:cNvSpPr txBox="1"/>
              <p:nvPr/>
            </p:nvSpPr>
            <p:spPr>
              <a:xfrm>
                <a:off x="568359" y="4185568"/>
                <a:ext cx="3199401" cy="1365374"/>
              </a:xfrm>
              <a:prstGeom prst="rect">
                <a:avLst/>
              </a:prstGeom>
              <a:noFill/>
            </p:spPr>
            <p:txBody>
              <a:bodyPr wrap="none" rtlCol="0">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i="0" dirty="0">
                              <a:latin typeface="Cambria Math" panose="02040503050406030204" pitchFamily="18" charset="0"/>
                            </a:rPr>
                            <m:t>n</m:t>
                          </m:r>
                        </m:sub>
                      </m:sSub>
                      <m:r>
                        <a:rPr lang="en-US" altLang="ja-JP" sz="2800" i="1" dirty="0">
                          <a:latin typeface="Cambria Math" panose="02040503050406030204" pitchFamily="18" charset="0"/>
                        </a:rPr>
                        <m:t>=</m:t>
                      </m:r>
                      <m:rad>
                        <m:radPr>
                          <m:degHide m:val="on"/>
                          <m:ctrlPr>
                            <a:rPr lang="en-US" altLang="ja-JP" sz="2800" i="1" dirty="0">
                              <a:latin typeface="Cambria Math" panose="02040503050406030204" pitchFamily="18" charset="0"/>
                            </a:rPr>
                          </m:ctrlPr>
                        </m:radPr>
                        <m:deg/>
                        <m:e>
                          <m:f>
                            <m:fPr>
                              <m:ctrlPr>
                                <a:rPr lang="en-US" altLang="ja-JP" sz="2800" i="1" dirty="0">
                                  <a:latin typeface="Cambria Math" panose="02040503050406030204" pitchFamily="18" charset="0"/>
                                </a:rPr>
                              </m:ctrlPr>
                            </m:fPr>
                            <m:num>
                              <m:r>
                                <a:rPr lang="en-US" altLang="ja-JP" sz="2800" i="1" dirty="0">
                                  <a:latin typeface="Cambria Math" panose="02040503050406030204" pitchFamily="18" charset="0"/>
                                </a:rPr>
                                <m:t>𝐴</m:t>
                              </m:r>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m</m:t>
                                  </m:r>
                                </m:sub>
                                <m:sup>
                                  <m:r>
                                    <a:rPr lang="en-US" altLang="ja-JP" sz="2800" i="1" dirty="0">
                                      <a:latin typeface="Cambria Math" panose="02040503050406030204" pitchFamily="18" charset="0"/>
                                    </a:rPr>
                                    <m:t>2</m:t>
                                  </m:r>
                                </m:sup>
                              </m:sSubSup>
                              <m:r>
                                <a:rPr lang="en-US" altLang="ja-JP" sz="2800" b="0" i="1" dirty="0" smtClean="0">
                                  <a:latin typeface="Cambria Math" panose="02040503050406030204" pitchFamily="18" charset="0"/>
                                </a:rPr>
                                <m:t>−</m:t>
                              </m:r>
                              <m:r>
                                <a:rPr lang="en-US" altLang="ja-JP" sz="2800" b="0" i="1" dirty="0" smtClean="0">
                                  <a:latin typeface="Cambria Math" panose="02040503050406030204" pitchFamily="18" charset="0"/>
                                </a:rPr>
                                <m:t>𝑍</m:t>
                              </m:r>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p</m:t>
                                  </m:r>
                                </m:sub>
                                <m:sup>
                                  <m:r>
                                    <a:rPr lang="en-US" altLang="ja-JP" sz="2800" i="1" dirty="0">
                                      <a:latin typeface="Cambria Math" panose="02040503050406030204" pitchFamily="18" charset="0"/>
                                    </a:rPr>
                                    <m:t>2</m:t>
                                  </m:r>
                                </m:sup>
                              </m:sSubSup>
                            </m:num>
                            <m:den>
                              <m:r>
                                <a:rPr lang="en-US" altLang="ja-JP" sz="2800" i="1" dirty="0">
                                  <a:latin typeface="Cambria Math" panose="02040503050406030204" pitchFamily="18" charset="0"/>
                                </a:rPr>
                                <m:t>𝑁</m:t>
                              </m:r>
                            </m:den>
                          </m:f>
                        </m:e>
                      </m:rad>
                    </m:oMath>
                  </m:oMathPara>
                </a14:m>
                <a:endParaRPr kumimoji="1" lang="ja-JP" altLang="en-US" sz="2000" dirty="0"/>
              </a:p>
            </p:txBody>
          </p:sp>
        </mc:Choice>
        <mc:Fallback xmlns="">
          <p:sp>
            <p:nvSpPr>
              <p:cNvPr id="20" name="テキスト ボックス 19">
                <a:extLst>
                  <a:ext uri="{FF2B5EF4-FFF2-40B4-BE49-F238E27FC236}">
                    <a16:creationId xmlns:a16="http://schemas.microsoft.com/office/drawing/2014/main" id="{FCA439F9-1ECD-62CE-494A-B8983F937F2B}"/>
                  </a:ext>
                </a:extLst>
              </p:cNvPr>
              <p:cNvSpPr txBox="1">
                <a:spLocks noRot="1" noChangeAspect="1" noMove="1" noResize="1" noEditPoints="1" noAdjustHandles="1" noChangeArrowheads="1" noChangeShapeType="1" noTextEdit="1"/>
              </p:cNvSpPr>
              <p:nvPr/>
            </p:nvSpPr>
            <p:spPr>
              <a:xfrm>
                <a:off x="568359" y="4185568"/>
                <a:ext cx="3199401" cy="1365374"/>
              </a:xfrm>
              <a:prstGeom prst="rect">
                <a:avLst/>
              </a:prstGeom>
              <a:blipFill>
                <a:blip r:embed="rId11"/>
                <a:stretch>
                  <a:fillRect/>
                </a:stretch>
              </a:blipFill>
            </p:spPr>
            <p:txBody>
              <a:bodyPr/>
              <a:lstStyle/>
              <a:p>
                <a:r>
                  <a:rPr lang="ja-JP" altLang="en-US">
                    <a:noFill/>
                  </a:rPr>
                  <a:t> </a:t>
                </a:r>
              </a:p>
            </p:txBody>
          </p:sp>
        </mc:Fallback>
      </mc:AlternateContent>
      <p:sp>
        <p:nvSpPr>
          <p:cNvPr id="3" name="テキスト ボックス 2">
            <a:extLst>
              <a:ext uri="{FF2B5EF4-FFF2-40B4-BE49-F238E27FC236}">
                <a16:creationId xmlns:a16="http://schemas.microsoft.com/office/drawing/2014/main" id="{BA2CC5B1-E11E-4539-10AF-19F93588C161}"/>
              </a:ext>
            </a:extLst>
          </p:cNvPr>
          <p:cNvSpPr txBox="1"/>
          <p:nvPr/>
        </p:nvSpPr>
        <p:spPr>
          <a:xfrm>
            <a:off x="6292437" y="4201542"/>
            <a:ext cx="4208528" cy="954107"/>
          </a:xfrm>
          <a:prstGeom prst="rect">
            <a:avLst/>
          </a:prstGeom>
          <a:solidFill>
            <a:schemeClr val="bg1"/>
          </a:solidFill>
          <a:ln w="28575">
            <a:solidFill>
              <a:schemeClr val="tx1"/>
            </a:solidFill>
          </a:ln>
        </p:spPr>
        <p:txBody>
          <a:bodyPr wrap="square">
            <a:spAutoFit/>
          </a:bodyPr>
          <a:lstStyle/>
          <a:p>
            <a:r>
              <a:rPr lang="ja-JP" altLang="ja-JP" sz="2800" dirty="0">
                <a:latin typeface="ＭＳ Ｐゴシック" panose="020B0600070205080204" pitchFamily="50" charset="-128"/>
                <a:ea typeface="ＭＳ Ｐゴシック" panose="020B0600070205080204" pitchFamily="50" charset="-128"/>
              </a:rPr>
              <a:t>Uncertainty of the neutron </a:t>
            </a:r>
            <a:endParaRPr lang="en-US" altLang="ja-JP" sz="2800" dirty="0">
              <a:latin typeface="ＭＳ Ｐゴシック" panose="020B0600070205080204" pitchFamily="50" charset="-128"/>
              <a:ea typeface="ＭＳ Ｐゴシック" panose="020B0600070205080204" pitchFamily="50" charset="-128"/>
            </a:endParaRPr>
          </a:p>
          <a:p>
            <a:r>
              <a:rPr lang="ja-JP" altLang="ja-JP" sz="2800" dirty="0">
                <a:latin typeface="ＭＳ Ｐゴシック" panose="020B0600070205080204" pitchFamily="50" charset="-128"/>
                <a:ea typeface="ＭＳ Ｐゴシック" panose="020B0600070205080204" pitchFamily="50" charset="-128"/>
              </a:rPr>
              <a:t>distribution radius</a:t>
            </a:r>
            <a:endParaRPr lang="en-US" altLang="ja-JP"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6670D5FF-84C3-3C7F-1769-C3F0BC42C353}"/>
                  </a:ext>
                </a:extLst>
              </p:cNvPr>
              <p:cNvSpPr txBox="1"/>
              <p:nvPr/>
            </p:nvSpPr>
            <p:spPr>
              <a:xfrm>
                <a:off x="5360774" y="5165737"/>
                <a:ext cx="6104235" cy="1365374"/>
              </a:xfrm>
              <a:prstGeom prst="rect">
                <a:avLst/>
              </a:prstGeom>
              <a:noFill/>
            </p:spPr>
            <p:txBody>
              <a:bodyPr wrap="none" rtlCol="0">
                <a:spAutoFit/>
              </a:bodyPr>
              <a:lstStyle/>
              <a:p>
                <a:pPr/>
                <a14:m>
                  <m:oMathPara xmlns:m="http://schemas.openxmlformats.org/officeDocument/2006/math">
                    <m:oMath>
                      <m:sSub>
                        <m:sSubPr>
                          <m:ctrlPr>
                            <a:rPr lang="ja-JP" altLang="en-US" sz="2800" i="1" dirty="0">
                              <a:latin typeface="Cambria Math" panose="02040503050406030204" pitchFamily="18" charset="0"/>
                            </a:rPr>
                          </m:ctrlPr>
                        </m:sSubPr>
                        <m:e>
                          <m:r>
                            <a:rPr lang="ja-JP" altLang="en-US" sz="2800" i="1" dirty="0">
                              <a:latin typeface="Cambria Math" panose="02040503050406030204" pitchFamily="18" charset="0"/>
                            </a:rPr>
                            <m:t>𝜎</m:t>
                          </m:r>
                        </m:e>
                        <m:sub>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i="1" dirty="0">
                                  <a:latin typeface="Cambria Math" panose="02040503050406030204" pitchFamily="18" charset="0"/>
                                </a:rPr>
                                <m:t>n</m:t>
                              </m:r>
                            </m:sub>
                          </m:sSub>
                        </m:sub>
                      </m:sSub>
                      <m:r>
                        <a:rPr lang="en-US" altLang="ja-JP" sz="2800" i="1" dirty="0">
                          <a:latin typeface="Cambria Math" panose="02040503050406030204" pitchFamily="18" charset="0"/>
                        </a:rPr>
                        <m:t> =</m:t>
                      </m:r>
                      <m:rad>
                        <m:radPr>
                          <m:degHide m:val="on"/>
                          <m:ctrlPr>
                            <a:rPr lang="en-US" altLang="ja-JP" sz="2800" i="1" dirty="0">
                              <a:latin typeface="Cambria Math" panose="02040503050406030204" pitchFamily="18" charset="0"/>
                            </a:rPr>
                          </m:ctrlPr>
                        </m:radPr>
                        <m:deg/>
                        <m:e>
                          <m:r>
                            <a:rPr lang="en-US" altLang="ja-JP" sz="2800" b="0" i="1" dirty="0" smtClean="0">
                              <a:latin typeface="Cambria Math" panose="02040503050406030204" pitchFamily="18" charset="0"/>
                            </a:rPr>
                            <m:t>(</m:t>
                          </m:r>
                          <m:f>
                            <m:fPr>
                              <m:ctrlPr>
                                <a:rPr lang="ja-JP" altLang="en-US" sz="2800" i="1" dirty="0">
                                  <a:latin typeface="Cambria Math" panose="02040503050406030204" pitchFamily="18" charset="0"/>
                                </a:rPr>
                              </m:ctrlPr>
                            </m:fPr>
                            <m:num>
                              <m:r>
                                <a:rPr lang="ja-JP" altLang="en-US" sz="2800" i="1" dirty="0">
                                  <a:latin typeface="Cambria Math" panose="02040503050406030204" pitchFamily="18" charset="0"/>
                                </a:rPr>
                                <m:t>𝐴</m:t>
                              </m:r>
                              <m:sSub>
                                <m:sSubPr>
                                  <m:ctrlPr>
                                    <a:rPr lang="ja-JP" altLang="en-US" sz="2800" i="1" dirty="0">
                                      <a:latin typeface="Cambria Math" panose="02040503050406030204" pitchFamily="18" charset="0"/>
                                    </a:rPr>
                                  </m:ctrlPr>
                                </m:sSubPr>
                                <m:e>
                                  <m:r>
                                    <a:rPr lang="ja-JP" altLang="en-US"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rms</m:t>
                                  </m:r>
                                </m:sub>
                              </m:sSub>
                            </m:num>
                            <m:den>
                              <m:r>
                                <a:rPr lang="ja-JP" altLang="en-US" sz="2800" i="1" dirty="0">
                                  <a:latin typeface="Cambria Math" panose="02040503050406030204" pitchFamily="18" charset="0"/>
                                </a:rPr>
                                <m:t>𝑁</m:t>
                              </m:r>
                              <m:sSub>
                                <m:sSubPr>
                                  <m:ctrlPr>
                                    <a:rPr lang="ja-JP" altLang="en-US" sz="2800" i="1" dirty="0">
                                      <a:latin typeface="Cambria Math" panose="02040503050406030204" pitchFamily="18" charset="0"/>
                                    </a:rPr>
                                  </m:ctrlPr>
                                </m:sSubPr>
                                <m:e>
                                  <m:r>
                                    <a:rPr lang="ja-JP" altLang="en-US"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n</m:t>
                                  </m:r>
                                </m:sub>
                              </m:sSub>
                            </m:den>
                          </m:f>
                          <m:sSub>
                            <m:sSubPr>
                              <m:ctrlPr>
                                <a:rPr lang="ja-JP" altLang="en-US" sz="2800" i="1" dirty="0">
                                  <a:latin typeface="Cambria Math" panose="02040503050406030204" pitchFamily="18" charset="0"/>
                                </a:rPr>
                              </m:ctrlPr>
                            </m:sSubPr>
                            <m:e>
                              <m:r>
                                <a:rPr lang="ja-JP" altLang="en-US" sz="2800" i="1" dirty="0">
                                  <a:latin typeface="Cambria Math" panose="02040503050406030204" pitchFamily="18" charset="0"/>
                                </a:rPr>
                                <m:t>𝜎</m:t>
                              </m:r>
                            </m:e>
                            <m:sub>
                              <m:sSub>
                                <m:sSubPr>
                                  <m:ctrlPr>
                                    <a:rPr lang="en-US" altLang="ja-JP" sz="2800" b="0" i="0" dirty="0" smtClean="0">
                                      <a:latin typeface="Cambria Math" panose="02040503050406030204" pitchFamily="18" charset="0"/>
                                    </a:rPr>
                                  </m:ctrlPr>
                                </m:sSubPr>
                                <m:e>
                                  <m:r>
                                    <m:rPr>
                                      <m:sty m:val="p"/>
                                    </m:rPr>
                                    <a:rPr lang="en-US" altLang="ja-JP" sz="2800" b="0" i="0" dirty="0" smtClean="0">
                                      <a:latin typeface="Cambria Math" panose="02040503050406030204" pitchFamily="18" charset="0"/>
                                    </a:rPr>
                                    <m:t>R</m:t>
                                  </m:r>
                                </m:e>
                                <m:sub>
                                  <m:r>
                                    <m:rPr>
                                      <m:sty m:val="p"/>
                                    </m:rPr>
                                    <a:rPr lang="en-US" altLang="ja-JP" sz="2800" b="0" i="0" dirty="0" smtClean="0">
                                      <a:latin typeface="Cambria Math" panose="02040503050406030204" pitchFamily="18" charset="0"/>
                                    </a:rPr>
                                    <m:t>rms</m:t>
                                  </m:r>
                                </m:sub>
                              </m:sSub>
                            </m:sub>
                          </m:sSub>
                          <m:sSup>
                            <m:sSupPr>
                              <m:ctrlPr>
                                <a:rPr lang="en-US" altLang="ja-JP" sz="2800" b="0" i="1" dirty="0" smtClean="0">
                                  <a:latin typeface="Cambria Math" panose="02040503050406030204" pitchFamily="18" charset="0"/>
                                </a:rPr>
                              </m:ctrlPr>
                            </m:sSupPr>
                            <m:e>
                              <m:r>
                                <a:rPr lang="en-US" altLang="ja-JP" sz="2800" b="0" i="1" dirty="0" smtClean="0">
                                  <a:latin typeface="Cambria Math" panose="02040503050406030204" pitchFamily="18" charset="0"/>
                                </a:rPr>
                                <m:t>)</m:t>
                              </m:r>
                            </m:e>
                            <m:sup>
                              <m:r>
                                <a:rPr lang="en-US" altLang="ja-JP" sz="2800" b="0" i="1" dirty="0" smtClean="0">
                                  <a:latin typeface="Cambria Math" panose="02040503050406030204" pitchFamily="18" charset="0"/>
                                </a:rPr>
                                <m:t>2</m:t>
                              </m:r>
                            </m:sup>
                          </m:sSup>
                          <m:r>
                            <a:rPr lang="en-US" altLang="ja-JP" sz="2800" b="0" i="1" dirty="0" smtClean="0">
                              <a:latin typeface="Cambria Math" panose="02040503050406030204" pitchFamily="18" charset="0"/>
                            </a:rPr>
                            <m:t>+</m:t>
                          </m:r>
                          <m:r>
                            <a:rPr lang="en-US" altLang="ja-JP" sz="2800" i="1" dirty="0">
                              <a:latin typeface="Cambria Math" panose="02040503050406030204" pitchFamily="18" charset="0"/>
                            </a:rPr>
                            <m:t>(</m:t>
                          </m:r>
                          <m:f>
                            <m:fPr>
                              <m:ctrlPr>
                                <a:rPr lang="en-US" altLang="ja-JP" sz="2800" b="0" i="1" dirty="0" smtClean="0">
                                  <a:latin typeface="Cambria Math" panose="02040503050406030204" pitchFamily="18" charset="0"/>
                                </a:rPr>
                              </m:ctrlPr>
                            </m:fPr>
                            <m:num>
                              <m:r>
                                <a:rPr lang="en-US" altLang="ja-JP" sz="2800" b="0" i="1" dirty="0" smtClean="0">
                                  <a:latin typeface="Cambria Math" panose="02040503050406030204" pitchFamily="18" charset="0"/>
                                </a:rPr>
                                <m:t>𝑍</m:t>
                              </m:r>
                              <m:sSub>
                                <m:sSubPr>
                                  <m:ctrlPr>
                                    <a:rPr lang="ja-JP" altLang="en-US" sz="2800" i="1" dirty="0">
                                      <a:latin typeface="Cambria Math" panose="02040503050406030204" pitchFamily="18" charset="0"/>
                                    </a:rPr>
                                  </m:ctrlPr>
                                </m:sSubPr>
                                <m:e>
                                  <m:r>
                                    <a:rPr lang="ja-JP" altLang="en-US"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p</m:t>
                                  </m:r>
                                </m:sub>
                              </m:sSub>
                            </m:num>
                            <m:den>
                              <m:r>
                                <a:rPr lang="ja-JP" altLang="en-US" sz="2800" i="1" dirty="0">
                                  <a:latin typeface="Cambria Math" panose="02040503050406030204" pitchFamily="18" charset="0"/>
                                </a:rPr>
                                <m:t>𝑁</m:t>
                              </m:r>
                              <m:sSub>
                                <m:sSubPr>
                                  <m:ctrlPr>
                                    <a:rPr lang="ja-JP" altLang="en-US" sz="2800" i="1" dirty="0">
                                      <a:latin typeface="Cambria Math" panose="02040503050406030204" pitchFamily="18" charset="0"/>
                                    </a:rPr>
                                  </m:ctrlPr>
                                </m:sSubPr>
                                <m:e>
                                  <m:r>
                                    <a:rPr lang="ja-JP" altLang="en-US" sz="2800" i="1" dirty="0">
                                      <a:latin typeface="Cambria Math" panose="02040503050406030204" pitchFamily="18" charset="0"/>
                                    </a:rPr>
                                    <m:t>𝑅</m:t>
                                  </m:r>
                                </m:e>
                                <m:sub>
                                  <m:r>
                                    <m:rPr>
                                      <m:sty m:val="p"/>
                                    </m:rPr>
                                    <a:rPr lang="en-US" altLang="ja-JP" sz="2800" dirty="0">
                                      <a:latin typeface="Cambria Math" panose="02040503050406030204" pitchFamily="18" charset="0"/>
                                    </a:rPr>
                                    <m:t>n</m:t>
                                  </m:r>
                                </m:sub>
                              </m:sSub>
                            </m:den>
                          </m:f>
                          <m:sSub>
                            <m:sSubPr>
                              <m:ctrlPr>
                                <a:rPr lang="ja-JP" altLang="en-US" sz="2800" i="1" dirty="0">
                                  <a:latin typeface="Cambria Math" panose="02040503050406030204" pitchFamily="18" charset="0"/>
                                </a:rPr>
                              </m:ctrlPr>
                            </m:sSubPr>
                            <m:e>
                              <m:r>
                                <a:rPr lang="ja-JP" altLang="en-US" sz="2800" i="1" dirty="0">
                                  <a:latin typeface="Cambria Math" panose="02040503050406030204" pitchFamily="18" charset="0"/>
                                </a:rPr>
                                <m:t>𝜎</m:t>
                              </m:r>
                            </m:e>
                            <m:sub>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p</m:t>
                                  </m:r>
                                </m:sub>
                              </m:sSub>
                            </m:sub>
                          </m:sSub>
                          <m:sSup>
                            <m:sSupPr>
                              <m:ctrlPr>
                                <a:rPr lang="en-US" altLang="ja-JP" sz="2800" i="1" dirty="0">
                                  <a:latin typeface="Cambria Math" panose="02040503050406030204" pitchFamily="18" charset="0"/>
                                </a:rPr>
                              </m:ctrlPr>
                            </m:sSupPr>
                            <m:e>
                              <m:r>
                                <a:rPr lang="en-US" altLang="ja-JP" sz="2800" i="1" dirty="0">
                                  <a:latin typeface="Cambria Math" panose="02040503050406030204" pitchFamily="18" charset="0"/>
                                </a:rPr>
                                <m:t>)</m:t>
                              </m:r>
                            </m:e>
                            <m:sup>
                              <m:r>
                                <a:rPr lang="en-US" altLang="ja-JP" sz="2800" i="1" dirty="0">
                                  <a:latin typeface="Cambria Math" panose="02040503050406030204" pitchFamily="18" charset="0"/>
                                </a:rPr>
                                <m:t>2</m:t>
                              </m:r>
                            </m:sup>
                          </m:sSup>
                        </m:e>
                      </m:rad>
                    </m:oMath>
                  </m:oMathPara>
                </a14:m>
                <a:endParaRPr kumimoji="1" lang="ja-JP" altLang="en-US" sz="2000" dirty="0"/>
              </a:p>
            </p:txBody>
          </p:sp>
        </mc:Choice>
        <mc:Fallback xmlns="">
          <p:sp>
            <p:nvSpPr>
              <p:cNvPr id="6" name="テキスト ボックス 5">
                <a:extLst>
                  <a:ext uri="{FF2B5EF4-FFF2-40B4-BE49-F238E27FC236}">
                    <a16:creationId xmlns:a16="http://schemas.microsoft.com/office/drawing/2014/main" id="{6670D5FF-84C3-3C7F-1769-C3F0BC42C353}"/>
                  </a:ext>
                </a:extLst>
              </p:cNvPr>
              <p:cNvSpPr txBox="1">
                <a:spLocks noRot="1" noChangeAspect="1" noMove="1" noResize="1" noEditPoints="1" noAdjustHandles="1" noChangeArrowheads="1" noChangeShapeType="1" noTextEdit="1"/>
              </p:cNvSpPr>
              <p:nvPr/>
            </p:nvSpPr>
            <p:spPr>
              <a:xfrm>
                <a:off x="5360774" y="5165737"/>
                <a:ext cx="6104235" cy="1365374"/>
              </a:xfrm>
              <a:prstGeom prst="rect">
                <a:avLst/>
              </a:prstGeom>
              <a:blipFill>
                <a:blip r:embed="rId1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D129B39B-14C1-C7E7-B4CB-8E63B493A1C0}"/>
                  </a:ext>
                </a:extLst>
              </p:cNvPr>
              <p:cNvSpPr txBox="1"/>
              <p:nvPr/>
            </p:nvSpPr>
            <p:spPr>
              <a:xfrm>
                <a:off x="1732379" y="2626036"/>
                <a:ext cx="6593426" cy="562398"/>
              </a:xfrm>
              <a:prstGeom prst="rect">
                <a:avLst/>
              </a:prstGeom>
              <a:noFill/>
            </p:spPr>
            <p:txBody>
              <a:bodyPr wrap="square">
                <a:spAutoFit/>
              </a:bodyPr>
              <a:lstStyle/>
              <a:p>
                <a:pPr/>
                <a14:m>
                  <m:oMathPara xmlns:m="http://schemas.openxmlformats.org/officeDocument/2006/math">
                    <m:oMath>
                      <m:sSub>
                        <m:sSubPr>
                          <m:ctrlPr>
                            <a:rPr lang="en-US" altLang="ja-JP" sz="2800" i="1" dirty="0" smtClean="0">
                              <a:latin typeface="Cambria Math" panose="02040503050406030204" pitchFamily="18" charset="0"/>
                            </a:rPr>
                          </m:ctrlPr>
                        </m:sSubPr>
                        <m:e>
                          <m:r>
                            <a:rPr lang="en-US" altLang="ja-JP" sz="2800" i="1" dirty="0" smtClean="0">
                              <a:latin typeface="Cambria Math" panose="02040503050406030204" pitchFamily="18" charset="0"/>
                            </a:rPr>
                            <m:t>𝜎</m:t>
                          </m:r>
                        </m:e>
                        <m:sub>
                          <m:sSub>
                            <m:sSubPr>
                              <m:ctrlPr>
                                <a:rPr lang="en-US" altLang="ja-JP" sz="2800" dirty="0">
                                  <a:latin typeface="Cambria Math" panose="02040503050406030204" pitchFamily="18" charset="0"/>
                                </a:rPr>
                              </m:ctrlPr>
                            </m:sSubPr>
                            <m:e>
                              <m:r>
                                <m:rPr>
                                  <m:sty m:val="p"/>
                                </m:rPr>
                                <a:rPr lang="en-US" altLang="ja-JP" sz="2800" dirty="0">
                                  <a:latin typeface="Cambria Math" panose="02040503050406030204" pitchFamily="18" charset="0"/>
                                </a:rPr>
                                <m:t>R</m:t>
                              </m:r>
                            </m:e>
                            <m:sub>
                              <m:r>
                                <m:rPr>
                                  <m:sty m:val="p"/>
                                </m:rPr>
                                <a:rPr lang="en-US" altLang="ja-JP" sz="2800" dirty="0">
                                  <a:latin typeface="Cambria Math" panose="02040503050406030204" pitchFamily="18" charset="0"/>
                                </a:rPr>
                                <m:t>m</m:t>
                              </m:r>
                            </m:sub>
                          </m:sSub>
                        </m:sub>
                      </m:sSub>
                    </m:oMath>
                  </m:oMathPara>
                </a14:m>
                <a:endParaRPr lang="ja-JP" altLang="en-US" dirty="0"/>
              </a:p>
            </p:txBody>
          </p:sp>
        </mc:Choice>
        <mc:Fallback xmlns="">
          <p:sp>
            <p:nvSpPr>
              <p:cNvPr id="18" name="テキスト ボックス 17">
                <a:extLst>
                  <a:ext uri="{FF2B5EF4-FFF2-40B4-BE49-F238E27FC236}">
                    <a16:creationId xmlns:a16="http://schemas.microsoft.com/office/drawing/2014/main" id="{D129B39B-14C1-C7E7-B4CB-8E63B493A1C0}"/>
                  </a:ext>
                </a:extLst>
              </p:cNvPr>
              <p:cNvSpPr txBox="1">
                <a:spLocks noRot="1" noChangeAspect="1" noMove="1" noResize="1" noEditPoints="1" noAdjustHandles="1" noChangeArrowheads="1" noChangeShapeType="1" noTextEdit="1"/>
              </p:cNvSpPr>
              <p:nvPr/>
            </p:nvSpPr>
            <p:spPr>
              <a:xfrm>
                <a:off x="1732379" y="2626036"/>
                <a:ext cx="6593426" cy="562398"/>
              </a:xfrm>
              <a:prstGeom prst="rect">
                <a:avLst/>
              </a:prstGeom>
              <a:blipFill>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80AB898F-D892-E163-0F15-68580EBAC741}"/>
                  </a:ext>
                </a:extLst>
              </p:cNvPr>
              <p:cNvSpPr txBox="1"/>
              <p:nvPr/>
            </p:nvSpPr>
            <p:spPr>
              <a:xfrm>
                <a:off x="5590474" y="2646112"/>
                <a:ext cx="6593426" cy="523220"/>
              </a:xfrm>
              <a:prstGeom prst="rect">
                <a:avLst/>
              </a:prstGeom>
              <a:noFill/>
              <a:ln>
                <a:noFill/>
              </a:ln>
            </p:spPr>
            <p:txBody>
              <a:bodyPr wrap="square" rtlCol="0">
                <a:spAutoFit/>
              </a:bodyPr>
              <a:lstStyle/>
              <a:p>
                <a:r>
                  <a:rPr lang="ja-JP" altLang="en-US" sz="2800" dirty="0">
                    <a:latin typeface="ＭＳ Ｐゴシック" panose="020B0600070205080204" pitchFamily="50" charset="-128"/>
                    <a:ea typeface="ＭＳ Ｐゴシック" panose="020B0600070205080204" pitchFamily="50" charset="-128"/>
                  </a:rPr>
                  <a:t>：</a:t>
                </a:r>
                <a:r>
                  <a:rPr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Statistical uncertainty of the matter radius </a:t>
                </a:r>
                <a:r>
                  <a:rPr lang="en-US" altLang="ja-JP" sz="2400" dirty="0">
                    <a:latin typeface="ＭＳ Ｐゴシック" panose="020B0600070205080204" pitchFamily="50" charset="-128"/>
                    <a:ea typeface="ＭＳ Ｐゴシック" panose="020B0600070205080204" pitchFamily="50" charset="-128"/>
                  </a:rPr>
                  <a:t>[</a:t>
                </a:r>
                <a14:m>
                  <m:oMath xmlns:m="http://schemas.openxmlformats.org/officeDocument/2006/math">
                    <m:r>
                      <m:rPr>
                        <m:sty m:val="p"/>
                      </m:rPr>
                      <a:rPr lang="en-US" altLang="ja-JP" sz="2400">
                        <a:latin typeface="Cambria Math" panose="02040503050406030204" pitchFamily="18" charset="0"/>
                        <a:ea typeface="ＭＳ Ｐゴシック" panose="020B0600070205080204" pitchFamily="50" charset="-128"/>
                      </a:rPr>
                      <m:t>fm</m:t>
                    </m:r>
                  </m:oMath>
                </a14:m>
                <a:r>
                  <a:rPr lang="en-US" altLang="ja-JP" sz="2400" dirty="0">
                    <a:latin typeface="ＭＳ Ｐゴシック" panose="020B0600070205080204" pitchFamily="50" charset="-128"/>
                    <a:ea typeface="ＭＳ Ｐゴシック" panose="020B0600070205080204" pitchFamily="50" charset="-128"/>
                  </a:rPr>
                  <a:t>]</a:t>
                </a:r>
              </a:p>
            </p:txBody>
          </p:sp>
        </mc:Choice>
        <mc:Fallback xmlns="">
          <p:sp>
            <p:nvSpPr>
              <p:cNvPr id="19" name="テキスト ボックス 18">
                <a:extLst>
                  <a:ext uri="{FF2B5EF4-FFF2-40B4-BE49-F238E27FC236}">
                    <a16:creationId xmlns:a16="http://schemas.microsoft.com/office/drawing/2014/main" id="{80AB898F-D892-E163-0F15-68580EBAC741}"/>
                  </a:ext>
                </a:extLst>
              </p:cNvPr>
              <p:cNvSpPr txBox="1">
                <a:spLocks noRot="1" noChangeAspect="1" noMove="1" noResize="1" noEditPoints="1" noAdjustHandles="1" noChangeArrowheads="1" noChangeShapeType="1" noTextEdit="1"/>
              </p:cNvSpPr>
              <p:nvPr/>
            </p:nvSpPr>
            <p:spPr>
              <a:xfrm>
                <a:off x="5590474" y="2646112"/>
                <a:ext cx="6593426" cy="523220"/>
              </a:xfrm>
              <a:prstGeom prst="rect">
                <a:avLst/>
              </a:prstGeom>
              <a:blipFill>
                <a:blip r:embed="rId14"/>
                <a:stretch>
                  <a:fillRect l="-1848" t="-12791" r="-1109" b="-30233"/>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539C5E64-ACA9-DD5E-D500-A42D86B72B90}"/>
                  </a:ext>
                </a:extLst>
              </p:cNvPr>
              <p:cNvSpPr txBox="1"/>
              <p:nvPr/>
            </p:nvSpPr>
            <p:spPr>
              <a:xfrm>
                <a:off x="1742957" y="3226641"/>
                <a:ext cx="6593426" cy="604909"/>
              </a:xfrm>
              <a:prstGeom prst="rect">
                <a:avLst/>
              </a:prstGeom>
              <a:noFill/>
            </p:spPr>
            <p:txBody>
              <a:bodyPr wrap="square">
                <a:spAutoFit/>
              </a:bodyPr>
              <a:lstStyle/>
              <a:p>
                <a:pPr/>
                <a14:m>
                  <m:oMathPara xmlns:m="http://schemas.openxmlformats.org/officeDocument/2006/math">
                    <m:oMath>
                      <m:sSub>
                        <m:sSubPr>
                          <m:ctrlPr>
                            <a:rPr lang="en-US" altLang="ja-JP" sz="2800" i="1" dirty="0" smtClean="0">
                              <a:latin typeface="Cambria Math" panose="02040503050406030204" pitchFamily="18" charset="0"/>
                            </a:rPr>
                          </m:ctrlPr>
                        </m:sSubPr>
                        <m:e>
                          <m:r>
                            <a:rPr lang="en-US" altLang="ja-JP" sz="2800" i="1" dirty="0" smtClean="0">
                              <a:latin typeface="Cambria Math" panose="02040503050406030204" pitchFamily="18" charset="0"/>
                            </a:rPr>
                            <m:t>𝜎</m:t>
                          </m:r>
                        </m:e>
                        <m:sub>
                          <m:sSub>
                            <m:sSubPr>
                              <m:ctrlPr>
                                <a:rPr lang="en-US" altLang="ja-JP" sz="2800" dirty="0">
                                  <a:latin typeface="Cambria Math" panose="02040503050406030204" pitchFamily="18" charset="0"/>
                                </a:rPr>
                              </m:ctrlPr>
                            </m:sSubPr>
                            <m:e>
                              <m:r>
                                <m:rPr>
                                  <m:sty m:val="p"/>
                                </m:rPr>
                                <a:rPr lang="en-US" altLang="ja-JP" sz="2800" dirty="0">
                                  <a:latin typeface="Cambria Math" panose="02040503050406030204" pitchFamily="18" charset="0"/>
                                </a:rPr>
                                <m:t>R</m:t>
                              </m:r>
                            </m:e>
                            <m:sub>
                              <m:r>
                                <m:rPr>
                                  <m:sty m:val="p"/>
                                </m:rPr>
                                <a:rPr lang="en-US" altLang="ja-JP" sz="2800" b="0" i="0" dirty="0" smtClean="0">
                                  <a:latin typeface="Cambria Math" panose="02040503050406030204" pitchFamily="18" charset="0"/>
                                </a:rPr>
                                <m:t>p</m:t>
                              </m:r>
                            </m:sub>
                          </m:sSub>
                        </m:sub>
                      </m:sSub>
                    </m:oMath>
                  </m:oMathPara>
                </a14:m>
                <a:endParaRPr lang="ja-JP" altLang="en-US" dirty="0"/>
              </a:p>
            </p:txBody>
          </p:sp>
        </mc:Choice>
        <mc:Fallback xmlns="">
          <p:sp>
            <p:nvSpPr>
              <p:cNvPr id="21" name="テキスト ボックス 20">
                <a:extLst>
                  <a:ext uri="{FF2B5EF4-FFF2-40B4-BE49-F238E27FC236}">
                    <a16:creationId xmlns:a16="http://schemas.microsoft.com/office/drawing/2014/main" id="{539C5E64-ACA9-DD5E-D500-A42D86B72B90}"/>
                  </a:ext>
                </a:extLst>
              </p:cNvPr>
              <p:cNvSpPr txBox="1">
                <a:spLocks noRot="1" noChangeAspect="1" noMove="1" noResize="1" noEditPoints="1" noAdjustHandles="1" noChangeArrowheads="1" noChangeShapeType="1" noTextEdit="1"/>
              </p:cNvSpPr>
              <p:nvPr/>
            </p:nvSpPr>
            <p:spPr>
              <a:xfrm>
                <a:off x="1742957" y="3226641"/>
                <a:ext cx="6593426" cy="604909"/>
              </a:xfrm>
              <a:prstGeom prst="rect">
                <a:avLst/>
              </a:prstGeom>
              <a:blipFill>
                <a:blip r:embed="rId1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03080151-FA7F-0695-8B2E-AE4DB6194D57}"/>
                  </a:ext>
                </a:extLst>
              </p:cNvPr>
              <p:cNvSpPr txBox="1"/>
              <p:nvPr/>
            </p:nvSpPr>
            <p:spPr>
              <a:xfrm>
                <a:off x="5601053" y="3246717"/>
                <a:ext cx="6304592" cy="892552"/>
              </a:xfrm>
              <a:prstGeom prst="rect">
                <a:avLst/>
              </a:prstGeom>
              <a:noFill/>
              <a:ln>
                <a:noFill/>
              </a:ln>
            </p:spPr>
            <p:txBody>
              <a:bodyPr wrap="square" rtlCol="0">
                <a:spAutoFit/>
              </a:bodyPr>
              <a:lstStyle/>
              <a:p>
                <a:r>
                  <a:rPr lang="ja-JP" altLang="en-US" sz="2800" dirty="0">
                    <a:latin typeface="ＭＳ Ｐゴシック" panose="020B0600070205080204" pitchFamily="50" charset="-128"/>
                    <a:ea typeface="ＭＳ Ｐゴシック" panose="020B0600070205080204" pitchFamily="50" charset="-128"/>
                  </a:rPr>
                  <a:t>：</a:t>
                </a:r>
                <a:r>
                  <a:rPr lang="ja-JP" altLang="en-US" sz="2400" dirty="0">
                    <a:latin typeface="ＭＳ Ｐゴシック" panose="020B0600070205080204" pitchFamily="50" charset="-128"/>
                    <a:ea typeface="ＭＳ Ｐゴシック" panose="020B0600070205080204" pitchFamily="50" charset="-128"/>
                  </a:rPr>
                  <a:t> </a:t>
                </a:r>
                <a:r>
                  <a:rPr lang="ja-JP" altLang="ja-JP" sz="2400" dirty="0">
                    <a:latin typeface="ＭＳ Ｐゴシック" panose="020B0600070205080204" pitchFamily="50" charset="-128"/>
                    <a:ea typeface="ＭＳ Ｐゴシック" panose="020B0600070205080204" pitchFamily="50" charset="-128"/>
                  </a:rPr>
                  <a:t>Statistical uncertainty of the proton distribution radius </a:t>
                </a:r>
                <a:r>
                  <a:rPr lang="en-US" altLang="ja-JP" sz="2400" dirty="0">
                    <a:latin typeface="ＭＳ Ｐゴシック" panose="020B0600070205080204" pitchFamily="50" charset="-128"/>
                    <a:ea typeface="ＭＳ Ｐゴシック" panose="020B0600070205080204" pitchFamily="50" charset="-128"/>
                  </a:rPr>
                  <a:t>[</a:t>
                </a:r>
                <a14:m>
                  <m:oMath xmlns:m="http://schemas.openxmlformats.org/officeDocument/2006/math">
                    <m:r>
                      <m:rPr>
                        <m:sty m:val="p"/>
                      </m:rPr>
                      <a:rPr lang="en-US" altLang="ja-JP" sz="2400">
                        <a:latin typeface="Cambria Math" panose="02040503050406030204" pitchFamily="18" charset="0"/>
                        <a:ea typeface="ＭＳ Ｐゴシック" panose="020B0600070205080204" pitchFamily="50" charset="-128"/>
                      </a:rPr>
                      <m:t>fm</m:t>
                    </m:r>
                  </m:oMath>
                </a14:m>
                <a:r>
                  <a:rPr lang="en-US" altLang="ja-JP" sz="2400" dirty="0">
                    <a:latin typeface="ＭＳ Ｐゴシック" panose="020B0600070205080204" pitchFamily="50" charset="-128"/>
                    <a:ea typeface="ＭＳ Ｐゴシック" panose="020B0600070205080204" pitchFamily="50" charset="-128"/>
                  </a:rPr>
                  <a:t>]</a:t>
                </a:r>
              </a:p>
            </p:txBody>
          </p:sp>
        </mc:Choice>
        <mc:Fallback xmlns="">
          <p:sp>
            <p:nvSpPr>
              <p:cNvPr id="22" name="テキスト ボックス 21">
                <a:extLst>
                  <a:ext uri="{FF2B5EF4-FFF2-40B4-BE49-F238E27FC236}">
                    <a16:creationId xmlns:a16="http://schemas.microsoft.com/office/drawing/2014/main" id="{03080151-FA7F-0695-8B2E-AE4DB6194D57}"/>
                  </a:ext>
                </a:extLst>
              </p:cNvPr>
              <p:cNvSpPr txBox="1">
                <a:spLocks noRot="1" noChangeAspect="1" noMove="1" noResize="1" noEditPoints="1" noAdjustHandles="1" noChangeArrowheads="1" noChangeShapeType="1" noTextEdit="1"/>
              </p:cNvSpPr>
              <p:nvPr/>
            </p:nvSpPr>
            <p:spPr>
              <a:xfrm>
                <a:off x="5601053" y="3246717"/>
                <a:ext cx="6304592" cy="892552"/>
              </a:xfrm>
              <a:prstGeom prst="rect">
                <a:avLst/>
              </a:prstGeom>
              <a:blipFill>
                <a:blip r:embed="rId16"/>
                <a:stretch>
                  <a:fillRect l="-2031" t="-7534" b="-13014"/>
                </a:stretch>
              </a:blipFill>
              <a:ln>
                <a:noFill/>
              </a:ln>
            </p:spPr>
            <p:txBody>
              <a:bodyPr/>
              <a:lstStyle/>
              <a:p>
                <a:r>
                  <a:rPr lang="ja-JP" altLang="en-US">
                    <a:noFill/>
                  </a:rPr>
                  <a:t> </a:t>
                </a:r>
              </a:p>
            </p:txBody>
          </p:sp>
        </mc:Fallback>
      </mc:AlternateContent>
    </p:spTree>
    <p:extLst>
      <p:ext uri="{BB962C8B-B14F-4D97-AF65-F5344CB8AC3E}">
        <p14:creationId xmlns:p14="http://schemas.microsoft.com/office/powerpoint/2010/main" val="2928919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87A87F1-DB9C-0801-69BD-3F4E47B2B5E4}"/>
              </a:ext>
            </a:extLst>
          </p:cNvPr>
          <p:cNvSpPr txBox="1"/>
          <p:nvPr/>
        </p:nvSpPr>
        <p:spPr>
          <a:xfrm>
            <a:off x="0" y="251346"/>
            <a:ext cx="5907101" cy="707886"/>
          </a:xfrm>
          <a:prstGeom prst="rect">
            <a:avLst/>
          </a:prstGeom>
          <a:noFill/>
        </p:spPr>
        <p:txBody>
          <a:bodyPr wrap="square" rtlCol="0">
            <a:spAutoFit/>
          </a:bodyPr>
          <a:lstStyle/>
          <a:p>
            <a:pPr algn="ctr"/>
            <a:r>
              <a:rPr lang="ja-JP" altLang="ja-JP" sz="4000" dirty="0">
                <a:latin typeface="ＭＳ Ｐゴシック" panose="020B0600070205080204" pitchFamily="50" charset="-128"/>
                <a:ea typeface="ＭＳ Ｐゴシック" panose="020B0600070205080204" pitchFamily="50" charset="-128"/>
              </a:rPr>
              <a:t>Neutron distribution radius</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FE90290F-79CC-1286-46BA-3B0839B63319}"/>
              </a:ext>
            </a:extLst>
          </p:cNvPr>
          <p:cNvCxnSpPr>
            <a:cxnSpLocks/>
          </p:cNvCxnSpPr>
          <p:nvPr/>
        </p:nvCxnSpPr>
        <p:spPr>
          <a:xfrm>
            <a:off x="0" y="1125766"/>
            <a:ext cx="5907101" cy="0"/>
          </a:xfrm>
          <a:prstGeom prst="line">
            <a:avLst/>
          </a:prstGeom>
          <a:ln w="38100"/>
        </p:spPr>
        <p:style>
          <a:lnRef idx="2">
            <a:schemeClr val="dk1"/>
          </a:lnRef>
          <a:fillRef idx="0">
            <a:schemeClr val="dk1"/>
          </a:fillRef>
          <a:effectRef idx="1">
            <a:schemeClr val="dk1"/>
          </a:effectRef>
          <a:fontRef idx="minor">
            <a:schemeClr val="tx1"/>
          </a:fontRef>
        </p:style>
      </p:cxnSp>
      <p:pic>
        <p:nvPicPr>
          <p:cNvPr id="6" name="図 5" descr="ダイアグラム&#10;&#10;AI 生成コンテンツは誤りを含む可能性があります。">
            <a:extLst>
              <a:ext uri="{FF2B5EF4-FFF2-40B4-BE49-F238E27FC236}">
                <a16:creationId xmlns:a16="http://schemas.microsoft.com/office/drawing/2014/main" id="{C5D77994-FD07-2F38-1A3A-B218415EEAF1}"/>
              </a:ext>
            </a:extLst>
          </p:cNvPr>
          <p:cNvPicPr>
            <a:picLocks noChangeAspect="1"/>
          </p:cNvPicPr>
          <p:nvPr/>
        </p:nvPicPr>
        <p:blipFill>
          <a:blip r:embed="rId3">
            <a:extLst>
              <a:ext uri="{28A0092B-C50C-407E-A947-70E740481C1C}">
                <a14:useLocalDpi xmlns:a14="http://schemas.microsoft.com/office/drawing/2010/main" val="0"/>
              </a:ext>
            </a:extLst>
          </a:blip>
          <a:srcRect t="20125" r="15968"/>
          <a:stretch>
            <a:fillRect/>
          </a:stretch>
        </p:blipFill>
        <p:spPr>
          <a:xfrm>
            <a:off x="0" y="3568312"/>
            <a:ext cx="4901370" cy="3105889"/>
          </a:xfrm>
          <a:prstGeom prst="rect">
            <a:avLst/>
          </a:prstGeom>
        </p:spPr>
      </p:pic>
      <p:sp>
        <p:nvSpPr>
          <p:cNvPr id="7" name="四角形: 角を丸くする 6">
            <a:extLst>
              <a:ext uri="{FF2B5EF4-FFF2-40B4-BE49-F238E27FC236}">
                <a16:creationId xmlns:a16="http://schemas.microsoft.com/office/drawing/2014/main" id="{2C43E290-6996-AB2E-2552-8E5EE1F797B6}"/>
              </a:ext>
            </a:extLst>
          </p:cNvPr>
          <p:cNvSpPr/>
          <p:nvPr/>
        </p:nvSpPr>
        <p:spPr>
          <a:xfrm>
            <a:off x="613695" y="1522030"/>
            <a:ext cx="4318869" cy="2046282"/>
          </a:xfrm>
          <a:prstGeom prst="roundRect">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9D8CA7ED-77C3-E3FC-31E7-58BAE32503CE}"/>
                  </a:ext>
                </a:extLst>
              </p:cNvPr>
              <p:cNvSpPr txBox="1"/>
              <p:nvPr/>
            </p:nvSpPr>
            <p:spPr>
              <a:xfrm>
                <a:off x="1041099" y="2159179"/>
                <a:ext cx="3199401" cy="1365374"/>
              </a:xfrm>
              <a:prstGeom prst="rect">
                <a:avLst/>
              </a:prstGeom>
              <a:noFill/>
            </p:spPr>
            <p:txBody>
              <a:bodyPr wrap="none" rtlCol="0">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i="0" dirty="0">
                              <a:latin typeface="Cambria Math" panose="02040503050406030204" pitchFamily="18" charset="0"/>
                            </a:rPr>
                            <m:t>n</m:t>
                          </m:r>
                        </m:sub>
                      </m:sSub>
                      <m:r>
                        <a:rPr lang="en-US" altLang="ja-JP" sz="2800" i="1" dirty="0">
                          <a:latin typeface="Cambria Math" panose="02040503050406030204" pitchFamily="18" charset="0"/>
                        </a:rPr>
                        <m:t>=</m:t>
                      </m:r>
                      <m:rad>
                        <m:radPr>
                          <m:degHide m:val="on"/>
                          <m:ctrlPr>
                            <a:rPr lang="en-US" altLang="ja-JP" sz="2800" i="1" dirty="0">
                              <a:latin typeface="Cambria Math" panose="02040503050406030204" pitchFamily="18" charset="0"/>
                            </a:rPr>
                          </m:ctrlPr>
                        </m:radPr>
                        <m:deg/>
                        <m:e>
                          <m:f>
                            <m:fPr>
                              <m:ctrlPr>
                                <a:rPr lang="en-US" altLang="ja-JP" sz="2800" i="1" dirty="0">
                                  <a:latin typeface="Cambria Math" panose="02040503050406030204" pitchFamily="18" charset="0"/>
                                </a:rPr>
                              </m:ctrlPr>
                            </m:fPr>
                            <m:num>
                              <m:r>
                                <a:rPr lang="en-US" altLang="ja-JP" sz="2800" i="1" dirty="0">
                                  <a:latin typeface="Cambria Math" panose="02040503050406030204" pitchFamily="18" charset="0"/>
                                </a:rPr>
                                <m:t>𝐴</m:t>
                              </m:r>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m</m:t>
                                  </m:r>
                                </m:sub>
                                <m:sup>
                                  <m:r>
                                    <a:rPr lang="en-US" altLang="ja-JP" sz="2800" i="1" dirty="0">
                                      <a:latin typeface="Cambria Math" panose="02040503050406030204" pitchFamily="18" charset="0"/>
                                    </a:rPr>
                                    <m:t>2</m:t>
                                  </m:r>
                                </m:sup>
                              </m:sSubSup>
                              <m:r>
                                <a:rPr lang="en-US" altLang="ja-JP" sz="2800" b="0" i="1" dirty="0" smtClean="0">
                                  <a:latin typeface="Cambria Math" panose="02040503050406030204" pitchFamily="18" charset="0"/>
                                </a:rPr>
                                <m:t>−</m:t>
                              </m:r>
                              <m:r>
                                <a:rPr lang="en-US" altLang="ja-JP" sz="2800" b="0" i="1" dirty="0" smtClean="0">
                                  <a:latin typeface="Cambria Math" panose="02040503050406030204" pitchFamily="18" charset="0"/>
                                </a:rPr>
                                <m:t>𝑍</m:t>
                              </m:r>
                              <m:sSubSup>
                                <m:sSubSupPr>
                                  <m:ctrlPr>
                                    <a:rPr lang="en-US" altLang="ja-JP" sz="2800" i="1" dirty="0">
                                      <a:latin typeface="Cambria Math" panose="02040503050406030204" pitchFamily="18" charset="0"/>
                                    </a:rPr>
                                  </m:ctrlPr>
                                </m:sSubSup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p</m:t>
                                  </m:r>
                                </m:sub>
                                <m:sup>
                                  <m:r>
                                    <a:rPr lang="en-US" altLang="ja-JP" sz="2800" i="1" dirty="0">
                                      <a:latin typeface="Cambria Math" panose="02040503050406030204" pitchFamily="18" charset="0"/>
                                    </a:rPr>
                                    <m:t>2</m:t>
                                  </m:r>
                                </m:sup>
                              </m:sSubSup>
                            </m:num>
                            <m:den>
                              <m:r>
                                <a:rPr lang="en-US" altLang="ja-JP" sz="2800" i="1" dirty="0">
                                  <a:latin typeface="Cambria Math" panose="02040503050406030204" pitchFamily="18" charset="0"/>
                                </a:rPr>
                                <m:t>𝑁</m:t>
                              </m:r>
                            </m:den>
                          </m:f>
                        </m:e>
                      </m:rad>
                    </m:oMath>
                  </m:oMathPara>
                </a14:m>
                <a:endParaRPr kumimoji="1" lang="ja-JP" altLang="en-US" sz="2000" dirty="0"/>
              </a:p>
            </p:txBody>
          </p:sp>
        </mc:Choice>
        <mc:Fallback xmlns="">
          <p:sp>
            <p:nvSpPr>
              <p:cNvPr id="9" name="テキスト ボックス 8">
                <a:extLst>
                  <a:ext uri="{FF2B5EF4-FFF2-40B4-BE49-F238E27FC236}">
                    <a16:creationId xmlns:a16="http://schemas.microsoft.com/office/drawing/2014/main" id="{9D8CA7ED-77C3-E3FC-31E7-58BAE32503CE}"/>
                  </a:ext>
                </a:extLst>
              </p:cNvPr>
              <p:cNvSpPr txBox="1">
                <a:spLocks noRot="1" noChangeAspect="1" noMove="1" noResize="1" noEditPoints="1" noAdjustHandles="1" noChangeArrowheads="1" noChangeShapeType="1" noTextEdit="1"/>
              </p:cNvSpPr>
              <p:nvPr/>
            </p:nvSpPr>
            <p:spPr>
              <a:xfrm>
                <a:off x="1041099" y="2159179"/>
                <a:ext cx="3199401" cy="1365374"/>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DF9EA113-0811-810F-08B7-5140E06D83F9}"/>
                  </a:ext>
                </a:extLst>
              </p:cNvPr>
              <p:cNvSpPr txBox="1"/>
              <p:nvPr/>
            </p:nvSpPr>
            <p:spPr>
              <a:xfrm>
                <a:off x="7954455" y="1651137"/>
                <a:ext cx="2038571" cy="614142"/>
              </a:xfrm>
              <a:prstGeom prst="rect">
                <a:avLst/>
              </a:prstGeom>
              <a:noFill/>
            </p:spPr>
            <p:txBody>
              <a:bodyPr wrap="none" rtlCol="0">
                <a:spAutoFit/>
              </a:bodyPr>
              <a:lstStyle/>
              <a:p>
                <a:pPr/>
                <a14:m>
                  <m:oMathPara xmlns:m="http://schemas.openxmlformats.org/officeDocument/2006/math">
                    <m:oMath>
                      <m:sSub>
                        <m:sSubPr>
                          <m:ctrlPr>
                            <a:rPr lang="en-US" altLang="ja-JP" sz="2800" i="1" dirty="0">
                              <a:latin typeface="Cambria Math" panose="02040503050406030204" pitchFamily="18" charset="0"/>
                            </a:rPr>
                          </m:ctrlPr>
                        </m:sSubPr>
                        <m:e>
                          <m:r>
                            <a:rPr lang="en-US" altLang="ja-JP" sz="2800" i="1" dirty="0">
                              <a:latin typeface="Cambria Math" panose="02040503050406030204" pitchFamily="18" charset="0"/>
                            </a:rPr>
                            <m:t>𝑅</m:t>
                          </m:r>
                        </m:e>
                        <m:sub>
                          <m:r>
                            <m:rPr>
                              <m:sty m:val="p"/>
                            </m:rPr>
                            <a:rPr lang="en-US" altLang="ja-JP" sz="2800" b="0" i="0" dirty="0" smtClean="0">
                              <a:latin typeface="Cambria Math" panose="02040503050406030204" pitchFamily="18" charset="0"/>
                            </a:rPr>
                            <m:t>n</m:t>
                          </m:r>
                        </m:sub>
                      </m:sSub>
                      <m:r>
                        <a:rPr lang="en-US" altLang="ja-JP" sz="2800" dirty="0">
                          <a:latin typeface="Cambria Math" panose="02040503050406030204" pitchFamily="18" charset="0"/>
                        </a:rPr>
                        <m:t>=</m:t>
                      </m:r>
                      <m:rad>
                        <m:radPr>
                          <m:degHide m:val="on"/>
                          <m:ctrlPr>
                            <a:rPr lang="en-US" altLang="ja-JP" sz="2800" i="1" dirty="0">
                              <a:latin typeface="Cambria Math" panose="02040503050406030204" pitchFamily="18" charset="0"/>
                            </a:rPr>
                          </m:ctrlPr>
                        </m:radPr>
                        <m:deg/>
                        <m:e>
                          <m:d>
                            <m:dPr>
                              <m:begChr m:val="⟨"/>
                              <m:endChr m:val="⟩"/>
                              <m:ctrlPr>
                                <a:rPr lang="en-US" altLang="ja-JP" sz="2800" i="1" dirty="0">
                                  <a:latin typeface="Cambria Math" panose="02040503050406030204" pitchFamily="18" charset="0"/>
                                </a:rPr>
                              </m:ctrlPr>
                            </m:dPr>
                            <m:e>
                              <m:sSup>
                                <m:sSupPr>
                                  <m:ctrlPr>
                                    <a:rPr lang="en-US" altLang="ja-JP" sz="2800" i="1" dirty="0">
                                      <a:latin typeface="Cambria Math" panose="02040503050406030204" pitchFamily="18" charset="0"/>
                                    </a:rPr>
                                  </m:ctrlPr>
                                </m:sSupPr>
                                <m:e>
                                  <m:r>
                                    <a:rPr lang="en-US" altLang="ja-JP" sz="2800" i="1" dirty="0">
                                      <a:latin typeface="Cambria Math" panose="02040503050406030204" pitchFamily="18" charset="0"/>
                                    </a:rPr>
                                    <m:t>𝑟</m:t>
                                  </m:r>
                                </m:e>
                                <m:sup>
                                  <m:r>
                                    <a:rPr lang="en-US" altLang="ja-JP" sz="2800" b="0" i="1" dirty="0" smtClean="0">
                                      <a:latin typeface="Cambria Math" panose="02040503050406030204" pitchFamily="18" charset="0"/>
                                    </a:rPr>
                                    <m:t>2</m:t>
                                  </m:r>
                                </m:sup>
                              </m:sSup>
                            </m:e>
                          </m:d>
                        </m:e>
                      </m:rad>
                    </m:oMath>
                  </m:oMathPara>
                </a14:m>
                <a:endParaRPr kumimoji="1" lang="ja-JP" altLang="en-US" dirty="0"/>
              </a:p>
            </p:txBody>
          </p:sp>
        </mc:Choice>
        <mc:Fallback xmlns="">
          <p:sp>
            <p:nvSpPr>
              <p:cNvPr id="10" name="テキスト ボックス 9">
                <a:extLst>
                  <a:ext uri="{FF2B5EF4-FFF2-40B4-BE49-F238E27FC236}">
                    <a16:creationId xmlns:a16="http://schemas.microsoft.com/office/drawing/2014/main" id="{DF9EA113-0811-810F-08B7-5140E06D83F9}"/>
                  </a:ext>
                </a:extLst>
              </p:cNvPr>
              <p:cNvSpPr txBox="1">
                <a:spLocks noRot="1" noChangeAspect="1" noMove="1" noResize="1" noEditPoints="1" noAdjustHandles="1" noChangeArrowheads="1" noChangeShapeType="1" noTextEdit="1"/>
              </p:cNvSpPr>
              <p:nvPr/>
            </p:nvSpPr>
            <p:spPr>
              <a:xfrm>
                <a:off x="7954455" y="1651137"/>
                <a:ext cx="2038571" cy="614142"/>
              </a:xfrm>
              <a:prstGeom prst="rect">
                <a:avLst/>
              </a:prstGeom>
              <a:blipFill>
                <a:blip r:embed="rId5"/>
                <a:stretch>
                  <a:fillRect/>
                </a:stretch>
              </a:blipFill>
            </p:spPr>
            <p:txBody>
              <a:bodyPr/>
              <a:lstStyle/>
              <a:p>
                <a:r>
                  <a:rPr lang="ja-JP" altLang="en-US">
                    <a:noFill/>
                  </a:rPr>
                  <a:t> </a:t>
                </a:r>
              </a:p>
            </p:txBody>
          </p:sp>
        </mc:Fallback>
      </mc:AlternateContent>
      <p:sp>
        <p:nvSpPr>
          <p:cNvPr id="11" name="テキスト ボックス 10">
            <a:extLst>
              <a:ext uri="{FF2B5EF4-FFF2-40B4-BE49-F238E27FC236}">
                <a16:creationId xmlns:a16="http://schemas.microsoft.com/office/drawing/2014/main" id="{B84E4C9D-6E9E-C6AB-F76D-7DB90D8CE98B}"/>
              </a:ext>
            </a:extLst>
          </p:cNvPr>
          <p:cNvSpPr txBox="1"/>
          <p:nvPr/>
        </p:nvSpPr>
        <p:spPr>
          <a:xfrm>
            <a:off x="6258385" y="2472920"/>
            <a:ext cx="5282215"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The neutron distribution radius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does not represent a specific boundary.</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12" name="矢印: 右 11">
            <a:extLst>
              <a:ext uri="{FF2B5EF4-FFF2-40B4-BE49-F238E27FC236}">
                <a16:creationId xmlns:a16="http://schemas.microsoft.com/office/drawing/2014/main" id="{99B1131B-7FC9-D0F4-CF5F-2F368F16665A}"/>
              </a:ext>
            </a:extLst>
          </p:cNvPr>
          <p:cNvSpPr/>
          <p:nvPr/>
        </p:nvSpPr>
        <p:spPr>
          <a:xfrm>
            <a:off x="4885250" y="4293302"/>
            <a:ext cx="814039" cy="4014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0B4CE211-2EC9-71C1-FFB0-1CDB7CC318C3}"/>
              </a:ext>
            </a:extLst>
          </p:cNvPr>
          <p:cNvSpPr txBox="1"/>
          <p:nvPr/>
        </p:nvSpPr>
        <p:spPr>
          <a:xfrm>
            <a:off x="5820457" y="4044475"/>
            <a:ext cx="5913798"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It is the weighted average distance of the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neutron distribution from the nuclear center.</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CA16993F-6467-1560-2377-A7FF5B2B587D}"/>
              </a:ext>
            </a:extLst>
          </p:cNvPr>
          <p:cNvSpPr txBox="1"/>
          <p:nvPr/>
        </p:nvSpPr>
        <p:spPr>
          <a:xfrm>
            <a:off x="4623963" y="6222625"/>
            <a:ext cx="5040162" cy="369332"/>
          </a:xfrm>
          <a:prstGeom prst="rect">
            <a:avLst/>
          </a:prstGeom>
          <a:noFill/>
        </p:spPr>
        <p:txBody>
          <a:bodyPr wrap="none" rtlCol="0">
            <a:spAutoFit/>
          </a:bodyPr>
          <a:lstStyle/>
          <a:p>
            <a:r>
              <a:rPr lang="ja-JP" altLang="ja-JP" dirty="0">
                <a:latin typeface="ＭＳ Ｐゴシック" panose="020B0600070205080204" pitchFamily="50" charset="-128"/>
                <a:ea typeface="ＭＳ Ｐゴシック" panose="020B0600070205080204" pitchFamily="50" charset="-128"/>
              </a:rPr>
              <a:t>No large difference from the uniform sphere model</a:t>
            </a:r>
            <a:endParaRPr kumimoji="1" lang="ja-JP" altLang="en-US"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B2E8D994-145F-69E2-CF91-6D2CA5246380}"/>
                  </a:ext>
                </a:extLst>
              </p:cNvPr>
              <p:cNvSpPr txBox="1"/>
              <p:nvPr/>
            </p:nvSpPr>
            <p:spPr>
              <a:xfrm>
                <a:off x="1572410" y="5732234"/>
                <a:ext cx="2752035" cy="1183529"/>
              </a:xfrm>
              <a:prstGeom prst="rect">
                <a:avLst/>
              </a:prstGeom>
              <a:noFill/>
            </p:spPr>
            <p:txBody>
              <a:bodyPr wrap="none" rtlCol="0">
                <a:spAutoFit/>
              </a:bodyPr>
              <a:lstStyle/>
              <a:p>
                <a:pPr/>
                <a14:m>
                  <m:oMathPara xmlns:m="http://schemas.openxmlformats.org/officeDocument/2006/math">
                    <m:oMath>
                      <m:sSub>
                        <m:sSubPr>
                          <m:ctrlPr>
                            <a:rPr kumimoji="1" lang="ja-JP" altLang="en-US" sz="2400" i="1" dirty="0">
                              <a:latin typeface="Cambria Math" panose="02040503050406030204" pitchFamily="18" charset="0"/>
                            </a:rPr>
                          </m:ctrlPr>
                        </m:sSubPr>
                        <m:e>
                          <m:r>
                            <a:rPr kumimoji="1" lang="ja-JP" altLang="en-US" sz="2400" i="1" dirty="0">
                              <a:latin typeface="Cambria Math" panose="02040503050406030204" pitchFamily="18" charset="0"/>
                            </a:rPr>
                            <m:t>𝑟</m:t>
                          </m:r>
                        </m:e>
                        <m:sub>
                          <m:r>
                            <a:rPr kumimoji="1" lang="ja-JP" altLang="en-US" sz="2400" i="0" dirty="0">
                              <a:latin typeface="Cambria Math" panose="02040503050406030204" pitchFamily="18" charset="0"/>
                            </a:rPr>
                            <m:t>0</m:t>
                          </m:r>
                        </m:sub>
                      </m:sSub>
                      <m:r>
                        <a:rPr kumimoji="1" lang="ja-JP" altLang="en-US" sz="2400" i="0" dirty="0">
                          <a:latin typeface="Cambria Math" panose="02040503050406030204" pitchFamily="18" charset="0"/>
                        </a:rPr>
                        <m:t>=</m:t>
                      </m:r>
                      <m:rad>
                        <m:radPr>
                          <m:degHide m:val="on"/>
                          <m:ctrlPr>
                            <a:rPr lang="en-US" altLang="ja-JP" sz="2400" i="1" dirty="0">
                              <a:latin typeface="Cambria Math" panose="02040503050406030204" pitchFamily="18" charset="0"/>
                            </a:rPr>
                          </m:ctrlPr>
                        </m:radPr>
                        <m:deg/>
                        <m:e>
                          <m:f>
                            <m:fPr>
                              <m:ctrlPr>
                                <a:rPr lang="en-US" altLang="ja-JP" sz="2400" i="1" dirty="0">
                                  <a:latin typeface="Cambria Math" panose="02040503050406030204" pitchFamily="18" charset="0"/>
                                </a:rPr>
                              </m:ctrlPr>
                            </m:fPr>
                            <m:num>
                              <m:r>
                                <a:rPr lang="en-US" altLang="ja-JP" sz="2400" i="1" dirty="0">
                                  <a:latin typeface="Cambria Math" panose="02040503050406030204" pitchFamily="18" charset="0"/>
                                </a:rPr>
                                <m:t>3</m:t>
                              </m:r>
                            </m:num>
                            <m:den>
                              <m:r>
                                <a:rPr lang="en-US" altLang="ja-JP" sz="2400" i="1" dirty="0">
                                  <a:latin typeface="Cambria Math" panose="02040503050406030204" pitchFamily="18" charset="0"/>
                                </a:rPr>
                                <m:t>5</m:t>
                              </m:r>
                            </m:den>
                          </m:f>
                        </m:e>
                      </m:rad>
                      <m:r>
                        <a:rPr lang="en-US" altLang="ja-JP" sz="2400" i="1" dirty="0">
                          <a:latin typeface="Cambria Math" panose="02040503050406030204" pitchFamily="18" charset="0"/>
                        </a:rPr>
                        <m:t>𝑅</m:t>
                      </m:r>
                      <m:r>
                        <a:rPr kumimoji="1" lang="en-US" altLang="ja-JP" sz="2400" b="0" i="0" dirty="0" smtClean="0">
                          <a:latin typeface="Cambria Math" panose="02040503050406030204" pitchFamily="18" charset="0"/>
                        </a:rPr>
                        <m:t>=</m:t>
                      </m:r>
                      <m:r>
                        <a:rPr kumimoji="1" lang="ja-JP" altLang="en-US" sz="2400" i="0" dirty="0">
                          <a:latin typeface="Cambria Math" panose="02040503050406030204" pitchFamily="18" charset="0"/>
                        </a:rPr>
                        <m:t>0.77</m:t>
                      </m:r>
                      <m:r>
                        <a:rPr kumimoji="1" lang="en-US" altLang="ja-JP" sz="2400" b="0" i="1" dirty="0" smtClean="0">
                          <a:latin typeface="Cambria Math" panose="02040503050406030204" pitchFamily="18" charset="0"/>
                        </a:rPr>
                        <m:t>𝑅</m:t>
                      </m:r>
                    </m:oMath>
                  </m:oMathPara>
                </a14:m>
                <a:endParaRPr kumimoji="1" lang="ja-JP" altLang="en-US" sz="2400" i="1" dirty="0"/>
              </a:p>
            </p:txBody>
          </p:sp>
        </mc:Choice>
        <mc:Fallback xmlns="">
          <p:sp>
            <p:nvSpPr>
              <p:cNvPr id="3" name="テキスト ボックス 2">
                <a:extLst>
                  <a:ext uri="{FF2B5EF4-FFF2-40B4-BE49-F238E27FC236}">
                    <a16:creationId xmlns:a16="http://schemas.microsoft.com/office/drawing/2014/main" id="{B2E8D994-145F-69E2-CF91-6D2CA5246380}"/>
                  </a:ext>
                </a:extLst>
              </p:cNvPr>
              <p:cNvSpPr txBox="1">
                <a:spLocks noRot="1" noChangeAspect="1" noMove="1" noResize="1" noEditPoints="1" noAdjustHandles="1" noChangeArrowheads="1" noChangeShapeType="1" noTextEdit="1"/>
              </p:cNvSpPr>
              <p:nvPr/>
            </p:nvSpPr>
            <p:spPr>
              <a:xfrm>
                <a:off x="1572410" y="5732234"/>
                <a:ext cx="2752035" cy="1183529"/>
              </a:xfrm>
              <a:prstGeom prst="rect">
                <a:avLst/>
              </a:prstGeom>
              <a:blipFill>
                <a:blip r:embed="rId6"/>
                <a:stretch>
                  <a:fillRect/>
                </a:stretch>
              </a:blipFill>
            </p:spPr>
            <p:txBody>
              <a:bodyPr/>
              <a:lstStyle/>
              <a:p>
                <a:r>
                  <a:rPr lang="ja-JP" altLang="en-US">
                    <a:noFill/>
                  </a:rPr>
                  <a:t> </a:t>
                </a:r>
              </a:p>
            </p:txBody>
          </p:sp>
        </mc:Fallback>
      </mc:AlternateContent>
      <p:cxnSp>
        <p:nvCxnSpPr>
          <p:cNvPr id="15" name="直線コネクタ 14">
            <a:extLst>
              <a:ext uri="{FF2B5EF4-FFF2-40B4-BE49-F238E27FC236}">
                <a16:creationId xmlns:a16="http://schemas.microsoft.com/office/drawing/2014/main" id="{CC1E21E4-B1EB-A5DA-E8C5-8488DBF4151F}"/>
              </a:ext>
            </a:extLst>
          </p:cNvPr>
          <p:cNvCxnSpPr>
            <a:cxnSpLocks/>
          </p:cNvCxnSpPr>
          <p:nvPr/>
        </p:nvCxnSpPr>
        <p:spPr>
          <a:xfrm>
            <a:off x="2684832" y="4145349"/>
            <a:ext cx="43774" cy="1625328"/>
          </a:xfrm>
          <a:prstGeom prst="line">
            <a:avLst/>
          </a:prstGeom>
          <a:ln w="5715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6" name="テキスト ボックス 15">
            <a:extLst>
              <a:ext uri="{FF2B5EF4-FFF2-40B4-BE49-F238E27FC236}">
                <a16:creationId xmlns:a16="http://schemas.microsoft.com/office/drawing/2014/main" id="{7FE693DD-5F55-CD3F-0C3A-E25DCE76856D}"/>
              </a:ext>
            </a:extLst>
          </p:cNvPr>
          <p:cNvSpPr txBox="1"/>
          <p:nvPr/>
        </p:nvSpPr>
        <p:spPr>
          <a:xfrm>
            <a:off x="764435" y="1619772"/>
            <a:ext cx="4168129" cy="523220"/>
          </a:xfrm>
          <a:prstGeom prst="rect">
            <a:avLst/>
          </a:prstGeom>
          <a:noFill/>
          <a:ln w="28575">
            <a:no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Neutron distribution radius</a:t>
            </a:r>
            <a:endParaRPr kumimoji="1" lang="ja-JP" altLang="en-US" sz="28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703618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0B8B0126-C466-214B-E18F-B5AD67B4FF3C}"/>
              </a:ext>
            </a:extLst>
          </p:cNvPr>
          <p:cNvPicPr>
            <a:picLocks noChangeAspect="1"/>
          </p:cNvPicPr>
          <p:nvPr/>
        </p:nvPicPr>
        <p:blipFill>
          <a:blip r:embed="rId3"/>
          <a:stretch>
            <a:fillRect/>
          </a:stretch>
        </p:blipFill>
        <p:spPr>
          <a:xfrm>
            <a:off x="213126" y="939712"/>
            <a:ext cx="11498280" cy="4753638"/>
          </a:xfrm>
          <a:prstGeom prst="rect">
            <a:avLst/>
          </a:prstGeom>
        </p:spPr>
      </p:pic>
    </p:spTree>
    <p:extLst>
      <p:ext uri="{BB962C8B-B14F-4D97-AF65-F5344CB8AC3E}">
        <p14:creationId xmlns:p14="http://schemas.microsoft.com/office/powerpoint/2010/main" val="1426939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8567D5A9-6364-2DEC-B035-5E8743393EC7}"/>
              </a:ext>
            </a:extLst>
          </p:cNvPr>
          <p:cNvSpPr txBox="1"/>
          <p:nvPr/>
        </p:nvSpPr>
        <p:spPr>
          <a:xfrm>
            <a:off x="190625" y="108465"/>
            <a:ext cx="9304249" cy="707886"/>
          </a:xfrm>
          <a:prstGeom prst="rect">
            <a:avLst/>
          </a:prstGeom>
          <a:noFill/>
        </p:spPr>
        <p:txBody>
          <a:bodyPr wrap="square" rtlCol="0">
            <a:spAutoFit/>
          </a:bodyPr>
          <a:lstStyle/>
          <a:p>
            <a:r>
              <a:rPr lang="ja-JP" altLang="ja-JP" sz="4000" dirty="0">
                <a:latin typeface="ＭＳ Ｐゴシック" panose="020B0600070205080204" pitchFamily="50" charset="-128"/>
                <a:ea typeface="ＭＳ Ｐゴシック" panose="020B0600070205080204" pitchFamily="50" charset="-128"/>
              </a:rPr>
              <a:t>Full measurement range of this experiment</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16" name="直線コネクタ 15">
            <a:extLst>
              <a:ext uri="{FF2B5EF4-FFF2-40B4-BE49-F238E27FC236}">
                <a16:creationId xmlns:a16="http://schemas.microsoft.com/office/drawing/2014/main" id="{1CA29817-5FB6-7C37-9EAD-570FA2403415}"/>
              </a:ext>
            </a:extLst>
          </p:cNvPr>
          <p:cNvCxnSpPr>
            <a:cxnSpLocks/>
          </p:cNvCxnSpPr>
          <p:nvPr/>
        </p:nvCxnSpPr>
        <p:spPr>
          <a:xfrm>
            <a:off x="680" y="914253"/>
            <a:ext cx="9387869" cy="0"/>
          </a:xfrm>
          <a:prstGeom prst="line">
            <a:avLst/>
          </a:prstGeom>
          <a:ln w="38100"/>
        </p:spPr>
        <p:style>
          <a:lnRef idx="2">
            <a:schemeClr val="dk1"/>
          </a:lnRef>
          <a:fillRef idx="0">
            <a:schemeClr val="dk1"/>
          </a:fillRef>
          <a:effectRef idx="1">
            <a:schemeClr val="dk1"/>
          </a:effectRef>
          <a:fontRef idx="minor">
            <a:schemeClr val="tx1"/>
          </a:fontRef>
        </p:style>
      </p:cxnSp>
      <p:grpSp>
        <p:nvGrpSpPr>
          <p:cNvPr id="32" name="グループ化 31">
            <a:extLst>
              <a:ext uri="{FF2B5EF4-FFF2-40B4-BE49-F238E27FC236}">
                <a16:creationId xmlns:a16="http://schemas.microsoft.com/office/drawing/2014/main" id="{D77E68E0-7755-76CF-6718-E0D72192AD71}"/>
              </a:ext>
            </a:extLst>
          </p:cNvPr>
          <p:cNvGrpSpPr/>
          <p:nvPr/>
        </p:nvGrpSpPr>
        <p:grpSpPr>
          <a:xfrm>
            <a:off x="3019124" y="1326164"/>
            <a:ext cx="6757359" cy="4260522"/>
            <a:chOff x="1340466" y="1326164"/>
            <a:chExt cx="6757359" cy="4260522"/>
          </a:xfrm>
        </p:grpSpPr>
        <p:grpSp>
          <p:nvGrpSpPr>
            <p:cNvPr id="14" name="グループ化 13">
              <a:extLst>
                <a:ext uri="{FF2B5EF4-FFF2-40B4-BE49-F238E27FC236}">
                  <a16:creationId xmlns:a16="http://schemas.microsoft.com/office/drawing/2014/main" id="{36E9D315-1D26-8CD5-F7FC-9C57EFBB3385}"/>
                </a:ext>
              </a:extLst>
            </p:cNvPr>
            <p:cNvGrpSpPr/>
            <p:nvPr/>
          </p:nvGrpSpPr>
          <p:grpSpPr>
            <a:xfrm>
              <a:off x="1340466" y="1326164"/>
              <a:ext cx="6757359" cy="4260522"/>
              <a:chOff x="2843036" y="759542"/>
              <a:chExt cx="6757359" cy="4260522"/>
            </a:xfrm>
          </p:grpSpPr>
          <p:grpSp>
            <p:nvGrpSpPr>
              <p:cNvPr id="6" name="グループ化 5">
                <a:extLst>
                  <a:ext uri="{FF2B5EF4-FFF2-40B4-BE49-F238E27FC236}">
                    <a16:creationId xmlns:a16="http://schemas.microsoft.com/office/drawing/2014/main" id="{D3EDAD47-79D7-79B8-3035-659091301EF4}"/>
                  </a:ext>
                </a:extLst>
              </p:cNvPr>
              <p:cNvGrpSpPr/>
              <p:nvPr/>
            </p:nvGrpSpPr>
            <p:grpSpPr>
              <a:xfrm>
                <a:off x="2843036" y="759542"/>
                <a:ext cx="6757359" cy="4260522"/>
                <a:chOff x="5434641" y="1623213"/>
                <a:chExt cx="6757359" cy="4260522"/>
              </a:xfrm>
            </p:grpSpPr>
            <p:pic>
              <p:nvPicPr>
                <p:cNvPr id="7" name="図 6" descr="矢印 が含まれている画像&#10;&#10;AI 生成コンテンツは誤りを含む可能性があります。">
                  <a:extLst>
                    <a:ext uri="{FF2B5EF4-FFF2-40B4-BE49-F238E27FC236}">
                      <a16:creationId xmlns:a16="http://schemas.microsoft.com/office/drawing/2014/main" id="{9F7EAC53-71E2-B49C-BFD1-D5960DAE650D}"/>
                    </a:ext>
                  </a:extLst>
                </p:cNvPr>
                <p:cNvPicPr>
                  <a:picLocks noChangeAspect="1"/>
                </p:cNvPicPr>
                <p:nvPr/>
              </p:nvPicPr>
              <p:blipFill>
                <a:blip r:embed="rId2"/>
                <a:stretch>
                  <a:fillRect/>
                </a:stretch>
              </p:blipFill>
              <p:spPr>
                <a:xfrm>
                  <a:off x="5507572" y="1623213"/>
                  <a:ext cx="6684428" cy="4260522"/>
                </a:xfrm>
                <a:prstGeom prst="rect">
                  <a:avLst/>
                </a:prstGeom>
              </p:spPr>
            </p:pic>
            <p:sp>
              <p:nvSpPr>
                <p:cNvPr id="8" name="正方形/長方形 7">
                  <a:extLst>
                    <a:ext uri="{FF2B5EF4-FFF2-40B4-BE49-F238E27FC236}">
                      <a16:creationId xmlns:a16="http://schemas.microsoft.com/office/drawing/2014/main" id="{3722279E-7C19-4F77-7C40-BC9948E0854E}"/>
                    </a:ext>
                  </a:extLst>
                </p:cNvPr>
                <p:cNvSpPr/>
                <p:nvPr/>
              </p:nvSpPr>
              <p:spPr>
                <a:xfrm>
                  <a:off x="5719313" y="2173857"/>
                  <a:ext cx="1966823" cy="10006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31628E0E-FE6C-23F7-4126-9C339E29DDF6}"/>
                    </a:ext>
                  </a:extLst>
                </p:cNvPr>
                <p:cNvSpPr/>
                <p:nvPr/>
              </p:nvSpPr>
              <p:spPr>
                <a:xfrm>
                  <a:off x="5434641" y="4080294"/>
                  <a:ext cx="215661" cy="18034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楕円 9">
                <a:extLst>
                  <a:ext uri="{FF2B5EF4-FFF2-40B4-BE49-F238E27FC236}">
                    <a16:creationId xmlns:a16="http://schemas.microsoft.com/office/drawing/2014/main" id="{C96446A7-F488-B9F5-0AE1-9BF52801216C}"/>
                  </a:ext>
                </a:extLst>
              </p:cNvPr>
              <p:cNvSpPr/>
              <p:nvPr/>
            </p:nvSpPr>
            <p:spPr>
              <a:xfrm rot="19586415">
                <a:off x="4384923" y="3603781"/>
                <a:ext cx="716787" cy="98945"/>
              </a:xfrm>
              <a:prstGeom prst="ellipse">
                <a:avLst/>
              </a:prstGeom>
              <a:solidFill>
                <a:schemeClr val="accent2">
                  <a:lumMod val="40000"/>
                  <a:lumOff val="60000"/>
                  <a:alpha val="43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楕円 10">
                <a:extLst>
                  <a:ext uri="{FF2B5EF4-FFF2-40B4-BE49-F238E27FC236}">
                    <a16:creationId xmlns:a16="http://schemas.microsoft.com/office/drawing/2014/main" id="{69C64615-469B-C166-D605-0811BC96EBB2}"/>
                  </a:ext>
                </a:extLst>
              </p:cNvPr>
              <p:cNvSpPr/>
              <p:nvPr/>
            </p:nvSpPr>
            <p:spPr>
              <a:xfrm rot="20808772">
                <a:off x="4954905" y="3266600"/>
                <a:ext cx="711886" cy="290911"/>
              </a:xfrm>
              <a:prstGeom prst="ellipse">
                <a:avLst/>
              </a:prstGeom>
              <a:solidFill>
                <a:schemeClr val="accent2">
                  <a:lumMod val="40000"/>
                  <a:lumOff val="60000"/>
                  <a:alpha val="43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4771B26B-D0AB-80F4-8CFB-5020F3363A52}"/>
                  </a:ext>
                </a:extLst>
              </p:cNvPr>
              <p:cNvSpPr/>
              <p:nvPr/>
            </p:nvSpPr>
            <p:spPr>
              <a:xfrm rot="20549035">
                <a:off x="5643684" y="2892933"/>
                <a:ext cx="332248" cy="280187"/>
              </a:xfrm>
              <a:prstGeom prst="ellipse">
                <a:avLst/>
              </a:prstGeom>
              <a:solidFill>
                <a:schemeClr val="accent2">
                  <a:lumMod val="40000"/>
                  <a:lumOff val="60000"/>
                  <a:alpha val="43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grpSp>
        <p:sp>
          <p:nvSpPr>
            <p:cNvPr id="18" name="テキスト ボックス 17">
              <a:extLst>
                <a:ext uri="{FF2B5EF4-FFF2-40B4-BE49-F238E27FC236}">
                  <a16:creationId xmlns:a16="http://schemas.microsoft.com/office/drawing/2014/main" id="{C770F9B4-0527-A4F8-BE25-1582160D54F7}"/>
                </a:ext>
              </a:extLst>
            </p:cNvPr>
            <p:cNvSpPr txBox="1"/>
            <p:nvPr/>
          </p:nvSpPr>
          <p:spPr>
            <a:xfrm>
              <a:off x="5430015" y="4692078"/>
              <a:ext cx="1422505" cy="369332"/>
            </a:xfrm>
            <a:prstGeom prst="rect">
              <a:avLst/>
            </a:prstGeom>
            <a:solidFill>
              <a:schemeClr val="bg1"/>
            </a:solidFill>
            <a:ln w="38100">
              <a:solidFill>
                <a:srgbClr val="FF0000"/>
              </a:solidFill>
            </a:ln>
          </p:spPr>
          <p:txBody>
            <a:bodyPr wrap="none" rtlCol="0">
              <a:spAutoFit/>
            </a:bodyPr>
            <a:lstStyle/>
            <a:p>
              <a:r>
                <a:rPr kumimoji="1" lang="en-US" altLang="ja-JP" baseline="30000" dirty="0">
                  <a:latin typeface="Cambria Math" panose="02040503050406030204" pitchFamily="18" charset="0"/>
                  <a:ea typeface="Cambria Math" panose="02040503050406030204" pitchFamily="18" charset="0"/>
                </a:rPr>
                <a:t>136</a:t>
              </a:r>
              <a:r>
                <a:rPr kumimoji="1" lang="en-US" altLang="ja-JP" dirty="0">
                  <a:latin typeface="Cambria Math" panose="02040503050406030204" pitchFamily="18" charset="0"/>
                  <a:ea typeface="Cambria Math" panose="02040503050406030204" pitchFamily="18" charset="0"/>
                </a:rPr>
                <a:t>Xe </a:t>
              </a:r>
              <a:r>
                <a:rPr kumimoji="1" lang="ja-JP" altLang="en-US" dirty="0">
                  <a:latin typeface="ＭＳ Ｐゴシック" panose="020B0600070205080204" pitchFamily="50" charset="-128"/>
                  <a:ea typeface="ＭＳ Ｐゴシック" panose="020B0600070205080204" pitchFamily="50" charset="-128"/>
                </a:rPr>
                <a:t>近傍核</a:t>
              </a:r>
              <a:endParaRPr kumimoji="1" lang="en-US" altLang="ja-JP" dirty="0">
                <a:latin typeface="ＭＳ Ｐゴシック" panose="020B0600070205080204" pitchFamily="50" charset="-128"/>
                <a:ea typeface="ＭＳ Ｐゴシック" panose="020B0600070205080204" pitchFamily="50" charset="-128"/>
              </a:endParaRPr>
            </a:p>
          </p:txBody>
        </p:sp>
        <p:cxnSp>
          <p:nvCxnSpPr>
            <p:cNvPr id="20" name="直線矢印コネクタ 19">
              <a:extLst>
                <a:ext uri="{FF2B5EF4-FFF2-40B4-BE49-F238E27FC236}">
                  <a16:creationId xmlns:a16="http://schemas.microsoft.com/office/drawing/2014/main" id="{A33C4667-DEB9-F77A-67D5-9AB31F8D54D3}"/>
                </a:ext>
              </a:extLst>
            </p:cNvPr>
            <p:cNvCxnSpPr>
              <a:cxnSpLocks/>
              <a:endCxn id="13" idx="4"/>
            </p:cNvCxnSpPr>
            <p:nvPr/>
          </p:nvCxnSpPr>
          <p:spPr>
            <a:xfrm flipH="1" flipV="1">
              <a:off x="4349402" y="3733246"/>
              <a:ext cx="1080613" cy="95883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23" name="矢印: 右 22">
            <a:extLst>
              <a:ext uri="{FF2B5EF4-FFF2-40B4-BE49-F238E27FC236}">
                <a16:creationId xmlns:a16="http://schemas.microsoft.com/office/drawing/2014/main" id="{0D1EDA6A-77EA-7CB5-1AD6-8085DCCC17F3}"/>
              </a:ext>
            </a:extLst>
          </p:cNvPr>
          <p:cNvSpPr/>
          <p:nvPr/>
        </p:nvSpPr>
        <p:spPr>
          <a:xfrm rot="16200000">
            <a:off x="628024" y="3553784"/>
            <a:ext cx="4302923" cy="297217"/>
          </a:xfrm>
          <a:prstGeom prst="right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右 23">
            <a:extLst>
              <a:ext uri="{FF2B5EF4-FFF2-40B4-BE49-F238E27FC236}">
                <a16:creationId xmlns:a16="http://schemas.microsoft.com/office/drawing/2014/main" id="{37D1FE13-9700-7D23-EC25-85582B0A0DF4}"/>
              </a:ext>
            </a:extLst>
          </p:cNvPr>
          <p:cNvSpPr/>
          <p:nvPr/>
        </p:nvSpPr>
        <p:spPr>
          <a:xfrm>
            <a:off x="2906924" y="5800705"/>
            <a:ext cx="6098874" cy="268822"/>
          </a:xfrm>
          <a:prstGeom prst="right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18D097ED-31D6-973A-37A7-7324CE6FC89C}"/>
                  </a:ext>
                </a:extLst>
              </p:cNvPr>
              <p:cNvSpPr txBox="1"/>
              <p:nvPr/>
            </p:nvSpPr>
            <p:spPr>
              <a:xfrm>
                <a:off x="4316823" y="6010682"/>
                <a:ext cx="3550139" cy="523220"/>
              </a:xfrm>
              <a:prstGeom prst="rect">
                <a:avLst/>
              </a:prstGeom>
              <a:noFill/>
              <a:ln>
                <a:no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Number of neutrons</a:t>
                </a:r>
                <a:r>
                  <a:rPr kumimoji="1" lang="ja-JP" altLang="en-US" sz="2800" dirty="0">
                    <a:latin typeface="ＭＳ Ｐゴシック" panose="020B0600070205080204" pitchFamily="50" charset="-128"/>
                    <a:ea typeface="ＭＳ Ｐゴシック" panose="020B0600070205080204" pitchFamily="50" charset="-128"/>
                  </a:rPr>
                  <a:t> </a:t>
                </a:r>
                <a14:m>
                  <m:oMath xmlns:m="http://schemas.openxmlformats.org/officeDocument/2006/math">
                    <m:r>
                      <a:rPr kumimoji="1" lang="en-US" altLang="ja-JP" sz="2800" b="0" i="1" smtClean="0">
                        <a:latin typeface="Cambria Math" panose="02040503050406030204" pitchFamily="18" charset="0"/>
                        <a:ea typeface="ＭＳ Ｐゴシック" panose="020B0600070205080204" pitchFamily="50" charset="-128"/>
                      </a:rPr>
                      <m:t>𝑁</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4" name="テキスト ボックス 3">
                <a:extLst>
                  <a:ext uri="{FF2B5EF4-FFF2-40B4-BE49-F238E27FC236}">
                    <a16:creationId xmlns:a16="http://schemas.microsoft.com/office/drawing/2014/main" id="{18D097ED-31D6-973A-37A7-7324CE6FC89C}"/>
                  </a:ext>
                </a:extLst>
              </p:cNvPr>
              <p:cNvSpPr txBox="1">
                <a:spLocks noRot="1" noChangeAspect="1" noMove="1" noResize="1" noEditPoints="1" noAdjustHandles="1" noChangeArrowheads="1" noChangeShapeType="1" noTextEdit="1"/>
              </p:cNvSpPr>
              <p:nvPr/>
            </p:nvSpPr>
            <p:spPr>
              <a:xfrm>
                <a:off x="4316823" y="6010682"/>
                <a:ext cx="3550139" cy="523220"/>
              </a:xfrm>
              <a:prstGeom prst="rect">
                <a:avLst/>
              </a:prstGeom>
              <a:blipFill>
                <a:blip r:embed="rId3"/>
                <a:stretch>
                  <a:fillRect l="-3431" t="-13953"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4BA78508-C0AE-7743-53C0-F090A0E5C4B2}"/>
                  </a:ext>
                </a:extLst>
              </p:cNvPr>
              <p:cNvSpPr txBox="1"/>
              <p:nvPr/>
            </p:nvSpPr>
            <p:spPr>
              <a:xfrm rot="16200000">
                <a:off x="2171625" y="2208286"/>
                <a:ext cx="515654" cy="523220"/>
              </a:xfrm>
              <a:prstGeom prst="rect">
                <a:avLst/>
              </a:prstGeom>
              <a:noFill/>
              <a:ln>
                <a:noFill/>
              </a:ln>
            </p:spPr>
            <p:txBody>
              <a:bodyPr wrap="none" rtlCol="0">
                <a:spAutoFit/>
              </a:bodyPr>
              <a:lstStyle/>
              <a:p>
                <a:pPr/>
                <a14:m>
                  <m:oMathPara xmlns:m="http://schemas.openxmlformats.org/officeDocument/2006/math">
                    <m:oMath>
                      <m:r>
                        <a:rPr lang="en-US" altLang="ja-JP" sz="2800" b="0" i="1" smtClean="0">
                          <a:latin typeface="Cambria Math" panose="02040503050406030204" pitchFamily="18" charset="0"/>
                          <a:ea typeface="ＭＳ Ｐゴシック" panose="020B0600070205080204" pitchFamily="50" charset="-128"/>
                        </a:rPr>
                        <m:t>𝑍</m:t>
                      </m:r>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12" name="テキスト ボックス 11">
                <a:extLst>
                  <a:ext uri="{FF2B5EF4-FFF2-40B4-BE49-F238E27FC236}">
                    <a16:creationId xmlns:a16="http://schemas.microsoft.com/office/drawing/2014/main" id="{4BA78508-C0AE-7743-53C0-F090A0E5C4B2}"/>
                  </a:ext>
                </a:extLst>
              </p:cNvPr>
              <p:cNvSpPr txBox="1">
                <a:spLocks noRot="1" noChangeAspect="1" noMove="1" noResize="1" noEditPoints="1" noAdjustHandles="1" noChangeArrowheads="1" noChangeShapeType="1" noTextEdit="1"/>
              </p:cNvSpPr>
              <p:nvPr/>
            </p:nvSpPr>
            <p:spPr>
              <a:xfrm rot="16200000">
                <a:off x="2171625" y="2208286"/>
                <a:ext cx="515654" cy="523220"/>
              </a:xfrm>
              <a:prstGeom prst="rect">
                <a:avLst/>
              </a:prstGeom>
              <a:blipFill>
                <a:blip r:embed="rId4"/>
                <a:stretch>
                  <a:fillRect/>
                </a:stretch>
              </a:blipFill>
              <a:ln>
                <a:noFill/>
              </a:ln>
            </p:spPr>
            <p:txBody>
              <a:bodyPr/>
              <a:lstStyle/>
              <a:p>
                <a:r>
                  <a:rPr lang="ja-JP" altLang="en-US">
                    <a:noFill/>
                  </a:rPr>
                  <a:t> </a:t>
                </a:r>
              </a:p>
            </p:txBody>
          </p:sp>
        </mc:Fallback>
      </mc:AlternateContent>
      <p:sp>
        <p:nvSpPr>
          <p:cNvPr id="19" name="テキスト ボックス 18">
            <a:extLst>
              <a:ext uri="{FF2B5EF4-FFF2-40B4-BE49-F238E27FC236}">
                <a16:creationId xmlns:a16="http://schemas.microsoft.com/office/drawing/2014/main" id="{3F8FF300-E52C-AA6F-90BC-8EDB159C62F1}"/>
              </a:ext>
            </a:extLst>
          </p:cNvPr>
          <p:cNvSpPr txBox="1"/>
          <p:nvPr/>
        </p:nvSpPr>
        <p:spPr>
          <a:xfrm rot="10800000">
            <a:off x="2129033" y="2702302"/>
            <a:ext cx="615553" cy="2325317"/>
          </a:xfrm>
          <a:prstGeom prst="rect">
            <a:avLst/>
          </a:prstGeom>
          <a:noFill/>
        </p:spPr>
        <p:txBody>
          <a:bodyPr vert="eaVert" wrap="none" rtlCol="0">
            <a:spAutoFit/>
          </a:bodyPr>
          <a:lstStyle/>
          <a:p>
            <a:r>
              <a:rPr lang="en-US" altLang="ja-JP" sz="2800" dirty="0">
                <a:latin typeface="ＭＳ Ｐゴシック" panose="020B0600070205080204" pitchFamily="50" charset="-128"/>
                <a:ea typeface="ＭＳ Ｐゴシック" panose="020B0600070205080204" pitchFamily="50" charset="-128"/>
              </a:rPr>
              <a:t>Proton number</a:t>
            </a:r>
            <a:endParaRPr lang="ja-JP" altLang="en-US" sz="2800" dirty="0">
              <a:latin typeface="ＭＳ Ｐゴシック" panose="020B0600070205080204" pitchFamily="50" charset="-128"/>
              <a:ea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A083D01E-7019-CCA4-1A31-48A1B60CE366}"/>
              </a:ext>
            </a:extLst>
          </p:cNvPr>
          <p:cNvSpPr txBox="1"/>
          <p:nvPr/>
        </p:nvSpPr>
        <p:spPr>
          <a:xfrm>
            <a:off x="1576266" y="6446138"/>
            <a:ext cx="1601721" cy="369332"/>
          </a:xfrm>
          <a:prstGeom prst="rect">
            <a:avLst/>
          </a:prstGeom>
          <a:noFill/>
        </p:spPr>
        <p:txBody>
          <a:bodyPr wrap="none" rtlCol="0">
            <a:spAutoFit/>
          </a:bodyPr>
          <a:lstStyle/>
          <a:p>
            <a:r>
              <a:rPr lang="ja-JP" altLang="ja-JP" dirty="0">
                <a:latin typeface="ＭＳ Ｐゴシック" panose="020B0600070205080204" pitchFamily="50" charset="-128"/>
                <a:ea typeface="ＭＳ Ｐゴシック" panose="020B0600070205080204" pitchFamily="50" charset="-128"/>
              </a:rPr>
              <a:t>Source: RIKEN</a:t>
            </a:r>
            <a:endParaRPr lang="en-US" altLang="ja-JP" kern="100" dirty="0">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spTree>
    <p:extLst>
      <p:ext uri="{BB962C8B-B14F-4D97-AF65-F5344CB8AC3E}">
        <p14:creationId xmlns:p14="http://schemas.microsoft.com/office/powerpoint/2010/main" val="6925000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4C52093-F824-E5B5-E637-42F7AE37AD2B}"/>
              </a:ext>
            </a:extLst>
          </p:cNvPr>
          <p:cNvSpPr txBox="1"/>
          <p:nvPr/>
        </p:nvSpPr>
        <p:spPr>
          <a:xfrm>
            <a:off x="77080" y="401766"/>
            <a:ext cx="3746286" cy="707886"/>
          </a:xfrm>
          <a:prstGeom prst="rect">
            <a:avLst/>
          </a:prstGeom>
          <a:noFill/>
        </p:spPr>
        <p:txBody>
          <a:bodyPr wrap="square" rtlCol="0">
            <a:spAutoFit/>
          </a:bodyPr>
          <a:lstStyle/>
          <a:p>
            <a:pPr algn="ctr"/>
            <a:r>
              <a:rPr lang="ja-JP" altLang="ja-JP" sz="4000" dirty="0">
                <a:latin typeface="ＭＳ Ｐゴシック" panose="020B0600070205080204" pitchFamily="50" charset="-128"/>
                <a:ea typeface="ＭＳ Ｐゴシック" panose="020B0600070205080204" pitchFamily="50" charset="-128"/>
              </a:rPr>
              <a:t>Future Work</a:t>
            </a:r>
            <a:endParaRPr lang="en-US" altLang="ja-JP" sz="4000" dirty="0">
              <a:latin typeface="ＭＳ Ｐゴシック" panose="020B0600070205080204" pitchFamily="50" charset="-128"/>
              <a:ea typeface="ＭＳ Ｐゴシック" panose="020B0600070205080204" pitchFamily="50" charset="-128"/>
            </a:endParaRPr>
          </a:p>
        </p:txBody>
      </p:sp>
      <p:cxnSp>
        <p:nvCxnSpPr>
          <p:cNvPr id="3" name="直線コネクタ 2">
            <a:extLst>
              <a:ext uri="{FF2B5EF4-FFF2-40B4-BE49-F238E27FC236}">
                <a16:creationId xmlns:a16="http://schemas.microsoft.com/office/drawing/2014/main" id="{3BBC10D4-41FF-FA65-C6D6-00106164A550}"/>
              </a:ext>
            </a:extLst>
          </p:cNvPr>
          <p:cNvCxnSpPr>
            <a:cxnSpLocks/>
          </p:cNvCxnSpPr>
          <p:nvPr/>
        </p:nvCxnSpPr>
        <p:spPr>
          <a:xfrm>
            <a:off x="0" y="1233979"/>
            <a:ext cx="4614634" cy="0"/>
          </a:xfrm>
          <a:prstGeom prst="line">
            <a:avLst/>
          </a:prstGeom>
          <a:ln w="38100"/>
        </p:spPr>
        <p:style>
          <a:lnRef idx="2">
            <a:schemeClr val="dk1"/>
          </a:lnRef>
          <a:fillRef idx="0">
            <a:schemeClr val="dk1"/>
          </a:fillRef>
          <a:effectRef idx="1">
            <a:schemeClr val="dk1"/>
          </a:effectRef>
          <a:fontRef idx="minor">
            <a:schemeClr val="tx1"/>
          </a:fontRef>
        </p:style>
      </p:cxnSp>
      <p:sp>
        <p:nvSpPr>
          <p:cNvPr id="4" name="テキスト ボックス 3">
            <a:extLst>
              <a:ext uri="{FF2B5EF4-FFF2-40B4-BE49-F238E27FC236}">
                <a16:creationId xmlns:a16="http://schemas.microsoft.com/office/drawing/2014/main" id="{AAC46F8C-9F92-B066-2EE1-20FDFDB98CD4}"/>
              </a:ext>
            </a:extLst>
          </p:cNvPr>
          <p:cNvSpPr txBox="1"/>
          <p:nvPr/>
        </p:nvSpPr>
        <p:spPr>
          <a:xfrm>
            <a:off x="231253" y="1734124"/>
            <a:ext cx="10591361"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Extend the measurements to nuclides around the magic number N=82 and study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changes in interaction cross sections due to nuclear structure effects.</a:t>
            </a:r>
            <a:endParaRPr lang="en-US" altLang="ja-JP" sz="2400" dirty="0">
              <a:latin typeface="ＭＳ Ｐゴシック" panose="020B0600070205080204" pitchFamily="50" charset="-128"/>
              <a:ea typeface="ＭＳ Ｐゴシック" panose="020B0600070205080204" pitchFamily="50" charset="-128"/>
            </a:endParaRPr>
          </a:p>
        </p:txBody>
      </p:sp>
      <p:sp>
        <p:nvSpPr>
          <p:cNvPr id="5" name="テキスト ボックス 4">
            <a:extLst>
              <a:ext uri="{FF2B5EF4-FFF2-40B4-BE49-F238E27FC236}">
                <a16:creationId xmlns:a16="http://schemas.microsoft.com/office/drawing/2014/main" id="{B24D4351-3D78-9052-1355-CCD30F716B30}"/>
              </a:ext>
            </a:extLst>
          </p:cNvPr>
          <p:cNvSpPr txBox="1"/>
          <p:nvPr/>
        </p:nvSpPr>
        <p:spPr>
          <a:xfrm>
            <a:off x="723659" y="3700400"/>
            <a:ext cx="8435323" cy="1569660"/>
          </a:xfrm>
          <a:prstGeom prst="rect">
            <a:avLst/>
          </a:prstGeom>
          <a:noFill/>
        </p:spPr>
        <p:txBody>
          <a:bodyPr wrap="none" rtlCol="0">
            <a:spAutoFit/>
          </a:bodyPr>
          <a:lstStyle/>
          <a:p>
            <a:r>
              <a:rPr lang="ja-JP" altLang="en-US" sz="2400" b="1" dirty="0">
                <a:latin typeface="ＭＳ Ｐゴシック" panose="020B0600070205080204" pitchFamily="50" charset="-128"/>
                <a:ea typeface="ＭＳ Ｐゴシック" panose="020B0600070205080204" pitchFamily="50" charset="-128"/>
              </a:rPr>
              <a:t>・</a:t>
            </a:r>
            <a:r>
              <a:rPr lang="ja-JP" altLang="ja-JP" sz="2400" dirty="0">
                <a:latin typeface="ＭＳ Ｐゴシック" panose="020B0600070205080204" pitchFamily="50" charset="-128"/>
                <a:ea typeface="ＭＳ Ｐゴシック" panose="020B0600070205080204" pitchFamily="50" charset="-128"/>
              </a:rPr>
              <a:t>Shell structure (shell effects)</a:t>
            </a:r>
            <a:endParaRPr lang="en-US" altLang="ja-JP" sz="2400" dirty="0">
              <a:latin typeface="ＭＳ Ｐゴシック" panose="020B0600070205080204" pitchFamily="50" charset="-128"/>
              <a:ea typeface="ＭＳ Ｐゴシック" panose="020B0600070205080204" pitchFamily="50" charset="-128"/>
            </a:endParaRPr>
          </a:p>
          <a:p>
            <a:r>
              <a:rPr lang="ja-JP" altLang="en-US" sz="2400" b="1" dirty="0">
                <a:latin typeface="ＭＳ Ｐゴシック" panose="020B0600070205080204" pitchFamily="50" charset="-128"/>
                <a:ea typeface="ＭＳ Ｐゴシック" panose="020B0600070205080204" pitchFamily="50" charset="-128"/>
              </a:rPr>
              <a:t>・</a:t>
            </a:r>
            <a:r>
              <a:rPr lang="ja-JP" altLang="ja-JP" sz="2400" dirty="0">
                <a:latin typeface="ＭＳ Ｐゴシック" panose="020B0600070205080204" pitchFamily="50" charset="-128"/>
                <a:ea typeface="ＭＳ Ｐゴシック" panose="020B0600070205080204" pitchFamily="50" charset="-128"/>
              </a:rPr>
              <a:t>Nuclear deformation (spherical, ellipsoidal, etc.)</a:t>
            </a:r>
            <a:endParaRPr lang="en-US" altLang="ja-JP" sz="2400" dirty="0">
              <a:latin typeface="ＭＳ Ｐゴシック" panose="020B0600070205080204" pitchFamily="50" charset="-128"/>
              <a:ea typeface="ＭＳ Ｐゴシック" panose="020B0600070205080204" pitchFamily="50" charset="-128"/>
            </a:endParaRPr>
          </a:p>
          <a:p>
            <a:r>
              <a:rPr lang="ja-JP" altLang="en-US" sz="2400" b="1" dirty="0">
                <a:latin typeface="ＭＳ Ｐゴシック" panose="020B0600070205080204" pitchFamily="50" charset="-128"/>
                <a:ea typeface="ＭＳ Ｐゴシック" panose="020B0600070205080204" pitchFamily="50" charset="-128"/>
              </a:rPr>
              <a:t>・</a:t>
            </a:r>
            <a:r>
              <a:rPr lang="ja-JP" altLang="ja-JP" sz="2400" dirty="0">
                <a:latin typeface="ＭＳ Ｐゴシック" panose="020B0600070205080204" pitchFamily="50" charset="-128"/>
                <a:ea typeface="ＭＳ Ｐゴシック" panose="020B0600070205080204" pitchFamily="50" charset="-128"/>
              </a:rPr>
              <a:t>Neutron skin / halo structure</a:t>
            </a:r>
            <a:endParaRPr lang="en-US" altLang="ja-JP" sz="2400" dirty="0">
              <a:latin typeface="ＭＳ Ｐゴシック" panose="020B0600070205080204" pitchFamily="50" charset="-128"/>
              <a:ea typeface="ＭＳ Ｐゴシック" panose="020B0600070205080204" pitchFamily="50" charset="-128"/>
            </a:endParaRPr>
          </a:p>
          <a:p>
            <a:r>
              <a:rPr lang="ja-JP" altLang="en-US" sz="2400" b="1" dirty="0">
                <a:latin typeface="ＭＳ Ｐゴシック" panose="020B0600070205080204" pitchFamily="50" charset="-128"/>
                <a:ea typeface="ＭＳ Ｐゴシック" panose="020B0600070205080204" pitchFamily="50" charset="-128"/>
              </a:rPr>
              <a:t>・</a:t>
            </a:r>
            <a:r>
              <a:rPr lang="ja-JP" altLang="ja-JP" sz="2400" dirty="0">
                <a:latin typeface="ＭＳ Ｐゴシック" panose="020B0600070205080204" pitchFamily="50" charset="-128"/>
                <a:ea typeface="ＭＳ Ｐゴシック" panose="020B0600070205080204" pitchFamily="50" charset="-128"/>
              </a:rPr>
              <a:t>Non-uniform density distributions and other nuclear structures</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36BCC781-4EB8-8529-5756-6B5C475206C5}"/>
              </a:ext>
            </a:extLst>
          </p:cNvPr>
          <p:cNvSpPr txBox="1"/>
          <p:nvPr/>
        </p:nvSpPr>
        <p:spPr>
          <a:xfrm>
            <a:off x="723659" y="2982810"/>
            <a:ext cx="4054315" cy="523220"/>
          </a:xfrm>
          <a:prstGeom prst="rect">
            <a:avLst/>
          </a:prstGeom>
          <a:noFill/>
          <a:ln w="38100">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Nuclear Structure Effects</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7" name="左中かっこ 6">
            <a:extLst>
              <a:ext uri="{FF2B5EF4-FFF2-40B4-BE49-F238E27FC236}">
                <a16:creationId xmlns:a16="http://schemas.microsoft.com/office/drawing/2014/main" id="{CC4A0437-8B70-3E2C-A1D9-C0FBAFF69F6C}"/>
              </a:ext>
            </a:extLst>
          </p:cNvPr>
          <p:cNvSpPr/>
          <p:nvPr/>
        </p:nvSpPr>
        <p:spPr>
          <a:xfrm>
            <a:off x="481118" y="3696018"/>
            <a:ext cx="242541" cy="1569660"/>
          </a:xfrm>
          <a:prstGeom prst="leftBrace">
            <a:avLst/>
          </a:prstGeom>
          <a:ln w="38100"/>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520690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楕円 7">
            <a:extLst>
              <a:ext uri="{FF2B5EF4-FFF2-40B4-BE49-F238E27FC236}">
                <a16:creationId xmlns:a16="http://schemas.microsoft.com/office/drawing/2014/main" id="{1CA3A2E0-35CE-EB25-F5E4-8F2E0CFDD1D5}"/>
              </a:ext>
            </a:extLst>
          </p:cNvPr>
          <p:cNvSpPr/>
          <p:nvPr/>
        </p:nvSpPr>
        <p:spPr>
          <a:xfrm>
            <a:off x="613637" y="2449987"/>
            <a:ext cx="2989041" cy="2916153"/>
          </a:xfrm>
          <a:prstGeom prst="ellipse">
            <a:avLst/>
          </a:prstGeom>
          <a:solidFill>
            <a:srgbClr val="7CC4EC"/>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楕円 8">
            <a:extLst>
              <a:ext uri="{FF2B5EF4-FFF2-40B4-BE49-F238E27FC236}">
                <a16:creationId xmlns:a16="http://schemas.microsoft.com/office/drawing/2014/main" id="{DED8786C-C018-DC9E-CCF9-A09A97889C9F}"/>
              </a:ext>
            </a:extLst>
          </p:cNvPr>
          <p:cNvSpPr/>
          <p:nvPr/>
        </p:nvSpPr>
        <p:spPr>
          <a:xfrm>
            <a:off x="1028157" y="2836011"/>
            <a:ext cx="2160000" cy="2160000"/>
          </a:xfrm>
          <a:prstGeom prst="ellipse">
            <a:avLst/>
          </a:prstGeom>
          <a:solidFill>
            <a:srgbClr val="F3906D"/>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1" name="直線矢印コネクタ 10">
            <a:extLst>
              <a:ext uri="{FF2B5EF4-FFF2-40B4-BE49-F238E27FC236}">
                <a16:creationId xmlns:a16="http://schemas.microsoft.com/office/drawing/2014/main" id="{B7FA045F-4A87-B7F8-4128-C18EDAA39CB1}"/>
              </a:ext>
            </a:extLst>
          </p:cNvPr>
          <p:cNvCxnSpPr>
            <a:cxnSpLocks/>
          </p:cNvCxnSpPr>
          <p:nvPr/>
        </p:nvCxnSpPr>
        <p:spPr>
          <a:xfrm>
            <a:off x="2108158" y="4030644"/>
            <a:ext cx="0" cy="1211719"/>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 name="直線矢印コネクタ 13">
            <a:extLst>
              <a:ext uri="{FF2B5EF4-FFF2-40B4-BE49-F238E27FC236}">
                <a16:creationId xmlns:a16="http://schemas.microsoft.com/office/drawing/2014/main" id="{867C0047-A096-873A-9610-43295E3B3512}"/>
              </a:ext>
            </a:extLst>
          </p:cNvPr>
          <p:cNvCxnSpPr>
            <a:cxnSpLocks/>
          </p:cNvCxnSpPr>
          <p:nvPr/>
        </p:nvCxnSpPr>
        <p:spPr>
          <a:xfrm>
            <a:off x="2108158" y="2939287"/>
            <a:ext cx="0" cy="1091357"/>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 name="テキスト ボックス 1">
            <a:extLst>
              <a:ext uri="{FF2B5EF4-FFF2-40B4-BE49-F238E27FC236}">
                <a16:creationId xmlns:a16="http://schemas.microsoft.com/office/drawing/2014/main" id="{3C4A91DF-8E59-243C-97BC-EC843378F728}"/>
              </a:ext>
            </a:extLst>
          </p:cNvPr>
          <p:cNvSpPr txBox="1"/>
          <p:nvPr/>
        </p:nvSpPr>
        <p:spPr>
          <a:xfrm>
            <a:off x="11005247" y="176763"/>
            <a:ext cx="933324"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P.3</a:t>
            </a:r>
          </a:p>
        </p:txBody>
      </p:sp>
      <p:grpSp>
        <p:nvGrpSpPr>
          <p:cNvPr id="40" name="グループ化 39">
            <a:extLst>
              <a:ext uri="{FF2B5EF4-FFF2-40B4-BE49-F238E27FC236}">
                <a16:creationId xmlns:a16="http://schemas.microsoft.com/office/drawing/2014/main" id="{AFFF7B13-74B5-057E-D03A-D2CC1CA57F1A}"/>
              </a:ext>
            </a:extLst>
          </p:cNvPr>
          <p:cNvGrpSpPr/>
          <p:nvPr/>
        </p:nvGrpSpPr>
        <p:grpSpPr>
          <a:xfrm>
            <a:off x="6389470" y="1302869"/>
            <a:ext cx="5695793" cy="4302924"/>
            <a:chOff x="5081176" y="1135667"/>
            <a:chExt cx="6068964" cy="4724211"/>
          </a:xfrm>
        </p:grpSpPr>
        <p:pic>
          <p:nvPicPr>
            <p:cNvPr id="38" name="図 37" descr="グラフ, ツリーマップ図&#10;&#10;AI 生成コンテンツは誤りを含む可能性があります。">
              <a:extLst>
                <a:ext uri="{FF2B5EF4-FFF2-40B4-BE49-F238E27FC236}">
                  <a16:creationId xmlns:a16="http://schemas.microsoft.com/office/drawing/2014/main" id="{7E56E7B8-8500-1DD3-C3BE-0931A74A8C2A}"/>
                </a:ext>
              </a:extLst>
            </p:cNvPr>
            <p:cNvPicPr>
              <a:picLocks noChangeAspect="1"/>
            </p:cNvPicPr>
            <p:nvPr/>
          </p:nvPicPr>
          <p:blipFill>
            <a:blip r:embed="rId3"/>
            <a:stretch>
              <a:fillRect/>
            </a:stretch>
          </p:blipFill>
          <p:spPr>
            <a:xfrm>
              <a:off x="5081176" y="1135667"/>
              <a:ext cx="6068964" cy="4724211"/>
            </a:xfrm>
            <a:prstGeom prst="rect">
              <a:avLst/>
            </a:prstGeom>
          </p:spPr>
        </p:pic>
        <p:grpSp>
          <p:nvGrpSpPr>
            <p:cNvPr id="35" name="グループ化 34">
              <a:extLst>
                <a:ext uri="{FF2B5EF4-FFF2-40B4-BE49-F238E27FC236}">
                  <a16:creationId xmlns:a16="http://schemas.microsoft.com/office/drawing/2014/main" id="{1B128835-0195-EA7A-6C6A-23147920EED2}"/>
                </a:ext>
              </a:extLst>
            </p:cNvPr>
            <p:cNvGrpSpPr/>
            <p:nvPr/>
          </p:nvGrpSpPr>
          <p:grpSpPr>
            <a:xfrm>
              <a:off x="5746657" y="3158695"/>
              <a:ext cx="4075020" cy="2701179"/>
              <a:chOff x="5756433" y="3523548"/>
              <a:chExt cx="3565398" cy="2357516"/>
            </a:xfrm>
          </p:grpSpPr>
          <p:sp>
            <p:nvSpPr>
              <p:cNvPr id="13" name="正方形/長方形 12">
                <a:extLst>
                  <a:ext uri="{FF2B5EF4-FFF2-40B4-BE49-F238E27FC236}">
                    <a16:creationId xmlns:a16="http://schemas.microsoft.com/office/drawing/2014/main" id="{9E334D94-9D98-6246-BF88-C2D91B8A6A17}"/>
                  </a:ext>
                </a:extLst>
              </p:cNvPr>
              <p:cNvSpPr/>
              <p:nvPr/>
            </p:nvSpPr>
            <p:spPr>
              <a:xfrm>
                <a:off x="7551559" y="4139997"/>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C28AF7CF-F1E0-19DA-8233-E0F33A575AC6}"/>
                  </a:ext>
                </a:extLst>
              </p:cNvPr>
              <p:cNvSpPr/>
              <p:nvPr/>
            </p:nvSpPr>
            <p:spPr>
              <a:xfrm>
                <a:off x="6350912" y="5315985"/>
                <a:ext cx="595848"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32606655-7D2C-F009-F13E-00F67FD6031D}"/>
                  </a:ext>
                </a:extLst>
              </p:cNvPr>
              <p:cNvSpPr/>
              <p:nvPr/>
            </p:nvSpPr>
            <p:spPr>
              <a:xfrm>
                <a:off x="6955005" y="5315984"/>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F480FB60-6E70-D4FC-E47B-D578CCC0E1E8}"/>
                  </a:ext>
                </a:extLst>
              </p:cNvPr>
              <p:cNvSpPr/>
              <p:nvPr/>
            </p:nvSpPr>
            <p:spPr>
              <a:xfrm>
                <a:off x="7547394" y="5315983"/>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5FA56A0C-0578-C467-DF48-A26B125D1CB7}"/>
                  </a:ext>
                </a:extLst>
              </p:cNvPr>
              <p:cNvSpPr/>
              <p:nvPr/>
            </p:nvSpPr>
            <p:spPr>
              <a:xfrm>
                <a:off x="6340525" y="4733283"/>
                <a:ext cx="575300" cy="58855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5FAF599-CBB3-9631-37A0-4034E036E298}"/>
                  </a:ext>
                </a:extLst>
              </p:cNvPr>
              <p:cNvSpPr/>
              <p:nvPr/>
            </p:nvSpPr>
            <p:spPr>
              <a:xfrm>
                <a:off x="6955005" y="4753831"/>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90A18263-37BA-AF72-0DE3-D4EEC4630375}"/>
                  </a:ext>
                </a:extLst>
              </p:cNvPr>
              <p:cNvSpPr/>
              <p:nvPr/>
            </p:nvSpPr>
            <p:spPr>
              <a:xfrm>
                <a:off x="7538550" y="4723105"/>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F6C44186-9A34-C613-AC10-5581AA6AAEC9}"/>
                  </a:ext>
                </a:extLst>
              </p:cNvPr>
              <p:cNvSpPr/>
              <p:nvPr/>
            </p:nvSpPr>
            <p:spPr>
              <a:xfrm>
                <a:off x="8140563" y="4733283"/>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75CA71BC-28C8-1AB2-19F0-4321F771CE1A}"/>
                  </a:ext>
                </a:extLst>
              </p:cNvPr>
              <p:cNvSpPr/>
              <p:nvPr/>
            </p:nvSpPr>
            <p:spPr>
              <a:xfrm>
                <a:off x="8736575" y="4735827"/>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FB7E5F39-C597-D196-EF22-33EA311F6B02}"/>
                  </a:ext>
                </a:extLst>
              </p:cNvPr>
              <p:cNvSpPr/>
              <p:nvPr/>
            </p:nvSpPr>
            <p:spPr>
              <a:xfrm>
                <a:off x="8150793" y="4132746"/>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A9056142-0FD2-49D3-A4D3-F2A0F1C4F0E3}"/>
                  </a:ext>
                </a:extLst>
              </p:cNvPr>
              <p:cNvSpPr/>
              <p:nvPr/>
            </p:nvSpPr>
            <p:spPr>
              <a:xfrm>
                <a:off x="6963250" y="4140308"/>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82CC320C-AE16-500F-7571-1A613D1FA34C}"/>
                  </a:ext>
                </a:extLst>
              </p:cNvPr>
              <p:cNvSpPr/>
              <p:nvPr/>
            </p:nvSpPr>
            <p:spPr>
              <a:xfrm>
                <a:off x="8746531" y="4130141"/>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F2454C6A-C633-DF26-A388-DC907C5CB764}"/>
                  </a:ext>
                </a:extLst>
              </p:cNvPr>
              <p:cNvSpPr/>
              <p:nvPr/>
            </p:nvSpPr>
            <p:spPr>
              <a:xfrm>
                <a:off x="5756433" y="3536315"/>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73C51C32-EFC4-D997-6D76-C6C79DFFD6D0}"/>
                  </a:ext>
                </a:extLst>
              </p:cNvPr>
              <p:cNvSpPr/>
              <p:nvPr/>
            </p:nvSpPr>
            <p:spPr>
              <a:xfrm>
                <a:off x="6350912" y="3531901"/>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C692D62D-C727-76ED-3C9D-CBE8CEF3CEF8}"/>
                  </a:ext>
                </a:extLst>
              </p:cNvPr>
              <p:cNvSpPr/>
              <p:nvPr/>
            </p:nvSpPr>
            <p:spPr>
              <a:xfrm>
                <a:off x="6963250" y="3529712"/>
                <a:ext cx="575300" cy="55776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481863A2-441E-BD7D-9944-36ACFF1DE427}"/>
                  </a:ext>
                </a:extLst>
              </p:cNvPr>
              <p:cNvSpPr/>
              <p:nvPr/>
            </p:nvSpPr>
            <p:spPr>
              <a:xfrm>
                <a:off x="7547394" y="3529928"/>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正方形/長方形 32">
                <a:extLst>
                  <a:ext uri="{FF2B5EF4-FFF2-40B4-BE49-F238E27FC236}">
                    <a16:creationId xmlns:a16="http://schemas.microsoft.com/office/drawing/2014/main" id="{60DFBE31-AB6B-A0EE-91C6-54B6C69A5F3C}"/>
                  </a:ext>
                </a:extLst>
              </p:cNvPr>
              <p:cNvSpPr/>
              <p:nvPr/>
            </p:nvSpPr>
            <p:spPr>
              <a:xfrm>
                <a:off x="8161275" y="3526155"/>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6FC0C793-B137-267B-4DA9-B7606C73D505}"/>
                  </a:ext>
                </a:extLst>
              </p:cNvPr>
              <p:cNvSpPr/>
              <p:nvPr/>
            </p:nvSpPr>
            <p:spPr>
              <a:xfrm>
                <a:off x="8742791" y="3523548"/>
                <a:ext cx="575300" cy="56507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3" name="矢印: 右 2">
            <a:extLst>
              <a:ext uri="{FF2B5EF4-FFF2-40B4-BE49-F238E27FC236}">
                <a16:creationId xmlns:a16="http://schemas.microsoft.com/office/drawing/2014/main" id="{6B08739C-B496-EC1F-FDFD-7069DD70733A}"/>
              </a:ext>
            </a:extLst>
          </p:cNvPr>
          <p:cNvSpPr/>
          <p:nvPr/>
        </p:nvSpPr>
        <p:spPr>
          <a:xfrm rot="16200000">
            <a:off x="4141339" y="3362576"/>
            <a:ext cx="4302923" cy="183508"/>
          </a:xfrm>
          <a:prstGeom prst="right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右 9">
            <a:extLst>
              <a:ext uri="{FF2B5EF4-FFF2-40B4-BE49-F238E27FC236}">
                <a16:creationId xmlns:a16="http://schemas.microsoft.com/office/drawing/2014/main" id="{40D93471-999A-E50E-7119-852D39DC4570}"/>
              </a:ext>
            </a:extLst>
          </p:cNvPr>
          <p:cNvSpPr/>
          <p:nvPr/>
        </p:nvSpPr>
        <p:spPr>
          <a:xfrm>
            <a:off x="6278614" y="5613032"/>
            <a:ext cx="5913957" cy="185152"/>
          </a:xfrm>
          <a:prstGeom prst="right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684FF47E-67F1-8B7F-69B8-42A71BA87579}"/>
              </a:ext>
            </a:extLst>
          </p:cNvPr>
          <p:cNvSpPr txBox="1"/>
          <p:nvPr/>
        </p:nvSpPr>
        <p:spPr>
          <a:xfrm rot="16200000">
            <a:off x="5830865" y="5126266"/>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54</a:t>
            </a:r>
            <a:endParaRPr kumimoji="1" lang="ja-JP" altLang="en-US" dirty="0">
              <a:latin typeface="Cambria Math" panose="02040503050406030204" pitchFamily="18" charset="0"/>
            </a:endParaRPr>
          </a:p>
        </p:txBody>
      </p:sp>
      <p:sp>
        <p:nvSpPr>
          <p:cNvPr id="42" name="テキスト ボックス 41">
            <a:extLst>
              <a:ext uri="{FF2B5EF4-FFF2-40B4-BE49-F238E27FC236}">
                <a16:creationId xmlns:a16="http://schemas.microsoft.com/office/drawing/2014/main" id="{57148D5A-7E6E-A32A-EBF1-FF70CF338E4E}"/>
              </a:ext>
            </a:extLst>
          </p:cNvPr>
          <p:cNvSpPr txBox="1"/>
          <p:nvPr/>
        </p:nvSpPr>
        <p:spPr>
          <a:xfrm>
            <a:off x="9036373" y="5700486"/>
            <a:ext cx="441146" cy="369332"/>
          </a:xfrm>
          <a:prstGeom prst="rect">
            <a:avLst/>
          </a:prstGeom>
          <a:noFill/>
        </p:spPr>
        <p:txBody>
          <a:bodyPr wrap="none" rtlCol="0">
            <a:spAutoFit/>
          </a:bodyPr>
          <a:lstStyle/>
          <a:p>
            <a:r>
              <a:rPr lang="en-US" altLang="ja-JP" b="1" dirty="0">
                <a:latin typeface="Cambria Math" panose="02040503050406030204" pitchFamily="18" charset="0"/>
                <a:ea typeface="Cambria Math" panose="02040503050406030204" pitchFamily="18" charset="0"/>
              </a:rPr>
              <a:t>82</a:t>
            </a:r>
            <a:endParaRPr kumimoji="1" lang="ja-JP" altLang="en-US" b="1" dirty="0">
              <a:latin typeface="Cambria Math" panose="02040503050406030204" pitchFamily="18" charset="0"/>
            </a:endParaRPr>
          </a:p>
        </p:txBody>
      </p:sp>
      <p:sp>
        <p:nvSpPr>
          <p:cNvPr id="43" name="テキスト ボックス 42">
            <a:extLst>
              <a:ext uri="{FF2B5EF4-FFF2-40B4-BE49-F238E27FC236}">
                <a16:creationId xmlns:a16="http://schemas.microsoft.com/office/drawing/2014/main" id="{D1FFDAA7-7B05-5459-97D0-8ACDAA241535}"/>
              </a:ext>
            </a:extLst>
          </p:cNvPr>
          <p:cNvSpPr txBox="1"/>
          <p:nvPr/>
        </p:nvSpPr>
        <p:spPr>
          <a:xfrm rot="16200000">
            <a:off x="5802672" y="3278184"/>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57</a:t>
            </a:r>
            <a:endParaRPr kumimoji="1" lang="ja-JP" altLang="en-US" dirty="0">
              <a:latin typeface="Cambria Math" panose="02040503050406030204" pitchFamily="18" charset="0"/>
            </a:endParaRPr>
          </a:p>
        </p:txBody>
      </p:sp>
      <p:sp>
        <p:nvSpPr>
          <p:cNvPr id="44" name="テキスト ボックス 43">
            <a:extLst>
              <a:ext uri="{FF2B5EF4-FFF2-40B4-BE49-F238E27FC236}">
                <a16:creationId xmlns:a16="http://schemas.microsoft.com/office/drawing/2014/main" id="{E6ED1EC1-3C5A-FC88-1A68-1B2B597E08B7}"/>
              </a:ext>
            </a:extLst>
          </p:cNvPr>
          <p:cNvSpPr txBox="1"/>
          <p:nvPr/>
        </p:nvSpPr>
        <p:spPr>
          <a:xfrm rot="16200000">
            <a:off x="5802672" y="3915860"/>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56</a:t>
            </a:r>
            <a:endParaRPr kumimoji="1" lang="ja-JP" altLang="en-US" dirty="0">
              <a:latin typeface="Cambria Math" panose="02040503050406030204" pitchFamily="18" charset="0"/>
            </a:endParaRPr>
          </a:p>
        </p:txBody>
      </p:sp>
      <p:sp>
        <p:nvSpPr>
          <p:cNvPr id="45" name="テキスト ボックス 44">
            <a:extLst>
              <a:ext uri="{FF2B5EF4-FFF2-40B4-BE49-F238E27FC236}">
                <a16:creationId xmlns:a16="http://schemas.microsoft.com/office/drawing/2014/main" id="{D2115EBA-F663-EF79-D532-B960692671BB}"/>
              </a:ext>
            </a:extLst>
          </p:cNvPr>
          <p:cNvSpPr txBox="1"/>
          <p:nvPr/>
        </p:nvSpPr>
        <p:spPr>
          <a:xfrm rot="16200000">
            <a:off x="5806696" y="4581824"/>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55</a:t>
            </a:r>
            <a:endParaRPr kumimoji="1" lang="ja-JP" altLang="en-US" dirty="0">
              <a:latin typeface="Cambria Math" panose="02040503050406030204" pitchFamily="18" charset="0"/>
            </a:endParaRPr>
          </a:p>
        </p:txBody>
      </p:sp>
      <p:sp>
        <p:nvSpPr>
          <p:cNvPr id="46" name="テキスト ボックス 45">
            <a:extLst>
              <a:ext uri="{FF2B5EF4-FFF2-40B4-BE49-F238E27FC236}">
                <a16:creationId xmlns:a16="http://schemas.microsoft.com/office/drawing/2014/main" id="{CA0FBB11-DC92-1CEA-3768-B4BBFB94A6AC}"/>
              </a:ext>
            </a:extLst>
          </p:cNvPr>
          <p:cNvSpPr txBox="1"/>
          <p:nvPr/>
        </p:nvSpPr>
        <p:spPr>
          <a:xfrm rot="16200000">
            <a:off x="5802672" y="2044582"/>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59</a:t>
            </a:r>
            <a:endParaRPr kumimoji="1" lang="ja-JP" altLang="en-US" dirty="0">
              <a:latin typeface="Cambria Math" panose="02040503050406030204" pitchFamily="18" charset="0"/>
            </a:endParaRPr>
          </a:p>
        </p:txBody>
      </p:sp>
      <p:sp>
        <p:nvSpPr>
          <p:cNvPr id="47" name="テキスト ボックス 46">
            <a:extLst>
              <a:ext uri="{FF2B5EF4-FFF2-40B4-BE49-F238E27FC236}">
                <a16:creationId xmlns:a16="http://schemas.microsoft.com/office/drawing/2014/main" id="{C306524C-3DAB-F48C-F501-647A75E75CDC}"/>
              </a:ext>
            </a:extLst>
          </p:cNvPr>
          <p:cNvSpPr txBox="1"/>
          <p:nvPr/>
        </p:nvSpPr>
        <p:spPr>
          <a:xfrm rot="16200000">
            <a:off x="5777739" y="1491028"/>
            <a:ext cx="441146" cy="369332"/>
          </a:xfrm>
          <a:prstGeom prst="rect">
            <a:avLst/>
          </a:prstGeom>
          <a:noFill/>
        </p:spPr>
        <p:txBody>
          <a:bodyPr wrap="none" rtlCol="0">
            <a:spAutoFit/>
          </a:bodyPr>
          <a:lstStyle/>
          <a:p>
            <a:r>
              <a:rPr lang="en-US" altLang="ja-JP" dirty="0">
                <a:latin typeface="Cambria Math" panose="02040503050406030204" pitchFamily="18" charset="0"/>
                <a:ea typeface="Cambria Math" panose="02040503050406030204" pitchFamily="18" charset="0"/>
              </a:rPr>
              <a:t>60</a:t>
            </a:r>
            <a:endParaRPr kumimoji="1" lang="ja-JP" altLang="en-US" dirty="0">
              <a:latin typeface="Cambria Math" panose="02040503050406030204" pitchFamily="18" charset="0"/>
            </a:endParaRPr>
          </a:p>
        </p:txBody>
      </p:sp>
      <p:sp>
        <p:nvSpPr>
          <p:cNvPr id="49" name="テキスト ボックス 48">
            <a:extLst>
              <a:ext uri="{FF2B5EF4-FFF2-40B4-BE49-F238E27FC236}">
                <a16:creationId xmlns:a16="http://schemas.microsoft.com/office/drawing/2014/main" id="{C06CFD2B-0609-9A83-396A-9F96626057B6}"/>
              </a:ext>
            </a:extLst>
          </p:cNvPr>
          <p:cNvSpPr txBox="1"/>
          <p:nvPr/>
        </p:nvSpPr>
        <p:spPr>
          <a:xfrm>
            <a:off x="9670339" y="5710860"/>
            <a:ext cx="441146" cy="369332"/>
          </a:xfrm>
          <a:prstGeom prst="rect">
            <a:avLst/>
          </a:prstGeom>
          <a:noFill/>
        </p:spPr>
        <p:txBody>
          <a:bodyPr wrap="none" rtlCol="0">
            <a:spAutoFit/>
          </a:bodyPr>
          <a:lstStyle/>
          <a:p>
            <a:r>
              <a:rPr lang="en-US" altLang="ja-JP" dirty="0">
                <a:latin typeface="Cambria Math" panose="02040503050406030204" pitchFamily="18" charset="0"/>
                <a:ea typeface="Cambria Math" panose="02040503050406030204" pitchFamily="18" charset="0"/>
              </a:rPr>
              <a:t>83</a:t>
            </a:r>
            <a:endParaRPr kumimoji="1" lang="ja-JP" altLang="en-US" dirty="0">
              <a:latin typeface="Cambria Math" panose="02040503050406030204" pitchFamily="18" charset="0"/>
            </a:endParaRPr>
          </a:p>
        </p:txBody>
      </p:sp>
      <p:sp>
        <p:nvSpPr>
          <p:cNvPr id="50" name="テキスト ボックス 49">
            <a:extLst>
              <a:ext uri="{FF2B5EF4-FFF2-40B4-BE49-F238E27FC236}">
                <a16:creationId xmlns:a16="http://schemas.microsoft.com/office/drawing/2014/main" id="{345DCA25-9B73-FB3F-7A2E-4DF7AEC93259}"/>
              </a:ext>
            </a:extLst>
          </p:cNvPr>
          <p:cNvSpPr txBox="1"/>
          <p:nvPr/>
        </p:nvSpPr>
        <p:spPr>
          <a:xfrm>
            <a:off x="10284368" y="5700486"/>
            <a:ext cx="441146" cy="369332"/>
          </a:xfrm>
          <a:prstGeom prst="rect">
            <a:avLst/>
          </a:prstGeom>
          <a:noFill/>
        </p:spPr>
        <p:txBody>
          <a:bodyPr wrap="none" rtlCol="0">
            <a:spAutoFit/>
          </a:bodyPr>
          <a:lstStyle/>
          <a:p>
            <a:r>
              <a:rPr lang="en-US" altLang="ja-JP" dirty="0">
                <a:latin typeface="Cambria Math" panose="02040503050406030204" pitchFamily="18" charset="0"/>
                <a:ea typeface="Cambria Math" panose="02040503050406030204" pitchFamily="18" charset="0"/>
              </a:rPr>
              <a:t>84</a:t>
            </a:r>
            <a:endParaRPr kumimoji="1" lang="ja-JP" altLang="en-US" dirty="0">
              <a:latin typeface="Cambria Math" panose="02040503050406030204" pitchFamily="18" charset="0"/>
            </a:endParaRPr>
          </a:p>
        </p:txBody>
      </p:sp>
      <p:sp>
        <p:nvSpPr>
          <p:cNvPr id="51" name="テキスト ボックス 50">
            <a:extLst>
              <a:ext uri="{FF2B5EF4-FFF2-40B4-BE49-F238E27FC236}">
                <a16:creationId xmlns:a16="http://schemas.microsoft.com/office/drawing/2014/main" id="{9B2BEA24-6959-F4F6-56B2-2BCF1235F65F}"/>
              </a:ext>
            </a:extLst>
          </p:cNvPr>
          <p:cNvSpPr txBox="1"/>
          <p:nvPr/>
        </p:nvSpPr>
        <p:spPr>
          <a:xfrm>
            <a:off x="10958726" y="5700486"/>
            <a:ext cx="441146" cy="369332"/>
          </a:xfrm>
          <a:prstGeom prst="rect">
            <a:avLst/>
          </a:prstGeom>
          <a:noFill/>
        </p:spPr>
        <p:txBody>
          <a:bodyPr wrap="none" rtlCol="0">
            <a:spAutoFit/>
          </a:bodyPr>
          <a:lstStyle/>
          <a:p>
            <a:r>
              <a:rPr lang="en-US" altLang="ja-JP" dirty="0">
                <a:latin typeface="Cambria Math" panose="02040503050406030204" pitchFamily="18" charset="0"/>
                <a:ea typeface="Cambria Math" panose="02040503050406030204" pitchFamily="18" charset="0"/>
              </a:rPr>
              <a:t>85</a:t>
            </a:r>
            <a:endParaRPr kumimoji="1" lang="ja-JP" altLang="en-US" dirty="0">
              <a:latin typeface="Cambria Math" panose="02040503050406030204" pitchFamily="18" charset="0"/>
            </a:endParaRPr>
          </a:p>
        </p:txBody>
      </p:sp>
      <p:sp>
        <p:nvSpPr>
          <p:cNvPr id="52" name="テキスト ボックス 51">
            <a:extLst>
              <a:ext uri="{FF2B5EF4-FFF2-40B4-BE49-F238E27FC236}">
                <a16:creationId xmlns:a16="http://schemas.microsoft.com/office/drawing/2014/main" id="{5BEDA67C-CCC8-0AF7-9D77-8BF5164958B9}"/>
              </a:ext>
            </a:extLst>
          </p:cNvPr>
          <p:cNvSpPr txBox="1"/>
          <p:nvPr/>
        </p:nvSpPr>
        <p:spPr>
          <a:xfrm>
            <a:off x="11572755" y="5710860"/>
            <a:ext cx="441146" cy="369332"/>
          </a:xfrm>
          <a:prstGeom prst="rect">
            <a:avLst/>
          </a:prstGeom>
          <a:noFill/>
        </p:spPr>
        <p:txBody>
          <a:bodyPr wrap="none" rtlCol="0">
            <a:spAutoFit/>
          </a:bodyPr>
          <a:lstStyle/>
          <a:p>
            <a:r>
              <a:rPr lang="en-US" altLang="ja-JP" dirty="0">
                <a:latin typeface="Cambria Math" panose="02040503050406030204" pitchFamily="18" charset="0"/>
                <a:ea typeface="Cambria Math" panose="02040503050406030204" pitchFamily="18" charset="0"/>
              </a:rPr>
              <a:t>86</a:t>
            </a:r>
            <a:endParaRPr kumimoji="1" lang="ja-JP" altLang="en-US" dirty="0">
              <a:latin typeface="Cambria Math" panose="02040503050406030204" pitchFamily="18" charset="0"/>
            </a:endParaRPr>
          </a:p>
        </p:txBody>
      </p:sp>
      <p:sp>
        <p:nvSpPr>
          <p:cNvPr id="53" name="テキスト ボックス 52">
            <a:extLst>
              <a:ext uri="{FF2B5EF4-FFF2-40B4-BE49-F238E27FC236}">
                <a16:creationId xmlns:a16="http://schemas.microsoft.com/office/drawing/2014/main" id="{5EF0A223-28CC-896D-4B62-2E67CD39D653}"/>
              </a:ext>
            </a:extLst>
          </p:cNvPr>
          <p:cNvSpPr txBox="1"/>
          <p:nvPr/>
        </p:nvSpPr>
        <p:spPr>
          <a:xfrm>
            <a:off x="6461304" y="5687366"/>
            <a:ext cx="441146" cy="369332"/>
          </a:xfrm>
          <a:prstGeom prst="rect">
            <a:avLst/>
          </a:prstGeom>
          <a:noFill/>
        </p:spPr>
        <p:txBody>
          <a:bodyPr wrap="none" rtlCol="0">
            <a:spAutoFit/>
          </a:bodyPr>
          <a:lstStyle/>
          <a:p>
            <a:r>
              <a:rPr lang="en-US" altLang="ja-JP" dirty="0">
                <a:latin typeface="Cambria Math" panose="02040503050406030204" pitchFamily="18" charset="0"/>
                <a:ea typeface="Cambria Math" panose="02040503050406030204" pitchFamily="18" charset="0"/>
              </a:rPr>
              <a:t>78</a:t>
            </a:r>
            <a:endParaRPr kumimoji="1" lang="ja-JP" altLang="en-US" dirty="0">
              <a:latin typeface="Cambria Math" panose="02040503050406030204" pitchFamily="18" charset="0"/>
            </a:endParaRPr>
          </a:p>
        </p:txBody>
      </p:sp>
      <p:sp>
        <p:nvSpPr>
          <p:cNvPr id="54" name="テキスト ボックス 53">
            <a:extLst>
              <a:ext uri="{FF2B5EF4-FFF2-40B4-BE49-F238E27FC236}">
                <a16:creationId xmlns:a16="http://schemas.microsoft.com/office/drawing/2014/main" id="{BA9BF0E2-E56B-439F-793F-B96CF5003161}"/>
              </a:ext>
            </a:extLst>
          </p:cNvPr>
          <p:cNvSpPr txBox="1"/>
          <p:nvPr/>
        </p:nvSpPr>
        <p:spPr>
          <a:xfrm>
            <a:off x="7105497" y="5710860"/>
            <a:ext cx="441146" cy="369332"/>
          </a:xfrm>
          <a:prstGeom prst="rect">
            <a:avLst/>
          </a:prstGeom>
          <a:noFill/>
        </p:spPr>
        <p:txBody>
          <a:bodyPr wrap="none" rtlCol="0">
            <a:spAutoFit/>
          </a:bodyPr>
          <a:lstStyle/>
          <a:p>
            <a:r>
              <a:rPr lang="en-US" altLang="ja-JP" dirty="0">
                <a:latin typeface="Cambria Math" panose="02040503050406030204" pitchFamily="18" charset="0"/>
                <a:ea typeface="Cambria Math" panose="02040503050406030204" pitchFamily="18" charset="0"/>
              </a:rPr>
              <a:t>79</a:t>
            </a:r>
            <a:endParaRPr kumimoji="1" lang="ja-JP" altLang="en-US" dirty="0">
              <a:latin typeface="Cambria Math" panose="02040503050406030204" pitchFamily="18" charset="0"/>
            </a:endParaRPr>
          </a:p>
        </p:txBody>
      </p:sp>
      <p:sp>
        <p:nvSpPr>
          <p:cNvPr id="55" name="テキスト ボックス 54">
            <a:extLst>
              <a:ext uri="{FF2B5EF4-FFF2-40B4-BE49-F238E27FC236}">
                <a16:creationId xmlns:a16="http://schemas.microsoft.com/office/drawing/2014/main" id="{D8268B88-91EB-FDBB-DCDA-E356736FE19B}"/>
              </a:ext>
            </a:extLst>
          </p:cNvPr>
          <p:cNvSpPr txBox="1"/>
          <p:nvPr/>
        </p:nvSpPr>
        <p:spPr>
          <a:xfrm>
            <a:off x="7743725" y="5715558"/>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80</a:t>
            </a:r>
            <a:endParaRPr kumimoji="1" lang="ja-JP" altLang="en-US" dirty="0">
              <a:latin typeface="Cambria Math" panose="02040503050406030204" pitchFamily="18" charset="0"/>
            </a:endParaRPr>
          </a:p>
        </p:txBody>
      </p:sp>
      <p:sp>
        <p:nvSpPr>
          <p:cNvPr id="56" name="テキスト ボックス 55">
            <a:extLst>
              <a:ext uri="{FF2B5EF4-FFF2-40B4-BE49-F238E27FC236}">
                <a16:creationId xmlns:a16="http://schemas.microsoft.com/office/drawing/2014/main" id="{5DDDDA71-00B6-141D-492F-AFF5FE647AC3}"/>
              </a:ext>
            </a:extLst>
          </p:cNvPr>
          <p:cNvSpPr txBox="1"/>
          <p:nvPr/>
        </p:nvSpPr>
        <p:spPr>
          <a:xfrm>
            <a:off x="8358682" y="5731093"/>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8</a:t>
            </a:r>
            <a:r>
              <a:rPr lang="en-US" altLang="ja-JP" dirty="0">
                <a:latin typeface="Cambria Math" panose="02040503050406030204" pitchFamily="18" charset="0"/>
                <a:ea typeface="Cambria Math" panose="02040503050406030204" pitchFamily="18" charset="0"/>
              </a:rPr>
              <a:t>1</a:t>
            </a:r>
            <a:endParaRPr kumimoji="1" lang="ja-JP" altLang="en-US" dirty="0">
              <a:latin typeface="Cambria Math" panose="02040503050406030204" pitchFamily="18" charset="0"/>
            </a:endParaRPr>
          </a:p>
        </p:txBody>
      </p:sp>
      <p:sp>
        <p:nvSpPr>
          <p:cNvPr id="58" name="テキスト ボックス 57">
            <a:extLst>
              <a:ext uri="{FF2B5EF4-FFF2-40B4-BE49-F238E27FC236}">
                <a16:creationId xmlns:a16="http://schemas.microsoft.com/office/drawing/2014/main" id="{327E366D-2FC5-DA7B-E5BB-3E2B5AE92B7D}"/>
              </a:ext>
            </a:extLst>
          </p:cNvPr>
          <p:cNvSpPr txBox="1"/>
          <p:nvPr/>
        </p:nvSpPr>
        <p:spPr>
          <a:xfrm>
            <a:off x="7891944" y="520046"/>
            <a:ext cx="2563522" cy="707886"/>
          </a:xfrm>
          <a:prstGeom prst="rect">
            <a:avLst/>
          </a:prstGeom>
          <a:noFill/>
        </p:spPr>
        <p:txBody>
          <a:bodyPr wrap="none" rtlCol="0">
            <a:spAutoFit/>
          </a:bodyPr>
          <a:lstStyle/>
          <a:p>
            <a:pPr algn="ctr"/>
            <a:r>
              <a:rPr lang="en-US" altLang="ja-JP" sz="2000" dirty="0">
                <a:latin typeface="ＭＳ Ｐゴシック" panose="020B0600070205080204" pitchFamily="50" charset="-128"/>
                <a:ea typeface="ＭＳ Ｐゴシック" panose="020B0600070205080204" pitchFamily="50" charset="-128"/>
              </a:rPr>
              <a:t>Magic Number</a:t>
            </a:r>
          </a:p>
          <a:p>
            <a:pPr algn="ctr"/>
            <a:r>
              <a:rPr lang="en-US" altLang="ja-JP" sz="2000" dirty="0">
                <a:latin typeface="ＭＳ Ｐゴシック" panose="020B0600070205080204" pitchFamily="50" charset="-128"/>
                <a:ea typeface="ＭＳ Ｐゴシック" panose="020B0600070205080204" pitchFamily="50" charset="-128"/>
              </a:rPr>
              <a:t>Neutron number </a:t>
            </a:r>
            <a:r>
              <a:rPr lang="ja-JP" altLang="en-US" sz="2000" dirty="0">
                <a:latin typeface="ＭＳ Ｐゴシック" panose="020B0600070205080204" pitchFamily="50" charset="-128"/>
                <a:ea typeface="ＭＳ Ｐゴシック" panose="020B0600070205080204" pitchFamily="50" charset="-128"/>
              </a:rPr>
              <a:t>𝑁</a:t>
            </a:r>
            <a:r>
              <a:rPr lang="en-US" altLang="ja-JP" sz="2000" dirty="0">
                <a:latin typeface="ＭＳ Ｐゴシック" panose="020B0600070205080204" pitchFamily="50" charset="-128"/>
                <a:ea typeface="ＭＳ Ｐゴシック" panose="020B0600070205080204" pitchFamily="50" charset="-128"/>
              </a:rPr>
              <a:t>=82</a:t>
            </a:r>
            <a:endParaRPr kumimoji="1" lang="ja-JP" altLang="en-US" dirty="0">
              <a:latin typeface="ＭＳ Ｐゴシック" panose="020B0600070205080204" pitchFamily="50" charset="-128"/>
              <a:ea typeface="ＭＳ Ｐゴシック" panose="020B0600070205080204" pitchFamily="50" charset="-128"/>
            </a:endParaRPr>
          </a:p>
        </p:txBody>
      </p:sp>
      <p:sp>
        <p:nvSpPr>
          <p:cNvPr id="59" name="テキスト ボックス 58">
            <a:extLst>
              <a:ext uri="{FF2B5EF4-FFF2-40B4-BE49-F238E27FC236}">
                <a16:creationId xmlns:a16="http://schemas.microsoft.com/office/drawing/2014/main" id="{C988652C-38BB-128F-9257-93347C2441F9}"/>
              </a:ext>
            </a:extLst>
          </p:cNvPr>
          <p:cNvSpPr txBox="1"/>
          <p:nvPr/>
        </p:nvSpPr>
        <p:spPr>
          <a:xfrm>
            <a:off x="3455768" y="6538059"/>
            <a:ext cx="8738290" cy="369332"/>
          </a:xfrm>
          <a:prstGeom prst="rect">
            <a:avLst/>
          </a:prstGeom>
          <a:noFill/>
        </p:spPr>
        <p:txBody>
          <a:bodyPr wrap="none" rtlCol="0">
            <a:spAutoFit/>
          </a:bodyPr>
          <a:lstStyle/>
          <a:p>
            <a:r>
              <a:rPr kumimoji="1" lang="en-US" altLang="ja-JP" dirty="0"/>
              <a:t>[1]</a:t>
            </a:r>
            <a:r>
              <a:rPr lang="en-US" altLang="ja-JP" dirty="0"/>
              <a:t> </a:t>
            </a:r>
            <a:r>
              <a:rPr lang="en-US" altLang="ja-JP" dirty="0" err="1"/>
              <a:t>I.Angeli</a:t>
            </a:r>
            <a:r>
              <a:rPr lang="en-US" altLang="ja-JP" dirty="0"/>
              <a:t> and K. P. Marinova, At. Data and </a:t>
            </a:r>
            <a:r>
              <a:rPr lang="en-US" altLang="ja-JP" dirty="0" err="1"/>
              <a:t>Nucl</a:t>
            </a:r>
            <a:r>
              <a:rPr lang="en-US" altLang="ja-JP" dirty="0"/>
              <a:t>. Data Tables 99, 69–95 (2013).</a:t>
            </a:r>
            <a:endParaRPr kumimoji="1" lang="ja-JP" altLang="en-US" dirty="0"/>
          </a:p>
        </p:txBody>
      </p:sp>
      <p:sp>
        <p:nvSpPr>
          <p:cNvPr id="60" name="正方形/長方形 59">
            <a:extLst>
              <a:ext uri="{FF2B5EF4-FFF2-40B4-BE49-F238E27FC236}">
                <a16:creationId xmlns:a16="http://schemas.microsoft.com/office/drawing/2014/main" id="{310BE400-7195-2438-5442-8187C8D54C05}"/>
              </a:ext>
            </a:extLst>
          </p:cNvPr>
          <p:cNvSpPr/>
          <p:nvPr/>
        </p:nvSpPr>
        <p:spPr>
          <a:xfrm>
            <a:off x="8279571" y="2539510"/>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99D27CDB-DDDC-079C-F84F-252D4048C921}"/>
              </a:ext>
            </a:extLst>
          </p:cNvPr>
          <p:cNvSpPr/>
          <p:nvPr/>
        </p:nvSpPr>
        <p:spPr>
          <a:xfrm>
            <a:off x="8941294" y="2542317"/>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B35FB8DD-CE8E-06BA-F39A-5611C74A617C}"/>
              </a:ext>
            </a:extLst>
          </p:cNvPr>
          <p:cNvSpPr/>
          <p:nvPr/>
        </p:nvSpPr>
        <p:spPr>
          <a:xfrm>
            <a:off x="8290071" y="1922820"/>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正方形/長方形 62">
            <a:extLst>
              <a:ext uri="{FF2B5EF4-FFF2-40B4-BE49-F238E27FC236}">
                <a16:creationId xmlns:a16="http://schemas.microsoft.com/office/drawing/2014/main" id="{743CEB32-948D-C3B9-781C-3F619EDE34E5}"/>
              </a:ext>
            </a:extLst>
          </p:cNvPr>
          <p:cNvSpPr/>
          <p:nvPr/>
        </p:nvSpPr>
        <p:spPr>
          <a:xfrm>
            <a:off x="7666295" y="1926362"/>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C170B468-D51F-AEED-0AD5-951147F604EE}"/>
              </a:ext>
            </a:extLst>
          </p:cNvPr>
          <p:cNvSpPr/>
          <p:nvPr/>
        </p:nvSpPr>
        <p:spPr>
          <a:xfrm>
            <a:off x="8945746" y="1908639"/>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2340B4CA-4B47-FDFF-F5D9-1E4B05A6F546}"/>
              </a:ext>
            </a:extLst>
          </p:cNvPr>
          <p:cNvSpPr/>
          <p:nvPr/>
        </p:nvSpPr>
        <p:spPr>
          <a:xfrm>
            <a:off x="7053151" y="1929904"/>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0AC64804-120C-5EA9-0F3D-5AC440B7E4AF}"/>
              </a:ext>
            </a:extLst>
          </p:cNvPr>
          <p:cNvSpPr/>
          <p:nvPr/>
        </p:nvSpPr>
        <p:spPr>
          <a:xfrm>
            <a:off x="8300703" y="1306125"/>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9A035E38-21DB-7AEE-1160-C8D61C9E6AC7}"/>
              </a:ext>
            </a:extLst>
          </p:cNvPr>
          <p:cNvSpPr/>
          <p:nvPr/>
        </p:nvSpPr>
        <p:spPr>
          <a:xfrm>
            <a:off x="7666296" y="1320301"/>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B12BEF71-79AB-A01B-03DC-3BF68759F502}"/>
              </a:ext>
            </a:extLst>
          </p:cNvPr>
          <p:cNvSpPr/>
          <p:nvPr/>
        </p:nvSpPr>
        <p:spPr>
          <a:xfrm>
            <a:off x="8942204" y="1309668"/>
            <a:ext cx="617100" cy="582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四角形: 角を丸くする 56">
            <a:extLst>
              <a:ext uri="{FF2B5EF4-FFF2-40B4-BE49-F238E27FC236}">
                <a16:creationId xmlns:a16="http://schemas.microsoft.com/office/drawing/2014/main" id="{365CB84B-3E72-9E5B-9C35-D17BC05CF90D}"/>
              </a:ext>
            </a:extLst>
          </p:cNvPr>
          <p:cNvSpPr/>
          <p:nvPr/>
        </p:nvSpPr>
        <p:spPr>
          <a:xfrm>
            <a:off x="8893368" y="1288709"/>
            <a:ext cx="709668" cy="4341418"/>
          </a:xfrm>
          <a:prstGeom prst="roundRect">
            <a:avLst/>
          </a:prstGeom>
          <a:solidFill>
            <a:srgbClr val="FFFF00">
              <a:alpha val="30196"/>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a:extLst>
              <a:ext uri="{FF2B5EF4-FFF2-40B4-BE49-F238E27FC236}">
                <a16:creationId xmlns:a16="http://schemas.microsoft.com/office/drawing/2014/main" id="{FEE94037-C924-C057-C9B9-5A9C8E3CCB9D}"/>
              </a:ext>
            </a:extLst>
          </p:cNvPr>
          <p:cNvSpPr txBox="1"/>
          <p:nvPr/>
        </p:nvSpPr>
        <p:spPr>
          <a:xfrm>
            <a:off x="-78811" y="166125"/>
            <a:ext cx="5719447" cy="584775"/>
          </a:xfrm>
          <a:prstGeom prst="rect">
            <a:avLst/>
          </a:prstGeom>
          <a:noFill/>
        </p:spPr>
        <p:txBody>
          <a:bodyPr wrap="square" rtlCol="0">
            <a:spAutoFit/>
          </a:bodyPr>
          <a:lstStyle/>
          <a:p>
            <a:r>
              <a:rPr lang="ja-JP" altLang="ja-JP" sz="3200" b="1" dirty="0"/>
              <a:t>Background and Objectives</a:t>
            </a:r>
            <a:endParaRPr lang="en-US" altLang="ja-JP" sz="3200" b="1" dirty="0">
              <a:latin typeface="ＭＳ Ｐゴシック" panose="020B0600070205080204" pitchFamily="50" charset="-128"/>
              <a:ea typeface="ＭＳ Ｐゴシック" panose="020B0600070205080204" pitchFamily="50" charset="-128"/>
            </a:endParaRPr>
          </a:p>
        </p:txBody>
      </p:sp>
      <p:cxnSp>
        <p:nvCxnSpPr>
          <p:cNvPr id="70" name="直線コネクタ 69">
            <a:extLst>
              <a:ext uri="{FF2B5EF4-FFF2-40B4-BE49-F238E27FC236}">
                <a16:creationId xmlns:a16="http://schemas.microsoft.com/office/drawing/2014/main" id="{37657AF2-D41A-7147-984D-E5FDE54DE117}"/>
              </a:ext>
            </a:extLst>
          </p:cNvPr>
          <p:cNvCxnSpPr>
            <a:cxnSpLocks/>
          </p:cNvCxnSpPr>
          <p:nvPr/>
        </p:nvCxnSpPr>
        <p:spPr>
          <a:xfrm>
            <a:off x="0" y="682896"/>
            <a:ext cx="5363507" cy="0"/>
          </a:xfrm>
          <a:prstGeom prst="line">
            <a:avLst/>
          </a:prstGeom>
          <a:ln w="38100"/>
        </p:spPr>
        <p:style>
          <a:lnRef idx="2">
            <a:schemeClr val="dk1"/>
          </a:lnRef>
          <a:fillRef idx="0">
            <a:schemeClr val="dk1"/>
          </a:fillRef>
          <a:effectRef idx="1">
            <a:schemeClr val="dk1"/>
          </a:effectRef>
          <a:fontRef idx="minor">
            <a:schemeClr val="tx1"/>
          </a:fontRef>
        </p:style>
      </p:cxnSp>
      <p:sp>
        <p:nvSpPr>
          <p:cNvPr id="76" name="テキスト ボックス 75">
            <a:extLst>
              <a:ext uri="{FF2B5EF4-FFF2-40B4-BE49-F238E27FC236}">
                <a16:creationId xmlns:a16="http://schemas.microsoft.com/office/drawing/2014/main" id="{5910DDB2-1AC8-4556-8B53-CBEADFD4A0A4}"/>
              </a:ext>
            </a:extLst>
          </p:cNvPr>
          <p:cNvSpPr txBox="1"/>
          <p:nvPr/>
        </p:nvSpPr>
        <p:spPr>
          <a:xfrm>
            <a:off x="2456396" y="4396246"/>
            <a:ext cx="2183611" cy="523220"/>
          </a:xfrm>
          <a:prstGeom prst="rect">
            <a:avLst/>
          </a:prstGeom>
          <a:solidFill>
            <a:schemeClr val="bg1"/>
          </a:solidFill>
          <a:ln w="28575">
            <a:solidFill>
              <a:schemeClr val="tx1"/>
            </a:solid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Matter radius</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78" name="テキスト ボックス 77">
            <a:extLst>
              <a:ext uri="{FF2B5EF4-FFF2-40B4-BE49-F238E27FC236}">
                <a16:creationId xmlns:a16="http://schemas.microsoft.com/office/drawing/2014/main" id="{F20EFDF9-3336-7D11-EBBB-D6BB06592435}"/>
              </a:ext>
            </a:extLst>
          </p:cNvPr>
          <p:cNvSpPr txBox="1"/>
          <p:nvPr/>
        </p:nvSpPr>
        <p:spPr>
          <a:xfrm>
            <a:off x="2269818" y="2986046"/>
            <a:ext cx="2871349" cy="954107"/>
          </a:xfrm>
          <a:prstGeom prst="rect">
            <a:avLst/>
          </a:prstGeom>
          <a:solidFill>
            <a:schemeClr val="bg1"/>
          </a:solidFill>
          <a:ln w="28575">
            <a:solidFill>
              <a:schemeClr val="tx1"/>
            </a:solidFill>
          </a:ln>
        </p:spPr>
        <p:txBody>
          <a:bodyPr wrap="square" rtlCol="0">
            <a:spAutoFit/>
          </a:bodyPr>
          <a:lstStyle/>
          <a:p>
            <a:r>
              <a:rPr lang="ja-JP" altLang="ja-JP" sz="2800" dirty="0">
                <a:latin typeface="ＭＳ Ｐゴシック" panose="020B0600070205080204" pitchFamily="50" charset="-128"/>
                <a:ea typeface="ＭＳ Ｐゴシック" panose="020B0600070205080204" pitchFamily="50" charset="-128"/>
              </a:rPr>
              <a:t>Proton</a:t>
            </a:r>
            <a:r>
              <a:rPr lang="ja-JP" altLang="en-US" sz="2800" dirty="0">
                <a:latin typeface="ＭＳ Ｐゴシック" panose="020B0600070205080204" pitchFamily="50" charset="-128"/>
                <a:ea typeface="ＭＳ Ｐゴシック" panose="020B0600070205080204" pitchFamily="50" charset="-128"/>
              </a:rPr>
              <a:t>　</a:t>
            </a:r>
            <a:r>
              <a:rPr lang="ja-JP" altLang="ja-JP" sz="2800" dirty="0">
                <a:latin typeface="ＭＳ Ｐゴシック" panose="020B0600070205080204" pitchFamily="50" charset="-128"/>
                <a:ea typeface="ＭＳ Ｐゴシック" panose="020B0600070205080204" pitchFamily="50" charset="-128"/>
              </a:rPr>
              <a:t>distribution radius</a:t>
            </a:r>
            <a:endParaRPr kumimoji="1"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80" name="テキスト ボックス 79">
                <a:extLst>
                  <a:ext uri="{FF2B5EF4-FFF2-40B4-BE49-F238E27FC236}">
                    <a16:creationId xmlns:a16="http://schemas.microsoft.com/office/drawing/2014/main" id="{75C39DF7-DB17-DCA9-F63C-4714335570D9}"/>
                  </a:ext>
                </a:extLst>
              </p:cNvPr>
              <p:cNvSpPr txBox="1"/>
              <p:nvPr/>
            </p:nvSpPr>
            <p:spPr>
              <a:xfrm>
                <a:off x="7322145" y="5948059"/>
                <a:ext cx="3550139" cy="523220"/>
              </a:xfrm>
              <a:prstGeom prst="rect">
                <a:avLst/>
              </a:prstGeom>
              <a:noFill/>
              <a:ln>
                <a:noFill/>
              </a:ln>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Number of neutrons</a:t>
                </a:r>
                <a:r>
                  <a:rPr kumimoji="1" lang="ja-JP" altLang="en-US" sz="2800" dirty="0">
                    <a:latin typeface="ＭＳ Ｐゴシック" panose="020B0600070205080204" pitchFamily="50" charset="-128"/>
                    <a:ea typeface="ＭＳ Ｐゴシック" panose="020B0600070205080204" pitchFamily="50" charset="-128"/>
                  </a:rPr>
                  <a:t> </a:t>
                </a:r>
                <a14:m>
                  <m:oMath xmlns:m="http://schemas.openxmlformats.org/officeDocument/2006/math">
                    <m:r>
                      <a:rPr kumimoji="1" lang="en-US" altLang="ja-JP" sz="2800" b="0" i="1" smtClean="0">
                        <a:latin typeface="Cambria Math" panose="02040503050406030204" pitchFamily="18" charset="0"/>
                        <a:ea typeface="ＭＳ Ｐゴシック" panose="020B0600070205080204" pitchFamily="50" charset="-128"/>
                      </a:rPr>
                      <m:t>𝑁</m:t>
                    </m:r>
                  </m:oMath>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80" name="テキスト ボックス 79">
                <a:extLst>
                  <a:ext uri="{FF2B5EF4-FFF2-40B4-BE49-F238E27FC236}">
                    <a16:creationId xmlns:a16="http://schemas.microsoft.com/office/drawing/2014/main" id="{75C39DF7-DB17-DCA9-F63C-4714335570D9}"/>
                  </a:ext>
                </a:extLst>
              </p:cNvPr>
              <p:cNvSpPr txBox="1">
                <a:spLocks noRot="1" noChangeAspect="1" noMove="1" noResize="1" noEditPoints="1" noAdjustHandles="1" noChangeArrowheads="1" noChangeShapeType="1" noTextEdit="1"/>
              </p:cNvSpPr>
              <p:nvPr/>
            </p:nvSpPr>
            <p:spPr>
              <a:xfrm>
                <a:off x="7322145" y="5948059"/>
                <a:ext cx="3550139" cy="523220"/>
              </a:xfrm>
              <a:prstGeom prst="rect">
                <a:avLst/>
              </a:prstGeom>
              <a:blipFill>
                <a:blip r:embed="rId4"/>
                <a:stretch>
                  <a:fillRect l="-3431" t="-15116"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2" name="テキスト ボックス 81">
                <a:extLst>
                  <a:ext uri="{FF2B5EF4-FFF2-40B4-BE49-F238E27FC236}">
                    <a16:creationId xmlns:a16="http://schemas.microsoft.com/office/drawing/2014/main" id="{59B3C4D4-2475-6F93-D3F2-56E8E4ADBF6C}"/>
                  </a:ext>
                </a:extLst>
              </p:cNvPr>
              <p:cNvSpPr txBox="1"/>
              <p:nvPr/>
            </p:nvSpPr>
            <p:spPr>
              <a:xfrm rot="16200000">
                <a:off x="5362088" y="1849962"/>
                <a:ext cx="515654" cy="523220"/>
              </a:xfrm>
              <a:prstGeom prst="rect">
                <a:avLst/>
              </a:prstGeom>
              <a:noFill/>
              <a:ln>
                <a:noFill/>
              </a:ln>
            </p:spPr>
            <p:txBody>
              <a:bodyPr wrap="none" rtlCol="0">
                <a:spAutoFit/>
              </a:bodyPr>
              <a:lstStyle/>
              <a:p>
                <a:pPr/>
                <a14:m>
                  <m:oMathPara xmlns:m="http://schemas.openxmlformats.org/officeDocument/2006/math">
                    <m:oMath>
                      <m:r>
                        <a:rPr lang="en-US" altLang="ja-JP" sz="2800" b="0" i="1" smtClean="0">
                          <a:latin typeface="Cambria Math" panose="02040503050406030204" pitchFamily="18" charset="0"/>
                          <a:ea typeface="ＭＳ Ｐゴシック" panose="020B0600070205080204" pitchFamily="50" charset="-128"/>
                        </a:rPr>
                        <m:t>𝑍</m:t>
                      </m:r>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82" name="テキスト ボックス 81">
                <a:extLst>
                  <a:ext uri="{FF2B5EF4-FFF2-40B4-BE49-F238E27FC236}">
                    <a16:creationId xmlns:a16="http://schemas.microsoft.com/office/drawing/2014/main" id="{59B3C4D4-2475-6F93-D3F2-56E8E4ADBF6C}"/>
                  </a:ext>
                </a:extLst>
              </p:cNvPr>
              <p:cNvSpPr txBox="1">
                <a:spLocks noRot="1" noChangeAspect="1" noMove="1" noResize="1" noEditPoints="1" noAdjustHandles="1" noChangeArrowheads="1" noChangeShapeType="1" noTextEdit="1"/>
              </p:cNvSpPr>
              <p:nvPr/>
            </p:nvSpPr>
            <p:spPr>
              <a:xfrm rot="16200000">
                <a:off x="5362088" y="1849962"/>
                <a:ext cx="515654" cy="523220"/>
              </a:xfrm>
              <a:prstGeom prst="rect">
                <a:avLst/>
              </a:prstGeom>
              <a:blipFill>
                <a:blip r:embed="rId5"/>
                <a:stretch>
                  <a:fillRect/>
                </a:stretch>
              </a:blipFill>
              <a:ln>
                <a:noFill/>
              </a:ln>
            </p:spPr>
            <p:txBody>
              <a:bodyPr/>
              <a:lstStyle/>
              <a:p>
                <a:r>
                  <a:rPr lang="ja-JP" altLang="en-US">
                    <a:noFill/>
                  </a:rPr>
                  <a:t> </a:t>
                </a:r>
              </a:p>
            </p:txBody>
          </p:sp>
        </mc:Fallback>
      </mc:AlternateContent>
      <p:sp>
        <p:nvSpPr>
          <p:cNvPr id="84" name="テキスト ボックス 83">
            <a:extLst>
              <a:ext uri="{FF2B5EF4-FFF2-40B4-BE49-F238E27FC236}">
                <a16:creationId xmlns:a16="http://schemas.microsoft.com/office/drawing/2014/main" id="{13A9370C-DC8E-8DF6-9ADD-3C31EBBE47A1}"/>
              </a:ext>
            </a:extLst>
          </p:cNvPr>
          <p:cNvSpPr txBox="1"/>
          <p:nvPr/>
        </p:nvSpPr>
        <p:spPr>
          <a:xfrm rot="10800000">
            <a:off x="5322508" y="2354134"/>
            <a:ext cx="615553" cy="2325317"/>
          </a:xfrm>
          <a:prstGeom prst="rect">
            <a:avLst/>
          </a:prstGeom>
          <a:noFill/>
        </p:spPr>
        <p:txBody>
          <a:bodyPr vert="eaVert" wrap="none" rtlCol="0">
            <a:spAutoFit/>
          </a:bodyPr>
          <a:lstStyle/>
          <a:p>
            <a:r>
              <a:rPr lang="en-US" altLang="ja-JP" sz="2800" dirty="0">
                <a:latin typeface="ＭＳ Ｐゴシック" panose="020B0600070205080204" pitchFamily="50" charset="-128"/>
                <a:ea typeface="ＭＳ Ｐゴシック" panose="020B0600070205080204" pitchFamily="50" charset="-128"/>
              </a:rPr>
              <a:t>Proton number</a:t>
            </a:r>
            <a:endParaRPr lang="ja-JP" altLang="en-US" sz="2800" dirty="0">
              <a:latin typeface="ＭＳ Ｐゴシック" panose="020B0600070205080204" pitchFamily="50" charset="-128"/>
              <a:ea typeface="ＭＳ Ｐゴシック" panose="020B0600070205080204" pitchFamily="50" charset="-128"/>
            </a:endParaRPr>
          </a:p>
        </p:txBody>
      </p:sp>
      <p:sp>
        <p:nvSpPr>
          <p:cNvPr id="86" name="テキスト ボックス 85">
            <a:extLst>
              <a:ext uri="{FF2B5EF4-FFF2-40B4-BE49-F238E27FC236}">
                <a16:creationId xmlns:a16="http://schemas.microsoft.com/office/drawing/2014/main" id="{FCA897E9-C453-9731-AEF8-5CDD013EC230}"/>
              </a:ext>
            </a:extLst>
          </p:cNvPr>
          <p:cNvSpPr txBox="1"/>
          <p:nvPr/>
        </p:nvSpPr>
        <p:spPr>
          <a:xfrm rot="16200000">
            <a:off x="5793909" y="2645787"/>
            <a:ext cx="441146" cy="369332"/>
          </a:xfrm>
          <a:prstGeom prst="rect">
            <a:avLst/>
          </a:prstGeom>
          <a:noFill/>
        </p:spPr>
        <p:txBody>
          <a:bodyPr wrap="none" rtlCol="0">
            <a:spAutoFit/>
          </a:bodyPr>
          <a:lstStyle/>
          <a:p>
            <a:r>
              <a:rPr kumimoji="1" lang="en-US" altLang="ja-JP" dirty="0">
                <a:latin typeface="Cambria Math" panose="02040503050406030204" pitchFamily="18" charset="0"/>
                <a:ea typeface="Cambria Math" panose="02040503050406030204" pitchFamily="18" charset="0"/>
              </a:rPr>
              <a:t>58</a:t>
            </a:r>
            <a:endParaRPr kumimoji="1" lang="ja-JP" altLang="en-US" dirty="0">
              <a:latin typeface="Cambria Math" panose="02040503050406030204" pitchFamily="18" charset="0"/>
            </a:endParaRPr>
          </a:p>
        </p:txBody>
      </p:sp>
      <p:sp>
        <p:nvSpPr>
          <p:cNvPr id="12" name="テキスト ボックス 11">
            <a:extLst>
              <a:ext uri="{FF2B5EF4-FFF2-40B4-BE49-F238E27FC236}">
                <a16:creationId xmlns:a16="http://schemas.microsoft.com/office/drawing/2014/main" id="{C6376199-CFF9-D24E-B0E1-BC0FE2C41B37}"/>
              </a:ext>
            </a:extLst>
          </p:cNvPr>
          <p:cNvSpPr txBox="1"/>
          <p:nvPr/>
        </p:nvSpPr>
        <p:spPr>
          <a:xfrm>
            <a:off x="758877" y="894623"/>
            <a:ext cx="3634328" cy="1384995"/>
          </a:xfrm>
          <a:prstGeom prst="rect">
            <a:avLst/>
          </a:prstGeom>
          <a:noFill/>
          <a:ln>
            <a:noFill/>
          </a:ln>
        </p:spPr>
        <p:txBody>
          <a:bodyPr wrap="none" rtlCol="0">
            <a:spAutoFit/>
          </a:bodyPr>
          <a:lstStyle/>
          <a:p>
            <a:r>
              <a:rPr lang="ja-JP" altLang="ja-JP" sz="2800" dirty="0">
                <a:latin typeface="ＭＳ Ｐゴシック" panose="020B0600070205080204" pitchFamily="50" charset="-128"/>
                <a:ea typeface="ＭＳ Ｐゴシック" panose="020B0600070205080204" pitchFamily="50" charset="-128"/>
              </a:rPr>
              <a:t>Charge radii have </a:t>
            </a:r>
            <a:endParaRPr lang="en-US" altLang="ja-JP" sz="2800" dirty="0">
              <a:latin typeface="ＭＳ Ｐゴシック" panose="020B0600070205080204" pitchFamily="50" charset="-128"/>
              <a:ea typeface="ＭＳ Ｐゴシック" panose="020B0600070205080204" pitchFamily="50" charset="-128"/>
            </a:endParaRPr>
          </a:p>
          <a:p>
            <a:r>
              <a:rPr lang="ja-JP" altLang="ja-JP" sz="2800" dirty="0">
                <a:latin typeface="ＭＳ Ｐゴシック" panose="020B0600070205080204" pitchFamily="50" charset="-128"/>
                <a:ea typeface="ＭＳ Ｐゴシック" panose="020B0600070205080204" pitchFamily="50" charset="-128"/>
              </a:rPr>
              <a:t>already been measured</a:t>
            </a:r>
            <a:endParaRPr lang="en-US" altLang="ja-JP" sz="2800" dirty="0">
              <a:latin typeface="ＭＳ Ｐゴシック" panose="020B0600070205080204" pitchFamily="50" charset="-128"/>
              <a:ea typeface="ＭＳ Ｐゴシック" panose="020B0600070205080204" pitchFamily="50" charset="-128"/>
            </a:endParaRPr>
          </a:p>
          <a:p>
            <a:r>
              <a:rPr lang="ja-JP" altLang="ja-JP" sz="2800" dirty="0">
                <a:latin typeface="ＭＳ Ｐゴシック" panose="020B0600070205080204" pitchFamily="50" charset="-128"/>
                <a:ea typeface="ＭＳ Ｐゴシック" panose="020B0600070205080204" pitchFamily="50" charset="-128"/>
              </a:rPr>
              <a:t> for many nuclei.</a:t>
            </a:r>
            <a:r>
              <a:rPr lang="en-US" altLang="ja-JP" sz="2800" baseline="30000" dirty="0">
                <a:latin typeface="ＭＳ Ｐゴシック" panose="020B0600070205080204" pitchFamily="50" charset="-128"/>
                <a:ea typeface="ＭＳ Ｐゴシック" panose="020B0600070205080204" pitchFamily="50" charset="-128"/>
              </a:rPr>
              <a:t>[1]</a:t>
            </a:r>
            <a:endParaRPr lang="en-US" altLang="ja-JP" sz="2800" dirty="0">
              <a:latin typeface="ＭＳ Ｐゴシック" panose="020B0600070205080204" pitchFamily="50" charset="-128"/>
              <a:ea typeface="ＭＳ Ｐゴシック" panose="020B0600070205080204" pitchFamily="50" charset="-128"/>
            </a:endParaRPr>
          </a:p>
        </p:txBody>
      </p:sp>
      <p:sp>
        <p:nvSpPr>
          <p:cNvPr id="15" name="テキスト ボックス 14">
            <a:extLst>
              <a:ext uri="{FF2B5EF4-FFF2-40B4-BE49-F238E27FC236}">
                <a16:creationId xmlns:a16="http://schemas.microsoft.com/office/drawing/2014/main" id="{82AEB027-45CF-54B3-87D5-34D9CB630FE8}"/>
              </a:ext>
            </a:extLst>
          </p:cNvPr>
          <p:cNvSpPr txBox="1"/>
          <p:nvPr/>
        </p:nvSpPr>
        <p:spPr>
          <a:xfrm>
            <a:off x="0" y="5672977"/>
            <a:ext cx="6784986" cy="830997"/>
          </a:xfrm>
          <a:prstGeom prst="rect">
            <a:avLst/>
          </a:prstGeom>
          <a:noFill/>
        </p:spPr>
        <p:txBody>
          <a:bodyPr wrap="square" rtlCol="0">
            <a:spAutoFit/>
          </a:bodyPr>
          <a:lstStyle/>
          <a:p>
            <a:r>
              <a:rPr lang="ja-JP" altLang="ja-JP" sz="2400" b="1" dirty="0"/>
              <a:t>The aim of this study is to obtain</a:t>
            </a:r>
            <a:endParaRPr lang="en-US" altLang="ja-JP" sz="2400" b="1" dirty="0"/>
          </a:p>
          <a:p>
            <a:r>
              <a:rPr lang="ja-JP" altLang="ja-JP" sz="2400" b="1" dirty="0"/>
              <a:t> matter radii from interaction cross sections.</a:t>
            </a:r>
            <a:endParaRPr kumimoji="1" lang="ja-JP" altLang="en-US" sz="2400" dirty="0"/>
          </a:p>
        </p:txBody>
      </p:sp>
    </p:spTree>
    <p:extLst>
      <p:ext uri="{BB962C8B-B14F-4D97-AF65-F5344CB8AC3E}">
        <p14:creationId xmlns:p14="http://schemas.microsoft.com/office/powerpoint/2010/main" val="443515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四角形: 角を丸くする 28">
            <a:extLst>
              <a:ext uri="{FF2B5EF4-FFF2-40B4-BE49-F238E27FC236}">
                <a16:creationId xmlns:a16="http://schemas.microsoft.com/office/drawing/2014/main" id="{25715655-67EF-8D0D-C8C5-023DC94079FD}"/>
              </a:ext>
            </a:extLst>
          </p:cNvPr>
          <p:cNvSpPr/>
          <p:nvPr/>
        </p:nvSpPr>
        <p:spPr>
          <a:xfrm>
            <a:off x="153927" y="1216570"/>
            <a:ext cx="4991384" cy="5641430"/>
          </a:xfrm>
          <a:prstGeom prst="roundRect">
            <a:avLst/>
          </a:prstGeom>
          <a:solidFill>
            <a:schemeClr val="accent4">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5D2C3E52-9898-132D-93D5-28CC8245B30A}"/>
              </a:ext>
            </a:extLst>
          </p:cNvPr>
          <p:cNvSpPr txBox="1"/>
          <p:nvPr/>
        </p:nvSpPr>
        <p:spPr>
          <a:xfrm>
            <a:off x="939952" y="1371070"/>
            <a:ext cx="3366627" cy="523220"/>
          </a:xfrm>
          <a:prstGeom prst="rect">
            <a:avLst/>
          </a:prstGeom>
          <a:noFill/>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Transmission Method</a:t>
            </a:r>
            <a:endParaRPr kumimoji="1"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28C4D53C-ABF3-3FC1-4A86-8107E8CAE556}"/>
                  </a:ext>
                </a:extLst>
              </p:cNvPr>
              <p:cNvSpPr txBox="1"/>
              <p:nvPr/>
            </p:nvSpPr>
            <p:spPr>
              <a:xfrm>
                <a:off x="618358" y="1883782"/>
                <a:ext cx="2004908" cy="896143"/>
              </a:xfrm>
              <a:prstGeom prst="rect">
                <a:avLst/>
              </a:prstGeom>
              <a:noFill/>
            </p:spPr>
            <p:txBody>
              <a:bodyPr wrap="none" rtlCol="0">
                <a:spAutoFit/>
              </a:bodyPr>
              <a:lstStyle/>
              <a:p>
                <a:pPr/>
                <a14:m>
                  <m:oMathPara xmlns:m="http://schemas.openxmlformats.org/officeDocument/2006/math">
                    <m:oMath>
                      <m:sSub>
                        <m:sSubPr>
                          <m:ctrlPr>
                            <a:rPr lang="en-US" altLang="ja-JP" sz="2800" b="0" i="1" kern="100" dirty="0" smtClean="0">
                              <a:latin typeface="Cambria Math" panose="02040503050406030204" pitchFamily="18" charset="0"/>
                              <a:ea typeface="ＭＳ Ｐ明朝" panose="02020600040205080304" pitchFamily="18" charset="-128"/>
                              <a:cs typeface="Times New Roman" panose="02020603050405020304" pitchFamily="18" charset="0"/>
                            </a:rPr>
                          </m:ctrlPr>
                        </m:sSubPr>
                        <m:e>
                          <m:r>
                            <a:rPr lang="en-US" altLang="ja-JP" sz="2800" b="0" i="1" kern="100" dirty="0" smtClean="0">
                              <a:latin typeface="Cambria Math" panose="02040503050406030204" pitchFamily="18" charset="0"/>
                              <a:ea typeface="ＭＳ Ｐ明朝" panose="02020600040205080304" pitchFamily="18" charset="-128"/>
                              <a:cs typeface="Times New Roman" panose="02020603050405020304" pitchFamily="18" charset="0"/>
                            </a:rPr>
                            <m:t>𝑁</m:t>
                          </m:r>
                        </m:e>
                        <m:sub>
                          <m:r>
                            <a:rPr lang="en-US" altLang="ja-JP" sz="2800" i="1" kern="100">
                              <a:effectLst/>
                              <a:latin typeface="Cambria Math" panose="02040503050406030204" pitchFamily="18" charset="0"/>
                              <a:ea typeface="ＭＳ Ｐ明朝" panose="02020600040205080304" pitchFamily="18" charset="-128"/>
                              <a:cs typeface="Times New Roman" panose="02020603050405020304" pitchFamily="18" charset="0"/>
                            </a:rPr>
                            <m:t>𝑡</m:t>
                          </m:r>
                        </m:sub>
                      </m:sSub>
                      <m:r>
                        <a:rPr lang="en-US" altLang="ja-JP" sz="2800" b="0" i="1" kern="100" smtClean="0">
                          <a:effectLst/>
                          <a:latin typeface="Cambria Math" panose="02040503050406030204" pitchFamily="18" charset="0"/>
                          <a:ea typeface="ＭＳ Ｐ明朝" panose="02020600040205080304" pitchFamily="18" charset="-128"/>
                          <a:cs typeface="Times New Roman" panose="02020603050405020304" pitchFamily="18" charset="0"/>
                        </a:rPr>
                        <m:t>=</m:t>
                      </m:r>
                      <m:f>
                        <m:fPr>
                          <m:ctrlP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ctrlPr>
                        </m:fPr>
                        <m:num>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𝜌</m:t>
                          </m:r>
                          <m:sSub>
                            <m:sSubPr>
                              <m:ctrlP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ctrlPr>
                            </m:sSubPr>
                            <m:e>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𝑁</m:t>
                              </m:r>
                            </m:e>
                            <m:sub>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𝐴</m:t>
                              </m:r>
                            </m:sub>
                          </m:sSub>
                        </m:num>
                        <m:den>
                          <m:r>
                            <a:rPr lang="en-US" altLang="ja-JP" sz="2800" b="0" i="1" kern="100" smtClean="0">
                              <a:latin typeface="Cambria Math" panose="02040503050406030204" pitchFamily="18" charset="0"/>
                              <a:ea typeface="ＭＳ Ｐ明朝" panose="02020600040205080304" pitchFamily="18" charset="-128"/>
                              <a:cs typeface="Times New Roman" panose="02020603050405020304" pitchFamily="18" charset="0"/>
                            </a:rPr>
                            <m:t>𝐴</m:t>
                          </m:r>
                        </m:den>
                      </m:f>
                      <m:r>
                        <a:rPr lang="en-US" altLang="ja-JP" sz="2800" b="0" i="1" kern="100" smtClean="0">
                          <a:latin typeface="Cambria Math" panose="02040503050406030204" pitchFamily="18" charset="0"/>
                          <a:ea typeface="ＭＳ Ｐ明朝" panose="02020600040205080304" pitchFamily="18" charset="-128"/>
                          <a:cs typeface="Times New Roman" panose="02020603050405020304" pitchFamily="18" charset="0"/>
                        </a:rPr>
                        <m:t>𝑥</m:t>
                      </m:r>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2" name="テキスト ボックス 21">
                <a:extLst>
                  <a:ext uri="{FF2B5EF4-FFF2-40B4-BE49-F238E27FC236}">
                    <a16:creationId xmlns:a16="http://schemas.microsoft.com/office/drawing/2014/main" id="{28C4D53C-ABF3-3FC1-4A86-8107E8CAE556}"/>
                  </a:ext>
                </a:extLst>
              </p:cNvPr>
              <p:cNvSpPr txBox="1">
                <a:spLocks noRot="1" noChangeAspect="1" noMove="1" noResize="1" noEditPoints="1" noAdjustHandles="1" noChangeArrowheads="1" noChangeShapeType="1" noTextEdit="1"/>
              </p:cNvSpPr>
              <p:nvPr/>
            </p:nvSpPr>
            <p:spPr>
              <a:xfrm>
                <a:off x="618358" y="1883782"/>
                <a:ext cx="2004908" cy="896143"/>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9EF6F13F-2211-A4D7-B3D0-28DAF5882493}"/>
                  </a:ext>
                </a:extLst>
              </p:cNvPr>
              <p:cNvSpPr txBox="1"/>
              <p:nvPr/>
            </p:nvSpPr>
            <p:spPr>
              <a:xfrm flipH="1">
                <a:off x="468761" y="2817655"/>
                <a:ext cx="2085705" cy="969433"/>
              </a:xfrm>
              <a:prstGeom prst="rect">
                <a:avLst/>
              </a:prstGeom>
              <a:noFill/>
            </p:spPr>
            <p:txBody>
              <a:bodyPr wrap="square" rtlCol="0">
                <a:spAutoFit/>
              </a:bodyPr>
              <a:lstStyle/>
              <a:p>
                <a:pPr/>
                <a14:m>
                  <m:oMathPara xmlns:m="http://schemas.openxmlformats.org/officeDocument/2006/math">
                    <m:oMath>
                      <m:sSub>
                        <m:sSubPr>
                          <m:ctrlPr>
                            <a:rPr lang="en-US" altLang="ja-JP" sz="2800" i="1" kern="100">
                              <a:latin typeface="Cambria Math" panose="02040503050406030204" pitchFamily="18" charset="0"/>
                              <a:ea typeface="游明朝" panose="02020400000000000000" pitchFamily="18" charset="-128"/>
                              <a:cs typeface="Times New Roman" panose="02020603050405020304" pitchFamily="18" charset="0"/>
                            </a:rPr>
                          </m:ctrlPr>
                        </m:sSubPr>
                        <m:e>
                          <m:r>
                            <a:rPr lang="en-US" altLang="ja-JP" sz="2800" i="1" kern="100">
                              <a:latin typeface="Cambria Math" panose="02040503050406030204" pitchFamily="18" charset="0"/>
                              <a:ea typeface="游明朝" panose="02020400000000000000" pitchFamily="18" charset="-128"/>
                              <a:cs typeface="Times New Roman" panose="02020603050405020304" pitchFamily="18" charset="0"/>
                            </a:rPr>
                            <m:t>𝑅</m:t>
                          </m:r>
                        </m:e>
                        <m:sub>
                          <m:r>
                            <m:rPr>
                              <m:sty m:val="p"/>
                            </m:rPr>
                            <a:rPr lang="en-US" altLang="ja-JP" sz="2800" kern="100">
                              <a:latin typeface="Cambria Math" panose="02040503050406030204" pitchFamily="18" charset="0"/>
                              <a:ea typeface="游明朝" panose="02020400000000000000" pitchFamily="18" charset="-128"/>
                              <a:cs typeface="Times New Roman" panose="02020603050405020304" pitchFamily="18" charset="0"/>
                            </a:rPr>
                            <m:t>in</m:t>
                          </m:r>
                        </m:sub>
                      </m:sSub>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m:t>
                      </m:r>
                      <m:f>
                        <m:fPr>
                          <m:ctrlP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ctrlPr>
                        </m:fPr>
                        <m:num>
                          <m:sSub>
                            <m:sSubPr>
                              <m:ctrlP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ctrlPr>
                            </m:sSubPr>
                            <m:e>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𝑁</m:t>
                              </m:r>
                            </m:e>
                            <m:sub>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2</m:t>
                              </m:r>
                            </m:sub>
                          </m:sSub>
                        </m:num>
                        <m:den>
                          <m:sSub>
                            <m:sSubPr>
                              <m:ctrlP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ctrlPr>
                            </m:sSubPr>
                            <m:e>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𝑁</m:t>
                              </m:r>
                            </m:e>
                            <m:sub>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1</m:t>
                              </m:r>
                            </m:sub>
                          </m:sSub>
                        </m:den>
                      </m:f>
                    </m:oMath>
                  </m:oMathPara>
                </a14:m>
                <a:endParaRPr kumimoji="1" lang="ja-JP" altLang="en-US" dirty="0"/>
              </a:p>
            </p:txBody>
          </p:sp>
        </mc:Choice>
        <mc:Fallback xmlns="">
          <p:sp>
            <p:nvSpPr>
              <p:cNvPr id="23" name="テキスト ボックス 22">
                <a:extLst>
                  <a:ext uri="{FF2B5EF4-FFF2-40B4-BE49-F238E27FC236}">
                    <a16:creationId xmlns:a16="http://schemas.microsoft.com/office/drawing/2014/main" id="{9EF6F13F-2211-A4D7-B3D0-28DAF5882493}"/>
                  </a:ext>
                </a:extLst>
              </p:cNvPr>
              <p:cNvSpPr txBox="1">
                <a:spLocks noRot="1" noChangeAspect="1" noMove="1" noResize="1" noEditPoints="1" noAdjustHandles="1" noChangeArrowheads="1" noChangeShapeType="1" noTextEdit="1"/>
              </p:cNvSpPr>
              <p:nvPr/>
            </p:nvSpPr>
            <p:spPr>
              <a:xfrm flipH="1">
                <a:off x="468761" y="2817655"/>
                <a:ext cx="2085705" cy="969433"/>
              </a:xfrm>
              <a:prstGeom prst="rect">
                <a:avLst/>
              </a:prstGeom>
              <a:blipFill>
                <a:blip r:embed="rId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1A2EC1D0-2516-C568-5F79-656BB5CD39E2}"/>
                  </a:ext>
                </a:extLst>
              </p:cNvPr>
              <p:cNvSpPr txBox="1"/>
              <p:nvPr/>
            </p:nvSpPr>
            <p:spPr>
              <a:xfrm>
                <a:off x="610285" y="3787183"/>
                <a:ext cx="1815882" cy="1022203"/>
              </a:xfrm>
              <a:prstGeom prst="rect">
                <a:avLst/>
              </a:prstGeom>
              <a:noFill/>
            </p:spPr>
            <p:txBody>
              <a:bodyPr wrap="none" rtlCol="0">
                <a:spAutoFit/>
              </a:bodyPr>
              <a:lstStyle/>
              <a:p>
                <a:pPr/>
                <a14:m>
                  <m:oMathPara xmlns:m="http://schemas.openxmlformats.org/officeDocument/2006/math">
                    <m:oMath>
                      <m:sSub>
                        <m:sSubPr>
                          <m:ctrlPr>
                            <a:rPr lang="en-US" altLang="ja-JP" sz="2800" i="1" kern="100">
                              <a:latin typeface="Cambria Math" panose="02040503050406030204" pitchFamily="18" charset="0"/>
                              <a:ea typeface="游明朝" panose="02020400000000000000" pitchFamily="18" charset="-128"/>
                              <a:cs typeface="Times New Roman" panose="02020603050405020304" pitchFamily="18" charset="0"/>
                            </a:rPr>
                          </m:ctrlPr>
                        </m:sSubPr>
                        <m:e>
                          <m:r>
                            <a:rPr lang="en-US" altLang="ja-JP" sz="2800" i="1" kern="100">
                              <a:latin typeface="Cambria Math" panose="02040503050406030204" pitchFamily="18" charset="0"/>
                              <a:ea typeface="游明朝" panose="02020400000000000000" pitchFamily="18" charset="-128"/>
                              <a:cs typeface="Times New Roman" panose="02020603050405020304" pitchFamily="18" charset="0"/>
                            </a:rPr>
                            <m:t>𝑅</m:t>
                          </m:r>
                        </m:e>
                        <m:sub>
                          <m:r>
                            <m:rPr>
                              <m:sty m:val="p"/>
                            </m:rPr>
                            <a:rPr lang="en-US" altLang="ja-JP" sz="2800" kern="100">
                              <a:latin typeface="Cambria Math" panose="02040503050406030204" pitchFamily="18" charset="0"/>
                              <a:ea typeface="游明朝" panose="02020400000000000000" pitchFamily="18" charset="-128"/>
                              <a:cs typeface="Times New Roman" panose="02020603050405020304" pitchFamily="18" charset="0"/>
                            </a:rPr>
                            <m:t>out</m:t>
                          </m:r>
                        </m:sub>
                      </m:sSub>
                      <m:r>
                        <a:rPr lang="en-US" altLang="ja-JP" sz="2800" i="1" kern="100">
                          <a:latin typeface="Cambria Math" panose="02040503050406030204" pitchFamily="18" charset="0"/>
                          <a:ea typeface="ＭＳ Ｐ明朝" panose="02020600040205080304" pitchFamily="18" charset="-128"/>
                          <a:cs typeface="Times New Roman" panose="02020603050405020304" pitchFamily="18" charset="0"/>
                        </a:rPr>
                        <m:t>=</m:t>
                      </m:r>
                      <m:f>
                        <m:fPr>
                          <m:ctrlPr>
                            <a:rPr lang="ja-JP" altLang="ja-JP" sz="2800" i="1" kern="100">
                              <a:latin typeface="Cambria Math" panose="02040503050406030204" pitchFamily="18" charset="0"/>
                            </a:rPr>
                          </m:ctrlPr>
                        </m:fPr>
                        <m:num>
                          <m:sSubSup>
                            <m:sSubSupPr>
                              <m:ctrlPr>
                                <a:rPr lang="ja-JP" altLang="ja-JP" sz="2800" i="1" kern="100">
                                  <a:latin typeface="Cambria Math" panose="02040503050406030204" pitchFamily="18" charset="0"/>
                                </a:rPr>
                              </m:ctrlPr>
                            </m:sSubSupPr>
                            <m:e>
                              <m:r>
                                <a:rPr lang="ja-JP" altLang="ja-JP" sz="2800" i="1" kern="100">
                                  <a:latin typeface="Cambria Math" panose="02040503050406030204" pitchFamily="18" charset="0"/>
                                </a:rPr>
                                <m:t>𝑁</m:t>
                              </m:r>
                            </m:e>
                            <m:sub>
                              <m:r>
                                <a:rPr lang="en-US" altLang="ja-JP" sz="2800" i="1" kern="100">
                                  <a:latin typeface="Cambria Math" panose="02040503050406030204" pitchFamily="18" charset="0"/>
                                </a:rPr>
                                <m:t>2</m:t>
                              </m:r>
                            </m:sub>
                            <m:sup>
                              <m:r>
                                <a:rPr lang="ja-JP" altLang="ja-JP" sz="2800" i="1" kern="100">
                                  <a:latin typeface="Cambria Math" panose="02040503050406030204" pitchFamily="18" charset="0"/>
                                </a:rPr>
                                <m:t>′</m:t>
                              </m:r>
                            </m:sup>
                          </m:sSubSup>
                        </m:num>
                        <m:den>
                          <m:sSubSup>
                            <m:sSubSupPr>
                              <m:ctrlPr>
                                <a:rPr lang="ja-JP" altLang="ja-JP" sz="2800" i="1" kern="100">
                                  <a:latin typeface="Cambria Math" panose="02040503050406030204" pitchFamily="18" charset="0"/>
                                </a:rPr>
                              </m:ctrlPr>
                            </m:sSubSupPr>
                            <m:e>
                              <m:r>
                                <a:rPr lang="ja-JP" altLang="ja-JP" sz="2800" i="1" kern="100">
                                  <a:latin typeface="Cambria Math" panose="02040503050406030204" pitchFamily="18" charset="0"/>
                                </a:rPr>
                                <m:t>𝑁</m:t>
                              </m:r>
                            </m:e>
                            <m:sub>
                              <m:r>
                                <a:rPr lang="ja-JP" altLang="ja-JP" sz="2800" i="1" kern="100">
                                  <a:latin typeface="Cambria Math" panose="02040503050406030204" pitchFamily="18" charset="0"/>
                                </a:rPr>
                                <m:t>1</m:t>
                              </m:r>
                            </m:sub>
                            <m:sup>
                              <m:r>
                                <a:rPr lang="ja-JP" altLang="ja-JP" sz="2800" i="1" kern="100">
                                  <a:latin typeface="Cambria Math" panose="02040503050406030204" pitchFamily="18" charset="0"/>
                                </a:rPr>
                                <m:t>′</m:t>
                              </m:r>
                            </m:sup>
                          </m:sSubSup>
                        </m:den>
                      </m:f>
                    </m:oMath>
                  </m:oMathPara>
                </a14:m>
                <a:endParaRPr kumimoji="1" lang="ja-JP" altLang="en-US" dirty="0"/>
              </a:p>
            </p:txBody>
          </p:sp>
        </mc:Choice>
        <mc:Fallback xmlns="">
          <p:sp>
            <p:nvSpPr>
              <p:cNvPr id="24" name="テキスト ボックス 23">
                <a:extLst>
                  <a:ext uri="{FF2B5EF4-FFF2-40B4-BE49-F238E27FC236}">
                    <a16:creationId xmlns:a16="http://schemas.microsoft.com/office/drawing/2014/main" id="{1A2EC1D0-2516-C568-5F79-656BB5CD39E2}"/>
                  </a:ext>
                </a:extLst>
              </p:cNvPr>
              <p:cNvSpPr txBox="1">
                <a:spLocks noRot="1" noChangeAspect="1" noMove="1" noResize="1" noEditPoints="1" noAdjustHandles="1" noChangeArrowheads="1" noChangeShapeType="1" noTextEdit="1"/>
              </p:cNvSpPr>
              <p:nvPr/>
            </p:nvSpPr>
            <p:spPr>
              <a:xfrm>
                <a:off x="610285" y="3787183"/>
                <a:ext cx="1815882" cy="1022203"/>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FBB09775-7BC5-4B07-BE26-BD722CB1AC51}"/>
                  </a:ext>
                </a:extLst>
              </p:cNvPr>
              <p:cNvSpPr txBox="1"/>
              <p:nvPr/>
            </p:nvSpPr>
            <p:spPr>
              <a:xfrm>
                <a:off x="166061" y="4960227"/>
                <a:ext cx="5122407" cy="1646476"/>
              </a:xfrm>
              <a:prstGeom prst="rect">
                <a:avLst/>
              </a:prstGeom>
              <a:noFill/>
            </p:spPr>
            <p:txBody>
              <a:bodyPr wrap="square">
                <a:spAutoFit/>
              </a:bodyPr>
              <a:lstStyle/>
              <a:p>
                <a:pPr marL="228600" indent="139700">
                  <a:lnSpc>
                    <a:spcPct val="107000"/>
                  </a:lnSpc>
                  <a:spcAft>
                    <a:spcPts val="800"/>
                  </a:spcAft>
                </a:pPr>
                <a:r>
                  <a:rPr lang="ja-JP" altLang="ja-JP" sz="2800" dirty="0">
                    <a:latin typeface="ＭＳ Ｐゴシック" panose="020B0600070205080204" pitchFamily="50" charset="-128"/>
                    <a:ea typeface="ＭＳ Ｐゴシック" panose="020B0600070205080204" pitchFamily="50" charset="-128"/>
                  </a:rPr>
                  <a:t>interaction cross sections </a:t>
                </a:r>
                <a14:m>
                  <m:oMath xmlns:m="http://schemas.openxmlformats.org/officeDocument/2006/math">
                    <m:sSub>
                      <m:sSubPr>
                        <m:ctrlPr>
                          <a:rPr lang="en-US" altLang="ja-JP" sz="2400" i="1" kern="100" dirty="0" err="1" smtClean="0">
                            <a:solidFill>
                              <a:schemeClr val="tx1"/>
                            </a:solidFill>
                            <a:latin typeface="Cambria Math" panose="02040503050406030204" pitchFamily="18" charset="0"/>
                            <a:ea typeface="ＭＳ Ｐゴシック" panose="020B0600070205080204" pitchFamily="50" charset="-128"/>
                            <a:cs typeface="Times New Roman" panose="02020603050405020304" pitchFamily="18" charset="0"/>
                          </a:rPr>
                        </m:ctrlPr>
                      </m:sSubPr>
                      <m:e>
                        <m:r>
                          <a:rPr lang="en-US" altLang="ja-JP" sz="2400" i="1" kern="100" dirty="0" err="1" smtClean="0">
                            <a:solidFill>
                              <a:schemeClr val="tx1"/>
                            </a:solidFill>
                            <a:latin typeface="Cambria Math" panose="02040503050406030204" pitchFamily="18" charset="0"/>
                            <a:ea typeface="ＭＳ Ｐゴシック" panose="020B0600070205080204" pitchFamily="50" charset="-128"/>
                            <a:cs typeface="Times New Roman" panose="02020603050405020304" pitchFamily="18" charset="0"/>
                          </a:rPr>
                          <m:t>𝜎</m:t>
                        </m:r>
                      </m:e>
                      <m:sub>
                        <m:r>
                          <m:rPr>
                            <m:sty m:val="p"/>
                          </m:rPr>
                          <a:rPr lang="en-US" altLang="ja-JP" sz="2400" i="0" kern="100" dirty="0" err="1" smtClean="0">
                            <a:solidFill>
                              <a:schemeClr val="tx1"/>
                            </a:solidFill>
                            <a:latin typeface="Cambria Math" panose="02040503050406030204" pitchFamily="18" charset="0"/>
                            <a:ea typeface="ＭＳ Ｐゴシック" panose="020B0600070205080204" pitchFamily="50" charset="-128"/>
                            <a:cs typeface="Times New Roman" panose="02020603050405020304" pitchFamily="18" charset="0"/>
                          </a:rPr>
                          <m:t>I</m:t>
                        </m:r>
                      </m:sub>
                    </m:sSub>
                    <m:r>
                      <a:rPr lang="en-US" altLang="ja-JP" sz="2400" b="0" i="1" kern="100" dirty="0" smtClean="0">
                        <a:solidFill>
                          <a:schemeClr val="tx1"/>
                        </a:solidFill>
                        <a:latin typeface="Cambria Math" panose="02040503050406030204" pitchFamily="18" charset="0"/>
                        <a:ea typeface="ＭＳ Ｐゴシック" panose="020B0600070205080204" pitchFamily="50" charset="-128"/>
                        <a:cs typeface="Times New Roman" panose="02020603050405020304" pitchFamily="18" charset="0"/>
                      </a:rPr>
                      <m:t> </m:t>
                    </m:r>
                  </m:oMath>
                </a14:m>
                <a:endParaRPr lang="en-US" altLang="ja-JP" sz="2400" b="0" i="1" kern="100" dirty="0">
                  <a:solidFill>
                    <a:schemeClr val="tx1"/>
                  </a:solidFill>
                  <a:latin typeface="Cambria Math" panose="02040503050406030204" pitchFamily="18" charset="0"/>
                  <a:ea typeface="ＭＳ Ｐゴシック" panose="020B0600070205080204" pitchFamily="50" charset="-128"/>
                  <a:cs typeface="Times New Roman" panose="02020603050405020304" pitchFamily="18" charset="0"/>
                </a:endParaRPr>
              </a:p>
              <a:p>
                <a:pPr marL="228600" indent="139700">
                  <a:lnSpc>
                    <a:spcPct val="107000"/>
                  </a:lnSpc>
                  <a:spcAft>
                    <a:spcPts val="800"/>
                  </a:spcAft>
                </a:pPr>
                <a14:m>
                  <m:oMathPara xmlns:m="http://schemas.openxmlformats.org/officeDocument/2006/math">
                    <m:oMath>
                      <m:sSub>
                        <m:sSub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sSubPr>
                        <m:e>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𝜎</m:t>
                          </m:r>
                        </m:e>
                        <m:sub>
                          <m:r>
                            <m:rPr>
                              <m:sty m:val="p"/>
                            </m:rPr>
                            <a:rPr lang="en-US" altLang="ja-JP" sz="2400" i="0"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I</m:t>
                          </m:r>
                        </m:sub>
                      </m:sSub>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fPr>
                        <m:num>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1</m:t>
                          </m:r>
                        </m:num>
                        <m:den>
                          <m:sSub>
                            <m:sSubPr>
                              <m:ctrlPr>
                                <a:rPr lang="en-US" altLang="ja-JP" sz="2400" b="0" i="1" kern="100" smtClean="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sSubPr>
                            <m:e>
                              <m:r>
                                <a:rPr lang="en-US" altLang="ja-JP" sz="2400" b="0" i="1" kern="100" smtClean="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𝑁</m:t>
                              </m:r>
                            </m:e>
                            <m:sub>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𝑡</m:t>
                              </m:r>
                            </m:sub>
                          </m:sSub>
                        </m:den>
                      </m:f>
                      <m:func>
                        <m:funcPr>
                          <m:ctrlPr>
                            <a:rPr lang="en-US" altLang="ja-JP" sz="2400"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funcPr>
                        <m:fName>
                          <m:r>
                            <m:rPr>
                              <m:sty m:val="p"/>
                            </m:rPr>
                            <a:rPr lang="en-US" altLang="ja-JP" sz="2400"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ln</m:t>
                          </m:r>
                        </m:fName>
                        <m:e>
                          <m:d>
                            <m:d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dPr>
                            <m:e>
                              <m:f>
                                <m:f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fPr>
                                <m:num>
                                  <m:sSub>
                                    <m:sSub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sSubPr>
                                    <m:e>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𝑅</m:t>
                                      </m:r>
                                    </m:e>
                                    <m:sub>
                                      <m:r>
                                        <m:rPr>
                                          <m:sty m:val="p"/>
                                        </m:rPr>
                                        <a:rPr lang="en-US" altLang="ja-JP" sz="2400"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in</m:t>
                                      </m:r>
                                    </m:sub>
                                  </m:sSub>
                                </m:num>
                                <m:den>
                                  <m:sSub>
                                    <m:sSub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sSubPr>
                                    <m:e>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𝑅</m:t>
                                      </m:r>
                                    </m:e>
                                    <m:sub>
                                      <m:r>
                                        <m:rPr>
                                          <m:sty m:val="p"/>
                                        </m:rPr>
                                        <a:rPr lang="en-US" altLang="ja-JP" sz="2400"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out</m:t>
                                      </m:r>
                                    </m:sub>
                                  </m:sSub>
                                </m:den>
                              </m:f>
                            </m:e>
                          </m:d>
                        </m:e>
                      </m:func>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 </m:t>
                      </m:r>
                    </m:oMath>
                  </m:oMathPara>
                </a14:m>
                <a:endParaRPr lang="en-US" altLang="ja-JP" sz="2400" kern="1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mc:Choice>
        <mc:Fallback xmlns="">
          <p:sp>
            <p:nvSpPr>
              <p:cNvPr id="26" name="テキスト ボックス 25">
                <a:extLst>
                  <a:ext uri="{FF2B5EF4-FFF2-40B4-BE49-F238E27FC236}">
                    <a16:creationId xmlns:a16="http://schemas.microsoft.com/office/drawing/2014/main" id="{FBB09775-7BC5-4B07-BE26-BD722CB1AC51}"/>
                  </a:ext>
                </a:extLst>
              </p:cNvPr>
              <p:cNvSpPr txBox="1">
                <a:spLocks noRot="1" noChangeAspect="1" noMove="1" noResize="1" noEditPoints="1" noAdjustHandles="1" noChangeArrowheads="1" noChangeShapeType="1" noTextEdit="1"/>
              </p:cNvSpPr>
              <p:nvPr/>
            </p:nvSpPr>
            <p:spPr>
              <a:xfrm>
                <a:off x="166061" y="4960227"/>
                <a:ext cx="5122407" cy="1646476"/>
              </a:xfrm>
              <a:prstGeom prst="rect">
                <a:avLst/>
              </a:prstGeom>
              <a:blipFill>
                <a:blip r:embed="rId7"/>
                <a:stretch>
                  <a:fillRect t="-5556"/>
                </a:stretch>
              </a:blipFill>
            </p:spPr>
            <p:txBody>
              <a:bodyPr/>
              <a:lstStyle/>
              <a:p>
                <a:r>
                  <a:rPr lang="ja-JP" altLang="en-US">
                    <a:noFill/>
                  </a:rPr>
                  <a:t> </a:t>
                </a:r>
              </a:p>
            </p:txBody>
          </p:sp>
        </mc:Fallback>
      </mc:AlternateContent>
      <p:sp>
        <p:nvSpPr>
          <p:cNvPr id="33" name="右中かっこ 32">
            <a:extLst>
              <a:ext uri="{FF2B5EF4-FFF2-40B4-BE49-F238E27FC236}">
                <a16:creationId xmlns:a16="http://schemas.microsoft.com/office/drawing/2014/main" id="{AEF5352C-6839-967B-8937-F0D1F6C9C68A}"/>
              </a:ext>
            </a:extLst>
          </p:cNvPr>
          <p:cNvSpPr/>
          <p:nvPr/>
        </p:nvSpPr>
        <p:spPr>
          <a:xfrm>
            <a:off x="2435327" y="3170484"/>
            <a:ext cx="430200" cy="1436914"/>
          </a:xfrm>
          <a:prstGeom prst="rightBrace">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C28629AD-409A-CD93-51A4-0477BCC63C35}"/>
              </a:ext>
            </a:extLst>
          </p:cNvPr>
          <p:cNvSpPr txBox="1"/>
          <p:nvPr/>
        </p:nvSpPr>
        <p:spPr>
          <a:xfrm>
            <a:off x="2969504" y="3623243"/>
            <a:ext cx="2331337" cy="523220"/>
          </a:xfrm>
          <a:prstGeom prst="rect">
            <a:avLst/>
          </a:prstGeom>
          <a:noFill/>
        </p:spPr>
        <p:txBody>
          <a:bodyPr wrap="square" rtlCol="0">
            <a:spAutoFit/>
          </a:bodyPr>
          <a:lstStyle/>
          <a:p>
            <a:r>
              <a:rPr lang="ja-JP" altLang="ja-JP" sz="2800" dirty="0">
                <a:latin typeface="ＭＳ Ｐゴシック" panose="020B0600070205080204" pitchFamily="50" charset="-128"/>
                <a:ea typeface="ＭＳ Ｐゴシック" panose="020B0600070205080204" pitchFamily="50" charset="-128"/>
              </a:rPr>
              <a:t>Transmission</a:t>
            </a:r>
            <a:endParaRPr kumimoji="1" lang="ja-JP" altLang="en-US" sz="2800" dirty="0">
              <a:latin typeface="ＭＳ Ｐゴシック" panose="020B0600070205080204" pitchFamily="50" charset="-128"/>
              <a:ea typeface="ＭＳ Ｐゴシック" panose="020B0600070205080204" pitchFamily="50" charset="-128"/>
            </a:endParaRPr>
          </a:p>
        </p:txBody>
      </p:sp>
      <p:grpSp>
        <p:nvGrpSpPr>
          <p:cNvPr id="25" name="グループ化 24">
            <a:extLst>
              <a:ext uri="{FF2B5EF4-FFF2-40B4-BE49-F238E27FC236}">
                <a16:creationId xmlns:a16="http://schemas.microsoft.com/office/drawing/2014/main" id="{9A027EE6-03B7-CB32-B2C0-CC327F33F9DF}"/>
              </a:ext>
            </a:extLst>
          </p:cNvPr>
          <p:cNvGrpSpPr/>
          <p:nvPr/>
        </p:nvGrpSpPr>
        <p:grpSpPr>
          <a:xfrm>
            <a:off x="5431626" y="628480"/>
            <a:ext cx="5987741" cy="6229519"/>
            <a:chOff x="5146927" y="1705018"/>
            <a:chExt cx="4869332" cy="5065950"/>
          </a:xfrm>
        </p:grpSpPr>
        <p:pic>
          <p:nvPicPr>
            <p:cNvPr id="16" name="図 15">
              <a:extLst>
                <a:ext uri="{FF2B5EF4-FFF2-40B4-BE49-F238E27FC236}">
                  <a16:creationId xmlns:a16="http://schemas.microsoft.com/office/drawing/2014/main" id="{94C36968-3A16-34DA-9478-9683884088E4}"/>
                </a:ext>
              </a:extLst>
            </p:cNvPr>
            <p:cNvPicPr>
              <a:picLocks noChangeAspect="1"/>
            </p:cNvPicPr>
            <p:nvPr/>
          </p:nvPicPr>
          <p:blipFill>
            <a:blip r:embed="rId8"/>
            <a:stretch>
              <a:fillRect/>
            </a:stretch>
          </p:blipFill>
          <p:spPr>
            <a:xfrm>
              <a:off x="5146927" y="4140410"/>
              <a:ext cx="4869331" cy="2630558"/>
            </a:xfrm>
            <a:prstGeom prst="rect">
              <a:avLst/>
            </a:prstGeom>
          </p:spPr>
        </p:pic>
        <p:pic>
          <p:nvPicPr>
            <p:cNvPr id="20" name="図 19">
              <a:extLst>
                <a:ext uri="{FF2B5EF4-FFF2-40B4-BE49-F238E27FC236}">
                  <a16:creationId xmlns:a16="http://schemas.microsoft.com/office/drawing/2014/main" id="{B426B602-6062-276D-9EE7-F4C840A9D136}"/>
                </a:ext>
              </a:extLst>
            </p:cNvPr>
            <p:cNvPicPr>
              <a:picLocks noChangeAspect="1"/>
            </p:cNvPicPr>
            <p:nvPr/>
          </p:nvPicPr>
          <p:blipFill>
            <a:blip r:embed="rId9"/>
            <a:stretch>
              <a:fillRect/>
            </a:stretch>
          </p:blipFill>
          <p:spPr>
            <a:xfrm>
              <a:off x="5146927" y="1705018"/>
              <a:ext cx="4869332" cy="2455125"/>
            </a:xfrm>
            <a:prstGeom prst="rect">
              <a:avLst/>
            </a:prstGeom>
          </p:spPr>
        </p:pic>
      </p:grpSp>
      <p:sp>
        <p:nvSpPr>
          <p:cNvPr id="5" name="テキスト ボックス 4">
            <a:extLst>
              <a:ext uri="{FF2B5EF4-FFF2-40B4-BE49-F238E27FC236}">
                <a16:creationId xmlns:a16="http://schemas.microsoft.com/office/drawing/2014/main" id="{534B1009-1B2D-14C3-A4F5-FDF7C3D9DEF6}"/>
              </a:ext>
            </a:extLst>
          </p:cNvPr>
          <p:cNvSpPr txBox="1"/>
          <p:nvPr/>
        </p:nvSpPr>
        <p:spPr>
          <a:xfrm>
            <a:off x="-12234" y="81613"/>
            <a:ext cx="5551797" cy="646331"/>
          </a:xfrm>
          <a:prstGeom prst="rect">
            <a:avLst/>
          </a:prstGeom>
          <a:noFill/>
        </p:spPr>
        <p:txBody>
          <a:bodyPr wrap="square" rtlCol="0">
            <a:spAutoFit/>
          </a:bodyPr>
          <a:lstStyle/>
          <a:p>
            <a:r>
              <a:rPr lang="ja-JP" altLang="ja-JP" sz="3600" b="1" dirty="0"/>
              <a:t>Measurement Principle</a:t>
            </a:r>
            <a:endParaRPr lang="ja-JP" altLang="ja-JP" sz="3600" dirty="0"/>
          </a:p>
        </p:txBody>
      </p:sp>
      <p:cxnSp>
        <p:nvCxnSpPr>
          <p:cNvPr id="6" name="直線コネクタ 5">
            <a:extLst>
              <a:ext uri="{FF2B5EF4-FFF2-40B4-BE49-F238E27FC236}">
                <a16:creationId xmlns:a16="http://schemas.microsoft.com/office/drawing/2014/main" id="{E7D24BA7-456B-984F-D0B2-691F413949D1}"/>
              </a:ext>
            </a:extLst>
          </p:cNvPr>
          <p:cNvCxnSpPr>
            <a:cxnSpLocks/>
          </p:cNvCxnSpPr>
          <p:nvPr/>
        </p:nvCxnSpPr>
        <p:spPr>
          <a:xfrm>
            <a:off x="0" y="791595"/>
            <a:ext cx="5539563" cy="0"/>
          </a:xfrm>
          <a:prstGeom prst="line">
            <a:avLst/>
          </a:prstGeom>
          <a:ln w="38100"/>
        </p:spPr>
        <p:style>
          <a:lnRef idx="2">
            <a:schemeClr val="dk1"/>
          </a:lnRef>
          <a:fillRef idx="0">
            <a:schemeClr val="dk1"/>
          </a:fillRef>
          <a:effectRef idx="1">
            <a:schemeClr val="dk1"/>
          </a:effectRef>
          <a:fontRef idx="minor">
            <a:schemeClr val="tx1"/>
          </a:fontRef>
        </p:style>
      </p:cxnSp>
      <p:sp>
        <p:nvSpPr>
          <p:cNvPr id="4" name="テキスト ボックス 3">
            <a:extLst>
              <a:ext uri="{FF2B5EF4-FFF2-40B4-BE49-F238E27FC236}">
                <a16:creationId xmlns:a16="http://schemas.microsoft.com/office/drawing/2014/main" id="{029F7800-151B-3988-FCE1-1E382180FDAA}"/>
              </a:ext>
            </a:extLst>
          </p:cNvPr>
          <p:cNvSpPr txBox="1"/>
          <p:nvPr/>
        </p:nvSpPr>
        <p:spPr>
          <a:xfrm>
            <a:off x="10913306" y="145411"/>
            <a:ext cx="994442"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P.4</a:t>
            </a:r>
          </a:p>
        </p:txBody>
      </p:sp>
    </p:spTree>
    <p:extLst>
      <p:ext uri="{BB962C8B-B14F-4D97-AF65-F5344CB8AC3E}">
        <p14:creationId xmlns:p14="http://schemas.microsoft.com/office/powerpoint/2010/main" val="2085464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四角形: 角を丸くする 40">
            <a:extLst>
              <a:ext uri="{FF2B5EF4-FFF2-40B4-BE49-F238E27FC236}">
                <a16:creationId xmlns:a16="http://schemas.microsoft.com/office/drawing/2014/main" id="{B740FCED-1E9E-AC65-FAB3-1BD26AD534D4}"/>
              </a:ext>
            </a:extLst>
          </p:cNvPr>
          <p:cNvSpPr/>
          <p:nvPr/>
        </p:nvSpPr>
        <p:spPr>
          <a:xfrm>
            <a:off x="5929745" y="135587"/>
            <a:ext cx="4128655" cy="515754"/>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四角形: 角を丸くする 36">
            <a:extLst>
              <a:ext uri="{FF2B5EF4-FFF2-40B4-BE49-F238E27FC236}">
                <a16:creationId xmlns:a16="http://schemas.microsoft.com/office/drawing/2014/main" id="{45182FCD-D637-C25B-FA45-4EBFA9517654}"/>
              </a:ext>
            </a:extLst>
          </p:cNvPr>
          <p:cNvSpPr/>
          <p:nvPr/>
        </p:nvSpPr>
        <p:spPr>
          <a:xfrm>
            <a:off x="86158" y="3812937"/>
            <a:ext cx="7149452" cy="2995186"/>
          </a:xfrm>
          <a:prstGeom prst="roundRect">
            <a:avLst/>
          </a:prstGeom>
          <a:solidFill>
            <a:schemeClr val="accent1">
              <a:lumMod val="20000"/>
              <a:lumOff val="80000"/>
            </a:schemeClr>
          </a:solid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FF590917-C15F-A24A-75D2-0481A7671F84}"/>
                  </a:ext>
                </a:extLst>
              </p:cNvPr>
              <p:cNvSpPr txBox="1"/>
              <p:nvPr/>
            </p:nvSpPr>
            <p:spPr>
              <a:xfrm>
                <a:off x="5695506" y="115227"/>
                <a:ext cx="4402692" cy="655949"/>
              </a:xfrm>
              <a:prstGeom prst="rect">
                <a:avLst/>
              </a:prstGeom>
              <a:noFill/>
            </p:spPr>
            <p:txBody>
              <a:bodyPr wrap="square" rtlCol="0">
                <a:spAutoFit/>
              </a:bodyPr>
              <a:lstStyle/>
              <a:p>
                <a:pPr marL="228600" indent="139700">
                  <a:lnSpc>
                    <a:spcPct val="107000"/>
                  </a:lnSpc>
                  <a:spcAft>
                    <a:spcPts val="800"/>
                  </a:spcAft>
                </a:pPr>
                <a14:m>
                  <m:oMathPara xmlns:m="http://schemas.openxmlformats.org/officeDocument/2006/math">
                    <m:oMath>
                      <m:r>
                        <a:rPr lang="en-US" altLang="ja-JP" sz="2800" i="1" kern="100" dirty="0" smtClean="0">
                          <a:solidFill>
                            <a:srgbClr val="FF0000"/>
                          </a:solidFill>
                          <a:latin typeface="Cambria Math" panose="02040503050406030204" pitchFamily="18" charset="0"/>
                          <a:ea typeface="ＭＳ Ｐゴシック" panose="020B0600070205080204" pitchFamily="50" charset="-128"/>
                          <a:cs typeface="Times New Roman" panose="02020603050405020304" pitchFamily="18" charset="0"/>
                        </a:rPr>
                        <m:t>𝐵</m:t>
                      </m:r>
                      <m:r>
                        <a:rPr lang="en-US" altLang="ja-JP" sz="2800" i="1" kern="100" dirty="0" smtClean="0">
                          <a:solidFill>
                            <a:srgbClr val="FF0000"/>
                          </a:solidFill>
                          <a:latin typeface="Cambria Math" panose="02040503050406030204" pitchFamily="18" charset="0"/>
                          <a:ea typeface="ＭＳ Ｐゴシック" panose="020B0600070205080204" pitchFamily="50" charset="-128"/>
                          <a:cs typeface="Times New Roman" panose="02020603050405020304" pitchFamily="18" charset="0"/>
                        </a:rPr>
                        <m:t>𝜌</m:t>
                      </m:r>
                      <m:r>
                        <a:rPr lang="en-US" altLang="ja-JP" sz="2800" i="1" kern="100" dirty="0" smtClean="0">
                          <a:solidFill>
                            <a:srgbClr val="FF0000"/>
                          </a:solidFill>
                          <a:latin typeface="Cambria Math" panose="02040503050406030204" pitchFamily="18" charset="0"/>
                          <a:ea typeface="ＭＳ Ｐゴシック" panose="020B0600070205080204" pitchFamily="50" charset="-128"/>
                          <a:cs typeface="Times New Roman" panose="02020603050405020304" pitchFamily="18" charset="0"/>
                        </a:rPr>
                        <m:t>−</m:t>
                      </m:r>
                      <m:r>
                        <m:rPr>
                          <m:sty m:val="p"/>
                        </m:rPr>
                        <a:rPr lang="en-US" altLang="ja-JP" sz="2800" i="0" kern="100" dirty="0">
                          <a:solidFill>
                            <a:srgbClr val="FF0000"/>
                          </a:solidFill>
                          <a:latin typeface="Cambria Math" panose="02040503050406030204" pitchFamily="18" charset="0"/>
                          <a:ea typeface="ＭＳ Ｐゴシック" panose="020B0600070205080204" pitchFamily="50" charset="-128"/>
                          <a:cs typeface="Times New Roman" panose="02020603050405020304" pitchFamily="18" charset="0"/>
                        </a:rPr>
                        <m:t>TOF</m:t>
                      </m:r>
                      <m:r>
                        <a:rPr lang="en-US" altLang="ja-JP" sz="2800" i="1" kern="100" dirty="0">
                          <a:solidFill>
                            <a:srgbClr val="FF0000"/>
                          </a:solidFill>
                          <a:latin typeface="Cambria Math" panose="02040503050406030204" pitchFamily="18" charset="0"/>
                          <a:ea typeface="ＭＳ Ｐゴシック" panose="020B0600070205080204" pitchFamily="50" charset="-128"/>
                          <a:cs typeface="Times New Roman" panose="02020603050405020304" pitchFamily="18" charset="0"/>
                        </a:rPr>
                        <m:t>−</m:t>
                      </m:r>
                      <m:r>
                        <a:rPr lang="en-US" altLang="ja-JP" sz="2800" i="1" kern="100" smtClean="0">
                          <a:solidFill>
                            <a:srgbClr val="FF0000"/>
                          </a:solidFill>
                          <a:latin typeface="Cambria Math" panose="02040503050406030204" pitchFamily="18" charset="0"/>
                          <a:ea typeface="游明朝" panose="02020400000000000000" pitchFamily="18" charset="-128"/>
                          <a:cs typeface="Times New Roman" panose="02020603050405020304" pitchFamily="18" charset="0"/>
                        </a:rPr>
                        <m:t>𝛥</m:t>
                      </m:r>
                      <m:r>
                        <a:rPr lang="en-US" altLang="ja-JP" sz="2800" i="1" kern="100" smtClean="0">
                          <a:solidFill>
                            <a:srgbClr val="FF0000"/>
                          </a:solidFill>
                          <a:latin typeface="Cambria Math" panose="02040503050406030204" pitchFamily="18" charset="0"/>
                          <a:ea typeface="游明朝" panose="02020400000000000000" pitchFamily="18" charset="-128"/>
                          <a:cs typeface="Times New Roman" panose="02020603050405020304" pitchFamily="18" charset="0"/>
                        </a:rPr>
                        <m:t>𝐸</m:t>
                      </m:r>
                      <m:r>
                        <a:rPr lang="en-US" altLang="ja-JP" sz="2800" b="0" i="1" kern="100" smtClean="0">
                          <a:solidFill>
                            <a:srgbClr val="FF0000"/>
                          </a:solidFill>
                          <a:latin typeface="Cambria Math" panose="02040503050406030204" pitchFamily="18" charset="0"/>
                          <a:ea typeface="游明朝" panose="02020400000000000000" pitchFamily="18" charset="-128"/>
                          <a:cs typeface="Times New Roman" panose="02020603050405020304" pitchFamily="18" charset="0"/>
                        </a:rPr>
                        <m:t> </m:t>
                      </m:r>
                      <m:r>
                        <a:rPr lang="en-US" altLang="ja-JP" sz="2800" i="1" kern="100">
                          <a:solidFill>
                            <a:srgbClr val="FF0000"/>
                          </a:solidFill>
                          <a:latin typeface="Cambria Math" panose="02040503050406030204" pitchFamily="18" charset="0"/>
                          <a:ea typeface="游明朝" panose="02020400000000000000" pitchFamily="18" charset="-128"/>
                          <a:cs typeface="Times New Roman" panose="02020603050405020304" pitchFamily="18" charset="0"/>
                        </a:rPr>
                        <m:t>𝑀𝑒𝑡ℎ𝑜𝑑</m:t>
                      </m:r>
                    </m:oMath>
                  </m:oMathPara>
                </a14:m>
                <a:endParaRPr lang="en-US" altLang="ja-JP" sz="2800" kern="100" dirty="0">
                  <a:solidFill>
                    <a:srgbClr val="FF0000"/>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mc:Choice>
        <mc:Fallback xmlns="">
          <p:sp>
            <p:nvSpPr>
              <p:cNvPr id="7" name="テキスト ボックス 6">
                <a:extLst>
                  <a:ext uri="{FF2B5EF4-FFF2-40B4-BE49-F238E27FC236}">
                    <a16:creationId xmlns:a16="http://schemas.microsoft.com/office/drawing/2014/main" id="{FF590917-C15F-A24A-75D2-0481A7671F84}"/>
                  </a:ext>
                </a:extLst>
              </p:cNvPr>
              <p:cNvSpPr txBox="1">
                <a:spLocks noRot="1" noChangeAspect="1" noMove="1" noResize="1" noEditPoints="1" noAdjustHandles="1" noChangeArrowheads="1" noChangeShapeType="1" noTextEdit="1"/>
              </p:cNvSpPr>
              <p:nvPr/>
            </p:nvSpPr>
            <p:spPr>
              <a:xfrm>
                <a:off x="5695506" y="115227"/>
                <a:ext cx="4402692" cy="655949"/>
              </a:xfrm>
              <a:prstGeom prst="rect">
                <a:avLst/>
              </a:prstGeom>
              <a:blipFill>
                <a:blip r:embed="rId3"/>
                <a:stretch>
                  <a:fillRect/>
                </a:stretch>
              </a:blipFill>
            </p:spPr>
            <p:txBody>
              <a:bodyPr/>
              <a:lstStyle/>
              <a:p>
                <a:r>
                  <a:rPr lang="ja-JP" altLang="en-US">
                    <a:noFill/>
                  </a:rPr>
                  <a:t> </a:t>
                </a:r>
              </a:p>
            </p:txBody>
          </p:sp>
        </mc:Fallback>
      </mc:AlternateContent>
      <p:grpSp>
        <p:nvGrpSpPr>
          <p:cNvPr id="23" name="グループ化 22">
            <a:extLst>
              <a:ext uri="{FF2B5EF4-FFF2-40B4-BE49-F238E27FC236}">
                <a16:creationId xmlns:a16="http://schemas.microsoft.com/office/drawing/2014/main" id="{221E4E22-FC44-7E64-6CE6-79A0B2439512}"/>
              </a:ext>
            </a:extLst>
          </p:cNvPr>
          <p:cNvGrpSpPr/>
          <p:nvPr/>
        </p:nvGrpSpPr>
        <p:grpSpPr>
          <a:xfrm>
            <a:off x="1834492" y="1013808"/>
            <a:ext cx="10270836" cy="2638618"/>
            <a:chOff x="1454331" y="1044882"/>
            <a:chExt cx="10737669" cy="2742188"/>
          </a:xfrm>
        </p:grpSpPr>
        <p:grpSp>
          <p:nvGrpSpPr>
            <p:cNvPr id="22" name="グループ化 21">
              <a:extLst>
                <a:ext uri="{FF2B5EF4-FFF2-40B4-BE49-F238E27FC236}">
                  <a16:creationId xmlns:a16="http://schemas.microsoft.com/office/drawing/2014/main" id="{F369B9C8-939B-24AD-BBB3-E7A3984F6A89}"/>
                </a:ext>
              </a:extLst>
            </p:cNvPr>
            <p:cNvGrpSpPr/>
            <p:nvPr/>
          </p:nvGrpSpPr>
          <p:grpSpPr>
            <a:xfrm>
              <a:off x="1454331" y="1044882"/>
              <a:ext cx="10737669" cy="2742188"/>
              <a:chOff x="1454331" y="1044882"/>
              <a:chExt cx="10737669" cy="2742188"/>
            </a:xfrm>
          </p:grpSpPr>
          <p:pic>
            <p:nvPicPr>
              <p:cNvPr id="12" name="図 11">
                <a:extLst>
                  <a:ext uri="{FF2B5EF4-FFF2-40B4-BE49-F238E27FC236}">
                    <a16:creationId xmlns:a16="http://schemas.microsoft.com/office/drawing/2014/main" id="{A841EEE2-14E5-1F44-0357-91A9479A1E20}"/>
                  </a:ext>
                </a:extLst>
              </p:cNvPr>
              <p:cNvPicPr>
                <a:picLocks noChangeAspect="1"/>
              </p:cNvPicPr>
              <p:nvPr/>
            </p:nvPicPr>
            <p:blipFill>
              <a:blip r:embed="rId4"/>
              <a:stretch>
                <a:fillRect/>
              </a:stretch>
            </p:blipFill>
            <p:spPr>
              <a:xfrm>
                <a:off x="1454331" y="1044882"/>
                <a:ext cx="10737669" cy="2742188"/>
              </a:xfrm>
              <a:prstGeom prst="rect">
                <a:avLst/>
              </a:prstGeom>
            </p:spPr>
          </p:pic>
          <p:cxnSp>
            <p:nvCxnSpPr>
              <p:cNvPr id="16" name="直線矢印コネクタ 15">
                <a:extLst>
                  <a:ext uri="{FF2B5EF4-FFF2-40B4-BE49-F238E27FC236}">
                    <a16:creationId xmlns:a16="http://schemas.microsoft.com/office/drawing/2014/main" id="{0B1D0F7F-214C-2491-B619-AFF7859862ED}"/>
                  </a:ext>
                </a:extLst>
              </p:cNvPr>
              <p:cNvCxnSpPr>
                <a:cxnSpLocks/>
              </p:cNvCxnSpPr>
              <p:nvPr/>
            </p:nvCxnSpPr>
            <p:spPr>
              <a:xfrm rot="-300000">
                <a:off x="8921932" y="1907177"/>
                <a:ext cx="0" cy="818606"/>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grpSp>
        <p:sp>
          <p:nvSpPr>
            <p:cNvPr id="21" name="四角形: 角を丸くする 20">
              <a:extLst>
                <a:ext uri="{FF2B5EF4-FFF2-40B4-BE49-F238E27FC236}">
                  <a16:creationId xmlns:a16="http://schemas.microsoft.com/office/drawing/2014/main" id="{72D351AA-802D-9E05-AFD2-2A5AB458FBC5}"/>
                </a:ext>
              </a:extLst>
            </p:cNvPr>
            <p:cNvSpPr/>
            <p:nvPr/>
          </p:nvSpPr>
          <p:spPr>
            <a:xfrm>
              <a:off x="8515499" y="1044882"/>
              <a:ext cx="823058" cy="8727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四角形: 角を丸くする 39">
            <a:extLst>
              <a:ext uri="{FF2B5EF4-FFF2-40B4-BE49-F238E27FC236}">
                <a16:creationId xmlns:a16="http://schemas.microsoft.com/office/drawing/2014/main" id="{E4AAC3E3-B0BF-6299-EFBA-572E6C28184F}"/>
              </a:ext>
            </a:extLst>
          </p:cNvPr>
          <p:cNvSpPr/>
          <p:nvPr/>
        </p:nvSpPr>
        <p:spPr>
          <a:xfrm>
            <a:off x="5297812" y="5647363"/>
            <a:ext cx="1513577" cy="106617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7F0F4531-ECC7-AF59-3DC2-755907D7484C}"/>
                  </a:ext>
                </a:extLst>
              </p:cNvPr>
              <p:cNvSpPr txBox="1"/>
              <p:nvPr/>
            </p:nvSpPr>
            <p:spPr>
              <a:xfrm>
                <a:off x="4957186" y="5728739"/>
                <a:ext cx="2066458" cy="848437"/>
              </a:xfrm>
              <a:prstGeom prst="rect">
                <a:avLst/>
              </a:prstGeom>
              <a:noFill/>
            </p:spPr>
            <p:txBody>
              <a:bodyPr wrap="square" rtlCol="0">
                <a:spAutoFit/>
              </a:bodyPr>
              <a:lstStyle/>
              <a:p>
                <a:pPr marL="546735"/>
                <a14:m>
                  <m:oMathPara xmlns:m="http://schemas.openxmlformats.org/officeDocument/2006/math">
                    <m:oMath>
                      <m:f>
                        <m:f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fPr>
                        <m:num>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𝐴</m:t>
                          </m:r>
                        </m:num>
                        <m:den>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𝑄</m:t>
                          </m:r>
                        </m:den>
                      </m:f>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ctrlPr>
                        </m:fPr>
                        <m:num>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𝐵</m:t>
                          </m:r>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𝜌</m:t>
                          </m:r>
                        </m:num>
                        <m:den>
                          <m:r>
                            <a:rPr lang="en-US" altLang="ja-JP" sz="2400" i="1" kern="100" smtClean="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𝛽</m:t>
                          </m:r>
                          <m:r>
                            <a:rPr lang="en-US" altLang="ja-JP" sz="2400" i="1" kern="10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𝛾</m:t>
                          </m:r>
                        </m:den>
                      </m:f>
                    </m:oMath>
                  </m:oMathPara>
                </a14:m>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mc:Choice>
        <mc:Fallback xmlns="">
          <p:sp>
            <p:nvSpPr>
              <p:cNvPr id="24" name="テキスト ボックス 23">
                <a:extLst>
                  <a:ext uri="{FF2B5EF4-FFF2-40B4-BE49-F238E27FC236}">
                    <a16:creationId xmlns:a16="http://schemas.microsoft.com/office/drawing/2014/main" id="{7F0F4531-ECC7-AF59-3DC2-755907D7484C}"/>
                  </a:ext>
                </a:extLst>
              </p:cNvPr>
              <p:cNvSpPr txBox="1">
                <a:spLocks noRot="1" noChangeAspect="1" noMove="1" noResize="1" noEditPoints="1" noAdjustHandles="1" noChangeArrowheads="1" noChangeShapeType="1" noTextEdit="1"/>
              </p:cNvSpPr>
              <p:nvPr/>
            </p:nvSpPr>
            <p:spPr>
              <a:xfrm>
                <a:off x="4957186" y="5728739"/>
                <a:ext cx="2066458" cy="848437"/>
              </a:xfrm>
              <a:prstGeom prst="rect">
                <a:avLst/>
              </a:prstGeom>
              <a:blipFill>
                <a:blip r:embed="rId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2" name="テキスト ボックス 31">
                <a:extLst>
                  <a:ext uri="{FF2B5EF4-FFF2-40B4-BE49-F238E27FC236}">
                    <a16:creationId xmlns:a16="http://schemas.microsoft.com/office/drawing/2014/main" id="{43AA0A72-8A91-692E-0703-7BBC593E4991}"/>
                  </a:ext>
                </a:extLst>
              </p:cNvPr>
              <p:cNvSpPr txBox="1"/>
              <p:nvPr/>
            </p:nvSpPr>
            <p:spPr>
              <a:xfrm>
                <a:off x="253210" y="5876341"/>
                <a:ext cx="1847273" cy="783933"/>
              </a:xfrm>
              <a:prstGeom prst="rect">
                <a:avLst/>
              </a:prstGeom>
              <a:noFill/>
            </p:spPr>
            <p:txBody>
              <a:bodyPr wrap="square" rtlCol="0">
                <a:spAutoFit/>
              </a:bodyPr>
              <a:lstStyle/>
              <a:p>
                <a:pPr/>
                <a14:m>
                  <m:oMathPara xmlns:m="http://schemas.openxmlformats.org/officeDocument/2006/math">
                    <m:oMath>
                      <m:r>
                        <a:rPr lang="en-US" altLang="ja-JP" sz="2400" i="1" kern="100" smtClean="0">
                          <a:latin typeface="Cambria Math" panose="02040503050406030204" pitchFamily="18" charset="0"/>
                          <a:ea typeface="游明朝" panose="02020400000000000000" pitchFamily="18" charset="-128"/>
                          <a:cs typeface="Times New Roman" panose="02020603050405020304" pitchFamily="18" charset="0"/>
                        </a:rPr>
                        <m:t>𝛽</m:t>
                      </m:r>
                      <m:r>
                        <a:rPr lang="en-US" altLang="ja-JP" sz="2400" b="0" i="1" kern="100" smtClean="0">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b="0" i="1" kern="100" smtClean="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ja-JP" sz="2400" b="0" i="1" kern="100" smtClean="0">
                              <a:latin typeface="Cambria Math" panose="02040503050406030204" pitchFamily="18" charset="0"/>
                              <a:ea typeface="Cambria Math" panose="02040503050406030204" pitchFamily="18" charset="0"/>
                              <a:cs typeface="Times New Roman" panose="02020603050405020304" pitchFamily="18" charset="0"/>
                            </a:rPr>
                            <m:t>𝐿</m:t>
                          </m:r>
                        </m:num>
                        <m:den>
                          <m:r>
                            <a:rPr lang="en-US" altLang="ja-JP" sz="2400" b="0" i="1" kern="100" smtClean="0">
                              <a:latin typeface="Cambria Math" panose="02040503050406030204" pitchFamily="18" charset="0"/>
                              <a:ea typeface="游明朝" panose="02020400000000000000" pitchFamily="18" charset="-128"/>
                              <a:cs typeface="Times New Roman" panose="02020603050405020304" pitchFamily="18" charset="0"/>
                            </a:rPr>
                            <m:t>𝑐</m:t>
                          </m:r>
                          <m:r>
                            <a:rPr lang="ja-JP" altLang="en-US" sz="2400" i="1" kern="100" smtClean="0">
                              <a:latin typeface="Cambria Math" panose="02040503050406030204" pitchFamily="18" charset="0"/>
                              <a:ea typeface="游明朝" panose="02020400000000000000" pitchFamily="18" charset="-128"/>
                              <a:cs typeface="Times New Roman" panose="02020603050405020304" pitchFamily="18" charset="0"/>
                            </a:rPr>
                            <m:t>∙</m:t>
                          </m:r>
                          <m:r>
                            <a:rPr lang="en-US" altLang="ja-JP" sz="2400" b="0" i="1" kern="100" smtClean="0">
                              <a:latin typeface="Cambria Math" panose="02040503050406030204" pitchFamily="18" charset="0"/>
                              <a:ea typeface="游明朝" panose="02020400000000000000" pitchFamily="18" charset="-128"/>
                              <a:cs typeface="Times New Roman" panose="02020603050405020304" pitchFamily="18" charset="0"/>
                            </a:rPr>
                            <m:t>𝑇𝑂𝐹</m:t>
                          </m:r>
                        </m:den>
                      </m:f>
                    </m:oMath>
                  </m:oMathPara>
                </a14:m>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32" name="テキスト ボックス 31">
                <a:extLst>
                  <a:ext uri="{FF2B5EF4-FFF2-40B4-BE49-F238E27FC236}">
                    <a16:creationId xmlns:a16="http://schemas.microsoft.com/office/drawing/2014/main" id="{43AA0A72-8A91-692E-0703-7BBC593E4991}"/>
                  </a:ext>
                </a:extLst>
              </p:cNvPr>
              <p:cNvSpPr txBox="1">
                <a:spLocks noRot="1" noChangeAspect="1" noMove="1" noResize="1" noEditPoints="1" noAdjustHandles="1" noChangeArrowheads="1" noChangeShapeType="1" noTextEdit="1"/>
              </p:cNvSpPr>
              <p:nvPr/>
            </p:nvSpPr>
            <p:spPr>
              <a:xfrm>
                <a:off x="253210" y="5876341"/>
                <a:ext cx="1847273" cy="783933"/>
              </a:xfrm>
              <a:prstGeom prst="rect">
                <a:avLst/>
              </a:prstGeom>
              <a:blipFill>
                <a:blip r:embed="rId6"/>
                <a:stretch>
                  <a:fillRect/>
                </a:stretch>
              </a:blipFill>
            </p:spPr>
            <p:txBody>
              <a:bodyPr/>
              <a:lstStyle/>
              <a:p>
                <a:r>
                  <a:rPr lang="ja-JP" altLang="en-US">
                    <a:noFill/>
                  </a:rPr>
                  <a:t> </a:t>
                </a:r>
              </a:p>
            </p:txBody>
          </p:sp>
        </mc:Fallback>
      </mc:AlternateContent>
      <p:grpSp>
        <p:nvGrpSpPr>
          <p:cNvPr id="34" name="グループ化 33">
            <a:extLst>
              <a:ext uri="{FF2B5EF4-FFF2-40B4-BE49-F238E27FC236}">
                <a16:creationId xmlns:a16="http://schemas.microsoft.com/office/drawing/2014/main" id="{E41FB1EB-191A-46E5-E391-AF36BCD95D87}"/>
              </a:ext>
            </a:extLst>
          </p:cNvPr>
          <p:cNvGrpSpPr/>
          <p:nvPr/>
        </p:nvGrpSpPr>
        <p:grpSpPr>
          <a:xfrm>
            <a:off x="7653380" y="4603822"/>
            <a:ext cx="4292043" cy="2173479"/>
            <a:chOff x="7668974" y="4504466"/>
            <a:chExt cx="4292043" cy="2173479"/>
          </a:xfrm>
        </p:grpSpPr>
        <p:grpSp>
          <p:nvGrpSpPr>
            <p:cNvPr id="31" name="グループ化 30">
              <a:extLst>
                <a:ext uri="{FF2B5EF4-FFF2-40B4-BE49-F238E27FC236}">
                  <a16:creationId xmlns:a16="http://schemas.microsoft.com/office/drawing/2014/main" id="{3DD34758-2AF4-23D8-8B34-545BA8C9B19C}"/>
                </a:ext>
              </a:extLst>
            </p:cNvPr>
            <p:cNvGrpSpPr/>
            <p:nvPr/>
          </p:nvGrpSpPr>
          <p:grpSpPr>
            <a:xfrm>
              <a:off x="7668974" y="4504466"/>
              <a:ext cx="4292043" cy="2173479"/>
              <a:chOff x="4785225" y="4504466"/>
              <a:chExt cx="4292043" cy="2173479"/>
            </a:xfrm>
          </p:grpSpPr>
          <p:sp>
            <p:nvSpPr>
              <p:cNvPr id="30" name="四角形: 角を丸くする 29">
                <a:extLst>
                  <a:ext uri="{FF2B5EF4-FFF2-40B4-BE49-F238E27FC236}">
                    <a16:creationId xmlns:a16="http://schemas.microsoft.com/office/drawing/2014/main" id="{193568BF-3CE7-350A-DA6B-D23295F5FD96}"/>
                  </a:ext>
                </a:extLst>
              </p:cNvPr>
              <p:cNvSpPr/>
              <p:nvPr/>
            </p:nvSpPr>
            <p:spPr>
              <a:xfrm>
                <a:off x="4785225" y="4504466"/>
                <a:ext cx="4217483" cy="2173479"/>
              </a:xfrm>
              <a:prstGeom prst="roundRect">
                <a:avLst/>
              </a:prstGeom>
              <a:solidFill>
                <a:schemeClr val="accent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テキスト ボックス 27">
                <a:extLst>
                  <a:ext uri="{FF2B5EF4-FFF2-40B4-BE49-F238E27FC236}">
                    <a16:creationId xmlns:a16="http://schemas.microsoft.com/office/drawing/2014/main" id="{31C216E1-08B3-3A54-7168-0A1D4716C9E1}"/>
                  </a:ext>
                </a:extLst>
              </p:cNvPr>
              <p:cNvSpPr txBox="1"/>
              <p:nvPr/>
            </p:nvSpPr>
            <p:spPr>
              <a:xfrm>
                <a:off x="5763301" y="4595046"/>
                <a:ext cx="2307042"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Energy loss, ΔE</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29" name="テキスト ボックス 28">
                <a:extLst>
                  <a:ext uri="{FF2B5EF4-FFF2-40B4-BE49-F238E27FC236}">
                    <a16:creationId xmlns:a16="http://schemas.microsoft.com/office/drawing/2014/main" id="{26125AA1-763D-5B0B-16F6-A0E94F3EBEED}"/>
                  </a:ext>
                </a:extLst>
              </p:cNvPr>
              <p:cNvSpPr txBox="1"/>
              <p:nvPr/>
            </p:nvSpPr>
            <p:spPr>
              <a:xfrm>
                <a:off x="4792121" y="5161584"/>
                <a:ext cx="4285147"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From the Bethe-Bloch equation</a:t>
                </a:r>
                <a:endParaRPr kumimoji="1" lang="ja-JP" altLang="en-US" sz="2400" dirty="0">
                  <a:latin typeface="ＭＳ Ｐゴシック" panose="020B0600070205080204" pitchFamily="50" charset="-128"/>
                  <a:ea typeface="ＭＳ Ｐゴシック" panose="020B0600070205080204" pitchFamily="50" charset="-128"/>
                </a:endParaRPr>
              </a:p>
            </p:txBody>
          </p:sp>
        </p:grpSp>
        <mc:AlternateContent xmlns:mc="http://schemas.openxmlformats.org/markup-compatibility/2006" xmlns:a14="http://schemas.microsoft.com/office/drawing/2010/main">
          <mc:Choice Requires="a14">
            <p:sp>
              <p:nvSpPr>
                <p:cNvPr id="33" name="テキスト ボックス 32">
                  <a:extLst>
                    <a:ext uri="{FF2B5EF4-FFF2-40B4-BE49-F238E27FC236}">
                      <a16:creationId xmlns:a16="http://schemas.microsoft.com/office/drawing/2014/main" id="{1EB72AEE-04AB-E1C3-B822-A97961FCEEAC}"/>
                    </a:ext>
                  </a:extLst>
                </p:cNvPr>
                <p:cNvSpPr txBox="1"/>
                <p:nvPr/>
              </p:nvSpPr>
              <p:spPr>
                <a:xfrm>
                  <a:off x="9023562" y="5700916"/>
                  <a:ext cx="1391856" cy="895694"/>
                </a:xfrm>
                <a:prstGeom prst="rect">
                  <a:avLst/>
                </a:prstGeom>
                <a:noFill/>
              </p:spPr>
              <p:txBody>
                <a:bodyPr wrap="none" rtlCol="0">
                  <a:spAutoFit/>
                </a:bodyPr>
                <a:lstStyle/>
                <a:p>
                  <a:pPr/>
                  <a14:m>
                    <m:oMathPara xmlns:m="http://schemas.openxmlformats.org/officeDocument/2006/math">
                      <m:oMath>
                        <m:r>
                          <m:rPr>
                            <m:sty m:val="p"/>
                          </m:rPr>
                          <a:rPr lang="ja-JP" altLang="ja-JP" sz="2400" i="1" kern="100">
                            <a:latin typeface="Cambria Math" panose="02040503050406030204" pitchFamily="18" charset="0"/>
                          </a:rPr>
                          <m:t>Δ</m:t>
                        </m:r>
                        <m:r>
                          <a:rPr lang="ja-JP" altLang="ja-JP" sz="2400" i="1" kern="100">
                            <a:latin typeface="Cambria Math" panose="02040503050406030204" pitchFamily="18" charset="0"/>
                          </a:rPr>
                          <m:t>𝐸</m:t>
                        </m:r>
                        <m:r>
                          <a:rPr lang="en-US" altLang="ja-JP" sz="2400" i="1" kern="100">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i="1" kern="100">
                                <a:latin typeface="Cambria Math" panose="02040503050406030204" pitchFamily="18" charset="0"/>
                              </a:rPr>
                            </m:ctrlPr>
                          </m:fPr>
                          <m:num>
                            <m:sSup>
                              <m:sSupPr>
                                <m:ctrlPr>
                                  <a:rPr lang="en-US" altLang="ja-JP" sz="2400" i="1" kern="100">
                                    <a:latin typeface="Cambria Math" panose="02040503050406030204" pitchFamily="18" charset="0"/>
                                  </a:rPr>
                                </m:ctrlPr>
                              </m:sSupPr>
                              <m:e>
                                <m:r>
                                  <a:rPr lang="en-US" altLang="ja-JP" sz="2400" i="1" kern="100">
                                    <a:latin typeface="Cambria Math" panose="02040503050406030204" pitchFamily="18" charset="0"/>
                                  </a:rPr>
                                  <m:t>𝑍</m:t>
                                </m:r>
                              </m:e>
                              <m:sup>
                                <m:r>
                                  <a:rPr lang="en-US" altLang="ja-JP" sz="2400" i="1" kern="100">
                                    <a:latin typeface="Cambria Math" panose="02040503050406030204" pitchFamily="18" charset="0"/>
                                  </a:rPr>
                                  <m:t>2</m:t>
                                </m:r>
                              </m:sup>
                            </m:sSup>
                          </m:num>
                          <m:den>
                            <m:sSup>
                              <m:sSupPr>
                                <m:ctrlPr>
                                  <a:rPr lang="ja-JP" altLang="ja-JP" sz="2400" i="1" kern="100">
                                    <a:latin typeface="Cambria Math" panose="02040503050406030204" pitchFamily="18" charset="0"/>
                                  </a:rPr>
                                </m:ctrlPr>
                              </m:sSupPr>
                              <m:e>
                                <m:r>
                                  <a:rPr lang="ja-JP" altLang="ja-JP" sz="2400" i="1" kern="100">
                                    <a:latin typeface="Cambria Math" panose="02040503050406030204" pitchFamily="18" charset="0"/>
                                  </a:rPr>
                                  <m:t>𝛽</m:t>
                                </m:r>
                              </m:e>
                              <m:sup>
                                <m:r>
                                  <a:rPr lang="ja-JP" altLang="ja-JP" sz="2400" i="1" kern="100">
                                    <a:latin typeface="Cambria Math" panose="02040503050406030204" pitchFamily="18" charset="0"/>
                                  </a:rPr>
                                  <m:t>2</m:t>
                                </m:r>
                              </m:sup>
                            </m:sSup>
                          </m:den>
                        </m:f>
                      </m:oMath>
                    </m:oMathPara>
                  </a14:m>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33" name="テキスト ボックス 32">
                  <a:extLst>
                    <a:ext uri="{FF2B5EF4-FFF2-40B4-BE49-F238E27FC236}">
                      <a16:creationId xmlns:a16="http://schemas.microsoft.com/office/drawing/2014/main" id="{1EB72AEE-04AB-E1C3-B822-A97961FCEEAC}"/>
                    </a:ext>
                  </a:extLst>
                </p:cNvPr>
                <p:cNvSpPr txBox="1">
                  <a:spLocks noRot="1" noChangeAspect="1" noMove="1" noResize="1" noEditPoints="1" noAdjustHandles="1" noChangeArrowheads="1" noChangeShapeType="1" noTextEdit="1"/>
                </p:cNvSpPr>
                <p:nvPr/>
              </p:nvSpPr>
              <p:spPr>
                <a:xfrm>
                  <a:off x="9023562" y="5700916"/>
                  <a:ext cx="1391856" cy="895694"/>
                </a:xfrm>
                <a:prstGeom prst="rect">
                  <a:avLst/>
                </a:prstGeom>
                <a:blipFill>
                  <a:blip r:embed="rId7"/>
                  <a:stretch>
                    <a:fillRect/>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sp>
            <p:nvSpPr>
              <p:cNvPr id="35" name="テキスト ボックス 34">
                <a:extLst>
                  <a:ext uri="{FF2B5EF4-FFF2-40B4-BE49-F238E27FC236}">
                    <a16:creationId xmlns:a16="http://schemas.microsoft.com/office/drawing/2014/main" id="{DC2C5C27-21CA-78AE-240F-2B48E49B2265}"/>
                  </a:ext>
                </a:extLst>
              </p:cNvPr>
              <p:cNvSpPr txBox="1"/>
              <p:nvPr/>
            </p:nvSpPr>
            <p:spPr>
              <a:xfrm>
                <a:off x="2019507" y="3845961"/>
                <a:ext cx="3622338" cy="461665"/>
              </a:xfrm>
              <a:prstGeom prst="rect">
                <a:avLst/>
              </a:prstGeom>
              <a:noFill/>
            </p:spPr>
            <p:txBody>
              <a:bodyPr wrap="none" rtlCol="0">
                <a:spAutoFit/>
              </a:bodyPr>
              <a:lstStyle/>
              <a:p>
                <a:r>
                  <a:rPr lang="en-US" altLang="ja-JP" sz="2400" kern="100" dirty="0">
                    <a:latin typeface="ＭＳ Ｐゴシック" panose="020B0600070205080204" pitchFamily="50" charset="-128"/>
                    <a:ea typeface="ＭＳ Ｐゴシック" panose="020B0600070205080204" pitchFamily="50" charset="-128"/>
                  </a:rPr>
                  <a:t>Mass-to-charge ratio </a:t>
                </a:r>
                <a14:m>
                  <m:oMath xmlns:m="http://schemas.openxmlformats.org/officeDocument/2006/math">
                    <m:r>
                      <a:rPr lang="en-US" altLang="ja-JP" sz="2400" b="0" i="1" kern="100" smtClean="0">
                        <a:solidFill>
                          <a:schemeClr val="tx1"/>
                        </a:solidFill>
                        <a:effectLst/>
                        <a:latin typeface="Cambria Math" panose="02040503050406030204" pitchFamily="18" charset="0"/>
                      </a:rPr>
                      <m:t>𝐴</m:t>
                    </m:r>
                    <m:r>
                      <a:rPr lang="en-US" altLang="ja-JP" sz="2400" b="0" i="1" kern="100" smtClean="0">
                        <a:solidFill>
                          <a:schemeClr val="tx1"/>
                        </a:solidFill>
                        <a:effectLst/>
                        <a:latin typeface="Cambria Math" panose="02040503050406030204" pitchFamily="18" charset="0"/>
                      </a:rPr>
                      <m:t>/</m:t>
                    </m:r>
                    <m:r>
                      <a:rPr lang="en-US" altLang="ja-JP" sz="2400" b="0" i="1" kern="100" smtClean="0">
                        <a:solidFill>
                          <a:schemeClr val="tx1"/>
                        </a:solidFill>
                        <a:effectLst/>
                        <a:latin typeface="Cambria Math" panose="02040503050406030204" pitchFamily="18" charset="0"/>
                      </a:rPr>
                      <m:t>𝑄</m:t>
                    </m:r>
                  </m:oMath>
                </a14:m>
                <a:endParaRPr kumimoji="1" lang="ja-JP" altLang="en-US" sz="2400" dirty="0">
                  <a:latin typeface="ＭＳ Ｐゴシック" panose="020B0600070205080204" pitchFamily="50" charset="-128"/>
                  <a:ea typeface="ＭＳ Ｐゴシック" panose="020B0600070205080204" pitchFamily="50" charset="-128"/>
                </a:endParaRPr>
              </a:p>
            </p:txBody>
          </p:sp>
        </mc:Choice>
        <mc:Fallback xmlns="">
          <p:sp>
            <p:nvSpPr>
              <p:cNvPr id="35" name="テキスト ボックス 34">
                <a:extLst>
                  <a:ext uri="{FF2B5EF4-FFF2-40B4-BE49-F238E27FC236}">
                    <a16:creationId xmlns:a16="http://schemas.microsoft.com/office/drawing/2014/main" id="{DC2C5C27-21CA-78AE-240F-2B48E49B2265}"/>
                  </a:ext>
                </a:extLst>
              </p:cNvPr>
              <p:cNvSpPr txBox="1">
                <a:spLocks noRot="1" noChangeAspect="1" noMove="1" noResize="1" noEditPoints="1" noAdjustHandles="1" noChangeArrowheads="1" noChangeShapeType="1" noTextEdit="1"/>
              </p:cNvSpPr>
              <p:nvPr/>
            </p:nvSpPr>
            <p:spPr>
              <a:xfrm>
                <a:off x="2019507" y="3845961"/>
                <a:ext cx="3622338" cy="461665"/>
              </a:xfrm>
              <a:prstGeom prst="rect">
                <a:avLst/>
              </a:prstGeom>
              <a:blipFill>
                <a:blip r:embed="rId8"/>
                <a:stretch>
                  <a:fillRect l="-2525" t="-14474" r="-168"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6" name="テキスト ボックス 35">
                <a:extLst>
                  <a:ext uri="{FF2B5EF4-FFF2-40B4-BE49-F238E27FC236}">
                    <a16:creationId xmlns:a16="http://schemas.microsoft.com/office/drawing/2014/main" id="{9096B187-478F-7557-EFF7-9F1D7DF981AC}"/>
                  </a:ext>
                </a:extLst>
              </p:cNvPr>
              <p:cNvSpPr txBox="1"/>
              <p:nvPr/>
            </p:nvSpPr>
            <p:spPr>
              <a:xfrm>
                <a:off x="332643" y="4638054"/>
                <a:ext cx="4211119" cy="855940"/>
              </a:xfrm>
              <a:prstGeom prst="rect">
                <a:avLst/>
              </a:prstGeom>
              <a:noFill/>
            </p:spPr>
            <p:txBody>
              <a:bodyPr wrap="square" rtlCol="0">
                <a:spAutoFit/>
              </a:bodyPr>
              <a:lstStyle/>
              <a:p>
                <a:pPr/>
                <a14:m>
                  <m:oMathPara xmlns:m="http://schemas.openxmlformats.org/officeDocument/2006/math">
                    <m:oMath>
                      <m:r>
                        <a:rPr lang="en-US" altLang="ja-JP" sz="2400" i="1" kern="100" smtClean="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𝐵</m:t>
                      </m:r>
                      <m:r>
                        <a:rPr lang="en-US" altLang="ja-JP" sz="2400" i="1" kern="100" smtClean="0">
                          <a:solidFill>
                            <a:schemeClr val="tx1"/>
                          </a:solidFill>
                          <a:effectLst/>
                          <a:latin typeface="Cambria Math" panose="02040503050406030204" pitchFamily="18" charset="0"/>
                          <a:ea typeface="游明朝" panose="02020400000000000000" pitchFamily="18" charset="-128"/>
                          <a:cs typeface="Times New Roman" panose="02020603050405020304" pitchFamily="18" charset="0"/>
                        </a:rPr>
                        <m:t>𝜌</m:t>
                      </m:r>
                      <m:r>
                        <a:rPr lang="en-US" altLang="ja-JP" sz="2400" b="0" i="1" kern="100" smtClean="0">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i="1" kern="100">
                              <a:effectLst/>
                              <a:latin typeface="Cambria Math" panose="02040503050406030204" pitchFamily="18" charset="0"/>
                              <a:ea typeface="游明朝" panose="02020400000000000000" pitchFamily="18" charset="-128"/>
                              <a:cs typeface="Times New Roman" panose="02020603050405020304" pitchFamily="18" charset="0"/>
                            </a:rPr>
                          </m:ctrlPr>
                        </m:fPr>
                        <m:num>
                          <m:r>
                            <a:rPr lang="en-US" altLang="ja-JP" sz="2400" i="1" kern="100">
                              <a:effectLst/>
                              <a:latin typeface="Cambria Math" panose="02040503050406030204" pitchFamily="18" charset="0"/>
                              <a:ea typeface="游明朝" panose="02020400000000000000" pitchFamily="18" charset="-128"/>
                              <a:cs typeface="Times New Roman" panose="02020603050405020304" pitchFamily="18" charset="0"/>
                            </a:rPr>
                            <m:t>𝑚</m:t>
                          </m:r>
                          <m:r>
                            <a:rPr lang="en-US" altLang="ja-JP" sz="2400" b="0" i="1" kern="100" smtClean="0">
                              <a:effectLst/>
                              <a:latin typeface="Cambria Math" panose="02040503050406030204" pitchFamily="18" charset="0"/>
                              <a:ea typeface="游明朝" panose="02020400000000000000" pitchFamily="18" charset="-128"/>
                              <a:cs typeface="Times New Roman" panose="02020603050405020304" pitchFamily="18" charset="0"/>
                            </a:rPr>
                            <m:t>𝑣</m:t>
                          </m:r>
                        </m:num>
                        <m:den>
                          <m:r>
                            <a:rPr lang="en-US" altLang="ja-JP" sz="2400" i="1" kern="100" smtClean="0">
                              <a:effectLst/>
                              <a:latin typeface="Cambria Math" panose="02040503050406030204" pitchFamily="18" charset="0"/>
                              <a:ea typeface="游明朝" panose="02020400000000000000" pitchFamily="18" charset="-128"/>
                              <a:cs typeface="Times New Roman" panose="02020603050405020304" pitchFamily="18" charset="0"/>
                            </a:rPr>
                            <m:t>𝑞</m:t>
                          </m:r>
                        </m:den>
                      </m:f>
                      <m:r>
                        <a:rPr lang="en-US" altLang="ja-JP" sz="2400" b="0" i="1" kern="100" smtClean="0">
                          <a:effectLst/>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b="0" i="1" kern="100" smtClean="0">
                              <a:effectLst/>
                              <a:latin typeface="Cambria Math" panose="02040503050406030204" pitchFamily="18" charset="0"/>
                              <a:ea typeface="游明朝" panose="02020400000000000000" pitchFamily="18" charset="-128"/>
                              <a:cs typeface="Times New Roman" panose="02020603050405020304" pitchFamily="18" charset="0"/>
                            </a:rPr>
                          </m:ctrlPr>
                        </m:fPr>
                        <m:num>
                          <m:r>
                            <a:rPr lang="en-US" altLang="ja-JP" sz="2400" b="0" i="1" kern="100" smtClean="0">
                              <a:effectLst/>
                              <a:latin typeface="Cambria Math" panose="02040503050406030204" pitchFamily="18" charset="0"/>
                              <a:ea typeface="游明朝" panose="02020400000000000000" pitchFamily="18" charset="-128"/>
                              <a:cs typeface="Times New Roman" panose="02020603050405020304" pitchFamily="18" charset="0"/>
                            </a:rPr>
                            <m:t>𝑚𝑐</m:t>
                          </m:r>
                          <m:r>
                            <a:rPr lang="en-US" altLang="ja-JP" sz="2400" i="1" kern="100">
                              <a:latin typeface="Cambria Math" panose="02040503050406030204" pitchFamily="18" charset="0"/>
                              <a:ea typeface="游明朝" panose="02020400000000000000" pitchFamily="18" charset="-128"/>
                              <a:cs typeface="Times New Roman" panose="02020603050405020304" pitchFamily="18" charset="0"/>
                            </a:rPr>
                            <m:t>𝛽</m:t>
                          </m:r>
                          <m:r>
                            <a:rPr lang="en-US" altLang="ja-JP" sz="2400" i="1" kern="100" smtClean="0">
                              <a:latin typeface="Cambria Math" panose="02040503050406030204" pitchFamily="18" charset="0"/>
                              <a:ea typeface="游明朝" panose="02020400000000000000" pitchFamily="18" charset="-128"/>
                              <a:cs typeface="Times New Roman" panose="02020603050405020304" pitchFamily="18" charset="0"/>
                            </a:rPr>
                            <m:t>𝛾</m:t>
                          </m:r>
                        </m:num>
                        <m:den>
                          <m:r>
                            <a:rPr lang="en-US" altLang="ja-JP" sz="2400" b="0" i="1" kern="100" smtClean="0">
                              <a:latin typeface="Cambria Math" panose="02040503050406030204" pitchFamily="18" charset="0"/>
                              <a:ea typeface="游明朝" panose="02020400000000000000" pitchFamily="18" charset="-128"/>
                              <a:cs typeface="Times New Roman" panose="02020603050405020304" pitchFamily="18" charset="0"/>
                            </a:rPr>
                            <m:t>𝑞</m:t>
                          </m:r>
                        </m:den>
                      </m:f>
                      <m:r>
                        <a:rPr lang="en-US" altLang="ja-JP" sz="2400" b="0" i="1" kern="100" smtClean="0">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i="1">
                              <a:latin typeface="Cambria Math" panose="02040503050406030204" pitchFamily="18" charset="0"/>
                            </a:rPr>
                          </m:ctrlPr>
                        </m:fPr>
                        <m:num>
                          <m:r>
                            <a:rPr lang="en-US" altLang="ja-JP" sz="2400" i="1">
                              <a:latin typeface="Cambria Math" panose="02040503050406030204" pitchFamily="18" charset="0"/>
                            </a:rPr>
                            <m:t>𝐴</m:t>
                          </m:r>
                          <m:sSub>
                            <m:sSubPr>
                              <m:ctrlPr>
                                <a:rPr lang="en-US" altLang="ja-JP" sz="2400" i="1">
                                  <a:latin typeface="Cambria Math" panose="02040503050406030204" pitchFamily="18" charset="0"/>
                                </a:rPr>
                              </m:ctrlPr>
                            </m:sSubPr>
                            <m:e>
                              <m:r>
                                <a:rPr lang="en-US" altLang="ja-JP" sz="2400" i="1">
                                  <a:latin typeface="Cambria Math" panose="02040503050406030204" pitchFamily="18" charset="0"/>
                                </a:rPr>
                                <m:t>𝑚</m:t>
                              </m:r>
                            </m:e>
                            <m:sub>
                              <m:r>
                                <a:rPr lang="en-US" altLang="ja-JP" sz="2400" i="1">
                                  <a:latin typeface="Cambria Math" panose="02040503050406030204" pitchFamily="18" charset="0"/>
                                </a:rPr>
                                <m:t>𝑢</m:t>
                              </m:r>
                            </m:sub>
                          </m:sSub>
                          <m:r>
                            <a:rPr lang="en-US" altLang="ja-JP" sz="2400" i="1">
                              <a:latin typeface="Cambria Math" panose="02040503050406030204" pitchFamily="18" charset="0"/>
                            </a:rPr>
                            <m:t>𝑐</m:t>
                          </m:r>
                          <m:r>
                            <a:rPr lang="en-US" altLang="ja-JP" sz="2400" i="1">
                              <a:latin typeface="Cambria Math" panose="02040503050406030204" pitchFamily="18" charset="0"/>
                            </a:rPr>
                            <m:t>𝛽𝛾</m:t>
                          </m:r>
                        </m:num>
                        <m:den>
                          <m:r>
                            <a:rPr lang="en-US" altLang="ja-JP" sz="2400" i="1">
                              <a:latin typeface="Cambria Math" panose="02040503050406030204" pitchFamily="18" charset="0"/>
                            </a:rPr>
                            <m:t>𝑄𝑒</m:t>
                          </m:r>
                        </m:den>
                      </m:f>
                    </m:oMath>
                  </m:oMathPara>
                </a14:m>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36" name="テキスト ボックス 35">
                <a:extLst>
                  <a:ext uri="{FF2B5EF4-FFF2-40B4-BE49-F238E27FC236}">
                    <a16:creationId xmlns:a16="http://schemas.microsoft.com/office/drawing/2014/main" id="{9096B187-478F-7557-EFF7-9F1D7DF981AC}"/>
                  </a:ext>
                </a:extLst>
              </p:cNvPr>
              <p:cNvSpPr txBox="1">
                <a:spLocks noRot="1" noChangeAspect="1" noMove="1" noResize="1" noEditPoints="1" noAdjustHandles="1" noChangeArrowheads="1" noChangeShapeType="1" noTextEdit="1"/>
              </p:cNvSpPr>
              <p:nvPr/>
            </p:nvSpPr>
            <p:spPr>
              <a:xfrm>
                <a:off x="332643" y="4638054"/>
                <a:ext cx="4211119" cy="855940"/>
              </a:xfrm>
              <a:prstGeom prst="rect">
                <a:avLst/>
              </a:prstGeom>
              <a:blipFill>
                <a:blip r:embed="rId9"/>
                <a:stretch>
                  <a:fillRect/>
                </a:stretch>
              </a:blipFill>
            </p:spPr>
            <p:txBody>
              <a:bodyPr/>
              <a:lstStyle/>
              <a:p>
                <a:r>
                  <a:rPr lang="ja-JP" altLang="en-US">
                    <a:noFill/>
                  </a:rPr>
                  <a:t> </a:t>
                </a:r>
              </a:p>
            </p:txBody>
          </p:sp>
        </mc:Fallback>
      </mc:AlternateContent>
      <p:sp>
        <p:nvSpPr>
          <p:cNvPr id="38" name="テキスト ボックス 37">
            <a:extLst>
              <a:ext uri="{FF2B5EF4-FFF2-40B4-BE49-F238E27FC236}">
                <a16:creationId xmlns:a16="http://schemas.microsoft.com/office/drawing/2014/main" id="{55CF6C6B-AD1B-6ACC-4CE5-7383A9B165A2}"/>
              </a:ext>
            </a:extLst>
          </p:cNvPr>
          <p:cNvSpPr txBox="1"/>
          <p:nvPr/>
        </p:nvSpPr>
        <p:spPr>
          <a:xfrm>
            <a:off x="215682" y="4201321"/>
            <a:ext cx="2375971"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Magnetic </a:t>
            </a:r>
            <a:r>
              <a:rPr lang="en-US" altLang="ja-JP" sz="2400" dirty="0">
                <a:latin typeface="ＭＳ Ｐゴシック" panose="020B0600070205080204" pitchFamily="50" charset="-128"/>
                <a:ea typeface="ＭＳ Ｐゴシック" panose="020B0600070205080204" pitchFamily="50" charset="-128"/>
              </a:rPr>
              <a:t>R</a:t>
            </a:r>
            <a:r>
              <a:rPr lang="ja-JP" altLang="ja-JP" sz="2400" dirty="0">
                <a:latin typeface="ＭＳ Ｐゴシック" panose="020B0600070205080204" pitchFamily="50" charset="-128"/>
                <a:ea typeface="ＭＳ Ｐゴシック" panose="020B0600070205080204" pitchFamily="50" charset="-128"/>
              </a:rPr>
              <a:t>igidity</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39" name="テキスト ボックス 38">
            <a:extLst>
              <a:ext uri="{FF2B5EF4-FFF2-40B4-BE49-F238E27FC236}">
                <a16:creationId xmlns:a16="http://schemas.microsoft.com/office/drawing/2014/main" id="{73696A8F-B2DF-D385-3605-5BD2FB2A527B}"/>
              </a:ext>
            </a:extLst>
          </p:cNvPr>
          <p:cNvSpPr txBox="1"/>
          <p:nvPr/>
        </p:nvSpPr>
        <p:spPr>
          <a:xfrm>
            <a:off x="198714" y="5472496"/>
            <a:ext cx="2273379" cy="461665"/>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Particle velocity</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42" name="テキスト ボックス 41">
            <a:extLst>
              <a:ext uri="{FF2B5EF4-FFF2-40B4-BE49-F238E27FC236}">
                <a16:creationId xmlns:a16="http://schemas.microsoft.com/office/drawing/2014/main" id="{FBEC1EC9-05A7-19F4-B1EA-6AE625787603}"/>
              </a:ext>
            </a:extLst>
          </p:cNvPr>
          <p:cNvSpPr txBox="1"/>
          <p:nvPr/>
        </p:nvSpPr>
        <p:spPr>
          <a:xfrm>
            <a:off x="10913305" y="145411"/>
            <a:ext cx="1115683"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P.5</a:t>
            </a:r>
          </a:p>
        </p:txBody>
      </p:sp>
      <p:sp>
        <p:nvSpPr>
          <p:cNvPr id="2" name="左中かっこ 1">
            <a:extLst>
              <a:ext uri="{FF2B5EF4-FFF2-40B4-BE49-F238E27FC236}">
                <a16:creationId xmlns:a16="http://schemas.microsoft.com/office/drawing/2014/main" id="{316B969F-44A5-FFEC-0507-2F8F41C2EDC2}"/>
              </a:ext>
            </a:extLst>
          </p:cNvPr>
          <p:cNvSpPr/>
          <p:nvPr/>
        </p:nvSpPr>
        <p:spPr>
          <a:xfrm>
            <a:off x="4640126" y="4432153"/>
            <a:ext cx="331998" cy="1059994"/>
          </a:xfrm>
          <a:prstGeom prst="leftBrace">
            <a:avLst/>
          </a:prstGeom>
          <a:ln w="38100"/>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dirty="0"/>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4A45C984-BD10-224E-A4D7-A4B4E11D6798}"/>
                  </a:ext>
                </a:extLst>
              </p:cNvPr>
              <p:cNvSpPr txBox="1"/>
              <p:nvPr/>
            </p:nvSpPr>
            <p:spPr>
              <a:xfrm>
                <a:off x="4863228" y="4504461"/>
                <a:ext cx="2372381" cy="369332"/>
              </a:xfrm>
              <a:prstGeom prst="rect">
                <a:avLst/>
              </a:prstGeom>
              <a:noFill/>
            </p:spPr>
            <p:txBody>
              <a:bodyPr wrap="none" rtlCol="0">
                <a:spAutoFit/>
              </a:bodyPr>
              <a:lstStyle/>
              <a:p>
                <a14:m>
                  <m:oMath xmlns:m="http://schemas.openxmlformats.org/officeDocument/2006/math">
                    <m:sSub>
                      <m:sSubPr>
                        <m:ctrlPr>
                          <a:rPr lang="en-US" altLang="ja-JP" i="1">
                            <a:latin typeface="Cambria Math" panose="02040503050406030204" pitchFamily="18" charset="0"/>
                          </a:rPr>
                        </m:ctrlPr>
                      </m:sSubPr>
                      <m:e>
                        <m:r>
                          <a:rPr lang="en-US" altLang="ja-JP" i="1">
                            <a:latin typeface="Cambria Math" panose="02040503050406030204" pitchFamily="18" charset="0"/>
                          </a:rPr>
                          <m:t>𝑚</m:t>
                        </m:r>
                      </m:e>
                      <m:sub>
                        <m:r>
                          <a:rPr lang="en-US" altLang="ja-JP" i="1">
                            <a:latin typeface="Cambria Math" panose="02040503050406030204" pitchFamily="18" charset="0"/>
                          </a:rPr>
                          <m:t>𝑢</m:t>
                        </m:r>
                      </m:sub>
                    </m:sSub>
                    <m:r>
                      <a:rPr lang="en-US" altLang="ja-JP" b="0" i="1" smtClean="0">
                        <a:latin typeface="Cambria Math" panose="02040503050406030204" pitchFamily="18" charset="0"/>
                      </a:rPr>
                      <m:t> :</m:t>
                    </m:r>
                  </m:oMath>
                </a14:m>
                <a:r>
                  <a:rPr lang="ja-JP" altLang="ja-JP" dirty="0"/>
                  <a:t> </a:t>
                </a:r>
                <a:r>
                  <a:rPr lang="ja-JP" altLang="ja-JP" dirty="0">
                    <a:latin typeface="ＭＳ Ｐゴシック" panose="020B0600070205080204" pitchFamily="50" charset="-128"/>
                    <a:ea typeface="ＭＳ Ｐゴシック" panose="020B0600070205080204" pitchFamily="50" charset="-128"/>
                  </a:rPr>
                  <a:t>Atomic mass unit</a:t>
                </a:r>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3" name="テキスト ボックス 2">
                <a:extLst>
                  <a:ext uri="{FF2B5EF4-FFF2-40B4-BE49-F238E27FC236}">
                    <a16:creationId xmlns:a16="http://schemas.microsoft.com/office/drawing/2014/main" id="{4A45C984-BD10-224E-A4D7-A4B4E11D6798}"/>
                  </a:ext>
                </a:extLst>
              </p:cNvPr>
              <p:cNvSpPr txBox="1">
                <a:spLocks noRot="1" noChangeAspect="1" noMove="1" noResize="1" noEditPoints="1" noAdjustHandles="1" noChangeArrowheads="1" noChangeShapeType="1" noTextEdit="1"/>
              </p:cNvSpPr>
              <p:nvPr/>
            </p:nvSpPr>
            <p:spPr>
              <a:xfrm>
                <a:off x="4863228" y="4504461"/>
                <a:ext cx="2372381" cy="369332"/>
              </a:xfrm>
              <a:prstGeom prst="rect">
                <a:avLst/>
              </a:prstGeom>
              <a:blipFill>
                <a:blip r:embed="rId10"/>
                <a:stretch>
                  <a:fillRect t="-16393" r="-1285" b="-180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647AF61B-B54D-F472-7DCF-B8D9D3617DEA}"/>
                  </a:ext>
                </a:extLst>
              </p:cNvPr>
              <p:cNvSpPr txBox="1"/>
              <p:nvPr/>
            </p:nvSpPr>
            <p:spPr>
              <a:xfrm>
                <a:off x="4976304" y="4998304"/>
                <a:ext cx="1899687" cy="369332"/>
              </a:xfrm>
              <a:prstGeom prst="rect">
                <a:avLst/>
              </a:prstGeom>
              <a:noFill/>
            </p:spPr>
            <p:txBody>
              <a:bodyPr wrap="none" rtlCol="0">
                <a:spAutoFit/>
              </a:bodyPr>
              <a:lstStyle/>
              <a:p>
                <a14:m>
                  <m:oMath xmlns:m="http://schemas.openxmlformats.org/officeDocument/2006/math">
                    <m:r>
                      <a:rPr lang="en-US" altLang="ja-JP" i="1" smtClean="0">
                        <a:latin typeface="Cambria Math" panose="02040503050406030204" pitchFamily="18" charset="0"/>
                      </a:rPr>
                      <m:t>𝛾</m:t>
                    </m:r>
                    <m:r>
                      <a:rPr lang="en-US" altLang="ja-JP" b="0" i="1" smtClean="0">
                        <a:latin typeface="Cambria Math" panose="02040503050406030204" pitchFamily="18" charset="0"/>
                      </a:rPr>
                      <m:t> :</m:t>
                    </m:r>
                  </m:oMath>
                </a14:m>
                <a:r>
                  <a:rPr lang="ja-JP" altLang="ja-JP" dirty="0"/>
                  <a:t> </a:t>
                </a:r>
                <a:r>
                  <a:rPr lang="ja-JP" altLang="ja-JP" dirty="0">
                    <a:latin typeface="ＭＳ Ｐゴシック" panose="020B0600070205080204" pitchFamily="50" charset="-128"/>
                    <a:ea typeface="ＭＳ Ｐゴシック" panose="020B0600070205080204" pitchFamily="50" charset="-128"/>
                  </a:rPr>
                  <a:t>Lorentz factor</a:t>
                </a:r>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8" name="テキスト ボックス 7">
                <a:extLst>
                  <a:ext uri="{FF2B5EF4-FFF2-40B4-BE49-F238E27FC236}">
                    <a16:creationId xmlns:a16="http://schemas.microsoft.com/office/drawing/2014/main" id="{647AF61B-B54D-F472-7DCF-B8D9D3617DEA}"/>
                  </a:ext>
                </a:extLst>
              </p:cNvPr>
              <p:cNvSpPr txBox="1">
                <a:spLocks noRot="1" noChangeAspect="1" noMove="1" noResize="1" noEditPoints="1" noAdjustHandles="1" noChangeArrowheads="1" noChangeShapeType="1" noTextEdit="1"/>
              </p:cNvSpPr>
              <p:nvPr/>
            </p:nvSpPr>
            <p:spPr>
              <a:xfrm>
                <a:off x="4976304" y="4998304"/>
                <a:ext cx="1899687" cy="369332"/>
              </a:xfrm>
              <a:prstGeom prst="rect">
                <a:avLst/>
              </a:prstGeom>
              <a:blipFill>
                <a:blip r:embed="rId11"/>
                <a:stretch>
                  <a:fillRect t="-16393" r="-1923" b="-180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43F6BB17-748C-D18A-8F3F-EE6B3AA2F9FD}"/>
                  </a:ext>
                </a:extLst>
              </p:cNvPr>
              <p:cNvSpPr txBox="1"/>
              <p:nvPr/>
            </p:nvSpPr>
            <p:spPr>
              <a:xfrm>
                <a:off x="2605198" y="5781763"/>
                <a:ext cx="1847273" cy="973087"/>
              </a:xfrm>
              <a:prstGeom prst="rect">
                <a:avLst/>
              </a:prstGeom>
              <a:noFill/>
            </p:spPr>
            <p:txBody>
              <a:bodyPr wrap="square" rtlCol="0">
                <a:spAutoFit/>
              </a:bodyPr>
              <a:lstStyle/>
              <a:p>
                <a:pPr/>
                <a14:m>
                  <m:oMathPara xmlns:m="http://schemas.openxmlformats.org/officeDocument/2006/math">
                    <m:oMath>
                      <m:r>
                        <a:rPr lang="en-US" altLang="ja-JP" sz="2400" i="1" smtClean="0">
                          <a:latin typeface="Cambria Math" panose="02040503050406030204" pitchFamily="18" charset="0"/>
                        </a:rPr>
                        <m:t>𝛾</m:t>
                      </m:r>
                      <m:r>
                        <a:rPr lang="en-US" altLang="ja-JP" sz="2400" b="0" i="1" kern="100" smtClean="0">
                          <a:latin typeface="Cambria Math" panose="02040503050406030204" pitchFamily="18" charset="0"/>
                          <a:ea typeface="游明朝" panose="02020400000000000000" pitchFamily="18" charset="-128"/>
                          <a:cs typeface="Times New Roman" panose="02020603050405020304" pitchFamily="18" charset="0"/>
                        </a:rPr>
                        <m:t>=</m:t>
                      </m:r>
                      <m:f>
                        <m:fPr>
                          <m:ctrlPr>
                            <a:rPr lang="en-US" altLang="ja-JP" sz="2400" b="0" i="1" kern="100" smtClean="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ja-JP" sz="2400" b="0" i="1" kern="100" smtClean="0">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ja-JP" sz="2400" b="0" i="1" kern="100" smtClean="0">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ja-JP" sz="2400" b="0" i="1" kern="100" smtClean="0">
                                  <a:latin typeface="Cambria Math" panose="02040503050406030204" pitchFamily="18" charset="0"/>
                                  <a:ea typeface="Cambria Math" panose="02040503050406030204" pitchFamily="18" charset="0"/>
                                  <a:cs typeface="Times New Roman" panose="02020603050405020304" pitchFamily="18" charset="0"/>
                                </a:rPr>
                                <m:t>1−</m:t>
                              </m:r>
                              <m:sSup>
                                <m:sSupPr>
                                  <m:ctrlPr>
                                    <a:rPr lang="en-US" altLang="ja-JP" sz="2400" i="1">
                                      <a:latin typeface="Cambria Math" panose="02040503050406030204" pitchFamily="18" charset="0"/>
                                    </a:rPr>
                                  </m:ctrlPr>
                                </m:sSupPr>
                                <m:e>
                                  <m:r>
                                    <a:rPr lang="en-US" altLang="ja-JP" sz="2400" i="1">
                                      <a:latin typeface="Cambria Math" panose="02040503050406030204" pitchFamily="18" charset="0"/>
                                    </a:rPr>
                                    <m:t>𝛽</m:t>
                                  </m:r>
                                </m:e>
                                <m:sup>
                                  <m:r>
                                    <a:rPr lang="en-US" altLang="ja-JP" sz="2400" b="0" i="1" kern="100" smtClean="0">
                                      <a:latin typeface="Cambria Math" panose="02040503050406030204" pitchFamily="18" charset="0"/>
                                      <a:ea typeface="Cambria Math" panose="02040503050406030204" pitchFamily="18" charset="0"/>
                                      <a:cs typeface="Times New Roman" panose="02020603050405020304" pitchFamily="18" charset="0"/>
                                    </a:rPr>
                                    <m:t>2</m:t>
                                  </m:r>
                                </m:sup>
                              </m:sSup>
                            </m:e>
                          </m:rad>
                        </m:den>
                      </m:f>
                    </m:oMath>
                  </m:oMathPara>
                </a14:m>
                <a:endParaRPr kumimoji="1" lang="ja-JP" altLang="en-US" dirty="0">
                  <a:latin typeface="ＭＳ Ｐゴシック" panose="020B0600070205080204" pitchFamily="50" charset="-128"/>
                  <a:ea typeface="ＭＳ Ｐゴシック" panose="020B0600070205080204" pitchFamily="50" charset="-128"/>
                </a:endParaRPr>
              </a:p>
            </p:txBody>
          </p:sp>
        </mc:Choice>
        <mc:Fallback xmlns="">
          <p:sp>
            <p:nvSpPr>
              <p:cNvPr id="11" name="テキスト ボックス 10">
                <a:extLst>
                  <a:ext uri="{FF2B5EF4-FFF2-40B4-BE49-F238E27FC236}">
                    <a16:creationId xmlns:a16="http://schemas.microsoft.com/office/drawing/2014/main" id="{43F6BB17-748C-D18A-8F3F-EE6B3AA2F9FD}"/>
                  </a:ext>
                </a:extLst>
              </p:cNvPr>
              <p:cNvSpPr txBox="1">
                <a:spLocks noRot="1" noChangeAspect="1" noMove="1" noResize="1" noEditPoints="1" noAdjustHandles="1" noChangeArrowheads="1" noChangeShapeType="1" noTextEdit="1"/>
              </p:cNvSpPr>
              <p:nvPr/>
            </p:nvSpPr>
            <p:spPr>
              <a:xfrm>
                <a:off x="2605198" y="5781763"/>
                <a:ext cx="1847273" cy="973087"/>
              </a:xfrm>
              <a:prstGeom prst="rect">
                <a:avLst/>
              </a:prstGeom>
              <a:blipFill>
                <a:blip r:embed="rId12"/>
                <a:stretch>
                  <a:fillRect/>
                </a:stretch>
              </a:blipFill>
            </p:spPr>
            <p:txBody>
              <a:bodyPr/>
              <a:lstStyle/>
              <a:p>
                <a:r>
                  <a:rPr lang="ja-JP" altLang="en-US">
                    <a:noFill/>
                  </a:rPr>
                  <a:t> </a:t>
                </a:r>
              </a:p>
            </p:txBody>
          </p:sp>
        </mc:Fallback>
      </mc:AlternateContent>
      <p:pic>
        <p:nvPicPr>
          <p:cNvPr id="13" name="図 12" descr="ダイアグラム&#10;&#10;AI 生成コンテンツは誤りを含む可能性があります。">
            <a:extLst>
              <a:ext uri="{FF2B5EF4-FFF2-40B4-BE49-F238E27FC236}">
                <a16:creationId xmlns:a16="http://schemas.microsoft.com/office/drawing/2014/main" id="{02A01B99-6E25-BCAC-D9BE-578051464480}"/>
              </a:ext>
            </a:extLst>
          </p:cNvPr>
          <p:cNvPicPr>
            <a:picLocks noChangeAspect="1"/>
          </p:cNvPicPr>
          <p:nvPr/>
        </p:nvPicPr>
        <p:blipFill>
          <a:blip r:embed="rId13"/>
          <a:stretch>
            <a:fillRect/>
          </a:stretch>
        </p:blipFill>
        <p:spPr>
          <a:xfrm>
            <a:off x="1893519" y="1183725"/>
            <a:ext cx="691105" cy="575921"/>
          </a:xfrm>
          <a:prstGeom prst="rect">
            <a:avLst/>
          </a:prstGeom>
        </p:spPr>
      </p:pic>
      <p:sp>
        <p:nvSpPr>
          <p:cNvPr id="14" name="矢印: 右 13">
            <a:extLst>
              <a:ext uri="{FF2B5EF4-FFF2-40B4-BE49-F238E27FC236}">
                <a16:creationId xmlns:a16="http://schemas.microsoft.com/office/drawing/2014/main" id="{99DF446A-40EA-D8F3-51AC-5BE70E96F1BD}"/>
              </a:ext>
            </a:extLst>
          </p:cNvPr>
          <p:cNvSpPr/>
          <p:nvPr/>
        </p:nvSpPr>
        <p:spPr>
          <a:xfrm rot="4198204">
            <a:off x="2132301" y="1932409"/>
            <a:ext cx="486231" cy="183310"/>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右 14">
            <a:extLst>
              <a:ext uri="{FF2B5EF4-FFF2-40B4-BE49-F238E27FC236}">
                <a16:creationId xmlns:a16="http://schemas.microsoft.com/office/drawing/2014/main" id="{9A6978BF-8633-9232-E86C-2C0989448C48}"/>
              </a:ext>
            </a:extLst>
          </p:cNvPr>
          <p:cNvSpPr/>
          <p:nvPr/>
        </p:nvSpPr>
        <p:spPr>
          <a:xfrm>
            <a:off x="3273063" y="3463614"/>
            <a:ext cx="525589" cy="205439"/>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右 17">
            <a:extLst>
              <a:ext uri="{FF2B5EF4-FFF2-40B4-BE49-F238E27FC236}">
                <a16:creationId xmlns:a16="http://schemas.microsoft.com/office/drawing/2014/main" id="{1BB01678-5DEE-6A78-5CD2-8EAEF6FA22A0}"/>
              </a:ext>
            </a:extLst>
          </p:cNvPr>
          <p:cNvSpPr/>
          <p:nvPr/>
        </p:nvSpPr>
        <p:spPr>
          <a:xfrm rot="19193243">
            <a:off x="4914774" y="3062273"/>
            <a:ext cx="525589" cy="205439"/>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5C2CD71F-33C6-E11D-FA9E-4569888E09C6}"/>
              </a:ext>
            </a:extLst>
          </p:cNvPr>
          <p:cNvSpPr/>
          <p:nvPr/>
        </p:nvSpPr>
        <p:spPr>
          <a:xfrm rot="2443197">
            <a:off x="6667080" y="3060164"/>
            <a:ext cx="525589" cy="209656"/>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矢印: 右 24">
            <a:extLst>
              <a:ext uri="{FF2B5EF4-FFF2-40B4-BE49-F238E27FC236}">
                <a16:creationId xmlns:a16="http://schemas.microsoft.com/office/drawing/2014/main" id="{D3A10D32-E4B5-DE0F-39DD-A951B631C1DA}"/>
              </a:ext>
            </a:extLst>
          </p:cNvPr>
          <p:cNvSpPr/>
          <p:nvPr/>
        </p:nvSpPr>
        <p:spPr>
          <a:xfrm>
            <a:off x="8486167" y="3433878"/>
            <a:ext cx="525589" cy="209656"/>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矢印: 右 25">
            <a:extLst>
              <a:ext uri="{FF2B5EF4-FFF2-40B4-BE49-F238E27FC236}">
                <a16:creationId xmlns:a16="http://schemas.microsoft.com/office/drawing/2014/main" id="{40B8C585-63F7-CF57-6571-4112214C37FA}"/>
              </a:ext>
            </a:extLst>
          </p:cNvPr>
          <p:cNvSpPr/>
          <p:nvPr/>
        </p:nvSpPr>
        <p:spPr>
          <a:xfrm rot="18740615">
            <a:off x="10371495" y="2689923"/>
            <a:ext cx="525589" cy="209656"/>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FBABC87E-58AC-91CC-E2F4-7A359C2370E1}"/>
              </a:ext>
            </a:extLst>
          </p:cNvPr>
          <p:cNvSpPr txBox="1"/>
          <p:nvPr/>
        </p:nvSpPr>
        <p:spPr>
          <a:xfrm>
            <a:off x="443960" y="2083440"/>
            <a:ext cx="1364476" cy="400110"/>
          </a:xfrm>
          <a:prstGeom prst="rect">
            <a:avLst/>
          </a:prstGeom>
          <a:noFill/>
        </p:spPr>
        <p:txBody>
          <a:bodyPr wrap="none" rtlCol="0">
            <a:spAutoFit/>
          </a:bodyPr>
          <a:lstStyle/>
          <a:p>
            <a:r>
              <a:rPr lang="en-US" altLang="ja-JP" sz="2000" dirty="0">
                <a:latin typeface="ＭＳ Ｐゴシック" panose="020B0600070205080204" pitchFamily="50" charset="-128"/>
                <a:ea typeface="ＭＳ Ｐゴシック" panose="020B0600070205080204" pitchFamily="50" charset="-128"/>
              </a:rPr>
              <a:t>Beam Path</a:t>
            </a:r>
            <a:endParaRPr kumimoji="1" lang="ja-JP" altLang="en-US" sz="2000" dirty="0">
              <a:latin typeface="ＭＳ Ｐゴシック" panose="020B0600070205080204" pitchFamily="50" charset="-128"/>
              <a:ea typeface="ＭＳ Ｐゴシック" panose="020B0600070205080204" pitchFamily="50" charset="-128"/>
            </a:endParaRPr>
          </a:p>
        </p:txBody>
      </p:sp>
      <p:cxnSp>
        <p:nvCxnSpPr>
          <p:cNvPr id="44" name="直線矢印コネクタ 43">
            <a:extLst>
              <a:ext uri="{FF2B5EF4-FFF2-40B4-BE49-F238E27FC236}">
                <a16:creationId xmlns:a16="http://schemas.microsoft.com/office/drawing/2014/main" id="{880EB0D4-D227-47A1-C26B-F6B20D5F43B2}"/>
              </a:ext>
            </a:extLst>
          </p:cNvPr>
          <p:cNvCxnSpPr>
            <a:cxnSpLocks/>
          </p:cNvCxnSpPr>
          <p:nvPr/>
        </p:nvCxnSpPr>
        <p:spPr>
          <a:xfrm flipV="1">
            <a:off x="1787406" y="2077372"/>
            <a:ext cx="448898" cy="20953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9" name="テキスト ボックス 8">
            <a:extLst>
              <a:ext uri="{FF2B5EF4-FFF2-40B4-BE49-F238E27FC236}">
                <a16:creationId xmlns:a16="http://schemas.microsoft.com/office/drawing/2014/main" id="{F2A9A927-8C46-8338-4747-E0669C3DA1B5}"/>
              </a:ext>
            </a:extLst>
          </p:cNvPr>
          <p:cNvSpPr txBox="1"/>
          <p:nvPr/>
        </p:nvSpPr>
        <p:spPr>
          <a:xfrm>
            <a:off x="-12234" y="81613"/>
            <a:ext cx="5551797" cy="646331"/>
          </a:xfrm>
          <a:prstGeom prst="rect">
            <a:avLst/>
          </a:prstGeom>
          <a:noFill/>
        </p:spPr>
        <p:txBody>
          <a:bodyPr wrap="square" rtlCol="0">
            <a:spAutoFit/>
          </a:bodyPr>
          <a:lstStyle/>
          <a:p>
            <a:r>
              <a:rPr lang="ja-JP" altLang="ja-JP" sz="3600" b="1" dirty="0"/>
              <a:t>Measurement Principle</a:t>
            </a:r>
            <a:endParaRPr lang="ja-JP" altLang="ja-JP" sz="3600" dirty="0"/>
          </a:p>
        </p:txBody>
      </p:sp>
      <p:cxnSp>
        <p:nvCxnSpPr>
          <p:cNvPr id="43" name="直線コネクタ 42">
            <a:extLst>
              <a:ext uri="{FF2B5EF4-FFF2-40B4-BE49-F238E27FC236}">
                <a16:creationId xmlns:a16="http://schemas.microsoft.com/office/drawing/2014/main" id="{6433F885-800D-600B-E321-9B3F42B20BB9}"/>
              </a:ext>
            </a:extLst>
          </p:cNvPr>
          <p:cNvCxnSpPr>
            <a:cxnSpLocks/>
          </p:cNvCxnSpPr>
          <p:nvPr/>
        </p:nvCxnSpPr>
        <p:spPr>
          <a:xfrm>
            <a:off x="0" y="791595"/>
            <a:ext cx="5539563" cy="0"/>
          </a:xfrm>
          <a:prstGeom prst="line">
            <a:avLst/>
          </a:prstGeom>
          <a:ln w="38100"/>
        </p:spPr>
        <p:style>
          <a:lnRef idx="2">
            <a:schemeClr val="dk1"/>
          </a:lnRef>
          <a:fillRef idx="0">
            <a:schemeClr val="dk1"/>
          </a:fillRef>
          <a:effectRef idx="1">
            <a:schemeClr val="dk1"/>
          </a:effectRef>
          <a:fontRef idx="minor">
            <a:schemeClr val="tx1"/>
          </a:fontRef>
        </p:style>
      </p:cxnSp>
      <p:sp>
        <p:nvSpPr>
          <p:cNvPr id="6" name="テキスト ボックス 5">
            <a:extLst>
              <a:ext uri="{FF2B5EF4-FFF2-40B4-BE49-F238E27FC236}">
                <a16:creationId xmlns:a16="http://schemas.microsoft.com/office/drawing/2014/main" id="{A6D6E86E-7E68-51BB-DAB9-D87D06EC9D6B}"/>
              </a:ext>
            </a:extLst>
          </p:cNvPr>
          <p:cNvSpPr txBox="1"/>
          <p:nvPr/>
        </p:nvSpPr>
        <p:spPr>
          <a:xfrm>
            <a:off x="-12234" y="910966"/>
            <a:ext cx="2111475" cy="954107"/>
          </a:xfrm>
          <a:prstGeom prst="rect">
            <a:avLst/>
          </a:prstGeom>
          <a:noFill/>
        </p:spPr>
        <p:txBody>
          <a:bodyPr wrap="none" rtlCol="0">
            <a:spAutoFit/>
          </a:bodyPr>
          <a:lstStyle/>
          <a:p>
            <a:r>
              <a:rPr lang="en-US" altLang="ja-JP" sz="2800" dirty="0">
                <a:latin typeface="ＭＳ Ｐゴシック" panose="020B0600070205080204" pitchFamily="50" charset="-128"/>
                <a:ea typeface="ＭＳ Ｐゴシック" panose="020B0600070205080204" pitchFamily="50" charset="-128"/>
              </a:rPr>
              <a:t>Particle </a:t>
            </a:r>
          </a:p>
          <a:p>
            <a:r>
              <a:rPr lang="en-US" altLang="ja-JP" sz="2800" dirty="0">
                <a:latin typeface="ＭＳ Ｐゴシック" panose="020B0600070205080204" pitchFamily="50" charset="-128"/>
                <a:ea typeface="ＭＳ Ｐゴシック" panose="020B0600070205080204" pitchFamily="50" charset="-128"/>
              </a:rPr>
              <a:t>Identification</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4" name="テキスト ボックス 3">
            <a:extLst>
              <a:ext uri="{FF2B5EF4-FFF2-40B4-BE49-F238E27FC236}">
                <a16:creationId xmlns:a16="http://schemas.microsoft.com/office/drawing/2014/main" id="{E638AE70-9A87-5DA4-A3E2-714421CAC079}"/>
              </a:ext>
            </a:extLst>
          </p:cNvPr>
          <p:cNvSpPr txBox="1"/>
          <p:nvPr/>
        </p:nvSpPr>
        <p:spPr>
          <a:xfrm>
            <a:off x="2874751" y="926008"/>
            <a:ext cx="4148893" cy="461665"/>
          </a:xfrm>
          <a:prstGeom prst="rect">
            <a:avLst/>
          </a:prstGeom>
          <a:noFill/>
          <a:ln w="28575">
            <a:solidFill>
              <a:schemeClr val="tx1"/>
            </a:solidFill>
          </a:ln>
        </p:spPr>
        <p:txBody>
          <a:bodyPr wrap="none" rtlCol="0">
            <a:spAutoFit/>
          </a:bodyPr>
          <a:lstStyle/>
          <a:p>
            <a:r>
              <a:rPr kumimoji="1" lang="en-US" altLang="ja-JP" sz="2400" dirty="0">
                <a:latin typeface="ＭＳ Ｐゴシック" panose="020B0600070205080204" pitchFamily="50" charset="-128"/>
                <a:ea typeface="ＭＳ Ｐゴシック" panose="020B0600070205080204" pitchFamily="50" charset="-128"/>
              </a:rPr>
              <a:t>RIKEN RI beam </a:t>
            </a:r>
            <a:r>
              <a:rPr lang="ja-JP" altLang="ja-JP" sz="2400" dirty="0">
                <a:latin typeface="ＭＳ Ｐゴシック" panose="020B0600070205080204" pitchFamily="50" charset="-128"/>
                <a:ea typeface="ＭＳ Ｐゴシック" panose="020B0600070205080204" pitchFamily="50" charset="-128"/>
              </a:rPr>
              <a:t>Factory (RIBF)</a:t>
            </a:r>
            <a:endParaRPr kumimoji="1" lang="ja-JP" altLang="en-US" sz="24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56562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18475C3-0B35-7580-5EB3-3955204831DB}"/>
              </a:ext>
            </a:extLst>
          </p:cNvPr>
          <p:cNvSpPr txBox="1"/>
          <p:nvPr/>
        </p:nvSpPr>
        <p:spPr>
          <a:xfrm>
            <a:off x="0" y="87130"/>
            <a:ext cx="2948683" cy="646331"/>
          </a:xfrm>
          <a:prstGeom prst="rect">
            <a:avLst/>
          </a:prstGeom>
          <a:noFill/>
        </p:spPr>
        <p:txBody>
          <a:bodyPr wrap="square" rtlCol="0">
            <a:spAutoFit/>
          </a:bodyPr>
          <a:lstStyle/>
          <a:p>
            <a:r>
              <a:rPr lang="ja-JP" altLang="ja-JP" sz="3600" b="1" dirty="0"/>
              <a:t>Experiment</a:t>
            </a:r>
            <a:endParaRPr lang="en-US" altLang="ja-JP" sz="3600" dirty="0">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93816810-823A-0994-8C31-227E6F5389FE}"/>
              </a:ext>
            </a:extLst>
          </p:cNvPr>
          <p:cNvCxnSpPr>
            <a:cxnSpLocks/>
          </p:cNvCxnSpPr>
          <p:nvPr/>
        </p:nvCxnSpPr>
        <p:spPr>
          <a:xfrm flipV="1">
            <a:off x="680" y="733461"/>
            <a:ext cx="2855536" cy="10667"/>
          </a:xfrm>
          <a:prstGeom prst="line">
            <a:avLst/>
          </a:prstGeom>
          <a:ln w="38100"/>
        </p:spPr>
        <p:style>
          <a:lnRef idx="2">
            <a:schemeClr val="dk1"/>
          </a:lnRef>
          <a:fillRef idx="0">
            <a:schemeClr val="dk1"/>
          </a:fillRef>
          <a:effectRef idx="1">
            <a:schemeClr val="dk1"/>
          </a:effectRef>
          <a:fontRef idx="minor">
            <a:schemeClr val="tx1"/>
          </a:fontRef>
        </p:style>
      </p:cxnSp>
      <p:pic>
        <p:nvPicPr>
          <p:cNvPr id="19" name="図 18" descr="グラフ, ウォーターフォール図&#10;&#10;AI 生成コンテンツは誤りを含む可能性があります。">
            <a:extLst>
              <a:ext uri="{FF2B5EF4-FFF2-40B4-BE49-F238E27FC236}">
                <a16:creationId xmlns:a16="http://schemas.microsoft.com/office/drawing/2014/main" id="{239EA7C2-19A9-5C4A-3BE2-3C6F91BCE5F8}"/>
              </a:ext>
            </a:extLst>
          </p:cNvPr>
          <p:cNvPicPr>
            <a:picLocks noChangeAspect="1"/>
          </p:cNvPicPr>
          <p:nvPr/>
        </p:nvPicPr>
        <p:blipFill>
          <a:blip r:embed="rId3"/>
          <a:stretch>
            <a:fillRect/>
          </a:stretch>
        </p:blipFill>
        <p:spPr>
          <a:xfrm>
            <a:off x="2718198" y="3693098"/>
            <a:ext cx="8856328" cy="2068631"/>
          </a:xfrm>
          <a:prstGeom prst="rect">
            <a:avLst/>
          </a:prstGeom>
        </p:spPr>
      </p:pic>
      <p:sp>
        <p:nvSpPr>
          <p:cNvPr id="20" name="テキスト ボックス 19">
            <a:extLst>
              <a:ext uri="{FF2B5EF4-FFF2-40B4-BE49-F238E27FC236}">
                <a16:creationId xmlns:a16="http://schemas.microsoft.com/office/drawing/2014/main" id="{36E3942F-64AA-6460-D64F-DDFE03ED12AB}"/>
              </a:ext>
            </a:extLst>
          </p:cNvPr>
          <p:cNvSpPr txBox="1"/>
          <p:nvPr/>
        </p:nvSpPr>
        <p:spPr>
          <a:xfrm>
            <a:off x="-66371" y="3542041"/>
            <a:ext cx="2520242" cy="523220"/>
          </a:xfrm>
          <a:prstGeom prst="rect">
            <a:avLst/>
          </a:prstGeom>
          <a:noFill/>
        </p:spPr>
        <p:txBody>
          <a:bodyPr wrap="none" rtlCol="0">
            <a:spAutoFit/>
          </a:bodyPr>
          <a:lstStyle/>
          <a:p>
            <a:r>
              <a:rPr lang="en-US" altLang="ja-JP" sz="2800" dirty="0" err="1">
                <a:latin typeface="Cambria Math" panose="02040503050406030204" pitchFamily="18" charset="0"/>
                <a:ea typeface="Cambria Math" panose="02040503050406030204" pitchFamily="18" charset="0"/>
              </a:rPr>
              <a:t>BigRIPS</a:t>
            </a:r>
            <a:r>
              <a:rPr lang="ja-JP" altLang="en-US" sz="2800" dirty="0">
                <a:latin typeface="Cambria Math" panose="02040503050406030204" pitchFamily="18" charset="0"/>
                <a:ea typeface="Cambria Math" panose="02040503050406030204" pitchFamily="18" charset="0"/>
              </a:rPr>
              <a:t> </a:t>
            </a:r>
            <a:r>
              <a:rPr lang="en-US" altLang="ja-JP" sz="2800" dirty="0">
                <a:latin typeface="Cambria Math" panose="02040503050406030204" pitchFamily="18" charset="0"/>
                <a:ea typeface="Cambria Math" panose="02040503050406030204" pitchFamily="18" charset="0"/>
              </a:rPr>
              <a:t>F7~F9</a:t>
            </a:r>
            <a:endParaRPr lang="ja-JP" altLang="en-US" sz="2800" dirty="0"/>
          </a:p>
        </p:txBody>
      </p:sp>
      <p:sp>
        <p:nvSpPr>
          <p:cNvPr id="22" name="テキスト ボックス 21">
            <a:extLst>
              <a:ext uri="{FF2B5EF4-FFF2-40B4-BE49-F238E27FC236}">
                <a16:creationId xmlns:a16="http://schemas.microsoft.com/office/drawing/2014/main" id="{52266D64-4662-E54A-5CCF-1546B5C09517}"/>
              </a:ext>
            </a:extLst>
          </p:cNvPr>
          <p:cNvSpPr txBox="1"/>
          <p:nvPr/>
        </p:nvSpPr>
        <p:spPr>
          <a:xfrm>
            <a:off x="163227" y="4639669"/>
            <a:ext cx="1335892" cy="461665"/>
          </a:xfrm>
          <a:prstGeom prst="rect">
            <a:avLst/>
          </a:prstGeom>
          <a:noFill/>
          <a:ln>
            <a:solidFill>
              <a:schemeClr val="tx1"/>
            </a:solidFill>
          </a:ln>
        </p:spPr>
        <p:txBody>
          <a:bodyPr wrap="square" rtlCol="0">
            <a:spAutoFit/>
          </a:bodyPr>
          <a:lstStyle/>
          <a:p>
            <a:r>
              <a:rPr lang="en-US" altLang="ja-JP" sz="2400" b="1" dirty="0">
                <a:latin typeface="Cambria Math" panose="02040503050406030204" pitchFamily="18" charset="0"/>
                <a:ea typeface="Cambria Math" panose="02040503050406030204" pitchFamily="18" charset="0"/>
              </a:rPr>
              <a:t>Detector</a:t>
            </a:r>
            <a:endParaRPr kumimoji="1" lang="ja-JP" altLang="en-US" sz="2400" b="1" dirty="0">
              <a:latin typeface="Cambria Math" panose="02040503050406030204" pitchFamily="18" charset="0"/>
            </a:endParaRPr>
          </a:p>
        </p:txBody>
      </p:sp>
      <p:sp>
        <p:nvSpPr>
          <p:cNvPr id="23" name="正方形/長方形 22">
            <a:extLst>
              <a:ext uri="{FF2B5EF4-FFF2-40B4-BE49-F238E27FC236}">
                <a16:creationId xmlns:a16="http://schemas.microsoft.com/office/drawing/2014/main" id="{490778F5-CEAE-620B-7558-96B9E95DE9E5}"/>
              </a:ext>
            </a:extLst>
          </p:cNvPr>
          <p:cNvSpPr/>
          <p:nvPr/>
        </p:nvSpPr>
        <p:spPr>
          <a:xfrm>
            <a:off x="338240" y="5247755"/>
            <a:ext cx="198044" cy="417139"/>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98381E9B-9C11-D44C-AC92-72795060134D}"/>
              </a:ext>
            </a:extLst>
          </p:cNvPr>
          <p:cNvSpPr/>
          <p:nvPr/>
        </p:nvSpPr>
        <p:spPr>
          <a:xfrm>
            <a:off x="128174" y="5868861"/>
            <a:ext cx="419938" cy="369464"/>
          </a:xfrm>
          <a:prstGeom prst="rect">
            <a:avLst/>
          </a:prstGeom>
          <a:solidFill>
            <a:srgbClr val="FC8C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83250239-E626-56AB-5E46-59FC78A71FE8}"/>
              </a:ext>
            </a:extLst>
          </p:cNvPr>
          <p:cNvSpPr/>
          <p:nvPr/>
        </p:nvSpPr>
        <p:spPr>
          <a:xfrm>
            <a:off x="418492" y="6382766"/>
            <a:ext cx="125886" cy="461665"/>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テキスト ボックス 25">
            <a:extLst>
              <a:ext uri="{FF2B5EF4-FFF2-40B4-BE49-F238E27FC236}">
                <a16:creationId xmlns:a16="http://schemas.microsoft.com/office/drawing/2014/main" id="{9965B3CD-2969-D009-5D6D-131739849340}"/>
              </a:ext>
            </a:extLst>
          </p:cNvPr>
          <p:cNvSpPr txBox="1"/>
          <p:nvPr/>
        </p:nvSpPr>
        <p:spPr>
          <a:xfrm>
            <a:off x="706482" y="5252346"/>
            <a:ext cx="974536" cy="461665"/>
          </a:xfrm>
          <a:prstGeom prst="rect">
            <a:avLst/>
          </a:prstGeom>
          <a:noFill/>
          <a:ln>
            <a:noFill/>
          </a:ln>
        </p:spPr>
        <p:txBody>
          <a:bodyPr wrap="square" rtlCol="0">
            <a:spAutoFit/>
          </a:bodyPr>
          <a:lstStyle/>
          <a:p>
            <a:r>
              <a:rPr kumimoji="1" lang="en-US" altLang="ja-JP" sz="2400" dirty="0">
                <a:latin typeface="ＭＳ Ｐゴシック" panose="020B0600070205080204" pitchFamily="50" charset="-128"/>
                <a:ea typeface="ＭＳ Ｐゴシック" panose="020B0600070205080204" pitchFamily="50" charset="-128"/>
              </a:rPr>
              <a:t>PPAC</a:t>
            </a:r>
            <a:endParaRPr kumimoji="1" lang="ja-JP" altLang="en-US" sz="2000" dirty="0">
              <a:latin typeface="ＭＳ Ｐゴシック" panose="020B0600070205080204" pitchFamily="50" charset="-128"/>
              <a:ea typeface="ＭＳ Ｐゴシック" panose="020B0600070205080204" pitchFamily="50" charset="-128"/>
            </a:endParaRPr>
          </a:p>
        </p:txBody>
      </p:sp>
      <p:sp>
        <p:nvSpPr>
          <p:cNvPr id="27" name="テキスト ボックス 26">
            <a:extLst>
              <a:ext uri="{FF2B5EF4-FFF2-40B4-BE49-F238E27FC236}">
                <a16:creationId xmlns:a16="http://schemas.microsoft.com/office/drawing/2014/main" id="{B3BE2627-6305-8F8F-3B9C-317A7045ECC8}"/>
              </a:ext>
            </a:extLst>
          </p:cNvPr>
          <p:cNvSpPr txBox="1"/>
          <p:nvPr/>
        </p:nvSpPr>
        <p:spPr>
          <a:xfrm>
            <a:off x="682872" y="5822686"/>
            <a:ext cx="2802008" cy="461665"/>
          </a:xfrm>
          <a:prstGeom prst="rect">
            <a:avLst/>
          </a:prstGeom>
          <a:noFill/>
          <a:ln>
            <a:noFill/>
          </a:ln>
        </p:spPr>
        <p:txBody>
          <a:bodyPr wrap="square" rtlCol="0">
            <a:spAutoFit/>
          </a:bodyPr>
          <a:lstStyle/>
          <a:p>
            <a:r>
              <a:rPr lang="en-US" altLang="ja-JP" sz="2400" dirty="0">
                <a:latin typeface="ＭＳ Ｐゴシック" panose="020B0600070205080204" pitchFamily="50" charset="-128"/>
                <a:ea typeface="ＭＳ Ｐゴシック" panose="020B0600070205080204" pitchFamily="50" charset="-128"/>
              </a:rPr>
              <a:t>Ionization</a:t>
            </a:r>
            <a:r>
              <a:rPr lang="en-US" altLang="ja-JP" sz="2000" dirty="0">
                <a:latin typeface="ＭＳ Ｐゴシック" panose="020B0600070205080204" pitchFamily="50" charset="-128"/>
                <a:ea typeface="ＭＳ Ｐゴシック" panose="020B0600070205080204" pitchFamily="50" charset="-128"/>
              </a:rPr>
              <a:t> Chamber</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28" name="テキスト ボックス 27">
            <a:extLst>
              <a:ext uri="{FF2B5EF4-FFF2-40B4-BE49-F238E27FC236}">
                <a16:creationId xmlns:a16="http://schemas.microsoft.com/office/drawing/2014/main" id="{DAB1E399-8B45-D101-BDC0-DC4A2462EF65}"/>
              </a:ext>
            </a:extLst>
          </p:cNvPr>
          <p:cNvSpPr txBox="1"/>
          <p:nvPr/>
        </p:nvSpPr>
        <p:spPr>
          <a:xfrm>
            <a:off x="706482" y="6399566"/>
            <a:ext cx="3242583" cy="461665"/>
          </a:xfrm>
          <a:prstGeom prst="rect">
            <a:avLst/>
          </a:prstGeom>
          <a:noFill/>
          <a:ln>
            <a:noFill/>
          </a:ln>
        </p:spPr>
        <p:txBody>
          <a:bodyPr wrap="square" rtlCol="0">
            <a:spAutoFit/>
          </a:bodyPr>
          <a:lstStyle/>
          <a:p>
            <a:r>
              <a:rPr lang="en-US" altLang="ja-JP" sz="2400" dirty="0">
                <a:latin typeface="ＭＳ Ｐゴシック" panose="020B0600070205080204" pitchFamily="50" charset="-128"/>
                <a:ea typeface="ＭＳ Ｐゴシック" panose="020B0600070205080204" pitchFamily="50" charset="-128"/>
              </a:rPr>
              <a:t>Plastic Scintillator</a:t>
            </a:r>
            <a:endParaRPr kumimoji="1" lang="ja-JP" altLang="en-US" sz="2400" dirty="0">
              <a:latin typeface="ＭＳ Ｐゴシック" panose="020B0600070205080204" pitchFamily="50" charset="-128"/>
              <a:ea typeface="ＭＳ Ｐゴシック" panose="020B0600070205080204" pitchFamily="50" charset="-128"/>
            </a:endParaRPr>
          </a:p>
        </p:txBody>
      </p:sp>
      <p:sp>
        <p:nvSpPr>
          <p:cNvPr id="31" name="テキスト ボックス 30">
            <a:extLst>
              <a:ext uri="{FF2B5EF4-FFF2-40B4-BE49-F238E27FC236}">
                <a16:creationId xmlns:a16="http://schemas.microsoft.com/office/drawing/2014/main" id="{E15D54C9-837E-2227-711F-EF015F9A5C74}"/>
              </a:ext>
            </a:extLst>
          </p:cNvPr>
          <p:cNvSpPr txBox="1"/>
          <p:nvPr/>
        </p:nvSpPr>
        <p:spPr>
          <a:xfrm>
            <a:off x="10981132" y="108465"/>
            <a:ext cx="1073166"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P.6</a:t>
            </a:r>
          </a:p>
        </p:txBody>
      </p:sp>
      <mc:AlternateContent xmlns:mc="http://schemas.openxmlformats.org/markup-compatibility/2006" xmlns:a14="http://schemas.microsoft.com/office/drawing/2010/main">
        <mc:Choice Requires="a14">
          <p:sp>
            <p:nvSpPr>
              <p:cNvPr id="2" name="テキスト ボックス 1">
                <a:extLst>
                  <a:ext uri="{FF2B5EF4-FFF2-40B4-BE49-F238E27FC236}">
                    <a16:creationId xmlns:a16="http://schemas.microsoft.com/office/drawing/2014/main" id="{E9FF36BF-B2A2-C662-8038-36EFDCAAE563}"/>
                  </a:ext>
                </a:extLst>
              </p:cNvPr>
              <p:cNvSpPr txBox="1"/>
              <p:nvPr/>
            </p:nvSpPr>
            <p:spPr>
              <a:xfrm>
                <a:off x="5807399" y="5937339"/>
                <a:ext cx="2874489" cy="830997"/>
              </a:xfrm>
              <a:prstGeom prst="rect">
                <a:avLst/>
              </a:prstGeom>
              <a:solidFill>
                <a:schemeClr val="bg2"/>
              </a:solidFill>
            </p:spPr>
            <p:txBody>
              <a:bodyPr wrap="square" rtlCol="0">
                <a:spAutoFit/>
              </a:bodyPr>
              <a:lstStyle/>
              <a:p>
                <a:pPr algn="ctr"/>
                <a:r>
                  <a:rPr lang="en-US" altLang="ja-JP" sz="2400" b="1" dirty="0">
                    <a:latin typeface="Cambria Math" panose="02040503050406030204" pitchFamily="18" charset="0"/>
                    <a:ea typeface="Cambria Math" panose="02040503050406030204" pitchFamily="18" charset="0"/>
                  </a:rPr>
                  <a:t>Reaction Target </a:t>
                </a:r>
                <a:r>
                  <a:rPr kumimoji="1" lang="en-US" altLang="ja-JP" sz="2400" b="1" dirty="0">
                    <a:latin typeface="Cambria Math" panose="02040503050406030204" pitchFamily="18" charset="0"/>
                    <a:ea typeface="Cambria Math" panose="02040503050406030204" pitchFamily="18" charset="0"/>
                  </a:rPr>
                  <a:t>(C)</a:t>
                </a:r>
              </a:p>
              <a:p>
                <a:pPr algn="ctr"/>
                <a:r>
                  <a:rPr lang="en-US" altLang="ja-JP" sz="2400" dirty="0">
                    <a:latin typeface="Cambria Math" panose="02040503050406030204" pitchFamily="18" charset="0"/>
                    <a:ea typeface="Cambria Math" panose="02040503050406030204" pitchFamily="18" charset="0"/>
                  </a:rPr>
                  <a:t>1.013 g/</a:t>
                </a:r>
                <a14:m>
                  <m:oMath xmlns:m="http://schemas.openxmlformats.org/officeDocument/2006/math">
                    <m:r>
                      <m:rPr>
                        <m:sty m:val="p"/>
                      </m:rPr>
                      <a:rPr kumimoji="1" lang="ja-JP" altLang="en-US" sz="2400" b="0" i="0" dirty="0" smtClean="0">
                        <a:latin typeface="Cambria Math" panose="02040503050406030204" pitchFamily="18" charset="0"/>
                      </a:rPr>
                      <m:t>c</m:t>
                    </m:r>
                    <m:sSup>
                      <m:sSupPr>
                        <m:ctrlPr>
                          <a:rPr kumimoji="1" lang="ja-JP" altLang="en-US" sz="2400" b="0" i="0" dirty="0">
                            <a:latin typeface="Cambria Math" panose="02040503050406030204" pitchFamily="18" charset="0"/>
                          </a:rPr>
                        </m:ctrlPr>
                      </m:sSupPr>
                      <m:e>
                        <m:r>
                          <m:rPr>
                            <m:sty m:val="p"/>
                          </m:rPr>
                          <a:rPr kumimoji="1" lang="ja-JP" altLang="en-US" sz="2400" b="0" i="0" dirty="0">
                            <a:latin typeface="Cambria Math" panose="02040503050406030204" pitchFamily="18" charset="0"/>
                          </a:rPr>
                          <m:t>m</m:t>
                        </m:r>
                      </m:e>
                      <m:sup>
                        <m:r>
                          <a:rPr kumimoji="1" lang="ja-JP" altLang="en-US" sz="2400" b="0" i="0" dirty="0">
                            <a:latin typeface="Cambria Math" panose="02040503050406030204" pitchFamily="18" charset="0"/>
                          </a:rPr>
                          <m:t>2</m:t>
                        </m:r>
                      </m:sup>
                    </m:sSup>
                  </m:oMath>
                </a14:m>
                <a:endParaRPr kumimoji="1" lang="ja-JP" altLang="en-US" sz="2400" dirty="0">
                  <a:latin typeface="Cambria Math" panose="02040503050406030204" pitchFamily="18" charset="0"/>
                </a:endParaRPr>
              </a:p>
            </p:txBody>
          </p:sp>
        </mc:Choice>
        <mc:Fallback xmlns="">
          <p:sp>
            <p:nvSpPr>
              <p:cNvPr id="2" name="テキスト ボックス 1">
                <a:extLst>
                  <a:ext uri="{FF2B5EF4-FFF2-40B4-BE49-F238E27FC236}">
                    <a16:creationId xmlns:a16="http://schemas.microsoft.com/office/drawing/2014/main" id="{E9FF36BF-B2A2-C662-8038-36EFDCAAE563}"/>
                  </a:ext>
                </a:extLst>
              </p:cNvPr>
              <p:cNvSpPr txBox="1">
                <a:spLocks noRot="1" noChangeAspect="1" noMove="1" noResize="1" noEditPoints="1" noAdjustHandles="1" noChangeArrowheads="1" noChangeShapeType="1" noTextEdit="1"/>
              </p:cNvSpPr>
              <p:nvPr/>
            </p:nvSpPr>
            <p:spPr>
              <a:xfrm>
                <a:off x="5807399" y="5937339"/>
                <a:ext cx="2874489" cy="830997"/>
              </a:xfrm>
              <a:prstGeom prst="rect">
                <a:avLst/>
              </a:prstGeom>
              <a:blipFill>
                <a:blip r:embed="rId4"/>
                <a:stretch>
                  <a:fillRect l="-212" t="-5882" b="-1617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D9303479-5B1E-C200-0E5D-A574467792F9}"/>
                  </a:ext>
                </a:extLst>
              </p:cNvPr>
              <p:cNvSpPr txBox="1"/>
              <p:nvPr/>
            </p:nvSpPr>
            <p:spPr>
              <a:xfrm>
                <a:off x="8899019" y="5944398"/>
                <a:ext cx="2874489" cy="830997"/>
              </a:xfrm>
              <a:prstGeom prst="rect">
                <a:avLst/>
              </a:prstGeom>
              <a:solidFill>
                <a:schemeClr val="bg2"/>
              </a:solidFill>
            </p:spPr>
            <p:txBody>
              <a:bodyPr wrap="square" rtlCol="0">
                <a:spAutoFit/>
              </a:bodyPr>
              <a:lstStyle/>
              <a:p>
                <a:pPr algn="ctr"/>
                <a:r>
                  <a:rPr kumimoji="1" lang="en-US" altLang="ja-JP" sz="2400" b="1" dirty="0">
                    <a:latin typeface="Cambria Math" panose="02040503050406030204" pitchFamily="18" charset="0"/>
                    <a:ea typeface="Cambria Math" panose="02040503050406030204" pitchFamily="18" charset="0"/>
                  </a:rPr>
                  <a:t> Window (Al)</a:t>
                </a:r>
              </a:p>
              <a:p>
                <a:pPr algn="ctr"/>
                <a:r>
                  <a:rPr lang="en-US" altLang="ja-JP" sz="2400" dirty="0">
                    <a:latin typeface="Cambria Math" panose="02040503050406030204" pitchFamily="18" charset="0"/>
                    <a:ea typeface="Cambria Math" panose="02040503050406030204" pitchFamily="18" charset="0"/>
                  </a:rPr>
                  <a:t>0.027 g/</a:t>
                </a:r>
                <a14:m>
                  <m:oMath xmlns:m="http://schemas.openxmlformats.org/officeDocument/2006/math">
                    <m:r>
                      <m:rPr>
                        <m:sty m:val="p"/>
                      </m:rPr>
                      <a:rPr kumimoji="1" lang="ja-JP" altLang="en-US" sz="2400" b="0" i="0" dirty="0" smtClean="0">
                        <a:latin typeface="Cambria Math" panose="02040503050406030204" pitchFamily="18" charset="0"/>
                      </a:rPr>
                      <m:t>c</m:t>
                    </m:r>
                    <m:sSup>
                      <m:sSupPr>
                        <m:ctrlPr>
                          <a:rPr kumimoji="1" lang="ja-JP" altLang="en-US" sz="2400" b="0" i="0" dirty="0">
                            <a:latin typeface="Cambria Math" panose="02040503050406030204" pitchFamily="18" charset="0"/>
                          </a:rPr>
                        </m:ctrlPr>
                      </m:sSupPr>
                      <m:e>
                        <m:r>
                          <m:rPr>
                            <m:sty m:val="p"/>
                          </m:rPr>
                          <a:rPr kumimoji="1" lang="ja-JP" altLang="en-US" sz="2400" b="0" i="0" dirty="0">
                            <a:latin typeface="Cambria Math" panose="02040503050406030204" pitchFamily="18" charset="0"/>
                          </a:rPr>
                          <m:t>m</m:t>
                        </m:r>
                      </m:e>
                      <m:sup>
                        <m:r>
                          <a:rPr kumimoji="1" lang="ja-JP" altLang="en-US" sz="2400" b="0" i="0" dirty="0">
                            <a:latin typeface="Cambria Math" panose="02040503050406030204" pitchFamily="18" charset="0"/>
                          </a:rPr>
                          <m:t>2</m:t>
                        </m:r>
                      </m:sup>
                    </m:sSup>
                  </m:oMath>
                </a14:m>
                <a:endParaRPr kumimoji="1" lang="ja-JP" altLang="en-US" sz="2400" dirty="0">
                  <a:latin typeface="Cambria Math" panose="02040503050406030204" pitchFamily="18" charset="0"/>
                </a:endParaRPr>
              </a:p>
            </p:txBody>
          </p:sp>
        </mc:Choice>
        <mc:Fallback xmlns="">
          <p:sp>
            <p:nvSpPr>
              <p:cNvPr id="3" name="テキスト ボックス 2">
                <a:extLst>
                  <a:ext uri="{FF2B5EF4-FFF2-40B4-BE49-F238E27FC236}">
                    <a16:creationId xmlns:a16="http://schemas.microsoft.com/office/drawing/2014/main" id="{D9303479-5B1E-C200-0E5D-A574467792F9}"/>
                  </a:ext>
                </a:extLst>
              </p:cNvPr>
              <p:cNvSpPr txBox="1">
                <a:spLocks noRot="1" noChangeAspect="1" noMove="1" noResize="1" noEditPoints="1" noAdjustHandles="1" noChangeArrowheads="1" noChangeShapeType="1" noTextEdit="1"/>
              </p:cNvSpPr>
              <p:nvPr/>
            </p:nvSpPr>
            <p:spPr>
              <a:xfrm>
                <a:off x="8899019" y="5944398"/>
                <a:ext cx="2874489" cy="830997"/>
              </a:xfrm>
              <a:prstGeom prst="rect">
                <a:avLst/>
              </a:prstGeom>
              <a:blipFill>
                <a:blip r:embed="rId6"/>
                <a:stretch>
                  <a:fillRect t="-5882" b="-16176"/>
                </a:stretch>
              </a:blipFill>
            </p:spPr>
            <p:txBody>
              <a:bodyPr/>
              <a:lstStyle/>
              <a:p>
                <a:r>
                  <a:rPr lang="ja-JP" altLang="en-US">
                    <a:noFill/>
                  </a:rPr>
                  <a:t> </a:t>
                </a:r>
              </a:p>
            </p:txBody>
          </p:sp>
        </mc:Fallback>
      </mc:AlternateContent>
      <p:cxnSp>
        <p:nvCxnSpPr>
          <p:cNvPr id="7" name="直線矢印コネクタ 6">
            <a:extLst>
              <a:ext uri="{FF2B5EF4-FFF2-40B4-BE49-F238E27FC236}">
                <a16:creationId xmlns:a16="http://schemas.microsoft.com/office/drawing/2014/main" id="{DE0171C2-D5E4-FF69-C39C-FE2A81902DB1}"/>
              </a:ext>
            </a:extLst>
          </p:cNvPr>
          <p:cNvCxnSpPr>
            <a:cxnSpLocks/>
          </p:cNvCxnSpPr>
          <p:nvPr/>
        </p:nvCxnSpPr>
        <p:spPr>
          <a:xfrm flipV="1">
            <a:off x="6782083" y="5452401"/>
            <a:ext cx="140683" cy="459849"/>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8" name="直線矢印コネクタ 7">
            <a:extLst>
              <a:ext uri="{FF2B5EF4-FFF2-40B4-BE49-F238E27FC236}">
                <a16:creationId xmlns:a16="http://schemas.microsoft.com/office/drawing/2014/main" id="{B05F4BD5-78DA-CE72-793E-107268E1FE09}"/>
              </a:ext>
            </a:extLst>
          </p:cNvPr>
          <p:cNvCxnSpPr>
            <a:cxnSpLocks/>
          </p:cNvCxnSpPr>
          <p:nvPr/>
        </p:nvCxnSpPr>
        <p:spPr>
          <a:xfrm flipH="1" flipV="1">
            <a:off x="8899019" y="5365820"/>
            <a:ext cx="228815" cy="578578"/>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grpSp>
        <p:nvGrpSpPr>
          <p:cNvPr id="18" name="グループ化 17">
            <a:extLst>
              <a:ext uri="{FF2B5EF4-FFF2-40B4-BE49-F238E27FC236}">
                <a16:creationId xmlns:a16="http://schemas.microsoft.com/office/drawing/2014/main" id="{74C2F163-B615-817E-BEFF-D3103BAD3C31}"/>
              </a:ext>
            </a:extLst>
          </p:cNvPr>
          <p:cNvGrpSpPr/>
          <p:nvPr/>
        </p:nvGrpSpPr>
        <p:grpSpPr>
          <a:xfrm>
            <a:off x="892418" y="826391"/>
            <a:ext cx="9943320" cy="2554478"/>
            <a:chOff x="1454331" y="1044882"/>
            <a:chExt cx="10737669" cy="2742188"/>
          </a:xfrm>
        </p:grpSpPr>
        <p:grpSp>
          <p:nvGrpSpPr>
            <p:cNvPr id="21" name="グループ化 20">
              <a:extLst>
                <a:ext uri="{FF2B5EF4-FFF2-40B4-BE49-F238E27FC236}">
                  <a16:creationId xmlns:a16="http://schemas.microsoft.com/office/drawing/2014/main" id="{C9E2C1D9-492E-D0E4-3D0B-DA3FB802BDBF}"/>
                </a:ext>
              </a:extLst>
            </p:cNvPr>
            <p:cNvGrpSpPr/>
            <p:nvPr/>
          </p:nvGrpSpPr>
          <p:grpSpPr>
            <a:xfrm>
              <a:off x="1454331" y="1044882"/>
              <a:ext cx="10737669" cy="2742188"/>
              <a:chOff x="1454331" y="1044882"/>
              <a:chExt cx="10737669" cy="2742188"/>
            </a:xfrm>
          </p:grpSpPr>
          <p:pic>
            <p:nvPicPr>
              <p:cNvPr id="30" name="図 29">
                <a:extLst>
                  <a:ext uri="{FF2B5EF4-FFF2-40B4-BE49-F238E27FC236}">
                    <a16:creationId xmlns:a16="http://schemas.microsoft.com/office/drawing/2014/main" id="{29BF1594-A98F-4101-B4A3-8AF1B4C92EE8}"/>
                  </a:ext>
                </a:extLst>
              </p:cNvPr>
              <p:cNvPicPr>
                <a:picLocks noChangeAspect="1"/>
              </p:cNvPicPr>
              <p:nvPr/>
            </p:nvPicPr>
            <p:blipFill>
              <a:blip r:embed="rId7"/>
              <a:stretch>
                <a:fillRect/>
              </a:stretch>
            </p:blipFill>
            <p:spPr>
              <a:xfrm>
                <a:off x="1454331" y="1044882"/>
                <a:ext cx="10737669" cy="2742188"/>
              </a:xfrm>
              <a:prstGeom prst="rect">
                <a:avLst/>
              </a:prstGeom>
            </p:spPr>
          </p:pic>
          <p:cxnSp>
            <p:nvCxnSpPr>
              <p:cNvPr id="32" name="直線矢印コネクタ 31">
                <a:extLst>
                  <a:ext uri="{FF2B5EF4-FFF2-40B4-BE49-F238E27FC236}">
                    <a16:creationId xmlns:a16="http://schemas.microsoft.com/office/drawing/2014/main" id="{16E79DA2-3083-EDCD-C9DD-D8DACFA7CE4B}"/>
                  </a:ext>
                </a:extLst>
              </p:cNvPr>
              <p:cNvCxnSpPr>
                <a:cxnSpLocks/>
              </p:cNvCxnSpPr>
              <p:nvPr/>
            </p:nvCxnSpPr>
            <p:spPr>
              <a:xfrm rot="-300000">
                <a:off x="8921932" y="1907177"/>
                <a:ext cx="0" cy="818606"/>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grpSp>
        <p:sp>
          <p:nvSpPr>
            <p:cNvPr id="29" name="四角形: 角を丸くする 28">
              <a:extLst>
                <a:ext uri="{FF2B5EF4-FFF2-40B4-BE49-F238E27FC236}">
                  <a16:creationId xmlns:a16="http://schemas.microsoft.com/office/drawing/2014/main" id="{B72E5966-88CD-74C7-F169-551BBAE90FF7}"/>
                </a:ext>
              </a:extLst>
            </p:cNvPr>
            <p:cNvSpPr/>
            <p:nvPr/>
          </p:nvSpPr>
          <p:spPr>
            <a:xfrm>
              <a:off x="8515499" y="1044882"/>
              <a:ext cx="823058" cy="8727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7" name="図 16" descr="ダイアグラム&#10;&#10;AI 生成コンテンツは誤りを含む可能性があります。">
            <a:extLst>
              <a:ext uri="{FF2B5EF4-FFF2-40B4-BE49-F238E27FC236}">
                <a16:creationId xmlns:a16="http://schemas.microsoft.com/office/drawing/2014/main" id="{99EA1969-C265-12C8-90F8-736D8436385B}"/>
              </a:ext>
            </a:extLst>
          </p:cNvPr>
          <p:cNvPicPr>
            <a:picLocks noChangeAspect="1"/>
          </p:cNvPicPr>
          <p:nvPr/>
        </p:nvPicPr>
        <p:blipFill>
          <a:blip r:embed="rId8"/>
          <a:stretch>
            <a:fillRect/>
          </a:stretch>
        </p:blipFill>
        <p:spPr>
          <a:xfrm>
            <a:off x="1075475" y="1501438"/>
            <a:ext cx="691105" cy="575921"/>
          </a:xfrm>
          <a:prstGeom prst="rect">
            <a:avLst/>
          </a:prstGeom>
        </p:spPr>
      </p:pic>
      <p:sp>
        <p:nvSpPr>
          <p:cNvPr id="9" name="四角形: 角を丸くする 8">
            <a:extLst>
              <a:ext uri="{FF2B5EF4-FFF2-40B4-BE49-F238E27FC236}">
                <a16:creationId xmlns:a16="http://schemas.microsoft.com/office/drawing/2014/main" id="{5121F60A-F476-3AA7-D41F-32AAB58FC4F1}"/>
              </a:ext>
            </a:extLst>
          </p:cNvPr>
          <p:cNvSpPr/>
          <p:nvPr/>
        </p:nvSpPr>
        <p:spPr>
          <a:xfrm>
            <a:off x="6770771" y="2008762"/>
            <a:ext cx="2140085" cy="1382267"/>
          </a:xfrm>
          <a:prstGeom prst="roundRect">
            <a:avLst/>
          </a:prstGeom>
          <a:solidFill>
            <a:srgbClr val="FBE3D6">
              <a:alpha val="30196"/>
            </a:srgb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下 11">
            <a:extLst>
              <a:ext uri="{FF2B5EF4-FFF2-40B4-BE49-F238E27FC236}">
                <a16:creationId xmlns:a16="http://schemas.microsoft.com/office/drawing/2014/main" id="{94AF2DF7-51EF-DBBD-4CFF-F1E02BA8E1D6}"/>
              </a:ext>
            </a:extLst>
          </p:cNvPr>
          <p:cNvSpPr/>
          <p:nvPr/>
        </p:nvSpPr>
        <p:spPr>
          <a:xfrm rot="2384194">
            <a:off x="6450213" y="3377259"/>
            <a:ext cx="453323" cy="509762"/>
          </a:xfrm>
          <a:prstGeom prst="downArrow">
            <a:avLst/>
          </a:prstGeom>
          <a:solidFill>
            <a:srgbClr val="FBE3D6"/>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5D77199-02C7-346A-4195-57B67CE26614}"/>
              </a:ext>
            </a:extLst>
          </p:cNvPr>
          <p:cNvSpPr txBox="1"/>
          <p:nvPr/>
        </p:nvSpPr>
        <p:spPr>
          <a:xfrm>
            <a:off x="2948683" y="700417"/>
            <a:ext cx="4148893" cy="461665"/>
          </a:xfrm>
          <a:prstGeom prst="rect">
            <a:avLst/>
          </a:prstGeom>
          <a:noFill/>
          <a:ln w="28575">
            <a:solidFill>
              <a:schemeClr val="tx1"/>
            </a:solidFill>
          </a:ln>
        </p:spPr>
        <p:txBody>
          <a:bodyPr wrap="none" rtlCol="0">
            <a:spAutoFit/>
          </a:bodyPr>
          <a:lstStyle/>
          <a:p>
            <a:r>
              <a:rPr kumimoji="1" lang="en-US" altLang="ja-JP" sz="2400" dirty="0">
                <a:latin typeface="ＭＳ Ｐゴシック" panose="020B0600070205080204" pitchFamily="50" charset="-128"/>
                <a:ea typeface="ＭＳ Ｐゴシック" panose="020B0600070205080204" pitchFamily="50" charset="-128"/>
              </a:rPr>
              <a:t>RIKEN RI beam </a:t>
            </a:r>
            <a:r>
              <a:rPr lang="ja-JP" altLang="ja-JP" sz="2400" dirty="0">
                <a:latin typeface="ＭＳ Ｐゴシック" panose="020B0600070205080204" pitchFamily="50" charset="-128"/>
                <a:ea typeface="ＭＳ Ｐゴシック" panose="020B0600070205080204" pitchFamily="50" charset="-128"/>
              </a:rPr>
              <a:t>Factory (RIBF)</a:t>
            </a:r>
            <a:endParaRPr kumimoji="1" lang="ja-JP" altLang="en-US" sz="24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174941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E96A711D-8AF8-2D63-6095-25581FCE4459}"/>
              </a:ext>
            </a:extLst>
          </p:cNvPr>
          <p:cNvPicPr>
            <a:picLocks noChangeAspect="1"/>
          </p:cNvPicPr>
          <p:nvPr/>
        </p:nvPicPr>
        <p:blipFill>
          <a:blip r:embed="rId3"/>
          <a:stretch>
            <a:fillRect/>
          </a:stretch>
        </p:blipFill>
        <p:spPr>
          <a:xfrm>
            <a:off x="7009314" y="2602349"/>
            <a:ext cx="5089299" cy="3243495"/>
          </a:xfrm>
          <a:prstGeom prst="rect">
            <a:avLst/>
          </a:prstGeom>
        </p:spPr>
      </p:pic>
      <p:grpSp>
        <p:nvGrpSpPr>
          <p:cNvPr id="11" name="グループ化 10">
            <a:extLst>
              <a:ext uri="{FF2B5EF4-FFF2-40B4-BE49-F238E27FC236}">
                <a16:creationId xmlns:a16="http://schemas.microsoft.com/office/drawing/2014/main" id="{6479E494-B23F-8D8E-B852-A7CFA907DDC1}"/>
              </a:ext>
            </a:extLst>
          </p:cNvPr>
          <p:cNvGrpSpPr/>
          <p:nvPr/>
        </p:nvGrpSpPr>
        <p:grpSpPr>
          <a:xfrm>
            <a:off x="4012029" y="283069"/>
            <a:ext cx="7023895" cy="1804466"/>
            <a:chOff x="1454331" y="1044882"/>
            <a:chExt cx="10737669" cy="2742188"/>
          </a:xfrm>
        </p:grpSpPr>
        <p:grpSp>
          <p:nvGrpSpPr>
            <p:cNvPr id="12" name="グループ化 11">
              <a:extLst>
                <a:ext uri="{FF2B5EF4-FFF2-40B4-BE49-F238E27FC236}">
                  <a16:creationId xmlns:a16="http://schemas.microsoft.com/office/drawing/2014/main" id="{9FA120DA-481E-8C0B-A1D5-002C5DF0FF62}"/>
                </a:ext>
              </a:extLst>
            </p:cNvPr>
            <p:cNvGrpSpPr/>
            <p:nvPr/>
          </p:nvGrpSpPr>
          <p:grpSpPr>
            <a:xfrm>
              <a:off x="1454331" y="1044882"/>
              <a:ext cx="10737669" cy="2742188"/>
              <a:chOff x="1454331" y="1044882"/>
              <a:chExt cx="10737669" cy="2742188"/>
            </a:xfrm>
          </p:grpSpPr>
          <p:pic>
            <p:nvPicPr>
              <p:cNvPr id="16" name="図 15">
                <a:extLst>
                  <a:ext uri="{FF2B5EF4-FFF2-40B4-BE49-F238E27FC236}">
                    <a16:creationId xmlns:a16="http://schemas.microsoft.com/office/drawing/2014/main" id="{01068D15-F1C7-1A2D-855A-B3FA4049A717}"/>
                  </a:ext>
                </a:extLst>
              </p:cNvPr>
              <p:cNvPicPr>
                <a:picLocks noChangeAspect="1"/>
              </p:cNvPicPr>
              <p:nvPr/>
            </p:nvPicPr>
            <p:blipFill>
              <a:blip r:embed="rId4"/>
              <a:stretch>
                <a:fillRect/>
              </a:stretch>
            </p:blipFill>
            <p:spPr>
              <a:xfrm>
                <a:off x="1454331" y="1044882"/>
                <a:ext cx="10737669" cy="2742188"/>
              </a:xfrm>
              <a:prstGeom prst="rect">
                <a:avLst/>
              </a:prstGeom>
            </p:spPr>
          </p:pic>
          <p:cxnSp>
            <p:nvCxnSpPr>
              <p:cNvPr id="19" name="直線矢印コネクタ 18">
                <a:extLst>
                  <a:ext uri="{FF2B5EF4-FFF2-40B4-BE49-F238E27FC236}">
                    <a16:creationId xmlns:a16="http://schemas.microsoft.com/office/drawing/2014/main" id="{B6D8D0FE-7648-32C7-B158-02309C4A8CAB}"/>
                  </a:ext>
                </a:extLst>
              </p:cNvPr>
              <p:cNvCxnSpPr>
                <a:cxnSpLocks/>
              </p:cNvCxnSpPr>
              <p:nvPr/>
            </p:nvCxnSpPr>
            <p:spPr>
              <a:xfrm rot="-300000">
                <a:off x="8921932" y="1907177"/>
                <a:ext cx="0" cy="818606"/>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grpSp>
        <p:sp>
          <p:nvSpPr>
            <p:cNvPr id="13" name="四角形: 角を丸くする 12">
              <a:extLst>
                <a:ext uri="{FF2B5EF4-FFF2-40B4-BE49-F238E27FC236}">
                  <a16:creationId xmlns:a16="http://schemas.microsoft.com/office/drawing/2014/main" id="{EEA0D165-B995-F6E3-EAB5-70A15CC9FDE5}"/>
                </a:ext>
              </a:extLst>
            </p:cNvPr>
            <p:cNvSpPr/>
            <p:nvPr/>
          </p:nvSpPr>
          <p:spPr>
            <a:xfrm>
              <a:off x="8515499" y="1044882"/>
              <a:ext cx="823058" cy="8727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テキスト ボックス 5">
            <a:extLst>
              <a:ext uri="{FF2B5EF4-FFF2-40B4-BE49-F238E27FC236}">
                <a16:creationId xmlns:a16="http://schemas.microsoft.com/office/drawing/2014/main" id="{38BA089A-0F80-9F1C-C86A-F1B11C5D82C6}"/>
              </a:ext>
            </a:extLst>
          </p:cNvPr>
          <p:cNvSpPr txBox="1"/>
          <p:nvPr/>
        </p:nvSpPr>
        <p:spPr>
          <a:xfrm>
            <a:off x="11157856" y="145411"/>
            <a:ext cx="969669"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P.7</a:t>
            </a:r>
          </a:p>
        </p:txBody>
      </p:sp>
      <p:sp>
        <p:nvSpPr>
          <p:cNvPr id="2" name="テキスト ボックス 1">
            <a:extLst>
              <a:ext uri="{FF2B5EF4-FFF2-40B4-BE49-F238E27FC236}">
                <a16:creationId xmlns:a16="http://schemas.microsoft.com/office/drawing/2014/main" id="{1FBE3DA0-DBB1-6B8B-E700-9641B72C4EC7}"/>
              </a:ext>
            </a:extLst>
          </p:cNvPr>
          <p:cNvSpPr txBox="1"/>
          <p:nvPr/>
        </p:nvSpPr>
        <p:spPr>
          <a:xfrm>
            <a:off x="0" y="1012156"/>
            <a:ext cx="4097597" cy="830997"/>
          </a:xfrm>
          <a:prstGeom prst="rect">
            <a:avLst/>
          </a:prstGeom>
          <a:noFill/>
        </p:spPr>
        <p:txBody>
          <a:bodyPr wrap="none" rtlCol="0">
            <a:spAutoFit/>
          </a:bodyPr>
          <a:lstStyle/>
          <a:p>
            <a:r>
              <a:rPr lang="ja-JP" altLang="ja-JP" sz="2400" dirty="0">
                <a:latin typeface="ＭＳ Ｐゴシック" panose="020B0600070205080204" pitchFamily="50" charset="-128"/>
                <a:ea typeface="ＭＳ Ｐゴシック" panose="020B0600070205080204" pitchFamily="50" charset="-128"/>
              </a:rPr>
              <a:t>Upstream: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Particle Identification (PI) Plot</a:t>
            </a:r>
            <a:endParaRPr kumimoji="1" lang="ja-JP" altLang="en-US" sz="24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FAF7EBB2-CF9B-DB07-0B62-287A8D3462ED}"/>
                  </a:ext>
                </a:extLst>
              </p:cNvPr>
              <p:cNvSpPr txBox="1"/>
              <p:nvPr/>
            </p:nvSpPr>
            <p:spPr>
              <a:xfrm>
                <a:off x="1223306" y="5845844"/>
                <a:ext cx="4180568" cy="523220"/>
              </a:xfrm>
              <a:prstGeom prst="rect">
                <a:avLst/>
              </a:prstGeom>
              <a:noFill/>
              <a:ln>
                <a:noFill/>
              </a:ln>
            </p:spPr>
            <p:txBody>
              <a:bodyPr wrap="none" rtlCol="0">
                <a:spAutoFit/>
              </a:bodyPr>
              <a:lstStyle/>
              <a:p>
                <a:r>
                  <a:rPr lang="en-US" altLang="ja-JP" sz="2800" kern="100" dirty="0">
                    <a:latin typeface="ＭＳ Ｐゴシック" panose="020B0600070205080204" pitchFamily="50" charset="-128"/>
                    <a:ea typeface="ＭＳ Ｐゴシック" panose="020B0600070205080204" pitchFamily="50" charset="-128"/>
                  </a:rPr>
                  <a:t>Mass-to-charge ratio </a:t>
                </a:r>
                <a14:m>
                  <m:oMath xmlns:m="http://schemas.openxmlformats.org/officeDocument/2006/math">
                    <m:r>
                      <a:rPr lang="en-US" altLang="ja-JP" sz="2800" i="1" kern="100">
                        <a:latin typeface="Cambria Math" panose="02040503050406030204" pitchFamily="18" charset="0"/>
                      </a:rPr>
                      <m:t>𝐴</m:t>
                    </m:r>
                    <m:r>
                      <a:rPr lang="en-US" altLang="ja-JP" sz="2800" i="1" kern="100">
                        <a:latin typeface="Cambria Math" panose="02040503050406030204" pitchFamily="18" charset="0"/>
                      </a:rPr>
                      <m:t>/</m:t>
                    </m:r>
                    <m:r>
                      <a:rPr lang="en-US" altLang="ja-JP" sz="2800" i="1" kern="100">
                        <a:latin typeface="Cambria Math" panose="02040503050406030204" pitchFamily="18" charset="0"/>
                      </a:rPr>
                      <m:t>𝑄</m:t>
                    </m:r>
                  </m:oMath>
                </a14:m>
                <a:endParaRPr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8" name="テキスト ボックス 7">
                <a:extLst>
                  <a:ext uri="{FF2B5EF4-FFF2-40B4-BE49-F238E27FC236}">
                    <a16:creationId xmlns:a16="http://schemas.microsoft.com/office/drawing/2014/main" id="{FAF7EBB2-CF9B-DB07-0B62-287A8D3462ED}"/>
                  </a:ext>
                </a:extLst>
              </p:cNvPr>
              <p:cNvSpPr txBox="1">
                <a:spLocks noRot="1" noChangeAspect="1" noMove="1" noResize="1" noEditPoints="1" noAdjustHandles="1" noChangeArrowheads="1" noChangeShapeType="1" noTextEdit="1"/>
              </p:cNvSpPr>
              <p:nvPr/>
            </p:nvSpPr>
            <p:spPr>
              <a:xfrm>
                <a:off x="1223306" y="5845844"/>
                <a:ext cx="4180568" cy="523220"/>
              </a:xfrm>
              <a:prstGeom prst="rect">
                <a:avLst/>
              </a:prstGeom>
              <a:blipFill>
                <a:blip r:embed="rId5"/>
                <a:stretch>
                  <a:fillRect l="-3066" t="-15116"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35C47A7A-4BE2-D22E-8EA5-2376128928CB}"/>
                  </a:ext>
                </a:extLst>
              </p:cNvPr>
              <p:cNvSpPr txBox="1"/>
              <p:nvPr/>
            </p:nvSpPr>
            <p:spPr>
              <a:xfrm>
                <a:off x="9893996" y="4224096"/>
                <a:ext cx="967267" cy="430887"/>
              </a:xfrm>
              <a:prstGeom prst="rect">
                <a:avLst/>
              </a:prstGeom>
              <a:solidFill>
                <a:schemeClr val="bg1"/>
              </a:solidFill>
              <a:ln w="38100">
                <a:solidFill>
                  <a:schemeClr val="tx1"/>
                </a:solidFill>
              </a:ln>
            </p:spPr>
            <p:txBody>
              <a:bodyPr wrap="square" rtlCol="0">
                <a:spAutoFit/>
              </a:bodyPr>
              <a:lstStyle/>
              <a:p>
                <a:pPr/>
                <a14:m>
                  <m:oMathPara xmlns:m="http://schemas.openxmlformats.org/officeDocument/2006/math">
                    <m:oMath>
                      <m:r>
                        <a:rPr lang="en-US" altLang="ja-JP" sz="2200" i="1" baseline="30000">
                          <a:latin typeface="Cambria Math" panose="02040503050406030204" pitchFamily="18" charset="0"/>
                        </a:rPr>
                        <m:t>135</m:t>
                      </m:r>
                      <m:r>
                        <m:rPr>
                          <m:sty m:val="p"/>
                        </m:rPr>
                        <a:rPr lang="en-US" altLang="ja-JP" sz="2200">
                          <a:latin typeface="Cambria Math" panose="02040503050406030204" pitchFamily="18" charset="0"/>
                        </a:rPr>
                        <m:t>Xe</m:t>
                      </m:r>
                    </m:oMath>
                  </m:oMathPara>
                </a14:m>
                <a:endParaRPr kumimoji="1" lang="ja-JP" altLang="en-US" sz="2200" dirty="0"/>
              </a:p>
            </p:txBody>
          </p:sp>
        </mc:Choice>
        <mc:Fallback xmlns="">
          <p:sp>
            <p:nvSpPr>
              <p:cNvPr id="9" name="テキスト ボックス 8">
                <a:extLst>
                  <a:ext uri="{FF2B5EF4-FFF2-40B4-BE49-F238E27FC236}">
                    <a16:creationId xmlns:a16="http://schemas.microsoft.com/office/drawing/2014/main" id="{35C47A7A-4BE2-D22E-8EA5-2376128928CB}"/>
                  </a:ext>
                </a:extLst>
              </p:cNvPr>
              <p:cNvSpPr txBox="1">
                <a:spLocks noRot="1" noChangeAspect="1" noMove="1" noResize="1" noEditPoints="1" noAdjustHandles="1" noChangeArrowheads="1" noChangeShapeType="1" noTextEdit="1"/>
              </p:cNvSpPr>
              <p:nvPr/>
            </p:nvSpPr>
            <p:spPr>
              <a:xfrm>
                <a:off x="9893996" y="4224096"/>
                <a:ext cx="967267" cy="430887"/>
              </a:xfrm>
              <a:prstGeom prst="rect">
                <a:avLst/>
              </a:prstGeom>
              <a:blipFill>
                <a:blip r:embed="rId6"/>
                <a:stretch>
                  <a:fillRect/>
                </a:stretch>
              </a:blipFill>
              <a:ln w="38100">
                <a:solidFill>
                  <a:schemeClr val="tx1"/>
                </a:solidFill>
              </a:ln>
            </p:spPr>
            <p:txBody>
              <a:bodyPr/>
              <a:lstStyle/>
              <a:p>
                <a:r>
                  <a:rPr lang="ja-JP" altLang="en-US">
                    <a:noFill/>
                  </a:rPr>
                  <a:t> </a:t>
                </a:r>
              </a:p>
            </p:txBody>
          </p:sp>
        </mc:Fallback>
      </mc:AlternateContent>
      <p:sp>
        <p:nvSpPr>
          <p:cNvPr id="17" name="四角形: 角を丸くする 16">
            <a:extLst>
              <a:ext uri="{FF2B5EF4-FFF2-40B4-BE49-F238E27FC236}">
                <a16:creationId xmlns:a16="http://schemas.microsoft.com/office/drawing/2014/main" id="{E01A052A-F21B-84E7-DAB6-23D638B419BC}"/>
              </a:ext>
            </a:extLst>
          </p:cNvPr>
          <p:cNvSpPr/>
          <p:nvPr/>
        </p:nvSpPr>
        <p:spPr>
          <a:xfrm>
            <a:off x="5188006" y="914253"/>
            <a:ext cx="3478382" cy="1194333"/>
          </a:xfrm>
          <a:prstGeom prst="round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D555ABDF-EB62-76A1-5911-39F261BEA064}"/>
                  </a:ext>
                </a:extLst>
              </p:cNvPr>
              <p:cNvSpPr txBox="1"/>
              <p:nvPr/>
            </p:nvSpPr>
            <p:spPr>
              <a:xfrm rot="16200000">
                <a:off x="285518" y="2789465"/>
                <a:ext cx="515654" cy="523220"/>
              </a:xfrm>
              <a:prstGeom prst="rect">
                <a:avLst/>
              </a:prstGeom>
              <a:noFill/>
              <a:ln>
                <a:noFill/>
              </a:ln>
            </p:spPr>
            <p:txBody>
              <a:bodyPr wrap="none" rtlCol="0">
                <a:spAutoFit/>
              </a:bodyPr>
              <a:lstStyle/>
              <a:p>
                <a:pPr/>
                <a14:m>
                  <m:oMathPara xmlns:m="http://schemas.openxmlformats.org/officeDocument/2006/math">
                    <m:oMath>
                      <m:r>
                        <a:rPr lang="en-US" altLang="ja-JP" sz="2800" b="0" i="1" smtClean="0">
                          <a:latin typeface="Cambria Math" panose="02040503050406030204" pitchFamily="18" charset="0"/>
                          <a:ea typeface="ＭＳ Ｐゴシック" panose="020B0600070205080204" pitchFamily="50" charset="-128"/>
                        </a:rPr>
                        <m:t>𝑍</m:t>
                      </m:r>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1" name="テキスト ボックス 20">
                <a:extLst>
                  <a:ext uri="{FF2B5EF4-FFF2-40B4-BE49-F238E27FC236}">
                    <a16:creationId xmlns:a16="http://schemas.microsoft.com/office/drawing/2014/main" id="{D555ABDF-EB62-76A1-5911-39F261BEA064}"/>
                  </a:ext>
                </a:extLst>
              </p:cNvPr>
              <p:cNvSpPr txBox="1">
                <a:spLocks noRot="1" noChangeAspect="1" noMove="1" noResize="1" noEditPoints="1" noAdjustHandles="1" noChangeArrowheads="1" noChangeShapeType="1" noTextEdit="1"/>
              </p:cNvSpPr>
              <p:nvPr/>
            </p:nvSpPr>
            <p:spPr>
              <a:xfrm rot="16200000">
                <a:off x="285518" y="2789465"/>
                <a:ext cx="515654" cy="523220"/>
              </a:xfrm>
              <a:prstGeom prst="rect">
                <a:avLst/>
              </a:prstGeom>
              <a:blipFill>
                <a:blip r:embed="rId11"/>
                <a:stretch>
                  <a:fillRect/>
                </a:stretch>
              </a:blipFill>
              <a:ln>
                <a:noFill/>
              </a:ln>
            </p:spPr>
            <p:txBody>
              <a:bodyPr/>
              <a:lstStyle/>
              <a:p>
                <a:r>
                  <a:rPr lang="ja-JP" altLang="en-US">
                    <a:noFill/>
                  </a:rPr>
                  <a:t> </a:t>
                </a:r>
              </a:p>
            </p:txBody>
          </p:sp>
        </mc:Fallback>
      </mc:AlternateContent>
      <p:sp>
        <p:nvSpPr>
          <p:cNvPr id="23" name="テキスト ボックス 22">
            <a:extLst>
              <a:ext uri="{FF2B5EF4-FFF2-40B4-BE49-F238E27FC236}">
                <a16:creationId xmlns:a16="http://schemas.microsoft.com/office/drawing/2014/main" id="{C3A584BA-8BC9-FF71-ADE9-61C1ACC4E7EA}"/>
              </a:ext>
            </a:extLst>
          </p:cNvPr>
          <p:cNvSpPr txBox="1"/>
          <p:nvPr/>
        </p:nvSpPr>
        <p:spPr>
          <a:xfrm rot="10800000">
            <a:off x="242926" y="3283481"/>
            <a:ext cx="615553" cy="2325317"/>
          </a:xfrm>
          <a:prstGeom prst="rect">
            <a:avLst/>
          </a:prstGeom>
          <a:noFill/>
        </p:spPr>
        <p:txBody>
          <a:bodyPr vert="eaVert" wrap="none" rtlCol="0">
            <a:spAutoFit/>
          </a:bodyPr>
          <a:lstStyle/>
          <a:p>
            <a:r>
              <a:rPr lang="en-US" altLang="ja-JP" sz="2800" dirty="0">
                <a:latin typeface="ＭＳ Ｐゴシック" panose="020B0600070205080204" pitchFamily="50" charset="-128"/>
                <a:ea typeface="ＭＳ Ｐゴシック" panose="020B0600070205080204" pitchFamily="50" charset="-128"/>
              </a:rPr>
              <a:t>Proton number</a:t>
            </a:r>
            <a:endParaRPr lang="ja-JP" altLang="en-US" sz="28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612956F9-F69C-79F1-7B8D-46F2091AA6D8}"/>
                  </a:ext>
                </a:extLst>
              </p:cNvPr>
              <p:cNvSpPr txBox="1"/>
              <p:nvPr/>
            </p:nvSpPr>
            <p:spPr>
              <a:xfrm>
                <a:off x="7285425" y="5845844"/>
                <a:ext cx="4180568" cy="523220"/>
              </a:xfrm>
              <a:prstGeom prst="rect">
                <a:avLst/>
              </a:prstGeom>
              <a:noFill/>
              <a:ln>
                <a:noFill/>
              </a:ln>
            </p:spPr>
            <p:txBody>
              <a:bodyPr wrap="none" rtlCol="0">
                <a:spAutoFit/>
              </a:bodyPr>
              <a:lstStyle/>
              <a:p>
                <a:r>
                  <a:rPr lang="en-US" altLang="ja-JP" sz="2800" kern="100" dirty="0">
                    <a:latin typeface="ＭＳ Ｐゴシック" panose="020B0600070205080204" pitchFamily="50" charset="-128"/>
                    <a:ea typeface="ＭＳ Ｐゴシック" panose="020B0600070205080204" pitchFamily="50" charset="-128"/>
                  </a:rPr>
                  <a:t>Mass-to-charge ratio </a:t>
                </a:r>
                <a14:m>
                  <m:oMath xmlns:m="http://schemas.openxmlformats.org/officeDocument/2006/math">
                    <m:r>
                      <a:rPr lang="en-US" altLang="ja-JP" sz="2800" i="1" kern="100">
                        <a:latin typeface="Cambria Math" panose="02040503050406030204" pitchFamily="18" charset="0"/>
                      </a:rPr>
                      <m:t>𝐴</m:t>
                    </m:r>
                    <m:r>
                      <a:rPr lang="en-US" altLang="ja-JP" sz="2800" i="1" kern="100">
                        <a:latin typeface="Cambria Math" panose="02040503050406030204" pitchFamily="18" charset="0"/>
                      </a:rPr>
                      <m:t>/</m:t>
                    </m:r>
                    <m:r>
                      <a:rPr lang="en-US" altLang="ja-JP" sz="2800" i="1" kern="100">
                        <a:latin typeface="Cambria Math" panose="02040503050406030204" pitchFamily="18" charset="0"/>
                      </a:rPr>
                      <m:t>𝑄</m:t>
                    </m:r>
                  </m:oMath>
                </a14:m>
                <a:endParaRPr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6" name="テキスト ボックス 25">
                <a:extLst>
                  <a:ext uri="{FF2B5EF4-FFF2-40B4-BE49-F238E27FC236}">
                    <a16:creationId xmlns:a16="http://schemas.microsoft.com/office/drawing/2014/main" id="{612956F9-F69C-79F1-7B8D-46F2091AA6D8}"/>
                  </a:ext>
                </a:extLst>
              </p:cNvPr>
              <p:cNvSpPr txBox="1">
                <a:spLocks noRot="1" noChangeAspect="1" noMove="1" noResize="1" noEditPoints="1" noAdjustHandles="1" noChangeArrowheads="1" noChangeShapeType="1" noTextEdit="1"/>
              </p:cNvSpPr>
              <p:nvPr/>
            </p:nvSpPr>
            <p:spPr>
              <a:xfrm>
                <a:off x="7285425" y="5845844"/>
                <a:ext cx="4180568" cy="523220"/>
              </a:xfrm>
              <a:prstGeom prst="rect">
                <a:avLst/>
              </a:prstGeom>
              <a:blipFill>
                <a:blip r:embed="rId12"/>
                <a:stretch>
                  <a:fillRect l="-2915" t="-15116"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8" name="テキスト ボックス 27">
                <a:extLst>
                  <a:ext uri="{FF2B5EF4-FFF2-40B4-BE49-F238E27FC236}">
                    <a16:creationId xmlns:a16="http://schemas.microsoft.com/office/drawing/2014/main" id="{5153EEA5-76CF-6D75-F885-5F4E6888CA4D}"/>
                  </a:ext>
                </a:extLst>
              </p:cNvPr>
              <p:cNvSpPr txBox="1"/>
              <p:nvPr/>
            </p:nvSpPr>
            <p:spPr>
              <a:xfrm rot="16200000">
                <a:off x="6347637" y="2789465"/>
                <a:ext cx="515654" cy="523220"/>
              </a:xfrm>
              <a:prstGeom prst="rect">
                <a:avLst/>
              </a:prstGeom>
              <a:noFill/>
              <a:ln>
                <a:noFill/>
              </a:ln>
            </p:spPr>
            <p:txBody>
              <a:bodyPr wrap="none" rtlCol="0">
                <a:spAutoFit/>
              </a:bodyPr>
              <a:lstStyle/>
              <a:p>
                <a:pPr/>
                <a14:m>
                  <m:oMathPara xmlns:m="http://schemas.openxmlformats.org/officeDocument/2006/math">
                    <m:oMath>
                      <m:r>
                        <a:rPr lang="en-US" altLang="ja-JP" sz="2800" b="0" i="1" smtClean="0">
                          <a:latin typeface="Cambria Math" panose="02040503050406030204" pitchFamily="18" charset="0"/>
                          <a:ea typeface="ＭＳ Ｐゴシック" panose="020B0600070205080204" pitchFamily="50" charset="-128"/>
                        </a:rPr>
                        <m:t>𝑍</m:t>
                      </m:r>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28" name="テキスト ボックス 27">
                <a:extLst>
                  <a:ext uri="{FF2B5EF4-FFF2-40B4-BE49-F238E27FC236}">
                    <a16:creationId xmlns:a16="http://schemas.microsoft.com/office/drawing/2014/main" id="{5153EEA5-76CF-6D75-F885-5F4E6888CA4D}"/>
                  </a:ext>
                </a:extLst>
              </p:cNvPr>
              <p:cNvSpPr txBox="1">
                <a:spLocks noRot="1" noChangeAspect="1" noMove="1" noResize="1" noEditPoints="1" noAdjustHandles="1" noChangeArrowheads="1" noChangeShapeType="1" noTextEdit="1"/>
              </p:cNvSpPr>
              <p:nvPr/>
            </p:nvSpPr>
            <p:spPr>
              <a:xfrm rot="16200000">
                <a:off x="6347637" y="2789465"/>
                <a:ext cx="515654" cy="523220"/>
              </a:xfrm>
              <a:prstGeom prst="rect">
                <a:avLst/>
              </a:prstGeom>
              <a:blipFill>
                <a:blip r:embed="rId13"/>
                <a:stretch>
                  <a:fillRect/>
                </a:stretch>
              </a:blipFill>
              <a:ln>
                <a:noFill/>
              </a:ln>
            </p:spPr>
            <p:txBody>
              <a:bodyPr/>
              <a:lstStyle/>
              <a:p>
                <a:r>
                  <a:rPr lang="ja-JP" altLang="en-US">
                    <a:noFill/>
                  </a:rPr>
                  <a:t> </a:t>
                </a:r>
              </a:p>
            </p:txBody>
          </p:sp>
        </mc:Fallback>
      </mc:AlternateContent>
      <p:sp>
        <p:nvSpPr>
          <p:cNvPr id="30" name="テキスト ボックス 29">
            <a:extLst>
              <a:ext uri="{FF2B5EF4-FFF2-40B4-BE49-F238E27FC236}">
                <a16:creationId xmlns:a16="http://schemas.microsoft.com/office/drawing/2014/main" id="{B90C25E6-FD9A-F0D6-3646-FF856B4C210B}"/>
              </a:ext>
            </a:extLst>
          </p:cNvPr>
          <p:cNvSpPr txBox="1"/>
          <p:nvPr/>
        </p:nvSpPr>
        <p:spPr>
          <a:xfrm rot="10800000">
            <a:off x="6305045" y="3283481"/>
            <a:ext cx="615553" cy="2325317"/>
          </a:xfrm>
          <a:prstGeom prst="rect">
            <a:avLst/>
          </a:prstGeom>
          <a:noFill/>
        </p:spPr>
        <p:txBody>
          <a:bodyPr vert="eaVert" wrap="none" rtlCol="0">
            <a:spAutoFit/>
          </a:bodyPr>
          <a:lstStyle/>
          <a:p>
            <a:r>
              <a:rPr lang="en-US" altLang="ja-JP" sz="2800" dirty="0">
                <a:latin typeface="ＭＳ Ｐゴシック" panose="020B0600070205080204" pitchFamily="50" charset="-128"/>
                <a:ea typeface="ＭＳ Ｐゴシック" panose="020B0600070205080204" pitchFamily="50" charset="-128"/>
              </a:rPr>
              <a:t>Proton number</a:t>
            </a:r>
            <a:endParaRPr lang="ja-JP" altLang="en-US" sz="2800" dirty="0">
              <a:latin typeface="ＭＳ Ｐゴシック" panose="020B0600070205080204" pitchFamily="50" charset="-128"/>
              <a:ea typeface="ＭＳ Ｐゴシック" panose="020B0600070205080204" pitchFamily="50" charset="-128"/>
            </a:endParaRPr>
          </a:p>
        </p:txBody>
      </p:sp>
      <p:pic>
        <p:nvPicPr>
          <p:cNvPr id="10" name="図 9">
            <a:extLst>
              <a:ext uri="{FF2B5EF4-FFF2-40B4-BE49-F238E27FC236}">
                <a16:creationId xmlns:a16="http://schemas.microsoft.com/office/drawing/2014/main" id="{7D6D77FA-9B71-9A90-3EF5-B18BBD4326DE}"/>
              </a:ext>
            </a:extLst>
          </p:cNvPr>
          <p:cNvPicPr>
            <a:picLocks noChangeAspect="1"/>
          </p:cNvPicPr>
          <p:nvPr/>
        </p:nvPicPr>
        <p:blipFill>
          <a:blip r:embed="rId14"/>
          <a:stretch>
            <a:fillRect/>
          </a:stretch>
        </p:blipFill>
        <p:spPr>
          <a:xfrm>
            <a:off x="1030041" y="2623171"/>
            <a:ext cx="5142490" cy="3243724"/>
          </a:xfrm>
          <a:prstGeom prst="rect">
            <a:avLst/>
          </a:prstGeom>
        </p:spPr>
      </p:pic>
      <p:sp>
        <p:nvSpPr>
          <p:cNvPr id="3" name="テキスト ボックス 2">
            <a:extLst>
              <a:ext uri="{FF2B5EF4-FFF2-40B4-BE49-F238E27FC236}">
                <a16:creationId xmlns:a16="http://schemas.microsoft.com/office/drawing/2014/main" id="{26B4F563-BC33-C5CB-DC49-E5BAF15478B0}"/>
              </a:ext>
            </a:extLst>
          </p:cNvPr>
          <p:cNvSpPr txBox="1"/>
          <p:nvPr/>
        </p:nvSpPr>
        <p:spPr>
          <a:xfrm>
            <a:off x="0" y="15291"/>
            <a:ext cx="4643919"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Results and Discussion</a:t>
            </a:r>
          </a:p>
        </p:txBody>
      </p:sp>
      <p:cxnSp>
        <p:nvCxnSpPr>
          <p:cNvPr id="7" name="直線コネクタ 6">
            <a:extLst>
              <a:ext uri="{FF2B5EF4-FFF2-40B4-BE49-F238E27FC236}">
                <a16:creationId xmlns:a16="http://schemas.microsoft.com/office/drawing/2014/main" id="{D7D070AF-F79E-CF8B-F796-D803E63EAFBC}"/>
              </a:ext>
            </a:extLst>
          </p:cNvPr>
          <p:cNvCxnSpPr>
            <a:cxnSpLocks/>
          </p:cNvCxnSpPr>
          <p:nvPr/>
        </p:nvCxnSpPr>
        <p:spPr>
          <a:xfrm>
            <a:off x="43927" y="721269"/>
            <a:ext cx="4579444" cy="0"/>
          </a:xfrm>
          <a:prstGeom prst="line">
            <a:avLst/>
          </a:prstGeom>
          <a:ln w="3810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31477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9BDA1A4-6B3B-72EA-C142-D2D3E4A90EA6}"/>
              </a:ext>
            </a:extLst>
          </p:cNvPr>
          <p:cNvSpPr txBox="1"/>
          <p:nvPr/>
        </p:nvSpPr>
        <p:spPr>
          <a:xfrm>
            <a:off x="11182135" y="145411"/>
            <a:ext cx="927810" cy="707886"/>
          </a:xfrm>
          <a:prstGeom prst="rect">
            <a:avLst/>
          </a:prstGeom>
          <a:noFill/>
        </p:spPr>
        <p:txBody>
          <a:bodyPr wrap="square" rtlCol="0">
            <a:spAutoFit/>
          </a:bodyPr>
          <a:lstStyle/>
          <a:p>
            <a:r>
              <a:rPr lang="en-US" altLang="ja-JP" sz="4000" dirty="0">
                <a:latin typeface="ＭＳ Ｐゴシック" panose="020B0600070205080204" pitchFamily="50" charset="-128"/>
                <a:ea typeface="ＭＳ Ｐゴシック" panose="020B0600070205080204" pitchFamily="50" charset="-128"/>
              </a:rPr>
              <a:t>P.8</a:t>
            </a:r>
          </a:p>
        </p:txBody>
      </p:sp>
      <p:sp>
        <p:nvSpPr>
          <p:cNvPr id="21" name="テキスト ボックス 20">
            <a:extLst>
              <a:ext uri="{FF2B5EF4-FFF2-40B4-BE49-F238E27FC236}">
                <a16:creationId xmlns:a16="http://schemas.microsoft.com/office/drawing/2014/main" id="{78030F71-39D7-04CE-BC69-CF0AD15E1930}"/>
              </a:ext>
            </a:extLst>
          </p:cNvPr>
          <p:cNvSpPr txBox="1"/>
          <p:nvPr/>
        </p:nvSpPr>
        <p:spPr>
          <a:xfrm>
            <a:off x="921092" y="2288365"/>
            <a:ext cx="1733873" cy="400110"/>
          </a:xfrm>
          <a:prstGeom prst="rect">
            <a:avLst/>
          </a:prstGeom>
          <a:solidFill>
            <a:schemeClr val="bg1"/>
          </a:solidFill>
          <a:ln w="28575">
            <a:solidFill>
              <a:schemeClr val="tx1"/>
            </a:solidFill>
          </a:ln>
        </p:spPr>
        <p:txBody>
          <a:bodyPr wrap="none" rtlCol="0">
            <a:spAutoFit/>
          </a:bodyPr>
          <a:lstStyle/>
          <a:p>
            <a:r>
              <a:rPr lang="en-US" altLang="ja-JP" sz="2000" dirty="0">
                <a:latin typeface="Cambria Math" panose="02040503050406030204" pitchFamily="18" charset="0"/>
                <a:ea typeface="Cambria Math" panose="02040503050406030204" pitchFamily="18" charset="0"/>
              </a:rPr>
              <a:t>F</a:t>
            </a:r>
            <a:r>
              <a:rPr kumimoji="1" lang="en-US" altLang="ja-JP" sz="2000" dirty="0">
                <a:latin typeface="Cambria Math" panose="02040503050406030204" pitchFamily="18" charset="0"/>
                <a:ea typeface="Cambria Math" panose="02040503050406030204" pitchFamily="18" charset="0"/>
              </a:rPr>
              <a:t>ully-stripped</a:t>
            </a:r>
            <a:endParaRPr kumimoji="1" lang="ja-JP" altLang="en-US" sz="2000" dirty="0">
              <a:latin typeface="Cambria Math" panose="02040503050406030204" pitchFamily="18" charset="0"/>
            </a:endParaRPr>
          </a:p>
        </p:txBody>
      </p:sp>
      <p:sp>
        <p:nvSpPr>
          <p:cNvPr id="22" name="テキスト ボックス 21">
            <a:extLst>
              <a:ext uri="{FF2B5EF4-FFF2-40B4-BE49-F238E27FC236}">
                <a16:creationId xmlns:a16="http://schemas.microsoft.com/office/drawing/2014/main" id="{AC92DF00-BECB-25D8-89AF-F6EA8C313C5D}"/>
              </a:ext>
            </a:extLst>
          </p:cNvPr>
          <p:cNvSpPr txBox="1"/>
          <p:nvPr/>
        </p:nvSpPr>
        <p:spPr>
          <a:xfrm>
            <a:off x="2693922" y="2288365"/>
            <a:ext cx="840743" cy="400110"/>
          </a:xfrm>
          <a:prstGeom prst="rect">
            <a:avLst/>
          </a:prstGeom>
          <a:solidFill>
            <a:schemeClr val="bg1"/>
          </a:solidFill>
          <a:ln w="28575">
            <a:solidFill>
              <a:schemeClr val="tx1"/>
            </a:solidFill>
          </a:ln>
        </p:spPr>
        <p:txBody>
          <a:bodyPr wrap="none" rtlCol="0">
            <a:spAutoFit/>
          </a:bodyPr>
          <a:lstStyle/>
          <a:p>
            <a:r>
              <a:rPr kumimoji="1" lang="en-US" altLang="ja-JP" sz="2000" dirty="0">
                <a:latin typeface="Cambria Math" panose="02040503050406030204" pitchFamily="18" charset="0"/>
                <a:ea typeface="Cambria Math" panose="02040503050406030204" pitchFamily="18" charset="0"/>
              </a:rPr>
              <a:t>H-like</a:t>
            </a:r>
            <a:endParaRPr kumimoji="1" lang="ja-JP" altLang="en-US" sz="2000" dirty="0">
              <a:latin typeface="Cambria Math" panose="02040503050406030204" pitchFamily="18" charset="0"/>
            </a:endParaRPr>
          </a:p>
        </p:txBody>
      </p:sp>
      <p:sp>
        <p:nvSpPr>
          <p:cNvPr id="23" name="テキスト ボックス 22">
            <a:extLst>
              <a:ext uri="{FF2B5EF4-FFF2-40B4-BE49-F238E27FC236}">
                <a16:creationId xmlns:a16="http://schemas.microsoft.com/office/drawing/2014/main" id="{FC93BD98-A2BB-8EEA-5397-9EA36BA2BED6}"/>
              </a:ext>
            </a:extLst>
          </p:cNvPr>
          <p:cNvSpPr txBox="1"/>
          <p:nvPr/>
        </p:nvSpPr>
        <p:spPr>
          <a:xfrm>
            <a:off x="3582588" y="2288365"/>
            <a:ext cx="965777" cy="400110"/>
          </a:xfrm>
          <a:prstGeom prst="rect">
            <a:avLst/>
          </a:prstGeom>
          <a:solidFill>
            <a:schemeClr val="bg1"/>
          </a:solidFill>
          <a:ln w="28575">
            <a:solidFill>
              <a:schemeClr val="tx1"/>
            </a:solidFill>
          </a:ln>
        </p:spPr>
        <p:txBody>
          <a:bodyPr wrap="none" rtlCol="0">
            <a:spAutoFit/>
          </a:bodyPr>
          <a:lstStyle/>
          <a:p>
            <a:r>
              <a:rPr kumimoji="1" lang="en-US" altLang="ja-JP" sz="2000" dirty="0">
                <a:latin typeface="Cambria Math" panose="02040503050406030204" pitchFamily="18" charset="0"/>
                <a:ea typeface="Cambria Math" panose="02040503050406030204" pitchFamily="18" charset="0"/>
              </a:rPr>
              <a:t>He-like</a:t>
            </a:r>
            <a:endParaRPr kumimoji="1" lang="ja-JP" altLang="en-US" sz="2000" dirty="0">
              <a:latin typeface="Cambria Math" panose="02040503050406030204" pitchFamily="18" charset="0"/>
            </a:endParaRPr>
          </a:p>
        </p:txBody>
      </p:sp>
      <p:sp>
        <p:nvSpPr>
          <p:cNvPr id="24" name="テキスト ボックス 23">
            <a:extLst>
              <a:ext uri="{FF2B5EF4-FFF2-40B4-BE49-F238E27FC236}">
                <a16:creationId xmlns:a16="http://schemas.microsoft.com/office/drawing/2014/main" id="{D60732B7-0412-8CD7-60AC-893CD2D1E73B}"/>
              </a:ext>
            </a:extLst>
          </p:cNvPr>
          <p:cNvSpPr txBox="1"/>
          <p:nvPr/>
        </p:nvSpPr>
        <p:spPr>
          <a:xfrm>
            <a:off x="4596288" y="2288365"/>
            <a:ext cx="872803" cy="400110"/>
          </a:xfrm>
          <a:prstGeom prst="rect">
            <a:avLst/>
          </a:prstGeom>
          <a:solidFill>
            <a:schemeClr val="bg1"/>
          </a:solidFill>
          <a:ln w="28575">
            <a:solidFill>
              <a:schemeClr val="tx1"/>
            </a:solidFill>
          </a:ln>
        </p:spPr>
        <p:txBody>
          <a:bodyPr wrap="none" rtlCol="0">
            <a:spAutoFit/>
          </a:bodyPr>
          <a:lstStyle/>
          <a:p>
            <a:r>
              <a:rPr lang="en-US" altLang="ja-JP" sz="2000" dirty="0">
                <a:latin typeface="Cambria Math" panose="02040503050406030204" pitchFamily="18" charset="0"/>
                <a:ea typeface="Cambria Math" panose="02040503050406030204" pitchFamily="18" charset="0"/>
              </a:rPr>
              <a:t>Li</a:t>
            </a:r>
            <a:r>
              <a:rPr kumimoji="1" lang="en-US" altLang="ja-JP" sz="2000" dirty="0">
                <a:latin typeface="Cambria Math" panose="02040503050406030204" pitchFamily="18" charset="0"/>
                <a:ea typeface="Cambria Math" panose="02040503050406030204" pitchFamily="18" charset="0"/>
              </a:rPr>
              <a:t>-like</a:t>
            </a:r>
            <a:endParaRPr kumimoji="1" lang="ja-JP" altLang="en-US" sz="2000" dirty="0">
              <a:latin typeface="Cambria Math" panose="02040503050406030204" pitchFamily="18" charset="0"/>
            </a:endParaRPr>
          </a:p>
        </p:txBody>
      </p:sp>
      <p:grpSp>
        <p:nvGrpSpPr>
          <p:cNvPr id="19" name="グループ化 18">
            <a:extLst>
              <a:ext uri="{FF2B5EF4-FFF2-40B4-BE49-F238E27FC236}">
                <a16:creationId xmlns:a16="http://schemas.microsoft.com/office/drawing/2014/main" id="{E0DCA65A-618C-7075-B70F-15540B308684}"/>
              </a:ext>
            </a:extLst>
          </p:cNvPr>
          <p:cNvGrpSpPr/>
          <p:nvPr/>
        </p:nvGrpSpPr>
        <p:grpSpPr>
          <a:xfrm>
            <a:off x="5719392" y="2067467"/>
            <a:ext cx="6414301" cy="3876279"/>
            <a:chOff x="5665562" y="2123528"/>
            <a:chExt cx="6414301" cy="3876279"/>
          </a:xfrm>
        </p:grpSpPr>
        <p:pic>
          <p:nvPicPr>
            <p:cNvPr id="18" name="図 17" descr="グラフ&#10;&#10;AI 生成コンテンツは誤りを含む可能性があります。">
              <a:extLst>
                <a:ext uri="{FF2B5EF4-FFF2-40B4-BE49-F238E27FC236}">
                  <a16:creationId xmlns:a16="http://schemas.microsoft.com/office/drawing/2014/main" id="{B715A418-DCD8-D6B0-9C32-B78D094A43C0}"/>
                </a:ext>
              </a:extLst>
            </p:cNvPr>
            <p:cNvPicPr>
              <a:picLocks noChangeAspect="1"/>
            </p:cNvPicPr>
            <p:nvPr/>
          </p:nvPicPr>
          <p:blipFill>
            <a:blip r:embed="rId3"/>
            <a:stretch>
              <a:fillRect/>
            </a:stretch>
          </p:blipFill>
          <p:spPr>
            <a:xfrm>
              <a:off x="5665562" y="2534468"/>
              <a:ext cx="5944104" cy="3205026"/>
            </a:xfrm>
            <a:prstGeom prst="rect">
              <a:avLst/>
            </a:prstGeom>
          </p:spPr>
        </p:pic>
        <p:pic>
          <p:nvPicPr>
            <p:cNvPr id="9" name="図 8" descr="グラフィカル ユーザー インターフェイス&#10;&#10;AI 生成コンテンツは誤りを含む可能性があります。">
              <a:extLst>
                <a:ext uri="{FF2B5EF4-FFF2-40B4-BE49-F238E27FC236}">
                  <a16:creationId xmlns:a16="http://schemas.microsoft.com/office/drawing/2014/main" id="{0720716A-CED5-5C48-DABA-32D44C990FE1}"/>
                </a:ext>
              </a:extLst>
            </p:cNvPr>
            <p:cNvPicPr>
              <a:picLocks noChangeAspect="1"/>
            </p:cNvPicPr>
            <p:nvPr/>
          </p:nvPicPr>
          <p:blipFill>
            <a:blip r:embed="rId4"/>
            <a:stretch>
              <a:fillRect/>
            </a:stretch>
          </p:blipFill>
          <p:spPr>
            <a:xfrm>
              <a:off x="10235643" y="2123528"/>
              <a:ext cx="1844220" cy="3876279"/>
            </a:xfrm>
            <a:prstGeom prst="rect">
              <a:avLst/>
            </a:prstGeom>
          </p:spPr>
        </p:pic>
        <p:pic>
          <p:nvPicPr>
            <p:cNvPr id="14" name="図 13" descr="テキスト&#10;&#10;AI 生成コンテンツは誤りを含む可能性があります。">
              <a:extLst>
                <a:ext uri="{FF2B5EF4-FFF2-40B4-BE49-F238E27FC236}">
                  <a16:creationId xmlns:a16="http://schemas.microsoft.com/office/drawing/2014/main" id="{00BD6F78-85C4-295D-D82B-D4D88F05452A}"/>
                </a:ext>
              </a:extLst>
            </p:cNvPr>
            <p:cNvPicPr>
              <a:picLocks noChangeAspect="1"/>
            </p:cNvPicPr>
            <p:nvPr/>
          </p:nvPicPr>
          <p:blipFill>
            <a:blip r:embed="rId5"/>
            <a:stretch>
              <a:fillRect/>
            </a:stretch>
          </p:blipFill>
          <p:spPr>
            <a:xfrm>
              <a:off x="5705369" y="4431652"/>
              <a:ext cx="1785938" cy="873557"/>
            </a:xfrm>
            <a:prstGeom prst="rect">
              <a:avLst/>
            </a:prstGeom>
          </p:spPr>
        </p:pic>
      </p:grpSp>
      <p:sp>
        <p:nvSpPr>
          <p:cNvPr id="8" name="テキスト ボックス 7">
            <a:extLst>
              <a:ext uri="{FF2B5EF4-FFF2-40B4-BE49-F238E27FC236}">
                <a16:creationId xmlns:a16="http://schemas.microsoft.com/office/drawing/2014/main" id="{AD3315B7-FEF2-EF7F-2675-4A10DBBA9318}"/>
              </a:ext>
            </a:extLst>
          </p:cNvPr>
          <p:cNvSpPr txBox="1"/>
          <p:nvPr/>
        </p:nvSpPr>
        <p:spPr>
          <a:xfrm>
            <a:off x="7208228" y="2833228"/>
            <a:ext cx="1677990" cy="523220"/>
          </a:xfrm>
          <a:prstGeom prst="rect">
            <a:avLst/>
          </a:prstGeom>
          <a:solidFill>
            <a:schemeClr val="bg1"/>
          </a:solidFill>
        </p:spPr>
        <p:txBody>
          <a:bodyPr wrap="square" rtlCol="0">
            <a:spAutoFit/>
          </a:bodyPr>
          <a:lstStyle/>
          <a:p>
            <a:r>
              <a:rPr kumimoji="1" lang="en-US" altLang="ja-JP" sz="2800" dirty="0">
                <a:latin typeface="Cambria Math" panose="02040503050406030204" pitchFamily="18" charset="0"/>
                <a:ea typeface="Cambria Math" panose="02040503050406030204" pitchFamily="18" charset="0"/>
              </a:rPr>
              <a:t>Material</a:t>
            </a:r>
            <a:endParaRPr kumimoji="1" lang="ja-JP" altLang="en-US" sz="2800" dirty="0">
              <a:latin typeface="Cambria Math" panose="02040503050406030204" pitchFamily="18" charset="0"/>
            </a:endParaRPr>
          </a:p>
        </p:txBody>
      </p:sp>
      <p:sp>
        <p:nvSpPr>
          <p:cNvPr id="11" name="楕円 10">
            <a:extLst>
              <a:ext uri="{FF2B5EF4-FFF2-40B4-BE49-F238E27FC236}">
                <a16:creationId xmlns:a16="http://schemas.microsoft.com/office/drawing/2014/main" id="{D3BA0CB1-3254-C05F-F916-9E042AB50325}"/>
              </a:ext>
            </a:extLst>
          </p:cNvPr>
          <p:cNvSpPr/>
          <p:nvPr/>
        </p:nvSpPr>
        <p:spPr>
          <a:xfrm>
            <a:off x="9679751" y="3534276"/>
            <a:ext cx="155642" cy="162987"/>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7382E14-F79A-6F06-FEC3-1E6F53545450}"/>
              </a:ext>
            </a:extLst>
          </p:cNvPr>
          <p:cNvSpPr txBox="1"/>
          <p:nvPr/>
        </p:nvSpPr>
        <p:spPr>
          <a:xfrm>
            <a:off x="9614744" y="3433864"/>
            <a:ext cx="285656" cy="369332"/>
          </a:xfrm>
          <a:prstGeom prst="rect">
            <a:avLst/>
          </a:prstGeom>
          <a:noFill/>
        </p:spPr>
        <p:txBody>
          <a:bodyPr wrap="none" rtlCol="0">
            <a:spAutoFit/>
          </a:bodyPr>
          <a:lstStyle/>
          <a:p>
            <a:r>
              <a:rPr kumimoji="1" lang="en-US" altLang="ja-JP" dirty="0"/>
              <a:t>-</a:t>
            </a:r>
            <a:endParaRPr kumimoji="1" lang="ja-JP" altLang="en-US" dirty="0"/>
          </a:p>
        </p:txBody>
      </p:sp>
      <p:sp>
        <p:nvSpPr>
          <p:cNvPr id="15" name="楕円 14">
            <a:extLst>
              <a:ext uri="{FF2B5EF4-FFF2-40B4-BE49-F238E27FC236}">
                <a16:creationId xmlns:a16="http://schemas.microsoft.com/office/drawing/2014/main" id="{0830FEE1-0155-B6A2-C3BD-43938FF1EAAE}"/>
              </a:ext>
            </a:extLst>
          </p:cNvPr>
          <p:cNvSpPr/>
          <p:nvPr/>
        </p:nvSpPr>
        <p:spPr>
          <a:xfrm>
            <a:off x="9744758" y="4292955"/>
            <a:ext cx="155642" cy="162987"/>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1D09C2C6-4842-C3A3-F013-FA71E6615171}"/>
              </a:ext>
            </a:extLst>
          </p:cNvPr>
          <p:cNvSpPr txBox="1"/>
          <p:nvPr/>
        </p:nvSpPr>
        <p:spPr>
          <a:xfrm>
            <a:off x="9679751" y="4192543"/>
            <a:ext cx="285656" cy="369332"/>
          </a:xfrm>
          <a:prstGeom prst="rect">
            <a:avLst/>
          </a:prstGeom>
          <a:noFill/>
        </p:spPr>
        <p:txBody>
          <a:bodyPr wrap="none" rtlCol="0">
            <a:spAutoFit/>
          </a:bodyPr>
          <a:lstStyle/>
          <a:p>
            <a:r>
              <a:rPr kumimoji="1" lang="en-US" altLang="ja-JP" dirty="0"/>
              <a:t>-</a:t>
            </a:r>
            <a:endParaRPr kumimoji="1" lang="ja-JP" altLang="en-US" dirty="0"/>
          </a:p>
        </p:txBody>
      </p:sp>
      <p:sp>
        <p:nvSpPr>
          <p:cNvPr id="20" name="楕円 19">
            <a:extLst>
              <a:ext uri="{FF2B5EF4-FFF2-40B4-BE49-F238E27FC236}">
                <a16:creationId xmlns:a16="http://schemas.microsoft.com/office/drawing/2014/main" id="{EF6EB036-AEED-D9C1-E814-3547D1A9312D}"/>
              </a:ext>
            </a:extLst>
          </p:cNvPr>
          <p:cNvSpPr/>
          <p:nvPr/>
        </p:nvSpPr>
        <p:spPr>
          <a:xfrm>
            <a:off x="10062159" y="4712865"/>
            <a:ext cx="155642" cy="162987"/>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7596C5C9-9CBF-A620-A7CA-31BC48EE7CFC}"/>
              </a:ext>
            </a:extLst>
          </p:cNvPr>
          <p:cNvSpPr txBox="1"/>
          <p:nvPr/>
        </p:nvSpPr>
        <p:spPr>
          <a:xfrm>
            <a:off x="9997152" y="4612453"/>
            <a:ext cx="285656" cy="369332"/>
          </a:xfrm>
          <a:prstGeom prst="rect">
            <a:avLst/>
          </a:prstGeom>
          <a:noFill/>
        </p:spPr>
        <p:txBody>
          <a:bodyPr wrap="none" rtlCol="0">
            <a:spAutoFit/>
          </a:bodyPr>
          <a:lstStyle/>
          <a:p>
            <a:r>
              <a:rPr kumimoji="1" lang="en-US" altLang="ja-JP" dirty="0"/>
              <a:t>-</a:t>
            </a:r>
            <a:endParaRPr kumimoji="1" lang="ja-JP" altLang="en-US" dirty="0"/>
          </a:p>
        </p:txBody>
      </p:sp>
      <p:sp>
        <p:nvSpPr>
          <p:cNvPr id="31" name="楕円 30">
            <a:extLst>
              <a:ext uri="{FF2B5EF4-FFF2-40B4-BE49-F238E27FC236}">
                <a16:creationId xmlns:a16="http://schemas.microsoft.com/office/drawing/2014/main" id="{EA6591A8-9305-0C20-7316-A170655016D7}"/>
              </a:ext>
            </a:extLst>
          </p:cNvPr>
          <p:cNvSpPr/>
          <p:nvPr/>
        </p:nvSpPr>
        <p:spPr>
          <a:xfrm>
            <a:off x="9841510" y="5000703"/>
            <a:ext cx="155642" cy="162987"/>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04B93908-B8DF-6968-B2C3-108747D7A081}"/>
              </a:ext>
            </a:extLst>
          </p:cNvPr>
          <p:cNvSpPr txBox="1"/>
          <p:nvPr/>
        </p:nvSpPr>
        <p:spPr>
          <a:xfrm>
            <a:off x="9776503" y="4900291"/>
            <a:ext cx="285656" cy="369332"/>
          </a:xfrm>
          <a:prstGeom prst="rect">
            <a:avLst/>
          </a:prstGeom>
          <a:noFill/>
        </p:spPr>
        <p:txBody>
          <a:bodyPr wrap="none" rtlCol="0">
            <a:spAutoFit/>
          </a:bodyPr>
          <a:lstStyle/>
          <a:p>
            <a:r>
              <a:rPr kumimoji="1" lang="en-US" altLang="ja-JP" dirty="0"/>
              <a:t>-</a:t>
            </a:r>
            <a:endParaRPr kumimoji="1" lang="ja-JP" altLang="en-US" dirty="0"/>
          </a:p>
        </p:txBody>
      </p:sp>
      <p:sp>
        <p:nvSpPr>
          <p:cNvPr id="33" name="楕円 32">
            <a:extLst>
              <a:ext uri="{FF2B5EF4-FFF2-40B4-BE49-F238E27FC236}">
                <a16:creationId xmlns:a16="http://schemas.microsoft.com/office/drawing/2014/main" id="{3CE8CFAF-9624-D924-D8E7-D6ACE4513DCF}"/>
              </a:ext>
            </a:extLst>
          </p:cNvPr>
          <p:cNvSpPr/>
          <p:nvPr/>
        </p:nvSpPr>
        <p:spPr>
          <a:xfrm>
            <a:off x="9765671" y="5360005"/>
            <a:ext cx="155642" cy="162987"/>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41F236A9-080B-3306-8A65-2D12A26CFDEC}"/>
              </a:ext>
            </a:extLst>
          </p:cNvPr>
          <p:cNvSpPr txBox="1"/>
          <p:nvPr/>
        </p:nvSpPr>
        <p:spPr>
          <a:xfrm>
            <a:off x="9700664" y="5259593"/>
            <a:ext cx="285656" cy="369332"/>
          </a:xfrm>
          <a:prstGeom prst="rect">
            <a:avLst/>
          </a:prstGeom>
          <a:noFill/>
        </p:spPr>
        <p:txBody>
          <a:bodyPr wrap="none" rtlCol="0">
            <a:spAutoFit/>
          </a:bodyPr>
          <a:lstStyle/>
          <a:p>
            <a:r>
              <a:rPr kumimoji="1" lang="en-US" altLang="ja-JP" dirty="0"/>
              <a:t>-</a:t>
            </a:r>
            <a:endParaRPr kumimoji="1" lang="ja-JP" altLang="en-US" dirty="0"/>
          </a:p>
        </p:txBody>
      </p:sp>
      <p:sp>
        <p:nvSpPr>
          <p:cNvPr id="35" name="楕円 34">
            <a:extLst>
              <a:ext uri="{FF2B5EF4-FFF2-40B4-BE49-F238E27FC236}">
                <a16:creationId xmlns:a16="http://schemas.microsoft.com/office/drawing/2014/main" id="{A0A91CA2-7758-176A-89F8-141A0BDEF85B}"/>
              </a:ext>
            </a:extLst>
          </p:cNvPr>
          <p:cNvSpPr/>
          <p:nvPr/>
        </p:nvSpPr>
        <p:spPr>
          <a:xfrm>
            <a:off x="10064141" y="5335566"/>
            <a:ext cx="155642" cy="162987"/>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E6537606-9E3D-88A4-05F5-15D517976213}"/>
              </a:ext>
            </a:extLst>
          </p:cNvPr>
          <p:cNvSpPr txBox="1"/>
          <p:nvPr/>
        </p:nvSpPr>
        <p:spPr>
          <a:xfrm>
            <a:off x="9999134" y="5235154"/>
            <a:ext cx="285656" cy="369332"/>
          </a:xfrm>
          <a:prstGeom prst="rect">
            <a:avLst/>
          </a:prstGeom>
          <a:noFill/>
        </p:spPr>
        <p:txBody>
          <a:bodyPr wrap="none" rtlCol="0">
            <a:spAutoFit/>
          </a:bodyPr>
          <a:lstStyle/>
          <a:p>
            <a:r>
              <a:rPr kumimoji="1" lang="en-US" altLang="ja-JP" dirty="0"/>
              <a:t>-</a:t>
            </a:r>
            <a:endParaRPr kumimoji="1" lang="ja-JP" altLang="en-US" dirty="0"/>
          </a:p>
        </p:txBody>
      </p:sp>
      <p:grpSp>
        <p:nvGrpSpPr>
          <p:cNvPr id="12" name="グループ化 11">
            <a:extLst>
              <a:ext uri="{FF2B5EF4-FFF2-40B4-BE49-F238E27FC236}">
                <a16:creationId xmlns:a16="http://schemas.microsoft.com/office/drawing/2014/main" id="{0628B6E4-FFFF-6261-29F2-0BD01172A014}"/>
              </a:ext>
            </a:extLst>
          </p:cNvPr>
          <p:cNvGrpSpPr/>
          <p:nvPr/>
        </p:nvGrpSpPr>
        <p:grpSpPr>
          <a:xfrm>
            <a:off x="4065192" y="283069"/>
            <a:ext cx="7023895" cy="1804466"/>
            <a:chOff x="1454331" y="1044882"/>
            <a:chExt cx="10737669" cy="2742188"/>
          </a:xfrm>
        </p:grpSpPr>
        <p:grpSp>
          <p:nvGrpSpPr>
            <p:cNvPr id="37" name="グループ化 36">
              <a:extLst>
                <a:ext uri="{FF2B5EF4-FFF2-40B4-BE49-F238E27FC236}">
                  <a16:creationId xmlns:a16="http://schemas.microsoft.com/office/drawing/2014/main" id="{91494FE7-4ECF-AE76-FF79-A8EBD661453C}"/>
                </a:ext>
              </a:extLst>
            </p:cNvPr>
            <p:cNvGrpSpPr/>
            <p:nvPr/>
          </p:nvGrpSpPr>
          <p:grpSpPr>
            <a:xfrm>
              <a:off x="1454331" y="1044882"/>
              <a:ext cx="10737669" cy="2742188"/>
              <a:chOff x="1454331" y="1044882"/>
              <a:chExt cx="10737669" cy="2742188"/>
            </a:xfrm>
          </p:grpSpPr>
          <p:pic>
            <p:nvPicPr>
              <p:cNvPr id="39" name="図 38">
                <a:extLst>
                  <a:ext uri="{FF2B5EF4-FFF2-40B4-BE49-F238E27FC236}">
                    <a16:creationId xmlns:a16="http://schemas.microsoft.com/office/drawing/2014/main" id="{8A8B3528-F1C5-C4A9-D36F-5845838F854B}"/>
                  </a:ext>
                </a:extLst>
              </p:cNvPr>
              <p:cNvPicPr>
                <a:picLocks noChangeAspect="1"/>
              </p:cNvPicPr>
              <p:nvPr/>
            </p:nvPicPr>
            <p:blipFill>
              <a:blip r:embed="rId6"/>
              <a:stretch>
                <a:fillRect/>
              </a:stretch>
            </p:blipFill>
            <p:spPr>
              <a:xfrm>
                <a:off x="1454331" y="1044882"/>
                <a:ext cx="10737669" cy="2742188"/>
              </a:xfrm>
              <a:prstGeom prst="rect">
                <a:avLst/>
              </a:prstGeom>
            </p:spPr>
          </p:pic>
          <p:cxnSp>
            <p:nvCxnSpPr>
              <p:cNvPr id="40" name="直線矢印コネクタ 39">
                <a:extLst>
                  <a:ext uri="{FF2B5EF4-FFF2-40B4-BE49-F238E27FC236}">
                    <a16:creationId xmlns:a16="http://schemas.microsoft.com/office/drawing/2014/main" id="{7AB31261-78D8-41CC-E7EF-B0EF566CA739}"/>
                  </a:ext>
                </a:extLst>
              </p:cNvPr>
              <p:cNvCxnSpPr>
                <a:cxnSpLocks/>
              </p:cNvCxnSpPr>
              <p:nvPr/>
            </p:nvCxnSpPr>
            <p:spPr>
              <a:xfrm rot="-300000">
                <a:off x="8921932" y="1907177"/>
                <a:ext cx="0" cy="818606"/>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grpSp>
        <p:sp>
          <p:nvSpPr>
            <p:cNvPr id="38" name="四角形: 角を丸くする 37">
              <a:extLst>
                <a:ext uri="{FF2B5EF4-FFF2-40B4-BE49-F238E27FC236}">
                  <a16:creationId xmlns:a16="http://schemas.microsoft.com/office/drawing/2014/main" id="{50F7A9D6-FA97-D14C-484D-19FE567273EB}"/>
                </a:ext>
              </a:extLst>
            </p:cNvPr>
            <p:cNvSpPr/>
            <p:nvPr/>
          </p:nvSpPr>
          <p:spPr>
            <a:xfrm>
              <a:off x="8515499" y="1044882"/>
              <a:ext cx="823058" cy="8727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四角形: 角を丸くする 6">
            <a:extLst>
              <a:ext uri="{FF2B5EF4-FFF2-40B4-BE49-F238E27FC236}">
                <a16:creationId xmlns:a16="http://schemas.microsoft.com/office/drawing/2014/main" id="{22425A91-BA2C-F699-BBBA-43F4AC12C881}"/>
              </a:ext>
            </a:extLst>
          </p:cNvPr>
          <p:cNvSpPr/>
          <p:nvPr/>
        </p:nvSpPr>
        <p:spPr>
          <a:xfrm>
            <a:off x="8591109" y="36255"/>
            <a:ext cx="2392325" cy="1889222"/>
          </a:xfrm>
          <a:prstGeom prst="round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8B6359F5-9C09-252B-72CF-251AEFD13291}"/>
              </a:ext>
            </a:extLst>
          </p:cNvPr>
          <p:cNvSpPr txBox="1"/>
          <p:nvPr/>
        </p:nvSpPr>
        <p:spPr>
          <a:xfrm>
            <a:off x="0" y="1012156"/>
            <a:ext cx="4097597" cy="830997"/>
          </a:xfrm>
          <a:prstGeom prst="rect">
            <a:avLst/>
          </a:prstGeom>
          <a:noFill/>
        </p:spPr>
        <p:txBody>
          <a:bodyPr wrap="none" rtlCol="0">
            <a:spAutoFit/>
          </a:bodyPr>
          <a:lstStyle/>
          <a:p>
            <a:r>
              <a:rPr lang="en-US" altLang="ja-JP" sz="2400" dirty="0">
                <a:latin typeface="ＭＳ Ｐゴシック" panose="020B0600070205080204" pitchFamily="50" charset="-128"/>
                <a:ea typeface="ＭＳ Ｐゴシック" panose="020B0600070205080204" pitchFamily="50" charset="-128"/>
              </a:rPr>
              <a:t>Down</a:t>
            </a:r>
            <a:r>
              <a:rPr lang="ja-JP" altLang="ja-JP" sz="2400" dirty="0">
                <a:latin typeface="ＭＳ Ｐゴシック" panose="020B0600070205080204" pitchFamily="50" charset="-128"/>
                <a:ea typeface="ＭＳ Ｐゴシック" panose="020B0600070205080204" pitchFamily="50" charset="-128"/>
              </a:rPr>
              <a:t>stream: </a:t>
            </a:r>
            <a:endParaRPr lang="en-US" altLang="ja-JP" sz="2400" dirty="0">
              <a:latin typeface="ＭＳ Ｐゴシック" panose="020B0600070205080204" pitchFamily="50" charset="-128"/>
              <a:ea typeface="ＭＳ Ｐゴシック" panose="020B0600070205080204" pitchFamily="50" charset="-128"/>
            </a:endParaRPr>
          </a:p>
          <a:p>
            <a:r>
              <a:rPr lang="ja-JP" altLang="ja-JP" sz="2400" dirty="0">
                <a:latin typeface="ＭＳ Ｐゴシック" panose="020B0600070205080204" pitchFamily="50" charset="-128"/>
                <a:ea typeface="ＭＳ Ｐゴシック" panose="020B0600070205080204" pitchFamily="50" charset="-128"/>
              </a:rPr>
              <a:t>Particle Identification (PI) Plot</a:t>
            </a:r>
            <a:endParaRPr kumimoji="1" lang="ja-JP" altLang="en-US" sz="2400" dirty="0">
              <a:latin typeface="ＭＳ Ｐゴシック" panose="020B0600070205080204" pitchFamily="50" charset="-128"/>
              <a:ea typeface="ＭＳ Ｐゴシック" panose="020B0600070205080204" pitchFamily="50" charset="-128"/>
            </a:endParaRPr>
          </a:p>
        </p:txBody>
      </p:sp>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2338B4CD-5F76-413E-A83B-4608C94EAD4B}"/>
                  </a:ext>
                </a:extLst>
              </p:cNvPr>
              <p:cNvSpPr txBox="1"/>
              <p:nvPr/>
            </p:nvSpPr>
            <p:spPr>
              <a:xfrm>
                <a:off x="1002820" y="5817820"/>
                <a:ext cx="4180568" cy="523220"/>
              </a:xfrm>
              <a:prstGeom prst="rect">
                <a:avLst/>
              </a:prstGeom>
              <a:noFill/>
              <a:ln>
                <a:noFill/>
              </a:ln>
            </p:spPr>
            <p:txBody>
              <a:bodyPr wrap="none" rtlCol="0">
                <a:spAutoFit/>
              </a:bodyPr>
              <a:lstStyle/>
              <a:p>
                <a:r>
                  <a:rPr lang="en-US" altLang="ja-JP" sz="2800" kern="100" dirty="0">
                    <a:latin typeface="ＭＳ Ｐゴシック" panose="020B0600070205080204" pitchFamily="50" charset="-128"/>
                    <a:ea typeface="ＭＳ Ｐゴシック" panose="020B0600070205080204" pitchFamily="50" charset="-128"/>
                  </a:rPr>
                  <a:t>Mass-to-charge ratio </a:t>
                </a:r>
                <a14:m>
                  <m:oMath xmlns:m="http://schemas.openxmlformats.org/officeDocument/2006/math">
                    <m:r>
                      <a:rPr lang="en-US" altLang="ja-JP" sz="2800" i="1" kern="100">
                        <a:latin typeface="Cambria Math" panose="02040503050406030204" pitchFamily="18" charset="0"/>
                      </a:rPr>
                      <m:t>𝐴</m:t>
                    </m:r>
                    <m:r>
                      <a:rPr lang="en-US" altLang="ja-JP" sz="2800" i="1" kern="100">
                        <a:latin typeface="Cambria Math" panose="02040503050406030204" pitchFamily="18" charset="0"/>
                      </a:rPr>
                      <m:t>/</m:t>
                    </m:r>
                    <m:r>
                      <a:rPr lang="en-US" altLang="ja-JP" sz="2800" i="1" kern="100">
                        <a:latin typeface="Cambria Math" panose="02040503050406030204" pitchFamily="18" charset="0"/>
                      </a:rPr>
                      <m:t>𝑄</m:t>
                    </m:r>
                  </m:oMath>
                </a14:m>
                <a:endParaRPr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51" name="テキスト ボックス 50">
                <a:extLst>
                  <a:ext uri="{FF2B5EF4-FFF2-40B4-BE49-F238E27FC236}">
                    <a16:creationId xmlns:a16="http://schemas.microsoft.com/office/drawing/2014/main" id="{2338B4CD-5F76-413E-A83B-4608C94EAD4B}"/>
                  </a:ext>
                </a:extLst>
              </p:cNvPr>
              <p:cNvSpPr txBox="1">
                <a:spLocks noRot="1" noChangeAspect="1" noMove="1" noResize="1" noEditPoints="1" noAdjustHandles="1" noChangeArrowheads="1" noChangeShapeType="1" noTextEdit="1"/>
              </p:cNvSpPr>
              <p:nvPr/>
            </p:nvSpPr>
            <p:spPr>
              <a:xfrm>
                <a:off x="1002820" y="5817820"/>
                <a:ext cx="4180568" cy="523220"/>
              </a:xfrm>
              <a:prstGeom prst="rect">
                <a:avLst/>
              </a:prstGeom>
              <a:blipFill>
                <a:blip r:embed="rId7"/>
                <a:stretch>
                  <a:fillRect l="-3066" t="-13953" b="-29070"/>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3" name="テキスト ボックス 52">
                <a:extLst>
                  <a:ext uri="{FF2B5EF4-FFF2-40B4-BE49-F238E27FC236}">
                    <a16:creationId xmlns:a16="http://schemas.microsoft.com/office/drawing/2014/main" id="{20768624-30B9-F74B-B4F3-8C182C867597}"/>
                  </a:ext>
                </a:extLst>
              </p:cNvPr>
              <p:cNvSpPr txBox="1"/>
              <p:nvPr/>
            </p:nvSpPr>
            <p:spPr>
              <a:xfrm rot="16200000">
                <a:off x="227998" y="2761441"/>
                <a:ext cx="515654" cy="523220"/>
              </a:xfrm>
              <a:prstGeom prst="rect">
                <a:avLst/>
              </a:prstGeom>
              <a:noFill/>
              <a:ln>
                <a:noFill/>
              </a:ln>
            </p:spPr>
            <p:txBody>
              <a:bodyPr wrap="none" rtlCol="0">
                <a:spAutoFit/>
              </a:bodyPr>
              <a:lstStyle/>
              <a:p>
                <a:pPr/>
                <a14:m>
                  <m:oMathPara xmlns:m="http://schemas.openxmlformats.org/officeDocument/2006/math">
                    <m:oMath>
                      <m:r>
                        <a:rPr lang="en-US" altLang="ja-JP" sz="2800" b="0" i="1" smtClean="0">
                          <a:latin typeface="Cambria Math" panose="02040503050406030204" pitchFamily="18" charset="0"/>
                          <a:ea typeface="ＭＳ Ｐゴシック" panose="020B0600070205080204" pitchFamily="50" charset="-128"/>
                        </a:rPr>
                        <m:t>𝑍</m:t>
                      </m:r>
                    </m:oMath>
                  </m:oMathPara>
                </a14:m>
                <a:endParaRPr kumimoji="1" lang="ja-JP" altLang="en-US" sz="2800" dirty="0">
                  <a:latin typeface="ＭＳ Ｐゴシック" panose="020B0600070205080204" pitchFamily="50" charset="-128"/>
                  <a:ea typeface="ＭＳ Ｐゴシック" panose="020B0600070205080204" pitchFamily="50" charset="-128"/>
                </a:endParaRPr>
              </a:p>
            </p:txBody>
          </p:sp>
        </mc:Choice>
        <mc:Fallback xmlns="">
          <p:sp>
            <p:nvSpPr>
              <p:cNvPr id="53" name="テキスト ボックス 52">
                <a:extLst>
                  <a:ext uri="{FF2B5EF4-FFF2-40B4-BE49-F238E27FC236}">
                    <a16:creationId xmlns:a16="http://schemas.microsoft.com/office/drawing/2014/main" id="{20768624-30B9-F74B-B4F3-8C182C867597}"/>
                  </a:ext>
                </a:extLst>
              </p:cNvPr>
              <p:cNvSpPr txBox="1">
                <a:spLocks noRot="1" noChangeAspect="1" noMove="1" noResize="1" noEditPoints="1" noAdjustHandles="1" noChangeArrowheads="1" noChangeShapeType="1" noTextEdit="1"/>
              </p:cNvSpPr>
              <p:nvPr/>
            </p:nvSpPr>
            <p:spPr>
              <a:xfrm rot="16200000">
                <a:off x="227998" y="2761441"/>
                <a:ext cx="515654" cy="523220"/>
              </a:xfrm>
              <a:prstGeom prst="rect">
                <a:avLst/>
              </a:prstGeom>
              <a:blipFill>
                <a:blip r:embed="rId8"/>
                <a:stretch>
                  <a:fillRect/>
                </a:stretch>
              </a:blipFill>
              <a:ln>
                <a:noFill/>
              </a:ln>
            </p:spPr>
            <p:txBody>
              <a:bodyPr/>
              <a:lstStyle/>
              <a:p>
                <a:r>
                  <a:rPr lang="ja-JP" altLang="en-US">
                    <a:noFill/>
                  </a:rPr>
                  <a:t> </a:t>
                </a:r>
              </a:p>
            </p:txBody>
          </p:sp>
        </mc:Fallback>
      </mc:AlternateContent>
      <p:sp>
        <p:nvSpPr>
          <p:cNvPr id="55" name="テキスト ボックス 54">
            <a:extLst>
              <a:ext uri="{FF2B5EF4-FFF2-40B4-BE49-F238E27FC236}">
                <a16:creationId xmlns:a16="http://schemas.microsoft.com/office/drawing/2014/main" id="{34318221-BA8B-54CA-04BA-B199B9DE5C36}"/>
              </a:ext>
            </a:extLst>
          </p:cNvPr>
          <p:cNvSpPr txBox="1"/>
          <p:nvPr/>
        </p:nvSpPr>
        <p:spPr>
          <a:xfrm rot="10800000">
            <a:off x="185406" y="3255457"/>
            <a:ext cx="615553" cy="2325317"/>
          </a:xfrm>
          <a:prstGeom prst="rect">
            <a:avLst/>
          </a:prstGeom>
          <a:noFill/>
        </p:spPr>
        <p:txBody>
          <a:bodyPr vert="eaVert" wrap="none" rtlCol="0">
            <a:spAutoFit/>
          </a:bodyPr>
          <a:lstStyle/>
          <a:p>
            <a:r>
              <a:rPr lang="en-US" altLang="ja-JP" sz="2800" dirty="0">
                <a:latin typeface="ＭＳ Ｐゴシック" panose="020B0600070205080204" pitchFamily="50" charset="-128"/>
                <a:ea typeface="ＭＳ Ｐゴシック" panose="020B0600070205080204" pitchFamily="50" charset="-128"/>
              </a:rPr>
              <a:t>Proton number</a:t>
            </a:r>
            <a:endParaRPr lang="ja-JP" altLang="en-US" sz="2800" dirty="0">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7D71CEC1-CBB3-7419-C0AA-0E374E546FC1}"/>
              </a:ext>
            </a:extLst>
          </p:cNvPr>
          <p:cNvPicPr>
            <a:picLocks noChangeAspect="1"/>
          </p:cNvPicPr>
          <p:nvPr/>
        </p:nvPicPr>
        <p:blipFill>
          <a:blip r:embed="rId9"/>
          <a:stretch>
            <a:fillRect/>
          </a:stretch>
        </p:blipFill>
        <p:spPr>
          <a:xfrm>
            <a:off x="823274" y="2746756"/>
            <a:ext cx="4672740" cy="3092398"/>
          </a:xfrm>
          <a:prstGeom prst="rect">
            <a:avLst/>
          </a:prstGeom>
        </p:spPr>
      </p:pic>
      <p:cxnSp>
        <p:nvCxnSpPr>
          <p:cNvPr id="28" name="直線矢印コネクタ 27">
            <a:extLst>
              <a:ext uri="{FF2B5EF4-FFF2-40B4-BE49-F238E27FC236}">
                <a16:creationId xmlns:a16="http://schemas.microsoft.com/office/drawing/2014/main" id="{39FC9DD7-2295-959A-9CCE-E2B826A54D30}"/>
              </a:ext>
            </a:extLst>
          </p:cNvPr>
          <p:cNvCxnSpPr>
            <a:cxnSpLocks/>
          </p:cNvCxnSpPr>
          <p:nvPr/>
        </p:nvCxnSpPr>
        <p:spPr>
          <a:xfrm>
            <a:off x="1829057" y="2701369"/>
            <a:ext cx="743061" cy="1304238"/>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直線矢印コネクタ 45">
            <a:extLst>
              <a:ext uri="{FF2B5EF4-FFF2-40B4-BE49-F238E27FC236}">
                <a16:creationId xmlns:a16="http://schemas.microsoft.com/office/drawing/2014/main" id="{BB9F6299-2918-1445-460F-59DDF4C9B291}"/>
              </a:ext>
            </a:extLst>
          </p:cNvPr>
          <p:cNvCxnSpPr>
            <a:cxnSpLocks/>
          </p:cNvCxnSpPr>
          <p:nvPr/>
        </p:nvCxnSpPr>
        <p:spPr>
          <a:xfrm>
            <a:off x="3058783" y="2733862"/>
            <a:ext cx="244174" cy="127174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8" name="直線矢印コネクタ 47">
            <a:extLst>
              <a:ext uri="{FF2B5EF4-FFF2-40B4-BE49-F238E27FC236}">
                <a16:creationId xmlns:a16="http://schemas.microsoft.com/office/drawing/2014/main" id="{A95F1A1C-1E61-53E3-D6D5-4F0A58F16CB2}"/>
              </a:ext>
            </a:extLst>
          </p:cNvPr>
          <p:cNvCxnSpPr>
            <a:cxnSpLocks/>
          </p:cNvCxnSpPr>
          <p:nvPr/>
        </p:nvCxnSpPr>
        <p:spPr>
          <a:xfrm flipH="1">
            <a:off x="3951624" y="2733861"/>
            <a:ext cx="60169" cy="12717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0" name="直線矢印コネクタ 49">
            <a:extLst>
              <a:ext uri="{FF2B5EF4-FFF2-40B4-BE49-F238E27FC236}">
                <a16:creationId xmlns:a16="http://schemas.microsoft.com/office/drawing/2014/main" id="{91621936-1A76-7B06-0755-1F321619E7B1}"/>
              </a:ext>
            </a:extLst>
          </p:cNvPr>
          <p:cNvCxnSpPr>
            <a:cxnSpLocks/>
          </p:cNvCxnSpPr>
          <p:nvPr/>
        </p:nvCxnSpPr>
        <p:spPr>
          <a:xfrm flipH="1">
            <a:off x="4720060" y="2701369"/>
            <a:ext cx="184488" cy="146815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テキスト ボックス 1">
            <a:extLst>
              <a:ext uri="{FF2B5EF4-FFF2-40B4-BE49-F238E27FC236}">
                <a16:creationId xmlns:a16="http://schemas.microsoft.com/office/drawing/2014/main" id="{51EC13A9-7A94-F36A-B6C7-F463E504068B}"/>
              </a:ext>
            </a:extLst>
          </p:cNvPr>
          <p:cNvSpPr txBox="1"/>
          <p:nvPr/>
        </p:nvSpPr>
        <p:spPr>
          <a:xfrm>
            <a:off x="0" y="15291"/>
            <a:ext cx="4643919"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Results and Discussion</a:t>
            </a:r>
          </a:p>
        </p:txBody>
      </p:sp>
      <p:cxnSp>
        <p:nvCxnSpPr>
          <p:cNvPr id="4" name="直線コネクタ 3">
            <a:extLst>
              <a:ext uri="{FF2B5EF4-FFF2-40B4-BE49-F238E27FC236}">
                <a16:creationId xmlns:a16="http://schemas.microsoft.com/office/drawing/2014/main" id="{42208C7E-FD36-6303-C827-8C61BF1B8A80}"/>
              </a:ext>
            </a:extLst>
          </p:cNvPr>
          <p:cNvCxnSpPr>
            <a:cxnSpLocks/>
          </p:cNvCxnSpPr>
          <p:nvPr/>
        </p:nvCxnSpPr>
        <p:spPr>
          <a:xfrm>
            <a:off x="43927" y="721269"/>
            <a:ext cx="4579444" cy="0"/>
          </a:xfrm>
          <a:prstGeom prst="line">
            <a:avLst/>
          </a:prstGeom>
          <a:ln w="3810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8897794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6427</TotalTime>
  <Words>4918</Words>
  <Application>Microsoft Office PowerPoint</Application>
  <PresentationFormat>ワイド画面</PresentationFormat>
  <Paragraphs>502</Paragraphs>
  <Slides>35</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35</vt:i4>
      </vt:variant>
    </vt:vector>
  </HeadingPairs>
  <TitlesOfParts>
    <vt:vector size="42" baseType="lpstr">
      <vt:lpstr>ＭＳ Ｐゴシック</vt:lpstr>
      <vt:lpstr>游ゴシック</vt:lpstr>
      <vt:lpstr>游ゴシック Light</vt:lpstr>
      <vt:lpstr>游明朝</vt:lpstr>
      <vt:lpstr>Arial</vt:lpstr>
      <vt:lpstr>Cambria Math</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g2217062</dc:creator>
  <cp:lastModifiedBy>g2681916</cp:lastModifiedBy>
  <cp:revision>162</cp:revision>
  <dcterms:created xsi:type="dcterms:W3CDTF">2026-01-18T02:22:59Z</dcterms:created>
  <dcterms:modified xsi:type="dcterms:W3CDTF">2026-08-25T04:50:23Z</dcterms:modified>
</cp:coreProperties>
</file>