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48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66.jpg" ContentType="image/jpg"/>
  <Override PartName="/ppt/media/image69.jpg" ContentType="image/jpg"/>
  <Override PartName="/ppt/media/image71.jpg" ContentType="image/jpg"/>
  <Override PartName="/ppt/media/image72.jpg" ContentType="image/jpg"/>
  <Override PartName="/ppt/media/image74.jpg" ContentType="image/jpg"/>
  <Override PartName="/ppt/media/image7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9" r:id="rId4"/>
    <p:sldId id="260" r:id="rId5"/>
    <p:sldId id="262" r:id="rId6"/>
    <p:sldId id="321" r:id="rId7"/>
    <p:sldId id="294" r:id="rId8"/>
    <p:sldId id="265" r:id="rId9"/>
    <p:sldId id="326" r:id="rId10"/>
    <p:sldId id="322" r:id="rId11"/>
    <p:sldId id="323" r:id="rId12"/>
    <p:sldId id="329" r:id="rId13"/>
    <p:sldId id="330" r:id="rId14"/>
    <p:sldId id="328" r:id="rId15"/>
    <p:sldId id="270" r:id="rId16"/>
    <p:sldId id="289" r:id="rId17"/>
    <p:sldId id="332" r:id="rId18"/>
    <p:sldId id="296" r:id="rId19"/>
    <p:sldId id="269" r:id="rId20"/>
    <p:sldId id="327" r:id="rId21"/>
    <p:sldId id="331" r:id="rId22"/>
    <p:sldId id="325" r:id="rId23"/>
    <p:sldId id="266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81"/>
    <a:srgbClr val="0000FE"/>
    <a:srgbClr val="FAE3E3"/>
    <a:srgbClr val="60C5EC"/>
    <a:srgbClr val="FF00F7"/>
    <a:srgbClr val="7373FE"/>
    <a:srgbClr val="FFC000"/>
    <a:srgbClr val="2E75B6"/>
    <a:srgbClr val="B290CC"/>
    <a:srgbClr val="6C6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howGuides="1">
      <p:cViewPr varScale="1">
        <p:scale>
          <a:sx n="104" d="100"/>
          <a:sy n="104" d="100"/>
        </p:scale>
        <p:origin x="128" y="5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305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C70D4A9D-675A-37BC-0CEE-B6FBC17251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A202D3-ABE1-875A-7B8B-3842B1D553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45293-8EC9-422C-A207-7AD35CC70ABF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ED202D9-6A6D-D1CC-FD9F-792CAB8401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FB5F286-8B84-1451-DD3E-21F26FF133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F8D86-4F0A-4BA9-9C04-F28F2F32B4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123922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8E511-22ED-4F75-93BA-D0E1678D8F88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1E554-8D68-4E0D-BAAC-AABCCAF039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14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01E554-8D68-4E0D-BAAC-AABCCAF039C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810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>
                <a:latin typeface="Arial"/>
                <a:cs typeface="Arial"/>
              </a:rPr>
              <a:t>The right figure shows the relative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momentum</a:t>
            </a:r>
            <a:r>
              <a:rPr lang="en-US" altLang="zh-CN" sz="1200" spc="-25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distribution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of</a:t>
            </a:r>
            <a:r>
              <a:rPr lang="en-US" altLang="zh-CN" sz="1200" spc="-25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different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(ST)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channels</a:t>
            </a:r>
            <a:r>
              <a:rPr lang="en-US" altLang="zh-CN" sz="1200" spc="-25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for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pairs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with</a:t>
            </a:r>
            <a:r>
              <a:rPr lang="en-US" altLang="zh-CN" sz="1200" spc="-25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zero</a:t>
            </a:r>
            <a:r>
              <a:rPr lang="en-US" altLang="zh-CN" sz="1200" spc="-25">
                <a:latin typeface="Arial"/>
                <a:cs typeface="Arial"/>
              </a:rPr>
              <a:t> </a:t>
            </a:r>
            <a:r>
              <a:rPr lang="en-US" altLang="zh-CN" sz="1200">
                <a:latin typeface="Arial"/>
                <a:cs typeface="Arial"/>
              </a:rPr>
              <a:t>CM</a:t>
            </a:r>
            <a:r>
              <a:rPr lang="en-US" altLang="zh-CN" sz="1200" spc="-30">
                <a:latin typeface="Arial"/>
                <a:cs typeface="Arial"/>
              </a:rPr>
              <a:t> </a:t>
            </a:r>
            <a:r>
              <a:rPr lang="en-US" altLang="zh-CN" sz="1200" spc="-10">
                <a:latin typeface="Arial"/>
                <a:cs typeface="Arial"/>
              </a:rPr>
              <a:t>momentum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491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946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72A8D-6FDE-2DEF-C4E9-EF94752B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8EF0A7-FC39-1586-4C16-A9FCAC6B4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DC1D65D-E532-08A2-5DA8-1E2E4B336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48F4D82-7D5A-F990-9819-F4C6FCCD35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546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482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01E554-8D68-4E0D-BAAC-AABCCAF039C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83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876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EA583-19DB-76A3-21FA-04D4D6518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7FD3EE5-18F3-6192-8E7A-A75FCDCCB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F063A3-E7DC-574B-A213-A3EF3F334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277E8F-729D-3908-4A6F-BBE0A770B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377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D9F4C-BB44-4BA2-8592-30F63CDBA9E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33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o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174565D-FE40-1A7B-4D4C-20DD897EFCC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16"/>
          <a:stretch/>
        </p:blipFill>
        <p:spPr>
          <a:xfrm>
            <a:off x="11540737" y="6916"/>
            <a:ext cx="651263" cy="642579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 flipV="1">
            <a:off x="0" y="649496"/>
            <a:ext cx="12204000" cy="432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68000">
                <a:srgbClr val="4A98C2"/>
              </a:gs>
              <a:gs pos="90000">
                <a:schemeClr val="accent1">
                  <a:lumMod val="20000"/>
                  <a:lumOff val="80000"/>
                </a:schemeClr>
              </a:gs>
              <a:gs pos="44000">
                <a:schemeClr val="accent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页脚占位符 12">
            <a:extLst>
              <a:ext uri="{FF2B5EF4-FFF2-40B4-BE49-F238E27FC236}">
                <a16:creationId xmlns:a16="http://schemas.microsoft.com/office/drawing/2014/main" id="{654996A8-494D-5DC9-3188-FC4F29EAD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  <a:ln>
            <a:noFill/>
          </a:ln>
        </p:spPr>
        <p:txBody>
          <a:bodyPr/>
          <a:lstStyle>
            <a:lvl1pPr algn="ctr">
              <a:defRPr sz="1200" i="0">
                <a:solidFill>
                  <a:srgbClr val="006881"/>
                </a:solidFill>
                <a:latin typeface="Cascadia Mono" panose="020B0609020000020004" pitchFamily="49" charset="0"/>
                <a:cs typeface="Cascadia Mono" panose="020B0609020000020004" pitchFamily="49" charset="0"/>
              </a:defRPr>
            </a:lvl1pPr>
          </a:lstStyle>
          <a:p>
            <a:r>
              <a:rPr lang="zh-CN" altLang="zh-CN"/>
              <a:t>TOPTIER-CNS</a:t>
            </a:r>
            <a:r>
              <a:rPr lang="en-US" altLang="zh-CN">
                <a:ea typeface="Cascadia Mono" panose="020B0609020000020004" pitchFamily="49" charset="0"/>
              </a:rPr>
              <a:t> Summer School 2026</a:t>
            </a:r>
            <a:endParaRPr lang="zh-CN" altLang="en-US" sz="1200"/>
          </a:p>
        </p:txBody>
      </p:sp>
      <p:sp>
        <p:nvSpPr>
          <p:cNvPr id="18" name="灯片编号占位符 22">
            <a:extLst>
              <a:ext uri="{FF2B5EF4-FFF2-40B4-BE49-F238E27FC236}">
                <a16:creationId xmlns:a16="http://schemas.microsoft.com/office/drawing/2014/main" id="{F6A3E559-67F3-D8D8-A001-F9036B11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lang="en-US" altLang="zh-CN" sz="1600" i="0" smtClean="0">
                <a:solidFill>
                  <a:srgbClr val="006881"/>
                </a:solidFill>
                <a:latin typeface="Cascadia Mono" panose="020B0609020000020004" pitchFamily="49" charset="0"/>
                <a:cs typeface="Cascadia Mono" panose="020B0609020000020004" pitchFamily="49" charset="0"/>
              </a:defRPr>
            </a:lvl1pPr>
          </a:lstStyle>
          <a:p>
            <a:fld id="{24A3FC9C-FC5B-43FD-9287-2D33E4D15AE1}" type="slidenum">
              <a:rPr lang="en-US" altLang="zh-CN" smtClean="0"/>
              <a:pPr/>
              <a:t>‹#›</a:t>
            </a:fld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728610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79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223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775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523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2689" y="793453"/>
            <a:ext cx="11448627" cy="0"/>
          </a:xfrm>
          <a:custGeom>
            <a:avLst/>
            <a:gdLst/>
            <a:ahLst/>
            <a:cxnLst/>
            <a:rect l="l" t="t" r="r" b="b"/>
            <a:pathLst>
              <a:path w="8586470">
                <a:moveTo>
                  <a:pt x="0" y="0"/>
                </a:moveTo>
                <a:lnTo>
                  <a:pt x="8586338" y="1"/>
                </a:lnTo>
              </a:path>
            </a:pathLst>
          </a:custGeom>
          <a:ln w="19049">
            <a:solidFill>
              <a:srgbClr val="ACCEEB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407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-9058" y="4374"/>
            <a:ext cx="12201058" cy="62356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0"/>
          </p:nvPr>
        </p:nvSpPr>
        <p:spPr>
          <a:xfrm>
            <a:off x="118558" y="69414"/>
            <a:ext cx="5257268" cy="4749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方正正中黑简体" panose="02000000000000000000" pitchFamily="2" charset="-122"/>
                <a:ea typeface="方正正中黑简体" panose="02000000000000000000" pitchFamily="2" charset="-122"/>
              </a:defRPr>
            </a:lvl1pPr>
            <a:lvl2pPr marL="544142" indent="0">
              <a:buNone/>
              <a:defRPr>
                <a:solidFill>
                  <a:schemeClr val="bg1"/>
                </a:solidFill>
              </a:defRPr>
            </a:lvl2pPr>
            <a:lvl3pPr marL="1088284" indent="0">
              <a:buNone/>
              <a:defRPr>
                <a:solidFill>
                  <a:schemeClr val="bg1"/>
                </a:solidFill>
              </a:defRPr>
            </a:lvl3pPr>
            <a:lvl4pPr marL="1632426" indent="0">
              <a:buNone/>
              <a:defRPr>
                <a:solidFill>
                  <a:schemeClr val="bg1"/>
                </a:solidFill>
              </a:defRPr>
            </a:lvl4pPr>
            <a:lvl5pPr marL="217656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algn="l"/>
            <a:endParaRPr lang="en-US" altLang="zh-CN" sz="2000" dirty="0">
              <a:solidFill>
                <a:schemeClr val="bg1"/>
              </a:solidFill>
              <a:latin typeface="方正正中黑简体" panose="02000000000000000000" pitchFamily="2" charset="-122"/>
              <a:ea typeface="方正正中黑简体" panose="02000000000000000000" pitchFamily="2" charset="-122"/>
            </a:endParaRPr>
          </a:p>
        </p:txBody>
      </p:sp>
      <p:cxnSp>
        <p:nvCxnSpPr>
          <p:cNvPr id="22" name="直接连接符 21"/>
          <p:cNvCxnSpPr/>
          <p:nvPr userDrawn="1"/>
        </p:nvCxnSpPr>
        <p:spPr>
          <a:xfrm>
            <a:off x="766714" y="763021"/>
            <a:ext cx="0" cy="2699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标题 1"/>
          <p:cNvSpPr>
            <a:spLocks noGrp="1"/>
          </p:cNvSpPr>
          <p:nvPr>
            <p:ph type="title"/>
          </p:nvPr>
        </p:nvSpPr>
        <p:spPr>
          <a:xfrm>
            <a:off x="838732" y="726386"/>
            <a:ext cx="2834458" cy="341921"/>
          </a:xfrm>
          <a:prstGeom prst="rect">
            <a:avLst/>
          </a:prstGeom>
        </p:spPr>
        <p:txBody>
          <a:bodyPr anchor="ctr"/>
          <a:lstStyle>
            <a:lvl1pPr algn="l"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27" name="内容占位符 2"/>
          <p:cNvSpPr>
            <a:spLocks noGrp="1"/>
          </p:cNvSpPr>
          <p:nvPr>
            <p:ph sz="half" idx="1"/>
          </p:nvPr>
        </p:nvSpPr>
        <p:spPr>
          <a:xfrm>
            <a:off x="249892" y="726386"/>
            <a:ext cx="444805" cy="341921"/>
          </a:xfrm>
          <a:prstGeom prst="rect">
            <a:avLst/>
          </a:prstGeom>
        </p:spPr>
        <p:txBody>
          <a:bodyPr anchor="ctr"/>
          <a:lstStyle>
            <a:lvl1pPr algn="r">
              <a:def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zh-CN" altLang="en-US" dirty="0"/>
              <a:t>编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280" y="-14192"/>
            <a:ext cx="4561720" cy="64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7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4F337EA7-684C-D517-3EDB-9AF0FC89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>
            <a:lvl1pPr>
              <a:defRPr lang="zh-CN" altLang="en-US" sz="2000" b="1" kern="1200" smtClean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defRPr>
            </a:lvl1pPr>
          </a:lstStyle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‹#›</a:t>
            </a:fld>
            <a:endParaRPr lang="en-US" dirty="0">
              <a:ea typeface="Calibri" panose="020F050202020403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174565D-FE40-1A7B-4D4C-20DD897EFCC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16"/>
          <a:stretch/>
        </p:blipFill>
        <p:spPr>
          <a:xfrm>
            <a:off x="11612673" y="6917"/>
            <a:ext cx="579327" cy="571602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 flipV="1">
            <a:off x="0" y="608298"/>
            <a:ext cx="12192000" cy="45719"/>
          </a:xfrm>
          <a:prstGeom prst="rect">
            <a:avLst/>
          </a:prstGeom>
          <a:gradFill flip="none" rotWithShape="1">
            <a:gsLst>
              <a:gs pos="37000">
                <a:srgbClr val="3E78AC"/>
              </a:gs>
              <a:gs pos="18000">
                <a:srgbClr val="386E9E"/>
              </a:gs>
              <a:gs pos="0">
                <a:schemeClr val="accent1">
                  <a:shade val="30000"/>
                  <a:satMod val="115000"/>
                </a:schemeClr>
              </a:gs>
              <a:gs pos="63000">
                <a:schemeClr val="accent1">
                  <a:shade val="67500"/>
                  <a:satMod val="115000"/>
                </a:schemeClr>
              </a:gs>
              <a:gs pos="9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图片占位符 8">
            <a:extLst>
              <a:ext uri="{FF2B5EF4-FFF2-40B4-BE49-F238E27FC236}">
                <a16:creationId xmlns:a16="http://schemas.microsoft.com/office/drawing/2014/main" id="{E2FA5D84-B9BF-4A36-1A68-551D0180D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00" y="900000"/>
            <a:ext cx="4500000" cy="50400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图片占位符 8">
            <a:extLst>
              <a:ext uri="{FF2B5EF4-FFF2-40B4-BE49-F238E27FC236}">
                <a16:creationId xmlns:a16="http://schemas.microsoft.com/office/drawing/2014/main" id="{1E343EF8-2FE5-6D19-9431-81DDF67CCA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72000" y="900000"/>
            <a:ext cx="4500000" cy="5040000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077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425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345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049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224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92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06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24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TOPTIER-CNS Summer School 2026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94C81-4216-4E08-8C9A-3B747009A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7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  <p:sldLayoutId id="214748366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6.png"/><Relationship Id="rId7" Type="http://schemas.openxmlformats.org/officeDocument/2006/relationships/image" Target="../media/image2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7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7" Type="http://schemas.openxmlformats.org/officeDocument/2006/relationships/image" Target="../media/image71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570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0.pn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36.png"/><Relationship Id="rId10" Type="http://schemas.openxmlformats.org/officeDocument/2006/relationships/image" Target="../media/image82.png"/><Relationship Id="rId4" Type="http://schemas.openxmlformats.org/officeDocument/2006/relationships/image" Target="../media/image37.png"/><Relationship Id="rId9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7451F694-A111-870D-061F-30E286467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88" y="1547214"/>
            <a:ext cx="11017224" cy="23876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en-US" altLang="zh-CN" sz="5400" dirty="0">
                <a:cs typeface="Times New Roman" panose="02020603050405020304" pitchFamily="18" charset="0"/>
              </a:rPr>
              <a:t>Probing Neutron–Neutron </a:t>
            </a:r>
            <a:br>
              <a:rPr lang="en-US" altLang="zh-CN" sz="5400" dirty="0">
                <a:cs typeface="Times New Roman" panose="02020603050405020304" pitchFamily="18" charset="0"/>
              </a:rPr>
            </a:br>
            <a:r>
              <a:rPr lang="en-US" altLang="zh-CN" sz="5400" dirty="0">
                <a:cs typeface="Times New Roman" panose="02020603050405020304" pitchFamily="18" charset="0"/>
              </a:rPr>
              <a:t>Short-Range Correlations in </a:t>
            </a:r>
            <a:r>
              <a:rPr lang="en-US" altLang="zh-CN" sz="5400" baseline="30000" dirty="0">
                <a:cs typeface="Times New Roman" panose="02020603050405020304" pitchFamily="18" charset="0"/>
              </a:rPr>
              <a:t>16</a:t>
            </a:r>
            <a:r>
              <a:rPr lang="en-US" altLang="zh-CN" sz="5400" dirty="0">
                <a:cs typeface="Times New Roman" panose="02020603050405020304" pitchFamily="18" charset="0"/>
              </a:rPr>
              <a:t>O</a:t>
            </a:r>
            <a:endParaRPr lang="zh-CN" altLang="en-US" sz="5400" dirty="0"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616BFB1-48BA-A8D2-B853-32CED70B3888}"/>
              </a:ext>
            </a:extLst>
          </p:cNvPr>
          <p:cNvSpPr txBox="1"/>
          <p:nvPr/>
        </p:nvSpPr>
        <p:spPr>
          <a:xfrm>
            <a:off x="6608985" y="4017686"/>
            <a:ext cx="4392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/>
              <a:t>The </a:t>
            </a:r>
            <a:r>
              <a:rPr lang="en-US" altLang="zh-CN" sz="2000" baseline="30000" dirty="0"/>
              <a:t>16</a:t>
            </a:r>
            <a:r>
              <a:rPr lang="en-US" altLang="zh-CN" sz="2000" dirty="0"/>
              <a:t>O(</a:t>
            </a:r>
            <a:r>
              <a:rPr lang="en-US" altLang="zh-CN" sz="2000" i="1" dirty="0" err="1"/>
              <a:t>p,nd</a:t>
            </a:r>
            <a:r>
              <a:rPr lang="en-US" altLang="zh-CN" sz="2000" dirty="0"/>
              <a:t>)</a:t>
            </a:r>
            <a:r>
              <a:rPr lang="en-US" altLang="zh-CN" sz="2000" baseline="30000" dirty="0"/>
              <a:t>14</a:t>
            </a:r>
            <a:r>
              <a:rPr lang="en-US" altLang="zh-CN" sz="2000" dirty="0"/>
              <a:t>O Reaction at RCNP</a:t>
            </a:r>
            <a:endParaRPr lang="zh-CN" altLang="en-US" sz="20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4DE3568-27D4-D9B5-C550-04F89F648573}"/>
              </a:ext>
            </a:extLst>
          </p:cNvPr>
          <p:cNvGrpSpPr/>
          <p:nvPr/>
        </p:nvGrpSpPr>
        <p:grpSpPr>
          <a:xfrm>
            <a:off x="0" y="4498411"/>
            <a:ext cx="12192000" cy="1214720"/>
            <a:chOff x="12709" y="4183217"/>
            <a:chExt cx="12192000" cy="1214720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B1801FE6-A201-F4EB-1CCC-1CE8720206F7}"/>
                </a:ext>
              </a:extLst>
            </p:cNvPr>
            <p:cNvSpPr txBox="1"/>
            <p:nvPr/>
          </p:nvSpPr>
          <p:spPr>
            <a:xfrm>
              <a:off x="12709" y="4183217"/>
              <a:ext cx="12192000" cy="11318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400"/>
                <a:t>Zixu Ma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2400"/>
                <a:t> Institute of Modern Physics, Chinese Academy of Sciences</a:t>
              </a: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B379FCB4-2CC0-4AF7-21E3-20FD63DED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9106" y="4648409"/>
              <a:ext cx="757502" cy="749528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96A5F896-73F2-2A90-ECEB-44D5C59695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09" t="5155" r="9839" b="4668"/>
          <a:stretch>
            <a:fillRect/>
          </a:stretch>
        </p:blipFill>
        <p:spPr>
          <a:xfrm>
            <a:off x="1059687" y="213565"/>
            <a:ext cx="10072625" cy="1862608"/>
          </a:xfrm>
          <a:prstGeom prst="rect">
            <a:avLst/>
          </a:prstGeom>
          <a:effectLst>
            <a:softEdge rad="127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E020278-387E-7F62-A479-58F70820D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10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98C8C65F-BC78-A4D9-3B46-FE3CD682DF34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Times New Roman" panose="02020603050405020304" pitchFamily="18" charset="0"/>
              </a:rPr>
              <a:t>Preliminary Results: compare with (p,pd) channel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id="{3C6EBA97-7321-19CC-CD0E-5EB5ED883690}"/>
              </a:ext>
            </a:extLst>
          </p:cNvPr>
          <p:cNvSpPr txBox="1"/>
          <p:nvPr/>
        </p:nvSpPr>
        <p:spPr>
          <a:xfrm>
            <a:off x="952922" y="3946971"/>
            <a:ext cx="5853827" cy="7643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8419" algn="ctr">
              <a:spcBef>
                <a:spcPts val="100"/>
              </a:spcBef>
            </a:pPr>
            <a:r>
              <a:rPr lang="en-US" sz="2400" baseline="25462">
                <a:latin typeface="Calibri"/>
                <a:cs typeface="Calibri"/>
              </a:rPr>
              <a:t>16</a:t>
            </a:r>
            <a:r>
              <a:rPr lang="en-US" sz="2400" i="1">
                <a:latin typeface="Calibri"/>
                <a:cs typeface="Calibri"/>
              </a:rPr>
              <a:t>O(p,pd</a:t>
            </a:r>
            <a:r>
              <a:rPr lang="en-US" sz="2400">
                <a:latin typeface="Calibri"/>
                <a:cs typeface="Calibri"/>
              </a:rPr>
              <a:t>)</a:t>
            </a:r>
            <a:r>
              <a:rPr lang="en-US" sz="2400" baseline="25462">
                <a:latin typeface="Calibri"/>
                <a:cs typeface="Calibri"/>
              </a:rPr>
              <a:t>14</a:t>
            </a:r>
            <a:r>
              <a:rPr lang="en-US" sz="2400" i="1">
                <a:latin typeface="Calibri"/>
                <a:cs typeface="Calibri"/>
              </a:rPr>
              <a:t>N</a:t>
            </a:r>
            <a:r>
              <a:rPr lang="en-US" sz="2400" spc="-50">
                <a:latin typeface="Calibri"/>
                <a:cs typeface="Calibri"/>
              </a:rPr>
              <a:t>  </a:t>
            </a:r>
            <a:r>
              <a:rPr lang="en-US" sz="2400">
                <a:latin typeface="Calibri"/>
                <a:cs typeface="Calibri"/>
              </a:rPr>
              <a:t>3.95</a:t>
            </a:r>
            <a:r>
              <a:rPr lang="en-US" sz="2400" spc="-50">
                <a:latin typeface="Calibri"/>
                <a:cs typeface="Calibri"/>
              </a:rPr>
              <a:t> </a:t>
            </a:r>
            <a:r>
              <a:rPr lang="en-US" sz="2400">
                <a:latin typeface="Calibri"/>
                <a:cs typeface="Calibri"/>
              </a:rPr>
              <a:t>MeV</a:t>
            </a:r>
            <a:r>
              <a:rPr lang="en-US" sz="2400" spc="-50">
                <a:latin typeface="Calibri"/>
                <a:cs typeface="Calibri"/>
              </a:rPr>
              <a:t> </a:t>
            </a:r>
            <a:r>
              <a:rPr lang="en-US" sz="2400">
                <a:latin typeface="Calibri"/>
                <a:cs typeface="Calibri"/>
              </a:rPr>
              <a:t>(1+,</a:t>
            </a:r>
            <a:r>
              <a:rPr lang="en-US" sz="2400" spc="-50">
                <a:latin typeface="Calibri"/>
                <a:cs typeface="Calibri"/>
              </a:rPr>
              <a:t> </a:t>
            </a:r>
            <a:r>
              <a:rPr lang="en-US" sz="2400" spc="-20">
                <a:latin typeface="Calibri"/>
                <a:cs typeface="Calibri"/>
              </a:rPr>
              <a:t>L=0)</a:t>
            </a:r>
          </a:p>
          <a:p>
            <a:pPr marL="58419" algn="ctr">
              <a:spcBef>
                <a:spcPts val="100"/>
              </a:spcBef>
            </a:pPr>
            <a:r>
              <a:rPr sz="2400" baseline="25462">
                <a:solidFill>
                  <a:srgbClr val="0000FE"/>
                </a:solidFill>
                <a:latin typeface="Calibri"/>
                <a:cs typeface="Calibri"/>
              </a:rPr>
              <a:t>16</a:t>
            </a:r>
            <a:r>
              <a:rPr sz="2400" i="1">
                <a:solidFill>
                  <a:srgbClr val="0000FE"/>
                </a:solidFill>
                <a:latin typeface="Calibri"/>
                <a:cs typeface="Calibri"/>
              </a:rPr>
              <a:t>O</a:t>
            </a:r>
            <a:r>
              <a:rPr sz="2400" dirty="0">
                <a:solidFill>
                  <a:srgbClr val="0000FE"/>
                </a:solidFill>
                <a:latin typeface="Calibri"/>
                <a:cs typeface="Calibri"/>
              </a:rPr>
              <a:t>(</a:t>
            </a:r>
            <a:r>
              <a:rPr sz="2400" i="1">
                <a:solidFill>
                  <a:srgbClr val="0000FE"/>
                </a:solidFill>
                <a:latin typeface="Calibri"/>
                <a:cs typeface="Calibri"/>
              </a:rPr>
              <a:t>p,</a:t>
            </a:r>
            <a:r>
              <a:rPr lang="en-US" sz="2400" i="1">
                <a:solidFill>
                  <a:srgbClr val="0000FE"/>
                </a:solidFill>
                <a:latin typeface="Calibri"/>
                <a:cs typeface="Calibri"/>
              </a:rPr>
              <a:t>nd</a:t>
            </a:r>
            <a:r>
              <a:rPr sz="2400">
                <a:solidFill>
                  <a:srgbClr val="0000FE"/>
                </a:solidFill>
                <a:latin typeface="Calibri"/>
                <a:cs typeface="Calibri"/>
              </a:rPr>
              <a:t>)</a:t>
            </a:r>
            <a:r>
              <a:rPr sz="2400" baseline="25462" dirty="0">
                <a:solidFill>
                  <a:srgbClr val="0000FE"/>
                </a:solidFill>
                <a:latin typeface="Calibri"/>
                <a:cs typeface="Calibri"/>
              </a:rPr>
              <a:t>14</a:t>
            </a:r>
            <a:r>
              <a:rPr sz="2400" i="1" dirty="0">
                <a:solidFill>
                  <a:srgbClr val="0000FE"/>
                </a:solidFill>
                <a:latin typeface="Calibri"/>
                <a:cs typeface="Calibri"/>
              </a:rPr>
              <a:t>O</a:t>
            </a:r>
            <a:r>
              <a:rPr sz="2400" spc="-40" dirty="0">
                <a:solidFill>
                  <a:srgbClr val="0000FE"/>
                </a:solidFill>
                <a:latin typeface="Calibri"/>
                <a:cs typeface="Calibri"/>
              </a:rPr>
              <a:t> </a:t>
            </a:r>
            <a:r>
              <a:rPr lang="en-US" sz="2400" spc="-40" dirty="0">
                <a:solidFill>
                  <a:srgbClr val="0000F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FE"/>
                </a:solidFill>
                <a:latin typeface="Calibri"/>
                <a:cs typeface="Calibri"/>
              </a:rPr>
              <a:t>0</a:t>
            </a:r>
            <a:r>
              <a:rPr lang="en-US" sz="2400" dirty="0">
                <a:solidFill>
                  <a:srgbClr val="0000FE"/>
                </a:solidFill>
                <a:latin typeface="Calibri"/>
                <a:cs typeface="Calibri"/>
              </a:rPr>
              <a:t>.00</a:t>
            </a:r>
            <a:r>
              <a:rPr sz="2400" spc="-40" dirty="0">
                <a:solidFill>
                  <a:srgbClr val="0000F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FE"/>
                </a:solidFill>
                <a:latin typeface="Calibri"/>
                <a:cs typeface="Calibri"/>
              </a:rPr>
              <a:t>MeV</a:t>
            </a:r>
            <a:r>
              <a:rPr sz="2400" spc="-40" dirty="0">
                <a:solidFill>
                  <a:srgbClr val="0000F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FE"/>
                </a:solidFill>
                <a:latin typeface="Calibri"/>
                <a:cs typeface="Calibri"/>
              </a:rPr>
              <a:t>(0+,</a:t>
            </a:r>
            <a:r>
              <a:rPr sz="2400" spc="-35" dirty="0">
                <a:solidFill>
                  <a:srgbClr val="0000FE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00FE"/>
                </a:solidFill>
                <a:latin typeface="Calibri"/>
                <a:cs typeface="Calibri"/>
              </a:rPr>
              <a:t>L=0)</a:t>
            </a:r>
            <a:endParaRPr sz="2400" dirty="0">
              <a:solidFill>
                <a:srgbClr val="0000FE"/>
              </a:solidFill>
              <a:latin typeface="Calibri"/>
              <a:cs typeface="Calibri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7CB0F2A-06C8-2642-7AF2-22FA3B419A96}"/>
              </a:ext>
            </a:extLst>
          </p:cNvPr>
          <p:cNvSpPr txBox="1"/>
          <p:nvPr/>
        </p:nvSpPr>
        <p:spPr>
          <a:xfrm>
            <a:off x="707751" y="5596334"/>
            <a:ext cx="7555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cs typeface="Arial" panose="020B0604020202020204" pitchFamily="34" charset="0"/>
              </a:rPr>
              <a:t>Dominance of </a:t>
            </a:r>
            <a:r>
              <a:rPr lang="en-US" altLang="zh-CN" sz="2000" i="1" dirty="0">
                <a:cs typeface="Arial" panose="020B0604020202020204" pitchFamily="34" charset="0"/>
              </a:rPr>
              <a:t>np</a:t>
            </a:r>
            <a:r>
              <a:rPr lang="en-US" altLang="zh-CN" sz="2000" dirty="0">
                <a:cs typeface="Arial" panose="020B0604020202020204" pitchFamily="34" charset="0"/>
              </a:rPr>
              <a:t> (</a:t>
            </a:r>
            <a:r>
              <a:rPr lang="en-US" altLang="zh-CN" sz="2000" i="1" dirty="0">
                <a:cs typeface="Arial" panose="020B0604020202020204" pitchFamily="34" charset="0"/>
              </a:rPr>
              <a:t>ST</a:t>
            </a:r>
            <a:r>
              <a:rPr lang="en-US" altLang="zh-CN" sz="2000" dirty="0">
                <a:cs typeface="Arial" panose="020B0604020202020204" pitchFamily="34" charset="0"/>
              </a:rPr>
              <a:t>10) pair over </a:t>
            </a:r>
            <a:r>
              <a:rPr lang="en-US" altLang="zh-CN" sz="2000" i="1" dirty="0" err="1">
                <a:cs typeface="Arial" panose="020B0604020202020204" pitchFamily="34" charset="0"/>
              </a:rPr>
              <a:t>nn</a:t>
            </a:r>
            <a:r>
              <a:rPr lang="en-US" altLang="zh-CN" sz="2000" dirty="0">
                <a:cs typeface="Arial" panose="020B0604020202020204" pitchFamily="34" charset="0"/>
              </a:rPr>
              <a:t> (</a:t>
            </a:r>
            <a:r>
              <a:rPr lang="en-US" altLang="zh-CN" sz="2000" i="1" dirty="0">
                <a:cs typeface="Arial" panose="020B0604020202020204" pitchFamily="34" charset="0"/>
              </a:rPr>
              <a:t>ST</a:t>
            </a:r>
            <a:r>
              <a:rPr lang="en-US" altLang="zh-CN" sz="2000" dirty="0">
                <a:cs typeface="Arial" panose="020B0604020202020204" pitchFamily="34" charset="0"/>
              </a:rPr>
              <a:t>01</a:t>
            </a:r>
            <a:r>
              <a:rPr lang="en-US" altLang="zh-CN" sz="2000">
                <a:cs typeface="Arial" panose="020B0604020202020204" pitchFamily="34" charset="0"/>
              </a:rPr>
              <a:t>) pair.</a:t>
            </a:r>
            <a:endParaRPr lang="zh-CN" altLang="en-US" sz="2000" dirty="0"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557259C-C2F7-C991-D694-6CBB2703A6A7}"/>
              </a:ext>
            </a:extLst>
          </p:cNvPr>
          <p:cNvSpPr txBox="1"/>
          <p:nvPr/>
        </p:nvSpPr>
        <p:spPr>
          <a:xfrm>
            <a:off x="1588597" y="6051569"/>
            <a:ext cx="4472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Direct evidence of tensor effect!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页脚占位符 2">
            <a:extLst>
              <a:ext uri="{FF2B5EF4-FFF2-40B4-BE49-F238E27FC236}">
                <a16:creationId xmlns:a16="http://schemas.microsoft.com/office/drawing/2014/main" id="{11289CBF-E97E-AAF9-7C0D-A4833FAEB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1F06FD42-626F-AC05-BABA-89A94C2CF386}"/>
              </a:ext>
            </a:extLst>
          </p:cNvPr>
          <p:cNvGrpSpPr/>
          <p:nvPr/>
        </p:nvGrpSpPr>
        <p:grpSpPr>
          <a:xfrm>
            <a:off x="695796" y="793349"/>
            <a:ext cx="6306004" cy="2540821"/>
            <a:chOff x="196413" y="787714"/>
            <a:chExt cx="6844312" cy="2771592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3A4877A3-6311-976B-037D-8237B05F25BF}"/>
                </a:ext>
              </a:extLst>
            </p:cNvPr>
            <p:cNvGrpSpPr/>
            <p:nvPr/>
          </p:nvGrpSpPr>
          <p:grpSpPr>
            <a:xfrm>
              <a:off x="196413" y="787714"/>
              <a:ext cx="6844312" cy="2771592"/>
              <a:chOff x="196413" y="787714"/>
              <a:chExt cx="6844312" cy="2771592"/>
            </a:xfrm>
          </p:grpSpPr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47711155-C13F-EF14-E9D6-D8390B91B834}"/>
                  </a:ext>
                </a:extLst>
              </p:cNvPr>
              <p:cNvGrpSpPr/>
              <p:nvPr/>
            </p:nvGrpSpPr>
            <p:grpSpPr>
              <a:xfrm>
                <a:off x="196413" y="815534"/>
                <a:ext cx="3523323" cy="2743772"/>
                <a:chOff x="196413" y="815530"/>
                <a:chExt cx="3523323" cy="2753521"/>
              </a:xfrm>
            </p:grpSpPr>
            <p:pic>
              <p:nvPicPr>
                <p:cNvPr id="36" name="图片 35">
                  <a:extLst>
                    <a:ext uri="{FF2B5EF4-FFF2-40B4-BE49-F238E27FC236}">
                      <a16:creationId xmlns:a16="http://schemas.microsoft.com/office/drawing/2014/main" id="{2CC798E8-8549-ADDF-66E1-402366077D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6413" y="815530"/>
                  <a:ext cx="3523323" cy="2753521"/>
                </a:xfrm>
                <a:prstGeom prst="rect">
                  <a:avLst/>
                </a:prstGeom>
              </p:spPr>
            </p:pic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FA40686F-B21A-17D6-D24A-EC6CF9372D84}"/>
                    </a:ext>
                  </a:extLst>
                </p:cNvPr>
                <p:cNvSpPr txBox="1"/>
                <p:nvPr/>
              </p:nvSpPr>
              <p:spPr>
                <a:xfrm>
                  <a:off x="2495600" y="1482314"/>
                  <a:ext cx="974947" cy="553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5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3.95 MeV</a:t>
                  </a:r>
                </a:p>
                <a:p>
                  <a:r>
                    <a:rPr lang="en-US" altLang="zh-CN" sz="15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(1</a:t>
                  </a:r>
                  <a:r>
                    <a:rPr lang="en-US" altLang="zh-CN" sz="1500" b="1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+</a:t>
                  </a:r>
                  <a:r>
                    <a:rPr lang="en-US" altLang="zh-CN" sz="15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,0)</a:t>
                  </a:r>
                  <a:endParaRPr lang="zh-CN" altLang="en-US" sz="15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5" name="直接箭头连接符 44">
                  <a:extLst>
                    <a:ext uri="{FF2B5EF4-FFF2-40B4-BE49-F238E27FC236}">
                      <a16:creationId xmlns:a16="http://schemas.microsoft.com/office/drawing/2014/main" id="{95E5D49E-4143-F6D6-EC72-520054536F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985930" y="1852311"/>
                  <a:ext cx="509670" cy="396793"/>
                </a:xfrm>
                <a:prstGeom prst="straightConnector1">
                  <a:avLst/>
                </a:prstGeom>
                <a:ln w="127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333BC4B4-B320-1626-48B4-3C97341E3629}"/>
                    </a:ext>
                  </a:extLst>
                </p:cNvPr>
                <p:cNvSpPr txBox="1"/>
                <p:nvPr/>
              </p:nvSpPr>
              <p:spPr>
                <a:xfrm>
                  <a:off x="1997854" y="984679"/>
                  <a:ext cx="1656351" cy="40430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aseline="25462" dirty="0">
                      <a:solidFill>
                        <a:srgbClr val="FF0000"/>
                      </a:solidFill>
                      <a:cs typeface="Arial"/>
                    </a:rPr>
                    <a:t>16</a:t>
                  </a:r>
                  <a:r>
                    <a:rPr lang="en-US" altLang="zh-CN" dirty="0">
                      <a:solidFill>
                        <a:srgbClr val="FF0000"/>
                      </a:solidFill>
                      <a:cs typeface="Arial"/>
                    </a:rPr>
                    <a:t>O(</a:t>
                  </a:r>
                  <a:r>
                    <a:rPr lang="en-US" altLang="zh-CN" i="1" err="1">
                      <a:solidFill>
                        <a:srgbClr val="FF0000"/>
                      </a:solidFill>
                      <a:cs typeface="Arial"/>
                    </a:rPr>
                    <a:t>p</a:t>
                  </a:r>
                  <a:r>
                    <a:rPr lang="en-US" altLang="zh-CN" i="1">
                      <a:solidFill>
                        <a:srgbClr val="FF0000"/>
                      </a:solidFill>
                      <a:cs typeface="Arial"/>
                    </a:rPr>
                    <a:t>,pd</a:t>
                  </a:r>
                  <a:r>
                    <a:rPr lang="en-US" altLang="zh-CN">
                      <a:solidFill>
                        <a:srgbClr val="FF0000"/>
                      </a:solidFill>
                      <a:cs typeface="Arial"/>
                    </a:rPr>
                    <a:t>)</a:t>
                  </a:r>
                  <a:r>
                    <a:rPr lang="en-US" altLang="zh-CN" baseline="25462">
                      <a:solidFill>
                        <a:srgbClr val="FF0000"/>
                      </a:solidFill>
                      <a:cs typeface="Arial"/>
                    </a:rPr>
                    <a:t>14</a:t>
                  </a:r>
                  <a:r>
                    <a:rPr lang="en-US" altLang="zh-CN">
                      <a:solidFill>
                        <a:srgbClr val="FF0000"/>
                      </a:solidFill>
                      <a:cs typeface="Arial"/>
                    </a:rPr>
                    <a:t>N</a:t>
                  </a:r>
                  <a:endParaRPr lang="en-US" altLang="zh-CN" dirty="0">
                    <a:solidFill>
                      <a:srgbClr val="FF0000"/>
                    </a:solidFill>
                    <a:cs typeface="Arial"/>
                  </a:endParaRPr>
                </a:p>
              </p:txBody>
            </p:sp>
          </p:grpSp>
          <p:grpSp>
            <p:nvGrpSpPr>
              <p:cNvPr id="64" name="组合 63">
                <a:extLst>
                  <a:ext uri="{FF2B5EF4-FFF2-40B4-BE49-F238E27FC236}">
                    <a16:creationId xmlns:a16="http://schemas.microsoft.com/office/drawing/2014/main" id="{86EC437F-B315-05B7-015B-7C23B3FABC1D}"/>
                  </a:ext>
                </a:extLst>
              </p:cNvPr>
              <p:cNvGrpSpPr/>
              <p:nvPr/>
            </p:nvGrpSpPr>
            <p:grpSpPr>
              <a:xfrm>
                <a:off x="3517402" y="787714"/>
                <a:ext cx="3523323" cy="2769707"/>
                <a:chOff x="3517402" y="796418"/>
                <a:chExt cx="3523323" cy="2769707"/>
              </a:xfrm>
            </p:grpSpPr>
            <p:pic>
              <p:nvPicPr>
                <p:cNvPr id="60" name="图片 59">
                  <a:extLst>
                    <a:ext uri="{FF2B5EF4-FFF2-40B4-BE49-F238E27FC236}">
                      <a16:creationId xmlns:a16="http://schemas.microsoft.com/office/drawing/2014/main" id="{63C6A543-85A5-EF12-21A5-EEF482A67E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t="89685"/>
                <a:stretch>
                  <a:fillRect/>
                </a:stretch>
              </p:blipFill>
              <p:spPr>
                <a:xfrm>
                  <a:off x="3517402" y="3282095"/>
                  <a:ext cx="3523323" cy="284030"/>
                </a:xfrm>
                <a:prstGeom prst="rect">
                  <a:avLst/>
                </a:prstGeom>
              </p:spPr>
            </p:pic>
            <p:grpSp>
              <p:nvGrpSpPr>
                <p:cNvPr id="58" name="组合 57">
                  <a:extLst>
                    <a:ext uri="{FF2B5EF4-FFF2-40B4-BE49-F238E27FC236}">
                      <a16:creationId xmlns:a16="http://schemas.microsoft.com/office/drawing/2014/main" id="{8CB3B97E-AAA7-17D6-937C-3C3315BD1252}"/>
                    </a:ext>
                  </a:extLst>
                </p:cNvPr>
                <p:cNvGrpSpPr/>
                <p:nvPr/>
              </p:nvGrpSpPr>
              <p:grpSpPr>
                <a:xfrm>
                  <a:off x="3551537" y="796418"/>
                  <a:ext cx="3240000" cy="2520000"/>
                  <a:chOff x="3551567" y="826740"/>
                  <a:chExt cx="3236203" cy="2495140"/>
                </a:xfrm>
              </p:grpSpPr>
              <p:pic>
                <p:nvPicPr>
                  <p:cNvPr id="56" name="图片 55">
                    <a:extLst>
                      <a:ext uri="{FF2B5EF4-FFF2-40B4-BE49-F238E27FC236}">
                        <a16:creationId xmlns:a16="http://schemas.microsoft.com/office/drawing/2014/main" id="{BCFD314A-A2A8-78AD-F8E8-3B6734C4CD3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3551567" y="826740"/>
                    <a:ext cx="3236203" cy="2495140"/>
                  </a:xfrm>
                  <a:prstGeom prst="rect">
                    <a:avLst/>
                  </a:prstGeom>
                </p:spPr>
              </p:pic>
              <p:sp>
                <p:nvSpPr>
                  <p:cNvPr id="57" name="矩形 56">
                    <a:extLst>
                      <a:ext uri="{FF2B5EF4-FFF2-40B4-BE49-F238E27FC236}">
                        <a16:creationId xmlns:a16="http://schemas.microsoft.com/office/drawing/2014/main" id="{30E4F93F-45B2-D185-13FC-4BA0FFFF797B}"/>
                      </a:ext>
                    </a:extLst>
                  </p:cNvPr>
                  <p:cNvSpPr/>
                  <p:nvPr/>
                </p:nvSpPr>
                <p:spPr>
                  <a:xfrm>
                    <a:off x="6120460" y="1015354"/>
                    <a:ext cx="551603" cy="47103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</p:grp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8ADB31EE-232E-DA1E-DAE8-82D50F9AEEB2}"/>
                </a:ext>
              </a:extLst>
            </p:cNvPr>
            <p:cNvSpPr txBox="1"/>
            <p:nvPr/>
          </p:nvSpPr>
          <p:spPr>
            <a:xfrm>
              <a:off x="5742430" y="1479957"/>
              <a:ext cx="974947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3.95 MeV</a:t>
              </a:r>
            </a:p>
            <a:p>
              <a:r>
                <a:rPr lang="en-US" altLang="zh-CN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</a:t>
              </a:r>
              <a:r>
                <a:rPr lang="en-US" altLang="zh-CN" sz="15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1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,0)</a:t>
              </a:r>
              <a:endPara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2" name="直接箭头连接符 61">
              <a:extLst>
                <a:ext uri="{FF2B5EF4-FFF2-40B4-BE49-F238E27FC236}">
                  <a16:creationId xmlns:a16="http://schemas.microsoft.com/office/drawing/2014/main" id="{9E512011-85C0-8AE3-0A32-0953768F17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91459" y="1898161"/>
              <a:ext cx="509670" cy="396793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FF359F7C-FEF1-BCC4-4031-A0C20BAFE689}"/>
                </a:ext>
              </a:extLst>
            </p:cNvPr>
            <p:cNvSpPr txBox="1"/>
            <p:nvPr/>
          </p:nvSpPr>
          <p:spPr>
            <a:xfrm>
              <a:off x="5213715" y="1009797"/>
              <a:ext cx="1656351" cy="4028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baseline="25462" dirty="0">
                  <a:solidFill>
                    <a:srgbClr val="FF0000"/>
                  </a:solidFill>
                  <a:cs typeface="Arial"/>
                </a:rPr>
                <a:t>16</a:t>
              </a:r>
              <a:r>
                <a:rPr lang="en-US" altLang="zh-CN" dirty="0">
                  <a:solidFill>
                    <a:srgbClr val="FF0000"/>
                  </a:solidFill>
                  <a:cs typeface="Arial"/>
                </a:rPr>
                <a:t>O(</a:t>
              </a:r>
              <a:r>
                <a:rPr lang="en-US" altLang="zh-CN" i="1" err="1">
                  <a:solidFill>
                    <a:srgbClr val="FF0000"/>
                  </a:solidFill>
                  <a:cs typeface="Arial"/>
                </a:rPr>
                <a:t>p</a:t>
              </a:r>
              <a:r>
                <a:rPr lang="en-US" altLang="zh-CN" i="1">
                  <a:solidFill>
                    <a:srgbClr val="FF0000"/>
                  </a:solidFill>
                  <a:cs typeface="Arial"/>
                </a:rPr>
                <a:t>,pd</a:t>
              </a:r>
              <a:r>
                <a:rPr lang="en-US" altLang="zh-CN">
                  <a:solidFill>
                    <a:srgbClr val="FF0000"/>
                  </a:solidFill>
                  <a:cs typeface="Arial"/>
                </a:rPr>
                <a:t>)</a:t>
              </a:r>
              <a:r>
                <a:rPr lang="en-US" altLang="zh-CN" baseline="25462">
                  <a:solidFill>
                    <a:srgbClr val="FF0000"/>
                  </a:solidFill>
                  <a:cs typeface="Arial"/>
                </a:rPr>
                <a:t>14</a:t>
              </a:r>
              <a:r>
                <a:rPr lang="en-US" altLang="zh-CN">
                  <a:solidFill>
                    <a:srgbClr val="FF0000"/>
                  </a:solidFill>
                  <a:cs typeface="Arial"/>
                </a:rPr>
                <a:t>N</a:t>
              </a:r>
              <a:endParaRPr lang="en-US" altLang="zh-CN" dirty="0">
                <a:solidFill>
                  <a:srgbClr val="FF0000"/>
                </a:solidFill>
                <a:cs typeface="Arial"/>
              </a:endParaRPr>
            </a:p>
          </p:txBody>
        </p:sp>
      </p:grpSp>
      <p:sp>
        <p:nvSpPr>
          <p:cNvPr id="79" name="文本框 78">
            <a:extLst>
              <a:ext uri="{FF2B5EF4-FFF2-40B4-BE49-F238E27FC236}">
                <a16:creationId xmlns:a16="http://schemas.microsoft.com/office/drawing/2014/main" id="{F396681C-E14D-1175-0BCE-FD676E5829D9}"/>
              </a:ext>
            </a:extLst>
          </p:cNvPr>
          <p:cNvSpPr txBox="1"/>
          <p:nvPr/>
        </p:nvSpPr>
        <p:spPr>
          <a:xfrm>
            <a:off x="184592" y="3577841"/>
            <a:ext cx="2263761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X. Wang, Ph.D. thesis</a:t>
            </a:r>
            <a:r>
              <a:rPr lang="en-US" altLang="zh-CN"/>
              <a:t>, 2025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C01583B-C97C-E829-AF93-5B4AFCA9A634}"/>
              </a:ext>
            </a:extLst>
          </p:cNvPr>
          <p:cNvSpPr txBox="1"/>
          <p:nvPr/>
        </p:nvSpPr>
        <p:spPr>
          <a:xfrm>
            <a:off x="1475681" y="3245985"/>
            <a:ext cx="5338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aseline="30000"/>
              <a:t>14</a:t>
            </a:r>
            <a:r>
              <a:rPr lang="en-US" altLang="zh-CN" sz="2000"/>
              <a:t>N </a:t>
            </a: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excitation spectrum</a:t>
            </a:r>
            <a:r>
              <a:rPr lang="en-US" altLang="zh-CN" sz="2000">
                <a:cs typeface="Arial"/>
              </a:rPr>
              <a:t>(measured</a:t>
            </a:r>
            <a:r>
              <a:rPr lang="en-US" altLang="zh-CN" sz="2000" spc="-25">
                <a:cs typeface="Arial"/>
              </a:rPr>
              <a:t> </a:t>
            </a:r>
            <a:r>
              <a:rPr lang="en-US" altLang="zh-CN" sz="2000">
                <a:cs typeface="Arial"/>
              </a:rPr>
              <a:t>by</a:t>
            </a:r>
            <a:r>
              <a:rPr lang="en-US" altLang="zh-CN" sz="2000" spc="-100">
                <a:cs typeface="Arial"/>
              </a:rPr>
              <a:t> </a:t>
            </a:r>
            <a:r>
              <a:rPr lang="el-GR" altLang="zh-CN" sz="2000" spc="-10">
                <a:cs typeface="Arial"/>
              </a:rPr>
              <a:t>Δ</a:t>
            </a:r>
            <a:r>
              <a:rPr lang="en-US" altLang="zh-CN" sz="2000" spc="-10">
                <a:cs typeface="Arial"/>
              </a:rPr>
              <a:t>E-</a:t>
            </a:r>
            <a:r>
              <a:rPr lang="en-US" altLang="zh-CN" sz="2000">
                <a:cs typeface="Arial"/>
              </a:rPr>
              <a:t>E</a:t>
            </a:r>
            <a:r>
              <a:rPr lang="en-US" altLang="zh-CN" sz="2000" spc="-10">
                <a:cs typeface="Arial"/>
              </a:rPr>
              <a:t>)</a:t>
            </a:r>
            <a:endParaRPr lang="en-US" altLang="zh-CN" sz="2000">
              <a:cs typeface="Arial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5DE04C1D-CB76-6B8D-7043-6C3CD79B8CB5}"/>
              </a:ext>
            </a:extLst>
          </p:cNvPr>
          <p:cNvSpPr txBox="1"/>
          <p:nvPr/>
        </p:nvSpPr>
        <p:spPr>
          <a:xfrm>
            <a:off x="8203047" y="1096522"/>
            <a:ext cx="10371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>
                <a:cs typeface="Arial"/>
              </a:rPr>
              <a:t>6.4°</a:t>
            </a:r>
            <a:endParaRPr lang="zh-CN" altLang="en-US" sz="200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CA10AFF2-3DF4-3F63-2748-631EACD60CEF}"/>
              </a:ext>
            </a:extLst>
          </p:cNvPr>
          <p:cNvSpPr txBox="1"/>
          <p:nvPr/>
        </p:nvSpPr>
        <p:spPr>
          <a:xfrm>
            <a:off x="8203046" y="4005260"/>
            <a:ext cx="10371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>
                <a:cs typeface="Arial"/>
              </a:rPr>
              <a:t>16.1°</a:t>
            </a:r>
            <a:endParaRPr lang="zh-CN" altLang="en-US" sz="2000"/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F41F2CAC-6521-E5C0-A59F-6263A8DF2009}"/>
              </a:ext>
            </a:extLst>
          </p:cNvPr>
          <p:cNvSpPr txBox="1"/>
          <p:nvPr/>
        </p:nvSpPr>
        <p:spPr>
          <a:xfrm>
            <a:off x="1415680" y="1103087"/>
            <a:ext cx="825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1">
                <a:highlight>
                  <a:srgbClr val="FFFF00"/>
                </a:highlight>
                <a:cs typeface="Arial"/>
              </a:rPr>
              <a:t> 6.4°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EDED2802-D655-9787-F126-5FD8130F784A}"/>
              </a:ext>
            </a:extLst>
          </p:cNvPr>
          <p:cNvSpPr txBox="1"/>
          <p:nvPr/>
        </p:nvSpPr>
        <p:spPr>
          <a:xfrm>
            <a:off x="4402613" y="1092957"/>
            <a:ext cx="869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>
                <a:highlight>
                  <a:srgbClr val="FFFF00"/>
                </a:highlight>
                <a:cs typeface="Arial"/>
              </a:defRPr>
            </a:lvl1pPr>
          </a:lstStyle>
          <a:p>
            <a:pPr algn="ctr"/>
            <a:r>
              <a:rPr lang="en-US" altLang="zh-CN" b="1"/>
              <a:t>16.1°</a:t>
            </a:r>
            <a:endParaRPr lang="zh-CN" altLang="en-US" b="1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66475D49-19CC-05FC-7BCA-D0476C3175E8}"/>
              </a:ext>
            </a:extLst>
          </p:cNvPr>
          <p:cNvSpPr txBox="1"/>
          <p:nvPr/>
        </p:nvSpPr>
        <p:spPr>
          <a:xfrm>
            <a:off x="729513" y="4914436"/>
            <a:ext cx="61150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/>
              <a:t>The np/nn ratio of the triple differential cross section is about </a:t>
            </a:r>
            <a:r>
              <a:rPr lang="en-US" altLang="zh-CN" sz="2000">
                <a:solidFill>
                  <a:srgbClr val="0000FE"/>
                </a:solidFill>
              </a:rPr>
              <a:t>18</a:t>
            </a:r>
            <a:r>
              <a:rPr lang="en-US" altLang="zh-CN" sz="2000"/>
              <a:t>.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7717F31-4865-7B01-D22B-989C3E5FED28}"/>
              </a:ext>
            </a:extLst>
          </p:cNvPr>
          <p:cNvGrpSpPr/>
          <p:nvPr/>
        </p:nvGrpSpPr>
        <p:grpSpPr>
          <a:xfrm>
            <a:off x="7333068" y="540000"/>
            <a:ext cx="3955971" cy="6278916"/>
            <a:chOff x="7333068" y="540000"/>
            <a:chExt cx="3955971" cy="627891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14A49579-33AF-1C22-C696-66CF23171B25}"/>
                </a:ext>
              </a:extLst>
            </p:cNvPr>
            <p:cNvGrpSpPr/>
            <p:nvPr/>
          </p:nvGrpSpPr>
          <p:grpSpPr>
            <a:xfrm>
              <a:off x="7333068" y="775835"/>
              <a:ext cx="3955971" cy="6043081"/>
              <a:chOff x="7458621" y="742664"/>
              <a:chExt cx="3955971" cy="6043081"/>
            </a:xfrm>
          </p:grpSpPr>
          <p:grpSp>
            <p:nvGrpSpPr>
              <p:cNvPr id="3" name="组合 2">
                <a:extLst>
                  <a:ext uri="{FF2B5EF4-FFF2-40B4-BE49-F238E27FC236}">
                    <a16:creationId xmlns:a16="http://schemas.microsoft.com/office/drawing/2014/main" id="{19FBC230-09F7-8A06-B75C-CF20129C17DE}"/>
                  </a:ext>
                </a:extLst>
              </p:cNvPr>
              <p:cNvGrpSpPr/>
              <p:nvPr/>
            </p:nvGrpSpPr>
            <p:grpSpPr>
              <a:xfrm>
                <a:off x="7458621" y="742664"/>
                <a:ext cx="3955971" cy="6043081"/>
                <a:chOff x="7458621" y="742664"/>
                <a:chExt cx="3955971" cy="6043081"/>
              </a:xfrm>
            </p:grpSpPr>
            <p:grpSp>
              <p:nvGrpSpPr>
                <p:cNvPr id="84" name="组合 83">
                  <a:extLst>
                    <a:ext uri="{FF2B5EF4-FFF2-40B4-BE49-F238E27FC236}">
                      <a16:creationId xmlns:a16="http://schemas.microsoft.com/office/drawing/2014/main" id="{C1207278-A32F-F7A6-D3F3-406A68DE71B7}"/>
                    </a:ext>
                  </a:extLst>
                </p:cNvPr>
                <p:cNvGrpSpPr/>
                <p:nvPr/>
              </p:nvGrpSpPr>
              <p:grpSpPr>
                <a:xfrm>
                  <a:off x="7529080" y="3490970"/>
                  <a:ext cx="3885512" cy="3294775"/>
                  <a:chOff x="7526488" y="3420000"/>
                  <a:chExt cx="3885512" cy="3294775"/>
                </a:xfrm>
              </p:grpSpPr>
              <p:grpSp>
                <p:nvGrpSpPr>
                  <p:cNvPr id="52" name="组合 51">
                    <a:extLst>
                      <a:ext uri="{FF2B5EF4-FFF2-40B4-BE49-F238E27FC236}">
                        <a16:creationId xmlns:a16="http://schemas.microsoft.com/office/drawing/2014/main" id="{EE11A4C3-3697-BA91-FE8A-4F6114A12437}"/>
                      </a:ext>
                    </a:extLst>
                  </p:cNvPr>
                  <p:cNvGrpSpPr/>
                  <p:nvPr/>
                </p:nvGrpSpPr>
                <p:grpSpPr>
                  <a:xfrm>
                    <a:off x="7661499" y="3420000"/>
                    <a:ext cx="3750501" cy="3294775"/>
                    <a:chOff x="7661499" y="3420000"/>
                    <a:chExt cx="3750501" cy="3294775"/>
                  </a:xfrm>
                </p:grpSpPr>
                <p:grpSp>
                  <p:nvGrpSpPr>
                    <p:cNvPr id="27" name="组合 26">
                      <a:extLst>
                        <a:ext uri="{FF2B5EF4-FFF2-40B4-BE49-F238E27FC236}">
                          <a16:creationId xmlns:a16="http://schemas.microsoft.com/office/drawing/2014/main" id="{3BE33112-13A9-BA1D-01B9-58861F4898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661499" y="3420000"/>
                      <a:ext cx="3750501" cy="3294775"/>
                      <a:chOff x="7661499" y="3420000"/>
                      <a:chExt cx="3750501" cy="3294775"/>
                    </a:xfrm>
                  </p:grpSpPr>
                  <p:grpSp>
                    <p:nvGrpSpPr>
                      <p:cNvPr id="72" name="组合 71">
                        <a:extLst>
                          <a:ext uri="{FF2B5EF4-FFF2-40B4-BE49-F238E27FC236}">
                            <a16:creationId xmlns:a16="http://schemas.microsoft.com/office/drawing/2014/main" id="{58196662-DFAA-1B83-F3D7-CB0A3F46EA8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661499" y="3475071"/>
                        <a:ext cx="3474011" cy="3239704"/>
                        <a:chOff x="7661499" y="3610637"/>
                        <a:chExt cx="3474011" cy="3239704"/>
                      </a:xfrm>
                    </p:grpSpPr>
                    <p:grpSp>
                      <p:nvGrpSpPr>
                        <p:cNvPr id="24" name="组合 23">
                          <a:extLst>
                            <a:ext uri="{FF2B5EF4-FFF2-40B4-BE49-F238E27FC236}">
                              <a16:creationId xmlns:a16="http://schemas.microsoft.com/office/drawing/2014/main" id="{080A83FD-946B-2BFE-8FC1-723C8FB381A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661499" y="3610637"/>
                          <a:ext cx="3474011" cy="2943814"/>
                          <a:chOff x="4570952" y="1133258"/>
                          <a:chExt cx="3474011" cy="2943814"/>
                        </a:xfrm>
                      </p:grpSpPr>
                      <p:pic>
                        <p:nvPicPr>
                          <p:cNvPr id="22" name="图片 21">
                            <a:extLst>
                              <a:ext uri="{FF2B5EF4-FFF2-40B4-BE49-F238E27FC236}">
                                <a16:creationId xmlns:a16="http://schemas.microsoft.com/office/drawing/2014/main" id="{582C933F-ACE2-AE0B-21D7-638213602131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28980" t="75244" r="49965" b="4027"/>
                          <a:stretch>
                            <a:fillRect/>
                          </a:stretch>
                        </p:blipFill>
                        <p:spPr>
                          <a:xfrm>
                            <a:off x="4570952" y="1285884"/>
                            <a:ext cx="3474011" cy="2791188"/>
                          </a:xfrm>
                          <a:prstGeom prst="rect">
                            <a:avLst/>
                          </a:prstGeom>
                        </p:spPr>
                      </p:pic>
                      <p:sp>
                        <p:nvSpPr>
                          <p:cNvPr id="23" name="矩形 22">
                            <a:extLst>
                              <a:ext uri="{FF2B5EF4-FFF2-40B4-BE49-F238E27FC236}">
                                <a16:creationId xmlns:a16="http://schemas.microsoft.com/office/drawing/2014/main" id="{C7DA0E02-02CD-B978-B6B6-7C2B706F9D6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5447928" y="1133258"/>
                            <a:ext cx="1656184" cy="279518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15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</p:grpSp>
                    <p:pic>
                      <p:nvPicPr>
                        <p:cNvPr id="71" name="图片 70">
                          <a:extLst>
                            <a:ext uri="{FF2B5EF4-FFF2-40B4-BE49-F238E27FC236}">
                              <a16:creationId xmlns:a16="http://schemas.microsoft.com/office/drawing/2014/main" id="{74893B24-7266-7FFD-128E-C3BBE363913D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>
                          <a:biLevel thresh="75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46248" t="96575" r="44463" b="-114"/>
                        <a:stretch>
                          <a:fillRect/>
                        </a:stretch>
                      </p:blipFill>
                      <p:spPr>
                        <a:xfrm>
                          <a:off x="9024733" y="6556663"/>
                          <a:ext cx="944336" cy="293678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26" name="图片 25">
                        <a:extLst>
                          <a:ext uri="{FF2B5EF4-FFF2-40B4-BE49-F238E27FC236}">
                            <a16:creationId xmlns:a16="http://schemas.microsoft.com/office/drawing/2014/main" id="{0110C5AA-5303-96D8-4C22-D795DBDF3907}"/>
                          </a:ext>
                        </a:extLst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6"/>
                      <a:srcRect l="19034" b="16964"/>
                      <a:stretch>
                        <a:fillRect/>
                      </a:stretch>
                    </p:blipFill>
                    <p:spPr>
                      <a:xfrm>
                        <a:off x="8147434" y="3420000"/>
                        <a:ext cx="3264566" cy="2720244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44" name="组合 43">
                      <a:extLst>
                        <a:ext uri="{FF2B5EF4-FFF2-40B4-BE49-F238E27FC236}">
                          <a16:creationId xmlns:a16="http://schemas.microsoft.com/office/drawing/2014/main" id="{E9EBE40F-346F-6E5A-19C1-2FE615C367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267840" y="3923938"/>
                      <a:ext cx="534520" cy="413918"/>
                      <a:chOff x="10242000" y="1015200"/>
                      <a:chExt cx="534520" cy="413918"/>
                    </a:xfrm>
                  </p:grpSpPr>
                  <p:grpSp>
                    <p:nvGrpSpPr>
                      <p:cNvPr id="46" name="组合 45">
                        <a:extLst>
                          <a:ext uri="{FF2B5EF4-FFF2-40B4-BE49-F238E27FC236}">
                            <a16:creationId xmlns:a16="http://schemas.microsoft.com/office/drawing/2014/main" id="{428494C5-B7F6-452E-271A-1BB5045A934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242000" y="1015200"/>
                        <a:ext cx="534520" cy="132541"/>
                        <a:chOff x="10242000" y="1015200"/>
                        <a:chExt cx="534520" cy="132541"/>
                      </a:xfrm>
                    </p:grpSpPr>
                    <p:cxnSp>
                      <p:nvCxnSpPr>
                        <p:cNvPr id="50" name="直接连接符 49">
                          <a:extLst>
                            <a:ext uri="{FF2B5EF4-FFF2-40B4-BE49-F238E27FC236}">
                              <a16:creationId xmlns:a16="http://schemas.microsoft.com/office/drawing/2014/main" id="{E1ED9E31-EB0C-0404-8E36-0FEE634DE897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24200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" name="直接连接符 50">
                          <a:extLst>
                            <a:ext uri="{FF2B5EF4-FFF2-40B4-BE49-F238E27FC236}">
                              <a16:creationId xmlns:a16="http://schemas.microsoft.com/office/drawing/2014/main" id="{B13A2F28-1918-909A-AA25-528997ECD97D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77652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47" name="组合 46">
                        <a:extLst>
                          <a:ext uri="{FF2B5EF4-FFF2-40B4-BE49-F238E27FC236}">
                            <a16:creationId xmlns:a16="http://schemas.microsoft.com/office/drawing/2014/main" id="{59B8AB3A-79AF-5095-F142-806D87F727F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242000" y="1296577"/>
                        <a:ext cx="534520" cy="132541"/>
                        <a:chOff x="10242000" y="1015200"/>
                        <a:chExt cx="534520" cy="132541"/>
                      </a:xfrm>
                    </p:grpSpPr>
                    <p:cxnSp>
                      <p:nvCxnSpPr>
                        <p:cNvPr id="48" name="直接连接符 47">
                          <a:extLst>
                            <a:ext uri="{FF2B5EF4-FFF2-40B4-BE49-F238E27FC236}">
                              <a16:creationId xmlns:a16="http://schemas.microsoft.com/office/drawing/2014/main" id="{CFCA6814-FF7B-F82A-8255-6EE6301EB171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24200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00FE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49" name="直接连接符 48">
                          <a:extLst>
                            <a:ext uri="{FF2B5EF4-FFF2-40B4-BE49-F238E27FC236}">
                              <a16:creationId xmlns:a16="http://schemas.microsoft.com/office/drawing/2014/main" id="{D95D2BE8-438F-B2D6-180A-469E504C7D82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77652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00FE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pic>
                <p:nvPicPr>
                  <p:cNvPr id="83" name="图片 82">
                    <a:extLst>
                      <a:ext uri="{FF2B5EF4-FFF2-40B4-BE49-F238E27FC236}">
                        <a16:creationId xmlns:a16="http://schemas.microsoft.com/office/drawing/2014/main" id="{9662541C-C6CE-75C5-2040-2D479627D33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biLevel thresh="75000"/>
                  </a:blip>
                  <a:srcRect r="91916" b="21837"/>
                  <a:stretch>
                    <a:fillRect/>
                  </a:stretch>
                </p:blipFill>
                <p:spPr>
                  <a:xfrm>
                    <a:off x="7526488" y="3674036"/>
                    <a:ext cx="270021" cy="245922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85" name="组合 84">
                  <a:extLst>
                    <a:ext uri="{FF2B5EF4-FFF2-40B4-BE49-F238E27FC236}">
                      <a16:creationId xmlns:a16="http://schemas.microsoft.com/office/drawing/2014/main" id="{2AA3BB85-041F-097C-6634-AA3A62F9D26F}"/>
                    </a:ext>
                  </a:extLst>
                </p:cNvPr>
                <p:cNvGrpSpPr/>
                <p:nvPr/>
              </p:nvGrpSpPr>
              <p:grpSpPr>
                <a:xfrm>
                  <a:off x="7458621" y="742664"/>
                  <a:ext cx="3699169" cy="3044809"/>
                  <a:chOff x="7458621" y="742664"/>
                  <a:chExt cx="3699169" cy="3044809"/>
                </a:xfrm>
              </p:grpSpPr>
              <p:grpSp>
                <p:nvGrpSpPr>
                  <p:cNvPr id="55" name="组合 54">
                    <a:extLst>
                      <a:ext uri="{FF2B5EF4-FFF2-40B4-BE49-F238E27FC236}">
                        <a16:creationId xmlns:a16="http://schemas.microsoft.com/office/drawing/2014/main" id="{2B858E1B-94AD-E007-34EE-1844C8743C2C}"/>
                      </a:ext>
                    </a:extLst>
                  </p:cNvPr>
                  <p:cNvGrpSpPr/>
                  <p:nvPr/>
                </p:nvGrpSpPr>
                <p:grpSpPr>
                  <a:xfrm>
                    <a:off x="7661499" y="793350"/>
                    <a:ext cx="3496291" cy="2994123"/>
                    <a:chOff x="7661499" y="793350"/>
                    <a:chExt cx="3496291" cy="2994123"/>
                  </a:xfrm>
                </p:grpSpPr>
                <p:grpSp>
                  <p:nvGrpSpPr>
                    <p:cNvPr id="73" name="组合 72">
                      <a:extLst>
                        <a:ext uri="{FF2B5EF4-FFF2-40B4-BE49-F238E27FC236}">
                          <a16:creationId xmlns:a16="http://schemas.microsoft.com/office/drawing/2014/main" id="{D98CCC22-F080-3517-704C-0F4A7A909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661499" y="793350"/>
                      <a:ext cx="3496291" cy="2994123"/>
                      <a:chOff x="7661499" y="793350"/>
                      <a:chExt cx="3496291" cy="2994123"/>
                    </a:xfrm>
                  </p:grpSpPr>
                  <p:pic>
                    <p:nvPicPr>
                      <p:cNvPr id="16" name="图片 15">
                        <a:extLst>
                          <a:ext uri="{FF2B5EF4-FFF2-40B4-BE49-F238E27FC236}">
                            <a16:creationId xmlns:a16="http://schemas.microsoft.com/office/drawing/2014/main" id="{3F737A6F-C43D-9432-E6C0-DC6C9D1149B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2148" t="5030" r="26908" b="74356"/>
                      <a:stretch>
                        <a:fillRect/>
                      </a:stretch>
                    </p:blipFill>
                    <p:spPr>
                      <a:xfrm>
                        <a:off x="7661499" y="793350"/>
                        <a:ext cx="3496291" cy="2808312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69" name="图片 68">
                        <a:extLst>
                          <a:ext uri="{FF2B5EF4-FFF2-40B4-BE49-F238E27FC236}">
                            <a16:creationId xmlns:a16="http://schemas.microsoft.com/office/drawing/2014/main" id="{F4C0C634-E9B8-35BC-F62B-4B3826962CD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>
                        <a:biLevel thresh="75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6248" t="96575" r="44463" b="-114"/>
                      <a:stretch>
                        <a:fillRect/>
                      </a:stretch>
                    </p:blipFill>
                    <p:spPr>
                      <a:xfrm>
                        <a:off x="9024733" y="3493795"/>
                        <a:ext cx="944336" cy="293678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42" name="组合 41">
                      <a:extLst>
                        <a:ext uri="{FF2B5EF4-FFF2-40B4-BE49-F238E27FC236}">
                          <a16:creationId xmlns:a16="http://schemas.microsoft.com/office/drawing/2014/main" id="{B539B879-A471-FC92-D0F6-F01E5B3EAD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242000" y="1015200"/>
                      <a:ext cx="534520" cy="413918"/>
                      <a:chOff x="10242000" y="1015200"/>
                      <a:chExt cx="534520" cy="413918"/>
                    </a:xfrm>
                  </p:grpSpPr>
                  <p:grpSp>
                    <p:nvGrpSpPr>
                      <p:cNvPr id="31" name="组合 30">
                        <a:extLst>
                          <a:ext uri="{FF2B5EF4-FFF2-40B4-BE49-F238E27FC236}">
                            <a16:creationId xmlns:a16="http://schemas.microsoft.com/office/drawing/2014/main" id="{BEC2C1D5-A22D-A1CD-FF56-017B48F3FCD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242000" y="1015200"/>
                        <a:ext cx="534520" cy="132541"/>
                        <a:chOff x="10242000" y="1015200"/>
                        <a:chExt cx="534520" cy="132541"/>
                      </a:xfrm>
                    </p:grpSpPr>
                    <p:cxnSp>
                      <p:nvCxnSpPr>
                        <p:cNvPr id="29" name="直接连接符 28">
                          <a:extLst>
                            <a:ext uri="{FF2B5EF4-FFF2-40B4-BE49-F238E27FC236}">
                              <a16:creationId xmlns:a16="http://schemas.microsoft.com/office/drawing/2014/main" id="{7C8A0ACB-7A1E-4A2E-5119-E1288F4ED80A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24200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0" name="直接连接符 29">
                          <a:extLst>
                            <a:ext uri="{FF2B5EF4-FFF2-40B4-BE49-F238E27FC236}">
                              <a16:creationId xmlns:a16="http://schemas.microsoft.com/office/drawing/2014/main" id="{40248AB1-DBDD-F784-C0A2-2E378740300F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77652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34" name="组合 33">
                        <a:extLst>
                          <a:ext uri="{FF2B5EF4-FFF2-40B4-BE49-F238E27FC236}">
                            <a16:creationId xmlns:a16="http://schemas.microsoft.com/office/drawing/2014/main" id="{656A582F-BB15-6EA6-B5D8-00381B6C0E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242000" y="1296577"/>
                        <a:ext cx="534520" cy="132541"/>
                        <a:chOff x="10242000" y="1015200"/>
                        <a:chExt cx="534520" cy="132541"/>
                      </a:xfrm>
                    </p:grpSpPr>
                    <p:cxnSp>
                      <p:nvCxnSpPr>
                        <p:cNvPr id="35" name="直接连接符 34">
                          <a:extLst>
                            <a:ext uri="{FF2B5EF4-FFF2-40B4-BE49-F238E27FC236}">
                              <a16:creationId xmlns:a16="http://schemas.microsoft.com/office/drawing/2014/main" id="{C2E7FC7B-3630-D897-30B6-AAD32470AEBC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24200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00FE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7" name="直接连接符 36">
                          <a:extLst>
                            <a:ext uri="{FF2B5EF4-FFF2-40B4-BE49-F238E27FC236}">
                              <a16:creationId xmlns:a16="http://schemas.microsoft.com/office/drawing/2014/main" id="{CE94BC29-A83B-3155-042D-6D585E30E407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10776520" y="1015200"/>
                          <a:ext cx="0" cy="132541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00FE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  <p:pic>
                <p:nvPicPr>
                  <p:cNvPr id="78" name="图片 77">
                    <a:extLst>
                      <a:ext uri="{FF2B5EF4-FFF2-40B4-BE49-F238E27FC236}">
                        <a16:creationId xmlns:a16="http://schemas.microsoft.com/office/drawing/2014/main" id="{32EBEA17-A68F-9312-DCA4-CB0BEAEBEC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biLevel thresh="75000"/>
                  </a:blip>
                  <a:srcRect r="91916" b="21837"/>
                  <a:stretch>
                    <a:fillRect/>
                  </a:stretch>
                </p:blipFill>
                <p:spPr>
                  <a:xfrm>
                    <a:off x="7458621" y="742664"/>
                    <a:ext cx="270021" cy="2459228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31F0677C-9DAD-03C3-FC77-78E986BAFF89}"/>
                  </a:ext>
                </a:extLst>
              </p:cNvPr>
              <p:cNvSpPr txBox="1"/>
              <p:nvPr/>
            </p:nvSpPr>
            <p:spPr>
              <a:xfrm>
                <a:off x="10138435" y="4408608"/>
                <a:ext cx="9228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rgbClr val="0000FE"/>
                    </a:solidFill>
                  </a:rPr>
                  <a:t>×18</a:t>
                </a:r>
                <a:endParaRPr lang="zh-CN" altLang="en-US" b="1"/>
              </a:p>
            </p:txBody>
          </p:sp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949793ED-0C73-16AC-1266-DD14095FF909}"/>
                  </a:ext>
                </a:extLst>
              </p:cNvPr>
              <p:cNvSpPr txBox="1"/>
              <p:nvPr/>
            </p:nvSpPr>
            <p:spPr>
              <a:xfrm>
                <a:off x="10072100" y="1432636"/>
                <a:ext cx="92282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>
                    <a:solidFill>
                      <a:srgbClr val="0000FE"/>
                    </a:solidFill>
                  </a:rPr>
                  <a:t>×18</a:t>
                </a:r>
                <a:endParaRPr lang="zh-CN" altLang="en-US" b="1"/>
              </a:p>
            </p:txBody>
          </p:sp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DC576D9-3EF6-B871-B343-A6D99F6AA4AD}"/>
                </a:ext>
              </a:extLst>
            </p:cNvPr>
            <p:cNvPicPr>
              <a:picLocks/>
            </p:cNvPicPr>
            <p:nvPr/>
          </p:nvPicPr>
          <p:blipFill>
            <a:blip r:embed="rId8"/>
            <a:srcRect l="18535" b="17733"/>
            <a:stretch>
              <a:fillRect/>
            </a:stretch>
          </p:blipFill>
          <p:spPr>
            <a:xfrm>
              <a:off x="7954014" y="540000"/>
              <a:ext cx="3313986" cy="26950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789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A8AEB42-BAD8-20B9-E996-791F2A48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11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59C5F700-0335-8BBD-2964-A447338DE498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cs typeface="Times New Roman" panose="02020603050405020304" pitchFamily="18" charset="0"/>
              </a:rPr>
              <a:t>Summary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24B13CF-DBF6-EDEC-9D6E-582CCF4AF556}"/>
              </a:ext>
            </a:extLst>
          </p:cNvPr>
          <p:cNvSpPr txBox="1"/>
          <p:nvPr/>
        </p:nvSpPr>
        <p:spPr>
          <a:xfrm>
            <a:off x="217602" y="1412776"/>
            <a:ext cx="11756795" cy="4233018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329565" indent="-227965">
              <a:spcBef>
                <a:spcPts val="920"/>
              </a:spcBef>
              <a:buChar char="•"/>
              <a:tabLst>
                <a:tab pos="329565" algn="l"/>
              </a:tabLst>
            </a:pPr>
            <a:r>
              <a:rPr lang="en-US" sz="2200" spc="-20" dirty="0">
                <a:latin typeface="Arial"/>
                <a:cs typeface="Arial"/>
              </a:rPr>
              <a:t>The n-</a:t>
            </a:r>
            <a:r>
              <a:rPr lang="en-US" sz="2200" dirty="0">
                <a:latin typeface="Arial"/>
                <a:cs typeface="Arial"/>
              </a:rPr>
              <a:t>n</a:t>
            </a:r>
            <a:r>
              <a:rPr lang="en-US" sz="2200" spc="-35" dirty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pair</a:t>
            </a:r>
            <a:r>
              <a:rPr lang="en-US" sz="2200" spc="-35" dirty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is</a:t>
            </a:r>
            <a:r>
              <a:rPr lang="en-US" sz="2200" spc="-35" dirty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observed</a:t>
            </a:r>
            <a:r>
              <a:rPr lang="en-US" sz="2200" spc="-30" dirty="0">
                <a:latin typeface="Arial"/>
                <a:cs typeface="Arial"/>
              </a:rPr>
              <a:t> </a:t>
            </a:r>
            <a:r>
              <a:rPr lang="en-US" sz="2200" dirty="0">
                <a:latin typeface="Arial"/>
                <a:cs typeface="Arial"/>
              </a:rPr>
              <a:t>at</a:t>
            </a:r>
            <a:r>
              <a:rPr lang="en-US" sz="2200" spc="-35" dirty="0">
                <a:latin typeface="Arial"/>
                <a:cs typeface="Arial"/>
              </a:rPr>
              <a:t> around </a:t>
            </a:r>
            <a:r>
              <a:rPr lang="en-US" sz="2200" dirty="0">
                <a:latin typeface="Arial"/>
                <a:cs typeface="Arial"/>
              </a:rPr>
              <a:t>2</a:t>
            </a:r>
            <a:r>
              <a:rPr lang="en-US" sz="2200" spc="-30" dirty="0">
                <a:latin typeface="Arial"/>
                <a:cs typeface="Arial"/>
              </a:rPr>
              <a:t> </a:t>
            </a:r>
            <a:r>
              <a:rPr lang="en-US" sz="2200" spc="-10" dirty="0">
                <a:latin typeface="Arial"/>
                <a:cs typeface="Arial"/>
              </a:rPr>
              <a:t>fm</a:t>
            </a:r>
            <a:r>
              <a:rPr lang="en-US" sz="2200" spc="-15" baseline="24444" dirty="0">
                <a:latin typeface="Arial"/>
                <a:cs typeface="Arial"/>
              </a:rPr>
              <a:t>-</a:t>
            </a:r>
            <a:r>
              <a:rPr lang="en-US" sz="2200" baseline="24444" dirty="0">
                <a:latin typeface="Arial"/>
                <a:cs typeface="Arial"/>
              </a:rPr>
              <a:t>1</a:t>
            </a:r>
            <a:r>
              <a:rPr lang="en-US" sz="2200" spc="-30" dirty="0">
                <a:latin typeface="Arial"/>
                <a:cs typeface="Arial"/>
              </a:rPr>
              <a:t> via </a:t>
            </a:r>
            <a:r>
              <a:rPr lang="en-US" altLang="zh-CN" sz="2200" baseline="30000" dirty="0">
                <a:solidFill>
                  <a:srgbClr val="FF0000"/>
                </a:solidFill>
              </a:rPr>
              <a:t>16</a:t>
            </a:r>
            <a:r>
              <a:rPr lang="en-US" altLang="zh-CN" sz="2200" dirty="0">
                <a:solidFill>
                  <a:srgbClr val="FF0000"/>
                </a:solidFill>
              </a:rPr>
              <a:t>O(</a:t>
            </a:r>
            <a:r>
              <a:rPr lang="en-US" altLang="zh-CN" sz="2200" i="1" err="1">
                <a:solidFill>
                  <a:srgbClr val="FF0000"/>
                </a:solidFill>
              </a:rPr>
              <a:t>p</a:t>
            </a:r>
            <a:r>
              <a:rPr lang="en-US" altLang="zh-CN" sz="2200" i="1">
                <a:solidFill>
                  <a:srgbClr val="FF0000"/>
                </a:solidFill>
              </a:rPr>
              <a:t>,nd</a:t>
            </a:r>
            <a:r>
              <a:rPr lang="en-US" altLang="zh-CN" sz="2200">
                <a:solidFill>
                  <a:srgbClr val="FF0000"/>
                </a:solidFill>
              </a:rPr>
              <a:t>)</a:t>
            </a:r>
            <a:r>
              <a:rPr lang="en-US" altLang="zh-CN" sz="2200" baseline="30000" dirty="0">
                <a:solidFill>
                  <a:srgbClr val="FF0000"/>
                </a:solidFill>
              </a:rPr>
              <a:t>14</a:t>
            </a:r>
            <a:r>
              <a:rPr lang="en-US" altLang="zh-CN" sz="2200" dirty="0">
                <a:solidFill>
                  <a:srgbClr val="FF0000"/>
                </a:solidFill>
              </a:rPr>
              <a:t>O</a:t>
            </a:r>
            <a:r>
              <a:rPr lang="en-US" sz="2200" spc="-35" dirty="0">
                <a:latin typeface="Arial"/>
                <a:cs typeface="Arial"/>
              </a:rPr>
              <a:t> reaction</a:t>
            </a:r>
            <a:endParaRPr lang="en-US" sz="2200" dirty="0">
              <a:latin typeface="Arial"/>
              <a:cs typeface="Arial"/>
            </a:endParaRPr>
          </a:p>
          <a:p>
            <a:pPr marL="330200" marR="93980" indent="-228600">
              <a:lnSpc>
                <a:spcPct val="140400"/>
              </a:lnSpc>
              <a:spcBef>
                <a:spcPts val="994"/>
              </a:spcBef>
              <a:buChar char="•"/>
              <a:tabLst>
                <a:tab pos="330200" algn="l"/>
              </a:tabLst>
            </a:pPr>
            <a:r>
              <a:rPr lang="en-US" sz="2200" dirty="0">
                <a:cs typeface="Arial"/>
              </a:rPr>
              <a:t>The ground state of </a:t>
            </a:r>
            <a:r>
              <a:rPr kumimoji="0" lang="en-US" altLang="zh-CN" sz="2200" b="0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黑体"/>
                <a:cs typeface="+mn-cs"/>
              </a:rPr>
              <a:t>14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黑体"/>
                <a:cs typeface="+mn-cs"/>
              </a:rPr>
              <a:t>O </a:t>
            </a:r>
            <a:r>
              <a:rPr lang="en-US" altLang="zh-CN" sz="2200">
                <a:cs typeface="Arial"/>
              </a:rPr>
              <a:t>was</a:t>
            </a:r>
            <a:r>
              <a:rPr lang="zh-CN" altLang="zh-CN" sz="2200">
                <a:cs typeface="Arial"/>
              </a:rPr>
              <a:t> </a:t>
            </a:r>
            <a:r>
              <a:rPr lang="zh-CN" altLang="zh-CN" sz="2200" dirty="0">
                <a:cs typeface="Arial"/>
              </a:rPr>
              <a:t>identified, and the triple differential cross section for the ground-state transition was extracted</a:t>
            </a:r>
            <a:r>
              <a:rPr lang="zh-CN" altLang="zh-CN" sz="2200" dirty="0">
                <a:latin typeface="Arial"/>
                <a:cs typeface="Arial"/>
              </a:rPr>
              <a:t>.</a:t>
            </a:r>
            <a:endParaRPr lang="en-US" sz="2200" dirty="0">
              <a:latin typeface="Arial"/>
              <a:cs typeface="Arial"/>
            </a:endParaRPr>
          </a:p>
          <a:p>
            <a:pPr marL="330200" marR="93980" indent="-228600">
              <a:lnSpc>
                <a:spcPct val="140400"/>
              </a:lnSpc>
              <a:spcBef>
                <a:spcPts val="994"/>
              </a:spcBef>
              <a:buChar char="•"/>
              <a:tabLst>
                <a:tab pos="330200" algn="l"/>
              </a:tabLst>
            </a:pPr>
            <a:r>
              <a:rPr lang="en-US" sz="2200" spc="-20" dirty="0">
                <a:latin typeface="Arial"/>
                <a:cs typeface="Arial"/>
              </a:rPr>
              <a:t>The </a:t>
            </a:r>
            <a:r>
              <a:rPr lang="en-US" sz="2200" i="1" spc="-20" dirty="0" err="1">
                <a:latin typeface="Arial"/>
                <a:cs typeface="Arial"/>
              </a:rPr>
              <a:t>nn</a:t>
            </a:r>
            <a:r>
              <a:rPr lang="en-US" sz="2200" spc="-20" dirty="0">
                <a:latin typeface="Arial"/>
                <a:cs typeface="Arial"/>
              </a:rPr>
              <a:t> yield is found to be strongly </a:t>
            </a:r>
            <a:r>
              <a:rPr lang="en-US" sz="2200" spc="-20" dirty="0">
                <a:solidFill>
                  <a:srgbClr val="FF0000"/>
                </a:solidFill>
                <a:latin typeface="Arial"/>
                <a:cs typeface="Arial"/>
              </a:rPr>
              <a:t>suppressed</a:t>
            </a:r>
            <a:r>
              <a:rPr lang="en-US" sz="2200" spc="-20" dirty="0">
                <a:latin typeface="Arial"/>
                <a:cs typeface="Arial"/>
              </a:rPr>
              <a:t> compared with the </a:t>
            </a:r>
            <a:r>
              <a:rPr lang="en-US" sz="2200" i="1" spc="-20" dirty="0" err="1">
                <a:latin typeface="Arial"/>
                <a:cs typeface="Arial"/>
              </a:rPr>
              <a:t>pn</a:t>
            </a:r>
            <a:r>
              <a:rPr lang="en-US" sz="2200" spc="-20" dirty="0">
                <a:latin typeface="Arial"/>
                <a:cs typeface="Arial"/>
              </a:rPr>
              <a:t> case, suggesting a possible signature of the dominant tensor force effect at </a:t>
            </a:r>
            <a:r>
              <a:rPr lang="en-US" sz="2200" spc="-20" dirty="0">
                <a:solidFill>
                  <a:srgbClr val="FF0000"/>
                </a:solidFill>
                <a:latin typeface="Arial"/>
                <a:cs typeface="Arial"/>
              </a:rPr>
              <a:t>~</a:t>
            </a:r>
            <a:r>
              <a:rPr lang="en-US" altLang="zh-CN" sz="2200" dirty="0">
                <a:solidFill>
                  <a:srgbClr val="FF0000"/>
                </a:solidFill>
                <a:cs typeface="Arial"/>
              </a:rPr>
              <a:t> 2</a:t>
            </a:r>
            <a:r>
              <a:rPr lang="en-US" altLang="zh-CN" sz="2200" spc="-30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altLang="zh-CN" sz="2200" spc="-10" dirty="0">
                <a:solidFill>
                  <a:srgbClr val="FF0000"/>
                </a:solidFill>
                <a:cs typeface="Arial"/>
              </a:rPr>
              <a:t>fm</a:t>
            </a:r>
            <a:r>
              <a:rPr lang="en-US" altLang="zh-CN" sz="2200" spc="-15" baseline="24444" dirty="0">
                <a:solidFill>
                  <a:srgbClr val="FF0000"/>
                </a:solidFill>
                <a:cs typeface="Arial"/>
              </a:rPr>
              <a:t>-</a:t>
            </a:r>
            <a:r>
              <a:rPr lang="en-US" altLang="zh-CN" sz="2200" baseline="24444" dirty="0">
                <a:solidFill>
                  <a:srgbClr val="FF0000"/>
                </a:solidFill>
                <a:cs typeface="Arial"/>
              </a:rPr>
              <a:t>1</a:t>
            </a:r>
            <a:r>
              <a:rPr lang="en-US" altLang="zh-CN" sz="2200" spc="-30" dirty="0">
                <a:solidFill>
                  <a:srgbClr val="FF0000"/>
                </a:solidFill>
                <a:cs typeface="Arial"/>
              </a:rPr>
              <a:t> </a:t>
            </a:r>
            <a:endParaRPr lang="en-US" sz="2200" spc="-2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30200" marR="93980" indent="-228600">
              <a:lnSpc>
                <a:spcPct val="140400"/>
              </a:lnSpc>
              <a:spcBef>
                <a:spcPts val="994"/>
              </a:spcBef>
              <a:buChar char="•"/>
              <a:tabLst>
                <a:tab pos="330200" algn="l"/>
              </a:tabLst>
            </a:pPr>
            <a:endParaRPr lang="en-US" sz="2200" dirty="0">
              <a:latin typeface="Arial"/>
              <a:cs typeface="Arial"/>
            </a:endParaRPr>
          </a:p>
          <a:p>
            <a:pPr marL="444500" marR="93980" indent="-342900">
              <a:lnSpc>
                <a:spcPct val="140400"/>
              </a:lnSpc>
              <a:spcBef>
                <a:spcPts val="994"/>
              </a:spcBef>
              <a:buFont typeface="Wingdings" panose="05000000000000000000" pitchFamily="2" charset="2"/>
              <a:buChar char="p"/>
              <a:tabLst>
                <a:tab pos="330200" algn="l"/>
              </a:tabLst>
            </a:pPr>
            <a:r>
              <a:rPr lang="en-US" sz="2200">
                <a:latin typeface="Arial"/>
                <a:cs typeface="Arial"/>
              </a:rPr>
              <a:t>The (</a:t>
            </a:r>
            <a:r>
              <a:rPr lang="en-US" sz="2200" i="1">
                <a:latin typeface="Arial"/>
                <a:cs typeface="Arial"/>
              </a:rPr>
              <a:t>p,Nd</a:t>
            </a:r>
            <a:r>
              <a:rPr lang="en-US" sz="2200">
                <a:latin typeface="Arial"/>
                <a:cs typeface="Arial"/>
              </a:rPr>
              <a:t>) reaction proves to be a promising probe of high‑momentum components in nuclei and can be extended to other nuclei beyond </a:t>
            </a:r>
            <a:r>
              <a:rPr lang="en-US" sz="2200" baseline="30000">
                <a:latin typeface="Arial"/>
                <a:cs typeface="Arial"/>
              </a:rPr>
              <a:t>16</a:t>
            </a:r>
            <a:r>
              <a:rPr lang="en-US" sz="2200">
                <a:latin typeface="Arial"/>
                <a:cs typeface="Arial"/>
              </a:rPr>
              <a:t>O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E83432A-8640-3988-8805-6FB53115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812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7ADDC82-C9F7-3067-D9B1-4ACEA60F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12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B6E607D-DE3F-52DA-1621-747F77DF9A82}"/>
              </a:ext>
            </a:extLst>
          </p:cNvPr>
          <p:cNvSpPr txBox="1">
            <a:spLocks/>
          </p:cNvSpPr>
          <p:nvPr/>
        </p:nvSpPr>
        <p:spPr>
          <a:xfrm>
            <a:off x="2207568" y="3053256"/>
            <a:ext cx="9344478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/>
              <a:t>Thank</a:t>
            </a:r>
            <a:r>
              <a:rPr lang="en-US" sz="4800" spc="-114"/>
              <a:t> </a:t>
            </a:r>
            <a:r>
              <a:rPr lang="en-US" sz="4800"/>
              <a:t>you</a:t>
            </a:r>
            <a:r>
              <a:rPr lang="en-US" sz="4800" spc="-105"/>
              <a:t> </a:t>
            </a:r>
            <a:r>
              <a:rPr lang="en-US" sz="4800"/>
              <a:t>for</a:t>
            </a:r>
            <a:r>
              <a:rPr lang="en-US" sz="4800" spc="-105"/>
              <a:t> </a:t>
            </a:r>
            <a:r>
              <a:rPr lang="en-US" sz="4800"/>
              <a:t>your</a:t>
            </a:r>
            <a:r>
              <a:rPr lang="en-US" sz="4800" spc="-105"/>
              <a:t> </a:t>
            </a:r>
            <a:r>
              <a:rPr lang="en-US" sz="4800" spc="-10"/>
              <a:t>attention!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163220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384DFA1-77CF-EF57-3AF3-49104A9B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13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A38D7A-4A11-6EF3-4528-F31EF14B9FAA}"/>
              </a:ext>
            </a:extLst>
          </p:cNvPr>
          <p:cNvSpPr txBox="1"/>
          <p:nvPr/>
        </p:nvSpPr>
        <p:spPr>
          <a:xfrm>
            <a:off x="4121150" y="2966085"/>
            <a:ext cx="4064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3390402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D4E18C2-8900-93FB-17CA-0C917C149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14</a:t>
            </a:fld>
            <a:endParaRPr lang="en-US" dirty="0">
              <a:ea typeface="Calibri" panose="020F050202020403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31A0612-B759-A5F3-E6E7-C58A7B0CB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58" y="3255128"/>
            <a:ext cx="4541245" cy="3045604"/>
          </a:xfrm>
          <a:prstGeom prst="rect">
            <a:avLst/>
          </a:prstGeom>
        </p:spPr>
      </p:pic>
      <p:sp>
        <p:nvSpPr>
          <p:cNvPr id="7" name="标题 2">
            <a:extLst>
              <a:ext uri="{FF2B5EF4-FFF2-40B4-BE49-F238E27FC236}">
                <a16:creationId xmlns:a16="http://schemas.microsoft.com/office/drawing/2014/main" id="{2A002525-2786-B4BC-FDF1-EEA1B9672C2E}"/>
              </a:ext>
            </a:extLst>
          </p:cNvPr>
          <p:cNvSpPr txBox="1">
            <a:spLocks/>
          </p:cNvSpPr>
          <p:nvPr/>
        </p:nvSpPr>
        <p:spPr>
          <a:xfrm>
            <a:off x="838622" y="726554"/>
            <a:ext cx="5112568" cy="34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BBD0F5D8-78AB-BDA1-94F8-4102E9D6D342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kinematics settings</a:t>
            </a:r>
            <a:endParaRPr lang="zh-CN" altLang="en-US" sz="32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B22701-05D9-A16F-C473-EAC54D8E3A15}"/>
              </a:ext>
            </a:extLst>
          </p:cNvPr>
          <p:cNvSpPr txBox="1"/>
          <p:nvPr/>
        </p:nvSpPr>
        <p:spPr>
          <a:xfrm>
            <a:off x="103056" y="820935"/>
            <a:ext cx="6115050" cy="2343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Measurements were performed at beam energies of 392 MeV (two angles) and 230 MeV (four angles), with several momentum settings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covering </a:t>
            </a:r>
            <a:r>
              <a:rPr lang="en-US" altLang="zh-CN" sz="2000">
                <a:solidFill>
                  <a:srgbClr val="FF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0.9–1.8 fm</a:t>
            </a:r>
            <a:r>
              <a:rPr lang="en-US" altLang="zh-CN" sz="2000" baseline="30000">
                <a:solidFill>
                  <a:srgbClr val="FF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-1 </a:t>
            </a:r>
            <a:r>
              <a:rPr lang="en-US" altLang="zh-CN" sz="2000">
                <a:cs typeface="Arial"/>
              </a:rPr>
              <a:t>of</a:t>
            </a:r>
            <a:r>
              <a:rPr lang="en-US" altLang="zh-CN" sz="2000" spc="-35">
                <a:cs typeface="Arial"/>
              </a:rPr>
              <a:t> </a:t>
            </a:r>
            <a:r>
              <a:rPr lang="en-US" altLang="zh-CN" sz="2000">
                <a:cs typeface="Arial"/>
              </a:rPr>
              <a:t>momentum</a:t>
            </a:r>
            <a:r>
              <a:rPr lang="en-US" altLang="zh-CN" sz="2000" spc="-35">
                <a:cs typeface="Arial"/>
              </a:rPr>
              <a:t> </a:t>
            </a:r>
            <a:r>
              <a:rPr lang="en-US" altLang="zh-CN" sz="2000" spc="-10">
                <a:cs typeface="Arial"/>
              </a:rPr>
              <a:t>between </a:t>
            </a:r>
            <a:r>
              <a:rPr lang="en-US" altLang="zh-CN" sz="2000">
                <a:cs typeface="Arial"/>
              </a:rPr>
              <a:t>pickup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>
                <a:cs typeface="Arial"/>
              </a:rPr>
              <a:t>neutron</a:t>
            </a:r>
            <a:r>
              <a:rPr lang="en-US" altLang="zh-CN" sz="2000" spc="-10">
                <a:cs typeface="Arial"/>
              </a:rPr>
              <a:t> </a:t>
            </a:r>
            <a:r>
              <a:rPr lang="en-US" altLang="zh-CN" sz="2000">
                <a:cs typeface="Arial"/>
              </a:rPr>
              <a:t>and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>
                <a:cs typeface="Arial"/>
              </a:rPr>
              <a:t>eject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 spc="-10">
                <a:cs typeface="Arial"/>
              </a:rPr>
              <a:t>neutron/proton</a:t>
            </a:r>
            <a:endParaRPr lang="zh-CN" altLang="en-US" sz="2000" dirty="0"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A1735AB-7AB0-8080-4FF0-B77AADA45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2"/>
          <a:stretch>
            <a:fillRect/>
          </a:stretch>
        </p:blipFill>
        <p:spPr>
          <a:xfrm>
            <a:off x="5951190" y="3552711"/>
            <a:ext cx="6004749" cy="2685925"/>
          </a:xfrm>
          <a:prstGeom prst="rect">
            <a:avLst/>
          </a:prstGeom>
        </p:spPr>
      </p:pic>
      <p:grpSp>
        <p:nvGrpSpPr>
          <p:cNvPr id="40" name="组合 39">
            <a:extLst>
              <a:ext uri="{FF2B5EF4-FFF2-40B4-BE49-F238E27FC236}">
                <a16:creationId xmlns:a16="http://schemas.microsoft.com/office/drawing/2014/main" id="{4417A0C5-E4EB-36BE-3245-E85D5DD12AB7}"/>
              </a:ext>
            </a:extLst>
          </p:cNvPr>
          <p:cNvGrpSpPr/>
          <p:nvPr/>
        </p:nvGrpSpPr>
        <p:grpSpPr>
          <a:xfrm>
            <a:off x="7063799" y="818299"/>
            <a:ext cx="3884112" cy="2452324"/>
            <a:chOff x="7054242" y="897554"/>
            <a:chExt cx="3632168" cy="2193345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CD96151F-DF1B-2EFC-692C-BB19C53808DC}"/>
                </a:ext>
              </a:extLst>
            </p:cNvPr>
            <p:cNvGrpSpPr/>
            <p:nvPr/>
          </p:nvGrpSpPr>
          <p:grpSpPr>
            <a:xfrm>
              <a:off x="7054242" y="897554"/>
              <a:ext cx="3632168" cy="2193345"/>
              <a:chOff x="5528518" y="1029487"/>
              <a:chExt cx="2723910" cy="1793772"/>
            </a:xfrm>
          </p:grpSpPr>
          <p:grpSp>
            <p:nvGrpSpPr>
              <p:cNvPr id="17" name="object 8">
                <a:extLst>
                  <a:ext uri="{FF2B5EF4-FFF2-40B4-BE49-F238E27FC236}">
                    <a16:creationId xmlns:a16="http://schemas.microsoft.com/office/drawing/2014/main" id="{F61E7910-62D6-C3F7-1358-525B54219520}"/>
                  </a:ext>
                </a:extLst>
              </p:cNvPr>
              <p:cNvGrpSpPr/>
              <p:nvPr/>
            </p:nvGrpSpPr>
            <p:grpSpPr>
              <a:xfrm>
                <a:off x="6031143" y="1029487"/>
                <a:ext cx="2194560" cy="1477645"/>
                <a:chOff x="6031143" y="1029487"/>
                <a:chExt cx="2194560" cy="1477645"/>
              </a:xfrm>
            </p:grpSpPr>
            <p:pic>
              <p:nvPicPr>
                <p:cNvPr id="21" name="object 9">
                  <a:extLst>
                    <a:ext uri="{FF2B5EF4-FFF2-40B4-BE49-F238E27FC236}">
                      <a16:creationId xmlns:a16="http://schemas.microsoft.com/office/drawing/2014/main" id="{08F4F482-A492-5976-9AA8-1DD72A50B1FB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6670650" y="1437547"/>
                  <a:ext cx="727751" cy="742331"/>
                </a:xfrm>
                <a:prstGeom prst="rect">
                  <a:avLst/>
                </a:prstGeom>
              </p:spPr>
            </p:pic>
            <p:sp>
              <p:nvSpPr>
                <p:cNvPr id="22" name="object 10">
                  <a:extLst>
                    <a:ext uri="{FF2B5EF4-FFF2-40B4-BE49-F238E27FC236}">
                      <a16:creationId xmlns:a16="http://schemas.microsoft.com/office/drawing/2014/main" id="{C1079FC8-C884-6992-853F-93AA847AC657}"/>
                    </a:ext>
                  </a:extLst>
                </p:cNvPr>
                <p:cNvSpPr/>
                <p:nvPr/>
              </p:nvSpPr>
              <p:spPr>
                <a:xfrm>
                  <a:off x="6670649" y="1437547"/>
                  <a:ext cx="728345" cy="74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345" h="742950">
                      <a:moveTo>
                        <a:pt x="0" y="371166"/>
                      </a:moveTo>
                      <a:lnTo>
                        <a:pt x="2835" y="324607"/>
                      </a:lnTo>
                      <a:lnTo>
                        <a:pt x="11113" y="279775"/>
                      </a:lnTo>
                      <a:lnTo>
                        <a:pt x="24492" y="237016"/>
                      </a:lnTo>
                      <a:lnTo>
                        <a:pt x="42633" y="196678"/>
                      </a:lnTo>
                      <a:lnTo>
                        <a:pt x="65194" y="159110"/>
                      </a:lnTo>
                      <a:lnTo>
                        <a:pt x="91833" y="124659"/>
                      </a:lnTo>
                      <a:lnTo>
                        <a:pt x="122211" y="93673"/>
                      </a:lnTo>
                      <a:lnTo>
                        <a:pt x="155985" y="66500"/>
                      </a:lnTo>
                      <a:lnTo>
                        <a:pt x="192815" y="43487"/>
                      </a:lnTo>
                      <a:lnTo>
                        <a:pt x="232361" y="24983"/>
                      </a:lnTo>
                      <a:lnTo>
                        <a:pt x="274280" y="11335"/>
                      </a:lnTo>
                      <a:lnTo>
                        <a:pt x="318232" y="2891"/>
                      </a:lnTo>
                      <a:lnTo>
                        <a:pt x="363876" y="0"/>
                      </a:lnTo>
                      <a:lnTo>
                        <a:pt x="409519" y="2891"/>
                      </a:lnTo>
                      <a:lnTo>
                        <a:pt x="453471" y="11335"/>
                      </a:lnTo>
                      <a:lnTo>
                        <a:pt x="495390" y="24983"/>
                      </a:lnTo>
                      <a:lnTo>
                        <a:pt x="534935" y="43487"/>
                      </a:lnTo>
                      <a:lnTo>
                        <a:pt x="571766" y="66500"/>
                      </a:lnTo>
                      <a:lnTo>
                        <a:pt x="605540" y="93673"/>
                      </a:lnTo>
                      <a:lnTo>
                        <a:pt x="635917" y="124659"/>
                      </a:lnTo>
                      <a:lnTo>
                        <a:pt x="662557" y="159110"/>
                      </a:lnTo>
                      <a:lnTo>
                        <a:pt x="685117" y="196678"/>
                      </a:lnTo>
                      <a:lnTo>
                        <a:pt x="703258" y="237016"/>
                      </a:lnTo>
                      <a:lnTo>
                        <a:pt x="716638" y="279775"/>
                      </a:lnTo>
                      <a:lnTo>
                        <a:pt x="724916" y="324607"/>
                      </a:lnTo>
                      <a:lnTo>
                        <a:pt x="727751" y="371166"/>
                      </a:lnTo>
                      <a:lnTo>
                        <a:pt x="724916" y="417724"/>
                      </a:lnTo>
                      <a:lnTo>
                        <a:pt x="716638" y="462556"/>
                      </a:lnTo>
                      <a:lnTo>
                        <a:pt x="703258" y="505315"/>
                      </a:lnTo>
                      <a:lnTo>
                        <a:pt x="685117" y="545652"/>
                      </a:lnTo>
                      <a:lnTo>
                        <a:pt x="662557" y="583220"/>
                      </a:lnTo>
                      <a:lnTo>
                        <a:pt x="635917" y="617671"/>
                      </a:lnTo>
                      <a:lnTo>
                        <a:pt x="605540" y="648657"/>
                      </a:lnTo>
                      <a:lnTo>
                        <a:pt x="571766" y="675831"/>
                      </a:lnTo>
                      <a:lnTo>
                        <a:pt x="534935" y="698843"/>
                      </a:lnTo>
                      <a:lnTo>
                        <a:pt x="495390" y="717348"/>
                      </a:lnTo>
                      <a:lnTo>
                        <a:pt x="453471" y="730995"/>
                      </a:lnTo>
                      <a:lnTo>
                        <a:pt x="409519" y="739439"/>
                      </a:lnTo>
                      <a:lnTo>
                        <a:pt x="363876" y="742331"/>
                      </a:lnTo>
                      <a:lnTo>
                        <a:pt x="318232" y="739439"/>
                      </a:lnTo>
                      <a:lnTo>
                        <a:pt x="274280" y="730995"/>
                      </a:lnTo>
                      <a:lnTo>
                        <a:pt x="232361" y="717348"/>
                      </a:lnTo>
                      <a:lnTo>
                        <a:pt x="192815" y="698843"/>
                      </a:lnTo>
                      <a:lnTo>
                        <a:pt x="155985" y="675831"/>
                      </a:lnTo>
                      <a:lnTo>
                        <a:pt x="122211" y="648657"/>
                      </a:lnTo>
                      <a:lnTo>
                        <a:pt x="91833" y="617671"/>
                      </a:lnTo>
                      <a:lnTo>
                        <a:pt x="65194" y="583220"/>
                      </a:lnTo>
                      <a:lnTo>
                        <a:pt x="42633" y="545652"/>
                      </a:lnTo>
                      <a:lnTo>
                        <a:pt x="24492" y="505315"/>
                      </a:lnTo>
                      <a:lnTo>
                        <a:pt x="11113" y="462556"/>
                      </a:lnTo>
                      <a:lnTo>
                        <a:pt x="2835" y="417724"/>
                      </a:lnTo>
                      <a:lnTo>
                        <a:pt x="0" y="371166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object 11">
                  <a:extLst>
                    <a:ext uri="{FF2B5EF4-FFF2-40B4-BE49-F238E27FC236}">
                      <a16:creationId xmlns:a16="http://schemas.microsoft.com/office/drawing/2014/main" id="{09D06221-5DEB-B0AF-2AF8-086AED1B78C7}"/>
                    </a:ext>
                  </a:extLst>
                </p:cNvPr>
                <p:cNvSpPr/>
                <p:nvPr/>
              </p:nvSpPr>
              <p:spPr>
                <a:xfrm>
                  <a:off x="6824015" y="1531070"/>
                  <a:ext cx="273685" cy="31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84" h="312419">
                      <a:moveTo>
                        <a:pt x="63846" y="97533"/>
                      </a:moveTo>
                      <a:lnTo>
                        <a:pt x="104256" y="54721"/>
                      </a:lnTo>
                      <a:lnTo>
                        <a:pt x="146473" y="23245"/>
                      </a:lnTo>
                      <a:lnTo>
                        <a:pt x="187383" y="4530"/>
                      </a:lnTo>
                      <a:lnTo>
                        <a:pt x="223875" y="0"/>
                      </a:lnTo>
                      <a:lnTo>
                        <a:pt x="252835" y="11078"/>
                      </a:lnTo>
                      <a:lnTo>
                        <a:pt x="269958" y="36927"/>
                      </a:lnTo>
                      <a:lnTo>
                        <a:pt x="273488" y="73529"/>
                      </a:lnTo>
                      <a:lnTo>
                        <a:pt x="264139" y="117535"/>
                      </a:lnTo>
                      <a:lnTo>
                        <a:pt x="242619" y="165597"/>
                      </a:lnTo>
                      <a:lnTo>
                        <a:pt x="209642" y="214365"/>
                      </a:lnTo>
                      <a:lnTo>
                        <a:pt x="169232" y="257178"/>
                      </a:lnTo>
                      <a:lnTo>
                        <a:pt x="127015" y="288654"/>
                      </a:lnTo>
                      <a:lnTo>
                        <a:pt x="86105" y="307369"/>
                      </a:lnTo>
                      <a:lnTo>
                        <a:pt x="49613" y="311899"/>
                      </a:lnTo>
                      <a:lnTo>
                        <a:pt x="20653" y="300821"/>
                      </a:lnTo>
                      <a:lnTo>
                        <a:pt x="3530" y="274971"/>
                      </a:lnTo>
                      <a:lnTo>
                        <a:pt x="0" y="238369"/>
                      </a:lnTo>
                      <a:lnTo>
                        <a:pt x="9349" y="194363"/>
                      </a:lnTo>
                      <a:lnTo>
                        <a:pt x="30869" y="146302"/>
                      </a:lnTo>
                      <a:lnTo>
                        <a:pt x="63846" y="97533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4" name="object 12">
                  <a:extLst>
                    <a:ext uri="{FF2B5EF4-FFF2-40B4-BE49-F238E27FC236}">
                      <a16:creationId xmlns:a16="http://schemas.microsoft.com/office/drawing/2014/main" id="{69E71019-38AE-D2EF-D6E6-D94EDBF19025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6936663" y="1565268"/>
                  <a:ext cx="104212" cy="113434"/>
                </a:xfrm>
                <a:prstGeom prst="rect">
                  <a:avLst/>
                </a:prstGeom>
              </p:spPr>
            </p:pic>
            <p:sp>
              <p:nvSpPr>
                <p:cNvPr id="25" name="object 13">
                  <a:extLst>
                    <a:ext uri="{FF2B5EF4-FFF2-40B4-BE49-F238E27FC236}">
                      <a16:creationId xmlns:a16="http://schemas.microsoft.com/office/drawing/2014/main" id="{B759F4A3-DEBE-B3BA-8531-2B2800C6DDB4}"/>
                    </a:ext>
                  </a:extLst>
                </p:cNvPr>
                <p:cNvSpPr/>
                <p:nvPr/>
              </p:nvSpPr>
              <p:spPr>
                <a:xfrm>
                  <a:off x="6083250" y="1403807"/>
                  <a:ext cx="934719" cy="4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720" h="4444">
                      <a:moveTo>
                        <a:pt x="0" y="0"/>
                      </a:moveTo>
                      <a:lnTo>
                        <a:pt x="934246" y="4131"/>
                      </a:lnTo>
                    </a:path>
                  </a:pathLst>
                </a:custGeom>
                <a:ln w="634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6" name="object 14">
                  <a:extLst>
                    <a:ext uri="{FF2B5EF4-FFF2-40B4-BE49-F238E27FC236}">
                      <a16:creationId xmlns:a16="http://schemas.microsoft.com/office/drawing/2014/main" id="{81E5EC91-648E-B9D6-716E-B3A4E9E01522}"/>
                    </a:ext>
                  </a:extLst>
                </p:cNvPr>
                <p:cNvSpPr/>
                <p:nvPr/>
              </p:nvSpPr>
              <p:spPr>
                <a:xfrm>
                  <a:off x="7034526" y="1359773"/>
                  <a:ext cx="1022350" cy="260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350" h="260984">
                      <a:moveTo>
                        <a:pt x="0" y="260473"/>
                      </a:moveTo>
                      <a:lnTo>
                        <a:pt x="1021738" y="0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7" name="object 15">
                  <a:extLst>
                    <a:ext uri="{FF2B5EF4-FFF2-40B4-BE49-F238E27FC236}">
                      <a16:creationId xmlns:a16="http://schemas.microsoft.com/office/drawing/2014/main" id="{B3F6CDDB-EDBC-229A-26CA-EE559DD4C9C1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957307" y="1321385"/>
                  <a:ext cx="123381" cy="114254"/>
                </a:xfrm>
                <a:prstGeom prst="rect">
                  <a:avLst/>
                </a:prstGeom>
              </p:spPr>
            </p:pic>
            <p:sp>
              <p:nvSpPr>
                <p:cNvPr id="28" name="object 16">
                  <a:extLst>
                    <a:ext uri="{FF2B5EF4-FFF2-40B4-BE49-F238E27FC236}">
                      <a16:creationId xmlns:a16="http://schemas.microsoft.com/office/drawing/2014/main" id="{2E519717-F47D-73AC-E511-A727277F157A}"/>
                    </a:ext>
                  </a:extLst>
                </p:cNvPr>
                <p:cNvSpPr/>
                <p:nvPr/>
              </p:nvSpPr>
              <p:spPr>
                <a:xfrm>
                  <a:off x="8056851" y="1035837"/>
                  <a:ext cx="162560" cy="372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59" h="372109">
                      <a:moveTo>
                        <a:pt x="0" y="186051"/>
                      </a:moveTo>
                      <a:lnTo>
                        <a:pt x="4141" y="127244"/>
                      </a:lnTo>
                      <a:lnTo>
                        <a:pt x="15674" y="76171"/>
                      </a:lnTo>
                      <a:lnTo>
                        <a:pt x="33260" y="35897"/>
                      </a:lnTo>
                      <a:lnTo>
                        <a:pt x="81239" y="0"/>
                      </a:lnTo>
                      <a:lnTo>
                        <a:pt x="106918" y="9485"/>
                      </a:lnTo>
                      <a:lnTo>
                        <a:pt x="129219" y="35897"/>
                      </a:lnTo>
                      <a:lnTo>
                        <a:pt x="146805" y="76171"/>
                      </a:lnTo>
                      <a:lnTo>
                        <a:pt x="158338" y="127244"/>
                      </a:lnTo>
                      <a:lnTo>
                        <a:pt x="162479" y="186051"/>
                      </a:lnTo>
                      <a:lnTo>
                        <a:pt x="158338" y="244857"/>
                      </a:lnTo>
                      <a:lnTo>
                        <a:pt x="146805" y="295930"/>
                      </a:lnTo>
                      <a:lnTo>
                        <a:pt x="129219" y="336204"/>
                      </a:lnTo>
                      <a:lnTo>
                        <a:pt x="106918" y="362617"/>
                      </a:lnTo>
                      <a:lnTo>
                        <a:pt x="81239" y="372102"/>
                      </a:lnTo>
                      <a:lnTo>
                        <a:pt x="55561" y="362617"/>
                      </a:lnTo>
                      <a:lnTo>
                        <a:pt x="33260" y="336204"/>
                      </a:lnTo>
                      <a:lnTo>
                        <a:pt x="15674" y="295930"/>
                      </a:lnTo>
                      <a:lnTo>
                        <a:pt x="4141" y="244857"/>
                      </a:lnTo>
                      <a:lnTo>
                        <a:pt x="0" y="186051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9" name="object 17">
                  <a:extLst>
                    <a:ext uri="{FF2B5EF4-FFF2-40B4-BE49-F238E27FC236}">
                      <a16:creationId xmlns:a16="http://schemas.microsoft.com/office/drawing/2014/main" id="{25377A97-3F3D-4D65-3373-A91C595C2B25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8081349" y="1084351"/>
                  <a:ext cx="104212" cy="113434"/>
                </a:xfrm>
                <a:prstGeom prst="rect">
                  <a:avLst/>
                </a:prstGeom>
              </p:spPr>
            </p:pic>
            <p:pic>
              <p:nvPicPr>
                <p:cNvPr id="30" name="object 18">
                  <a:extLst>
                    <a:ext uri="{FF2B5EF4-FFF2-40B4-BE49-F238E27FC236}">
                      <a16:creationId xmlns:a16="http://schemas.microsoft.com/office/drawing/2014/main" id="{98194A76-87F0-4A17-0DD3-A2563DF49467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8084120" y="1248476"/>
                  <a:ext cx="104212" cy="113434"/>
                </a:xfrm>
                <a:prstGeom prst="rect">
                  <a:avLst/>
                </a:prstGeom>
              </p:spPr>
            </p:pic>
            <p:sp>
              <p:nvSpPr>
                <p:cNvPr id="31" name="object 19">
                  <a:extLst>
                    <a:ext uri="{FF2B5EF4-FFF2-40B4-BE49-F238E27FC236}">
                      <a16:creationId xmlns:a16="http://schemas.microsoft.com/office/drawing/2014/main" id="{4F114B51-FBCB-17E5-17E6-9857A42EB2C7}"/>
                    </a:ext>
                  </a:extLst>
                </p:cNvPr>
                <p:cNvSpPr/>
                <p:nvPr/>
              </p:nvSpPr>
              <p:spPr>
                <a:xfrm>
                  <a:off x="7010731" y="1147394"/>
                  <a:ext cx="1022350" cy="260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350" h="260984">
                      <a:moveTo>
                        <a:pt x="0" y="260473"/>
                      </a:moveTo>
                      <a:lnTo>
                        <a:pt x="1021738" y="0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2" name="object 20">
                  <a:extLst>
                    <a:ext uri="{FF2B5EF4-FFF2-40B4-BE49-F238E27FC236}">
                      <a16:creationId xmlns:a16="http://schemas.microsoft.com/office/drawing/2014/main" id="{B6ECD118-B43B-665E-FCCD-3523CC4CE701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933512" y="1109007"/>
                  <a:ext cx="123381" cy="114254"/>
                </a:xfrm>
                <a:prstGeom prst="rect">
                  <a:avLst/>
                </a:prstGeom>
              </p:spPr>
            </p:pic>
            <p:sp>
              <p:nvSpPr>
                <p:cNvPr id="33" name="object 21">
                  <a:extLst>
                    <a:ext uri="{FF2B5EF4-FFF2-40B4-BE49-F238E27FC236}">
                      <a16:creationId xmlns:a16="http://schemas.microsoft.com/office/drawing/2014/main" id="{AB40377C-A796-0D83-1AE1-9FC8BDBF0F24}"/>
                    </a:ext>
                  </a:extLst>
                </p:cNvPr>
                <p:cNvSpPr/>
                <p:nvPr/>
              </p:nvSpPr>
              <p:spPr>
                <a:xfrm>
                  <a:off x="6148901" y="1788049"/>
                  <a:ext cx="739140" cy="575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9140" h="575310">
                      <a:moveTo>
                        <a:pt x="738893" y="0"/>
                      </a:moveTo>
                      <a:lnTo>
                        <a:pt x="0" y="574745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" name="object 22">
                  <a:extLst>
                    <a:ext uri="{FF2B5EF4-FFF2-40B4-BE49-F238E27FC236}">
                      <a16:creationId xmlns:a16="http://schemas.microsoft.com/office/drawing/2014/main" id="{6CDF9C33-5CBA-5D3B-AF14-7D0E75F3F755}"/>
                    </a:ext>
                  </a:extLst>
                </p:cNvPr>
                <p:cNvSpPr/>
                <p:nvPr/>
              </p:nvSpPr>
              <p:spPr>
                <a:xfrm>
                  <a:off x="6129006" y="2266525"/>
                  <a:ext cx="121285" cy="111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285" h="111760">
                      <a:moveTo>
                        <a:pt x="50971" y="0"/>
                      </a:moveTo>
                      <a:lnTo>
                        <a:pt x="43576" y="3159"/>
                      </a:lnTo>
                      <a:lnTo>
                        <a:pt x="0" y="111744"/>
                      </a:lnTo>
                      <a:lnTo>
                        <a:pt x="115968" y="96227"/>
                      </a:lnTo>
                      <a:lnTo>
                        <a:pt x="120850" y="89838"/>
                      </a:lnTo>
                      <a:lnTo>
                        <a:pt x="119640" y="80794"/>
                      </a:lnTo>
                      <a:lnTo>
                        <a:pt x="39790" y="80794"/>
                      </a:lnTo>
                      <a:lnTo>
                        <a:pt x="67148" y="12619"/>
                      </a:lnTo>
                      <a:lnTo>
                        <a:pt x="63990" y="5224"/>
                      </a:lnTo>
                      <a:lnTo>
                        <a:pt x="50971" y="0"/>
                      </a:lnTo>
                      <a:close/>
                    </a:path>
                    <a:path w="121285" h="111760">
                      <a:moveTo>
                        <a:pt x="112600" y="71051"/>
                      </a:moveTo>
                      <a:lnTo>
                        <a:pt x="39790" y="80794"/>
                      </a:lnTo>
                      <a:lnTo>
                        <a:pt x="119640" y="80794"/>
                      </a:lnTo>
                      <a:lnTo>
                        <a:pt x="118990" y="75933"/>
                      </a:lnTo>
                      <a:lnTo>
                        <a:pt x="112600" y="710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5" name="object 23">
                  <a:extLst>
                    <a:ext uri="{FF2B5EF4-FFF2-40B4-BE49-F238E27FC236}">
                      <a16:creationId xmlns:a16="http://schemas.microsoft.com/office/drawing/2014/main" id="{D069AD3B-65A8-EBFE-D35A-B6B9BCCA6048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6868044" y="1695718"/>
                  <a:ext cx="104212" cy="113434"/>
                </a:xfrm>
                <a:prstGeom prst="rect">
                  <a:avLst/>
                </a:prstGeom>
              </p:spPr>
            </p:pic>
            <p:sp>
              <p:nvSpPr>
                <p:cNvPr id="36" name="object 24">
                  <a:extLst>
                    <a:ext uri="{FF2B5EF4-FFF2-40B4-BE49-F238E27FC236}">
                      <a16:creationId xmlns:a16="http://schemas.microsoft.com/office/drawing/2014/main" id="{4F135A82-4A9B-7C4C-EF82-602CA3812982}"/>
                    </a:ext>
                  </a:extLst>
                </p:cNvPr>
                <p:cNvSpPr/>
                <p:nvPr/>
              </p:nvSpPr>
              <p:spPr>
                <a:xfrm>
                  <a:off x="6037493" y="2399700"/>
                  <a:ext cx="92075" cy="10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100964">
                      <a:moveTo>
                        <a:pt x="45756" y="0"/>
                      </a:moveTo>
                      <a:lnTo>
                        <a:pt x="27946" y="3958"/>
                      </a:lnTo>
                      <a:lnTo>
                        <a:pt x="13401" y="14752"/>
                      </a:lnTo>
                      <a:lnTo>
                        <a:pt x="3595" y="30761"/>
                      </a:lnTo>
                      <a:lnTo>
                        <a:pt x="0" y="50366"/>
                      </a:lnTo>
                      <a:lnTo>
                        <a:pt x="3595" y="69971"/>
                      </a:lnTo>
                      <a:lnTo>
                        <a:pt x="13401" y="85981"/>
                      </a:lnTo>
                      <a:lnTo>
                        <a:pt x="27946" y="96775"/>
                      </a:lnTo>
                      <a:lnTo>
                        <a:pt x="45756" y="100733"/>
                      </a:lnTo>
                      <a:lnTo>
                        <a:pt x="63567" y="96775"/>
                      </a:lnTo>
                      <a:lnTo>
                        <a:pt x="78111" y="85981"/>
                      </a:lnTo>
                      <a:lnTo>
                        <a:pt x="87916" y="69971"/>
                      </a:lnTo>
                      <a:lnTo>
                        <a:pt x="91512" y="50366"/>
                      </a:lnTo>
                      <a:lnTo>
                        <a:pt x="87916" y="30761"/>
                      </a:lnTo>
                      <a:lnTo>
                        <a:pt x="78111" y="14752"/>
                      </a:lnTo>
                      <a:lnTo>
                        <a:pt x="63567" y="3958"/>
                      </a:lnTo>
                      <a:lnTo>
                        <a:pt x="4575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" name="object 25">
                  <a:extLst>
                    <a:ext uri="{FF2B5EF4-FFF2-40B4-BE49-F238E27FC236}">
                      <a16:creationId xmlns:a16="http://schemas.microsoft.com/office/drawing/2014/main" id="{35E2257B-66CC-B45F-ABAA-8EB02E0DD5CB}"/>
                    </a:ext>
                  </a:extLst>
                </p:cNvPr>
                <p:cNvSpPr/>
                <p:nvPr/>
              </p:nvSpPr>
              <p:spPr>
                <a:xfrm>
                  <a:off x="6037493" y="2399700"/>
                  <a:ext cx="92075" cy="10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100964">
                      <a:moveTo>
                        <a:pt x="0" y="50367"/>
                      </a:moveTo>
                      <a:lnTo>
                        <a:pt x="3595" y="30761"/>
                      </a:lnTo>
                      <a:lnTo>
                        <a:pt x="13401" y="14752"/>
                      </a:lnTo>
                      <a:lnTo>
                        <a:pt x="27945" y="3958"/>
                      </a:lnTo>
                      <a:lnTo>
                        <a:pt x="45756" y="0"/>
                      </a:lnTo>
                      <a:lnTo>
                        <a:pt x="63566" y="3958"/>
                      </a:lnTo>
                      <a:lnTo>
                        <a:pt x="78110" y="14752"/>
                      </a:lnTo>
                      <a:lnTo>
                        <a:pt x="87916" y="30761"/>
                      </a:lnTo>
                      <a:lnTo>
                        <a:pt x="91511" y="50367"/>
                      </a:lnTo>
                      <a:lnTo>
                        <a:pt x="87916" y="69972"/>
                      </a:lnTo>
                      <a:lnTo>
                        <a:pt x="78110" y="85981"/>
                      </a:lnTo>
                      <a:lnTo>
                        <a:pt x="63566" y="96776"/>
                      </a:lnTo>
                      <a:lnTo>
                        <a:pt x="45756" y="100734"/>
                      </a:lnTo>
                      <a:lnTo>
                        <a:pt x="27945" y="96776"/>
                      </a:lnTo>
                      <a:lnTo>
                        <a:pt x="13401" y="85981"/>
                      </a:lnTo>
                      <a:lnTo>
                        <a:pt x="3595" y="69972"/>
                      </a:lnTo>
                      <a:lnTo>
                        <a:pt x="0" y="50367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8" name="object 27">
                <a:extLst>
                  <a:ext uri="{FF2B5EF4-FFF2-40B4-BE49-F238E27FC236}">
                    <a16:creationId xmlns:a16="http://schemas.microsoft.com/office/drawing/2014/main" id="{63516F81-D56E-1710-20DD-7DEA53424ABD}"/>
                  </a:ext>
                </a:extLst>
              </p:cNvPr>
              <p:cNvSpPr txBox="1"/>
              <p:nvPr/>
            </p:nvSpPr>
            <p:spPr>
              <a:xfrm>
                <a:off x="5768262" y="1288503"/>
                <a:ext cx="132715" cy="26924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zh-CN"/>
                </a:defPPr>
                <a:lvl1pPr marL="12700">
                  <a:spcBef>
                    <a:spcPts val="100"/>
                  </a:spcBef>
                  <a:defRPr sz="2000">
                    <a:latin typeface="Calibri"/>
                    <a:cs typeface="Calibri"/>
                  </a:defRPr>
                </a:lvl1pPr>
              </a:lstStyle>
              <a:p>
                <a:r>
                  <a:rPr dirty="0"/>
                  <a:t>p</a:t>
                </a:r>
                <a:endParaRPr/>
              </a:p>
            </p:txBody>
          </p:sp>
          <p:sp>
            <p:nvSpPr>
              <p:cNvPr id="19" name="object 29">
                <a:extLst>
                  <a:ext uri="{FF2B5EF4-FFF2-40B4-BE49-F238E27FC236}">
                    <a16:creationId xmlns:a16="http://schemas.microsoft.com/office/drawing/2014/main" id="{AFCA907B-F67E-4C8B-25B6-003698D885A8}"/>
                  </a:ext>
                </a:extLst>
              </p:cNvPr>
              <p:cNvSpPr txBox="1"/>
              <p:nvPr/>
            </p:nvSpPr>
            <p:spPr>
              <a:xfrm>
                <a:off x="5528518" y="2309357"/>
                <a:ext cx="1240766" cy="51390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2000" dirty="0">
                    <a:latin typeface="Calibri"/>
                    <a:cs typeface="Calibri"/>
                  </a:rPr>
                  <a:t>p</a:t>
                </a:r>
                <a:r>
                  <a:rPr sz="2000" spc="-10" dirty="0">
                    <a:latin typeface="Calibri"/>
                    <a:cs typeface="Calibri"/>
                  </a:rPr>
                  <a:t> </a:t>
                </a:r>
                <a:r>
                  <a:rPr sz="2000" dirty="0">
                    <a:latin typeface="Calibri"/>
                    <a:cs typeface="Calibri"/>
                  </a:rPr>
                  <a:t>or</a:t>
                </a:r>
                <a:r>
                  <a:rPr sz="2000" spc="-5" dirty="0">
                    <a:latin typeface="Calibri"/>
                    <a:cs typeface="Calibri"/>
                  </a:rPr>
                  <a:t> </a:t>
                </a:r>
                <a:r>
                  <a:rPr sz="2000" spc="-50" dirty="0">
                    <a:latin typeface="Calibri"/>
                    <a:cs typeface="Calibri"/>
                  </a:rPr>
                  <a:t>n</a:t>
                </a:r>
                <a:endParaRPr sz="2000">
                  <a:latin typeface="Calibri"/>
                  <a:cs typeface="Calibri"/>
                </a:endParaRPr>
              </a:p>
              <a:p>
                <a:pPr marL="12700"/>
                <a:r>
                  <a:rPr sz="2000" dirty="0">
                    <a:latin typeface="Calibri"/>
                    <a:cs typeface="Calibri"/>
                  </a:rPr>
                  <a:t>Denoted</a:t>
                </a:r>
                <a:r>
                  <a:rPr sz="2000" spc="-25" dirty="0">
                    <a:latin typeface="Calibri"/>
                    <a:cs typeface="Calibri"/>
                  </a:rPr>
                  <a:t> </a:t>
                </a:r>
                <a:r>
                  <a:rPr sz="2000" dirty="0">
                    <a:latin typeface="Calibri"/>
                    <a:cs typeface="Calibri"/>
                  </a:rPr>
                  <a:t>as</a:t>
                </a:r>
                <a:r>
                  <a:rPr sz="2000" spc="-20" dirty="0">
                    <a:latin typeface="Calibri"/>
                    <a:cs typeface="Calibri"/>
                  </a:rPr>
                  <a:t> </a:t>
                </a:r>
                <a:r>
                  <a:rPr sz="2000" spc="-50" dirty="0">
                    <a:latin typeface="Calibri"/>
                    <a:cs typeface="Calibri"/>
                  </a:rPr>
                  <a:t>N</a:t>
                </a:r>
                <a:endParaRPr sz="2000">
                  <a:latin typeface="Calibri"/>
                  <a:cs typeface="Calibri"/>
                </a:endParaRPr>
              </a:p>
            </p:txBody>
          </p:sp>
          <p:sp>
            <p:nvSpPr>
              <p:cNvPr id="20" name="object 30">
                <a:extLst>
                  <a:ext uri="{FF2B5EF4-FFF2-40B4-BE49-F238E27FC236}">
                    <a16:creationId xmlns:a16="http://schemas.microsoft.com/office/drawing/2014/main" id="{A2A749DE-C236-89EB-42FC-8451582D228B}"/>
                  </a:ext>
                </a:extLst>
              </p:cNvPr>
              <p:cNvSpPr txBox="1"/>
              <p:nvPr/>
            </p:nvSpPr>
            <p:spPr>
              <a:xfrm>
                <a:off x="7230078" y="2157907"/>
                <a:ext cx="1022350" cy="2621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zh-CN"/>
                </a:defPPr>
                <a:lvl1pPr marL="12700">
                  <a:spcBef>
                    <a:spcPts val="100"/>
                  </a:spcBef>
                  <a:defRPr sz="2000">
                    <a:latin typeface="Calibri"/>
                    <a:cs typeface="Calibri"/>
                  </a:defRPr>
                </a:lvl1pPr>
              </a:lstStyle>
              <a:p>
                <a:r>
                  <a:rPr dirty="0"/>
                  <a:t>Recoil-less</a:t>
                </a:r>
                <a:endParaRPr/>
              </a:p>
            </p:txBody>
          </p:sp>
        </p:grpSp>
        <p:pic>
          <p:nvPicPr>
            <p:cNvPr id="39" name="object 26">
              <a:extLst>
                <a:ext uri="{FF2B5EF4-FFF2-40B4-BE49-F238E27FC236}">
                  <a16:creationId xmlns:a16="http://schemas.microsoft.com/office/drawing/2014/main" id="{7D49CFFC-C05E-5F8A-CA9C-C9C4A65A251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0312" y="1334006"/>
              <a:ext cx="144000" cy="144000"/>
            </a:xfrm>
            <a:prstGeom prst="rect">
              <a:avLst/>
            </a:prstGeom>
          </p:spPr>
        </p:pic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CE3D980E-2435-6B90-CA48-A65414F65902}"/>
              </a:ext>
            </a:extLst>
          </p:cNvPr>
          <p:cNvSpPr txBox="1"/>
          <p:nvPr/>
        </p:nvSpPr>
        <p:spPr>
          <a:xfrm>
            <a:off x="1105423" y="6211488"/>
            <a:ext cx="4022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kumimoji="0" sz="2000" b="0" u="none" strike="noStrike" cap="none" spc="0" normalizeH="0" baseline="300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n-US" altLang="zh-CN" sz="1800" baseline="0" dirty="0">
                <a:latin typeface="Times New Roman" panose="02020603050405020304" pitchFamily="18" charset="0"/>
              </a:rPr>
              <a:t>Momentum transfer of </a:t>
            </a:r>
            <a:r>
              <a:rPr lang="en-US" altLang="zh-CN" sz="1800" dirty="0">
                <a:latin typeface="Times New Roman" panose="02020603050405020304" pitchFamily="18" charset="0"/>
              </a:rPr>
              <a:t>16</a:t>
            </a:r>
            <a:r>
              <a:rPr lang="en-US" altLang="zh-CN" sz="1800" baseline="0" dirty="0">
                <a:latin typeface="Times New Roman" panose="02020603050405020304" pitchFamily="18" charset="0"/>
              </a:rPr>
              <a:t>O(</a:t>
            </a:r>
            <a:r>
              <a:rPr lang="en-US" altLang="zh-CN" sz="1800" i="1" baseline="0" err="1">
                <a:latin typeface="Times New Roman" panose="02020603050405020304" pitchFamily="18" charset="0"/>
              </a:rPr>
              <a:t>p</a:t>
            </a:r>
            <a:r>
              <a:rPr lang="en-US" altLang="zh-CN" sz="1800" i="1" baseline="0">
                <a:latin typeface="Times New Roman" panose="02020603050405020304" pitchFamily="18" charset="0"/>
              </a:rPr>
              <a:t>,Nd</a:t>
            </a:r>
            <a:r>
              <a:rPr lang="en-US" altLang="zh-CN" sz="1800" baseline="0">
                <a:latin typeface="Times New Roman" panose="02020603050405020304" pitchFamily="18" charset="0"/>
              </a:rPr>
              <a:t>) </a:t>
            </a:r>
            <a:r>
              <a:rPr lang="en-US" altLang="zh-CN" sz="1800" baseline="0" dirty="0">
                <a:latin typeface="Times New Roman" panose="02020603050405020304" pitchFamily="18" charset="0"/>
              </a:rPr>
              <a:t>reaction</a:t>
            </a:r>
            <a:endParaRPr lang="zh-CN" altLang="en-US" sz="1800" baseline="0" dirty="0">
              <a:latin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0D5E1F8-3C22-797B-DDDF-18D20F42842E}"/>
              </a:ext>
            </a:extLst>
          </p:cNvPr>
          <p:cNvSpPr txBox="1"/>
          <p:nvPr/>
        </p:nvSpPr>
        <p:spPr>
          <a:xfrm>
            <a:off x="8013627" y="6116066"/>
            <a:ext cx="21912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kumimoji="0" b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n-US" altLang="zh-CN"/>
              <a:t>Kinematics summary</a:t>
            </a:r>
            <a:endParaRPr lang="zh-CN" altLang="en-US"/>
          </a:p>
        </p:txBody>
      </p:sp>
      <p:sp>
        <p:nvSpPr>
          <p:cNvPr id="45" name="页脚占位符 2">
            <a:extLst>
              <a:ext uri="{FF2B5EF4-FFF2-40B4-BE49-F238E27FC236}">
                <a16:creationId xmlns:a16="http://schemas.microsoft.com/office/drawing/2014/main" id="{779D7D18-2E5A-BB83-500F-E6679A4CA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4FBEC24-B2EB-AD1D-6C41-7145F28A8B9F}"/>
              </a:ext>
            </a:extLst>
          </p:cNvPr>
          <p:cNvSpPr/>
          <p:nvPr/>
        </p:nvSpPr>
        <p:spPr>
          <a:xfrm>
            <a:off x="6528048" y="443711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94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3728" y="982070"/>
            <a:ext cx="3802666" cy="350159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546991" y="4573062"/>
            <a:ext cx="276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accent1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defRPr>
            </a:lvl1pPr>
          </a:lstStyle>
          <a:p>
            <a:r>
              <a:rPr dirty="0"/>
              <a:t>K.Sekiguchi et al.,PRL 95 (2005)</a:t>
            </a:r>
            <a:endParaRPr/>
          </a:p>
          <a:p>
            <a:r>
              <a:rPr dirty="0"/>
              <a:t>162301</a:t>
            </a:r>
            <a:endParaRPr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D3E8B77-C576-977A-3C0D-0231C14C4A85}"/>
              </a:ext>
            </a:extLst>
          </p:cNvPr>
          <p:cNvGrpSpPr/>
          <p:nvPr/>
        </p:nvGrpSpPr>
        <p:grpSpPr>
          <a:xfrm>
            <a:off x="6475885" y="861582"/>
            <a:ext cx="5664614" cy="3302883"/>
            <a:chOff x="6096000" y="1182361"/>
            <a:chExt cx="5664614" cy="3302883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2282683"/>
              <a:ext cx="4707126" cy="1080718"/>
            </a:xfrm>
            <a:prstGeom prst="rect">
              <a:avLst/>
            </a:prstGeom>
          </p:spPr>
        </p:pic>
        <p:sp>
          <p:nvSpPr>
            <p:cNvPr id="15" name="object 15"/>
            <p:cNvSpPr txBox="1"/>
            <p:nvPr/>
          </p:nvSpPr>
          <p:spPr>
            <a:xfrm>
              <a:off x="6156219" y="1182361"/>
              <a:ext cx="5604395" cy="754053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/>
            <a:p>
              <a:pPr marL="12700" marR="5080">
                <a:lnSpc>
                  <a:spcPts val="1900"/>
                </a:lnSpc>
                <a:spcBef>
                  <a:spcPts val="180"/>
                </a:spcBef>
              </a:pPr>
              <a:r>
                <a:rPr sz="2000">
                  <a:latin typeface="Arial"/>
                  <a:cs typeface="Arial"/>
                </a:rPr>
                <a:t>Forward</a:t>
              </a:r>
              <a:r>
                <a:rPr sz="2000" spc="-30">
                  <a:latin typeface="Arial"/>
                  <a:cs typeface="Arial"/>
                </a:rPr>
                <a:t> </a:t>
              </a:r>
              <a:r>
                <a:rPr sz="2000">
                  <a:latin typeface="Arial"/>
                  <a:cs typeface="Arial"/>
                </a:rPr>
                <a:t>d</a:t>
              </a:r>
              <a:r>
                <a:rPr sz="2000" spc="-25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in</a:t>
              </a:r>
              <a:r>
                <a:rPr sz="2000" spc="-25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(</a:t>
              </a:r>
              <a:r>
                <a:rPr sz="2000" i="1" dirty="0">
                  <a:latin typeface="Arial"/>
                  <a:cs typeface="Arial"/>
                </a:rPr>
                <a:t>p,d</a:t>
              </a:r>
              <a:r>
                <a:rPr sz="2000" dirty="0">
                  <a:latin typeface="Arial"/>
                  <a:cs typeface="Arial"/>
                </a:rPr>
                <a:t>)</a:t>
              </a:r>
              <a:r>
                <a:rPr sz="2000" spc="-3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reaction</a:t>
              </a:r>
              <a:r>
                <a:rPr sz="2000" spc="-30" dirty="0">
                  <a:latin typeface="Arial"/>
                  <a:cs typeface="Arial"/>
                </a:rPr>
                <a:t> </a:t>
              </a:r>
              <a:r>
                <a:rPr sz="2000" spc="-25" dirty="0">
                  <a:latin typeface="Arial"/>
                  <a:cs typeface="Arial"/>
                </a:rPr>
                <a:t>is </a:t>
              </a:r>
              <a:r>
                <a:rPr sz="2000" dirty="0">
                  <a:latin typeface="Arial"/>
                  <a:cs typeface="Arial"/>
                </a:rPr>
                <a:t>equivalent</a:t>
              </a:r>
              <a:r>
                <a:rPr sz="2000" spc="-3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to</a:t>
              </a:r>
              <a:r>
                <a:rPr sz="2000" spc="-2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backward</a:t>
              </a:r>
              <a:r>
                <a:rPr sz="2000" spc="-2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elastic</a:t>
              </a:r>
              <a:r>
                <a:rPr sz="2000" spc="-25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scattering</a:t>
              </a:r>
              <a:r>
                <a:rPr sz="2000" spc="-20" dirty="0">
                  <a:latin typeface="Arial"/>
                  <a:cs typeface="Arial"/>
                </a:rPr>
                <a:t> </a:t>
              </a:r>
              <a:r>
                <a:rPr sz="2000" spc="-25" dirty="0">
                  <a:latin typeface="Arial"/>
                  <a:cs typeface="Arial"/>
                </a:rPr>
                <a:t>of </a:t>
              </a:r>
              <a:r>
                <a:rPr sz="2000" dirty="0">
                  <a:latin typeface="Arial"/>
                  <a:cs typeface="Arial"/>
                </a:rPr>
                <a:t>p+d,</a:t>
              </a:r>
              <a:r>
                <a:rPr sz="2000" spc="-2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which</a:t>
              </a:r>
              <a:r>
                <a:rPr sz="2000" spc="-1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is</a:t>
              </a:r>
              <a:r>
                <a:rPr sz="2000" spc="-2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dominated</a:t>
              </a:r>
              <a:r>
                <a:rPr sz="2000" spc="-10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by</a:t>
              </a:r>
              <a:r>
                <a:rPr sz="2000" spc="-15" dirty="0">
                  <a:latin typeface="Arial"/>
                  <a:cs typeface="Arial"/>
                </a:rPr>
                <a:t> </a:t>
              </a:r>
              <a:r>
                <a:rPr sz="2000" dirty="0">
                  <a:latin typeface="Arial"/>
                  <a:cs typeface="Arial"/>
                </a:rPr>
                <a:t>a</a:t>
              </a:r>
              <a:r>
                <a:rPr sz="2000" spc="-15" dirty="0">
                  <a:latin typeface="Arial"/>
                  <a:cs typeface="Arial"/>
                </a:rPr>
                <a:t> </a:t>
              </a:r>
              <a:r>
                <a:rPr sz="2000">
                  <a:latin typeface="Arial"/>
                  <a:cs typeface="Arial"/>
                </a:rPr>
                <a:t>neutron</a:t>
              </a:r>
              <a:r>
                <a:rPr sz="2000" spc="-10">
                  <a:latin typeface="Arial"/>
                  <a:cs typeface="Arial"/>
                </a:rPr>
                <a:t> </a:t>
              </a:r>
              <a:r>
                <a:rPr lang="en-US" sz="2000" spc="-10">
                  <a:latin typeface="Arial"/>
                  <a:cs typeface="Arial"/>
                </a:rPr>
                <a:t>pick-up</a:t>
              </a:r>
              <a:endParaRPr sz="2000">
                <a:latin typeface="Arial"/>
                <a:cs typeface="Arial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6096000" y="3974848"/>
              <a:ext cx="5207658" cy="510396"/>
            </a:xfrm>
            <a:prstGeom prst="rect">
              <a:avLst/>
            </a:prstGeom>
          </p:spPr>
          <p:txBody>
            <a:bodyPr vert="horz" wrap="square" lIns="0" tIns="22860" rIns="0" bIns="0" rtlCol="0">
              <a:spAutoFit/>
            </a:bodyPr>
            <a:lstStyle>
              <a:defPPr>
                <a:defRPr lang="zh-CN"/>
              </a:defPPr>
              <a:lvl1pPr marL="12700" marR="5080">
                <a:lnSpc>
                  <a:spcPts val="1900"/>
                </a:lnSpc>
                <a:spcBef>
                  <a:spcPts val="180"/>
                </a:spcBef>
                <a:defRPr sz="2000">
                  <a:latin typeface="Arial"/>
                  <a:cs typeface="Arial"/>
                </a:defRPr>
              </a:lvl1pPr>
            </a:lstStyle>
            <a:p>
              <a:r>
                <a:rPr dirty="0"/>
                <a:t>Reaction at “backward” occurs via </a:t>
              </a:r>
              <a:r>
                <a:t>the pick</a:t>
              </a:r>
              <a:r>
                <a:rPr lang="en-US"/>
                <a:t>-</a:t>
              </a:r>
              <a:r>
                <a:t>up of high-momentum neutron</a:t>
              </a:r>
              <a:r>
                <a:rPr lang="en-US"/>
                <a:t>s</a:t>
              </a:r>
              <a:r>
                <a:t>.</a:t>
              </a:r>
            </a:p>
          </p:txBody>
        </p:sp>
      </p:grpSp>
      <p:sp>
        <p:nvSpPr>
          <p:cNvPr id="18" name="标题 1">
            <a:extLst>
              <a:ext uri="{FF2B5EF4-FFF2-40B4-BE49-F238E27FC236}">
                <a16:creationId xmlns:a16="http://schemas.microsoft.com/office/drawing/2014/main" id="{48A5E661-F0C4-FE53-986B-756DB9D17D96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Arial"/>
              </a:rPr>
              <a:t>(</a:t>
            </a:r>
            <a:r>
              <a:rPr lang="en-US" altLang="zh-CN" sz="3200" i="1">
                <a:cs typeface="Arial"/>
              </a:rPr>
              <a:t>p,d</a:t>
            </a:r>
            <a:r>
              <a:rPr lang="en-US" altLang="zh-CN" sz="3200">
                <a:cs typeface="Arial"/>
              </a:rPr>
              <a:t>)</a:t>
            </a:r>
            <a:r>
              <a:rPr lang="en-US" altLang="zh-CN" sz="3200" spc="-15">
                <a:cs typeface="Arial"/>
              </a:rPr>
              <a:t> </a:t>
            </a:r>
            <a:r>
              <a:rPr lang="en-US" altLang="zh-CN" sz="3200">
                <a:cs typeface="Arial"/>
              </a:rPr>
              <a:t>Reaction</a:t>
            </a:r>
            <a:r>
              <a:rPr lang="en-US" altLang="zh-CN" sz="3200" spc="-10">
                <a:cs typeface="Arial"/>
              </a:rPr>
              <a:t> </a:t>
            </a:r>
            <a:r>
              <a:rPr lang="en-US" altLang="zh-CN" sz="3200">
                <a:cs typeface="Arial"/>
              </a:rPr>
              <a:t>at</a:t>
            </a:r>
            <a:r>
              <a:rPr lang="en-US" altLang="zh-CN" sz="3200" spc="-15">
                <a:cs typeface="Arial"/>
              </a:rPr>
              <a:t> </a:t>
            </a:r>
            <a:r>
              <a:rPr lang="en-US" altLang="zh-CN" sz="3200">
                <a:cs typeface="Arial"/>
              </a:rPr>
              <a:t>high momentum</a:t>
            </a:r>
            <a:r>
              <a:rPr lang="en-US" altLang="zh-CN" sz="3200" spc="-10">
                <a:cs typeface="Arial"/>
              </a:rPr>
              <a:t> transfer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30E31AA-EEFE-2E08-2638-87FBA402C874}"/>
              </a:ext>
            </a:extLst>
          </p:cNvPr>
          <p:cNvSpPr txBox="1"/>
          <p:nvPr/>
        </p:nvSpPr>
        <p:spPr>
          <a:xfrm>
            <a:off x="1945478" y="5185679"/>
            <a:ext cx="9060814" cy="12926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>
                <a:cs typeface="Arial"/>
              </a:rPr>
              <a:t>Momentum</a:t>
            </a:r>
            <a:r>
              <a:rPr lang="en-US" altLang="zh-CN" sz="2000" spc="-35">
                <a:cs typeface="Arial"/>
              </a:rPr>
              <a:t> </a:t>
            </a:r>
            <a:r>
              <a:rPr lang="en-US" altLang="zh-CN" sz="2000">
                <a:cs typeface="Arial"/>
              </a:rPr>
              <a:t>selectivity</a:t>
            </a:r>
            <a:r>
              <a:rPr lang="en-US" altLang="zh-CN" sz="2000" spc="-25">
                <a:cs typeface="Arial"/>
              </a:rPr>
              <a:t> </a:t>
            </a:r>
            <a:r>
              <a:rPr lang="en-US" altLang="zh-CN" sz="2000">
                <a:cs typeface="Arial"/>
              </a:rPr>
              <a:t>of</a:t>
            </a:r>
            <a:r>
              <a:rPr lang="en-US" altLang="zh-CN" sz="2000" spc="-25">
                <a:cs typeface="Arial"/>
              </a:rPr>
              <a:t> </a:t>
            </a:r>
            <a:r>
              <a:rPr lang="en-US" altLang="zh-CN" sz="2000">
                <a:cs typeface="Arial"/>
              </a:rPr>
              <a:t>neutron</a:t>
            </a:r>
            <a:r>
              <a:rPr lang="en-US" altLang="zh-CN" sz="2000" spc="-20">
                <a:cs typeface="Arial"/>
              </a:rPr>
              <a:t> </a:t>
            </a:r>
            <a:r>
              <a:rPr lang="en-US" altLang="zh-CN" sz="2000">
                <a:cs typeface="Arial"/>
              </a:rPr>
              <a:t>pickup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 spc="-10">
                <a:cs typeface="Arial"/>
              </a:rPr>
              <a:t>reaction: </a:t>
            </a:r>
            <a:r>
              <a:rPr lang="en-US" altLang="zh-CN" sz="2000">
                <a:cs typeface="Arial"/>
              </a:rPr>
              <a:t>momentum</a:t>
            </a:r>
            <a:r>
              <a:rPr lang="en-US" altLang="zh-CN" sz="2000" spc="-20">
                <a:cs typeface="Arial"/>
              </a:rPr>
              <a:t> </a:t>
            </a:r>
            <a:r>
              <a:rPr lang="en-US" altLang="zh-CN" sz="2000">
                <a:cs typeface="Arial"/>
              </a:rPr>
              <a:t>transferred</a:t>
            </a:r>
            <a:r>
              <a:rPr lang="en-US" altLang="zh-CN" sz="2000" spc="-10">
                <a:cs typeface="Arial"/>
              </a:rPr>
              <a:t> </a:t>
            </a:r>
            <a:r>
              <a:rPr lang="en-US" altLang="zh-CN" sz="2000">
                <a:cs typeface="Arial"/>
              </a:rPr>
              <a:t>to</a:t>
            </a:r>
            <a:r>
              <a:rPr lang="en-US" altLang="zh-CN" sz="2000" spc="-10">
                <a:cs typeface="Arial"/>
              </a:rPr>
              <a:t> the </a:t>
            </a:r>
            <a:r>
              <a:rPr lang="en-US" altLang="zh-CN" sz="2000">
                <a:cs typeface="Arial"/>
              </a:rPr>
              <a:t>deuteron</a:t>
            </a:r>
            <a:r>
              <a:rPr lang="en-US" altLang="zh-CN" sz="2000" spc="-10">
                <a:cs typeface="Arial"/>
              </a:rPr>
              <a:t> </a:t>
            </a:r>
            <a:r>
              <a:rPr lang="en-US" altLang="zh-CN" sz="2000">
                <a:cs typeface="Arial"/>
              </a:rPr>
              <a:t>=</a:t>
            </a:r>
            <a:r>
              <a:rPr lang="en-US" altLang="zh-CN" sz="2000" spc="-10">
                <a:cs typeface="Arial"/>
              </a:rPr>
              <a:t> </a:t>
            </a:r>
            <a:r>
              <a:rPr lang="en-US" altLang="zh-CN" sz="2000">
                <a:cs typeface="Arial"/>
              </a:rPr>
              <a:t>initial</a:t>
            </a:r>
            <a:r>
              <a:rPr lang="en-US" altLang="zh-CN" sz="2000" spc="-10">
                <a:cs typeface="Arial"/>
              </a:rPr>
              <a:t> </a:t>
            </a:r>
            <a:r>
              <a:rPr lang="en-US" altLang="zh-CN" sz="2000">
                <a:cs typeface="Arial"/>
              </a:rPr>
              <a:t>momentum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>
                <a:cs typeface="Arial"/>
              </a:rPr>
              <a:t>of</a:t>
            </a:r>
            <a:r>
              <a:rPr lang="en-US" altLang="zh-CN" sz="2000" spc="-15">
                <a:cs typeface="Arial"/>
              </a:rPr>
              <a:t> </a:t>
            </a:r>
            <a:r>
              <a:rPr lang="en-US" altLang="zh-CN" sz="2000" spc="-10">
                <a:cs typeface="Arial"/>
              </a:rPr>
              <a:t>picked-</a:t>
            </a:r>
            <a:r>
              <a:rPr lang="en-US" altLang="zh-CN" sz="2000">
                <a:cs typeface="Arial"/>
              </a:rPr>
              <a:t>up</a:t>
            </a:r>
            <a:r>
              <a:rPr lang="en-US" altLang="zh-CN" sz="2000" spc="-10">
                <a:cs typeface="Arial"/>
              </a:rPr>
              <a:t> neutron. </a:t>
            </a:r>
          </a:p>
          <a:p>
            <a:pPr algn="ctr"/>
            <a:r>
              <a:rPr lang="en-US" altLang="zh-CN" sz="2000" b="1" spc="-10">
                <a:solidFill>
                  <a:srgbClr val="FF0000"/>
                </a:solidFill>
                <a:cs typeface="Arial"/>
              </a:rPr>
              <a:t>High-momentum </a:t>
            </a:r>
            <a:r>
              <a:rPr lang="en-US" altLang="zh-CN" sz="2000" b="1" i="1" spc="-10">
                <a:solidFill>
                  <a:srgbClr val="FF0000"/>
                </a:solidFill>
                <a:cs typeface="Arial"/>
              </a:rPr>
              <a:t>n-N</a:t>
            </a:r>
            <a:r>
              <a:rPr lang="en-US" altLang="zh-CN" sz="2000" b="1" spc="-10">
                <a:solidFill>
                  <a:srgbClr val="FF0000"/>
                </a:solidFill>
                <a:cs typeface="Arial"/>
              </a:rPr>
              <a:t> pairs can be probed by the (</a:t>
            </a:r>
            <a:r>
              <a:rPr lang="en-US" altLang="zh-CN" sz="2000" b="1" i="1" spc="-10">
                <a:solidFill>
                  <a:srgbClr val="FF0000"/>
                </a:solidFill>
                <a:cs typeface="Arial"/>
              </a:rPr>
              <a:t>p, Nd</a:t>
            </a:r>
            <a:r>
              <a:rPr lang="en-US" altLang="zh-CN" sz="2000" b="1">
                <a:solidFill>
                  <a:srgbClr val="FF0000"/>
                </a:solidFill>
                <a:cs typeface="Arial"/>
              </a:rPr>
              <a:t>)</a:t>
            </a:r>
            <a:r>
              <a:rPr lang="en-US" altLang="zh-CN" sz="2000" b="1" spc="-15">
                <a:solidFill>
                  <a:srgbClr val="FF0000"/>
                </a:solidFill>
                <a:cs typeface="Arial"/>
              </a:rPr>
              <a:t> </a:t>
            </a:r>
            <a:r>
              <a:rPr lang="en-US" altLang="zh-CN" sz="2000" b="1" spc="-10">
                <a:solidFill>
                  <a:srgbClr val="FF0000"/>
                </a:solidFill>
                <a:cs typeface="Arial"/>
              </a:rPr>
              <a:t>reaction!</a:t>
            </a:r>
            <a:endParaRPr lang="en-US" altLang="zh-CN" sz="2000" b="1">
              <a:solidFill>
                <a:srgbClr val="FF0000"/>
              </a:solidFill>
              <a:cs typeface="Arial"/>
            </a:endParaRPr>
          </a:p>
          <a:p>
            <a:endParaRPr lang="zh-CN" altLang="en-US"/>
          </a:p>
        </p:txBody>
      </p:sp>
      <p:sp>
        <p:nvSpPr>
          <p:cNvPr id="2" name="页脚占位符 2">
            <a:extLst>
              <a:ext uri="{FF2B5EF4-FFF2-40B4-BE49-F238E27FC236}">
                <a16:creationId xmlns:a16="http://schemas.microsoft.com/office/drawing/2014/main" id="{14A61E7F-B93A-6980-26CA-9D8D3EB4C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119F16C-9180-48F5-C7AE-FD42D9017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15</a:t>
            </a:fld>
            <a:endParaRPr lang="en-US" dirty="0">
              <a:ea typeface="Calibri" panose="020F0502020204030204" pitchFamily="34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354A7220-CFF2-9993-EACC-5B5AC743B37B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5516394" y="1615635"/>
            <a:ext cx="795630" cy="1117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02737385-3100-67F9-1C25-97E2862999B2}"/>
              </a:ext>
            </a:extLst>
          </p:cNvPr>
          <p:cNvCxnSpPr>
            <a:cxnSpLocks/>
          </p:cNvCxnSpPr>
          <p:nvPr/>
        </p:nvCxnSpPr>
        <p:spPr>
          <a:xfrm flipH="1">
            <a:off x="8976320" y="2383138"/>
            <a:ext cx="1186981" cy="1117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8775614" y="4412192"/>
            <a:ext cx="2422238" cy="369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5634056" y="2968290"/>
            <a:ext cx="65" cy="276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EDFED8CE-1968-89F6-2365-4DE489433B6F}"/>
              </a:ext>
            </a:extLst>
          </p:cNvPr>
          <p:cNvGrpSpPr/>
          <p:nvPr/>
        </p:nvGrpSpPr>
        <p:grpSpPr>
          <a:xfrm>
            <a:off x="355195" y="837570"/>
            <a:ext cx="5280553" cy="4218540"/>
            <a:chOff x="426048" y="958487"/>
            <a:chExt cx="5280553" cy="4218540"/>
          </a:xfrm>
        </p:grpSpPr>
        <p:grpSp>
          <p:nvGrpSpPr>
            <p:cNvPr id="32" name="组合 31"/>
            <p:cNvGrpSpPr/>
            <p:nvPr/>
          </p:nvGrpSpPr>
          <p:grpSpPr>
            <a:xfrm>
              <a:off x="510634" y="1223319"/>
              <a:ext cx="5195967" cy="3953708"/>
              <a:chOff x="6976862" y="1325614"/>
              <a:chExt cx="5197170" cy="3954624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76862" y="1325614"/>
                <a:ext cx="3781175" cy="3832372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7694963" y="4972461"/>
                <a:ext cx="283122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H.J.Ong</a:t>
                </a:r>
                <a:r>
                  <a:rPr lang="en-US" altLang="zh-CN" sz="14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et al, PLB 725(2013)277</a:t>
                </a:r>
                <a:endParaRPr lang="zh-CN" altLang="en-US" sz="14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0472203" y="1673765"/>
                <a:ext cx="142058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open</a:t>
                </a:r>
              </a:p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3/2- to 1/2-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0526188" y="2497323"/>
                <a:ext cx="1484702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solid</a:t>
                </a:r>
              </a:p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5/2+ to 1/2-</a:t>
                </a:r>
              </a:p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1/2+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10644050" y="3963954"/>
                <a:ext cx="609345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文本框 30"/>
              <p:cNvSpPr txBox="1"/>
              <p:nvPr/>
            </p:nvSpPr>
            <p:spPr>
              <a:xfrm>
                <a:off x="11253395" y="3743343"/>
                <a:ext cx="92063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TOSM</a:t>
                </a:r>
                <a:endParaRPr lang="zh-CN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文本框 27"/>
            <p:cNvSpPr txBox="1"/>
            <p:nvPr/>
          </p:nvSpPr>
          <p:spPr>
            <a:xfrm>
              <a:off x="426048" y="958487"/>
              <a:ext cx="47338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</a:t>
              </a:r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O(</a:t>
              </a:r>
              <a:r>
                <a:rPr lang="en-US" altLang="zh-CN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p,d</a:t>
              </a:r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at 198, 295, </a:t>
              </a:r>
              <a:r>
                <a:rPr lang="en-US" altLang="zh-CN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392 MeV @RCNP</a:t>
              </a:r>
              <a:endPara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7302B00-15E4-0E6A-A311-4C37016D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26" name="灯片编号占位符 25">
            <a:extLst>
              <a:ext uri="{FF2B5EF4-FFF2-40B4-BE49-F238E27FC236}">
                <a16:creationId xmlns:a16="http://schemas.microsoft.com/office/drawing/2014/main" id="{2D716728-C60D-FA00-2F9E-64236CAD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16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399B2BB-CBF0-9549-32B9-63389AE0B8DA}"/>
              </a:ext>
            </a:extLst>
          </p:cNvPr>
          <p:cNvSpPr txBox="1"/>
          <p:nvPr/>
        </p:nvSpPr>
        <p:spPr>
          <a:xfrm>
            <a:off x="9737378" y="2601534"/>
            <a:ext cx="65" cy="276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01A7F76-D056-AC4E-2776-68DC863E9095}"/>
              </a:ext>
            </a:extLst>
          </p:cNvPr>
          <p:cNvSpPr txBox="1"/>
          <p:nvPr/>
        </p:nvSpPr>
        <p:spPr>
          <a:xfrm>
            <a:off x="6472608" y="766223"/>
            <a:ext cx="523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cs typeface="Times New Roman" panose="02020603050405020304" pitchFamily="18" charset="0"/>
              </a:rPr>
              <a:t>What kind of correlation induces the high-momentum neutrons in (</a:t>
            </a:r>
            <a:r>
              <a:rPr lang="en-US" altLang="zh-CN" sz="2000" i="1" dirty="0" err="1">
                <a:cs typeface="Times New Roman" panose="02020603050405020304" pitchFamily="18" charset="0"/>
              </a:rPr>
              <a:t>p,d</a:t>
            </a:r>
            <a:r>
              <a:rPr lang="en-US" altLang="zh-CN" sz="2000" dirty="0">
                <a:cs typeface="Times New Roman" panose="02020603050405020304" pitchFamily="18" charset="0"/>
              </a:rPr>
              <a:t>) pickup reaction? </a:t>
            </a: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4FF6B11-1E4C-3C37-50F2-CD401A934564}"/>
              </a:ext>
            </a:extLst>
          </p:cNvPr>
          <p:cNvGrpSpPr/>
          <p:nvPr/>
        </p:nvGrpSpPr>
        <p:grpSpPr>
          <a:xfrm>
            <a:off x="6096000" y="1482739"/>
            <a:ext cx="5893940" cy="2973279"/>
            <a:chOff x="5303912" y="1748428"/>
            <a:chExt cx="7316989" cy="3556094"/>
          </a:xfrm>
        </p:grpSpPr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8C604FEC-183A-4219-C07E-9EE4D8C61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37377" y="2533122"/>
              <a:ext cx="1816470" cy="1675489"/>
            </a:xfrm>
            <a:prstGeom prst="rect">
              <a:avLst/>
            </a:prstGeom>
          </p:spPr>
        </p:pic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A3D7175C-C373-4D21-EA85-6758C6C51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3912" y="3015034"/>
              <a:ext cx="1168697" cy="762624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D3A8CCF8-F8E4-8A41-AA72-0B607075E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16164" y="2426033"/>
              <a:ext cx="1616969" cy="1980392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973946F-BCBD-1204-C98E-1FD843A96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91443" y="4386018"/>
              <a:ext cx="1339427" cy="892951"/>
            </a:xfrm>
            <a:prstGeom prst="rect">
              <a:avLst/>
            </a:prstGeom>
          </p:spPr>
        </p:pic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C6700305-4122-7BB5-F7E0-E8F81733A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197853" y="1748428"/>
              <a:ext cx="1423048" cy="1315552"/>
            </a:xfrm>
            <a:prstGeom prst="rect">
              <a:avLst/>
            </a:prstGeom>
          </p:spPr>
        </p:pic>
        <p:sp>
          <p:nvSpPr>
            <p:cNvPr id="49" name="右箭头 27">
              <a:extLst>
                <a:ext uri="{FF2B5EF4-FFF2-40B4-BE49-F238E27FC236}">
                  <a16:creationId xmlns:a16="http://schemas.microsoft.com/office/drawing/2014/main" id="{99EC0408-5732-DB09-C445-01DF1D2913C8}"/>
                </a:ext>
              </a:extLst>
            </p:cNvPr>
            <p:cNvSpPr/>
            <p:nvPr/>
          </p:nvSpPr>
          <p:spPr>
            <a:xfrm>
              <a:off x="8923059" y="3355829"/>
              <a:ext cx="412634" cy="371849"/>
            </a:xfrm>
            <a:prstGeom prst="rightArrow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弧形 49">
              <a:extLst>
                <a:ext uri="{FF2B5EF4-FFF2-40B4-BE49-F238E27FC236}">
                  <a16:creationId xmlns:a16="http://schemas.microsoft.com/office/drawing/2014/main" id="{9E093AA6-37E5-5BE7-2AA9-5C932C9FB037}"/>
                </a:ext>
              </a:extLst>
            </p:cNvPr>
            <p:cNvSpPr/>
            <p:nvPr/>
          </p:nvSpPr>
          <p:spPr>
            <a:xfrm rot="1201996">
              <a:off x="6593883" y="3904370"/>
              <a:ext cx="3362050" cy="1400152"/>
            </a:xfrm>
            <a:prstGeom prst="arc">
              <a:avLst>
                <a:gd name="adj1" fmla="val 12896325"/>
                <a:gd name="adj2" fmla="val 20138866"/>
              </a:avLst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76031261-1F2F-2329-435A-CC75303802A1}"/>
              </a:ext>
            </a:extLst>
          </p:cNvPr>
          <p:cNvSpPr txBox="1"/>
          <p:nvPr/>
        </p:nvSpPr>
        <p:spPr>
          <a:xfrm>
            <a:off x="182824" y="5100527"/>
            <a:ext cx="53452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/>
              <a:t>The (</a:t>
            </a:r>
            <a:r>
              <a:rPr lang="en-US" altLang="zh-CN" sz="2000" i="1"/>
              <a:t>p,d</a:t>
            </a:r>
            <a:r>
              <a:rPr lang="en-US" altLang="zh-CN" sz="2000"/>
              <a:t>) reaction is sensitive to tensor interactions and high-momentum components, particularly at large momentum transfer</a:t>
            </a:r>
            <a:endParaRPr lang="zh-CN" altLang="en-US" sz="2000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62B5DDA-27C8-3409-960A-D7F3F883F288}"/>
              </a:ext>
            </a:extLst>
          </p:cNvPr>
          <p:cNvSpPr/>
          <p:nvPr/>
        </p:nvSpPr>
        <p:spPr>
          <a:xfrm>
            <a:off x="6008185" y="699891"/>
            <a:ext cx="412412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400" b="0" cap="none" spc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zh-CN" altLang="en-US" sz="4400" b="0" cap="none" spc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E25F540D-0B9E-5A4C-0A01-80693EEEEF79}"/>
              </a:ext>
            </a:extLst>
          </p:cNvPr>
          <p:cNvSpPr/>
          <p:nvPr/>
        </p:nvSpPr>
        <p:spPr>
          <a:xfrm>
            <a:off x="5822119" y="4960187"/>
            <a:ext cx="2388767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residual nucleus and spin-isospin state:</a:t>
            </a: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D8D49FB9-F5B0-55E8-5E0B-D99A0D698220}"/>
              </a:ext>
            </a:extLst>
          </p:cNvPr>
          <p:cNvGrpSpPr/>
          <p:nvPr/>
        </p:nvGrpSpPr>
        <p:grpSpPr>
          <a:xfrm>
            <a:off x="8128524" y="4662585"/>
            <a:ext cx="3835454" cy="1429192"/>
            <a:chOff x="8062025" y="5192399"/>
            <a:chExt cx="3835454" cy="1429192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CF3C0ABF-727E-2C98-E988-BFC7D44A1D15}"/>
                </a:ext>
              </a:extLst>
            </p:cNvPr>
            <p:cNvGrpSpPr/>
            <p:nvPr/>
          </p:nvGrpSpPr>
          <p:grpSpPr>
            <a:xfrm>
              <a:off x="8062025" y="5192399"/>
              <a:ext cx="3835454" cy="1429192"/>
              <a:chOff x="8681891" y="5287473"/>
              <a:chExt cx="3608307" cy="1429192"/>
            </a:xfrm>
          </p:grpSpPr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23B95EBA-922F-5FF2-C0B7-F2D0B21D8A82}"/>
                  </a:ext>
                </a:extLst>
              </p:cNvPr>
              <p:cNvSpPr txBox="1"/>
              <p:nvPr/>
            </p:nvSpPr>
            <p:spPr>
              <a:xfrm>
                <a:off x="8681891" y="5294673"/>
                <a:ext cx="2650717" cy="1421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0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,0) state of </a:t>
                </a:r>
                <a:r>
                  <a:rPr lang="en-US" altLang="zh-CN" sz="20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</a:t>
                </a:r>
                <a:r>
                  <a:rPr lang="en-US" altLang="zh-CN" sz="20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,1) state of </a:t>
                </a:r>
                <a:r>
                  <a:rPr lang="en-US" altLang="zh-CN" sz="20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</a:t>
                </a:r>
                <a:r>
                  <a:rPr lang="en-US" altLang="zh-CN" sz="2000" baseline="30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,1) state of </a:t>
                </a:r>
                <a:r>
                  <a:rPr lang="en-US" altLang="zh-CN" sz="2000" baseline="30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zh-CN" altLang="en-US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矩形 60">
                <a:extLst>
                  <a:ext uri="{FF2B5EF4-FFF2-40B4-BE49-F238E27FC236}">
                    <a16:creationId xmlns:a16="http://schemas.microsoft.com/office/drawing/2014/main" id="{73C1F178-B029-569E-8C9B-CB31A9330DD9}"/>
                  </a:ext>
                </a:extLst>
              </p:cNvPr>
              <p:cNvSpPr/>
              <p:nvPr/>
            </p:nvSpPr>
            <p:spPr>
              <a:xfrm>
                <a:off x="10973812" y="5287473"/>
                <a:ext cx="1316386" cy="1421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n-p (ST10)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n-p (ST01)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n-n (ST01)</a:t>
                </a:r>
              </a:p>
            </p:txBody>
          </p:sp>
        </p:grp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B7CE840D-1026-641D-8595-54CA4FB75EB7}"/>
                </a:ext>
              </a:extLst>
            </p:cNvPr>
            <p:cNvGrpSpPr/>
            <p:nvPr/>
          </p:nvGrpSpPr>
          <p:grpSpPr>
            <a:xfrm>
              <a:off x="10110236" y="5452445"/>
              <a:ext cx="318460" cy="1039303"/>
              <a:chOff x="10483692" y="5516018"/>
              <a:chExt cx="318460" cy="1039303"/>
            </a:xfrm>
          </p:grpSpPr>
          <p:sp>
            <p:nvSpPr>
              <p:cNvPr id="62" name="左右箭头 35">
                <a:extLst>
                  <a:ext uri="{FF2B5EF4-FFF2-40B4-BE49-F238E27FC236}">
                    <a16:creationId xmlns:a16="http://schemas.microsoft.com/office/drawing/2014/main" id="{92635103-A021-0CE5-EDB6-56E1D2543A97}"/>
                  </a:ext>
                </a:extLst>
              </p:cNvPr>
              <p:cNvSpPr/>
              <p:nvPr/>
            </p:nvSpPr>
            <p:spPr>
              <a:xfrm>
                <a:off x="10483692" y="5516018"/>
                <a:ext cx="318460" cy="113625"/>
              </a:xfrm>
              <a:prstGeom prst="leftRightArrow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左右箭头 35">
                <a:extLst>
                  <a:ext uri="{FF2B5EF4-FFF2-40B4-BE49-F238E27FC236}">
                    <a16:creationId xmlns:a16="http://schemas.microsoft.com/office/drawing/2014/main" id="{DF3A4F1E-4181-A058-9F5F-D0B082FACC94}"/>
                  </a:ext>
                </a:extLst>
              </p:cNvPr>
              <p:cNvSpPr/>
              <p:nvPr/>
            </p:nvSpPr>
            <p:spPr>
              <a:xfrm>
                <a:off x="10483692" y="5982007"/>
                <a:ext cx="318460" cy="113625"/>
              </a:xfrm>
              <a:prstGeom prst="leftRightArrow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左右箭头 35">
                <a:extLst>
                  <a:ext uri="{FF2B5EF4-FFF2-40B4-BE49-F238E27FC236}">
                    <a16:creationId xmlns:a16="http://schemas.microsoft.com/office/drawing/2014/main" id="{4B18365A-7734-37E4-F5E2-5E02F5BAA4EA}"/>
                  </a:ext>
                </a:extLst>
              </p:cNvPr>
              <p:cNvSpPr/>
              <p:nvPr/>
            </p:nvSpPr>
            <p:spPr>
              <a:xfrm>
                <a:off x="10483692" y="6441696"/>
                <a:ext cx="318460" cy="113625"/>
              </a:xfrm>
              <a:prstGeom prst="leftRightArrow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" name="标题 1">
            <a:extLst>
              <a:ext uri="{FF2B5EF4-FFF2-40B4-BE49-F238E27FC236}">
                <a16:creationId xmlns:a16="http://schemas.microsoft.com/office/drawing/2014/main" id="{4DCC40E3-6762-3A48-B837-7A216ADF9651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Arial"/>
              </a:rPr>
              <a:t>(</a:t>
            </a:r>
            <a:r>
              <a:rPr lang="en-US" altLang="zh-CN" sz="3200" i="1">
                <a:cs typeface="Arial"/>
              </a:rPr>
              <a:t>p,d</a:t>
            </a:r>
            <a:r>
              <a:rPr lang="en-US" altLang="zh-CN" sz="3200">
                <a:cs typeface="Arial"/>
              </a:rPr>
              <a:t>)</a:t>
            </a:r>
            <a:r>
              <a:rPr lang="en-US" altLang="zh-CN" sz="3200" spc="-15">
                <a:cs typeface="Arial"/>
              </a:rPr>
              <a:t> </a:t>
            </a:r>
            <a:r>
              <a:rPr lang="en-US" altLang="zh-CN" sz="3200">
                <a:cs typeface="Arial"/>
              </a:rPr>
              <a:t>Reaction</a:t>
            </a:r>
            <a:r>
              <a:rPr lang="en-US" altLang="zh-CN" sz="3200" spc="-10">
                <a:cs typeface="Arial"/>
              </a:rPr>
              <a:t> </a:t>
            </a:r>
            <a:r>
              <a:rPr lang="en-US" altLang="zh-CN" sz="3200">
                <a:cs typeface="Arial"/>
              </a:rPr>
              <a:t>at</a:t>
            </a:r>
            <a:r>
              <a:rPr lang="en-US" altLang="zh-CN" sz="3200" spc="-15">
                <a:cs typeface="Arial"/>
              </a:rPr>
              <a:t> </a:t>
            </a:r>
            <a:r>
              <a:rPr lang="en-US" altLang="zh-CN" sz="3200">
                <a:cs typeface="Arial"/>
              </a:rPr>
              <a:t>high momentum</a:t>
            </a:r>
            <a:r>
              <a:rPr lang="en-US" altLang="zh-CN" sz="3200" spc="-10">
                <a:cs typeface="Arial"/>
              </a:rPr>
              <a:t> transfer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73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2F74-99CE-50A2-83AE-B27A7CA10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D2000D4-2D0C-29CA-799D-DD8C9D11F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38" y="1153497"/>
            <a:ext cx="3161415" cy="28126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1FDA050-D8B3-33FF-478D-61AC9B0896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363" y="1049083"/>
            <a:ext cx="3750959" cy="29321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492B8CA-8DE3-7F7D-186B-AD425B76E528}"/>
                  </a:ext>
                </a:extLst>
              </p:cNvPr>
              <p:cNvSpPr txBox="1"/>
              <p:nvPr/>
            </p:nvSpPr>
            <p:spPr>
              <a:xfrm>
                <a:off x="1904431" y="4234539"/>
                <a:ext cx="3161414" cy="2651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indent="0">
                  <a:lnSpc>
                    <a:spcPct val="150000"/>
                  </a:lnSpc>
                  <a:buFont typeface="Arial" panose="020B0604020202020204" pitchFamily="34" charset="0"/>
                  <a:buNone/>
                  <a:defRPr sz="2000">
                    <a:cs typeface="Times New Roman" panose="02020603050405020304" pitchFamily="18" charset="0"/>
                  </a:defRPr>
                </a:lvl1pPr>
              </a:lstStyle>
              <a:p>
                <a:pPr algn="ctr"/>
                <a:r>
                  <a:rPr lang="el-GR" altLang="zh-CN"/>
                  <a:t>Δ</a:t>
                </a:r>
                <a:r>
                  <a:rPr lang="en-US" altLang="zh-CN"/>
                  <a:t>E-E telescope</a:t>
                </a:r>
              </a:p>
              <a:p>
                <a:pPr algn="ctr"/>
                <a:r>
                  <a:rPr lang="en-US" altLang="zh-CN"/>
                  <a:t>BC408</a:t>
                </a:r>
              </a:p>
              <a:p>
                <a:pPr algn="ctr"/>
                <a:r>
                  <a:rPr lang="en-US" altLang="zh-CN" dirty="0"/>
                  <a:t>(3+60)t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240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90 </a:t>
                </a:r>
                <a:r>
                  <a:rPr lang="en-US" altLang="zh-CN"/>
                  <a:t>mm</a:t>
                </a:r>
                <a:r>
                  <a:rPr lang="en-US" altLang="zh-CN" baseline="30000"/>
                  <a:t>3</a:t>
                </a:r>
              </a:p>
              <a:p>
                <a:pPr algn="ctr"/>
                <a:endParaRPr lang="en-US" altLang="zh-CN" baseline="30000" dirty="0"/>
              </a:p>
              <a:p>
                <a:pPr algn="ctr"/>
                <a:r>
                  <a:rPr lang="en-US" altLang="zh-CN"/>
                  <a:t>~ 46cm(</a:t>
                </a:r>
                <a:r>
                  <a:rPr lang="el-GR" altLang="zh-CN"/>
                  <a:t>Δ</a:t>
                </a:r>
                <a:r>
                  <a:rPr lang="en-US" altLang="zh-CN"/>
                  <a:t>E)/52cm(E)</a:t>
                </a:r>
                <a:endParaRPr lang="zh-CN" altLang="en-US"/>
              </a:p>
              <a:p>
                <a:pPr algn="ctr"/>
                <a:endParaRPr lang="en-US" altLang="zh-CN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492B8CA-8DE3-7F7D-186B-AD425B76E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431" y="4234539"/>
                <a:ext cx="3161414" cy="26514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7BB7101-06EB-25D9-7055-DA2DFFF7F55E}"/>
                  </a:ext>
                </a:extLst>
              </p:cNvPr>
              <p:cNvSpPr txBox="1"/>
              <p:nvPr/>
            </p:nvSpPr>
            <p:spPr>
              <a:xfrm>
                <a:off x="6096000" y="4245619"/>
                <a:ext cx="5319838" cy="2189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indent="0" algn="ctr">
                  <a:lnSpc>
                    <a:spcPct val="150000"/>
                  </a:lnSpc>
                  <a:buFont typeface="Arial" panose="020B0604020202020204" pitchFamily="34" charset="0"/>
                  <a:buNone/>
                  <a:defRPr sz="2000"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zh-CN" dirty="0"/>
                  <a:t>Multi-layer plastic scintillation </a:t>
                </a:r>
                <a:r>
                  <a:rPr lang="en-US" altLang="zh-CN"/>
                  <a:t>detector (BOS4)</a:t>
                </a:r>
              </a:p>
              <a:p>
                <a:r>
                  <a:rPr lang="en-US" altLang="zh-CN"/>
                  <a:t>BC408</a:t>
                </a:r>
              </a:p>
              <a:p>
                <a:r>
                  <a:rPr lang="en-US" altLang="zh-CN"/>
                  <a:t>(</a:t>
                </a:r>
                <a:r>
                  <a:rPr lang="en-US" altLang="zh-CN" dirty="0"/>
                  <a:t>5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16)t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320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160 mm</a:t>
                </a:r>
                <a:r>
                  <a:rPr lang="en-US" altLang="zh-CN" baseline="30000" dirty="0"/>
                  <a:t>3</a:t>
                </a:r>
              </a:p>
              <a:p>
                <a:endParaRPr lang="en-US" altLang="zh-CN" baseline="30000" dirty="0"/>
              </a:p>
              <a:p>
                <a:r>
                  <a:rPr lang="en-US" altLang="zh-CN"/>
                  <a:t>~136  cm</a:t>
                </a:r>
                <a:endParaRPr lang="en-US" altLang="zh-CN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7BB7101-06EB-25D9-7055-DA2DFFF7F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245619"/>
                <a:ext cx="5319838" cy="2189767"/>
              </a:xfrm>
              <a:prstGeom prst="rect">
                <a:avLst/>
              </a:prstGeom>
              <a:blipFill>
                <a:blip r:embed="rId6"/>
                <a:stretch>
                  <a:fillRect l="-1604" r="-1489" b="-3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175754DF-95FB-5F14-73C0-C11D40CC6376}"/>
              </a:ext>
            </a:extLst>
          </p:cNvPr>
          <p:cNvSpPr txBox="1"/>
          <p:nvPr/>
        </p:nvSpPr>
        <p:spPr>
          <a:xfrm>
            <a:off x="410142" y="4218276"/>
            <a:ext cx="2445498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31" indent="-34283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Times New Roman" panose="02020603050405020304" pitchFamily="18" charset="0"/>
              </a:rPr>
              <a:t>Name:</a:t>
            </a:r>
          </a:p>
          <a:p>
            <a:pPr marL="342831" indent="-34283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Times New Roman" panose="02020603050405020304" pitchFamily="18" charset="0"/>
              </a:rPr>
              <a:t>Type:</a:t>
            </a:r>
          </a:p>
          <a:p>
            <a:pPr marL="342831" indent="-34283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Times New Roman" panose="02020603050405020304" pitchFamily="18" charset="0"/>
              </a:rPr>
              <a:t>Volume: </a:t>
            </a:r>
          </a:p>
          <a:p>
            <a:pPr marL="342831" indent="-34283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cs typeface="Times New Roman" panose="02020603050405020304" pitchFamily="18" charset="0"/>
              </a:rPr>
              <a:t>Flight path (middle):</a:t>
            </a:r>
            <a:endParaRPr lang="en-US" altLang="zh-CN" sz="2000" dirty="0">
              <a:cs typeface="Times New Roman" panose="02020603050405020304" pitchFamily="18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62F3EB7-94D2-C39A-85A5-40AD8FFBFE55}"/>
              </a:ext>
            </a:extLst>
          </p:cNvPr>
          <p:cNvSpPr/>
          <p:nvPr/>
        </p:nvSpPr>
        <p:spPr>
          <a:xfrm>
            <a:off x="2181056" y="3765547"/>
            <a:ext cx="2684730" cy="461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proton detection </a:t>
            </a:r>
            <a:endParaRPr lang="zh-CN" altLang="en-US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AB2B795B-6979-111C-6A2A-6F7C21A116BD}"/>
              </a:ext>
            </a:extLst>
          </p:cNvPr>
          <p:cNvSpPr txBox="1">
            <a:spLocks/>
          </p:cNvSpPr>
          <p:nvPr/>
        </p:nvSpPr>
        <p:spPr>
          <a:xfrm>
            <a:off x="7371738" y="3715902"/>
            <a:ext cx="2748803" cy="52971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zh-CN" altLang="en-US" sz="16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sz="2400" b="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neutron detection 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E627FADE-D03C-E362-D18A-A4BBEAD86325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BAckward Nucleon Detectors (BAND)</a:t>
            </a:r>
            <a:endParaRPr lang="zh-CN" altLang="en-US" sz="32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B9DDECE-672F-BA41-27E7-0510496290A0}"/>
              </a:ext>
            </a:extLst>
          </p:cNvPr>
          <p:cNvSpPr txBox="1"/>
          <p:nvPr/>
        </p:nvSpPr>
        <p:spPr>
          <a:xfrm>
            <a:off x="285007" y="769650"/>
            <a:ext cx="3455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CN" sz="2000" dirty="0">
                <a:solidFill>
                  <a:srgbClr val="FF0000"/>
                </a:solidFill>
                <a:latin typeface="Arial Black" panose="020B0A04020102020204" pitchFamily="34" charset="0"/>
              </a:rPr>
              <a:t>Δ</a:t>
            </a:r>
            <a:r>
              <a:rPr lang="en-US" altLang="zh-CN" sz="2000" dirty="0">
                <a:solidFill>
                  <a:srgbClr val="FF0000"/>
                </a:solidFill>
                <a:latin typeface="Arial Black" panose="020B0A04020102020204" pitchFamily="34" charset="0"/>
              </a:rPr>
              <a:t>E-E </a:t>
            </a:r>
            <a:r>
              <a:rPr lang="en-US" altLang="zh-CN" sz="2000">
                <a:solidFill>
                  <a:srgbClr val="FF0000"/>
                </a:solidFill>
                <a:latin typeface="Arial Black" panose="020B0A04020102020204" pitchFamily="34" charset="0"/>
              </a:rPr>
              <a:t>+ BOS</a:t>
            </a:r>
            <a:r>
              <a:rPr lang="en-US" altLang="zh-CN" sz="2000" baseline="3000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  <a:endParaRPr lang="zh-CN" altLang="en-US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527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>
            <a:extLst>
              <a:ext uri="{FF2B5EF4-FFF2-40B4-BE49-F238E27FC236}">
                <a16:creationId xmlns:a16="http://schemas.microsoft.com/office/drawing/2014/main" id="{FEE99248-0E35-2CA5-A506-B3B198EB8A36}"/>
              </a:ext>
            </a:extLst>
          </p:cNvPr>
          <p:cNvGrpSpPr/>
          <p:nvPr/>
        </p:nvGrpSpPr>
        <p:grpSpPr>
          <a:xfrm>
            <a:off x="5851838" y="1316321"/>
            <a:ext cx="2650167" cy="2431836"/>
            <a:chOff x="5851838" y="1316321"/>
            <a:chExt cx="2650167" cy="2431836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1C48C2E9-0789-4E00-BC4D-9FDC56952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96790" y="1498653"/>
              <a:ext cx="2505215" cy="2245339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572427C9-5176-DA49-3C8E-60D388CD2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" r="90414" b="6873"/>
            <a:stretch>
              <a:fillRect/>
            </a:stretch>
          </p:blipFill>
          <p:spPr>
            <a:xfrm>
              <a:off x="5851838" y="1316321"/>
              <a:ext cx="251517" cy="2431836"/>
            </a:xfrm>
            <a:prstGeom prst="rect">
              <a:avLst/>
            </a:prstGeom>
          </p:spPr>
        </p:pic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828E9FC6-3A7F-DFC7-BC4E-A8F8FC12FC18}"/>
              </a:ext>
            </a:extLst>
          </p:cNvPr>
          <p:cNvGrpSpPr/>
          <p:nvPr/>
        </p:nvGrpSpPr>
        <p:grpSpPr>
          <a:xfrm>
            <a:off x="3144365" y="3822733"/>
            <a:ext cx="2780536" cy="2598522"/>
            <a:chOff x="3144365" y="3822733"/>
            <a:chExt cx="2780536" cy="2598522"/>
          </a:xfrm>
        </p:grpSpPr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19E80FB9-8307-C185-1C64-B4994E5A5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98240" y="4025652"/>
              <a:ext cx="2626661" cy="2314393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1FBA1A1-6BCF-6090-BA43-BAB66FDF8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31" t="95537" r="36874" b="769"/>
            <a:stretch>
              <a:fillRect/>
            </a:stretch>
          </p:blipFill>
          <p:spPr>
            <a:xfrm>
              <a:off x="4063584" y="6322971"/>
              <a:ext cx="800844" cy="98284"/>
            </a:xfrm>
            <a:prstGeom prst="rect">
              <a:avLst/>
            </a:prstGeom>
          </p:spPr>
        </p:pic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AE01B0B0-87B0-6B0C-688A-99143595C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" r="90414" b="6873"/>
            <a:stretch>
              <a:fillRect/>
            </a:stretch>
          </p:blipFill>
          <p:spPr>
            <a:xfrm>
              <a:off x="3144365" y="3822733"/>
              <a:ext cx="255071" cy="2466198"/>
            </a:xfrm>
            <a:prstGeom prst="rect">
              <a:avLst/>
            </a:prstGeom>
          </p:spPr>
        </p:pic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0463F3CA-56EE-25F1-67CC-3D233C1231BB}"/>
              </a:ext>
            </a:extLst>
          </p:cNvPr>
          <p:cNvGrpSpPr/>
          <p:nvPr/>
        </p:nvGrpSpPr>
        <p:grpSpPr>
          <a:xfrm>
            <a:off x="6068065" y="4019137"/>
            <a:ext cx="2433939" cy="2483591"/>
            <a:chOff x="6068065" y="4019137"/>
            <a:chExt cx="2433939" cy="2483591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9737E138-D8B5-388D-B968-0680A1D5A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8065" y="4019137"/>
              <a:ext cx="2433939" cy="2336606"/>
            </a:xfrm>
            <a:prstGeom prst="rect">
              <a:avLst/>
            </a:prstGeom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F4E5A336-D973-CE4F-29CA-E17C2A494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94" t="95423" r="32624" b="-970"/>
            <a:stretch>
              <a:fillRect/>
            </a:stretch>
          </p:blipFill>
          <p:spPr>
            <a:xfrm>
              <a:off x="6766293" y="6355743"/>
              <a:ext cx="894908" cy="146985"/>
            </a:xfrm>
            <a:prstGeom prst="rect">
              <a:avLst/>
            </a:prstGeom>
          </p:spPr>
        </p:pic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id="{A0E51F61-0D17-9383-FC09-AAF43BC60A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131" y="4019137"/>
            <a:ext cx="2398858" cy="232090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910FB31B-D9D4-8DFC-E908-47BADC50C1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6724" y="1478949"/>
            <a:ext cx="2403345" cy="2351224"/>
          </a:xfrm>
          <a:prstGeom prst="rect">
            <a:avLst/>
          </a:prstGeom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id="{49DC4520-2116-2988-8BA9-4AA9BDD12646}"/>
              </a:ext>
            </a:extLst>
          </p:cNvPr>
          <p:cNvGrpSpPr/>
          <p:nvPr/>
        </p:nvGrpSpPr>
        <p:grpSpPr>
          <a:xfrm>
            <a:off x="788202" y="1472240"/>
            <a:ext cx="7396029" cy="4804766"/>
            <a:chOff x="575810" y="1472240"/>
            <a:chExt cx="7396029" cy="4804766"/>
          </a:xfrm>
        </p:grpSpPr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52E6568-64C9-426C-BFA1-B6A7B9BAA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75540" y="1472240"/>
              <a:ext cx="2578788" cy="2351225"/>
            </a:xfrm>
            <a:prstGeom prst="rect">
              <a:avLst/>
            </a:prstGeom>
          </p:spPr>
        </p:pic>
        <p:cxnSp>
          <p:nvCxnSpPr>
            <p:cNvPr id="16" name="直接连接符 15"/>
            <p:cNvCxnSpPr>
              <a:cxnSpLocks/>
            </p:cNvCxnSpPr>
            <p:nvPr/>
          </p:nvCxnSpPr>
          <p:spPr>
            <a:xfrm>
              <a:off x="3513846" y="1556792"/>
              <a:ext cx="0" cy="2114806"/>
            </a:xfrm>
            <a:prstGeom prst="line">
              <a:avLst/>
            </a:prstGeom>
            <a:ln w="1905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6286B80C-946C-2CA7-A000-0F105BBF61F0}"/>
                </a:ext>
              </a:extLst>
            </p:cNvPr>
            <p:cNvGrpSpPr/>
            <p:nvPr/>
          </p:nvGrpSpPr>
          <p:grpSpPr>
            <a:xfrm>
              <a:off x="3254992" y="2461523"/>
              <a:ext cx="1305321" cy="57"/>
              <a:chOff x="3254992" y="2461523"/>
              <a:chExt cx="1305321" cy="57"/>
            </a:xfrm>
          </p:grpSpPr>
          <p:cxnSp>
            <p:nvCxnSpPr>
              <p:cNvPr id="17" name="直接箭头连接符 16"/>
              <p:cNvCxnSpPr/>
              <p:nvPr/>
            </p:nvCxnSpPr>
            <p:spPr>
              <a:xfrm>
                <a:off x="3500944" y="2461523"/>
                <a:ext cx="1059369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箭头连接符 17"/>
              <p:cNvCxnSpPr/>
              <p:nvPr/>
            </p:nvCxnSpPr>
            <p:spPr>
              <a:xfrm flipH="1" flipV="1">
                <a:off x="3254992" y="2461579"/>
                <a:ext cx="234339" cy="1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文本框 4"/>
            <p:cNvSpPr txBox="1"/>
            <p:nvPr/>
          </p:nvSpPr>
          <p:spPr>
            <a:xfrm>
              <a:off x="6318884" y="5143281"/>
              <a:ext cx="1652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>
                  <a:latin typeface="Arial" panose="020B0604020202020204" pitchFamily="34" charset="0"/>
                  <a:ea typeface="Malgun Gothic" panose="020B0503020000020004" pitchFamily="34" charset="-127"/>
                  <a:cs typeface="Arial" panose="020B0604020202020204" pitchFamily="34" charset="0"/>
                </a:defRPr>
              </a:lvl1pPr>
            </a:lstStyle>
            <a:p>
              <a:endParaRPr lang="zh-CN" altLang="en-US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97844" y="4743307"/>
              <a:ext cx="1491249" cy="584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prompt</a:t>
              </a:r>
              <a:r>
                <a:rPr lang="en-US" altLang="zh-CN" sz="1600" dirty="0">
                  <a:latin typeface="Comic Sans MS" panose="030F0702030302020204" pitchFamily="66" charset="0"/>
                </a:rPr>
                <a:t> and non-prompt </a:t>
              </a:r>
              <a:r>
                <a:rPr lang="el-GR" altLang="zh-CN" sz="1600" dirty="0">
                  <a:latin typeface="Comic Sans MS" panose="030F0702030302020204" pitchFamily="66" charset="0"/>
                  <a:ea typeface="Malgun Gothic" panose="020B0503020000020004" pitchFamily="34" charset="-127"/>
                  <a:cs typeface="Times New Roman" panose="02020603050405020304" pitchFamily="18" charset="0"/>
                </a:rPr>
                <a:t>γ</a:t>
              </a:r>
              <a:r>
                <a:rPr lang="en-US" altLang="zh-CN" sz="1600" dirty="0">
                  <a:latin typeface="Comic Sans MS" panose="030F0702030302020204" pitchFamily="66" charset="0"/>
                </a:rPr>
                <a:t> </a:t>
              </a:r>
              <a:endParaRPr lang="zh-CN" altLang="en-US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27" name="直接箭头连接符 26"/>
            <p:cNvCxnSpPr/>
            <p:nvPr/>
          </p:nvCxnSpPr>
          <p:spPr>
            <a:xfrm flipH="1">
              <a:off x="1272581" y="5421164"/>
              <a:ext cx="267433" cy="4728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/>
            <p:nvPr/>
          </p:nvCxnSpPr>
          <p:spPr>
            <a:xfrm flipH="1">
              <a:off x="6491293" y="5476744"/>
              <a:ext cx="285071" cy="227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7FAAD538-5F0E-65CF-96CA-42E13D9D9A7F}"/>
                </a:ext>
              </a:extLst>
            </p:cNvPr>
            <p:cNvGrpSpPr/>
            <p:nvPr/>
          </p:nvGrpSpPr>
          <p:grpSpPr>
            <a:xfrm>
              <a:off x="575810" y="1618756"/>
              <a:ext cx="7378588" cy="4362508"/>
              <a:chOff x="571445" y="1463733"/>
              <a:chExt cx="7378588" cy="4362508"/>
            </a:xfrm>
          </p:grpSpPr>
          <p:sp>
            <p:nvSpPr>
              <p:cNvPr id="9" name="文本框 8"/>
              <p:cNvSpPr txBox="1"/>
              <p:nvPr/>
            </p:nvSpPr>
            <p:spPr>
              <a:xfrm>
                <a:off x="623392" y="1463733"/>
                <a:ext cx="17245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1600">
                    <a:latin typeface="Comic Sans MS" panose="030F0702030302020204" pitchFamily="66" charset="0"/>
                  </a:defRPr>
                </a:lvl1pPr>
              </a:lstStyle>
              <a:p>
                <a:r>
                  <a:rPr lang="en-US" altLang="zh-CN" dirty="0"/>
                  <a:t>TOF-gate </a:t>
                </a:r>
                <a:r>
                  <a:rPr lang="el-GR" altLang="zh-CN" dirty="0"/>
                  <a:t>γ</a:t>
                </a:r>
                <a:r>
                  <a:rPr lang="en-US" altLang="zh-CN" dirty="0"/>
                  <a:t> (TOF&lt;9 ns)</a:t>
                </a:r>
                <a:endParaRPr lang="zh-CN" altLang="en-US" dirty="0"/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6239606" y="1463733"/>
                <a:ext cx="157731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1600">
                    <a:latin typeface="Comic Sans MS" panose="030F0702030302020204" pitchFamily="66" charset="0"/>
                  </a:defRPr>
                </a:lvl1pPr>
              </a:lstStyle>
              <a:p>
                <a:r>
                  <a:rPr lang="en-US" altLang="zh-CN" dirty="0"/>
                  <a:t>TOF-gated n (TOF&gt;9 ns)</a:t>
                </a:r>
                <a:endParaRPr lang="zh-CN" altLang="en-US" dirty="0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314519" y="4588284"/>
                <a:ext cx="163551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sz="1600">
                    <a:latin typeface="Comic Sans MS" panose="030F0702030302020204" pitchFamily="66" charset="0"/>
                  </a:defRPr>
                </a:lvl1pPr>
              </a:lstStyle>
              <a:p>
                <a:r>
                  <a:rPr lang="en-US" altLang="zh-CN" dirty="0"/>
                  <a:t>E</a:t>
                </a:r>
                <a:r>
                  <a:rPr lang="el-GR" altLang="zh-CN" dirty="0"/>
                  <a:t>ρ</a:t>
                </a:r>
                <a:r>
                  <a:rPr lang="en-US" altLang="zh-CN" dirty="0"/>
                  <a:t>-gated clean neutron</a:t>
                </a:r>
                <a:endParaRPr lang="zh-CN" altLang="en-US" dirty="0"/>
              </a:p>
              <a:p>
                <a:endParaRPr lang="zh-CN" altLang="en-US" dirty="0"/>
              </a:p>
            </p:txBody>
          </p:sp>
          <p:cxnSp>
            <p:nvCxnSpPr>
              <p:cNvPr id="35" name="直接箭头连接符 34"/>
              <p:cNvCxnSpPr>
                <a:cxnSpLocks/>
              </p:cNvCxnSpPr>
              <p:nvPr/>
            </p:nvCxnSpPr>
            <p:spPr>
              <a:xfrm flipH="1">
                <a:off x="571445" y="5143282"/>
                <a:ext cx="406688" cy="68295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59D483FC-E81F-D3A7-012B-EAC913A21AFB}"/>
                </a:ext>
              </a:extLst>
            </p:cNvPr>
            <p:cNvGrpSpPr/>
            <p:nvPr/>
          </p:nvGrpSpPr>
          <p:grpSpPr>
            <a:xfrm>
              <a:off x="3417114" y="5877279"/>
              <a:ext cx="1790856" cy="299900"/>
              <a:chOff x="5405141" y="3079405"/>
              <a:chExt cx="1471749" cy="205209"/>
            </a:xfrm>
          </p:grpSpPr>
          <p:sp>
            <p:nvSpPr>
              <p:cNvPr id="54" name="空心弧 47">
                <a:extLst>
                  <a:ext uri="{FF2B5EF4-FFF2-40B4-BE49-F238E27FC236}">
                    <a16:creationId xmlns:a16="http://schemas.microsoft.com/office/drawing/2014/main" id="{80DF6561-B234-E761-E247-FE5939D483B9}"/>
                  </a:ext>
                </a:extLst>
              </p:cNvPr>
              <p:cNvSpPr/>
              <p:nvPr/>
            </p:nvSpPr>
            <p:spPr>
              <a:xfrm>
                <a:off x="5656825" y="3079405"/>
                <a:ext cx="962432" cy="205209"/>
              </a:xfrm>
              <a:custGeom>
                <a:avLst/>
                <a:gdLst>
                  <a:gd name="connsiteX0" fmla="*/ 0 w 1228725"/>
                  <a:gd name="connsiteY0" fmla="*/ 604838 h 1209675"/>
                  <a:gd name="connsiteX1" fmla="*/ 614363 w 1228725"/>
                  <a:gd name="connsiteY1" fmla="*/ 0 h 1209675"/>
                  <a:gd name="connsiteX2" fmla="*/ 1228726 w 1228725"/>
                  <a:gd name="connsiteY2" fmla="*/ 604838 h 1209675"/>
                  <a:gd name="connsiteX3" fmla="*/ 926306 w 1228725"/>
                  <a:gd name="connsiteY3" fmla="*/ 604838 h 1209675"/>
                  <a:gd name="connsiteX4" fmla="*/ 614362 w 1228725"/>
                  <a:gd name="connsiteY4" fmla="*/ 302419 h 1209675"/>
                  <a:gd name="connsiteX5" fmla="*/ 302418 w 1228725"/>
                  <a:gd name="connsiteY5" fmla="*/ 604838 h 1209675"/>
                  <a:gd name="connsiteX6" fmla="*/ 0 w 1228725"/>
                  <a:gd name="connsiteY6" fmla="*/ 604838 h 1209675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926306 w 1228726"/>
                  <a:gd name="connsiteY3" fmla="*/ 604838 h 604838"/>
                  <a:gd name="connsiteX4" fmla="*/ 302418 w 1228726"/>
                  <a:gd name="connsiteY4" fmla="*/ 604838 h 604838"/>
                  <a:gd name="connsiteX5" fmla="*/ 0 w 1228726"/>
                  <a:gd name="connsiteY5" fmla="*/ 604838 h 604838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302418 w 1228726"/>
                  <a:gd name="connsiteY3" fmla="*/ 604838 h 604838"/>
                  <a:gd name="connsiteX4" fmla="*/ 0 w 1228726"/>
                  <a:gd name="connsiteY4" fmla="*/ 604838 h 604838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0 w 1228726"/>
                  <a:gd name="connsiteY3" fmla="*/ 604838 h 604838"/>
                  <a:gd name="connsiteX0" fmla="*/ 0 w 1320166"/>
                  <a:gd name="connsiteY0" fmla="*/ 604838 h 696278"/>
                  <a:gd name="connsiteX1" fmla="*/ 614363 w 1320166"/>
                  <a:gd name="connsiteY1" fmla="*/ 0 h 696278"/>
                  <a:gd name="connsiteX2" fmla="*/ 1320166 w 1320166"/>
                  <a:gd name="connsiteY2" fmla="*/ 696278 h 696278"/>
                  <a:gd name="connsiteX0" fmla="*/ 0 w 1205866"/>
                  <a:gd name="connsiteY0" fmla="*/ 605078 h 605078"/>
                  <a:gd name="connsiteX1" fmla="*/ 614363 w 1205866"/>
                  <a:gd name="connsiteY1" fmla="*/ 240 h 605078"/>
                  <a:gd name="connsiteX2" fmla="*/ 1205866 w 1205866"/>
                  <a:gd name="connsiteY2" fmla="*/ 563107 h 605078"/>
                  <a:gd name="connsiteX0" fmla="*/ 0 w 1358266"/>
                  <a:gd name="connsiteY0" fmla="*/ 604860 h 604860"/>
                  <a:gd name="connsiteX1" fmla="*/ 614363 w 1358266"/>
                  <a:gd name="connsiteY1" fmla="*/ 22 h 604860"/>
                  <a:gd name="connsiteX2" fmla="*/ 1358266 w 1358266"/>
                  <a:gd name="connsiteY2" fmla="*/ 591491 h 604860"/>
                  <a:gd name="connsiteX0" fmla="*/ 0 w 1320166"/>
                  <a:gd name="connsiteY0" fmla="*/ 604860 h 604860"/>
                  <a:gd name="connsiteX1" fmla="*/ 614363 w 1320166"/>
                  <a:gd name="connsiteY1" fmla="*/ 22 h 604860"/>
                  <a:gd name="connsiteX2" fmla="*/ 1320166 w 1320166"/>
                  <a:gd name="connsiteY2" fmla="*/ 591491 h 604860"/>
                  <a:gd name="connsiteX0" fmla="*/ 0 w 1320166"/>
                  <a:gd name="connsiteY0" fmla="*/ 557217 h 557217"/>
                  <a:gd name="connsiteX1" fmla="*/ 690564 w 1320166"/>
                  <a:gd name="connsiteY1" fmla="*/ 31 h 557217"/>
                  <a:gd name="connsiteX2" fmla="*/ 1320166 w 1320166"/>
                  <a:gd name="connsiteY2" fmla="*/ 543848 h 557217"/>
                  <a:gd name="connsiteX0" fmla="*/ 0 w 1320166"/>
                  <a:gd name="connsiteY0" fmla="*/ 557247 h 557247"/>
                  <a:gd name="connsiteX1" fmla="*/ 642939 w 1320166"/>
                  <a:gd name="connsiteY1" fmla="*/ 30 h 557247"/>
                  <a:gd name="connsiteX2" fmla="*/ 1320166 w 1320166"/>
                  <a:gd name="connsiteY2" fmla="*/ 543878 h 557247"/>
                  <a:gd name="connsiteX0" fmla="*/ 0 w 1320166"/>
                  <a:gd name="connsiteY0" fmla="*/ 265347 h 265347"/>
                  <a:gd name="connsiteX1" fmla="*/ 671515 w 1320166"/>
                  <a:gd name="connsiteY1" fmla="*/ 70309 h 265347"/>
                  <a:gd name="connsiteX2" fmla="*/ 1320166 w 1320166"/>
                  <a:gd name="connsiteY2" fmla="*/ 251978 h 265347"/>
                  <a:gd name="connsiteX0" fmla="*/ 0 w 1320166"/>
                  <a:gd name="connsiteY0" fmla="*/ 295652 h 295652"/>
                  <a:gd name="connsiteX1" fmla="*/ 671515 w 1320166"/>
                  <a:gd name="connsiteY1" fmla="*/ 71979 h 295652"/>
                  <a:gd name="connsiteX2" fmla="*/ 1320166 w 1320166"/>
                  <a:gd name="connsiteY2" fmla="*/ 253648 h 295652"/>
                  <a:gd name="connsiteX0" fmla="*/ 0 w 1320166"/>
                  <a:gd name="connsiteY0" fmla="*/ 295652 h 295652"/>
                  <a:gd name="connsiteX1" fmla="*/ 671515 w 1320166"/>
                  <a:gd name="connsiteY1" fmla="*/ 71979 h 295652"/>
                  <a:gd name="connsiteX2" fmla="*/ 1320166 w 1320166"/>
                  <a:gd name="connsiteY2" fmla="*/ 253648 h 295652"/>
                  <a:gd name="connsiteX0" fmla="*/ 0 w 1320166"/>
                  <a:gd name="connsiteY0" fmla="*/ 305890 h 305890"/>
                  <a:gd name="connsiteX1" fmla="*/ 671515 w 1320166"/>
                  <a:gd name="connsiteY1" fmla="*/ 82217 h 305890"/>
                  <a:gd name="connsiteX2" fmla="*/ 1320166 w 1320166"/>
                  <a:gd name="connsiteY2" fmla="*/ 263886 h 305890"/>
                  <a:gd name="connsiteX0" fmla="*/ 0 w 1310641"/>
                  <a:gd name="connsiteY0" fmla="*/ 289955 h 289955"/>
                  <a:gd name="connsiteX1" fmla="*/ 671515 w 1310641"/>
                  <a:gd name="connsiteY1" fmla="*/ 66282 h 289955"/>
                  <a:gd name="connsiteX2" fmla="*/ 1310641 w 1310641"/>
                  <a:gd name="connsiteY2" fmla="*/ 257490 h 289955"/>
                  <a:gd name="connsiteX0" fmla="*/ 0 w 1310641"/>
                  <a:gd name="connsiteY0" fmla="*/ 224699 h 224699"/>
                  <a:gd name="connsiteX1" fmla="*/ 671515 w 1310641"/>
                  <a:gd name="connsiteY1" fmla="*/ 1026 h 224699"/>
                  <a:gd name="connsiteX2" fmla="*/ 1310641 w 1310641"/>
                  <a:gd name="connsiteY2" fmla="*/ 192234 h 224699"/>
                  <a:gd name="connsiteX0" fmla="*/ 0 w 1310641"/>
                  <a:gd name="connsiteY0" fmla="*/ 223943 h 223943"/>
                  <a:gd name="connsiteX1" fmla="*/ 671515 w 1310641"/>
                  <a:gd name="connsiteY1" fmla="*/ 270 h 223943"/>
                  <a:gd name="connsiteX2" fmla="*/ 1310641 w 1310641"/>
                  <a:gd name="connsiteY2" fmla="*/ 191478 h 223943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96366"/>
                  <a:gd name="connsiteY0" fmla="*/ 224021 h 224021"/>
                  <a:gd name="connsiteX1" fmla="*/ 671515 w 1396366"/>
                  <a:gd name="connsiteY1" fmla="*/ 348 h 224021"/>
                  <a:gd name="connsiteX2" fmla="*/ 1396366 w 1396366"/>
                  <a:gd name="connsiteY2" fmla="*/ 191556 h 224021"/>
                  <a:gd name="connsiteX0" fmla="*/ 0 w 1482091"/>
                  <a:gd name="connsiteY0" fmla="*/ 214310 h 214310"/>
                  <a:gd name="connsiteX1" fmla="*/ 757240 w 1482091"/>
                  <a:gd name="connsiteY1" fmla="*/ 183 h 214310"/>
                  <a:gd name="connsiteX2" fmla="*/ 1482091 w 1482091"/>
                  <a:gd name="connsiteY2" fmla="*/ 191391 h 214310"/>
                  <a:gd name="csX0" fmla="*/ 0 w 1521995"/>
                  <a:gd name="csY0" fmla="*/ 214263 h 214263"/>
                  <a:gd name="csX1" fmla="*/ 757240 w 1521995"/>
                  <a:gd name="csY1" fmla="*/ 136 h 214263"/>
                  <a:gd name="csX2" fmla="*/ 1521995 w 1521995"/>
                  <a:gd name="csY2" fmla="*/ 212870 h 214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521995" h="214263">
                    <a:moveTo>
                      <a:pt x="0" y="214263"/>
                    </a:moveTo>
                    <a:cubicBezTo>
                      <a:pt x="266700" y="51880"/>
                      <a:pt x="510225" y="3956"/>
                      <a:pt x="757240" y="136"/>
                    </a:cubicBezTo>
                    <a:cubicBezTo>
                      <a:pt x="1004255" y="-3684"/>
                      <a:pt x="1316255" y="73587"/>
                      <a:pt x="1521995" y="212870"/>
                    </a:cubicBezTo>
                  </a:path>
                </a:pathLst>
              </a:custGeom>
              <a:noFill/>
              <a:ln w="28575">
                <a:solidFill>
                  <a:srgbClr val="E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55" name="空心弧 47">
                <a:extLst>
                  <a:ext uri="{FF2B5EF4-FFF2-40B4-BE49-F238E27FC236}">
                    <a16:creationId xmlns:a16="http://schemas.microsoft.com/office/drawing/2014/main" id="{1C1DAED2-4211-7BBB-1735-675FF53EE11B}"/>
                  </a:ext>
                </a:extLst>
              </p:cNvPr>
              <p:cNvSpPr/>
              <p:nvPr/>
            </p:nvSpPr>
            <p:spPr>
              <a:xfrm>
                <a:off x="5405141" y="3227223"/>
                <a:ext cx="1471749" cy="45719"/>
              </a:xfrm>
              <a:custGeom>
                <a:avLst/>
                <a:gdLst>
                  <a:gd name="connsiteX0" fmla="*/ 0 w 1228725"/>
                  <a:gd name="connsiteY0" fmla="*/ 604838 h 1209675"/>
                  <a:gd name="connsiteX1" fmla="*/ 614363 w 1228725"/>
                  <a:gd name="connsiteY1" fmla="*/ 0 h 1209675"/>
                  <a:gd name="connsiteX2" fmla="*/ 1228726 w 1228725"/>
                  <a:gd name="connsiteY2" fmla="*/ 604838 h 1209675"/>
                  <a:gd name="connsiteX3" fmla="*/ 926306 w 1228725"/>
                  <a:gd name="connsiteY3" fmla="*/ 604838 h 1209675"/>
                  <a:gd name="connsiteX4" fmla="*/ 614362 w 1228725"/>
                  <a:gd name="connsiteY4" fmla="*/ 302419 h 1209675"/>
                  <a:gd name="connsiteX5" fmla="*/ 302418 w 1228725"/>
                  <a:gd name="connsiteY5" fmla="*/ 604838 h 1209675"/>
                  <a:gd name="connsiteX6" fmla="*/ 0 w 1228725"/>
                  <a:gd name="connsiteY6" fmla="*/ 604838 h 1209675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926306 w 1228726"/>
                  <a:gd name="connsiteY3" fmla="*/ 604838 h 604838"/>
                  <a:gd name="connsiteX4" fmla="*/ 302418 w 1228726"/>
                  <a:gd name="connsiteY4" fmla="*/ 604838 h 604838"/>
                  <a:gd name="connsiteX5" fmla="*/ 0 w 1228726"/>
                  <a:gd name="connsiteY5" fmla="*/ 604838 h 604838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302418 w 1228726"/>
                  <a:gd name="connsiteY3" fmla="*/ 604838 h 604838"/>
                  <a:gd name="connsiteX4" fmla="*/ 0 w 1228726"/>
                  <a:gd name="connsiteY4" fmla="*/ 604838 h 604838"/>
                  <a:gd name="connsiteX0" fmla="*/ 0 w 1228726"/>
                  <a:gd name="connsiteY0" fmla="*/ 604838 h 604838"/>
                  <a:gd name="connsiteX1" fmla="*/ 614363 w 1228726"/>
                  <a:gd name="connsiteY1" fmla="*/ 0 h 604838"/>
                  <a:gd name="connsiteX2" fmla="*/ 1228726 w 1228726"/>
                  <a:gd name="connsiteY2" fmla="*/ 604838 h 604838"/>
                  <a:gd name="connsiteX3" fmla="*/ 0 w 1228726"/>
                  <a:gd name="connsiteY3" fmla="*/ 604838 h 604838"/>
                  <a:gd name="connsiteX0" fmla="*/ 0 w 1320166"/>
                  <a:gd name="connsiteY0" fmla="*/ 604838 h 696278"/>
                  <a:gd name="connsiteX1" fmla="*/ 614363 w 1320166"/>
                  <a:gd name="connsiteY1" fmla="*/ 0 h 696278"/>
                  <a:gd name="connsiteX2" fmla="*/ 1320166 w 1320166"/>
                  <a:gd name="connsiteY2" fmla="*/ 696278 h 696278"/>
                  <a:gd name="connsiteX0" fmla="*/ 0 w 1205866"/>
                  <a:gd name="connsiteY0" fmla="*/ 605078 h 605078"/>
                  <a:gd name="connsiteX1" fmla="*/ 614363 w 1205866"/>
                  <a:gd name="connsiteY1" fmla="*/ 240 h 605078"/>
                  <a:gd name="connsiteX2" fmla="*/ 1205866 w 1205866"/>
                  <a:gd name="connsiteY2" fmla="*/ 563107 h 605078"/>
                  <a:gd name="connsiteX0" fmla="*/ 0 w 1358266"/>
                  <a:gd name="connsiteY0" fmla="*/ 604860 h 604860"/>
                  <a:gd name="connsiteX1" fmla="*/ 614363 w 1358266"/>
                  <a:gd name="connsiteY1" fmla="*/ 22 h 604860"/>
                  <a:gd name="connsiteX2" fmla="*/ 1358266 w 1358266"/>
                  <a:gd name="connsiteY2" fmla="*/ 591491 h 604860"/>
                  <a:gd name="connsiteX0" fmla="*/ 0 w 1320166"/>
                  <a:gd name="connsiteY0" fmla="*/ 604860 h 604860"/>
                  <a:gd name="connsiteX1" fmla="*/ 614363 w 1320166"/>
                  <a:gd name="connsiteY1" fmla="*/ 22 h 604860"/>
                  <a:gd name="connsiteX2" fmla="*/ 1320166 w 1320166"/>
                  <a:gd name="connsiteY2" fmla="*/ 591491 h 604860"/>
                  <a:gd name="connsiteX0" fmla="*/ 0 w 1320166"/>
                  <a:gd name="connsiteY0" fmla="*/ 557217 h 557217"/>
                  <a:gd name="connsiteX1" fmla="*/ 690564 w 1320166"/>
                  <a:gd name="connsiteY1" fmla="*/ 31 h 557217"/>
                  <a:gd name="connsiteX2" fmla="*/ 1320166 w 1320166"/>
                  <a:gd name="connsiteY2" fmla="*/ 543848 h 557217"/>
                  <a:gd name="connsiteX0" fmla="*/ 0 w 1320166"/>
                  <a:gd name="connsiteY0" fmla="*/ 557247 h 557247"/>
                  <a:gd name="connsiteX1" fmla="*/ 642939 w 1320166"/>
                  <a:gd name="connsiteY1" fmla="*/ 30 h 557247"/>
                  <a:gd name="connsiteX2" fmla="*/ 1320166 w 1320166"/>
                  <a:gd name="connsiteY2" fmla="*/ 543878 h 557247"/>
                  <a:gd name="connsiteX0" fmla="*/ 0 w 1320166"/>
                  <a:gd name="connsiteY0" fmla="*/ 265347 h 265347"/>
                  <a:gd name="connsiteX1" fmla="*/ 671515 w 1320166"/>
                  <a:gd name="connsiteY1" fmla="*/ 70309 h 265347"/>
                  <a:gd name="connsiteX2" fmla="*/ 1320166 w 1320166"/>
                  <a:gd name="connsiteY2" fmla="*/ 251978 h 265347"/>
                  <a:gd name="connsiteX0" fmla="*/ 0 w 1320166"/>
                  <a:gd name="connsiteY0" fmla="*/ 295652 h 295652"/>
                  <a:gd name="connsiteX1" fmla="*/ 671515 w 1320166"/>
                  <a:gd name="connsiteY1" fmla="*/ 71979 h 295652"/>
                  <a:gd name="connsiteX2" fmla="*/ 1320166 w 1320166"/>
                  <a:gd name="connsiteY2" fmla="*/ 253648 h 295652"/>
                  <a:gd name="connsiteX0" fmla="*/ 0 w 1320166"/>
                  <a:gd name="connsiteY0" fmla="*/ 295652 h 295652"/>
                  <a:gd name="connsiteX1" fmla="*/ 671515 w 1320166"/>
                  <a:gd name="connsiteY1" fmla="*/ 71979 h 295652"/>
                  <a:gd name="connsiteX2" fmla="*/ 1320166 w 1320166"/>
                  <a:gd name="connsiteY2" fmla="*/ 253648 h 295652"/>
                  <a:gd name="connsiteX0" fmla="*/ 0 w 1320166"/>
                  <a:gd name="connsiteY0" fmla="*/ 305890 h 305890"/>
                  <a:gd name="connsiteX1" fmla="*/ 671515 w 1320166"/>
                  <a:gd name="connsiteY1" fmla="*/ 82217 h 305890"/>
                  <a:gd name="connsiteX2" fmla="*/ 1320166 w 1320166"/>
                  <a:gd name="connsiteY2" fmla="*/ 263886 h 305890"/>
                  <a:gd name="connsiteX0" fmla="*/ 0 w 1310641"/>
                  <a:gd name="connsiteY0" fmla="*/ 289955 h 289955"/>
                  <a:gd name="connsiteX1" fmla="*/ 671515 w 1310641"/>
                  <a:gd name="connsiteY1" fmla="*/ 66282 h 289955"/>
                  <a:gd name="connsiteX2" fmla="*/ 1310641 w 1310641"/>
                  <a:gd name="connsiteY2" fmla="*/ 257490 h 289955"/>
                  <a:gd name="connsiteX0" fmla="*/ 0 w 1310641"/>
                  <a:gd name="connsiteY0" fmla="*/ 224699 h 224699"/>
                  <a:gd name="connsiteX1" fmla="*/ 671515 w 1310641"/>
                  <a:gd name="connsiteY1" fmla="*/ 1026 h 224699"/>
                  <a:gd name="connsiteX2" fmla="*/ 1310641 w 1310641"/>
                  <a:gd name="connsiteY2" fmla="*/ 192234 h 224699"/>
                  <a:gd name="connsiteX0" fmla="*/ 0 w 1310641"/>
                  <a:gd name="connsiteY0" fmla="*/ 223943 h 223943"/>
                  <a:gd name="connsiteX1" fmla="*/ 671515 w 1310641"/>
                  <a:gd name="connsiteY1" fmla="*/ 270 h 223943"/>
                  <a:gd name="connsiteX2" fmla="*/ 1310641 w 1310641"/>
                  <a:gd name="connsiteY2" fmla="*/ 191478 h 223943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10641"/>
                  <a:gd name="connsiteY0" fmla="*/ 224021 h 224021"/>
                  <a:gd name="connsiteX1" fmla="*/ 671515 w 1310641"/>
                  <a:gd name="connsiteY1" fmla="*/ 348 h 224021"/>
                  <a:gd name="connsiteX2" fmla="*/ 1310641 w 1310641"/>
                  <a:gd name="connsiteY2" fmla="*/ 191556 h 224021"/>
                  <a:gd name="connsiteX0" fmla="*/ 0 w 1396366"/>
                  <a:gd name="connsiteY0" fmla="*/ 224021 h 224021"/>
                  <a:gd name="connsiteX1" fmla="*/ 671515 w 1396366"/>
                  <a:gd name="connsiteY1" fmla="*/ 348 h 224021"/>
                  <a:gd name="connsiteX2" fmla="*/ 1396366 w 1396366"/>
                  <a:gd name="connsiteY2" fmla="*/ 191556 h 224021"/>
                  <a:gd name="connsiteX0" fmla="*/ 0 w 1482091"/>
                  <a:gd name="connsiteY0" fmla="*/ 214310 h 214310"/>
                  <a:gd name="connsiteX1" fmla="*/ 757240 w 1482091"/>
                  <a:gd name="connsiteY1" fmla="*/ 183 h 214310"/>
                  <a:gd name="connsiteX2" fmla="*/ 1482091 w 1482091"/>
                  <a:gd name="connsiteY2" fmla="*/ 191391 h 214310"/>
                  <a:gd name="csX0" fmla="*/ 0 w 1521995"/>
                  <a:gd name="csY0" fmla="*/ 214263 h 214263"/>
                  <a:gd name="csX1" fmla="*/ 757240 w 1521995"/>
                  <a:gd name="csY1" fmla="*/ 136 h 214263"/>
                  <a:gd name="csX2" fmla="*/ 1521995 w 1521995"/>
                  <a:gd name="csY2" fmla="*/ 212870 h 2142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521995" h="214263">
                    <a:moveTo>
                      <a:pt x="0" y="214263"/>
                    </a:moveTo>
                    <a:cubicBezTo>
                      <a:pt x="266700" y="51880"/>
                      <a:pt x="510225" y="3956"/>
                      <a:pt x="757240" y="136"/>
                    </a:cubicBezTo>
                    <a:cubicBezTo>
                      <a:pt x="1004255" y="-3684"/>
                      <a:pt x="1316255" y="73587"/>
                      <a:pt x="1521995" y="212870"/>
                    </a:cubicBezTo>
                  </a:path>
                </a:pathLst>
              </a:custGeom>
              <a:noFill/>
              <a:ln w="28575">
                <a:solidFill>
                  <a:srgbClr val="EE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29E92DAD-34AD-7C96-8F4B-F2E2AA512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" r="90414" b="6873"/>
            <a:stretch>
              <a:fillRect/>
            </a:stretch>
          </p:blipFill>
          <p:spPr>
            <a:xfrm>
              <a:off x="5635892" y="3810808"/>
              <a:ext cx="255071" cy="2466198"/>
            </a:xfrm>
            <a:prstGeom prst="rect">
              <a:avLst/>
            </a:prstGeom>
          </p:spPr>
        </p:pic>
      </p:grpSp>
      <p:sp>
        <p:nvSpPr>
          <p:cNvPr id="26" name="矩形 25"/>
          <p:cNvSpPr/>
          <p:nvPr/>
        </p:nvSpPr>
        <p:spPr>
          <a:xfrm>
            <a:off x="8536848" y="2366240"/>
            <a:ext cx="3655152" cy="2806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Neutrons are clearly identified using E</a:t>
            </a:r>
            <a:r>
              <a:rPr lang="el-GR" altLang="zh-CN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ρ</a:t>
            </a:r>
            <a:r>
              <a:rPr lang="en-US" altLang="zh-CN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+TOF information.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TOF and position</a:t>
            </a:r>
            <a:r>
              <a:rPr lang="en-US" altLang="zh-CN" sz="20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on BOS4 reconstruct the momentum of neutrons.</a:t>
            </a:r>
          </a:p>
        </p:txBody>
      </p:sp>
      <p:sp>
        <p:nvSpPr>
          <p:cNvPr id="25" name="标题 1">
            <a:extLst>
              <a:ext uri="{FF2B5EF4-FFF2-40B4-BE49-F238E27FC236}">
                <a16:creationId xmlns:a16="http://schemas.microsoft.com/office/drawing/2014/main" id="{07B22C11-6FCC-A070-9F27-6842812B4229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Data analysis: Neutron analysis</a:t>
            </a:r>
            <a:r>
              <a:rPr lang="en-US" altLang="zh-CN" sz="1800">
                <a:solidFill>
                  <a:prstClr val="black"/>
                </a:solidFill>
                <a:latin typeface="Calibri Light"/>
                <a:ea typeface="宋体" panose="02010600030101010101" pitchFamily="2" charset="-122"/>
              </a:rPr>
              <a:t> </a:t>
            </a:r>
            <a:endParaRPr lang="zh-CN" altLang="en-US" sz="320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61C52EF1-746C-A9DC-8E2A-CDD25317A99D}"/>
              </a:ext>
            </a:extLst>
          </p:cNvPr>
          <p:cNvSpPr txBox="1"/>
          <p:nvPr/>
        </p:nvSpPr>
        <p:spPr>
          <a:xfrm>
            <a:off x="182393" y="795132"/>
            <a:ext cx="611587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/>
              <a:t>Neutron identification</a:t>
            </a:r>
          </a:p>
          <a:p>
            <a:pPr marL="457200" lvl="1" indent="0">
              <a:buNone/>
            </a:pPr>
            <a:r>
              <a:rPr lang="en-US" altLang="zh-CN"/>
              <a:t>Charge veto + TOF gate + E-</a:t>
            </a:r>
            <a:r>
              <a:rPr lang="el-GR" altLang="zh-CN"/>
              <a:t>ρ</a:t>
            </a:r>
            <a:r>
              <a:rPr lang="en-US" altLang="zh-CN"/>
              <a:t> gate</a:t>
            </a:r>
            <a:endParaRPr lang="en-US" altLang="zh-CN" dirty="0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id="{A073D587-A270-B3FE-5CDC-B9BE0B054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13" name="灯片编号占位符 25">
            <a:extLst>
              <a:ext uri="{FF2B5EF4-FFF2-40B4-BE49-F238E27FC236}">
                <a16:creationId xmlns:a16="http://schemas.microsoft.com/office/drawing/2014/main" id="{2C0A9E8B-EFA9-511B-7784-F8759DC2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18</a:t>
            </a:fld>
            <a:endParaRPr lang="en-US" dirty="0">
              <a:ea typeface="Calibri" panose="020F0502020204030204" pitchFamily="34" charset="0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BCA3BC81-77E1-5483-A6E1-13BB81625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4" t="95423" r="32624" b="-970"/>
          <a:stretch>
            <a:fillRect/>
          </a:stretch>
        </p:blipFill>
        <p:spPr>
          <a:xfrm>
            <a:off x="4156621" y="3783653"/>
            <a:ext cx="894908" cy="146985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BC100E10-F89A-01EA-35B1-20CF39F75F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94" t="95423" r="32624" b="-970"/>
          <a:stretch>
            <a:fillRect/>
          </a:stretch>
        </p:blipFill>
        <p:spPr>
          <a:xfrm>
            <a:off x="1115631" y="6355743"/>
            <a:ext cx="894908" cy="146985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D69089C0-11A8-39C8-A75D-759704CDC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" r="90414" b="6873"/>
          <a:stretch>
            <a:fillRect/>
          </a:stretch>
        </p:blipFill>
        <p:spPr>
          <a:xfrm>
            <a:off x="320914" y="3822733"/>
            <a:ext cx="255071" cy="2466198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B790429F-D660-E6D1-ACFB-C35E63742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1" t="95537" r="36874" b="769"/>
          <a:stretch>
            <a:fillRect/>
          </a:stretch>
        </p:blipFill>
        <p:spPr>
          <a:xfrm>
            <a:off x="1237016" y="3801294"/>
            <a:ext cx="800844" cy="9828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418E45E-DB41-9C7B-99CA-A38BDC2DA77D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" r="90414" b="6873"/>
          <a:stretch>
            <a:fillRect/>
          </a:stretch>
        </p:blipFill>
        <p:spPr>
          <a:xfrm>
            <a:off x="315023" y="1316321"/>
            <a:ext cx="252000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49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199456" y="476673"/>
            <a:ext cx="3024333" cy="6380885"/>
            <a:chOff x="610985" y="203661"/>
            <a:chExt cx="3025832" cy="6654338"/>
          </a:xfrm>
          <a:effectLst/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0985" y="203661"/>
              <a:ext cx="3025832" cy="241069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924" y="535935"/>
              <a:ext cx="2429507" cy="18146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985" y="2439785"/>
              <a:ext cx="3009206" cy="241069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134" y="2682840"/>
              <a:ext cx="2411759" cy="180881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454" y="4680065"/>
              <a:ext cx="2809702" cy="217793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010" y="4830541"/>
              <a:ext cx="2422005" cy="181650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" name="object 10"/>
          <p:cNvSpPr txBox="1"/>
          <p:nvPr/>
        </p:nvSpPr>
        <p:spPr>
          <a:xfrm>
            <a:off x="4429626" y="782182"/>
            <a:ext cx="6064575" cy="5740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ts val="2130"/>
              </a:lnSpc>
              <a:spcBef>
                <a:spcPts val="10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lnSpc>
                <a:spcPts val="213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Area: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320x160mm</a:t>
            </a:r>
            <a:r>
              <a:rPr sz="2000" spc="-15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thickness: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80mm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1244600">
              <a:lnSpc>
                <a:spcPct val="99500"/>
              </a:lnSpc>
              <a:spcBef>
                <a:spcPts val="5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scintillator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(BC-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408)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even(H):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2000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x320x80mm</a:t>
            </a:r>
            <a:r>
              <a:rPr sz="2000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2000" spc="165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>
                <a:latin typeface="Times New Roman" panose="02020603050405020304" pitchFamily="18" charset="0"/>
                <a:cs typeface="Times New Roman" panose="02020603050405020304" pitchFamily="18" charset="0"/>
              </a:rPr>
              <a:t>x8</a:t>
            </a:r>
            <a:r>
              <a:rPr sz="2000" spc="-2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endParaRPr lang="en-US" sz="2000" spc="-1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1244600">
              <a:lnSpc>
                <a:spcPct val="99500"/>
              </a:lnSpc>
              <a:spcBef>
                <a:spcPts val="50"/>
              </a:spcBef>
            </a:pPr>
            <a:r>
              <a:rPr sz="20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odd(V):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2000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x160x80mm</a:t>
            </a:r>
            <a:r>
              <a:rPr sz="2000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2000" spc="165" baseline="2546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x4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x8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spcBef>
                <a:spcPts val="214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Reflector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spcBef>
                <a:spcPts val="4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plates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wrapped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>
                <a:latin typeface="Times New Roman" panose="02020603050405020304" pitchFamily="18" charset="0"/>
                <a:cs typeface="Times New Roman" panose="02020603050405020304" pitchFamily="18" charset="0"/>
              </a:rPr>
              <a:t>12-</a:t>
            </a:r>
            <a:r>
              <a:rPr sz="2000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sz="2000" spc="-2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000">
                <a:latin typeface="Times New Roman" panose="02020603050405020304" pitchFamily="18" charset="0"/>
                <a:cs typeface="Times New Roman" panose="02020603050405020304" pitchFamily="18" charset="0"/>
              </a:rPr>
              <a:t>luminized</a:t>
            </a:r>
            <a:r>
              <a:rPr sz="2000" spc="-2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Mylar</a:t>
            </a:r>
            <a:r>
              <a:rPr lang="en-US" sz="20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 film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spcBef>
                <a:spcPts val="214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--Light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guide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spcBef>
                <a:spcPts val="40"/>
              </a:spcBef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Sawtooth</a:t>
            </a:r>
            <a:r>
              <a:rPr sz="2000" spc="-3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layers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"/>
              </a:spcBef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0335" marR="2818765" indent="-52069">
              <a:lnSpc>
                <a:spcPts val="210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--Photomultiplier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H7195/H6410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lnSpc>
                <a:spcPts val="2130"/>
              </a:lnSpc>
              <a:spcBef>
                <a:spcPts val="218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lnSpc>
                <a:spcPts val="213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Counting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rate: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&gt;50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kHz@20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marR="1972945">
              <a:lnSpc>
                <a:spcPts val="2100"/>
              </a:lnSpc>
              <a:spcBef>
                <a:spcPts val="16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resolution: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Timing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r>
              <a:rPr sz="20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000" spc="-3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sz="2000" spc="-3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>
              <a:lnSpc>
                <a:spcPts val="214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resolution: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σ(L)/L=0.33/√L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A6ED1F0C-7F09-71DE-5F34-176FE8420655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Times New Roman" panose="02020603050405020304" pitchFamily="18" charset="0"/>
              </a:rPr>
              <a:t>Structure of BOS</a:t>
            </a:r>
            <a:r>
              <a:rPr lang="en-US" altLang="zh-CN" sz="3200" baseline="30000">
                <a:cs typeface="Times New Roman" panose="02020603050405020304" pitchFamily="18" charset="0"/>
              </a:rPr>
              <a:t>4</a:t>
            </a:r>
            <a:r>
              <a:rPr lang="en-US" altLang="zh-CN" sz="3200">
                <a:cs typeface="Times New Roman" panose="02020603050405020304" pitchFamily="18" charset="0"/>
              </a:rPr>
              <a:t> Detector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2E7E27F-4378-3271-3E01-9D102823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19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11" name="页脚占位符 2">
            <a:extLst>
              <a:ext uri="{FF2B5EF4-FFF2-40B4-BE49-F238E27FC236}">
                <a16:creationId xmlns:a16="http://schemas.microsoft.com/office/drawing/2014/main" id="{4044BECA-7D32-53FD-EEE0-C74820E2F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>
            <a:cxnSpLocks/>
          </p:cNvCxnSpPr>
          <p:nvPr/>
        </p:nvCxnSpPr>
        <p:spPr>
          <a:xfrm>
            <a:off x="1193333" y="2060848"/>
            <a:ext cx="68468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直接连接符 5"/>
          <p:cNvCxnSpPr>
            <a:cxnSpLocks/>
          </p:cNvCxnSpPr>
          <p:nvPr/>
        </p:nvCxnSpPr>
        <p:spPr>
          <a:xfrm>
            <a:off x="1168221" y="5013176"/>
            <a:ext cx="68971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43109" y="1172888"/>
            <a:ext cx="2289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cs typeface="Arial" panose="020B0604020202020204" pitchFamily="34" charset="0"/>
              </a:rPr>
              <a:t>Outline</a:t>
            </a:r>
            <a:endParaRPr lang="zh-CN" altLang="en-US" sz="4000" b="1" dirty="0">
              <a:cs typeface="Arial" panose="020B0604020202020204" pitchFamily="34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343FF972-F049-0436-B189-AB06A3F5AEE2}"/>
              </a:ext>
            </a:extLst>
          </p:cNvPr>
          <p:cNvGrpSpPr/>
          <p:nvPr/>
        </p:nvGrpSpPr>
        <p:grpSpPr>
          <a:xfrm>
            <a:off x="551384" y="2373123"/>
            <a:ext cx="7915158" cy="2366130"/>
            <a:chOff x="552667" y="2240923"/>
            <a:chExt cx="7915158" cy="2366130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821A3DE7-994E-1CD3-14F7-E2361016059B}"/>
                </a:ext>
              </a:extLst>
            </p:cNvPr>
            <p:cNvGrpSpPr/>
            <p:nvPr/>
          </p:nvGrpSpPr>
          <p:grpSpPr>
            <a:xfrm>
              <a:off x="552667" y="2841613"/>
              <a:ext cx="7915158" cy="523221"/>
              <a:chOff x="557106" y="3004047"/>
              <a:chExt cx="7915158" cy="52322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57106" y="3004047"/>
                <a:ext cx="1281333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zh-CN" sz="2800" dirty="0">
                    <a:cs typeface="Times New Roman" panose="02020603050405020304" pitchFamily="18" charset="0"/>
                  </a:rPr>
                  <a:t>2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180590" y="3004048"/>
                <a:ext cx="629167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zh-CN" sz="2800">
                    <a:cs typeface="Times New Roman" panose="02020603050405020304" pitchFamily="18" charset="0"/>
                  </a:rPr>
                  <a:t>Experimental procedure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" name="直接连接符 17"/>
              <p:cNvCxnSpPr/>
              <p:nvPr/>
            </p:nvCxnSpPr>
            <p:spPr>
              <a:xfrm>
                <a:off x="2011182" y="3138158"/>
                <a:ext cx="0" cy="269938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DF6006EB-5927-60C6-480F-0532B5D92718}"/>
                </a:ext>
              </a:extLst>
            </p:cNvPr>
            <p:cNvGrpSpPr/>
            <p:nvPr/>
          </p:nvGrpSpPr>
          <p:grpSpPr>
            <a:xfrm>
              <a:off x="557106" y="3477302"/>
              <a:ext cx="7483109" cy="523221"/>
              <a:chOff x="557106" y="3542228"/>
              <a:chExt cx="7483109" cy="523221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557106" y="3542228"/>
                <a:ext cx="1281333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zh-CN" sz="2800" dirty="0">
                    <a:cs typeface="Times New Roman" panose="02020603050405020304" pitchFamily="18" charset="0"/>
                  </a:rPr>
                  <a:t>3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180590" y="3542229"/>
                <a:ext cx="5859625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zh-CN" sz="2800" dirty="0">
                    <a:cs typeface="Times New Roman" panose="02020603050405020304" pitchFamily="18" charset="0"/>
                  </a:rPr>
                  <a:t>Data analysis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直接连接符 18"/>
              <p:cNvCxnSpPr/>
              <p:nvPr/>
            </p:nvCxnSpPr>
            <p:spPr>
              <a:xfrm>
                <a:off x="2011182" y="3664952"/>
                <a:ext cx="0" cy="269938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7BCBC90F-5BA1-FCE3-D8CD-076B3786C9A7}"/>
                </a:ext>
              </a:extLst>
            </p:cNvPr>
            <p:cNvGrpSpPr/>
            <p:nvPr/>
          </p:nvGrpSpPr>
          <p:grpSpPr>
            <a:xfrm>
              <a:off x="552667" y="4083832"/>
              <a:ext cx="6479437" cy="523221"/>
              <a:chOff x="552667" y="4040094"/>
              <a:chExt cx="6479437" cy="523221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552667" y="4040094"/>
                <a:ext cx="1281333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zh-CN" sz="2800" dirty="0">
                    <a:cs typeface="Times New Roman" panose="02020603050405020304" pitchFamily="18" charset="0"/>
                  </a:rPr>
                  <a:t>4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180590" y="4040095"/>
                <a:ext cx="4851514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zh-CN" sz="2800" dirty="0">
                    <a:cs typeface="Times New Roman" panose="02020603050405020304" pitchFamily="18" charset="0"/>
                  </a:rPr>
                  <a:t>Preliminary results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" name="直接连接符 19"/>
              <p:cNvCxnSpPr/>
              <p:nvPr/>
            </p:nvCxnSpPr>
            <p:spPr>
              <a:xfrm>
                <a:off x="2011182" y="4167153"/>
                <a:ext cx="0" cy="269938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D516553A-3A8C-BCD9-07CA-8EBB55307ACD}"/>
                </a:ext>
              </a:extLst>
            </p:cNvPr>
            <p:cNvGrpSpPr/>
            <p:nvPr/>
          </p:nvGrpSpPr>
          <p:grpSpPr>
            <a:xfrm>
              <a:off x="552667" y="2240923"/>
              <a:ext cx="6335238" cy="523221"/>
              <a:chOff x="552667" y="2493486"/>
              <a:chExt cx="6335238" cy="523221"/>
            </a:xfrm>
          </p:grpSpPr>
          <p:cxnSp>
            <p:nvCxnSpPr>
              <p:cNvPr id="17" name="直接连接符 16"/>
              <p:cNvCxnSpPr/>
              <p:nvPr/>
            </p:nvCxnSpPr>
            <p:spPr>
              <a:xfrm>
                <a:off x="2011182" y="2613683"/>
                <a:ext cx="0" cy="269938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TextBox 11"/>
              <p:cNvSpPr txBox="1"/>
              <p:nvPr/>
            </p:nvSpPr>
            <p:spPr>
              <a:xfrm>
                <a:off x="2182713" y="2493486"/>
                <a:ext cx="4705192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Introduction</a:t>
                </a:r>
                <a:endParaRPr lang="zh-CN" altLang="en-US" sz="2800" dirty="0">
                  <a:solidFill>
                    <a:srgbClr val="FF0000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TextBox 7"/>
              <p:cNvSpPr txBox="1"/>
              <p:nvPr/>
            </p:nvSpPr>
            <p:spPr>
              <a:xfrm>
                <a:off x="552667" y="2493487"/>
                <a:ext cx="1281333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zh-CN" sz="2800" dirty="0">
                    <a:cs typeface="Times New Roman" panose="02020603050405020304" pitchFamily="18" charset="0"/>
                  </a:rPr>
                  <a:t>1</a:t>
                </a:r>
                <a:endParaRPr lang="zh-CN" altLang="en-US" sz="2800" dirty="0"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33130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495534" y="1396222"/>
            <a:ext cx="380657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Detector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configuration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8138" y="1942378"/>
            <a:ext cx="5232592" cy="109004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79400" marR="55880" indent="-228600">
              <a:lnSpc>
                <a:spcPts val="1700"/>
              </a:lnSpc>
              <a:spcBef>
                <a:spcPts val="340"/>
              </a:spcBef>
              <a:buChar char="•"/>
              <a:tabLst>
                <a:tab pos="279400" algn="l"/>
              </a:tabLst>
            </a:pPr>
            <a:r>
              <a:rPr spc="-10" dirty="0">
                <a:latin typeface="Arial"/>
                <a:cs typeface="Arial"/>
              </a:rPr>
              <a:t>5-</a:t>
            </a:r>
            <a:r>
              <a:rPr spc="-20" dirty="0">
                <a:latin typeface="Arial"/>
                <a:cs typeface="Arial"/>
              </a:rPr>
              <a:t>mm-</a:t>
            </a:r>
            <a:r>
              <a:rPr dirty="0">
                <a:latin typeface="Arial"/>
                <a:cs typeface="Arial"/>
              </a:rPr>
              <a:t>thick</a:t>
            </a:r>
            <a:r>
              <a:rPr spc="-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normal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plastic</a:t>
            </a:r>
            <a:r>
              <a:rPr spc="-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scintillator (BC-</a:t>
            </a:r>
            <a:r>
              <a:rPr dirty="0">
                <a:latin typeface="Arial"/>
                <a:cs typeface="Arial"/>
              </a:rPr>
              <a:t>408)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x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16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layer</a:t>
            </a:r>
            <a:endParaRPr>
              <a:latin typeface="Arial"/>
              <a:cs typeface="Arial"/>
            </a:endParaRPr>
          </a:p>
          <a:p>
            <a:pPr marL="278765" indent="-227965">
              <a:spcBef>
                <a:spcPts val="359"/>
              </a:spcBef>
              <a:buChar char="•"/>
              <a:tabLst>
                <a:tab pos="278765" algn="l"/>
              </a:tabLst>
            </a:pPr>
            <a:r>
              <a:rPr spc="-25" dirty="0">
                <a:latin typeface="Arial"/>
                <a:cs typeface="Arial"/>
              </a:rPr>
              <a:t>Total </a:t>
            </a:r>
            <a:r>
              <a:rPr dirty="0">
                <a:latin typeface="Arial"/>
                <a:cs typeface="Arial"/>
              </a:rPr>
              <a:t>area:</a:t>
            </a:r>
            <a:r>
              <a:rPr spc="-3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320</a:t>
            </a:r>
            <a:r>
              <a:rPr spc="-2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x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160mm</a:t>
            </a:r>
            <a:r>
              <a:rPr spc="-15" baseline="26455" dirty="0">
                <a:latin typeface="Arial"/>
                <a:cs typeface="Arial"/>
              </a:rPr>
              <a:t>2</a:t>
            </a:r>
            <a:endParaRPr baseline="26455">
              <a:latin typeface="Arial"/>
              <a:cs typeface="Arial"/>
            </a:endParaRPr>
          </a:p>
          <a:p>
            <a:pPr marL="279400" marR="302895" indent="-228600">
              <a:lnSpc>
                <a:spcPts val="1700"/>
              </a:lnSpc>
              <a:spcBef>
                <a:spcPts val="520"/>
              </a:spcBef>
              <a:buChar char="•"/>
              <a:tabLst>
                <a:tab pos="279400" algn="l"/>
              </a:tabLst>
            </a:pPr>
            <a:r>
              <a:rPr dirty="0">
                <a:latin typeface="Arial"/>
                <a:cs typeface="Arial"/>
              </a:rPr>
              <a:t>Odd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even</a:t>
            </a:r>
            <a:r>
              <a:rPr spc="-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layers</a:t>
            </a:r>
            <a:r>
              <a:rPr spc="-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are</a:t>
            </a:r>
            <a:r>
              <a:rPr spc="-1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read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out </a:t>
            </a:r>
            <a:r>
              <a:rPr spc="-10" dirty="0">
                <a:latin typeface="Arial"/>
                <a:cs typeface="Arial"/>
              </a:rPr>
              <a:t>separately.</a:t>
            </a:r>
            <a:endParaRPr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59921" y="1293504"/>
            <a:ext cx="8187055" cy="323164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90805">
              <a:spcBef>
                <a:spcPts val="359"/>
              </a:spcBef>
            </a:pPr>
            <a:endParaRPr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6475" y="4805054"/>
            <a:ext cx="2555339" cy="201929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145429" y="1350539"/>
            <a:ext cx="374970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spcBef>
                <a:spcPts val="100"/>
              </a:spcBef>
              <a:buChar char="•"/>
              <a:tabLst>
                <a:tab pos="297815" algn="l"/>
              </a:tabLst>
            </a:pPr>
            <a:r>
              <a:rPr sz="2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Discrimination</a:t>
            </a:r>
            <a:r>
              <a:rPr sz="2000" u="sng" spc="-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principle: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873726" y="6312857"/>
            <a:ext cx="3081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accent1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defRPr>
            </a:lvl1pPr>
          </a:lstStyle>
          <a:p>
            <a:r>
              <a:t>L</a:t>
            </a:r>
            <a:r>
              <a:rPr dirty="0"/>
              <a:t>. Yu et al, NIM A 866(2017)118-128</a:t>
            </a:r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7187623" y="3232125"/>
            <a:ext cx="3227070" cy="3140075"/>
            <a:chOff x="5309481" y="3348920"/>
            <a:chExt cx="3227070" cy="3140075"/>
          </a:xfrm>
        </p:grpSpPr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09482" y="3467769"/>
              <a:ext cx="3226824" cy="302089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309481" y="3348920"/>
              <a:ext cx="3227070" cy="369570"/>
            </a:xfrm>
            <a:custGeom>
              <a:avLst/>
              <a:gdLst/>
              <a:ahLst/>
              <a:cxnLst/>
              <a:rect l="l" t="t" r="r" b="b"/>
              <a:pathLst>
                <a:path w="3227070" h="369570">
                  <a:moveTo>
                    <a:pt x="3226824" y="0"/>
                  </a:moveTo>
                  <a:lnTo>
                    <a:pt x="0" y="0"/>
                  </a:lnTo>
                  <a:lnTo>
                    <a:pt x="0" y="369331"/>
                  </a:lnTo>
                  <a:lnTo>
                    <a:pt x="3226824" y="369331"/>
                  </a:lnTo>
                  <a:lnTo>
                    <a:pt x="322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2800"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764764" y="3168502"/>
            <a:ext cx="23091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Test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 </a:t>
            </a:r>
            <a:r>
              <a:rPr sz="2000" spc="-15" baseline="25462" dirty="0">
                <a:latin typeface="Calibri"/>
                <a:cs typeface="Calibri"/>
              </a:rPr>
              <a:t>241</a:t>
            </a:r>
            <a:r>
              <a:rPr sz="2000" spc="-10" dirty="0">
                <a:latin typeface="Calibri"/>
                <a:cs typeface="Calibri"/>
              </a:rPr>
              <a:t>Am-</a:t>
            </a:r>
            <a:r>
              <a:rPr sz="2000" spc="-37" baseline="25462" dirty="0">
                <a:latin typeface="Calibri"/>
                <a:cs typeface="Calibri"/>
              </a:rPr>
              <a:t>9</a:t>
            </a:r>
            <a:r>
              <a:rPr sz="2000" spc="-25" dirty="0">
                <a:latin typeface="Calibri"/>
                <a:cs typeface="Calibri"/>
              </a:rPr>
              <a:t>Be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01DBA234-65E6-5A55-DB7E-25E7879A1C60}"/>
              </a:ext>
            </a:extLst>
          </p:cNvPr>
          <p:cNvGrpSpPr/>
          <p:nvPr/>
        </p:nvGrpSpPr>
        <p:grpSpPr>
          <a:xfrm>
            <a:off x="403640" y="1609653"/>
            <a:ext cx="5607925" cy="3136249"/>
            <a:chOff x="1698994" y="1989051"/>
            <a:chExt cx="4283296" cy="2669133"/>
          </a:xfrm>
        </p:grpSpPr>
        <p:grpSp>
          <p:nvGrpSpPr>
            <p:cNvPr id="24" name="object 24"/>
            <p:cNvGrpSpPr/>
            <p:nvPr/>
          </p:nvGrpSpPr>
          <p:grpSpPr>
            <a:xfrm>
              <a:off x="1698994" y="2105273"/>
              <a:ext cx="4283296" cy="2552911"/>
              <a:chOff x="208253" y="2161437"/>
              <a:chExt cx="4283296" cy="2552911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3322240" y="3003576"/>
                <a:ext cx="0" cy="342900"/>
              </a:xfrm>
              <a:custGeom>
                <a:avLst/>
                <a:gdLst/>
                <a:ahLst/>
                <a:cxnLst/>
                <a:rect l="l" t="t" r="r" b="b"/>
                <a:pathLst>
                  <a:path h="342900">
                    <a:moveTo>
                      <a:pt x="0" y="0"/>
                    </a:moveTo>
                    <a:lnTo>
                      <a:pt x="0" y="342900"/>
                    </a:lnTo>
                  </a:path>
                </a:pathLst>
              </a:custGeom>
              <a:ln w="8312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3284131" y="2978187"/>
                <a:ext cx="76200" cy="3937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393700">
                    <a:moveTo>
                      <a:pt x="76200" y="317500"/>
                    </a:moveTo>
                    <a:lnTo>
                      <a:pt x="0" y="317500"/>
                    </a:lnTo>
                    <a:lnTo>
                      <a:pt x="38100" y="393700"/>
                    </a:lnTo>
                    <a:lnTo>
                      <a:pt x="76200" y="317500"/>
                    </a:lnTo>
                    <a:close/>
                  </a:path>
                  <a:path w="76200" h="393700">
                    <a:moveTo>
                      <a:pt x="76200" y="76200"/>
                    </a:moveTo>
                    <a:lnTo>
                      <a:pt x="38100" y="0"/>
                    </a:lnTo>
                    <a:lnTo>
                      <a:pt x="0" y="76200"/>
                    </a:lnTo>
                    <a:lnTo>
                      <a:pt x="76200" y="762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7" name="object 27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08253" y="2694224"/>
                <a:ext cx="4282856" cy="1771186"/>
              </a:xfrm>
              <a:prstGeom prst="rect">
                <a:avLst/>
              </a:prstGeom>
            </p:spPr>
          </p:pic>
          <p:pic>
            <p:nvPicPr>
              <p:cNvPr id="28" name="object 28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59911" y="4453684"/>
                <a:ext cx="4231198" cy="260664"/>
              </a:xfrm>
              <a:prstGeom prst="rect">
                <a:avLst/>
              </a:prstGeom>
            </p:spPr>
          </p:pic>
          <p:sp>
            <p:nvSpPr>
              <p:cNvPr id="29" name="object 29"/>
              <p:cNvSpPr/>
              <p:nvPr/>
            </p:nvSpPr>
            <p:spPr>
              <a:xfrm>
                <a:off x="259909" y="2161437"/>
                <a:ext cx="4231640" cy="559435"/>
              </a:xfrm>
              <a:custGeom>
                <a:avLst/>
                <a:gdLst/>
                <a:ahLst/>
                <a:cxnLst/>
                <a:rect l="l" t="t" r="r" b="b"/>
                <a:pathLst>
                  <a:path w="4231640" h="559435">
                    <a:moveTo>
                      <a:pt x="4231198" y="0"/>
                    </a:moveTo>
                    <a:lnTo>
                      <a:pt x="0" y="0"/>
                    </a:lnTo>
                    <a:lnTo>
                      <a:pt x="0" y="559203"/>
                    </a:lnTo>
                    <a:lnTo>
                      <a:pt x="4231198" y="559203"/>
                    </a:lnTo>
                    <a:lnTo>
                      <a:pt x="4231198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5" name="object 35"/>
            <p:cNvSpPr txBox="1"/>
            <p:nvPr/>
          </p:nvSpPr>
          <p:spPr>
            <a:xfrm>
              <a:off x="2712624" y="1989051"/>
              <a:ext cx="2976880" cy="711592"/>
            </a:xfrm>
            <a:prstGeom prst="rect">
              <a:avLst/>
            </a:prstGeom>
          </p:spPr>
          <p:txBody>
            <a:bodyPr vert="horz" wrap="square" lIns="0" tIns="58419" rIns="0" bIns="0" rtlCol="0">
              <a:spAutoFit/>
            </a:bodyPr>
            <a:lstStyle/>
            <a:p>
              <a:pPr marL="316230">
                <a:spcBef>
                  <a:spcPts val="459"/>
                </a:spcBef>
              </a:pPr>
              <a:r>
                <a:rPr sz="2400" dirty="0">
                  <a:latin typeface="Calibri"/>
                  <a:cs typeface="Calibri"/>
                </a:rPr>
                <a:t>Simulation</a:t>
              </a:r>
              <a:r>
                <a:rPr sz="2400" spc="-30" dirty="0">
                  <a:latin typeface="Calibri"/>
                  <a:cs typeface="Calibri"/>
                </a:rPr>
                <a:t> </a:t>
              </a:r>
              <a:r>
                <a:rPr sz="2400" dirty="0">
                  <a:latin typeface="Calibri"/>
                  <a:cs typeface="Calibri"/>
                </a:rPr>
                <a:t>by</a:t>
              </a:r>
              <a:r>
                <a:rPr sz="2400" spc="-30" dirty="0">
                  <a:latin typeface="Calibri"/>
                  <a:cs typeface="Calibri"/>
                </a:rPr>
                <a:t> </a:t>
              </a:r>
              <a:r>
                <a:rPr sz="2400" spc="-10" dirty="0">
                  <a:latin typeface="Calibri"/>
                  <a:cs typeface="Calibri"/>
                </a:rPr>
                <a:t>Geant4</a:t>
              </a:r>
              <a:endParaRPr sz="2400">
                <a:latin typeface="Calibri"/>
                <a:cs typeface="Calibri"/>
              </a:endParaRPr>
            </a:p>
            <a:p>
              <a:pPr marL="12700">
                <a:spcBef>
                  <a:spcPts val="315"/>
                </a:spcBef>
                <a:tabLst>
                  <a:tab pos="1980564" algn="l"/>
                </a:tabLst>
              </a:pPr>
              <a:r>
                <a:rPr sz="2400" dirty="0">
                  <a:solidFill>
                    <a:srgbClr val="0000FE"/>
                  </a:solidFill>
                  <a:latin typeface="Calibri"/>
                  <a:cs typeface="Calibri"/>
                </a:rPr>
                <a:t>20~60</a:t>
              </a:r>
              <a:r>
                <a:rPr sz="2400" spc="-52" dirty="0">
                  <a:solidFill>
                    <a:srgbClr val="0000FE"/>
                  </a:solidFill>
                  <a:latin typeface="Calibri"/>
                  <a:cs typeface="Calibri"/>
                </a:rPr>
                <a:t> </a:t>
              </a:r>
              <a:r>
                <a:rPr sz="2400" dirty="0">
                  <a:solidFill>
                    <a:srgbClr val="0000FE"/>
                  </a:solidFill>
                  <a:latin typeface="Calibri"/>
                  <a:cs typeface="Calibri"/>
                </a:rPr>
                <a:t>MeV</a:t>
              </a:r>
              <a:r>
                <a:rPr sz="2400" spc="-44" dirty="0">
                  <a:solidFill>
                    <a:srgbClr val="0000FE"/>
                  </a:solidFill>
                  <a:latin typeface="Calibri"/>
                  <a:cs typeface="Calibri"/>
                </a:rPr>
                <a:t> </a:t>
              </a:r>
              <a:r>
                <a:rPr sz="2400" spc="-75" dirty="0">
                  <a:solidFill>
                    <a:srgbClr val="0000FE"/>
                  </a:solidFill>
                  <a:latin typeface="Calibri"/>
                  <a:cs typeface="Calibri"/>
                </a:rPr>
                <a:t>n</a:t>
              </a:r>
              <a:r>
                <a:rPr sz="2400" baseline="1736" dirty="0">
                  <a:latin typeface="Calibri"/>
                  <a:cs typeface="Calibri"/>
                </a:rPr>
                <a:t>	</a:t>
              </a:r>
              <a:r>
                <a:rPr sz="2400" dirty="0">
                  <a:solidFill>
                    <a:srgbClr val="FF0000"/>
                  </a:solidFill>
                  <a:latin typeface="Calibri"/>
                  <a:cs typeface="Calibri"/>
                </a:rPr>
                <a:t>0~10</a:t>
              </a:r>
              <a:r>
                <a:rPr sz="2400" spc="-30" dirty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sz="2400" dirty="0">
                  <a:solidFill>
                    <a:srgbClr val="FF0000"/>
                  </a:solidFill>
                  <a:latin typeface="Calibri"/>
                  <a:cs typeface="Calibri"/>
                </a:rPr>
                <a:t>MeV</a:t>
              </a:r>
              <a:r>
                <a:rPr sz="2400" spc="-30" dirty="0">
                  <a:solidFill>
                    <a:srgbClr val="FF0000"/>
                  </a:solidFill>
                  <a:latin typeface="Calibri"/>
                  <a:cs typeface="Calibri"/>
                </a:rPr>
                <a:t> </a:t>
              </a:r>
              <a:r>
                <a:rPr sz="2400" spc="-50" dirty="0">
                  <a:solidFill>
                    <a:srgbClr val="FF0000"/>
                  </a:solidFill>
                  <a:latin typeface="Calibri"/>
                  <a:cs typeface="Calibri"/>
                </a:rPr>
                <a:t>γ</a:t>
              </a:r>
              <a:endParaRPr sz="2400">
                <a:solidFill>
                  <a:srgbClr val="FF0000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149544" y="3340534"/>
            <a:ext cx="4478690" cy="1343025"/>
            <a:chOff x="637952" y="3340531"/>
            <a:chExt cx="3525061" cy="1343025"/>
          </a:xfrm>
        </p:grpSpPr>
        <p:sp>
          <p:nvSpPr>
            <p:cNvPr id="37" name="object 37"/>
            <p:cNvSpPr/>
            <p:nvPr/>
          </p:nvSpPr>
          <p:spPr>
            <a:xfrm>
              <a:off x="637952" y="3340531"/>
              <a:ext cx="346075" cy="1343025"/>
            </a:xfrm>
            <a:custGeom>
              <a:avLst/>
              <a:gdLst/>
              <a:ahLst/>
              <a:cxnLst/>
              <a:rect l="l" t="t" r="r" b="b"/>
              <a:pathLst>
                <a:path w="346075" h="1343025">
                  <a:moveTo>
                    <a:pt x="0" y="671384"/>
                  </a:moveTo>
                  <a:lnTo>
                    <a:pt x="1014" y="598229"/>
                  </a:lnTo>
                  <a:lnTo>
                    <a:pt x="3987" y="527356"/>
                  </a:lnTo>
                  <a:lnTo>
                    <a:pt x="8813" y="459175"/>
                  </a:lnTo>
                  <a:lnTo>
                    <a:pt x="15387" y="394094"/>
                  </a:lnTo>
                  <a:lnTo>
                    <a:pt x="23603" y="332524"/>
                  </a:lnTo>
                  <a:lnTo>
                    <a:pt x="33355" y="274873"/>
                  </a:lnTo>
                  <a:lnTo>
                    <a:pt x="44539" y="221552"/>
                  </a:lnTo>
                  <a:lnTo>
                    <a:pt x="57049" y="172971"/>
                  </a:lnTo>
                  <a:lnTo>
                    <a:pt x="70779" y="129538"/>
                  </a:lnTo>
                  <a:lnTo>
                    <a:pt x="85624" y="91663"/>
                  </a:lnTo>
                  <a:lnTo>
                    <a:pt x="118237" y="34227"/>
                  </a:lnTo>
                  <a:lnTo>
                    <a:pt x="154043" y="3939"/>
                  </a:lnTo>
                  <a:lnTo>
                    <a:pt x="172880" y="0"/>
                  </a:lnTo>
                  <a:lnTo>
                    <a:pt x="191718" y="3939"/>
                  </a:lnTo>
                  <a:lnTo>
                    <a:pt x="227524" y="34227"/>
                  </a:lnTo>
                  <a:lnTo>
                    <a:pt x="260137" y="91663"/>
                  </a:lnTo>
                  <a:lnTo>
                    <a:pt x="274982" y="129538"/>
                  </a:lnTo>
                  <a:lnTo>
                    <a:pt x="288712" y="172971"/>
                  </a:lnTo>
                  <a:lnTo>
                    <a:pt x="301221" y="221552"/>
                  </a:lnTo>
                  <a:lnTo>
                    <a:pt x="312405" y="274873"/>
                  </a:lnTo>
                  <a:lnTo>
                    <a:pt x="322158" y="332524"/>
                  </a:lnTo>
                  <a:lnTo>
                    <a:pt x="330374" y="394094"/>
                  </a:lnTo>
                  <a:lnTo>
                    <a:pt x="336948" y="459175"/>
                  </a:lnTo>
                  <a:lnTo>
                    <a:pt x="341774" y="527356"/>
                  </a:lnTo>
                  <a:lnTo>
                    <a:pt x="344747" y="598229"/>
                  </a:lnTo>
                  <a:lnTo>
                    <a:pt x="345761" y="671384"/>
                  </a:lnTo>
                  <a:lnTo>
                    <a:pt x="344747" y="744539"/>
                  </a:lnTo>
                  <a:lnTo>
                    <a:pt x="341774" y="815412"/>
                  </a:lnTo>
                  <a:lnTo>
                    <a:pt x="336948" y="883594"/>
                  </a:lnTo>
                  <a:lnTo>
                    <a:pt x="330374" y="948675"/>
                  </a:lnTo>
                  <a:lnTo>
                    <a:pt x="322158" y="1010245"/>
                  </a:lnTo>
                  <a:lnTo>
                    <a:pt x="312405" y="1067896"/>
                  </a:lnTo>
                  <a:lnTo>
                    <a:pt x="301221" y="1121216"/>
                  </a:lnTo>
                  <a:lnTo>
                    <a:pt x="288712" y="1169798"/>
                  </a:lnTo>
                  <a:lnTo>
                    <a:pt x="274982" y="1213231"/>
                  </a:lnTo>
                  <a:lnTo>
                    <a:pt x="260137" y="1251105"/>
                  </a:lnTo>
                  <a:lnTo>
                    <a:pt x="227524" y="1308541"/>
                  </a:lnTo>
                  <a:lnTo>
                    <a:pt x="191718" y="1338829"/>
                  </a:lnTo>
                  <a:lnTo>
                    <a:pt x="172880" y="1342769"/>
                  </a:lnTo>
                  <a:lnTo>
                    <a:pt x="154043" y="1338829"/>
                  </a:lnTo>
                  <a:lnTo>
                    <a:pt x="118237" y="1308541"/>
                  </a:lnTo>
                  <a:lnTo>
                    <a:pt x="85624" y="1251105"/>
                  </a:lnTo>
                  <a:lnTo>
                    <a:pt x="70779" y="1213231"/>
                  </a:lnTo>
                  <a:lnTo>
                    <a:pt x="57049" y="1169798"/>
                  </a:lnTo>
                  <a:lnTo>
                    <a:pt x="44539" y="1121216"/>
                  </a:lnTo>
                  <a:lnTo>
                    <a:pt x="33355" y="1067896"/>
                  </a:lnTo>
                  <a:lnTo>
                    <a:pt x="23603" y="1010245"/>
                  </a:lnTo>
                  <a:lnTo>
                    <a:pt x="15387" y="948675"/>
                  </a:lnTo>
                  <a:lnTo>
                    <a:pt x="8813" y="883594"/>
                  </a:lnTo>
                  <a:lnTo>
                    <a:pt x="3987" y="815412"/>
                  </a:lnTo>
                  <a:lnTo>
                    <a:pt x="1014" y="744539"/>
                  </a:lnTo>
                  <a:lnTo>
                    <a:pt x="0" y="671384"/>
                  </a:lnTo>
                  <a:close/>
                </a:path>
              </a:pathLst>
            </a:custGeom>
            <a:ln w="12699">
              <a:solidFill>
                <a:srgbClr val="0000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87998" y="3340531"/>
              <a:ext cx="346075" cy="1343025"/>
            </a:xfrm>
            <a:custGeom>
              <a:avLst/>
              <a:gdLst/>
              <a:ahLst/>
              <a:cxnLst/>
              <a:rect l="l" t="t" r="r" b="b"/>
              <a:pathLst>
                <a:path w="346075" h="1343025">
                  <a:moveTo>
                    <a:pt x="0" y="671384"/>
                  </a:moveTo>
                  <a:lnTo>
                    <a:pt x="1014" y="598229"/>
                  </a:lnTo>
                  <a:lnTo>
                    <a:pt x="3987" y="527356"/>
                  </a:lnTo>
                  <a:lnTo>
                    <a:pt x="8813" y="459175"/>
                  </a:lnTo>
                  <a:lnTo>
                    <a:pt x="15387" y="394094"/>
                  </a:lnTo>
                  <a:lnTo>
                    <a:pt x="23603" y="332523"/>
                  </a:lnTo>
                  <a:lnTo>
                    <a:pt x="33356" y="274873"/>
                  </a:lnTo>
                  <a:lnTo>
                    <a:pt x="44539" y="221552"/>
                  </a:lnTo>
                  <a:lnTo>
                    <a:pt x="57049" y="172971"/>
                  </a:lnTo>
                  <a:lnTo>
                    <a:pt x="70779" y="129538"/>
                  </a:lnTo>
                  <a:lnTo>
                    <a:pt x="85624" y="91663"/>
                  </a:lnTo>
                  <a:lnTo>
                    <a:pt x="118237" y="34227"/>
                  </a:lnTo>
                  <a:lnTo>
                    <a:pt x="154043" y="3939"/>
                  </a:lnTo>
                  <a:lnTo>
                    <a:pt x="172880" y="0"/>
                  </a:lnTo>
                  <a:lnTo>
                    <a:pt x="191718" y="3939"/>
                  </a:lnTo>
                  <a:lnTo>
                    <a:pt x="227524" y="34227"/>
                  </a:lnTo>
                  <a:lnTo>
                    <a:pt x="260137" y="91663"/>
                  </a:lnTo>
                  <a:lnTo>
                    <a:pt x="274982" y="129538"/>
                  </a:lnTo>
                  <a:lnTo>
                    <a:pt x="288712" y="172971"/>
                  </a:lnTo>
                  <a:lnTo>
                    <a:pt x="301222" y="221552"/>
                  </a:lnTo>
                  <a:lnTo>
                    <a:pt x="312406" y="274873"/>
                  </a:lnTo>
                  <a:lnTo>
                    <a:pt x="322158" y="332523"/>
                  </a:lnTo>
                  <a:lnTo>
                    <a:pt x="330374" y="394094"/>
                  </a:lnTo>
                  <a:lnTo>
                    <a:pt x="336948" y="459175"/>
                  </a:lnTo>
                  <a:lnTo>
                    <a:pt x="341774" y="527356"/>
                  </a:lnTo>
                  <a:lnTo>
                    <a:pt x="344747" y="598229"/>
                  </a:lnTo>
                  <a:lnTo>
                    <a:pt x="345762" y="671384"/>
                  </a:lnTo>
                  <a:lnTo>
                    <a:pt x="344747" y="744539"/>
                  </a:lnTo>
                  <a:lnTo>
                    <a:pt x="341774" y="815412"/>
                  </a:lnTo>
                  <a:lnTo>
                    <a:pt x="336948" y="883594"/>
                  </a:lnTo>
                  <a:lnTo>
                    <a:pt x="330374" y="948675"/>
                  </a:lnTo>
                  <a:lnTo>
                    <a:pt x="322158" y="1010245"/>
                  </a:lnTo>
                  <a:lnTo>
                    <a:pt x="312406" y="1067896"/>
                  </a:lnTo>
                  <a:lnTo>
                    <a:pt x="301222" y="1121216"/>
                  </a:lnTo>
                  <a:lnTo>
                    <a:pt x="288712" y="1169798"/>
                  </a:lnTo>
                  <a:lnTo>
                    <a:pt x="274982" y="1213231"/>
                  </a:lnTo>
                  <a:lnTo>
                    <a:pt x="260137" y="1251106"/>
                  </a:lnTo>
                  <a:lnTo>
                    <a:pt x="227524" y="1308542"/>
                  </a:lnTo>
                  <a:lnTo>
                    <a:pt x="191718" y="1338830"/>
                  </a:lnTo>
                  <a:lnTo>
                    <a:pt x="172880" y="1342769"/>
                  </a:lnTo>
                  <a:lnTo>
                    <a:pt x="154043" y="1338830"/>
                  </a:lnTo>
                  <a:lnTo>
                    <a:pt x="118237" y="1308542"/>
                  </a:lnTo>
                  <a:lnTo>
                    <a:pt x="85624" y="1251106"/>
                  </a:lnTo>
                  <a:lnTo>
                    <a:pt x="70779" y="1213231"/>
                  </a:lnTo>
                  <a:lnTo>
                    <a:pt x="57049" y="1169798"/>
                  </a:lnTo>
                  <a:lnTo>
                    <a:pt x="44539" y="1121216"/>
                  </a:lnTo>
                  <a:lnTo>
                    <a:pt x="33356" y="1067896"/>
                  </a:lnTo>
                  <a:lnTo>
                    <a:pt x="23603" y="1010245"/>
                  </a:lnTo>
                  <a:lnTo>
                    <a:pt x="15387" y="948675"/>
                  </a:lnTo>
                  <a:lnTo>
                    <a:pt x="8813" y="883594"/>
                  </a:lnTo>
                  <a:lnTo>
                    <a:pt x="3987" y="815412"/>
                  </a:lnTo>
                  <a:lnTo>
                    <a:pt x="1014" y="744539"/>
                  </a:lnTo>
                  <a:lnTo>
                    <a:pt x="0" y="671384"/>
                  </a:lnTo>
                  <a:close/>
                </a:path>
              </a:pathLst>
            </a:custGeom>
            <a:ln w="12699">
              <a:solidFill>
                <a:srgbClr val="0000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19988" y="4012799"/>
              <a:ext cx="1343025" cy="346075"/>
            </a:xfrm>
            <a:custGeom>
              <a:avLst/>
              <a:gdLst/>
              <a:ahLst/>
              <a:cxnLst/>
              <a:rect l="l" t="t" r="r" b="b"/>
              <a:pathLst>
                <a:path w="1343025" h="346075">
                  <a:moveTo>
                    <a:pt x="671384" y="345762"/>
                  </a:moveTo>
                  <a:lnTo>
                    <a:pt x="598229" y="344747"/>
                  </a:lnTo>
                  <a:lnTo>
                    <a:pt x="527356" y="341774"/>
                  </a:lnTo>
                  <a:lnTo>
                    <a:pt x="459175" y="336948"/>
                  </a:lnTo>
                  <a:lnTo>
                    <a:pt x="394094" y="330374"/>
                  </a:lnTo>
                  <a:lnTo>
                    <a:pt x="332523" y="322158"/>
                  </a:lnTo>
                  <a:lnTo>
                    <a:pt x="274873" y="312406"/>
                  </a:lnTo>
                  <a:lnTo>
                    <a:pt x="221552" y="301222"/>
                  </a:lnTo>
                  <a:lnTo>
                    <a:pt x="172971" y="288712"/>
                  </a:lnTo>
                  <a:lnTo>
                    <a:pt x="129538" y="274982"/>
                  </a:lnTo>
                  <a:lnTo>
                    <a:pt x="91663" y="260137"/>
                  </a:lnTo>
                  <a:lnTo>
                    <a:pt x="34227" y="227524"/>
                  </a:lnTo>
                  <a:lnTo>
                    <a:pt x="3939" y="191718"/>
                  </a:lnTo>
                  <a:lnTo>
                    <a:pt x="0" y="172881"/>
                  </a:lnTo>
                  <a:lnTo>
                    <a:pt x="3939" y="154043"/>
                  </a:lnTo>
                  <a:lnTo>
                    <a:pt x="34227" y="118237"/>
                  </a:lnTo>
                  <a:lnTo>
                    <a:pt x="91663" y="85624"/>
                  </a:lnTo>
                  <a:lnTo>
                    <a:pt x="129538" y="70779"/>
                  </a:lnTo>
                  <a:lnTo>
                    <a:pt x="172971" y="57049"/>
                  </a:lnTo>
                  <a:lnTo>
                    <a:pt x="221552" y="44539"/>
                  </a:lnTo>
                  <a:lnTo>
                    <a:pt x="274873" y="33356"/>
                  </a:lnTo>
                  <a:lnTo>
                    <a:pt x="332523" y="23603"/>
                  </a:lnTo>
                  <a:lnTo>
                    <a:pt x="394094" y="15387"/>
                  </a:lnTo>
                  <a:lnTo>
                    <a:pt x="459175" y="8813"/>
                  </a:lnTo>
                  <a:lnTo>
                    <a:pt x="527356" y="3987"/>
                  </a:lnTo>
                  <a:lnTo>
                    <a:pt x="598229" y="1014"/>
                  </a:lnTo>
                  <a:lnTo>
                    <a:pt x="671384" y="0"/>
                  </a:lnTo>
                  <a:lnTo>
                    <a:pt x="744539" y="1014"/>
                  </a:lnTo>
                  <a:lnTo>
                    <a:pt x="815412" y="3987"/>
                  </a:lnTo>
                  <a:lnTo>
                    <a:pt x="883594" y="8813"/>
                  </a:lnTo>
                  <a:lnTo>
                    <a:pt x="948675" y="15387"/>
                  </a:lnTo>
                  <a:lnTo>
                    <a:pt x="1010245" y="23603"/>
                  </a:lnTo>
                  <a:lnTo>
                    <a:pt x="1067896" y="33356"/>
                  </a:lnTo>
                  <a:lnTo>
                    <a:pt x="1121216" y="44539"/>
                  </a:lnTo>
                  <a:lnTo>
                    <a:pt x="1169798" y="57049"/>
                  </a:lnTo>
                  <a:lnTo>
                    <a:pt x="1213231" y="70779"/>
                  </a:lnTo>
                  <a:lnTo>
                    <a:pt x="1251105" y="85624"/>
                  </a:lnTo>
                  <a:lnTo>
                    <a:pt x="1308541" y="118237"/>
                  </a:lnTo>
                  <a:lnTo>
                    <a:pt x="1338829" y="154043"/>
                  </a:lnTo>
                  <a:lnTo>
                    <a:pt x="1342769" y="172881"/>
                  </a:lnTo>
                  <a:lnTo>
                    <a:pt x="1338829" y="191718"/>
                  </a:lnTo>
                  <a:lnTo>
                    <a:pt x="1308541" y="227524"/>
                  </a:lnTo>
                  <a:lnTo>
                    <a:pt x="1251105" y="260137"/>
                  </a:lnTo>
                  <a:lnTo>
                    <a:pt x="1213231" y="274982"/>
                  </a:lnTo>
                  <a:lnTo>
                    <a:pt x="1169798" y="288712"/>
                  </a:lnTo>
                  <a:lnTo>
                    <a:pt x="1121216" y="301222"/>
                  </a:lnTo>
                  <a:lnTo>
                    <a:pt x="1067896" y="312406"/>
                  </a:lnTo>
                  <a:lnTo>
                    <a:pt x="1010245" y="322158"/>
                  </a:lnTo>
                  <a:lnTo>
                    <a:pt x="948675" y="330374"/>
                  </a:lnTo>
                  <a:lnTo>
                    <a:pt x="883594" y="336948"/>
                  </a:lnTo>
                  <a:lnTo>
                    <a:pt x="815412" y="341774"/>
                  </a:lnTo>
                  <a:lnTo>
                    <a:pt x="744539" y="344747"/>
                  </a:lnTo>
                  <a:lnTo>
                    <a:pt x="671384" y="345762"/>
                  </a:lnTo>
                  <a:close/>
                </a:path>
              </a:pathLst>
            </a:custGeom>
            <a:ln w="12699">
              <a:solidFill>
                <a:srgbClr val="FF2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标题 1">
            <a:extLst>
              <a:ext uri="{FF2B5EF4-FFF2-40B4-BE49-F238E27FC236}">
                <a16:creationId xmlns:a16="http://schemas.microsoft.com/office/drawing/2014/main" id="{FF52EA74-1AF3-DB71-A459-C2C8C8FA1715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Times New Roman" panose="02020603050405020304" pitchFamily="18" charset="0"/>
              </a:rPr>
              <a:t>Test of BOS</a:t>
            </a:r>
            <a:r>
              <a:rPr lang="en-US" altLang="zh-CN" sz="3200" baseline="30000">
                <a:cs typeface="Times New Roman" panose="02020603050405020304" pitchFamily="18" charset="0"/>
              </a:rPr>
              <a:t>4</a:t>
            </a:r>
            <a:r>
              <a:rPr lang="en-US" altLang="zh-CN" sz="3200">
                <a:cs typeface="Times New Roman" panose="02020603050405020304" pitchFamily="18" charset="0"/>
              </a:rPr>
              <a:t> Detector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C92D8871-A8CB-58D3-0664-7631532E34E3}"/>
              </a:ext>
            </a:extLst>
          </p:cNvPr>
          <p:cNvSpPr txBox="1"/>
          <p:nvPr/>
        </p:nvSpPr>
        <p:spPr>
          <a:xfrm>
            <a:off x="767408" y="805275"/>
            <a:ext cx="1065718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90805">
              <a:spcBef>
                <a:spcPts val="359"/>
              </a:spcBef>
            </a:pPr>
            <a:r>
              <a:rPr lang="en-US" altLang="zh-CN" sz="2400">
                <a:cs typeface="Arial"/>
              </a:rPr>
              <a:t>Capability</a:t>
            </a:r>
            <a:r>
              <a:rPr lang="en-US" altLang="zh-CN" sz="2400" spc="-35">
                <a:cs typeface="Arial"/>
              </a:rPr>
              <a:t> </a:t>
            </a:r>
            <a:r>
              <a:rPr lang="en-US" altLang="zh-CN" sz="2400">
                <a:cs typeface="Arial"/>
              </a:rPr>
              <a:t>of</a:t>
            </a:r>
            <a:r>
              <a:rPr lang="en-US" altLang="zh-CN" sz="2400" spc="-20">
                <a:cs typeface="Arial"/>
              </a:rPr>
              <a:t> </a:t>
            </a:r>
            <a:r>
              <a:rPr lang="en-US" altLang="zh-CN" sz="2400" spc="-10">
                <a:cs typeface="Arial"/>
              </a:rPr>
              <a:t>n-</a:t>
            </a:r>
            <a:r>
              <a:rPr lang="en-US" altLang="zh-CN" sz="2400">
                <a:cs typeface="Calibri"/>
              </a:rPr>
              <a:t>γ</a:t>
            </a:r>
            <a:r>
              <a:rPr lang="en-US" altLang="zh-CN" sz="2400" spc="75">
                <a:cs typeface="Calibri"/>
              </a:rPr>
              <a:t> </a:t>
            </a:r>
            <a:r>
              <a:rPr lang="en-US" altLang="zh-CN" sz="2400">
                <a:cs typeface="Arial"/>
              </a:rPr>
              <a:t>discrimination</a:t>
            </a:r>
            <a:r>
              <a:rPr lang="en-US" altLang="zh-CN" sz="2400" spc="-20">
                <a:cs typeface="Arial"/>
              </a:rPr>
              <a:t> </a:t>
            </a:r>
            <a:r>
              <a:rPr lang="en-US" altLang="zh-CN" sz="2400">
                <a:cs typeface="Arial"/>
              </a:rPr>
              <a:t>using</a:t>
            </a:r>
            <a:r>
              <a:rPr lang="en-US" altLang="zh-CN" sz="2400" spc="-15">
                <a:cs typeface="Arial"/>
              </a:rPr>
              <a:t> </a:t>
            </a:r>
            <a:r>
              <a:rPr lang="en-US" altLang="zh-CN" sz="2400">
                <a:cs typeface="Arial"/>
              </a:rPr>
              <a:t>range</a:t>
            </a:r>
            <a:r>
              <a:rPr lang="en-US" altLang="zh-CN" sz="2400" spc="-15">
                <a:cs typeface="Arial"/>
              </a:rPr>
              <a:t> </a:t>
            </a:r>
            <a:r>
              <a:rPr lang="en-US" altLang="zh-CN" sz="2400">
                <a:cs typeface="Arial"/>
              </a:rPr>
              <a:t>+</a:t>
            </a:r>
            <a:r>
              <a:rPr lang="en-US" altLang="zh-CN" sz="2400" spc="-55">
                <a:cs typeface="Arial"/>
              </a:rPr>
              <a:t> </a:t>
            </a:r>
            <a:r>
              <a:rPr lang="en-US" altLang="zh-CN" sz="2400">
                <a:cs typeface="Arial"/>
              </a:rPr>
              <a:t>TOF</a:t>
            </a:r>
            <a:r>
              <a:rPr lang="en-US" altLang="zh-CN" sz="2400" spc="-20">
                <a:cs typeface="Arial"/>
              </a:rPr>
              <a:t> </a:t>
            </a:r>
            <a:r>
              <a:rPr lang="en-US" altLang="zh-CN" sz="2400">
                <a:cs typeface="Arial"/>
              </a:rPr>
              <a:t>under</a:t>
            </a:r>
            <a:r>
              <a:rPr lang="en-US" altLang="zh-CN" sz="2400" spc="-20">
                <a:cs typeface="Arial"/>
              </a:rPr>
              <a:t> </a:t>
            </a:r>
            <a:r>
              <a:rPr lang="en-US" altLang="zh-CN" sz="2400" spc="-10">
                <a:cs typeface="Arial"/>
              </a:rPr>
              <a:t>high-</a:t>
            </a:r>
            <a:r>
              <a:rPr lang="en-US" altLang="zh-CN" sz="2400">
                <a:cs typeface="Arial"/>
              </a:rPr>
              <a:t>counting</a:t>
            </a:r>
            <a:r>
              <a:rPr lang="en-US" altLang="zh-CN" sz="2400" spc="-15">
                <a:cs typeface="Arial"/>
              </a:rPr>
              <a:t> </a:t>
            </a:r>
            <a:r>
              <a:rPr lang="en-US" altLang="zh-CN" sz="2400" spc="-20">
                <a:cs typeface="Arial"/>
              </a:rPr>
              <a:t>rate</a:t>
            </a:r>
            <a:endParaRPr lang="en-US" altLang="zh-CN" sz="2400"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0B3660B8-34AC-5A8E-578B-0C690397D089}"/>
                  </a:ext>
                </a:extLst>
              </p:cNvPr>
              <p:cNvSpPr txBox="1"/>
              <p:nvPr/>
            </p:nvSpPr>
            <p:spPr>
              <a:xfrm>
                <a:off x="3803626" y="5706730"/>
                <a:ext cx="1747254" cy="5652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even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odd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even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odd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0B3660B8-34AC-5A8E-578B-0C690397D0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626" y="5706730"/>
                <a:ext cx="1747254" cy="565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9D75AEEF-30EC-D70A-E1FE-7EBE4DE19D56}"/>
                  </a:ext>
                </a:extLst>
              </p:cNvPr>
              <p:cNvSpPr txBox="1"/>
              <p:nvPr/>
            </p:nvSpPr>
            <p:spPr>
              <a:xfrm>
                <a:off x="3835075" y="5198829"/>
                <a:ext cx="1954762" cy="276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all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odd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even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9D75AEEF-30EC-D70A-E1FE-7EBE4DE19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075" y="5198829"/>
                <a:ext cx="1954762" cy="276935"/>
              </a:xfrm>
              <a:prstGeom prst="rect">
                <a:avLst/>
              </a:prstGeom>
              <a:blipFill>
                <a:blip r:embed="rId7"/>
                <a:stretch>
                  <a:fillRect l="-2181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页脚占位符 2">
            <a:extLst>
              <a:ext uri="{FF2B5EF4-FFF2-40B4-BE49-F238E27FC236}">
                <a16:creationId xmlns:a16="http://schemas.microsoft.com/office/drawing/2014/main" id="{C207B704-8188-3B5A-1017-0210CB44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6E4C416-1694-4817-1312-45554E190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20</a:t>
            </a:fld>
            <a:endParaRPr lang="en-US" dirty="0"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79381-7291-9297-8195-EE264803F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9E142D10-6186-4BB9-87D5-BC57B5D02CF4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Data analysis: (p,nd) triple differential cross section</a:t>
            </a:r>
            <a:endParaRPr lang="zh-CN" altLang="en-US" sz="3200"/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BB7FD4B5-269E-4B42-5704-E5B5517DB70A}"/>
              </a:ext>
            </a:extLst>
          </p:cNvPr>
          <p:cNvGrpSpPr/>
          <p:nvPr/>
        </p:nvGrpSpPr>
        <p:grpSpPr>
          <a:xfrm>
            <a:off x="7982949" y="380005"/>
            <a:ext cx="3603339" cy="6579062"/>
            <a:chOff x="7982949" y="380005"/>
            <a:chExt cx="3603339" cy="6579062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57C7947A-0649-E14B-34C0-D41373F90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82949" y="3359067"/>
              <a:ext cx="3600000" cy="3600000"/>
            </a:xfrm>
            <a:prstGeom prst="rect">
              <a:avLst/>
            </a:prstGeom>
          </p:spPr>
        </p:pic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0D319DE-4CBA-A6C1-4700-4D9B49F2C92A}"/>
                </a:ext>
              </a:extLst>
            </p:cNvPr>
            <p:cNvGrpSpPr/>
            <p:nvPr/>
          </p:nvGrpSpPr>
          <p:grpSpPr>
            <a:xfrm>
              <a:off x="7986288" y="380005"/>
              <a:ext cx="3600000" cy="5793127"/>
              <a:chOff x="7986288" y="380005"/>
              <a:chExt cx="3600000" cy="5793127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89E261B2-10FC-021B-25AE-26ADC8C43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86288" y="380005"/>
                <a:ext cx="3600000" cy="3600000"/>
              </a:xfrm>
              <a:prstGeom prst="rect">
                <a:avLst/>
              </a:prstGeom>
            </p:spPr>
          </p:pic>
          <p:grpSp>
            <p:nvGrpSpPr>
              <p:cNvPr id="16" name="组合 15">
                <a:extLst>
                  <a:ext uri="{FF2B5EF4-FFF2-40B4-BE49-F238E27FC236}">
                    <a16:creationId xmlns:a16="http://schemas.microsoft.com/office/drawing/2014/main" id="{3ECB147C-7530-B689-365E-0C1EF528BFBB}"/>
                  </a:ext>
                </a:extLst>
              </p:cNvPr>
              <p:cNvGrpSpPr/>
              <p:nvPr/>
            </p:nvGrpSpPr>
            <p:grpSpPr>
              <a:xfrm>
                <a:off x="8141111" y="684868"/>
                <a:ext cx="260674" cy="5488264"/>
                <a:chOff x="8643826" y="840353"/>
                <a:chExt cx="260674" cy="5488264"/>
              </a:xfrm>
            </p:grpSpPr>
            <p:pic>
              <p:nvPicPr>
                <p:cNvPr id="11" name="图片 10">
                  <a:extLst>
                    <a:ext uri="{FF2B5EF4-FFF2-40B4-BE49-F238E27FC236}">
                      <a16:creationId xmlns:a16="http://schemas.microsoft.com/office/drawing/2014/main" id="{F5F92784-9532-7AC0-3B74-4AE9EF0D09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r="91916" b="21837"/>
                <a:stretch>
                  <a:fillRect/>
                </a:stretch>
              </p:blipFill>
              <p:spPr>
                <a:xfrm>
                  <a:off x="8643826" y="3928849"/>
                  <a:ext cx="260674" cy="2399768"/>
                </a:xfrm>
                <a:prstGeom prst="rect">
                  <a:avLst/>
                </a:prstGeom>
              </p:spPr>
            </p:pic>
            <p:pic>
              <p:nvPicPr>
                <p:cNvPr id="28" name="图片 27">
                  <a:extLst>
                    <a:ext uri="{FF2B5EF4-FFF2-40B4-BE49-F238E27FC236}">
                      <a16:creationId xmlns:a16="http://schemas.microsoft.com/office/drawing/2014/main" id="{18BB6783-FE00-9661-30AC-48BA9695F9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r="91916" b="21837"/>
                <a:stretch>
                  <a:fillRect/>
                </a:stretch>
              </p:blipFill>
              <p:spPr>
                <a:xfrm>
                  <a:off x="8647121" y="840353"/>
                  <a:ext cx="257379" cy="2344092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" name="页脚占位符 2">
            <a:extLst>
              <a:ext uri="{FF2B5EF4-FFF2-40B4-BE49-F238E27FC236}">
                <a16:creationId xmlns:a16="http://schemas.microsoft.com/office/drawing/2014/main" id="{3805E4CE-BAA5-BD30-29EE-245151615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3" name="灯片编号占位符 25">
            <a:extLst>
              <a:ext uri="{FF2B5EF4-FFF2-40B4-BE49-F238E27FC236}">
                <a16:creationId xmlns:a16="http://schemas.microsoft.com/office/drawing/2014/main" id="{BD63FFB5-D883-D403-C068-61AA7D8A0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21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586B68D-6483-C079-F163-C92FD4165F82}"/>
              </a:ext>
            </a:extLst>
          </p:cNvPr>
          <p:cNvSpPr txBox="1"/>
          <p:nvPr/>
        </p:nvSpPr>
        <p:spPr>
          <a:xfrm>
            <a:off x="805944" y="5948677"/>
            <a:ext cx="73351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000" b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16</a:t>
            </a:r>
            <a:r>
              <a:rPr kumimoji="0" lang="en-US" altLang="zh-CN" sz="20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O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(</a:t>
            </a:r>
            <a:r>
              <a:rPr kumimoji="0" lang="en-US" altLang="zh-CN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p,</a:t>
            </a:r>
            <a:r>
              <a:rPr lang="en-US" altLang="zh-CN" sz="2000" i="1">
                <a:solidFill>
                  <a:prstClr val="black"/>
                </a:solidFill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nd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r>
              <a:rPr kumimoji="0" lang="en-US" altLang="zh-CN" sz="2000" b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14</a:t>
            </a:r>
            <a:r>
              <a:rPr kumimoji="0" lang="en-US" altLang="zh-CN" sz="20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O 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algun Gothic" panose="020B0503020000020004" pitchFamily="34" charset="-127"/>
                <a:cs typeface="Times New Roman" panose="02020603050405020304" pitchFamily="18" charset="0"/>
              </a:rPr>
              <a:t>excitation spectrum at 6.4°(upper),16.1°(lower)</a:t>
            </a:r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89D9884-FF47-8FE9-FA63-286C3D1ADA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0919" y="931845"/>
            <a:ext cx="5156671" cy="1103740"/>
          </a:xfrm>
          <a:prstGeom prst="rect">
            <a:avLst/>
          </a:prstGeom>
        </p:spPr>
      </p:pic>
      <p:grpSp>
        <p:nvGrpSpPr>
          <p:cNvPr id="49" name="组合 48">
            <a:extLst>
              <a:ext uri="{FF2B5EF4-FFF2-40B4-BE49-F238E27FC236}">
                <a16:creationId xmlns:a16="http://schemas.microsoft.com/office/drawing/2014/main" id="{6E497506-19A4-6E1D-74D6-4B5BCE4341D4}"/>
              </a:ext>
            </a:extLst>
          </p:cNvPr>
          <p:cNvGrpSpPr/>
          <p:nvPr/>
        </p:nvGrpSpPr>
        <p:grpSpPr>
          <a:xfrm>
            <a:off x="200414" y="1929136"/>
            <a:ext cx="7621372" cy="4019611"/>
            <a:chOff x="200414" y="1929136"/>
            <a:chExt cx="7621372" cy="4019611"/>
          </a:xfrm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71C00D1D-7137-63EB-4B00-379C26D10976}"/>
                </a:ext>
              </a:extLst>
            </p:cNvPr>
            <p:cNvGrpSpPr/>
            <p:nvPr/>
          </p:nvGrpSpPr>
          <p:grpSpPr>
            <a:xfrm>
              <a:off x="200414" y="1929136"/>
              <a:ext cx="7621372" cy="4019611"/>
              <a:chOff x="160182" y="2291514"/>
              <a:chExt cx="7621372" cy="4019611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630021FF-F082-66FE-DBC9-EF3A40B5F5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4511" y="2291514"/>
                <a:ext cx="2332817" cy="1980000"/>
              </a:xfrm>
              <a:prstGeom prst="rect">
                <a:avLst/>
              </a:prstGeom>
            </p:spPr>
          </p:pic>
          <p:pic>
            <p:nvPicPr>
              <p:cNvPr id="34" name="图片 33">
                <a:extLst>
                  <a:ext uri="{FF2B5EF4-FFF2-40B4-BE49-F238E27FC236}">
                    <a16:creationId xmlns:a16="http://schemas.microsoft.com/office/drawing/2014/main" id="{2D4C43EC-9959-74D9-68A0-D1B15F15B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4673" y="2323118"/>
                <a:ext cx="2433638" cy="1980000"/>
              </a:xfrm>
              <a:prstGeom prst="rect">
                <a:avLst/>
              </a:prstGeom>
            </p:spPr>
          </p:pic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7198CA7A-9E56-4A08-69F1-E6CBF1097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3172" y="2323118"/>
                <a:ext cx="2488382" cy="1980000"/>
              </a:xfrm>
              <a:prstGeom prst="rect">
                <a:avLst/>
              </a:prstGeom>
            </p:spPr>
          </p:pic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A20B8106-2267-FFD5-9738-A5662F48F8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82802" y="4331125"/>
                <a:ext cx="2465663" cy="1888784"/>
              </a:xfrm>
              <a:prstGeom prst="rect">
                <a:avLst/>
              </a:prstGeom>
            </p:spPr>
          </p:pic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1D1BC37F-A6AB-864F-E69C-B9FEC7F5D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9954" y="4331125"/>
                <a:ext cx="2481600" cy="1980000"/>
              </a:xfrm>
              <a:prstGeom prst="rect">
                <a:avLst/>
              </a:prstGeom>
            </p:spPr>
          </p:pic>
          <p:pic>
            <p:nvPicPr>
              <p:cNvPr id="42" name="图片 41">
                <a:extLst>
                  <a:ext uri="{FF2B5EF4-FFF2-40B4-BE49-F238E27FC236}">
                    <a16:creationId xmlns:a16="http://schemas.microsoft.com/office/drawing/2014/main" id="{FC4D5398-54C6-B40C-702E-89DAF4BD48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182" y="2411931"/>
                <a:ext cx="376469" cy="1610936"/>
              </a:xfrm>
              <a:prstGeom prst="rect">
                <a:avLst/>
              </a:prstGeom>
            </p:spPr>
          </p:pic>
          <p:pic>
            <p:nvPicPr>
              <p:cNvPr id="44" name="图片 43">
                <a:extLst>
                  <a:ext uri="{FF2B5EF4-FFF2-40B4-BE49-F238E27FC236}">
                    <a16:creationId xmlns:a16="http://schemas.microsoft.com/office/drawing/2014/main" id="{3D49A47E-B030-CBD6-29D0-03422C883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0182" y="4391931"/>
                <a:ext cx="376469" cy="1610936"/>
              </a:xfrm>
              <a:prstGeom prst="rect">
                <a:avLst/>
              </a:prstGeom>
            </p:spPr>
          </p:pic>
        </p:grp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FB5DD737-9CB9-0F7B-0ACF-47C680398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391" y="3961654"/>
              <a:ext cx="2424706" cy="1888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4578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03AF9-362E-38E0-8436-A4E12A45B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F7C8EB0-BEF5-7E1D-E378-EC9E59B69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22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2B1A47A7-4C9E-887A-68AB-592CDCB3D689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Times New Roman" panose="02020603050405020304" pitchFamily="18" charset="0"/>
              </a:rPr>
              <a:t>Preliminary Results: compare with (p,pd) channel</a:t>
            </a:r>
            <a:endParaRPr lang="zh-CN" altLang="en-US" sz="3200" dirty="0">
              <a:cs typeface="Times New Roman" panose="02020603050405020304" pitchFamily="18" charset="0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7439C04D-CF30-4917-A430-BC40E498A1E7}"/>
              </a:ext>
            </a:extLst>
          </p:cNvPr>
          <p:cNvGrpSpPr/>
          <p:nvPr/>
        </p:nvGrpSpPr>
        <p:grpSpPr>
          <a:xfrm>
            <a:off x="0" y="3564000"/>
            <a:ext cx="11628000" cy="2528357"/>
            <a:chOff x="61908" y="3370976"/>
            <a:chExt cx="11628000" cy="2528357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813E0EF4-B952-093E-E32D-8FA0B724A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356"/>
            <a:stretch>
              <a:fillRect/>
            </a:stretch>
          </p:blipFill>
          <p:spPr>
            <a:xfrm>
              <a:off x="61908" y="3370976"/>
              <a:ext cx="11628000" cy="2528357"/>
            </a:xfrm>
            <a:prstGeom prst="rect">
              <a:avLst/>
            </a:prstGeom>
          </p:spPr>
        </p:pic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847CC06B-30B0-6526-3245-647F96F24D58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2000" y="3429000"/>
              <a:ext cx="2844000" cy="2268000"/>
            </a:xfrm>
            <a:prstGeom prst="rect">
              <a:avLst/>
            </a:prstGeom>
          </p:spPr>
        </p:pic>
        <p:pic>
          <p:nvPicPr>
            <p:cNvPr id="59" name="图片 58">
              <a:extLst>
                <a:ext uri="{FF2B5EF4-FFF2-40B4-BE49-F238E27FC236}">
                  <a16:creationId xmlns:a16="http://schemas.microsoft.com/office/drawing/2014/main" id="{71952503-E583-CB8D-5092-0050E8660C22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2000" y="3429000"/>
              <a:ext cx="2844000" cy="2268000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62AEF623-5B5C-0AB4-7EE9-625C6AEA45D0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2000" y="3431271"/>
              <a:ext cx="2844000" cy="2268000"/>
            </a:xfrm>
            <a:prstGeom prst="rect">
              <a:avLst/>
            </a:prstGeom>
          </p:spPr>
        </p:pic>
        <p:pic>
          <p:nvPicPr>
            <p:cNvPr id="63" name="图片 62">
              <a:extLst>
                <a:ext uri="{FF2B5EF4-FFF2-40B4-BE49-F238E27FC236}">
                  <a16:creationId xmlns:a16="http://schemas.microsoft.com/office/drawing/2014/main" id="{04C96649-8F16-E483-BBF2-36805CBA14F3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32000" y="3411846"/>
              <a:ext cx="2844000" cy="2268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25E2165-D4DB-2BCA-3895-38193FD81C16}"/>
                  </a:ext>
                </a:extLst>
              </p:cNvPr>
              <p:cNvSpPr txBox="1"/>
              <p:nvPr/>
            </p:nvSpPr>
            <p:spPr>
              <a:xfrm>
                <a:off x="2423592" y="5924471"/>
                <a:ext cx="26429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=142.7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zh-CN" alt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zh-CN" alt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39.6</m:t>
                      </m:r>
                      <m:r>
                        <a:rPr lang="en-US" altLang="zh-CN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25E2165-D4DB-2BCA-3895-38193FD81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5924471"/>
                <a:ext cx="2642968" cy="276999"/>
              </a:xfrm>
              <a:prstGeom prst="rect">
                <a:avLst/>
              </a:prstGeom>
              <a:blipFill>
                <a:blip r:embed="rId4"/>
                <a:stretch>
                  <a:fillRect l="-1617" r="-1617" b="-1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D3C0EBD5-CE92-C90F-9610-47C3F9B9B1D3}"/>
              </a:ext>
            </a:extLst>
          </p:cNvPr>
          <p:cNvGrpSpPr/>
          <p:nvPr/>
        </p:nvGrpSpPr>
        <p:grpSpPr>
          <a:xfrm>
            <a:off x="0" y="957501"/>
            <a:ext cx="11689908" cy="2606499"/>
            <a:chOff x="0" y="957501"/>
            <a:chExt cx="11689908" cy="2606499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3DB9711-96E4-E3B4-B612-5480C7524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356"/>
            <a:stretch>
              <a:fillRect/>
            </a:stretch>
          </p:blipFill>
          <p:spPr>
            <a:xfrm>
              <a:off x="0" y="957501"/>
              <a:ext cx="11689908" cy="2446361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2BC26F6-942A-B6CB-1771-90EE96BEB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0000" y="1224000"/>
              <a:ext cx="2880000" cy="234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6F95EFC-C288-5275-14D1-AD7392D35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92427" y="1221667"/>
              <a:ext cx="2880000" cy="23400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1615752-2B22-36DA-78A7-D915325A8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44854" y="1221667"/>
              <a:ext cx="2880000" cy="2340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653D31D-592D-F698-8C35-04580F9DA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99640" y="1221620"/>
              <a:ext cx="2880000" cy="2340000"/>
            </a:xfrm>
            <a:prstGeom prst="rect">
              <a:avLst/>
            </a:prstGeom>
          </p:spPr>
        </p:pic>
      </p:grpSp>
      <p:sp>
        <p:nvSpPr>
          <p:cNvPr id="17" name="页脚占位符 2">
            <a:extLst>
              <a:ext uri="{FF2B5EF4-FFF2-40B4-BE49-F238E27FC236}">
                <a16:creationId xmlns:a16="http://schemas.microsoft.com/office/drawing/2014/main" id="{E495BB12-84AB-39D9-15E0-8A6205685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66629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5577" y="2958106"/>
            <a:ext cx="4911207" cy="19492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>
              <a:spcBef>
                <a:spcPts val="100"/>
              </a:spcBef>
            </a:pPr>
            <a:r>
              <a:rPr lang="en-US" sz="2400">
                <a:cs typeface="Arial"/>
              </a:rPr>
              <a:t>C</a:t>
            </a:r>
            <a:r>
              <a:rPr sz="2400">
                <a:cs typeface="Arial"/>
              </a:rPr>
              <a:t>omparison</a:t>
            </a:r>
            <a:r>
              <a:rPr sz="2400" spc="-20">
                <a:cs typeface="Arial"/>
              </a:rPr>
              <a:t> </a:t>
            </a:r>
            <a:r>
              <a:rPr sz="2400" dirty="0">
                <a:cs typeface="Arial"/>
              </a:rPr>
              <a:t>with</a:t>
            </a:r>
            <a:r>
              <a:rPr sz="2400" spc="-20" dirty="0">
                <a:cs typeface="Arial"/>
              </a:rPr>
              <a:t> </a:t>
            </a:r>
            <a:r>
              <a:rPr sz="2400" baseline="25462" dirty="0">
                <a:cs typeface="Arial"/>
              </a:rPr>
              <a:t>16</a:t>
            </a:r>
            <a:r>
              <a:rPr sz="2400" dirty="0">
                <a:cs typeface="Arial"/>
              </a:rPr>
              <a:t>O(</a:t>
            </a:r>
            <a:r>
              <a:rPr sz="2400">
                <a:cs typeface="Arial"/>
              </a:rPr>
              <a:t>p,</a:t>
            </a:r>
            <a:r>
              <a:rPr lang="en-US" sz="2400">
                <a:cs typeface="Arial"/>
              </a:rPr>
              <a:t>pd</a:t>
            </a:r>
            <a:r>
              <a:rPr sz="2400">
                <a:cs typeface="Arial"/>
              </a:rPr>
              <a:t>)</a:t>
            </a:r>
            <a:r>
              <a:rPr sz="2400" spc="-25">
                <a:cs typeface="Arial"/>
              </a:rPr>
              <a:t> </a:t>
            </a:r>
            <a:r>
              <a:rPr sz="2400" spc="-10" dirty="0">
                <a:cs typeface="Arial"/>
              </a:rPr>
              <a:t>channel</a:t>
            </a:r>
            <a:endParaRPr sz="2400">
              <a:cs typeface="Arial"/>
            </a:endParaRPr>
          </a:p>
          <a:p>
            <a:pPr marL="50800" algn="ctr"/>
            <a:r>
              <a:rPr sz="2400" dirty="0">
                <a:cs typeface="Arial"/>
              </a:rPr>
              <a:t>(measured</a:t>
            </a:r>
            <a:r>
              <a:rPr sz="2400" spc="-25" dirty="0">
                <a:cs typeface="Arial"/>
              </a:rPr>
              <a:t> </a:t>
            </a:r>
            <a:r>
              <a:rPr sz="2400">
                <a:cs typeface="Arial"/>
              </a:rPr>
              <a:t>by</a:t>
            </a:r>
            <a:r>
              <a:rPr sz="2400" spc="-100">
                <a:cs typeface="Arial"/>
              </a:rPr>
              <a:t> </a:t>
            </a:r>
            <a:r>
              <a:rPr sz="2400" spc="-10">
                <a:cs typeface="Arial"/>
              </a:rPr>
              <a:t>ΔE-</a:t>
            </a:r>
            <a:r>
              <a:rPr sz="2400">
                <a:cs typeface="Arial"/>
              </a:rPr>
              <a:t>E</a:t>
            </a:r>
            <a:r>
              <a:rPr sz="2400" spc="-10">
                <a:cs typeface="Arial"/>
              </a:rPr>
              <a:t>)</a:t>
            </a:r>
            <a:endParaRPr sz="2400">
              <a:cs typeface="Arial"/>
            </a:endParaRPr>
          </a:p>
          <a:p>
            <a:pPr>
              <a:spcBef>
                <a:spcPts val="700"/>
              </a:spcBef>
            </a:pPr>
            <a:endParaRPr sz="2400">
              <a:cs typeface="Arial"/>
            </a:endParaRPr>
          </a:p>
          <a:p>
            <a:pPr marL="433705"/>
            <a:r>
              <a:rPr sz="2400" baseline="25462" dirty="0">
                <a:cs typeface="Calibri"/>
              </a:rPr>
              <a:t>16</a:t>
            </a:r>
            <a:r>
              <a:rPr sz="2400" dirty="0">
                <a:cs typeface="Calibri"/>
              </a:rPr>
              <a:t>O(</a:t>
            </a:r>
            <a:r>
              <a:rPr sz="2400" i="1">
                <a:cs typeface="Calibri"/>
              </a:rPr>
              <a:t>p,</a:t>
            </a:r>
            <a:r>
              <a:rPr lang="en-US" sz="2400" i="1">
                <a:cs typeface="Calibri"/>
              </a:rPr>
              <a:t>pd</a:t>
            </a:r>
            <a:r>
              <a:rPr sz="2400">
                <a:cs typeface="Calibri"/>
              </a:rPr>
              <a:t>)</a:t>
            </a:r>
            <a:r>
              <a:rPr sz="2400" baseline="25462" dirty="0">
                <a:cs typeface="Calibri"/>
              </a:rPr>
              <a:t>14</a:t>
            </a:r>
            <a:r>
              <a:rPr sz="2400" dirty="0">
                <a:cs typeface="Calibri"/>
              </a:rPr>
              <a:t>N</a:t>
            </a:r>
            <a:r>
              <a:rPr sz="2400" spc="-50" dirty="0">
                <a:cs typeface="Calibri"/>
              </a:rPr>
              <a:t> </a:t>
            </a:r>
            <a:r>
              <a:rPr sz="2400" dirty="0">
                <a:cs typeface="Calibri"/>
              </a:rPr>
              <a:t>3.95</a:t>
            </a:r>
            <a:r>
              <a:rPr sz="2400" spc="-50" dirty="0">
                <a:cs typeface="Calibri"/>
              </a:rPr>
              <a:t> </a:t>
            </a:r>
            <a:r>
              <a:rPr sz="2400" dirty="0">
                <a:cs typeface="Calibri"/>
              </a:rPr>
              <a:t>MeV</a:t>
            </a:r>
            <a:r>
              <a:rPr sz="2400" spc="-50" dirty="0">
                <a:cs typeface="Calibri"/>
              </a:rPr>
              <a:t> </a:t>
            </a:r>
            <a:r>
              <a:rPr sz="2400" dirty="0">
                <a:cs typeface="Calibri"/>
              </a:rPr>
              <a:t>(1+,</a:t>
            </a:r>
            <a:r>
              <a:rPr sz="2400" spc="-50" dirty="0">
                <a:cs typeface="Calibri"/>
              </a:rPr>
              <a:t> </a:t>
            </a:r>
            <a:r>
              <a:rPr sz="2400" spc="-20" dirty="0">
                <a:cs typeface="Calibri"/>
              </a:rPr>
              <a:t>L=0)</a:t>
            </a:r>
            <a:endParaRPr sz="2400">
              <a:cs typeface="Calibri"/>
            </a:endParaRPr>
          </a:p>
          <a:p>
            <a:pPr marL="433705"/>
            <a:r>
              <a:rPr sz="2400" baseline="25462" dirty="0">
                <a:solidFill>
                  <a:srgbClr val="FF0000"/>
                </a:solidFill>
                <a:cs typeface="Calibri"/>
              </a:rPr>
              <a:t>16</a:t>
            </a:r>
            <a:r>
              <a:rPr sz="2400" dirty="0">
                <a:solidFill>
                  <a:srgbClr val="FF0000"/>
                </a:solidFill>
                <a:cs typeface="Calibri"/>
              </a:rPr>
              <a:t>O(</a:t>
            </a:r>
            <a:r>
              <a:rPr sz="2400" i="1">
                <a:solidFill>
                  <a:srgbClr val="FF0000"/>
                </a:solidFill>
                <a:cs typeface="Calibri"/>
              </a:rPr>
              <a:t>p,</a:t>
            </a:r>
            <a:r>
              <a:rPr lang="en-US" sz="2400" i="1">
                <a:solidFill>
                  <a:srgbClr val="FF0000"/>
                </a:solidFill>
                <a:cs typeface="Calibri"/>
              </a:rPr>
              <a:t>nd</a:t>
            </a:r>
            <a:r>
              <a:rPr sz="2400">
                <a:solidFill>
                  <a:srgbClr val="FF0000"/>
                </a:solidFill>
                <a:cs typeface="Calibri"/>
              </a:rPr>
              <a:t>)</a:t>
            </a:r>
            <a:r>
              <a:rPr sz="2400" baseline="25462">
                <a:solidFill>
                  <a:srgbClr val="FF0000"/>
                </a:solidFill>
                <a:cs typeface="Calibri"/>
              </a:rPr>
              <a:t>14</a:t>
            </a:r>
            <a:r>
              <a:rPr sz="2400">
                <a:solidFill>
                  <a:srgbClr val="FF0000"/>
                </a:solidFill>
                <a:cs typeface="Calibri"/>
              </a:rPr>
              <a:t>O</a:t>
            </a:r>
            <a:r>
              <a:rPr sz="2400" spc="-40">
                <a:solidFill>
                  <a:srgbClr val="FF0000"/>
                </a:solidFill>
                <a:cs typeface="Calibri"/>
              </a:rPr>
              <a:t> </a:t>
            </a:r>
            <a:r>
              <a:rPr sz="2400">
                <a:solidFill>
                  <a:srgbClr val="FF0000"/>
                </a:solidFill>
                <a:cs typeface="Calibri"/>
              </a:rPr>
              <a:t>0</a:t>
            </a:r>
            <a:r>
              <a:rPr lang="en-US" sz="2400">
                <a:solidFill>
                  <a:srgbClr val="FF0000"/>
                </a:solidFill>
                <a:cs typeface="Calibri"/>
              </a:rPr>
              <a:t>.00</a:t>
            </a:r>
            <a:r>
              <a:rPr lang="en-US" sz="2400" spc="-40">
                <a:solidFill>
                  <a:srgbClr val="FF0000"/>
                </a:solidFill>
                <a:cs typeface="Calibri"/>
              </a:rPr>
              <a:t> </a:t>
            </a:r>
            <a:r>
              <a:rPr sz="2400">
                <a:solidFill>
                  <a:srgbClr val="FF0000"/>
                </a:solidFill>
                <a:cs typeface="Calibri"/>
              </a:rPr>
              <a:t>MeV</a:t>
            </a:r>
            <a:r>
              <a:rPr sz="2400" spc="-40">
                <a:solidFill>
                  <a:srgbClr val="FF0000"/>
                </a:solidFill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cs typeface="Calibri"/>
              </a:rPr>
              <a:t>(0+,</a:t>
            </a:r>
            <a:r>
              <a:rPr sz="2400" spc="-35" dirty="0">
                <a:solidFill>
                  <a:srgbClr val="FF0000"/>
                </a:solidFill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cs typeface="Calibri"/>
              </a:rPr>
              <a:t>L=0)</a:t>
            </a:r>
            <a:endParaRPr sz="2400"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7936" y="5963900"/>
            <a:ext cx="568413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→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strong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suppression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>
                <a:latin typeface="Arial"/>
                <a:cs typeface="Arial"/>
              </a:rPr>
              <a:t>of</a:t>
            </a:r>
            <a:r>
              <a:rPr sz="2400" spc="-10">
                <a:latin typeface="Arial"/>
                <a:cs typeface="Arial"/>
              </a:rPr>
              <a:t> </a:t>
            </a:r>
            <a:r>
              <a:rPr sz="2400" i="1" spc="-1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i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i="1" spc="-1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pair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424" y="1748421"/>
            <a:ext cx="421036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2400">
                <a:cs typeface="Calibri"/>
              </a:rPr>
              <a:t>Averaged</a:t>
            </a:r>
            <a:r>
              <a:rPr sz="2400" spc="-45">
                <a:cs typeface="Calibri"/>
              </a:rPr>
              <a:t> </a:t>
            </a:r>
            <a:r>
              <a:rPr lang="en-US" sz="2400">
                <a:cs typeface="Calibri"/>
              </a:rPr>
              <a:t>cross-section</a:t>
            </a:r>
            <a:r>
              <a:rPr sz="2400" spc="-40">
                <a:cs typeface="Calibri"/>
              </a:rPr>
              <a:t> </a:t>
            </a:r>
            <a:r>
              <a:rPr sz="2400" dirty="0">
                <a:cs typeface="Calibri"/>
              </a:rPr>
              <a:t>of</a:t>
            </a:r>
            <a:r>
              <a:rPr sz="2400" spc="-40" dirty="0">
                <a:cs typeface="Calibri"/>
              </a:rPr>
              <a:t> </a:t>
            </a:r>
            <a:r>
              <a:rPr sz="2400" spc="-20" dirty="0">
                <a:cs typeface="Calibri"/>
              </a:rPr>
              <a:t>G.S. </a:t>
            </a:r>
            <a:r>
              <a:rPr sz="2400" dirty="0">
                <a:cs typeface="Calibri"/>
              </a:rPr>
              <a:t>in</a:t>
            </a:r>
            <a:r>
              <a:rPr sz="2400" spc="-15" dirty="0">
                <a:cs typeface="Calibri"/>
              </a:rPr>
              <a:t> </a:t>
            </a:r>
            <a:r>
              <a:rPr sz="2400" dirty="0">
                <a:cs typeface="Calibri"/>
              </a:rPr>
              <a:t>four</a:t>
            </a:r>
            <a:r>
              <a:rPr sz="2400" spc="-10" dirty="0">
                <a:cs typeface="Calibri"/>
              </a:rPr>
              <a:t> settings</a:t>
            </a:r>
            <a:endParaRPr sz="2400">
              <a:cs typeface="Calibri"/>
            </a:endParaRPr>
          </a:p>
          <a:p>
            <a:pPr algn="ctr"/>
            <a:r>
              <a:rPr sz="2400" dirty="0">
                <a:cs typeface="Calibri"/>
              </a:rPr>
              <a:t>(extracted</a:t>
            </a:r>
            <a:r>
              <a:rPr sz="2400" spc="-45" dirty="0">
                <a:cs typeface="Calibri"/>
              </a:rPr>
              <a:t> </a:t>
            </a:r>
            <a:r>
              <a:rPr sz="2400" dirty="0">
                <a:cs typeface="Calibri"/>
              </a:rPr>
              <a:t>from</a:t>
            </a:r>
            <a:r>
              <a:rPr sz="2400" spc="-45" dirty="0">
                <a:cs typeface="Calibri"/>
              </a:rPr>
              <a:t> </a:t>
            </a:r>
            <a:r>
              <a:rPr sz="2400" spc="-10" dirty="0">
                <a:cs typeface="Calibri"/>
              </a:rPr>
              <a:t>fitting)</a:t>
            </a:r>
            <a:endParaRPr sz="2400"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96443" y="785599"/>
            <a:ext cx="5684133" cy="5429677"/>
            <a:chOff x="4068360" y="1473715"/>
            <a:chExt cx="4801088" cy="4535567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5101" y="1473715"/>
              <a:ext cx="4632002" cy="213240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8360" y="3611781"/>
              <a:ext cx="4801088" cy="239750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234582" y="1106625"/>
            <a:ext cx="430874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spcBef>
                <a:spcPts val="100"/>
              </a:spcBef>
              <a:tabLst>
                <a:tab pos="2432050" algn="l"/>
              </a:tabLst>
            </a:pPr>
            <a:r>
              <a:rPr sz="2400" baseline="25462" dirty="0">
                <a:latin typeface="Calibri"/>
                <a:cs typeface="Calibri"/>
              </a:rPr>
              <a:t>16</a:t>
            </a:r>
            <a:r>
              <a:rPr sz="2400" dirty="0">
                <a:latin typeface="Calibri"/>
                <a:cs typeface="Calibri"/>
              </a:rPr>
              <a:t>O,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8.7°</a:t>
            </a:r>
            <a:r>
              <a:rPr lang="en-US" sz="2400" spc="-20">
                <a:latin typeface="Calibri"/>
                <a:cs typeface="Calibri"/>
              </a:rPr>
              <a:t>    </a:t>
            </a:r>
            <a:r>
              <a:rPr sz="2400">
                <a:latin typeface="Calibri"/>
                <a:cs typeface="Calibri"/>
              </a:rPr>
              <a:t>	</a:t>
            </a:r>
            <a:r>
              <a:rPr lang="en-US" sz="2400">
                <a:latin typeface="Calibri"/>
                <a:cs typeface="Calibri"/>
              </a:rPr>
              <a:t>     </a:t>
            </a:r>
            <a:r>
              <a:rPr sz="2400" baseline="27777">
                <a:latin typeface="Calibri"/>
                <a:cs typeface="Calibri"/>
              </a:rPr>
              <a:t>16</a:t>
            </a:r>
            <a:r>
              <a:rPr sz="3200" baseline="3086">
                <a:latin typeface="Calibri"/>
                <a:cs typeface="Calibri"/>
              </a:rPr>
              <a:t>O</a:t>
            </a:r>
            <a:r>
              <a:rPr sz="3200" baseline="3086" dirty="0">
                <a:latin typeface="Calibri"/>
                <a:cs typeface="Calibri"/>
              </a:rPr>
              <a:t>,</a:t>
            </a:r>
            <a:r>
              <a:rPr sz="3200" spc="-30" baseline="3086" dirty="0">
                <a:latin typeface="Calibri"/>
                <a:cs typeface="Calibri"/>
              </a:rPr>
              <a:t> </a:t>
            </a:r>
            <a:r>
              <a:rPr sz="3200" spc="-15" baseline="3086" dirty="0">
                <a:latin typeface="Calibri"/>
                <a:cs typeface="Calibri"/>
              </a:rPr>
              <a:t>15.0°</a:t>
            </a:r>
            <a:endParaRPr sz="3200" baseline="3086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10608" y="4525202"/>
            <a:ext cx="81200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x20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64516" y="4492691"/>
            <a:ext cx="106036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x20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37821" y="3189552"/>
            <a:ext cx="1503780" cy="862467"/>
          </a:xfrm>
          <a:prstGeom prst="rect">
            <a:avLst/>
          </a:prstGeom>
        </p:spPr>
      </p:pic>
      <p:sp>
        <p:nvSpPr>
          <p:cNvPr id="14" name="标题 1">
            <a:extLst>
              <a:ext uri="{FF2B5EF4-FFF2-40B4-BE49-F238E27FC236}">
                <a16:creationId xmlns:a16="http://schemas.microsoft.com/office/drawing/2014/main" id="{D5A46324-8B58-6BE7-AFA4-AAEF56B7002D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Arial"/>
              </a:rPr>
              <a:t>Triple</a:t>
            </a:r>
            <a:r>
              <a:rPr lang="en-US" altLang="zh-CN" sz="3200" spc="-60">
                <a:cs typeface="Arial"/>
              </a:rPr>
              <a:t> </a:t>
            </a:r>
            <a:r>
              <a:rPr lang="en-US" altLang="zh-CN" sz="3200">
                <a:cs typeface="Arial"/>
              </a:rPr>
              <a:t>differential</a:t>
            </a:r>
            <a:r>
              <a:rPr lang="en-US" altLang="zh-CN" sz="3200" spc="-55">
                <a:cs typeface="Arial"/>
              </a:rPr>
              <a:t> </a:t>
            </a:r>
            <a:r>
              <a:rPr lang="en-US" altLang="zh-CN" sz="3200">
                <a:cs typeface="Arial"/>
              </a:rPr>
              <a:t>cross</a:t>
            </a:r>
            <a:r>
              <a:rPr lang="en-US" altLang="zh-CN" sz="3200" spc="-65">
                <a:cs typeface="Arial"/>
              </a:rPr>
              <a:t> </a:t>
            </a:r>
            <a:r>
              <a:rPr lang="en-US" altLang="zh-CN" sz="3200">
                <a:cs typeface="Arial"/>
              </a:rPr>
              <a:t>sections</a:t>
            </a:r>
            <a:r>
              <a:rPr lang="en-US" altLang="zh-CN" sz="3200" spc="-60">
                <a:cs typeface="Arial"/>
              </a:rPr>
              <a:t> </a:t>
            </a:r>
            <a:r>
              <a:rPr lang="en-US" altLang="zh-CN" sz="3200">
                <a:cs typeface="Arial"/>
              </a:rPr>
              <a:t>of</a:t>
            </a:r>
            <a:r>
              <a:rPr lang="en-US" altLang="zh-CN" sz="3200" spc="-60">
                <a:cs typeface="Arial"/>
              </a:rPr>
              <a:t> </a:t>
            </a:r>
            <a:r>
              <a:rPr lang="en-US" altLang="zh-CN" sz="3200" spc="-15" baseline="25000">
                <a:cs typeface="Arial"/>
              </a:rPr>
              <a:t>16</a:t>
            </a:r>
            <a:r>
              <a:rPr lang="en-US" altLang="zh-CN" sz="3200" spc="-10">
                <a:cs typeface="Arial"/>
              </a:rPr>
              <a:t>O(</a:t>
            </a:r>
            <a:r>
              <a:rPr lang="en-US" altLang="zh-CN" sz="3200" i="1" spc="-10">
                <a:cs typeface="Arial"/>
              </a:rPr>
              <a:t>p,nd</a:t>
            </a:r>
            <a:r>
              <a:rPr lang="en-US" altLang="zh-CN" sz="3200" spc="-10">
                <a:cs typeface="Arial"/>
              </a:rPr>
              <a:t>) E443</a:t>
            </a:r>
            <a:endParaRPr lang="zh-CN" altLang="en-US" sz="32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6763520-15C7-79DA-3102-165D428FD45F}"/>
              </a:ext>
            </a:extLst>
          </p:cNvPr>
          <p:cNvSpPr txBox="1"/>
          <p:nvPr/>
        </p:nvSpPr>
        <p:spPr>
          <a:xfrm>
            <a:off x="1395392" y="1066870"/>
            <a:ext cx="3242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E443 392 MeV @RCNP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BBE214E-50DE-0AD2-88AD-1FCF396A5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23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13" name="页脚占位符 2">
            <a:extLst>
              <a:ext uri="{FF2B5EF4-FFF2-40B4-BE49-F238E27FC236}">
                <a16:creationId xmlns:a16="http://schemas.microsoft.com/office/drawing/2014/main" id="{5C2BA27B-30E6-C1CF-A681-11CA8EC4E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7BA5870-86B4-0F3C-C298-37E1F612F583}"/>
              </a:ext>
            </a:extLst>
          </p:cNvPr>
          <p:cNvSpPr txBox="1"/>
          <p:nvPr/>
        </p:nvSpPr>
        <p:spPr>
          <a:xfrm>
            <a:off x="1136866" y="4996223"/>
            <a:ext cx="44595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ratio: 18.1±6.4 at 8.7°</a:t>
            </a:r>
          </a:p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16.9±2.7 at 15.0</a:t>
            </a:r>
            <a:endParaRPr lang="zh-CN" altLang="en-US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8396" y="1115910"/>
            <a:ext cx="7223676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ea typeface="Yu Gothic UI Semibold" panose="020B0700000000000000" pitchFamily="34" charset="-128"/>
                <a:cs typeface="Times New Roman" panose="02020603050405020304" pitchFamily="18" charset="0"/>
              </a:rPr>
              <a:t>High-momentum components </a:t>
            </a:r>
            <a:r>
              <a: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ea typeface="Yu Gothic UI Semibold" panose="020B0700000000000000" pitchFamily="34" charset="-128"/>
                <a:cs typeface="Times New Roman" panose="02020603050405020304" pitchFamily="18" charset="0"/>
              </a:rPr>
              <a:t>above k</a:t>
            </a:r>
            <a:r>
              <a:rPr lang="en-US" altLang="zh-CN" sz="2400" baseline="-25000">
                <a:solidFill>
                  <a:schemeClr val="tx1">
                    <a:lumMod val="85000"/>
                    <a:lumOff val="15000"/>
                  </a:schemeClr>
                </a:solidFill>
                <a:ea typeface="Yu Gothic UI Semibold" panose="020B0700000000000000" pitchFamily="34" charset="-128"/>
                <a:cs typeface="Times New Roman" panose="02020603050405020304" pitchFamily="18" charset="0"/>
              </a:rPr>
              <a:t>F</a:t>
            </a:r>
            <a:r>
              <a:rPr lang="en-US" altLang="zh-CN" sz="2400">
                <a:solidFill>
                  <a:schemeClr val="tx1">
                    <a:lumMod val="85000"/>
                    <a:lumOff val="15000"/>
                  </a:schemeClr>
                </a:solidFill>
                <a:ea typeface="Yu Gothic UI Semibold" panose="020B0700000000000000" pitchFamily="34" charset="-128"/>
                <a:cs typeface="Times New Roman" panose="02020603050405020304" pitchFamily="18" charset="0"/>
              </a:rPr>
              <a:t> arise from nucleon-nucleon correlations. 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  <a:ea typeface="Yu Gothic UI Semibold" panose="020B07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49" y="3500287"/>
            <a:ext cx="3400998" cy="2785178"/>
          </a:xfrm>
          <a:prstGeom prst="rect">
            <a:avLst/>
          </a:prstGeom>
        </p:spPr>
      </p:pic>
      <p:sp>
        <p:nvSpPr>
          <p:cNvPr id="41" name="TextBox 13"/>
          <p:cNvSpPr txBox="1"/>
          <p:nvPr/>
        </p:nvSpPr>
        <p:spPr>
          <a:xfrm>
            <a:off x="8450397" y="3437885"/>
            <a:ext cx="3741603" cy="307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T. Neff and H. </a:t>
            </a:r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Feldmeier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 NPA713, 311(2003)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68396" y="3745591"/>
            <a:ext cx="4114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zh-CN" sz="2000"/>
              <a:t>Originate from </a:t>
            </a:r>
            <a:r>
              <a:rPr lang="en-US" altLang="zh-CN" sz="2000" dirty="0"/>
              <a:t>π exchange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Non-central, 70–80% of </a:t>
            </a:r>
            <a:r>
              <a:rPr lang="en-US" altLang="zh-CN" sz="2000" i="1" dirty="0"/>
              <a:t>NN</a:t>
            </a:r>
            <a:r>
              <a:rPr lang="en-US" altLang="zh-CN" sz="2000" dirty="0"/>
              <a:t> attraction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Contribute mainly to the (</a:t>
            </a:r>
            <a:r>
              <a:rPr lang="en-US" altLang="zh-CN" sz="2000" i="1" dirty="0"/>
              <a:t>S,T</a:t>
            </a:r>
            <a:r>
              <a:rPr lang="en-US" altLang="zh-CN" sz="2000" dirty="0"/>
              <a:t>)=(1,0) channel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2p–2h excitation to higher orbitals with </a:t>
            </a:r>
            <a:r>
              <a:rPr lang="zh-CN" altLang="zh-CN" sz="2000" dirty="0"/>
              <a:t>ΔS=ΔL=2</a:t>
            </a:r>
            <a:endParaRPr lang="zh-CN" altLang="en-US" sz="2000" dirty="0">
              <a:cs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4488293" y="3745591"/>
            <a:ext cx="37849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lvl="0" indent="-342900">
              <a:buFont typeface="Arial" panose="020B0604020202020204" pitchFamily="34" charset="0"/>
              <a:buChar char="•"/>
              <a:defRPr sz="2000"/>
            </a:lvl1pPr>
          </a:lstStyle>
          <a:p>
            <a:r>
              <a:rPr lang="zh-CN" altLang="zh-CN" dirty="0">
                <a:ea typeface="微软雅黑" panose="020B0503020204020204" pitchFamily="34" charset="-122"/>
              </a:rPr>
              <a:t>Central and repulsive </a:t>
            </a:r>
          </a:p>
          <a:p>
            <a:r>
              <a:rPr lang="zh-CN" altLang="zh-CN" dirty="0">
                <a:ea typeface="微软雅黑" panose="020B0503020204020204" pitchFamily="34" charset="-122"/>
              </a:rPr>
              <a:t>Approximately symmetric among different </a:t>
            </a:r>
            <a:r>
              <a:rPr lang="zh-CN" altLang="zh-CN" i="1" dirty="0">
                <a:ea typeface="微软雅黑" panose="020B0503020204020204" pitchFamily="34" charset="-122"/>
              </a:rPr>
              <a:t>ST </a:t>
            </a:r>
            <a:r>
              <a:rPr lang="zh-CN" altLang="zh-CN" dirty="0">
                <a:ea typeface="微软雅黑" panose="020B0503020204020204" pitchFamily="34" charset="-122"/>
              </a:rPr>
              <a:t>channels</a:t>
            </a:r>
            <a:endParaRPr lang="en-US" altLang="zh-CN" dirty="0"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zh-CN" dirty="0">
                <a:ea typeface="微软雅黑" panose="020B0503020204020204" pitchFamily="34" charset="-122"/>
              </a:rPr>
              <a:t> </a:t>
            </a:r>
          </a:p>
          <a:p>
            <a:r>
              <a:rPr lang="zh-CN" altLang="zh-CN" dirty="0">
                <a:ea typeface="微软雅黑" panose="020B0503020204020204" pitchFamily="34" charset="-122"/>
              </a:rPr>
              <a:t>Gives rise to a high-momentum tail through hard collisions at short distances</a:t>
            </a:r>
          </a:p>
          <a:p>
            <a:endParaRPr lang="en-US" altLang="zh-CN" dirty="0"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610608" y="6116028"/>
            <a:ext cx="3722730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K.Ikeda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H.Toki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Notes 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Physics, </a:t>
            </a:r>
            <a:r>
              <a:rPr lang="en-US" altLang="zh-CN"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Springer, 165 (2010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11FC8DF2-F977-DF77-C24D-770B8792CB9E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Introduction: Short Range Correlations</a:t>
            </a:r>
            <a:endParaRPr lang="zh-CN" altLang="en-US" sz="3200" dirty="0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D9141311-40F2-6EC5-E09E-450AE12C6A42}"/>
              </a:ext>
            </a:extLst>
          </p:cNvPr>
          <p:cNvSpPr txBox="1"/>
          <p:nvPr/>
        </p:nvSpPr>
        <p:spPr>
          <a:xfrm>
            <a:off x="1023689" y="2836453"/>
            <a:ext cx="3428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Tensor interaction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F032B32F-4F4A-A113-DD65-3A80C4BD52F3}"/>
              </a:ext>
            </a:extLst>
          </p:cNvPr>
          <p:cNvSpPr txBox="1"/>
          <p:nvPr/>
        </p:nvSpPr>
        <p:spPr>
          <a:xfrm>
            <a:off x="5089572" y="2690716"/>
            <a:ext cx="3428746" cy="830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</a:rPr>
              <a:t>Short-range central interaction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1367EE8-211F-65CA-1513-8E52EC2F9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8631CE-6C3E-B80B-3B7D-4B76F2B79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3</a:t>
            </a:fld>
            <a:endParaRPr lang="en-US" dirty="0">
              <a:ea typeface="Calibri" panose="020F050202020403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2C9AC56-50C5-236E-57E0-DA87A22D11BF}"/>
              </a:ext>
            </a:extLst>
          </p:cNvPr>
          <p:cNvGrpSpPr/>
          <p:nvPr/>
        </p:nvGrpSpPr>
        <p:grpSpPr>
          <a:xfrm>
            <a:off x="8241277" y="719611"/>
            <a:ext cx="3391620" cy="2827619"/>
            <a:chOff x="8241277" y="719611"/>
            <a:chExt cx="3391620" cy="2827619"/>
          </a:xfrm>
        </p:grpSpPr>
        <p:grpSp>
          <p:nvGrpSpPr>
            <p:cNvPr id="33" name="组合 32"/>
            <p:cNvGrpSpPr/>
            <p:nvPr/>
          </p:nvGrpSpPr>
          <p:grpSpPr>
            <a:xfrm>
              <a:off x="8328248" y="719611"/>
              <a:ext cx="3304649" cy="2827619"/>
              <a:chOff x="9100012" y="215262"/>
              <a:chExt cx="3133524" cy="2725700"/>
            </a:xfrm>
            <a:effectLst/>
          </p:grpSpPr>
          <p:pic>
            <p:nvPicPr>
              <p:cNvPr id="34" name="图片 33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00012" y="223645"/>
                <a:ext cx="3059531" cy="2717317"/>
              </a:xfrm>
              <a:prstGeom prst="rect">
                <a:avLst/>
              </a:prstGeom>
            </p:spPr>
          </p:pic>
          <p:cxnSp>
            <p:nvCxnSpPr>
              <p:cNvPr id="35" name="直接箭头连接符 34"/>
              <p:cNvCxnSpPr/>
              <p:nvPr/>
            </p:nvCxnSpPr>
            <p:spPr>
              <a:xfrm>
                <a:off x="9677004" y="1009179"/>
                <a:ext cx="82852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7"/>
              <p:cNvSpPr txBox="1"/>
              <p:nvPr/>
            </p:nvSpPr>
            <p:spPr>
              <a:xfrm>
                <a:off x="9677004" y="215262"/>
                <a:ext cx="1056904" cy="610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Fermi motion</a:t>
                </a:r>
                <a:endParaRPr lang="zh-CN" altLang="en-US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直接箭头连接符 36"/>
              <p:cNvCxnSpPr/>
              <p:nvPr/>
            </p:nvCxnSpPr>
            <p:spPr>
              <a:xfrm flipV="1">
                <a:off x="10906069" y="1402853"/>
                <a:ext cx="0" cy="51072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38" name="TextBox 92"/>
              <p:cNvSpPr txBox="1"/>
              <p:nvPr/>
            </p:nvSpPr>
            <p:spPr>
              <a:xfrm>
                <a:off x="10629778" y="1009179"/>
                <a:ext cx="1056904" cy="349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Tensor</a:t>
                </a:r>
                <a:endParaRPr lang="zh-CN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9" name="直接箭头连接符 38"/>
              <p:cNvCxnSpPr/>
              <p:nvPr/>
            </p:nvCxnSpPr>
            <p:spPr>
              <a:xfrm flipV="1">
                <a:off x="10906069" y="1913579"/>
                <a:ext cx="0" cy="655272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40" name="TextBox 96"/>
              <p:cNvSpPr txBox="1"/>
              <p:nvPr/>
            </p:nvSpPr>
            <p:spPr>
              <a:xfrm>
                <a:off x="10906069" y="1905477"/>
                <a:ext cx="1327467" cy="610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Repulsive core</a:t>
                </a:r>
                <a:endParaRPr lang="zh-CN" altLang="en-US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1AE59029-BC63-4B93-87B8-58077B938E70}"/>
                </a:ext>
              </a:extLst>
            </p:cNvPr>
            <p:cNvSpPr txBox="1"/>
            <p:nvPr/>
          </p:nvSpPr>
          <p:spPr>
            <a:xfrm rot="16200000">
              <a:off x="7930454" y="1524845"/>
              <a:ext cx="9909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ρ</a:t>
              </a:r>
              <a:r>
                <a:rPr lang="en-US" altLang="zh-CN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NN </a:t>
              </a:r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(fm)</a:t>
              </a: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628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932A98C-AA18-218F-6618-84DAE55A0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A12A1D-E739-5D05-0CFA-1A9EDF6DB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4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id="{2F5326B4-5CD1-7DB6-7FC1-C66DF3B4A848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Theoretical predictions of momentum distribution</a:t>
            </a:r>
            <a:endParaRPr lang="zh-CN" altLang="en-US" sz="3200" dirty="0"/>
          </a:p>
        </p:txBody>
      </p:sp>
      <p:sp>
        <p:nvSpPr>
          <p:cNvPr id="20" name="矩形 19"/>
          <p:cNvSpPr/>
          <p:nvPr/>
        </p:nvSpPr>
        <p:spPr>
          <a:xfrm>
            <a:off x="8106434" y="6046742"/>
            <a:ext cx="27152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T.Neff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et al., PRC 92(2015)024003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5" name="object 33">
            <a:extLst>
              <a:ext uri="{FF2B5EF4-FFF2-40B4-BE49-F238E27FC236}">
                <a16:creationId xmlns:a16="http://schemas.microsoft.com/office/drawing/2014/main" id="{3081A002-431F-896A-2F56-F7BF01EE3F0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97451" y="961818"/>
            <a:ext cx="3250828" cy="3177388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10EC279E-E647-6F41-FB20-8681878A46B3}"/>
              </a:ext>
            </a:extLst>
          </p:cNvPr>
          <p:cNvGrpSpPr/>
          <p:nvPr/>
        </p:nvGrpSpPr>
        <p:grpSpPr>
          <a:xfrm>
            <a:off x="763535" y="4355735"/>
            <a:ext cx="11249523" cy="1651158"/>
            <a:chOff x="662020" y="4585099"/>
            <a:chExt cx="11249523" cy="1651158"/>
          </a:xfrm>
        </p:grpSpPr>
        <p:sp>
          <p:nvSpPr>
            <p:cNvPr id="43" name="TextBox 19"/>
            <p:cNvSpPr txBox="1"/>
            <p:nvPr/>
          </p:nvSpPr>
          <p:spPr>
            <a:xfrm>
              <a:off x="662020" y="4585099"/>
              <a:ext cx="6115432" cy="1651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At around </a:t>
              </a:r>
              <a:r>
                <a:rPr lang="en-US" altLang="zh-CN" sz="2000" b="1" dirty="0">
                  <a:solidFill>
                    <a:srgbClr val="FF0000"/>
                  </a:solidFill>
                  <a:ea typeface="Malgun Gothic" panose="020B0503020000020004" pitchFamily="34" charset="-127"/>
                  <a:cs typeface="Times New Roman" panose="02020603050405020304" pitchFamily="18" charset="0"/>
                </a:rPr>
                <a:t>2 fm</a:t>
              </a:r>
              <a:r>
                <a:rPr lang="en-US" altLang="zh-CN" sz="2000" b="1" baseline="30000" dirty="0">
                  <a:solidFill>
                    <a:srgbClr val="FF0000"/>
                  </a:solidFill>
                  <a:ea typeface="Malgun Gothic" panose="020B0503020000020004" pitchFamily="34" charset="-127"/>
                  <a:cs typeface="Times New Roman" panose="02020603050405020304" pitchFamily="18" charset="0"/>
                </a:rPr>
                <a:t>-1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 , </a:t>
              </a:r>
              <a:r>
                <a:rPr lang="zh-CN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np</a:t>
              </a:r>
              <a:r>
                <a:rPr lang="zh-CN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 (</a:t>
              </a:r>
              <a:r>
                <a:rPr lang="zh-CN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S,T</a:t>
              </a:r>
              <a:r>
                <a:rPr lang="zh-CN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)=(1,0) pairs dominate due to the strong tensor interaction.</a:t>
              </a:r>
              <a:endParaRPr lang="zh-CN" altLang="en-US" sz="2000" dirty="0"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Short-range repulsion generates a high-momentum tail extending to very high k.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5542C52-2232-713A-DFA4-047583A7B624}"/>
                </a:ext>
              </a:extLst>
            </p:cNvPr>
            <p:cNvSpPr txBox="1"/>
            <p:nvPr/>
          </p:nvSpPr>
          <p:spPr>
            <a:xfrm>
              <a:off x="6796122" y="4585099"/>
              <a:ext cx="5115421" cy="16511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Relative probability to find </a:t>
              </a:r>
              <a:r>
                <a:rPr lang="en-US" altLang="zh-CN" sz="2000" i="1" dirty="0" err="1">
                  <a:ea typeface="Malgun Gothic" panose="020B0503020000020004" pitchFamily="34" charset="-127"/>
                  <a:cs typeface="Times New Roman" panose="02020603050405020304" pitchFamily="18" charset="0"/>
                </a:rPr>
                <a:t>pn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 or </a:t>
              </a:r>
              <a:r>
                <a:rPr lang="en-US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pp/</a:t>
              </a:r>
              <a:r>
                <a:rPr lang="en-US" altLang="zh-CN" sz="2000" i="1" dirty="0" err="1">
                  <a:ea typeface="Malgun Gothic" panose="020B0503020000020004" pitchFamily="34" charset="-127"/>
                  <a:cs typeface="Times New Roman" panose="02020603050405020304" pitchFamily="18" charset="0"/>
                </a:rPr>
                <a:t>nn</a:t>
              </a:r>
              <a:r>
                <a:rPr lang="en-US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 </a:t>
              </a: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pairs is 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a function of relative </a:t>
              </a: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momentum.</a:t>
              </a: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 Provides an opportunity to investigate the short range correlations</a:t>
              </a:r>
              <a:endParaRPr lang="en-US" altLang="zh-CN" sz="2000" dirty="0"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B200CED8-3F7B-70C3-8D02-6C85888BA129}"/>
              </a:ext>
            </a:extLst>
          </p:cNvPr>
          <p:cNvGrpSpPr/>
          <p:nvPr/>
        </p:nvGrpSpPr>
        <p:grpSpPr>
          <a:xfrm>
            <a:off x="407368" y="801708"/>
            <a:ext cx="6268567" cy="3554027"/>
            <a:chOff x="378447" y="801708"/>
            <a:chExt cx="6268567" cy="3554027"/>
          </a:xfrm>
        </p:grpSpPr>
        <p:pic>
          <p:nvPicPr>
            <p:cNvPr id="8" name="内容占位符 10">
              <a:extLst>
                <a:ext uri="{FF2B5EF4-FFF2-40B4-BE49-F238E27FC236}">
                  <a16:creationId xmlns:a16="http://schemas.microsoft.com/office/drawing/2014/main" id="{3FD05DAD-B70D-7DDF-C30A-5C240272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9684" r="47634"/>
            <a:stretch>
              <a:fillRect/>
            </a:stretch>
          </p:blipFill>
          <p:spPr>
            <a:xfrm>
              <a:off x="3892041" y="801708"/>
              <a:ext cx="2736303" cy="2811976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08B2468B-E634-B722-EBB2-BE451E255924}"/>
                </a:ext>
              </a:extLst>
            </p:cNvPr>
            <p:cNvGrpSpPr/>
            <p:nvPr/>
          </p:nvGrpSpPr>
          <p:grpSpPr>
            <a:xfrm>
              <a:off x="378447" y="801708"/>
              <a:ext cx="6268567" cy="3554027"/>
              <a:chOff x="407368" y="807446"/>
              <a:chExt cx="6268567" cy="3554027"/>
            </a:xfrm>
          </p:grpSpPr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89E371CB-7886-7C29-13E9-F16F01FAAEE0}"/>
                  </a:ext>
                </a:extLst>
              </p:cNvPr>
              <p:cNvGrpSpPr/>
              <p:nvPr/>
            </p:nvGrpSpPr>
            <p:grpSpPr>
              <a:xfrm>
                <a:off x="1154858" y="807446"/>
                <a:ext cx="5521077" cy="3554027"/>
                <a:chOff x="3816719" y="853550"/>
                <a:chExt cx="4416126" cy="2832554"/>
              </a:xfrm>
            </p:grpSpPr>
            <p:grpSp>
              <p:nvGrpSpPr>
                <p:cNvPr id="9" name="组合 8"/>
                <p:cNvGrpSpPr/>
                <p:nvPr/>
              </p:nvGrpSpPr>
              <p:grpSpPr>
                <a:xfrm>
                  <a:off x="3816719" y="853550"/>
                  <a:ext cx="4416126" cy="2832554"/>
                  <a:chOff x="4582608" y="1027173"/>
                  <a:chExt cx="4218388" cy="2779132"/>
                </a:xfrm>
              </p:grpSpPr>
              <p:pic>
                <p:nvPicPr>
                  <p:cNvPr id="24" name="内容占位符 10"/>
                  <p:cNvPicPr>
                    <a:picLocks noChangeAspect="1"/>
                  </p:cNvPicPr>
                  <p:nvPr/>
                </p:nvPicPr>
                <p:blipFill>
                  <a:blip r:embed="rId4"/>
                  <a:srcRect l="52736" r="24549"/>
                  <a:stretch>
                    <a:fillRect/>
                  </a:stretch>
                </p:blipFill>
                <p:spPr>
                  <a:xfrm>
                    <a:off x="4616683" y="1027173"/>
                    <a:ext cx="2093701" cy="2198873"/>
                  </a:xfrm>
                  <a:prstGeom prst="rect">
                    <a:avLst/>
                  </a:prstGeom>
                </p:spPr>
              </p:pic>
              <p:pic>
                <p:nvPicPr>
                  <p:cNvPr id="27" name="图片 26"/>
                  <p:cNvPicPr>
                    <a:picLocks noChangeAspect="1"/>
                  </p:cNvPicPr>
                  <p:nvPr/>
                </p:nvPicPr>
                <p:blipFill>
                  <a:blip r:embed="rId5"/>
                  <a:srcRect l="29753" t="92" r="24626" b="-10384"/>
                  <a:stretch>
                    <a:fillRect/>
                  </a:stretch>
                </p:blipFill>
                <p:spPr>
                  <a:xfrm>
                    <a:off x="4582608" y="3194740"/>
                    <a:ext cx="4218388" cy="611565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25" name="直接箭头连接符 24"/>
                <p:cNvCxnSpPr>
                  <a:cxnSpLocks/>
                </p:cNvCxnSpPr>
                <p:nvPr/>
              </p:nvCxnSpPr>
              <p:spPr>
                <a:xfrm flipV="1">
                  <a:off x="7480990" y="2636912"/>
                  <a:ext cx="0" cy="401204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箭头连接符 25"/>
                <p:cNvCxnSpPr>
                  <a:cxnSpLocks/>
                </p:cNvCxnSpPr>
                <p:nvPr/>
              </p:nvCxnSpPr>
              <p:spPr>
                <a:xfrm flipV="1">
                  <a:off x="4948313" y="2256290"/>
                  <a:ext cx="0" cy="761244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" name="内容占位符 10">
                <a:extLst>
                  <a:ext uri="{FF2B5EF4-FFF2-40B4-BE49-F238E27FC236}">
                    <a16:creationId xmlns:a16="http://schemas.microsoft.com/office/drawing/2014/main" id="{56D3647E-8D78-80BB-3964-7588B1490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736" r="92698"/>
              <a:stretch>
                <a:fillRect/>
              </a:stretch>
            </p:blipFill>
            <p:spPr>
              <a:xfrm>
                <a:off x="407368" y="827658"/>
                <a:ext cx="792088" cy="28119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66749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7280C46A-1264-6A22-087E-CAFC8905A79C}"/>
              </a:ext>
            </a:extLst>
          </p:cNvPr>
          <p:cNvGrpSpPr/>
          <p:nvPr/>
        </p:nvGrpSpPr>
        <p:grpSpPr>
          <a:xfrm>
            <a:off x="449176" y="1625843"/>
            <a:ext cx="4973215" cy="2131190"/>
            <a:chOff x="2204" y="1530319"/>
            <a:chExt cx="5412742" cy="225863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9063" y="1530319"/>
              <a:ext cx="2845883" cy="225863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4" y="1530319"/>
              <a:ext cx="2876971" cy="2253519"/>
            </a:xfrm>
            <a:prstGeom prst="rect">
              <a:avLst/>
            </a:prstGeom>
          </p:spPr>
        </p:pic>
      </p:grpSp>
      <p:sp>
        <p:nvSpPr>
          <p:cNvPr id="11" name="TextBox 6"/>
          <p:cNvSpPr txBox="1"/>
          <p:nvPr/>
        </p:nvSpPr>
        <p:spPr>
          <a:xfrm>
            <a:off x="842970" y="683813"/>
            <a:ext cx="4753356" cy="46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Two-nucleon knockout reaction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783088" y="1211307"/>
            <a:ext cx="2845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aseline="30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2000" dirty="0"/>
              <a:t>12</a:t>
            </a:r>
            <a:r>
              <a:rPr lang="en-US" altLang="zh-CN" sz="2000" baseline="0" dirty="0"/>
              <a:t>C(p,2p+n) @ BNL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41730" y="3933923"/>
            <a:ext cx="3082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sz="2000" dirty="0"/>
              <a:t>      </a:t>
            </a:r>
            <a:r>
              <a:rPr lang="en-US" altLang="zh-CN" sz="2000" baseline="30000" dirty="0"/>
              <a:t>12</a:t>
            </a:r>
            <a:r>
              <a:rPr lang="en-US" altLang="zh-CN" sz="2000" dirty="0"/>
              <a:t>C(</a:t>
            </a:r>
            <a:r>
              <a:rPr lang="en-US" altLang="zh-CN" sz="2000" dirty="0" err="1"/>
              <a:t>e,e’pp</a:t>
            </a:r>
            <a:r>
              <a:rPr lang="en-US" altLang="zh-CN" sz="2000" dirty="0"/>
              <a:t>) @ NIKHEF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403520" y="2086097"/>
            <a:ext cx="869133" cy="36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CN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350344" y="3850242"/>
            <a:ext cx="2426792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L.J.H.M</a:t>
            </a:r>
            <a:r>
              <a:rPr lang="en-US" altLang="zh-CN" err="1"/>
              <a:t>.</a:t>
            </a:r>
            <a:r>
              <a:rPr lang="en-US" altLang="zh-CN"/>
              <a:t>Kester</a:t>
            </a:r>
            <a:r>
              <a:rPr lang="en-US" altLang="zh-CN" dirty="0"/>
              <a:t> </a:t>
            </a:r>
            <a:r>
              <a:rPr lang="en-US" altLang="zh-CN"/>
              <a:t>et al., </a:t>
            </a:r>
            <a:r>
              <a:rPr lang="en-US" altLang="zh-CN" dirty="0"/>
              <a:t>PRL 74(1995) 1712</a:t>
            </a:r>
            <a:endParaRPr lang="zh-CN" altLang="en-US" dirty="0"/>
          </a:p>
        </p:txBody>
      </p:sp>
      <p:sp>
        <p:nvSpPr>
          <p:cNvPr id="28" name="文本框 27"/>
          <p:cNvSpPr txBox="1"/>
          <p:nvPr/>
        </p:nvSpPr>
        <p:spPr>
          <a:xfrm>
            <a:off x="2908947" y="1259414"/>
            <a:ext cx="3064147" cy="307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A.Tang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al., </a:t>
            </a:r>
            <a:r>
              <a:rPr lang="en-US" altLang="zh-CN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PRL 90 (2003) 042301 </a:t>
            </a:r>
            <a:endParaRPr lang="zh-CN" alt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512" y="4432064"/>
            <a:ext cx="4254663" cy="205594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831631" y="2050543"/>
            <a:ext cx="946666" cy="36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CN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altLang="zh-CN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CN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zh-CN" altLang="en-US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D1FE01DD-BCFD-DE9F-CD8E-0FDD0210D9D6}"/>
              </a:ext>
            </a:extLst>
          </p:cNvPr>
          <p:cNvGrpSpPr/>
          <p:nvPr/>
        </p:nvGrpSpPr>
        <p:grpSpPr>
          <a:xfrm>
            <a:off x="5987395" y="1124674"/>
            <a:ext cx="6516516" cy="2661340"/>
            <a:chOff x="6096000" y="1132327"/>
            <a:chExt cx="6516516" cy="266134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96000" y="1469395"/>
              <a:ext cx="3485381" cy="2324272"/>
              <a:chOff x="5623183" y="2853701"/>
              <a:chExt cx="4871200" cy="3298871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23183" y="2853701"/>
                <a:ext cx="4792716" cy="3298871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6513739" y="3784715"/>
                <a:ext cx="2029739" cy="3918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zh-CN" altLang="en-US" dirty="0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9114877" y="3341150"/>
                <a:ext cx="1238649" cy="5258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np/2N </a:t>
                </a:r>
                <a:endParaRPr lang="zh-CN" altLang="en-US" sz="2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9086647" y="4527713"/>
                <a:ext cx="1407736" cy="930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pp/np</a:t>
                </a:r>
              </a:p>
              <a:p>
                <a:r>
                  <a:rPr lang="en-US" altLang="zh-CN" sz="2000" b="1" i="1" dirty="0">
                    <a:solidFill>
                      <a:srgbClr val="58D45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pp/2N</a:t>
                </a:r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00307" y="1615965"/>
              <a:ext cx="1749963" cy="1798748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6446785" y="1132327"/>
              <a:ext cx="2249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baseline="30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  <a:r>
                <a:rPr lang="en-US" altLang="zh-CN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C(e,e’pN) @ JLab</a:t>
              </a:r>
              <a:endPara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925282" y="1140010"/>
              <a:ext cx="3687234" cy="307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40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altLang="zh-CN" dirty="0" err="1"/>
                <a:t>R</a:t>
              </a:r>
              <a:r>
                <a:rPr lang="en-US" altLang="zh-CN" err="1"/>
                <a:t>.</a:t>
              </a:r>
              <a:r>
                <a:rPr lang="en-US" altLang="zh-CN"/>
                <a:t>Subedi</a:t>
              </a:r>
              <a:r>
                <a:rPr lang="en-US" altLang="zh-CN" dirty="0"/>
                <a:t> </a:t>
              </a:r>
              <a:r>
                <a:rPr lang="en-US" altLang="zh-CN"/>
                <a:t>et al., </a:t>
              </a:r>
              <a:r>
                <a:rPr lang="en-US" altLang="zh-CN" dirty="0"/>
                <a:t>Science 320 (2008) 1476</a:t>
              </a:r>
              <a:endParaRPr lang="zh-CN" altLang="en-US" dirty="0"/>
            </a:p>
          </p:txBody>
        </p:sp>
      </p:grp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49131D-9312-DC61-1786-E932DD327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50ADD5-D790-26B4-6329-F0C666A1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5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29" name="标题 1">
            <a:extLst>
              <a:ext uri="{FF2B5EF4-FFF2-40B4-BE49-F238E27FC236}">
                <a16:creationId xmlns:a16="http://schemas.microsoft.com/office/drawing/2014/main" id="{879FE3DD-0ED3-A406-556D-2F8DDC2B686E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>
                <a:cs typeface="Arial"/>
              </a:rPr>
              <a:t>Previous</a:t>
            </a:r>
            <a:r>
              <a:rPr lang="en-US" altLang="zh-CN" sz="3200" spc="-40">
                <a:cs typeface="Arial"/>
              </a:rPr>
              <a:t> </a:t>
            </a:r>
            <a:r>
              <a:rPr lang="en-US" altLang="zh-CN" sz="3200">
                <a:cs typeface="Arial"/>
              </a:rPr>
              <a:t>experimental</a:t>
            </a:r>
            <a:r>
              <a:rPr lang="en-US" altLang="zh-CN" sz="3200" spc="-35">
                <a:cs typeface="Arial"/>
              </a:rPr>
              <a:t> </a:t>
            </a:r>
            <a:r>
              <a:rPr lang="en-US" altLang="zh-CN" sz="3200" spc="-10">
                <a:cs typeface="Arial"/>
              </a:rPr>
              <a:t>studies</a:t>
            </a:r>
            <a:endParaRPr lang="zh-CN" altLang="en-US" sz="3200"/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50BD065-6135-FC68-E7A8-D7A3A2A86D31}"/>
              </a:ext>
            </a:extLst>
          </p:cNvPr>
          <p:cNvGrpSpPr/>
          <p:nvPr/>
        </p:nvGrpSpPr>
        <p:grpSpPr>
          <a:xfrm>
            <a:off x="5461377" y="3801905"/>
            <a:ext cx="6552562" cy="2645183"/>
            <a:chOff x="5496470" y="3900528"/>
            <a:chExt cx="6552562" cy="2645183"/>
          </a:xfrm>
        </p:grpSpPr>
        <p:sp>
          <p:nvSpPr>
            <p:cNvPr id="24" name="文本框 23"/>
            <p:cNvSpPr txBox="1"/>
            <p:nvPr/>
          </p:nvSpPr>
          <p:spPr>
            <a:xfrm>
              <a:off x="5499474" y="3900528"/>
              <a:ext cx="6549558" cy="698071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tIns="36000" rtlCol="0">
              <a:spAutoFit/>
            </a:bodyPr>
            <a:lstStyle/>
            <a:p>
              <a:pPr marL="342831" indent="-342831"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Strong suppression of </a:t>
              </a:r>
              <a:r>
                <a:rPr lang="en-US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pp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 pairs is observed compared with np pairs, with an </a:t>
              </a:r>
              <a:r>
                <a:rPr lang="en-US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np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/</a:t>
              </a:r>
              <a:r>
                <a:rPr lang="en-US" altLang="zh-CN" sz="2000" i="1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pp 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ratio of about </a:t>
              </a:r>
              <a:r>
                <a:rPr lang="en-US" altLang="zh-CN" sz="2000" b="1" dirty="0">
                  <a:solidFill>
                    <a:srgbClr val="FF0000"/>
                  </a:solidFill>
                  <a:ea typeface="Malgun Gothic" panose="020B0503020000020004" pitchFamily="34" charset="-127"/>
                  <a:cs typeface="Times New Roman" panose="02020603050405020304" pitchFamily="18" charset="0"/>
                </a:rPr>
                <a:t>18</a:t>
              </a:r>
              <a:r>
                <a:rPr lang="en-US" altLang="zh-CN" sz="2000" dirty="0">
                  <a:ea typeface="Malgun Gothic" panose="020B0503020000020004" pitchFamily="34" charset="-127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8" name="object 31">
              <a:extLst>
                <a:ext uri="{FF2B5EF4-FFF2-40B4-BE49-F238E27FC236}">
                  <a16:creationId xmlns:a16="http://schemas.microsoft.com/office/drawing/2014/main" id="{221910C1-C3FB-27D3-AA75-AB233DD5E2D1}"/>
                </a:ext>
              </a:extLst>
            </p:cNvPr>
            <p:cNvSpPr txBox="1"/>
            <p:nvPr/>
          </p:nvSpPr>
          <p:spPr>
            <a:xfrm>
              <a:off x="6451562" y="6163555"/>
              <a:ext cx="5328074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100"/>
                </a:spcBef>
              </a:pPr>
              <a:r>
                <a:rPr sz="2400" spc="-10" dirty="0">
                  <a:solidFill>
                    <a:srgbClr val="FF0000"/>
                  </a:solidFill>
                  <a:cs typeface="Calibri"/>
                </a:rPr>
                <a:t>(</a:t>
              </a:r>
              <a:r>
                <a:rPr sz="2400" i="1" spc="-10" dirty="0" err="1">
                  <a:solidFill>
                    <a:srgbClr val="FF0000"/>
                  </a:solidFill>
                  <a:cs typeface="Calibri"/>
                </a:rPr>
                <a:t>p,</a:t>
              </a:r>
              <a:r>
                <a:rPr lang="en-US" sz="2400" i="1" spc="-10" dirty="0" err="1">
                  <a:solidFill>
                    <a:srgbClr val="FF0000"/>
                  </a:solidFill>
                  <a:cs typeface="Calibri"/>
                </a:rPr>
                <a:t>Nd</a:t>
              </a:r>
              <a:r>
                <a:rPr sz="2400" spc="-10" dirty="0">
                  <a:solidFill>
                    <a:srgbClr val="FF0000"/>
                  </a:solidFill>
                  <a:cs typeface="Calibri"/>
                </a:rPr>
                <a:t>)</a:t>
              </a:r>
              <a:r>
                <a:rPr lang="en-US" sz="2400" spc="-10" dirty="0">
                  <a:solidFill>
                    <a:srgbClr val="FF0000"/>
                  </a:solidFill>
                  <a:cs typeface="Calibri"/>
                </a:rPr>
                <a:t> r</a:t>
              </a:r>
              <a:r>
                <a:rPr lang="en-US" altLang="zh-CN" sz="2400" spc="-10" dirty="0">
                  <a:solidFill>
                    <a:srgbClr val="FF0000"/>
                  </a:solidFill>
                  <a:cs typeface="Calibri"/>
                </a:rPr>
                <a:t>eaction is a possible method</a:t>
              </a:r>
              <a:endParaRPr sz="2400" dirty="0">
                <a:cs typeface="Calibri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85BF69B-32C4-5F59-F9B1-485528BA0576}"/>
                </a:ext>
              </a:extLst>
            </p:cNvPr>
            <p:cNvSpPr txBox="1"/>
            <p:nvPr/>
          </p:nvSpPr>
          <p:spPr>
            <a:xfrm>
              <a:off x="5496470" y="4730471"/>
              <a:ext cx="648377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831" indent="-342831">
                <a:buFont typeface="Arial" panose="020B0604020202020204" pitchFamily="34" charset="0"/>
                <a:buChar char="•"/>
              </a:pP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These measurements provide limited information on the </a:t>
              </a:r>
              <a:r>
                <a:rPr lang="en-US" altLang="zh-CN" sz="2000">
                  <a:solidFill>
                    <a:srgbClr val="FF0000"/>
                  </a:solidFill>
                  <a:ea typeface="Malgun Gothic" panose="020B0503020000020004" pitchFamily="34" charset="-127"/>
                  <a:cs typeface="Times New Roman" panose="02020603050405020304" pitchFamily="18" charset="0"/>
                </a:rPr>
                <a:t>spin–isospin dependence </a:t>
              </a: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of the correlated pairs.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7AEF63AE-77DD-B6F3-A5AC-6B4F98E0E10B}"/>
                </a:ext>
              </a:extLst>
            </p:cNvPr>
            <p:cNvSpPr txBox="1"/>
            <p:nvPr/>
          </p:nvSpPr>
          <p:spPr>
            <a:xfrm>
              <a:off x="5496470" y="5460036"/>
              <a:ext cx="634066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831" indent="-342831">
                <a:buFont typeface="Arial" panose="020B0604020202020204" pitchFamily="34" charset="0"/>
                <a:buChar char="•"/>
              </a:pPr>
              <a:r>
                <a:rPr lang="en-US" altLang="zh-CN" sz="2000">
                  <a:ea typeface="Malgun Gothic" panose="020B0503020000020004" pitchFamily="34" charset="-127"/>
                  <a:cs typeface="Times New Roman" panose="02020603050405020304" pitchFamily="18" charset="0"/>
                </a:rPr>
                <a:t>More statistics and moderate resolution are needed for further investigation.</a:t>
              </a:r>
              <a:endParaRPr lang="en-US" altLang="zh-CN" sz="2000" dirty="0">
                <a:ea typeface="Malgun Gothic" panose="020B0503020000020004" pitchFamily="34" charset="-127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678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7EE16-7BC7-0A5F-13DE-8F862B647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>
            <a:extLst>
              <a:ext uri="{FF2B5EF4-FFF2-40B4-BE49-F238E27FC236}">
                <a16:creationId xmlns:a16="http://schemas.microsoft.com/office/drawing/2014/main" id="{F3E5A5F2-8EFD-A539-8AB3-FE337699926B}"/>
              </a:ext>
            </a:extLst>
          </p:cNvPr>
          <p:cNvGrpSpPr/>
          <p:nvPr/>
        </p:nvGrpSpPr>
        <p:grpSpPr>
          <a:xfrm>
            <a:off x="5990600" y="761801"/>
            <a:ext cx="4778299" cy="3151580"/>
            <a:chOff x="5990600" y="761801"/>
            <a:chExt cx="4778299" cy="3151580"/>
          </a:xfrm>
        </p:grpSpPr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9F1B3825-1C9E-C5CD-DD9A-5FB3309FAF14}"/>
                </a:ext>
              </a:extLst>
            </p:cNvPr>
            <p:cNvGrpSpPr/>
            <p:nvPr/>
          </p:nvGrpSpPr>
          <p:grpSpPr>
            <a:xfrm>
              <a:off x="5990600" y="761801"/>
              <a:ext cx="4778299" cy="3151580"/>
              <a:chOff x="5062117" y="930779"/>
              <a:chExt cx="6827151" cy="4121524"/>
            </a:xfrm>
          </p:grpSpPr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6B4A65E6-41C1-FC27-52BA-F99115AF596F}"/>
                  </a:ext>
                </a:extLst>
              </p:cNvPr>
              <p:cNvGrpSpPr/>
              <p:nvPr/>
            </p:nvGrpSpPr>
            <p:grpSpPr>
              <a:xfrm>
                <a:off x="5062117" y="930779"/>
                <a:ext cx="6827151" cy="4121524"/>
                <a:chOff x="5062117" y="930779"/>
                <a:chExt cx="6827151" cy="4121524"/>
              </a:xfrm>
            </p:grpSpPr>
            <p:pic>
              <p:nvPicPr>
                <p:cNvPr id="5" name="图片 4">
                  <a:extLst>
                    <a:ext uri="{FF2B5EF4-FFF2-40B4-BE49-F238E27FC236}">
                      <a16:creationId xmlns:a16="http://schemas.microsoft.com/office/drawing/2014/main" id="{065AE719-0ED8-D08D-A38D-F0E0689C05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62117" y="930779"/>
                  <a:ext cx="6827151" cy="4121524"/>
                </a:xfrm>
                <a:prstGeom prst="rect">
                  <a:avLst/>
                </a:prstGeom>
              </p:spPr>
            </p:pic>
            <p:sp>
              <p:nvSpPr>
                <p:cNvPr id="18" name="下弧形箭头 17">
                  <a:extLst>
                    <a:ext uri="{FF2B5EF4-FFF2-40B4-BE49-F238E27FC236}">
                      <a16:creationId xmlns:a16="http://schemas.microsoft.com/office/drawing/2014/main" id="{2879280F-A3E4-8FFD-18F2-C51929AB7056}"/>
                    </a:ext>
                  </a:extLst>
                </p:cNvPr>
                <p:cNvSpPr/>
                <p:nvPr/>
              </p:nvSpPr>
              <p:spPr>
                <a:xfrm rot="16454729">
                  <a:off x="6760153" y="2194013"/>
                  <a:ext cx="2272400" cy="854740"/>
                </a:xfrm>
                <a:prstGeom prst="curvedUpArrow">
                  <a:avLst/>
                </a:prstGeom>
                <a:solidFill>
                  <a:srgbClr val="4F81BD"/>
                </a:solidFill>
                <a:ln>
                  <a:solidFill>
                    <a:srgbClr val="4F81BD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E46CF16E-442B-36CF-11F2-C4F6D59AAF8B}"/>
                    </a:ext>
                  </a:extLst>
                </p:cNvPr>
                <p:cNvSpPr txBox="1"/>
                <p:nvPr/>
              </p:nvSpPr>
              <p:spPr>
                <a:xfrm>
                  <a:off x="6714909" y="1236413"/>
                  <a:ext cx="583266" cy="5846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199" b="1" dirty="0">
                      <a:solidFill>
                        <a:srgbClr val="0070C0"/>
                      </a:solidFill>
                      <a:latin typeface="Arial Black" panose="020B0A04020102020204" pitchFamily="34" charset="0"/>
                    </a:rPr>
                    <a:t>d</a:t>
                  </a:r>
                  <a:endParaRPr lang="zh-CN" altLang="en-US" sz="3199" b="1" dirty="0">
                    <a:solidFill>
                      <a:srgbClr val="0070C0"/>
                    </a:solidFill>
                    <a:latin typeface="Arial Black" panose="020B0A04020102020204" pitchFamily="34" charset="0"/>
                  </a:endParaRPr>
                </a:p>
              </p:txBody>
            </p:sp>
          </p:grp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366CFA8A-1BA8-B08F-94DB-3B11E6097080}"/>
                  </a:ext>
                </a:extLst>
              </p:cNvPr>
              <p:cNvSpPr/>
              <p:nvPr/>
            </p:nvSpPr>
            <p:spPr>
              <a:xfrm>
                <a:off x="11590770" y="3150229"/>
                <a:ext cx="298498" cy="93956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81C06A36-B4D1-4804-9C2A-9D9549B93AAE}"/>
                  </a:ext>
                </a:extLst>
              </p:cNvPr>
              <p:cNvCxnSpPr/>
              <p:nvPr/>
            </p:nvCxnSpPr>
            <p:spPr>
              <a:xfrm>
                <a:off x="7344263" y="3524421"/>
                <a:ext cx="1460004" cy="27984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直接箭头连接符 20">
                <a:extLst>
                  <a:ext uri="{FF2B5EF4-FFF2-40B4-BE49-F238E27FC236}">
                    <a16:creationId xmlns:a16="http://schemas.microsoft.com/office/drawing/2014/main" id="{3E87B01C-F91A-EB1F-FACA-7AAFFF10EA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804268" y="3583739"/>
                <a:ext cx="1027208" cy="220527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24">
                <a:extLst>
                  <a:ext uri="{FF2B5EF4-FFF2-40B4-BE49-F238E27FC236}">
                    <a16:creationId xmlns:a16="http://schemas.microsoft.com/office/drawing/2014/main" id="{D511D068-0BD9-ECA4-9A4A-3F41CA4B00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58263" y="3585083"/>
                <a:ext cx="181505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6AA81418-6A4A-6FE8-A739-52A1103F8CBF}"/>
                </a:ext>
              </a:extLst>
            </p:cNvPr>
            <p:cNvSpPr/>
            <p:nvPr/>
          </p:nvSpPr>
          <p:spPr>
            <a:xfrm rot="20918220">
              <a:off x="7426298" y="3560807"/>
              <a:ext cx="516236" cy="184565"/>
            </a:xfrm>
            <a:prstGeom prst="rect">
              <a:avLst/>
            </a:prstGeom>
            <a:solidFill>
              <a:srgbClr val="FAE3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7171475E-42C0-AE6D-A400-3E222F72349C}"/>
              </a:ext>
            </a:extLst>
          </p:cNvPr>
          <p:cNvSpPr txBox="1"/>
          <p:nvPr/>
        </p:nvSpPr>
        <p:spPr>
          <a:xfrm>
            <a:off x="246293" y="960393"/>
            <a:ext cx="3175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cs typeface="Times New Roman" panose="02020603050405020304" pitchFamily="18" charset="0"/>
              </a:rPr>
              <a:t>E552@</a:t>
            </a:r>
            <a:r>
              <a:rPr lang="en-US" altLang="zh-CN" sz="2000" dirty="0">
                <a:cs typeface="Times New Roman" panose="02020603050405020304" pitchFamily="18" charset="0"/>
              </a:rPr>
              <a:t>WS course, RCNP</a:t>
            </a:r>
            <a:endParaRPr lang="zh-CN" altLang="en-US" sz="2000" dirty="0"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E6FFC6B3-9193-C362-DDCB-7D8DB636D1F4}"/>
              </a:ext>
            </a:extLst>
          </p:cNvPr>
          <p:cNvSpPr txBox="1"/>
          <p:nvPr/>
        </p:nvSpPr>
        <p:spPr>
          <a:xfrm>
            <a:off x="146623" y="1425265"/>
            <a:ext cx="3656431" cy="188199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Beam: 392, 230 MeV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Target: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thin ice:  </a:t>
            </a:r>
            <a:r>
              <a:rPr lang="en-US" altLang="zh-CN" sz="2000" baseline="30000"/>
              <a:t>16</a:t>
            </a:r>
            <a:r>
              <a:rPr lang="en-US" altLang="zh-CN" sz="2000"/>
              <a:t>O(</a:t>
            </a:r>
            <a:r>
              <a:rPr lang="en-US" altLang="zh-CN" sz="2000" i="1"/>
              <a:t>p,</a:t>
            </a:r>
            <a:r>
              <a:rPr lang="en-US" altLang="zh-CN" sz="2000" i="1">
                <a:solidFill>
                  <a:srgbClr val="FF0000"/>
                </a:solidFill>
              </a:rPr>
              <a:t>p</a:t>
            </a:r>
            <a:r>
              <a:rPr lang="en-US" altLang="zh-CN" sz="2000" i="1"/>
              <a:t>d</a:t>
            </a:r>
            <a:r>
              <a:rPr lang="en-US" altLang="zh-CN" sz="2000"/>
              <a:t>)</a:t>
            </a:r>
            <a:r>
              <a:rPr lang="en-US" altLang="zh-CN" sz="2000" baseline="30000"/>
              <a:t>14</a:t>
            </a:r>
            <a:r>
              <a:rPr lang="en-US" altLang="zh-CN" sz="2000"/>
              <a:t>O </a:t>
            </a:r>
            <a:endParaRPr lang="en-US" altLang="zh-CN" sz="2000"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thick ice:</a:t>
            </a:r>
            <a:r>
              <a:rPr lang="en-US" altLang="zh-CN" sz="2000" baseline="30000"/>
              <a:t> 16</a:t>
            </a:r>
            <a:r>
              <a:rPr lang="en-US" altLang="zh-CN" sz="2000"/>
              <a:t>O(</a:t>
            </a:r>
            <a:r>
              <a:rPr lang="en-US" altLang="zh-CN" sz="2000" i="1"/>
              <a:t>p,</a:t>
            </a:r>
            <a:r>
              <a:rPr lang="en-US" altLang="zh-CN" sz="2000" i="1">
                <a:solidFill>
                  <a:srgbClr val="FF0000"/>
                </a:solidFill>
              </a:rPr>
              <a:t>n</a:t>
            </a:r>
            <a:r>
              <a:rPr lang="en-US" altLang="zh-CN" sz="2000" i="1"/>
              <a:t>d</a:t>
            </a:r>
            <a:r>
              <a:rPr lang="en-US" altLang="zh-CN" sz="2000"/>
              <a:t>)</a:t>
            </a:r>
            <a:r>
              <a:rPr lang="en-US" altLang="zh-CN" sz="2000" baseline="30000"/>
              <a:t>14</a:t>
            </a:r>
            <a:r>
              <a:rPr lang="en-US" altLang="zh-CN" sz="2000"/>
              <a:t>O </a:t>
            </a:r>
            <a:endParaRPr lang="zh-CN" altLang="en-US" sz="2000" dirty="0"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D86D353A-0225-C959-08D6-51467D561799}"/>
              </a:ext>
            </a:extLst>
          </p:cNvPr>
          <p:cNvGrpSpPr/>
          <p:nvPr/>
        </p:nvGrpSpPr>
        <p:grpSpPr>
          <a:xfrm>
            <a:off x="9318939" y="761802"/>
            <a:ext cx="2444430" cy="1301086"/>
            <a:chOff x="9318939" y="761802"/>
            <a:chExt cx="2444430" cy="1301086"/>
          </a:xfrm>
        </p:grpSpPr>
        <p:sp>
          <p:nvSpPr>
            <p:cNvPr id="7" name="矩形标注 6">
              <a:extLst>
                <a:ext uri="{FF2B5EF4-FFF2-40B4-BE49-F238E27FC236}">
                  <a16:creationId xmlns:a16="http://schemas.microsoft.com/office/drawing/2014/main" id="{099ECD3F-D4A2-DC2A-D763-C6F67AD432E1}"/>
                </a:ext>
              </a:extLst>
            </p:cNvPr>
            <p:cNvSpPr/>
            <p:nvPr/>
          </p:nvSpPr>
          <p:spPr>
            <a:xfrm>
              <a:off x="9318939" y="761802"/>
              <a:ext cx="2444430" cy="1301086"/>
            </a:xfrm>
            <a:prstGeom prst="wedgeRectCallout">
              <a:avLst>
                <a:gd name="adj1" fmla="val -113815"/>
                <a:gd name="adj2" fmla="val -6096"/>
              </a:avLst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BFB1F28-F8F9-F7D4-E26A-0323927E884C}"/>
                </a:ext>
              </a:extLst>
            </p:cNvPr>
            <p:cNvSpPr txBox="1"/>
            <p:nvPr/>
          </p:nvSpPr>
          <p:spPr>
            <a:xfrm>
              <a:off x="9350598" y="827064"/>
              <a:ext cx="2412771" cy="11387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700" b="1" dirty="0">
                  <a:cs typeface="Times New Roman" panose="02020603050405020304" pitchFamily="18" charset="0"/>
                </a:rPr>
                <a:t>Focal plane detectors:</a:t>
              </a:r>
            </a:p>
            <a:p>
              <a:r>
                <a:rPr lang="en-US" altLang="zh-CN" sz="1700" dirty="0">
                  <a:cs typeface="Times New Roman" panose="02020603050405020304" pitchFamily="18" charset="0"/>
                </a:rPr>
                <a:t>two VDCs: tracking</a:t>
              </a:r>
            </a:p>
            <a:p>
              <a:r>
                <a:rPr lang="en-US" altLang="zh-CN" sz="1700" dirty="0">
                  <a:cs typeface="Times New Roman" panose="02020603050405020304" pitchFamily="18" charset="0"/>
                </a:rPr>
                <a:t>two plastic scintillators:  PID and trigger</a:t>
              </a:r>
              <a:endParaRPr lang="zh-CN" altLang="en-US" sz="1700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标题 1">
            <a:extLst>
              <a:ext uri="{FF2B5EF4-FFF2-40B4-BE49-F238E27FC236}">
                <a16:creationId xmlns:a16="http://schemas.microsoft.com/office/drawing/2014/main" id="{F3D7E74B-4CFD-BAA1-E4D8-07D6AA30463D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Experimental procedures: setup</a:t>
            </a:r>
            <a:endParaRPr lang="zh-CN" altLang="en-US" sz="320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70CBFED-AF1C-25F2-09C8-7849BC237B17}"/>
              </a:ext>
            </a:extLst>
          </p:cNvPr>
          <p:cNvSpPr/>
          <p:nvPr/>
        </p:nvSpPr>
        <p:spPr>
          <a:xfrm rot="1687426">
            <a:off x="921060" y="5737647"/>
            <a:ext cx="993276" cy="510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D9C47602-A368-E5DF-DB7B-977C60C43AC2}"/>
              </a:ext>
            </a:extLst>
          </p:cNvPr>
          <p:cNvGrpSpPr/>
          <p:nvPr/>
        </p:nvGrpSpPr>
        <p:grpSpPr>
          <a:xfrm>
            <a:off x="3239367" y="869922"/>
            <a:ext cx="2385884" cy="2347445"/>
            <a:chOff x="3612062" y="1000105"/>
            <a:chExt cx="2420351" cy="2356904"/>
          </a:xfrm>
        </p:grpSpPr>
        <p:sp>
          <p:nvSpPr>
            <p:cNvPr id="24" name="矩形标注 23">
              <a:extLst>
                <a:ext uri="{FF2B5EF4-FFF2-40B4-BE49-F238E27FC236}">
                  <a16:creationId xmlns:a16="http://schemas.microsoft.com/office/drawing/2014/main" id="{56EDDE3A-0D7F-565D-2268-633AFCF5F85B}"/>
                </a:ext>
              </a:extLst>
            </p:cNvPr>
            <p:cNvSpPr/>
            <p:nvPr/>
          </p:nvSpPr>
          <p:spPr>
            <a:xfrm>
              <a:off x="3765407" y="1000105"/>
              <a:ext cx="2081104" cy="2329442"/>
            </a:xfrm>
            <a:prstGeom prst="wedgeRectCallout">
              <a:avLst>
                <a:gd name="adj1" fmla="val 149688"/>
                <a:gd name="adj2" fmla="val 29713"/>
              </a:avLst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46CA3125-A047-06DF-71D8-4055090303EA}"/>
                </a:ext>
              </a:extLst>
            </p:cNvPr>
            <p:cNvGrpSpPr/>
            <p:nvPr/>
          </p:nvGrpSpPr>
          <p:grpSpPr>
            <a:xfrm>
              <a:off x="3612062" y="1027567"/>
              <a:ext cx="2420351" cy="2329442"/>
              <a:chOff x="7087471" y="1197775"/>
              <a:chExt cx="4001245" cy="4324613"/>
            </a:xfrm>
          </p:grpSpPr>
          <p:pic>
            <p:nvPicPr>
              <p:cNvPr id="38" name="picture 129">
                <a:extLst>
                  <a:ext uri="{FF2B5EF4-FFF2-40B4-BE49-F238E27FC236}">
                    <a16:creationId xmlns:a16="http://schemas.microsoft.com/office/drawing/2014/main" id="{DDD6A354-6711-6295-8C9F-87158BF0D7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40353" y="1197775"/>
                <a:ext cx="3173574" cy="4324613"/>
              </a:xfrm>
              <a:prstGeom prst="rect">
                <a:avLst/>
              </a:prstGeom>
            </p:spPr>
          </p:pic>
          <p:sp>
            <p:nvSpPr>
              <p:cNvPr id="39" name="textbox 132">
                <a:extLst>
                  <a:ext uri="{FF2B5EF4-FFF2-40B4-BE49-F238E27FC236}">
                    <a16:creationId xmlns:a16="http://schemas.microsoft.com/office/drawing/2014/main" id="{09775841-34F0-8CAF-CFB3-79CDD37F9312}"/>
                  </a:ext>
                </a:extLst>
              </p:cNvPr>
              <p:cNvSpPr/>
              <p:nvPr/>
            </p:nvSpPr>
            <p:spPr>
              <a:xfrm>
                <a:off x="7087471" y="3356417"/>
                <a:ext cx="3979112" cy="487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120294" eaLnBrk="0">
                  <a:lnSpc>
                    <a:spcPct val="83000"/>
                  </a:lnSpc>
                </a:pPr>
                <a:r>
                  <a:rPr sz="2000" spc="-10" baseline="-1000">
                    <a:solidFill>
                      <a:srgbClr val="000000">
                        <a:alpha val="100000"/>
                      </a:srgbClr>
                    </a:solidFill>
                    <a:highlight>
                      <a:srgbClr val="FFFF00"/>
                    </a:highlight>
                    <a:ea typeface="Calibri" panose="020F0502020204030204" pitchFamily="34" charset="0"/>
                    <a:cs typeface="Calibri" panose="020F0502020204030204" pitchFamily="34" charset="0"/>
                  </a:rPr>
                  <a:t>Thick </a:t>
                </a:r>
                <a:r>
                  <a:rPr sz="2000" spc="-10" baseline="-1000" dirty="0">
                    <a:solidFill>
                      <a:srgbClr val="000000">
                        <a:alpha val="100000"/>
                      </a:srgbClr>
                    </a:solidFill>
                    <a:highlight>
                      <a:srgbClr val="FFFF00"/>
                    </a:highlight>
                    <a:ea typeface="Calibri" panose="020F0502020204030204" pitchFamily="34" charset="0"/>
                    <a:cs typeface="Calibri" panose="020F0502020204030204" pitchFamily="34" charset="0"/>
                  </a:rPr>
                  <a:t>ice:  ~200 mg</a:t>
                </a:r>
                <a:r>
                  <a:rPr sz="2000" spc="-10" baseline="-1000">
                    <a:solidFill>
                      <a:srgbClr val="000000">
                        <a:alpha val="100000"/>
                      </a:srgbClr>
                    </a:solidFill>
                    <a:highlight>
                      <a:srgbClr val="FFFF00"/>
                    </a:highlight>
                    <a:ea typeface="Calibri" panose="020F0502020204030204" pitchFamily="34" charset="0"/>
                    <a:cs typeface="Calibri" panose="020F0502020204030204" pitchFamily="34" charset="0"/>
                  </a:rPr>
                  <a:t>/cm</a:t>
                </a:r>
                <a:r>
                  <a:rPr sz="2000" spc="-10" baseline="30000">
                    <a:solidFill>
                      <a:srgbClr val="000000">
                        <a:alpha val="100000"/>
                      </a:srgbClr>
                    </a:solidFill>
                    <a:highlight>
                      <a:srgbClr val="FFFF00"/>
                    </a:highlight>
                    <a:ea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Times New Roman" altLang="Times New Roman" sz="2000" spc="-10" baseline="30000" dirty="0">
                  <a:solidFill>
                    <a:srgbClr val="000000">
                      <a:alpha val="100000"/>
                    </a:srgbClr>
                  </a:solidFill>
                  <a:highlight>
                    <a:srgbClr val="FFFF00"/>
                  </a:highlight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B0EE4CCA-E94D-98F6-FC85-890767A2EF8E}"/>
                  </a:ext>
                </a:extLst>
              </p:cNvPr>
              <p:cNvSpPr txBox="1"/>
              <p:nvPr/>
            </p:nvSpPr>
            <p:spPr>
              <a:xfrm>
                <a:off x="7109605" y="1197777"/>
                <a:ext cx="3979111" cy="487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indent="120294" eaLnBrk="0">
                  <a:lnSpc>
                    <a:spcPct val="83000"/>
                  </a:lnSpc>
                  <a:defRPr sz="2800" spc="-10" baseline="-1000">
                    <a:solidFill>
                      <a:srgbClr val="000000">
                        <a:alpha val="100000"/>
                      </a:srgbClr>
                    </a:solidFill>
                    <a:highlight>
                      <a:srgbClr val="FFFF00"/>
                    </a:highlight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</a:lstStyle>
              <a:p>
                <a:r>
                  <a:rPr lang="en-US" altLang="zh-CN" sz="2000"/>
                  <a:t>Thin ice:   ~20 mg/cm</a:t>
                </a:r>
                <a:r>
                  <a:rPr lang="en-US" altLang="zh-CN" sz="2000" baseline="30000"/>
                  <a:t>2</a:t>
                </a:r>
                <a:endParaRPr lang="en-US" altLang="Times New Roman" sz="2000" baseline="30000" dirty="0"/>
              </a:p>
            </p:txBody>
          </p:sp>
        </p:grpSp>
      </p:grpSp>
      <p:sp>
        <p:nvSpPr>
          <p:cNvPr id="41" name="页脚占位符 2">
            <a:extLst>
              <a:ext uri="{FF2B5EF4-FFF2-40B4-BE49-F238E27FC236}">
                <a16:creationId xmlns:a16="http://schemas.microsoft.com/office/drawing/2014/main" id="{988AD971-B44D-A76D-FA3E-D76DF11EE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/>
              <a:t>TOPTIER-CNS</a:t>
            </a:r>
            <a:r>
              <a:rPr lang="en-US" altLang="zh-CN"/>
              <a:t> Summer School 2026</a:t>
            </a:r>
            <a:endParaRPr lang="zh-CN" altLang="en-US"/>
          </a:p>
        </p:txBody>
      </p:sp>
      <p:sp>
        <p:nvSpPr>
          <p:cNvPr id="42" name="灯片编号占位符 25">
            <a:extLst>
              <a:ext uri="{FF2B5EF4-FFF2-40B4-BE49-F238E27FC236}">
                <a16:creationId xmlns:a16="http://schemas.microsoft.com/office/drawing/2014/main" id="{F15A0FB6-E4FB-42EB-5204-2CE94BBD9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6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10A5DE1-06FE-E43E-ACB7-D1BA792345A5}"/>
              </a:ext>
            </a:extLst>
          </p:cNvPr>
          <p:cNvSpPr/>
          <p:nvPr/>
        </p:nvSpPr>
        <p:spPr>
          <a:xfrm>
            <a:off x="5763324" y="3370565"/>
            <a:ext cx="960519" cy="804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8E8576-F3AA-18B6-57C8-986850C9BAE5}"/>
              </a:ext>
            </a:extLst>
          </p:cNvPr>
          <p:cNvSpPr txBox="1"/>
          <p:nvPr/>
        </p:nvSpPr>
        <p:spPr>
          <a:xfrm>
            <a:off x="120113" y="4631955"/>
            <a:ext cx="3296780" cy="95866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l-GR" altLang="zh-CN"/>
              <a:t>Δ</a:t>
            </a:r>
            <a:r>
              <a:rPr lang="en-US" altLang="zh-CN" dirty="0"/>
              <a:t>E-E</a:t>
            </a:r>
            <a:r>
              <a:rPr lang="en-US" altLang="zh-CN"/>
              <a:t>: proton detector</a:t>
            </a:r>
            <a:endParaRPr lang="en-US" altLang="zh-CN" dirty="0"/>
          </a:p>
          <a:p>
            <a:r>
              <a:rPr lang="en-US" altLang="zh-CN" dirty="0"/>
              <a:t>BOS</a:t>
            </a:r>
            <a:r>
              <a:rPr lang="en-US" altLang="zh-CN" baseline="30000" dirty="0"/>
              <a:t>4</a:t>
            </a:r>
            <a:r>
              <a:rPr lang="en-US" altLang="zh-CN" dirty="0"/>
              <a:t>: neutron detector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0D7C10B-6AF9-E8B4-B231-2D069CD6F334}"/>
              </a:ext>
            </a:extLst>
          </p:cNvPr>
          <p:cNvSpPr/>
          <p:nvPr/>
        </p:nvSpPr>
        <p:spPr>
          <a:xfrm>
            <a:off x="8547131" y="3219621"/>
            <a:ext cx="3001907" cy="10395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GRAF </a:t>
            </a:r>
            <a:r>
              <a:rPr lang="en-US" altLang="zh-CN" sz="2000">
                <a:solidFill>
                  <a:schemeClr val="tx1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beam line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7D786BC-1F74-FA6A-7D8C-896B6D40F36F}"/>
              </a:ext>
            </a:extLst>
          </p:cNvPr>
          <p:cNvSpPr/>
          <p:nvPr/>
        </p:nvSpPr>
        <p:spPr>
          <a:xfrm>
            <a:off x="132057" y="5894972"/>
            <a:ext cx="6324306" cy="584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  <a:cs typeface="Times New Roman" panose="02020603050405020304" pitchFamily="18" charset="0"/>
              </a:rPr>
              <a:t>Low-background coincidence measurement </a:t>
            </a:r>
          </a:p>
        </p:txBody>
      </p:sp>
      <p:sp>
        <p:nvSpPr>
          <p:cNvPr id="69" name="object 27">
            <a:extLst>
              <a:ext uri="{FF2B5EF4-FFF2-40B4-BE49-F238E27FC236}">
                <a16:creationId xmlns:a16="http://schemas.microsoft.com/office/drawing/2014/main" id="{6DCBDBA3-262A-5221-121A-C24BE75C4CA9}"/>
              </a:ext>
            </a:extLst>
          </p:cNvPr>
          <p:cNvSpPr txBox="1"/>
          <p:nvPr/>
        </p:nvSpPr>
        <p:spPr>
          <a:xfrm>
            <a:off x="11015326" y="3804554"/>
            <a:ext cx="23582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zh-CN"/>
            </a:defPPr>
            <a:lvl1pPr marL="12700">
              <a:spcBef>
                <a:spcPts val="100"/>
              </a:spcBef>
              <a:defRPr sz="2000">
                <a:latin typeface="Calibri"/>
                <a:cs typeface="Calibri"/>
              </a:defRPr>
            </a:lvl1pPr>
          </a:lstStyle>
          <a:p>
            <a:r>
              <a:rPr lang="en-US">
                <a:latin typeface="+mn-lt"/>
              </a:rPr>
              <a:t>d</a:t>
            </a:r>
            <a:endParaRPr>
              <a:latin typeface="+mn-lt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23D625A-B251-B5BC-38EC-AE9600043853}"/>
              </a:ext>
            </a:extLst>
          </p:cNvPr>
          <p:cNvGrpSpPr/>
          <p:nvPr/>
        </p:nvGrpSpPr>
        <p:grpSpPr>
          <a:xfrm>
            <a:off x="6854679" y="3724003"/>
            <a:ext cx="4114800" cy="2447956"/>
            <a:chOff x="7040955" y="905318"/>
            <a:chExt cx="3645421" cy="2011203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33C3C2B-35D3-E8BC-F621-25E19C69F60B}"/>
                </a:ext>
              </a:extLst>
            </p:cNvPr>
            <p:cNvGrpSpPr/>
            <p:nvPr/>
          </p:nvGrpSpPr>
          <p:grpSpPr>
            <a:xfrm>
              <a:off x="7040955" y="905318"/>
              <a:ext cx="3645421" cy="2011203"/>
              <a:chOff x="5518570" y="1035837"/>
              <a:chExt cx="2733858" cy="1644814"/>
            </a:xfrm>
          </p:grpSpPr>
          <p:grpSp>
            <p:nvGrpSpPr>
              <p:cNvPr id="15" name="object 8">
                <a:extLst>
                  <a:ext uri="{FF2B5EF4-FFF2-40B4-BE49-F238E27FC236}">
                    <a16:creationId xmlns:a16="http://schemas.microsoft.com/office/drawing/2014/main" id="{6C1695A3-4593-66AC-8DFF-1701E0F4B072}"/>
                  </a:ext>
                </a:extLst>
              </p:cNvPr>
              <p:cNvGrpSpPr/>
              <p:nvPr/>
            </p:nvGrpSpPr>
            <p:grpSpPr>
              <a:xfrm>
                <a:off x="6037493" y="1035837"/>
                <a:ext cx="2181918" cy="1464828"/>
                <a:chOff x="6037493" y="1035837"/>
                <a:chExt cx="2181918" cy="1464828"/>
              </a:xfrm>
            </p:grpSpPr>
            <p:pic>
              <p:nvPicPr>
                <p:cNvPr id="29" name="object 9">
                  <a:extLst>
                    <a:ext uri="{FF2B5EF4-FFF2-40B4-BE49-F238E27FC236}">
                      <a16:creationId xmlns:a16="http://schemas.microsoft.com/office/drawing/2014/main" id="{DD2242A2-C578-FED5-7FBE-924DC1239BCD}"/>
                    </a:ext>
                  </a:extLst>
                </p:cNvPr>
                <p:cNvPicPr/>
                <p:nvPr/>
              </p:nvPicPr>
              <p:blipFill>
                <a:blip r:embed="rId5" cstate="print">
                  <a:duotone>
                    <a:prstClr val="black"/>
                    <a:schemeClr val="accent4">
                      <a:lumMod val="20000"/>
                      <a:lumOff val="80000"/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artisticPencilSketch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0650" y="1437547"/>
                  <a:ext cx="727751" cy="742331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32" name="object 10">
                  <a:extLst>
                    <a:ext uri="{FF2B5EF4-FFF2-40B4-BE49-F238E27FC236}">
                      <a16:creationId xmlns:a16="http://schemas.microsoft.com/office/drawing/2014/main" id="{9587D15E-A02A-43D8-3467-2730ED583B36}"/>
                    </a:ext>
                  </a:extLst>
                </p:cNvPr>
                <p:cNvSpPr/>
                <p:nvPr/>
              </p:nvSpPr>
              <p:spPr>
                <a:xfrm>
                  <a:off x="6670649" y="1437547"/>
                  <a:ext cx="728345" cy="74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345" h="742950">
                      <a:moveTo>
                        <a:pt x="0" y="371166"/>
                      </a:moveTo>
                      <a:lnTo>
                        <a:pt x="2835" y="324607"/>
                      </a:lnTo>
                      <a:lnTo>
                        <a:pt x="11113" y="279775"/>
                      </a:lnTo>
                      <a:lnTo>
                        <a:pt x="24492" y="237016"/>
                      </a:lnTo>
                      <a:lnTo>
                        <a:pt x="42633" y="196678"/>
                      </a:lnTo>
                      <a:lnTo>
                        <a:pt x="65194" y="159110"/>
                      </a:lnTo>
                      <a:lnTo>
                        <a:pt x="91833" y="124659"/>
                      </a:lnTo>
                      <a:lnTo>
                        <a:pt x="122211" y="93673"/>
                      </a:lnTo>
                      <a:lnTo>
                        <a:pt x="155985" y="66500"/>
                      </a:lnTo>
                      <a:lnTo>
                        <a:pt x="192815" y="43487"/>
                      </a:lnTo>
                      <a:lnTo>
                        <a:pt x="232361" y="24983"/>
                      </a:lnTo>
                      <a:lnTo>
                        <a:pt x="274280" y="11335"/>
                      </a:lnTo>
                      <a:lnTo>
                        <a:pt x="318232" y="2891"/>
                      </a:lnTo>
                      <a:lnTo>
                        <a:pt x="363876" y="0"/>
                      </a:lnTo>
                      <a:lnTo>
                        <a:pt x="409519" y="2891"/>
                      </a:lnTo>
                      <a:lnTo>
                        <a:pt x="453471" y="11335"/>
                      </a:lnTo>
                      <a:lnTo>
                        <a:pt x="495390" y="24983"/>
                      </a:lnTo>
                      <a:lnTo>
                        <a:pt x="534935" y="43487"/>
                      </a:lnTo>
                      <a:lnTo>
                        <a:pt x="571766" y="66500"/>
                      </a:lnTo>
                      <a:lnTo>
                        <a:pt x="605540" y="93673"/>
                      </a:lnTo>
                      <a:lnTo>
                        <a:pt x="635917" y="124659"/>
                      </a:lnTo>
                      <a:lnTo>
                        <a:pt x="662557" y="159110"/>
                      </a:lnTo>
                      <a:lnTo>
                        <a:pt x="685117" y="196678"/>
                      </a:lnTo>
                      <a:lnTo>
                        <a:pt x="703258" y="237016"/>
                      </a:lnTo>
                      <a:lnTo>
                        <a:pt x="716638" y="279775"/>
                      </a:lnTo>
                      <a:lnTo>
                        <a:pt x="724916" y="324607"/>
                      </a:lnTo>
                      <a:lnTo>
                        <a:pt x="727751" y="371166"/>
                      </a:lnTo>
                      <a:lnTo>
                        <a:pt x="724916" y="417724"/>
                      </a:lnTo>
                      <a:lnTo>
                        <a:pt x="716638" y="462556"/>
                      </a:lnTo>
                      <a:lnTo>
                        <a:pt x="703258" y="505315"/>
                      </a:lnTo>
                      <a:lnTo>
                        <a:pt x="685117" y="545652"/>
                      </a:lnTo>
                      <a:lnTo>
                        <a:pt x="662557" y="583220"/>
                      </a:lnTo>
                      <a:lnTo>
                        <a:pt x="635917" y="617671"/>
                      </a:lnTo>
                      <a:lnTo>
                        <a:pt x="605540" y="648657"/>
                      </a:lnTo>
                      <a:lnTo>
                        <a:pt x="571766" y="675831"/>
                      </a:lnTo>
                      <a:lnTo>
                        <a:pt x="534935" y="698843"/>
                      </a:lnTo>
                      <a:lnTo>
                        <a:pt x="495390" y="717348"/>
                      </a:lnTo>
                      <a:lnTo>
                        <a:pt x="453471" y="730995"/>
                      </a:lnTo>
                      <a:lnTo>
                        <a:pt x="409519" y="739439"/>
                      </a:lnTo>
                      <a:lnTo>
                        <a:pt x="363876" y="742331"/>
                      </a:lnTo>
                      <a:lnTo>
                        <a:pt x="318232" y="739439"/>
                      </a:lnTo>
                      <a:lnTo>
                        <a:pt x="274280" y="730995"/>
                      </a:lnTo>
                      <a:lnTo>
                        <a:pt x="232361" y="717348"/>
                      </a:lnTo>
                      <a:lnTo>
                        <a:pt x="192815" y="698843"/>
                      </a:lnTo>
                      <a:lnTo>
                        <a:pt x="155985" y="675831"/>
                      </a:lnTo>
                      <a:lnTo>
                        <a:pt x="122211" y="648657"/>
                      </a:lnTo>
                      <a:lnTo>
                        <a:pt x="91833" y="617671"/>
                      </a:lnTo>
                      <a:lnTo>
                        <a:pt x="65194" y="583220"/>
                      </a:lnTo>
                      <a:lnTo>
                        <a:pt x="42633" y="545652"/>
                      </a:lnTo>
                      <a:lnTo>
                        <a:pt x="24492" y="505315"/>
                      </a:lnTo>
                      <a:lnTo>
                        <a:pt x="11113" y="462556"/>
                      </a:lnTo>
                      <a:lnTo>
                        <a:pt x="2835" y="417724"/>
                      </a:lnTo>
                      <a:lnTo>
                        <a:pt x="0" y="371166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" name="object 11">
                  <a:extLst>
                    <a:ext uri="{FF2B5EF4-FFF2-40B4-BE49-F238E27FC236}">
                      <a16:creationId xmlns:a16="http://schemas.microsoft.com/office/drawing/2014/main" id="{E81C625C-EEC6-4232-FC48-4C7EEBF76E52}"/>
                    </a:ext>
                  </a:extLst>
                </p:cNvPr>
                <p:cNvSpPr/>
                <p:nvPr/>
              </p:nvSpPr>
              <p:spPr>
                <a:xfrm>
                  <a:off x="6824015" y="1531070"/>
                  <a:ext cx="273685" cy="31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84" h="312419">
                      <a:moveTo>
                        <a:pt x="63846" y="97533"/>
                      </a:moveTo>
                      <a:lnTo>
                        <a:pt x="104256" y="54721"/>
                      </a:lnTo>
                      <a:lnTo>
                        <a:pt x="146473" y="23245"/>
                      </a:lnTo>
                      <a:lnTo>
                        <a:pt x="187383" y="4530"/>
                      </a:lnTo>
                      <a:lnTo>
                        <a:pt x="223875" y="0"/>
                      </a:lnTo>
                      <a:lnTo>
                        <a:pt x="252835" y="11078"/>
                      </a:lnTo>
                      <a:lnTo>
                        <a:pt x="269958" y="36927"/>
                      </a:lnTo>
                      <a:lnTo>
                        <a:pt x="273488" y="73529"/>
                      </a:lnTo>
                      <a:lnTo>
                        <a:pt x="264139" y="117535"/>
                      </a:lnTo>
                      <a:lnTo>
                        <a:pt x="242619" y="165597"/>
                      </a:lnTo>
                      <a:lnTo>
                        <a:pt x="209642" y="214365"/>
                      </a:lnTo>
                      <a:lnTo>
                        <a:pt x="169232" y="257178"/>
                      </a:lnTo>
                      <a:lnTo>
                        <a:pt x="127015" y="288654"/>
                      </a:lnTo>
                      <a:lnTo>
                        <a:pt x="86105" y="307369"/>
                      </a:lnTo>
                      <a:lnTo>
                        <a:pt x="49613" y="311899"/>
                      </a:lnTo>
                      <a:lnTo>
                        <a:pt x="20653" y="300821"/>
                      </a:lnTo>
                      <a:lnTo>
                        <a:pt x="3530" y="274971"/>
                      </a:lnTo>
                      <a:lnTo>
                        <a:pt x="0" y="238369"/>
                      </a:lnTo>
                      <a:lnTo>
                        <a:pt x="9349" y="194363"/>
                      </a:lnTo>
                      <a:lnTo>
                        <a:pt x="30869" y="146302"/>
                      </a:lnTo>
                      <a:lnTo>
                        <a:pt x="63846" y="97533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4" name="object 12">
                  <a:extLst>
                    <a:ext uri="{FF2B5EF4-FFF2-40B4-BE49-F238E27FC236}">
                      <a16:creationId xmlns:a16="http://schemas.microsoft.com/office/drawing/2014/main" id="{8D1DAE97-AE85-D5F5-98AB-C3CD9130776C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6936663" y="1565268"/>
                  <a:ext cx="104212" cy="11343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45" name="object 13">
                  <a:extLst>
                    <a:ext uri="{FF2B5EF4-FFF2-40B4-BE49-F238E27FC236}">
                      <a16:creationId xmlns:a16="http://schemas.microsoft.com/office/drawing/2014/main" id="{838C20DA-F886-1A1B-E5AD-CC1FAA61EC87}"/>
                    </a:ext>
                  </a:extLst>
                </p:cNvPr>
                <p:cNvSpPr/>
                <p:nvPr/>
              </p:nvSpPr>
              <p:spPr>
                <a:xfrm>
                  <a:off x="6083250" y="1403807"/>
                  <a:ext cx="934719" cy="4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720" h="4444">
                      <a:moveTo>
                        <a:pt x="0" y="0"/>
                      </a:moveTo>
                      <a:lnTo>
                        <a:pt x="934246" y="4131"/>
                      </a:lnTo>
                    </a:path>
                  </a:pathLst>
                </a:custGeom>
                <a:ln w="634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14">
                  <a:extLst>
                    <a:ext uri="{FF2B5EF4-FFF2-40B4-BE49-F238E27FC236}">
                      <a16:creationId xmlns:a16="http://schemas.microsoft.com/office/drawing/2014/main" id="{5F5037B3-D585-6B3E-479B-F0027ECB3C41}"/>
                    </a:ext>
                  </a:extLst>
                </p:cNvPr>
                <p:cNvSpPr/>
                <p:nvPr/>
              </p:nvSpPr>
              <p:spPr>
                <a:xfrm>
                  <a:off x="7034526" y="1359773"/>
                  <a:ext cx="1022350" cy="260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350" h="260984">
                      <a:moveTo>
                        <a:pt x="0" y="260473"/>
                      </a:moveTo>
                      <a:lnTo>
                        <a:pt x="1021738" y="0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7" name="object 15">
                  <a:extLst>
                    <a:ext uri="{FF2B5EF4-FFF2-40B4-BE49-F238E27FC236}">
                      <a16:creationId xmlns:a16="http://schemas.microsoft.com/office/drawing/2014/main" id="{D16AAC09-6E7C-B24D-52B3-7F9BECD55BC5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7957307" y="1321385"/>
                  <a:ext cx="123381" cy="11425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48" name="object 16">
                  <a:extLst>
                    <a:ext uri="{FF2B5EF4-FFF2-40B4-BE49-F238E27FC236}">
                      <a16:creationId xmlns:a16="http://schemas.microsoft.com/office/drawing/2014/main" id="{47B07CF0-727D-7EBA-41B8-5A1671471342}"/>
                    </a:ext>
                  </a:extLst>
                </p:cNvPr>
                <p:cNvSpPr/>
                <p:nvPr/>
              </p:nvSpPr>
              <p:spPr>
                <a:xfrm>
                  <a:off x="8056851" y="1035837"/>
                  <a:ext cx="162560" cy="372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59" h="372109">
                      <a:moveTo>
                        <a:pt x="0" y="186051"/>
                      </a:moveTo>
                      <a:lnTo>
                        <a:pt x="4141" y="127244"/>
                      </a:lnTo>
                      <a:lnTo>
                        <a:pt x="15674" y="76171"/>
                      </a:lnTo>
                      <a:lnTo>
                        <a:pt x="33260" y="35897"/>
                      </a:lnTo>
                      <a:lnTo>
                        <a:pt x="81239" y="0"/>
                      </a:lnTo>
                      <a:lnTo>
                        <a:pt x="106918" y="9485"/>
                      </a:lnTo>
                      <a:lnTo>
                        <a:pt x="129219" y="35897"/>
                      </a:lnTo>
                      <a:lnTo>
                        <a:pt x="146805" y="76171"/>
                      </a:lnTo>
                      <a:lnTo>
                        <a:pt x="158338" y="127244"/>
                      </a:lnTo>
                      <a:lnTo>
                        <a:pt x="162479" y="186051"/>
                      </a:lnTo>
                      <a:lnTo>
                        <a:pt x="158338" y="244857"/>
                      </a:lnTo>
                      <a:lnTo>
                        <a:pt x="146805" y="295930"/>
                      </a:lnTo>
                      <a:lnTo>
                        <a:pt x="129219" y="336204"/>
                      </a:lnTo>
                      <a:lnTo>
                        <a:pt x="106918" y="362617"/>
                      </a:lnTo>
                      <a:lnTo>
                        <a:pt x="81239" y="372102"/>
                      </a:lnTo>
                      <a:lnTo>
                        <a:pt x="55561" y="362617"/>
                      </a:lnTo>
                      <a:lnTo>
                        <a:pt x="33260" y="336204"/>
                      </a:lnTo>
                      <a:lnTo>
                        <a:pt x="15674" y="295930"/>
                      </a:lnTo>
                      <a:lnTo>
                        <a:pt x="4141" y="244857"/>
                      </a:lnTo>
                      <a:lnTo>
                        <a:pt x="0" y="186051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9" name="object 17">
                  <a:extLst>
                    <a:ext uri="{FF2B5EF4-FFF2-40B4-BE49-F238E27FC236}">
                      <a16:creationId xmlns:a16="http://schemas.microsoft.com/office/drawing/2014/main" id="{445FCED4-80FC-0FBF-1B37-9768DE6FEAFC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8081349" y="1084351"/>
                  <a:ext cx="104212" cy="11343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pic>
              <p:nvPicPr>
                <p:cNvPr id="50" name="object 18">
                  <a:extLst>
                    <a:ext uri="{FF2B5EF4-FFF2-40B4-BE49-F238E27FC236}">
                      <a16:creationId xmlns:a16="http://schemas.microsoft.com/office/drawing/2014/main" id="{B3062242-FC01-BE2D-833A-F8C92C159A07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8084120" y="1248476"/>
                  <a:ext cx="104212" cy="11343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51" name="object 19">
                  <a:extLst>
                    <a:ext uri="{FF2B5EF4-FFF2-40B4-BE49-F238E27FC236}">
                      <a16:creationId xmlns:a16="http://schemas.microsoft.com/office/drawing/2014/main" id="{49ECD04D-2F7A-82D8-30DE-14DAB6617E6B}"/>
                    </a:ext>
                  </a:extLst>
                </p:cNvPr>
                <p:cNvSpPr/>
                <p:nvPr/>
              </p:nvSpPr>
              <p:spPr>
                <a:xfrm>
                  <a:off x="7010731" y="1147394"/>
                  <a:ext cx="1022350" cy="260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350" h="260984">
                      <a:moveTo>
                        <a:pt x="0" y="260473"/>
                      </a:moveTo>
                      <a:lnTo>
                        <a:pt x="1021738" y="0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2" name="object 20">
                  <a:extLst>
                    <a:ext uri="{FF2B5EF4-FFF2-40B4-BE49-F238E27FC236}">
                      <a16:creationId xmlns:a16="http://schemas.microsoft.com/office/drawing/2014/main" id="{7B1273C2-9CFA-6E3B-B1F1-8F999C59983C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7933512" y="1109007"/>
                  <a:ext cx="123381" cy="11425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53" name="object 21">
                  <a:extLst>
                    <a:ext uri="{FF2B5EF4-FFF2-40B4-BE49-F238E27FC236}">
                      <a16:creationId xmlns:a16="http://schemas.microsoft.com/office/drawing/2014/main" id="{55FA038B-D185-6EB8-5EBF-94DF632327CC}"/>
                    </a:ext>
                  </a:extLst>
                </p:cNvPr>
                <p:cNvSpPr/>
                <p:nvPr/>
              </p:nvSpPr>
              <p:spPr>
                <a:xfrm>
                  <a:off x="6148901" y="1788049"/>
                  <a:ext cx="739140" cy="575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9140" h="575310">
                      <a:moveTo>
                        <a:pt x="738893" y="0"/>
                      </a:moveTo>
                      <a:lnTo>
                        <a:pt x="0" y="574745"/>
                      </a:lnTo>
                    </a:path>
                  </a:pathLst>
                </a:custGeom>
                <a:ln w="8312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object 22">
                  <a:extLst>
                    <a:ext uri="{FF2B5EF4-FFF2-40B4-BE49-F238E27FC236}">
                      <a16:creationId xmlns:a16="http://schemas.microsoft.com/office/drawing/2014/main" id="{6B772FEA-D372-43DA-9962-D0B76A567C51}"/>
                    </a:ext>
                  </a:extLst>
                </p:cNvPr>
                <p:cNvSpPr/>
                <p:nvPr/>
              </p:nvSpPr>
              <p:spPr>
                <a:xfrm>
                  <a:off x="6129006" y="2266525"/>
                  <a:ext cx="121285" cy="111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285" h="111760">
                      <a:moveTo>
                        <a:pt x="50971" y="0"/>
                      </a:moveTo>
                      <a:lnTo>
                        <a:pt x="43576" y="3159"/>
                      </a:lnTo>
                      <a:lnTo>
                        <a:pt x="0" y="111744"/>
                      </a:lnTo>
                      <a:lnTo>
                        <a:pt x="115968" y="96227"/>
                      </a:lnTo>
                      <a:lnTo>
                        <a:pt x="120850" y="89838"/>
                      </a:lnTo>
                      <a:lnTo>
                        <a:pt x="119640" y="80794"/>
                      </a:lnTo>
                      <a:lnTo>
                        <a:pt x="39790" y="80794"/>
                      </a:lnTo>
                      <a:lnTo>
                        <a:pt x="67148" y="12619"/>
                      </a:lnTo>
                      <a:lnTo>
                        <a:pt x="63990" y="5224"/>
                      </a:lnTo>
                      <a:lnTo>
                        <a:pt x="50971" y="0"/>
                      </a:lnTo>
                      <a:close/>
                    </a:path>
                    <a:path w="121285" h="111760">
                      <a:moveTo>
                        <a:pt x="112600" y="71051"/>
                      </a:moveTo>
                      <a:lnTo>
                        <a:pt x="39790" y="80794"/>
                      </a:lnTo>
                      <a:lnTo>
                        <a:pt x="119640" y="80794"/>
                      </a:lnTo>
                      <a:lnTo>
                        <a:pt x="118990" y="75933"/>
                      </a:lnTo>
                      <a:lnTo>
                        <a:pt x="112600" y="7105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5" name="object 23">
                  <a:extLst>
                    <a:ext uri="{FF2B5EF4-FFF2-40B4-BE49-F238E27FC236}">
                      <a16:creationId xmlns:a16="http://schemas.microsoft.com/office/drawing/2014/main" id="{68EEB509-190A-C37F-08F7-F5C37A951DB2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6868044" y="1695718"/>
                  <a:ext cx="104212" cy="11343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56" name="object 24">
                  <a:extLst>
                    <a:ext uri="{FF2B5EF4-FFF2-40B4-BE49-F238E27FC236}">
                      <a16:creationId xmlns:a16="http://schemas.microsoft.com/office/drawing/2014/main" id="{910870BA-6A5C-80D0-95CC-DCA2C54D2A9F}"/>
                    </a:ext>
                  </a:extLst>
                </p:cNvPr>
                <p:cNvSpPr/>
                <p:nvPr/>
              </p:nvSpPr>
              <p:spPr>
                <a:xfrm>
                  <a:off x="6037493" y="2399700"/>
                  <a:ext cx="92075" cy="10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100964">
                      <a:moveTo>
                        <a:pt x="45756" y="0"/>
                      </a:moveTo>
                      <a:lnTo>
                        <a:pt x="27946" y="3958"/>
                      </a:lnTo>
                      <a:lnTo>
                        <a:pt x="13401" y="14752"/>
                      </a:lnTo>
                      <a:lnTo>
                        <a:pt x="3595" y="30761"/>
                      </a:lnTo>
                      <a:lnTo>
                        <a:pt x="0" y="50366"/>
                      </a:lnTo>
                      <a:lnTo>
                        <a:pt x="3595" y="69971"/>
                      </a:lnTo>
                      <a:lnTo>
                        <a:pt x="13401" y="85981"/>
                      </a:lnTo>
                      <a:lnTo>
                        <a:pt x="27946" y="96775"/>
                      </a:lnTo>
                      <a:lnTo>
                        <a:pt x="45756" y="100733"/>
                      </a:lnTo>
                      <a:lnTo>
                        <a:pt x="63567" y="96775"/>
                      </a:lnTo>
                      <a:lnTo>
                        <a:pt x="78111" y="85981"/>
                      </a:lnTo>
                      <a:lnTo>
                        <a:pt x="87916" y="69971"/>
                      </a:lnTo>
                      <a:lnTo>
                        <a:pt x="91512" y="50366"/>
                      </a:lnTo>
                      <a:lnTo>
                        <a:pt x="87916" y="30761"/>
                      </a:lnTo>
                      <a:lnTo>
                        <a:pt x="78111" y="14752"/>
                      </a:lnTo>
                      <a:lnTo>
                        <a:pt x="63567" y="3958"/>
                      </a:lnTo>
                      <a:lnTo>
                        <a:pt x="4575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object 25">
                  <a:extLst>
                    <a:ext uri="{FF2B5EF4-FFF2-40B4-BE49-F238E27FC236}">
                      <a16:creationId xmlns:a16="http://schemas.microsoft.com/office/drawing/2014/main" id="{30A249CF-3DF9-4D36-E7CC-52B3F9E2E324}"/>
                    </a:ext>
                  </a:extLst>
                </p:cNvPr>
                <p:cNvSpPr/>
                <p:nvPr/>
              </p:nvSpPr>
              <p:spPr>
                <a:xfrm>
                  <a:off x="6037493" y="2399700"/>
                  <a:ext cx="92075" cy="100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100964">
                      <a:moveTo>
                        <a:pt x="0" y="50367"/>
                      </a:moveTo>
                      <a:lnTo>
                        <a:pt x="3595" y="30761"/>
                      </a:lnTo>
                      <a:lnTo>
                        <a:pt x="13401" y="14752"/>
                      </a:lnTo>
                      <a:lnTo>
                        <a:pt x="27945" y="3958"/>
                      </a:lnTo>
                      <a:lnTo>
                        <a:pt x="45756" y="0"/>
                      </a:lnTo>
                      <a:lnTo>
                        <a:pt x="63566" y="3958"/>
                      </a:lnTo>
                      <a:lnTo>
                        <a:pt x="78110" y="14752"/>
                      </a:lnTo>
                      <a:lnTo>
                        <a:pt x="87916" y="30761"/>
                      </a:lnTo>
                      <a:lnTo>
                        <a:pt x="91511" y="50367"/>
                      </a:lnTo>
                      <a:lnTo>
                        <a:pt x="87916" y="69972"/>
                      </a:lnTo>
                      <a:lnTo>
                        <a:pt x="78110" y="85981"/>
                      </a:lnTo>
                      <a:lnTo>
                        <a:pt x="63566" y="96776"/>
                      </a:lnTo>
                      <a:lnTo>
                        <a:pt x="45756" y="100734"/>
                      </a:lnTo>
                      <a:lnTo>
                        <a:pt x="27945" y="96776"/>
                      </a:lnTo>
                      <a:lnTo>
                        <a:pt x="13401" y="85981"/>
                      </a:lnTo>
                      <a:lnTo>
                        <a:pt x="3595" y="69972"/>
                      </a:lnTo>
                      <a:lnTo>
                        <a:pt x="0" y="50367"/>
                      </a:lnTo>
                      <a:close/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27">
                <a:extLst>
                  <a:ext uri="{FF2B5EF4-FFF2-40B4-BE49-F238E27FC236}">
                    <a16:creationId xmlns:a16="http://schemas.microsoft.com/office/drawing/2014/main" id="{AE11729D-6DE4-D30C-0B16-8395B6B198FD}"/>
                  </a:ext>
                </a:extLst>
              </p:cNvPr>
              <p:cNvSpPr txBox="1"/>
              <p:nvPr/>
            </p:nvSpPr>
            <p:spPr>
              <a:xfrm>
                <a:off x="5768262" y="1288503"/>
                <a:ext cx="132715" cy="21541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zh-CN"/>
                </a:defPPr>
                <a:lvl1pPr marL="12700">
                  <a:spcBef>
                    <a:spcPts val="100"/>
                  </a:spcBef>
                  <a:defRPr sz="2000">
                    <a:latin typeface="Calibri"/>
                    <a:cs typeface="Calibri"/>
                  </a:defRPr>
                </a:lvl1pPr>
              </a:lstStyle>
              <a:p>
                <a:r>
                  <a:rPr dirty="0">
                    <a:latin typeface="+mn-lt"/>
                  </a:rPr>
                  <a:t>p</a:t>
                </a:r>
                <a:endParaRPr>
                  <a:latin typeface="+mn-lt"/>
                </a:endParaRPr>
              </a:p>
            </p:txBody>
          </p:sp>
          <p:sp>
            <p:nvSpPr>
              <p:cNvPr id="26" name="object 29">
                <a:extLst>
                  <a:ext uri="{FF2B5EF4-FFF2-40B4-BE49-F238E27FC236}">
                    <a16:creationId xmlns:a16="http://schemas.microsoft.com/office/drawing/2014/main" id="{8BF85732-2557-7098-D474-43219B8029EC}"/>
                  </a:ext>
                </a:extLst>
              </p:cNvPr>
              <p:cNvSpPr txBox="1"/>
              <p:nvPr/>
            </p:nvSpPr>
            <p:spPr>
              <a:xfrm>
                <a:off x="5518570" y="2258436"/>
                <a:ext cx="1240766" cy="42221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sz="2000" dirty="0">
                    <a:cs typeface="Calibri"/>
                  </a:rPr>
                  <a:t>p</a:t>
                </a:r>
                <a:r>
                  <a:rPr sz="2000" spc="-10" dirty="0">
                    <a:cs typeface="Calibri"/>
                  </a:rPr>
                  <a:t> </a:t>
                </a:r>
                <a:r>
                  <a:rPr sz="2000" dirty="0">
                    <a:cs typeface="Calibri"/>
                  </a:rPr>
                  <a:t>or</a:t>
                </a:r>
                <a:r>
                  <a:rPr sz="2000" spc="-5" dirty="0">
                    <a:cs typeface="Calibri"/>
                  </a:rPr>
                  <a:t> </a:t>
                </a:r>
                <a:r>
                  <a:rPr sz="2000" spc="-50" dirty="0">
                    <a:cs typeface="Calibri"/>
                  </a:rPr>
                  <a:t>n</a:t>
                </a:r>
                <a:endParaRPr sz="2000">
                  <a:cs typeface="Calibri"/>
                </a:endParaRPr>
              </a:p>
              <a:p>
                <a:pPr marL="12700"/>
                <a:r>
                  <a:rPr sz="2000" dirty="0">
                    <a:cs typeface="Calibri"/>
                  </a:rPr>
                  <a:t>Denoted</a:t>
                </a:r>
                <a:r>
                  <a:rPr sz="2000" spc="-25" dirty="0">
                    <a:cs typeface="Calibri"/>
                  </a:rPr>
                  <a:t> </a:t>
                </a:r>
                <a:r>
                  <a:rPr sz="2000" dirty="0">
                    <a:cs typeface="Calibri"/>
                  </a:rPr>
                  <a:t>as</a:t>
                </a:r>
                <a:r>
                  <a:rPr sz="2000" spc="-20" dirty="0">
                    <a:cs typeface="Calibri"/>
                  </a:rPr>
                  <a:t> </a:t>
                </a:r>
                <a:r>
                  <a:rPr sz="2000" spc="-50" dirty="0">
                    <a:cs typeface="Calibri"/>
                  </a:rPr>
                  <a:t>N</a:t>
                </a:r>
                <a:endParaRPr sz="2000">
                  <a:cs typeface="Calibri"/>
                </a:endParaRPr>
              </a:p>
            </p:txBody>
          </p:sp>
          <p:sp>
            <p:nvSpPr>
              <p:cNvPr id="27" name="object 30">
                <a:extLst>
                  <a:ext uri="{FF2B5EF4-FFF2-40B4-BE49-F238E27FC236}">
                    <a16:creationId xmlns:a16="http://schemas.microsoft.com/office/drawing/2014/main" id="{4F0C9BAC-4FEA-3109-EA99-9A3A24A49E89}"/>
                  </a:ext>
                </a:extLst>
              </p:cNvPr>
              <p:cNvSpPr txBox="1"/>
              <p:nvPr/>
            </p:nvSpPr>
            <p:spPr>
              <a:xfrm>
                <a:off x="7230078" y="2157907"/>
                <a:ext cx="1022350" cy="21541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zh-CN"/>
                </a:defPPr>
                <a:lvl1pPr marL="12700">
                  <a:spcBef>
                    <a:spcPts val="100"/>
                  </a:spcBef>
                  <a:defRPr sz="2000">
                    <a:latin typeface="Calibri"/>
                    <a:cs typeface="Calibri"/>
                  </a:defRPr>
                </a:lvl1pPr>
              </a:lstStyle>
              <a:p>
                <a:r>
                  <a:rPr dirty="0">
                    <a:latin typeface="+mn-lt"/>
                  </a:rPr>
                  <a:t>Recoil-less</a:t>
                </a:r>
                <a:endParaRPr>
                  <a:latin typeface="+mn-lt"/>
                </a:endParaRPr>
              </a:p>
            </p:txBody>
          </p:sp>
        </p:grpSp>
        <p:pic>
          <p:nvPicPr>
            <p:cNvPr id="9" name="object 26">
              <a:extLst>
                <a:ext uri="{FF2B5EF4-FFF2-40B4-BE49-F238E27FC236}">
                  <a16:creationId xmlns:a16="http://schemas.microsoft.com/office/drawing/2014/main" id="{ADF701D1-5B2D-3EE6-B8E4-BD27F76350D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20312" y="1334006"/>
              <a:ext cx="144000" cy="14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422100EC-A070-55EE-3FEB-90CFC4C34D4E}"/>
              </a:ext>
            </a:extLst>
          </p:cNvPr>
          <p:cNvGrpSpPr/>
          <p:nvPr/>
        </p:nvGrpSpPr>
        <p:grpSpPr>
          <a:xfrm>
            <a:off x="3330378" y="3496165"/>
            <a:ext cx="2886598" cy="2554832"/>
            <a:chOff x="3344921" y="3621343"/>
            <a:chExt cx="2886598" cy="2554832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D21F3B5F-F6C6-9079-E0A2-49562D818698}"/>
                </a:ext>
              </a:extLst>
            </p:cNvPr>
            <p:cNvGrpSpPr/>
            <p:nvPr/>
          </p:nvGrpSpPr>
          <p:grpSpPr>
            <a:xfrm>
              <a:off x="3344921" y="3621343"/>
              <a:ext cx="2886598" cy="2376888"/>
              <a:chOff x="286082" y="3436544"/>
              <a:chExt cx="3386536" cy="2729026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D0501C39-B7FE-4547-EE78-914F552559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b="19806"/>
              <a:stretch>
                <a:fillRect/>
              </a:stretch>
            </p:blipFill>
            <p:spPr>
              <a:xfrm>
                <a:off x="373900" y="3472293"/>
                <a:ext cx="3298718" cy="2584722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28" name="矩形标注 27">
                <a:extLst>
                  <a:ext uri="{FF2B5EF4-FFF2-40B4-BE49-F238E27FC236}">
                    <a16:creationId xmlns:a16="http://schemas.microsoft.com/office/drawing/2014/main" id="{80212289-00E8-BED9-004F-6B85932700EE}"/>
                  </a:ext>
                </a:extLst>
              </p:cNvPr>
              <p:cNvSpPr/>
              <p:nvPr/>
            </p:nvSpPr>
            <p:spPr>
              <a:xfrm>
                <a:off x="286082" y="3436544"/>
                <a:ext cx="3022928" cy="2729026"/>
              </a:xfrm>
              <a:prstGeom prst="wedgeRectCallout">
                <a:avLst>
                  <a:gd name="adj1" fmla="val 106608"/>
                  <a:gd name="adj2" fmla="val -76077"/>
                </a:avLst>
              </a:pr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92BFCB7C-92D8-3048-7740-4249FFCB9F98}"/>
                  </a:ext>
                </a:extLst>
              </p:cNvPr>
              <p:cNvGrpSpPr/>
              <p:nvPr/>
            </p:nvGrpSpPr>
            <p:grpSpPr>
              <a:xfrm>
                <a:off x="1095193" y="4929476"/>
                <a:ext cx="2097942" cy="1143444"/>
                <a:chOff x="1154657" y="4914708"/>
                <a:chExt cx="2098428" cy="1143708"/>
              </a:xfrm>
            </p:grpSpPr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FDB9CCA5-0212-75E4-5473-988C321D1967}"/>
                    </a:ext>
                  </a:extLst>
                </p:cNvPr>
                <p:cNvSpPr txBox="1"/>
                <p:nvPr/>
              </p:nvSpPr>
              <p:spPr>
                <a:xfrm>
                  <a:off x="2427027" y="5688999"/>
                  <a:ext cx="826058" cy="3694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rgbClr val="FF0000"/>
                      </a:solidFill>
                    </a:rPr>
                    <a:t>BAND</a:t>
                  </a:r>
                  <a:endParaRPr lang="zh-CN" altLang="en-US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7B0B0E99-4E47-A04A-0C7C-689ADE06DE7A}"/>
                    </a:ext>
                  </a:extLst>
                </p:cNvPr>
                <p:cNvSpPr/>
                <p:nvPr/>
              </p:nvSpPr>
              <p:spPr>
                <a:xfrm rot="1261109">
                  <a:off x="1154657" y="4914708"/>
                  <a:ext cx="1467701" cy="968353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71" name="直角三角形 70">
              <a:extLst>
                <a:ext uri="{FF2B5EF4-FFF2-40B4-BE49-F238E27FC236}">
                  <a16:creationId xmlns:a16="http://schemas.microsoft.com/office/drawing/2014/main" id="{463384AF-258E-5BC9-8D8C-176A42D8658F}"/>
                </a:ext>
              </a:extLst>
            </p:cNvPr>
            <p:cNvSpPr/>
            <p:nvPr/>
          </p:nvSpPr>
          <p:spPr>
            <a:xfrm rot="6762677">
              <a:off x="4124280" y="5527607"/>
              <a:ext cx="444701" cy="85243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4" name="文本框 73">
            <a:extLst>
              <a:ext uri="{FF2B5EF4-FFF2-40B4-BE49-F238E27FC236}">
                <a16:creationId xmlns:a16="http://schemas.microsoft.com/office/drawing/2014/main" id="{C6C61EB8-2A5D-D9AA-8C5C-8B3B38249ECA}"/>
              </a:ext>
            </a:extLst>
          </p:cNvPr>
          <p:cNvSpPr txBox="1"/>
          <p:nvPr/>
        </p:nvSpPr>
        <p:spPr>
          <a:xfrm>
            <a:off x="39738" y="3871029"/>
            <a:ext cx="32693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>
                <a:solidFill>
                  <a:srgbClr val="FF0000"/>
                </a:solidFill>
              </a:rPr>
              <a:t>BA</a:t>
            </a:r>
            <a:r>
              <a:rPr lang="en-US" altLang="zh-CN" sz="2000"/>
              <a:t>ckward </a:t>
            </a:r>
            <a:r>
              <a:rPr lang="en-US" altLang="zh-CN" sz="2000" b="1">
                <a:solidFill>
                  <a:srgbClr val="FF0000"/>
                </a:solidFill>
              </a:rPr>
              <a:t>N</a:t>
            </a:r>
            <a:r>
              <a:rPr lang="en-US" altLang="zh-CN" sz="2000"/>
              <a:t>ucleon </a:t>
            </a:r>
            <a:r>
              <a:rPr lang="en-US" altLang="zh-CN" sz="2000" b="1">
                <a:solidFill>
                  <a:srgbClr val="FF0000"/>
                </a:solidFill>
              </a:rPr>
              <a:t>D</a:t>
            </a:r>
            <a:r>
              <a:rPr lang="en-US" altLang="zh-CN" sz="2000"/>
              <a:t>etectors (BAND)</a:t>
            </a:r>
          </a:p>
        </p:txBody>
      </p:sp>
    </p:spTree>
    <p:extLst>
      <p:ext uri="{BB962C8B-B14F-4D97-AF65-F5344CB8AC3E}">
        <p14:creationId xmlns:p14="http://schemas.microsoft.com/office/powerpoint/2010/main" val="405838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914225" y="793281"/>
            <a:ext cx="5370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ea typeface="Malgun Gothic" panose="020B0503020000020004" pitchFamily="34" charset="-127"/>
                <a:cs typeface="Arial" panose="020B0604020202020204" pitchFamily="34" charset="0"/>
              </a:rPr>
              <a:t>Structure and Discrimination Principle </a:t>
            </a:r>
            <a:endParaRPr lang="en-US" altLang="zh-CN" sz="2000" dirty="0"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36D62EF-038F-7184-1015-2E1166232BDD}"/>
              </a:ext>
            </a:extLst>
          </p:cNvPr>
          <p:cNvGrpSpPr/>
          <p:nvPr/>
        </p:nvGrpSpPr>
        <p:grpSpPr>
          <a:xfrm>
            <a:off x="3753272" y="4406921"/>
            <a:ext cx="1986211" cy="1073118"/>
            <a:chOff x="3782527" y="4969355"/>
            <a:chExt cx="1986211" cy="10731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/>
                <p:cNvSpPr txBox="1"/>
                <p:nvPr/>
              </p:nvSpPr>
              <p:spPr>
                <a:xfrm>
                  <a:off x="3782527" y="5477256"/>
                  <a:ext cx="1747254" cy="56521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latin typeface="Cambria Math" panose="02040503050406030204" pitchFamily="18" charset="0"/>
                                  </a:rPr>
                                  <m:t>even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latin typeface="Cambria Math" panose="02040503050406030204" pitchFamily="18" charset="0"/>
                                  </a:rPr>
                                  <m:t>odd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latin typeface="Cambria Math" panose="02040503050406030204" pitchFamily="18" charset="0"/>
                                  </a:rPr>
                                  <m:t>even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>
                                    <a:latin typeface="Cambria Math" panose="02040503050406030204" pitchFamily="18" charset="0"/>
                                  </a:rPr>
                                  <m:t>odd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82527" y="5477256"/>
                  <a:ext cx="1747254" cy="56521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/>
                <p:cNvSpPr txBox="1"/>
                <p:nvPr/>
              </p:nvSpPr>
              <p:spPr>
                <a:xfrm>
                  <a:off x="3813976" y="4969355"/>
                  <a:ext cx="1954762" cy="2769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all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odd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even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3" name="文本框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3976" y="4969355"/>
                  <a:ext cx="1954762" cy="276935"/>
                </a:xfrm>
                <a:prstGeom prst="rect">
                  <a:avLst/>
                </a:prstGeom>
                <a:blipFill>
                  <a:blip r:embed="rId4"/>
                  <a:stretch>
                    <a:fillRect l="-2492" b="-2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文本框 14"/>
          <p:cNvSpPr txBox="1"/>
          <p:nvPr/>
        </p:nvSpPr>
        <p:spPr>
          <a:xfrm>
            <a:off x="5904126" y="749994"/>
            <a:ext cx="6244894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</a:rPr>
              <a:t>n-γ discrimination </a:t>
            </a:r>
            <a:r>
              <a:rPr lang="en-US" altLang="zh-CN" sz="2000">
                <a:solidFill>
                  <a:srgbClr val="FF0000"/>
                </a:solidFill>
              </a:rPr>
              <a:t>under a high counting </a:t>
            </a:r>
            <a:r>
              <a:rPr lang="en-US" altLang="zh-CN" sz="2000" dirty="0">
                <a:solidFill>
                  <a:srgbClr val="FF0000"/>
                </a:solidFill>
              </a:rPr>
              <a:t>rate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392942" y="1122931"/>
            <a:ext cx="4359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 </a:t>
            </a:r>
            <a:r>
              <a:rPr lang="en-US" altLang="zh-CN">
                <a:solidFill>
                  <a:srgbClr val="FF0000"/>
                </a:solidFill>
              </a:rPr>
              <a:t>Experimental results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57633" y="5278681"/>
            <a:ext cx="5081839" cy="96462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  <a:cs typeface="Times New Roman" panose="02020603050405020304" pitchFamily="18" charset="0"/>
              </a:defRPr>
            </a:lvl1pPr>
          </a:lstStyle>
          <a:p>
            <a:r>
              <a:rPr lang="en-US" altLang="zh-CN" sz="2000" dirty="0">
                <a:solidFill>
                  <a:schemeClr val="tx1"/>
                </a:solidFill>
              </a:rPr>
              <a:t>neutron</a:t>
            </a:r>
            <a:r>
              <a:rPr lang="en-US" altLang="zh-CN" sz="2000">
                <a:solidFill>
                  <a:schemeClr val="tx1"/>
                </a:solidFill>
              </a:rPr>
              <a:t>: </a:t>
            </a:r>
            <a:r>
              <a:rPr lang="el-GR" altLang="zh-CN" sz="2000">
                <a:solidFill>
                  <a:schemeClr val="tx1"/>
                </a:solidFill>
              </a:rPr>
              <a:t>ρ</a:t>
            </a:r>
            <a:r>
              <a:rPr lang="en-US" altLang="zh-CN" sz="2000">
                <a:solidFill>
                  <a:schemeClr val="tx1"/>
                </a:solidFill>
              </a:rPr>
              <a:t> ~</a:t>
            </a:r>
            <a:r>
              <a:rPr lang="en-US" altLang="zh-CN" sz="2000" b="1">
                <a:solidFill>
                  <a:schemeClr val="tx1"/>
                </a:solidFill>
              </a:rPr>
              <a:t>±</a:t>
            </a:r>
            <a:r>
              <a:rPr lang="en-US" altLang="zh-CN" sz="2000">
                <a:solidFill>
                  <a:schemeClr val="tx1"/>
                </a:solidFill>
              </a:rPr>
              <a:t>1		      </a:t>
            </a:r>
            <a:r>
              <a:rPr lang="el-GR" altLang="zh-CN" sz="2000">
                <a:solidFill>
                  <a:schemeClr val="tx1"/>
                </a:solidFill>
              </a:rPr>
              <a:t>γ</a:t>
            </a:r>
            <a:r>
              <a:rPr lang="en-US" altLang="zh-CN" sz="2000">
                <a:solidFill>
                  <a:schemeClr val="tx1"/>
                </a:solidFill>
              </a:rPr>
              <a:t> </a:t>
            </a:r>
            <a:r>
              <a:rPr lang="en-US" altLang="zh-CN" sz="2000" dirty="0">
                <a:solidFill>
                  <a:schemeClr val="tx1"/>
                </a:solidFill>
              </a:rPr>
              <a:t>ray</a:t>
            </a:r>
            <a:r>
              <a:rPr lang="en-US" altLang="zh-CN" sz="2000">
                <a:solidFill>
                  <a:schemeClr val="tx1"/>
                </a:solidFill>
              </a:rPr>
              <a:t>: </a:t>
            </a:r>
            <a:r>
              <a:rPr lang="el-GR" altLang="zh-CN" sz="2000">
                <a:solidFill>
                  <a:schemeClr val="tx1"/>
                </a:solidFill>
              </a:rPr>
              <a:t>ρ</a:t>
            </a:r>
            <a:r>
              <a:rPr lang="en-US" altLang="zh-CN" sz="2000" dirty="0">
                <a:solidFill>
                  <a:schemeClr val="tx1"/>
                </a:solidFill>
              </a:rPr>
              <a:t>~0</a:t>
            </a:r>
          </a:p>
          <a:p>
            <a:r>
              <a:rPr lang="en-US" altLang="zh-CN" sz="2000"/>
              <a:t>         Clear n-</a:t>
            </a:r>
            <a:r>
              <a:rPr lang="el-GR" altLang="zh-CN" sz="2000"/>
              <a:t>γ</a:t>
            </a:r>
            <a:r>
              <a:rPr lang="en-US" altLang="zh-CN" sz="2000" dirty="0"/>
              <a:t> separation </a:t>
            </a:r>
            <a:r>
              <a:rPr lang="en-US" altLang="zh-CN" sz="2000"/>
              <a:t>in Eall-</a:t>
            </a:r>
            <a:r>
              <a:rPr lang="el-GR" altLang="zh-CN" sz="2000"/>
              <a:t>ρ</a:t>
            </a:r>
            <a:r>
              <a:rPr lang="en-US" altLang="zh-CN" sz="2000"/>
              <a:t> plot</a:t>
            </a:r>
            <a:r>
              <a:rPr lang="en-US" altLang="zh-CN" sz="2000" dirty="0"/>
              <a:t>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596365" y="5590855"/>
            <a:ext cx="2757802" cy="307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L. Yu et al, </a:t>
            </a:r>
            <a:r>
              <a:rPr lang="en-US" altLang="zh-CN"/>
              <a:t>NIM A</a:t>
            </a:r>
            <a:r>
              <a:rPr lang="en-US" altLang="zh-CN" dirty="0"/>
              <a:t> 866(2017)118</a:t>
            </a:r>
            <a:endParaRPr lang="zh-CN" altLang="en-US" dirty="0"/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4E488706-4282-A856-92CB-22FA70377F6A}"/>
              </a:ext>
            </a:extLst>
          </p:cNvPr>
          <p:cNvGrpSpPr/>
          <p:nvPr/>
        </p:nvGrpSpPr>
        <p:grpSpPr>
          <a:xfrm>
            <a:off x="36494" y="3789102"/>
            <a:ext cx="3586408" cy="2777952"/>
            <a:chOff x="63416" y="4004931"/>
            <a:chExt cx="3586408" cy="277795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416" y="4487265"/>
              <a:ext cx="3586408" cy="184351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16383" y="4004931"/>
              <a:ext cx="1989884" cy="634984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18373" y="6205764"/>
              <a:ext cx="2013948" cy="577119"/>
            </a:xfrm>
            <a:prstGeom prst="rect">
              <a:avLst/>
            </a:prstGeom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092575D-F05D-0807-86B4-D6B8191D1B62}"/>
              </a:ext>
            </a:extLst>
          </p:cNvPr>
          <p:cNvGrpSpPr/>
          <p:nvPr/>
        </p:nvGrpSpPr>
        <p:grpSpPr>
          <a:xfrm>
            <a:off x="6392943" y="2614739"/>
            <a:ext cx="5607714" cy="2702454"/>
            <a:chOff x="6198998" y="2785641"/>
            <a:chExt cx="5993002" cy="2830083"/>
          </a:xfrm>
        </p:grpSpPr>
        <p:grpSp>
          <p:nvGrpSpPr>
            <p:cNvPr id="25" name="组合 24"/>
            <p:cNvGrpSpPr/>
            <p:nvPr/>
          </p:nvGrpSpPr>
          <p:grpSpPr>
            <a:xfrm>
              <a:off x="9271969" y="2785641"/>
              <a:ext cx="2920031" cy="2818746"/>
              <a:chOff x="131170" y="3107796"/>
              <a:chExt cx="2659912" cy="2659912"/>
            </a:xfrm>
          </p:grpSpPr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170" y="3107796"/>
                <a:ext cx="2659912" cy="2659912"/>
              </a:xfrm>
              <a:prstGeom prst="rect">
                <a:avLst/>
              </a:prstGeom>
            </p:spPr>
          </p:pic>
          <p:sp>
            <p:nvSpPr>
              <p:cNvPr id="27" name="文本框 26"/>
              <p:cNvSpPr txBox="1"/>
              <p:nvPr/>
            </p:nvSpPr>
            <p:spPr>
              <a:xfrm>
                <a:off x="950481" y="3400734"/>
                <a:ext cx="1327958" cy="348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prompt </a:t>
                </a:r>
                <a:r>
                  <a:rPr lang="el-GR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γ</a:t>
                </a:r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6198998" y="2808831"/>
              <a:ext cx="2939529" cy="2806893"/>
              <a:chOff x="2893383" y="3107796"/>
              <a:chExt cx="2617155" cy="2617155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3383" y="3107796"/>
                <a:ext cx="2617155" cy="2617155"/>
              </a:xfrm>
              <a:prstGeom prst="rect">
                <a:avLst/>
              </a:prstGeom>
            </p:spPr>
          </p:pic>
          <p:sp>
            <p:nvSpPr>
              <p:cNvPr id="30" name="文本框 29"/>
              <p:cNvSpPr txBox="1"/>
              <p:nvPr/>
            </p:nvSpPr>
            <p:spPr>
              <a:xfrm>
                <a:off x="3386645" y="3382367"/>
                <a:ext cx="1894566" cy="360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monoenergetic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 n</a:t>
                </a:r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6" name="文本框 35"/>
          <p:cNvSpPr txBox="1"/>
          <p:nvPr/>
        </p:nvSpPr>
        <p:spPr>
          <a:xfrm>
            <a:off x="6691075" y="1656079"/>
            <a:ext cx="5161788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31" indent="-34283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>
                <a:cs typeface="Times New Roman" panose="02020603050405020304" pitchFamily="18" charset="0"/>
              </a:rPr>
              <a:t>Monoenergetic neutrons at 31 MeV produced by the d+d→n+</a:t>
            </a:r>
            <a:r>
              <a:rPr lang="en-US" altLang="zh-CN" sz="2000" baseline="30000">
                <a:cs typeface="Times New Roman" panose="02020603050405020304" pitchFamily="18" charset="0"/>
              </a:rPr>
              <a:t>3</a:t>
            </a:r>
            <a:r>
              <a:rPr lang="en-US" altLang="zh-CN" sz="2000">
                <a:cs typeface="Times New Roman" panose="02020603050405020304" pitchFamily="18" charset="0"/>
              </a:rPr>
              <a:t>He reaction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4DF1DF09-2158-2A36-8D9D-335133E7D6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209" y="1234503"/>
            <a:ext cx="2907073" cy="2272463"/>
          </a:xfrm>
          <a:prstGeom prst="rect">
            <a:avLst/>
          </a:prstGeom>
        </p:spPr>
      </p:pic>
      <p:sp>
        <p:nvSpPr>
          <p:cNvPr id="31" name="标题 1">
            <a:extLst>
              <a:ext uri="{FF2B5EF4-FFF2-40B4-BE49-F238E27FC236}">
                <a16:creationId xmlns:a16="http://schemas.microsoft.com/office/drawing/2014/main" id="{5045DA7B-3DC3-E46A-AE5D-C2D585BAC1EC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9327982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Experimental procedures: BOS</a:t>
            </a:r>
            <a:r>
              <a:rPr lang="en-US" altLang="zh-CN" sz="3200" baseline="30000"/>
              <a:t>4</a:t>
            </a:r>
            <a:r>
              <a:rPr lang="en-US" altLang="zh-CN" sz="3200"/>
              <a:t> detector</a:t>
            </a:r>
            <a:endParaRPr lang="zh-CN" altLang="en-US" sz="3200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90CE8350-98DE-876A-BAA8-3E8147B56225}"/>
              </a:ext>
            </a:extLst>
          </p:cNvPr>
          <p:cNvSpPr txBox="1"/>
          <p:nvPr/>
        </p:nvSpPr>
        <p:spPr>
          <a:xfrm>
            <a:off x="3392900" y="1817841"/>
            <a:ext cx="31647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/>
              <a:t> Beihang-Osaka university</a:t>
            </a:r>
          </a:p>
          <a:p>
            <a:r>
              <a:rPr lang="en-US" altLang="zh-CN" sz="2000"/>
              <a:t>Stack Structure Solid Organic Scintillator </a:t>
            </a:r>
          </a:p>
          <a:p>
            <a:r>
              <a:rPr lang="en-US" altLang="zh-CN" sz="2000"/>
              <a:t>           (BOS4)</a:t>
            </a:r>
            <a:endParaRPr lang="en-US" altLang="zh-CN" sz="2000" dirty="0"/>
          </a:p>
        </p:txBody>
      </p:sp>
      <p:sp>
        <p:nvSpPr>
          <p:cNvPr id="35" name="页脚占位符 2">
            <a:extLst>
              <a:ext uri="{FF2B5EF4-FFF2-40B4-BE49-F238E27FC236}">
                <a16:creationId xmlns:a16="http://schemas.microsoft.com/office/drawing/2014/main" id="{A101B425-2977-3C25-7420-D97817086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37" name="灯片编号占位符 25">
            <a:extLst>
              <a:ext uri="{FF2B5EF4-FFF2-40B4-BE49-F238E27FC236}">
                <a16:creationId xmlns:a16="http://schemas.microsoft.com/office/drawing/2014/main" id="{8435B21B-4C44-5B4C-A6ED-B9EB97ED9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7</a:t>
            </a:fld>
            <a:endParaRPr lang="en-US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78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7560283" y="4506298"/>
            <a:ext cx="45365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Black</a:t>
            </a:r>
            <a:r>
              <a:rPr lang="en-US" altLang="zh-CN" sz="2000" dirty="0">
                <a:ea typeface="Malgun Gothic" panose="020B0503020000020004" pitchFamily="34" charset="-127"/>
                <a:cs typeface="Times New Roman" panose="02020603050405020304" pitchFamily="18" charset="0"/>
              </a:rPr>
              <a:t>/</a:t>
            </a:r>
            <a:r>
              <a:rPr lang="en-US" altLang="zh-CN" sz="2000" dirty="0">
                <a:solidFill>
                  <a:srgbClr val="FF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red</a:t>
            </a:r>
            <a:r>
              <a:rPr lang="en-US" altLang="zh-CN" sz="2000" dirty="0">
                <a:ea typeface="Malgun Gothic" panose="020B0503020000020004" pitchFamily="34" charset="-127"/>
                <a:cs typeface="Times New Roman" panose="02020603050405020304" pitchFamily="18" charset="0"/>
              </a:rPr>
              <a:t>: total spectrum </a:t>
            </a: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and           	    </a:t>
            </a:r>
            <a:r>
              <a:rPr lang="en-US" altLang="zh-CN" sz="2000">
                <a:solidFill>
                  <a:srgbClr val="FF0000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accidental backgrounds.</a:t>
            </a:r>
            <a:endParaRPr lang="en-US" altLang="zh-CN" sz="2000" dirty="0">
              <a:solidFill>
                <a:srgbClr val="FF0000"/>
              </a:solidFill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en-US" altLang="zh-CN" sz="2000" dirty="0">
                <a:solidFill>
                  <a:srgbClr val="0000FE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Blue </a:t>
            </a:r>
            <a:r>
              <a:rPr lang="en-US" altLang="zh-CN" sz="2000">
                <a:solidFill>
                  <a:srgbClr val="0000FE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hatched</a:t>
            </a:r>
            <a:r>
              <a:rPr lang="en-US" altLang="zh-CN" sz="2000">
                <a:ea typeface="Malgun Gothic" panose="020B0503020000020004" pitchFamily="34" charset="-127"/>
                <a:cs typeface="Times New Roman" panose="02020603050405020304" pitchFamily="18" charset="0"/>
              </a:rPr>
              <a:t>: true event after                                                                        	    background subtraction.</a:t>
            </a:r>
            <a:endParaRPr lang="en-US" altLang="zh-CN" sz="2000" dirty="0"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en-US" altLang="zh-CN" sz="2000" dirty="0">
                <a:solidFill>
                  <a:srgbClr val="0000FE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Blue solid line</a:t>
            </a:r>
            <a:r>
              <a:rPr lang="en-US" altLang="zh-CN" sz="2000" dirty="0">
                <a:ea typeface="Malgun Gothic" panose="020B0503020000020004" pitchFamily="34" charset="-127"/>
                <a:cs typeface="Times New Roman" panose="02020603050405020304" pitchFamily="18" charset="0"/>
              </a:rPr>
              <a:t>: ground-state fit.</a:t>
            </a:r>
          </a:p>
          <a:p>
            <a:r>
              <a:rPr lang="zh-CN" altLang="zh-CN" sz="2000" dirty="0">
                <a:solidFill>
                  <a:srgbClr val="FF00F7"/>
                </a:solidFill>
              </a:rPr>
              <a:t>Magenta</a:t>
            </a:r>
            <a:r>
              <a:rPr lang="en-US" altLang="zh-CN" sz="2000" dirty="0">
                <a:solidFill>
                  <a:srgbClr val="FF00F7"/>
                </a:solidFill>
              </a:rPr>
              <a:t> solid line</a:t>
            </a:r>
            <a:r>
              <a:rPr lang="en-US" altLang="zh-CN" sz="2000" dirty="0"/>
              <a:t>: </a:t>
            </a:r>
            <a:r>
              <a:rPr lang="en-US" altLang="zh-CN" sz="2000" baseline="30000"/>
              <a:t>13</a:t>
            </a:r>
            <a:r>
              <a:rPr lang="en-US" altLang="zh-CN" sz="2000"/>
              <a:t>N contribution.</a:t>
            </a:r>
            <a:endParaRPr lang="en-US" altLang="zh-CN" sz="2400" dirty="0"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11901" y="5190890"/>
            <a:ext cx="5531141" cy="10518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200" dirty="0">
                <a:latin typeface="Comic Sans MS" panose="030F0702030302020204" pitchFamily="66" charset="0"/>
                <a:ea typeface="Malgun Gothic" panose="020B0503020000020004" pitchFamily="34" charset="-127"/>
              </a:rPr>
              <a:t>After </a:t>
            </a:r>
            <a:r>
              <a:rPr lang="en-US" altLang="zh-CN" sz="2200">
                <a:latin typeface="Comic Sans MS" panose="030F0702030302020204" pitchFamily="66" charset="0"/>
                <a:ea typeface="Malgun Gothic" panose="020B0503020000020004" pitchFamily="34" charset="-127"/>
              </a:rPr>
              <a:t>subtracting accidental coincidence</a:t>
            </a:r>
            <a:r>
              <a:rPr lang="en-US" altLang="zh-CN" sz="2200" dirty="0">
                <a:latin typeface="Comic Sans MS" panose="030F0702030302020204" pitchFamily="66" charset="0"/>
                <a:ea typeface="Malgun Gothic" panose="020B0503020000020004" pitchFamily="34" charset="-127"/>
              </a:rPr>
              <a:t>, </a:t>
            </a:r>
            <a:r>
              <a:rPr lang="en-US" altLang="zh-CN" sz="220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</a:rPr>
              <a:t>G.S. (0</a:t>
            </a:r>
            <a:r>
              <a:rPr lang="en-US" altLang="zh-CN" sz="2200" baseline="3000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</a:rPr>
              <a:t>+</a:t>
            </a:r>
            <a:r>
              <a:rPr lang="en-US" altLang="zh-CN" sz="2200" dirty="0">
                <a:solidFill>
                  <a:srgbClr val="FF0000"/>
                </a:solidFill>
                <a:latin typeface="Comic Sans MS" panose="030F0702030302020204" pitchFamily="66" charset="0"/>
                <a:ea typeface="Malgun Gothic" panose="020B0503020000020004" pitchFamily="34" charset="-127"/>
              </a:rPr>
              <a:t>,1) </a:t>
            </a:r>
            <a:r>
              <a:rPr lang="en-US" altLang="zh-CN" sz="2200" dirty="0">
                <a:latin typeface="Comic Sans MS" panose="030F0702030302020204" pitchFamily="66" charset="0"/>
                <a:ea typeface="Malgun Gothic" panose="020B0503020000020004" pitchFamily="34" charset="-127"/>
              </a:rPr>
              <a:t>can be clearly observed.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D34FC95E-93EE-66BA-2BE3-45712ECBD588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Data analysis: coincidence measurement of (p,nd) reaction</a:t>
            </a:r>
            <a:endParaRPr lang="zh-CN" altLang="en-US" sz="320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AB8AA7D-BE3A-54B9-BC7C-BD794194A081}"/>
              </a:ext>
            </a:extLst>
          </p:cNvPr>
          <p:cNvGrpSpPr/>
          <p:nvPr/>
        </p:nvGrpSpPr>
        <p:grpSpPr>
          <a:xfrm>
            <a:off x="56748" y="884019"/>
            <a:ext cx="3651995" cy="3648156"/>
            <a:chOff x="61707" y="960348"/>
            <a:chExt cx="3651995" cy="3648156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A9D2790-B42A-088D-BCD3-ABE4C3688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</a:blip>
            <a:srcRect t="92237"/>
            <a:stretch>
              <a:fillRect/>
            </a:stretch>
          </p:blipFill>
          <p:spPr>
            <a:xfrm>
              <a:off x="228344" y="4344497"/>
              <a:ext cx="3269819" cy="264007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0170CE1-C78C-576D-F7DF-C3BA9DDA0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-1772" r="89786" b="84788"/>
            <a:stretch>
              <a:fillRect/>
            </a:stretch>
          </p:blipFill>
          <p:spPr>
            <a:xfrm>
              <a:off x="61707" y="970829"/>
              <a:ext cx="395952" cy="650133"/>
            </a:xfrm>
            <a:prstGeom prst="rect">
              <a:avLst/>
            </a:prstGeom>
          </p:spPr>
        </p:pic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6E197483-AE91-AE74-BB35-18E21A64170A}"/>
                </a:ext>
              </a:extLst>
            </p:cNvPr>
            <p:cNvGrpSpPr/>
            <p:nvPr/>
          </p:nvGrpSpPr>
          <p:grpSpPr>
            <a:xfrm>
              <a:off x="268471" y="960348"/>
              <a:ext cx="3445231" cy="3405117"/>
              <a:chOff x="127366" y="1224596"/>
              <a:chExt cx="3847038" cy="3507343"/>
            </a:xfrm>
          </p:grpSpPr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6AD3CEAE-48E8-1725-F9EE-54073785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366" y="1224596"/>
                <a:ext cx="3847038" cy="3507343"/>
              </a:xfrm>
              <a:prstGeom prst="rect">
                <a:avLst/>
              </a:prstGeom>
            </p:spPr>
          </p:pic>
          <p:sp>
            <p:nvSpPr>
              <p:cNvPr id="30" name="矩形 29"/>
              <p:cNvSpPr/>
              <p:nvPr/>
            </p:nvSpPr>
            <p:spPr>
              <a:xfrm>
                <a:off x="1895334" y="1293483"/>
                <a:ext cx="384242" cy="3240000"/>
              </a:xfrm>
              <a:prstGeom prst="rect">
                <a:avLst/>
              </a:prstGeom>
              <a:solidFill>
                <a:schemeClr val="accent1"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16164FB7-2122-D400-7534-1E6C95C83535}"/>
                  </a:ext>
                </a:extLst>
              </p:cNvPr>
              <p:cNvSpPr/>
              <p:nvPr/>
            </p:nvSpPr>
            <p:spPr>
              <a:xfrm>
                <a:off x="2279576" y="1300796"/>
                <a:ext cx="864096" cy="3240000"/>
              </a:xfrm>
              <a:prstGeom prst="rect">
                <a:avLst/>
              </a:prstGeom>
              <a:solidFill>
                <a:srgbClr val="FF0000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7F461788-E434-2A6E-5A95-6901FA1FE6AC}"/>
                  </a:ext>
                </a:extLst>
              </p:cNvPr>
              <p:cNvSpPr/>
              <p:nvPr/>
            </p:nvSpPr>
            <p:spPr>
              <a:xfrm>
                <a:off x="1080224" y="1293483"/>
                <a:ext cx="815110" cy="3240000"/>
              </a:xfrm>
              <a:prstGeom prst="rect">
                <a:avLst/>
              </a:prstGeom>
              <a:solidFill>
                <a:srgbClr val="FF0000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" name="灯片编号占位符 25">
            <a:extLst>
              <a:ext uri="{FF2B5EF4-FFF2-40B4-BE49-F238E27FC236}">
                <a16:creationId xmlns:a16="http://schemas.microsoft.com/office/drawing/2014/main" id="{0BB39FDB-E418-6E2D-C241-AC66C39EF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8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5" name="页脚占位符 2">
            <a:extLst>
              <a:ext uri="{FF2B5EF4-FFF2-40B4-BE49-F238E27FC236}">
                <a16:creationId xmlns:a16="http://schemas.microsoft.com/office/drawing/2014/main" id="{53FAB163-0E9F-DE6E-8E40-C18AC6C88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F1DB35A-0259-5F34-998A-BFDF12DBBE58}"/>
              </a:ext>
            </a:extLst>
          </p:cNvPr>
          <p:cNvGrpSpPr/>
          <p:nvPr/>
        </p:nvGrpSpPr>
        <p:grpSpPr>
          <a:xfrm>
            <a:off x="7254242" y="884019"/>
            <a:ext cx="4384811" cy="3337985"/>
            <a:chOff x="7254242" y="884019"/>
            <a:chExt cx="4384811" cy="3337985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4CADFFB-F7DE-81EB-452B-9E29ED5D8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1135" t="2534" r="45476" b="85692"/>
            <a:stretch>
              <a:fillRect/>
            </a:stretch>
          </p:blipFill>
          <p:spPr>
            <a:xfrm>
              <a:off x="7254242" y="970829"/>
              <a:ext cx="383538" cy="215384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88860069-5212-2726-3A57-D0580C1A7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455" t="2425" r="53007" b="76165"/>
            <a:stretch>
              <a:fillRect/>
            </a:stretch>
          </p:blipFill>
          <p:spPr>
            <a:xfrm>
              <a:off x="7633560" y="884019"/>
              <a:ext cx="4005493" cy="3337985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2059E655-ADD8-FDCB-A8A2-6777B77039F8}"/>
              </a:ext>
            </a:extLst>
          </p:cNvPr>
          <p:cNvSpPr txBox="1"/>
          <p:nvPr/>
        </p:nvSpPr>
        <p:spPr>
          <a:xfrm>
            <a:off x="2435456" y="4410900"/>
            <a:ext cx="2914196" cy="5373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0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en-US" altLang="zh-CN" sz="22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2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</a:t>
            </a:r>
            <a:r>
              <a:rPr lang="en-US" altLang="zh-CN" sz="2200">
                <a:latin typeface="Arial" panose="020B0604020202020204" pitchFamily="34" charset="0"/>
                <a:cs typeface="Arial" panose="020B0604020202020204" pitchFamily="34" charset="0"/>
              </a:rPr>
              <a:t>. coin: ~ </a:t>
            </a:r>
            <a:r>
              <a:rPr lang="en-US" altLang="zh-CN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22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zh-CN" sz="2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CN" altLang="en-US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9CFBEA9-3966-3379-9766-FCEDEC715FC5}"/>
              </a:ext>
            </a:extLst>
          </p:cNvPr>
          <p:cNvSpPr txBox="1"/>
          <p:nvPr/>
        </p:nvSpPr>
        <p:spPr>
          <a:xfrm>
            <a:off x="8017098" y="1170395"/>
            <a:ext cx="1745196" cy="87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000">
                <a:solidFill>
                  <a:schemeClr val="dk1"/>
                </a:solidFill>
                <a:latin typeface="Comic Sans MS" panose="030F0702030302020204" pitchFamily="66" charset="0"/>
                <a:ea typeface="Malgun Gothic" panose="020B0503020000020004" pitchFamily="34" charset="-127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sz="1800" dirty="0"/>
              <a:t>Missing mass spectrum</a:t>
            </a:r>
            <a:endParaRPr lang="zh-CN" altLang="en-US" sz="18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1F559A0-72D2-7C06-D5A5-ECFB3FC26397}"/>
              </a:ext>
            </a:extLst>
          </p:cNvPr>
          <p:cNvSpPr txBox="1"/>
          <p:nvPr/>
        </p:nvSpPr>
        <p:spPr>
          <a:xfrm>
            <a:off x="7520332" y="4136966"/>
            <a:ext cx="4231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aseline="30000">
                <a:ea typeface="Malgun Gothic" panose="020B0503020000020004" pitchFamily="34" charset="-127"/>
                <a:cs typeface="Times New Roman" panose="02020603050405020304" pitchFamily="18" charset="0"/>
              </a:rPr>
              <a:t>16</a:t>
            </a:r>
            <a:r>
              <a:rPr lang="en-US" altLang="zh-CN">
                <a:ea typeface="Malgun Gothic" panose="020B0503020000020004" pitchFamily="34" charset="-127"/>
                <a:cs typeface="Times New Roman" panose="02020603050405020304" pitchFamily="18" charset="0"/>
              </a:rPr>
              <a:t>O(</a:t>
            </a:r>
            <a:r>
              <a:rPr lang="en-US" altLang="zh-CN" i="1">
                <a:ea typeface="Malgun Gothic" panose="020B0503020000020004" pitchFamily="34" charset="-127"/>
                <a:cs typeface="Times New Roman" panose="02020603050405020304" pitchFamily="18" charset="0"/>
              </a:rPr>
              <a:t>p,nd</a:t>
            </a:r>
            <a:r>
              <a:rPr lang="en-US" altLang="zh-CN">
                <a:ea typeface="Malgun Gothic" panose="020B0503020000020004" pitchFamily="34" charset="-127"/>
                <a:cs typeface="Times New Roman" panose="02020603050405020304" pitchFamily="18" charset="0"/>
              </a:rPr>
              <a:t>)</a:t>
            </a:r>
            <a:r>
              <a:rPr lang="en-US" altLang="zh-CN" baseline="30000">
                <a:ea typeface="Malgun Gothic" panose="020B0503020000020004" pitchFamily="34" charset="-127"/>
                <a:cs typeface="Times New Roman" panose="02020603050405020304" pitchFamily="18" charset="0"/>
              </a:rPr>
              <a:t>14</a:t>
            </a:r>
            <a:r>
              <a:rPr lang="en-US" altLang="zh-CN">
                <a:ea typeface="Malgun Gothic" panose="020B0503020000020004" pitchFamily="34" charset="-127"/>
                <a:cs typeface="Times New Roman" panose="02020603050405020304" pitchFamily="18" charset="0"/>
              </a:rPr>
              <a:t>O excitation spectrum at 6.4°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FD4D4B5-EEE2-3892-E497-C4C4B98B03BD}"/>
              </a:ext>
            </a:extLst>
          </p:cNvPr>
          <p:cNvGrpSpPr/>
          <p:nvPr/>
        </p:nvGrpSpPr>
        <p:grpSpPr>
          <a:xfrm>
            <a:off x="3672390" y="1101862"/>
            <a:ext cx="3749674" cy="3198002"/>
            <a:chOff x="3552620" y="1034327"/>
            <a:chExt cx="3749674" cy="3198002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0D7E4E42-E656-DA81-0F38-133F944A14A4}"/>
                </a:ext>
              </a:extLst>
            </p:cNvPr>
            <p:cNvGrpSpPr/>
            <p:nvPr/>
          </p:nvGrpSpPr>
          <p:grpSpPr>
            <a:xfrm>
              <a:off x="3632287" y="1034327"/>
              <a:ext cx="3636446" cy="850939"/>
              <a:chOff x="3836825" y="1238663"/>
              <a:chExt cx="3636446" cy="850939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3836825" y="1238663"/>
                <a:ext cx="3636446" cy="850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CN" sz="2000" dirty="0">
                    <a:cs typeface="Times New Roman" panose="02020603050405020304" pitchFamily="18" charset="0"/>
                  </a:rPr>
                  <a:t>       Time difference </a:t>
                </a:r>
                <a:r>
                  <a:rPr lang="en-US" altLang="zh-CN" sz="2000">
                    <a:cs typeface="Times New Roman" panose="02020603050405020304" pitchFamily="18" charset="0"/>
                  </a:rPr>
                  <a:t>between     deuteron </a:t>
                </a:r>
                <a:r>
                  <a:rPr lang="en-US" altLang="zh-CN" sz="2000" dirty="0">
                    <a:cs typeface="Times New Roman" panose="02020603050405020304" pitchFamily="18" charset="0"/>
                  </a:rPr>
                  <a:t>and neutron triggers</a:t>
                </a:r>
              </a:p>
            </p:txBody>
          </p:sp>
          <p:cxnSp>
            <p:nvCxnSpPr>
              <p:cNvPr id="16" name="直接箭头连接符 15"/>
              <p:cNvCxnSpPr/>
              <p:nvPr/>
            </p:nvCxnSpPr>
            <p:spPr>
              <a:xfrm flipH="1">
                <a:off x="4022300" y="1484783"/>
                <a:ext cx="319420" cy="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3" name="矩形 22"/>
            <p:cNvSpPr/>
            <p:nvPr/>
          </p:nvSpPr>
          <p:spPr>
            <a:xfrm>
              <a:off x="3584841" y="2056363"/>
              <a:ext cx="3290083" cy="8509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831" indent="-342831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chemeClr val="accent2">
                      <a:lumMod val="75000"/>
                    </a:schemeClr>
                  </a:solidFill>
                  <a:cs typeface="Times New Roman" panose="02020603050405020304" pitchFamily="18" charset="0"/>
                </a:rPr>
                <a:t>Prompt peak: true + accidental coincidence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3552620" y="2981281"/>
              <a:ext cx="3749674" cy="12510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831" indent="-342831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Other 4 peaks: accidental coincidence between different beam bunches</a:t>
              </a:r>
              <a:endParaRPr lang="zh-CN" altLang="en-US" sz="2000" dirty="0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150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AD34-7F42-4F86-2AFB-06FA23BB1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4819AA7-37F6-D96B-27F4-B09595F44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321" y="1391573"/>
            <a:ext cx="5156671" cy="1103740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E308BD97-A2D6-3FF4-B158-55277A898FDB}"/>
              </a:ext>
            </a:extLst>
          </p:cNvPr>
          <p:cNvSpPr txBox="1">
            <a:spLocks/>
          </p:cNvSpPr>
          <p:nvPr/>
        </p:nvSpPr>
        <p:spPr>
          <a:xfrm>
            <a:off x="127366" y="123741"/>
            <a:ext cx="11009194" cy="512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/>
              <a:t>Data analysis: (p,nd) triple differential cross section</a:t>
            </a:r>
            <a:endParaRPr lang="zh-CN" altLang="en-US" sz="3200"/>
          </a:p>
        </p:txBody>
      </p:sp>
      <p:sp>
        <p:nvSpPr>
          <p:cNvPr id="2" name="页脚占位符 2">
            <a:extLst>
              <a:ext uri="{FF2B5EF4-FFF2-40B4-BE49-F238E27FC236}">
                <a16:creationId xmlns:a16="http://schemas.microsoft.com/office/drawing/2014/main" id="{6E255EC9-6B6C-390E-9D84-4ABA3CD63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9736" y="6567054"/>
            <a:ext cx="4114800" cy="365125"/>
          </a:xfrm>
        </p:spPr>
        <p:txBody>
          <a:bodyPr/>
          <a:lstStyle/>
          <a:p>
            <a:r>
              <a:rPr lang="zh-CN" altLang="zh-CN" dirty="0"/>
              <a:t>TOPTIER-CNS</a:t>
            </a:r>
            <a:r>
              <a:rPr lang="en-US" altLang="zh-CN" dirty="0"/>
              <a:t> Summer School 2026</a:t>
            </a:r>
            <a:endParaRPr lang="zh-CN" altLang="en-US" dirty="0"/>
          </a:p>
        </p:txBody>
      </p:sp>
      <p:sp>
        <p:nvSpPr>
          <p:cNvPr id="3" name="灯片编号占位符 25">
            <a:extLst>
              <a:ext uri="{FF2B5EF4-FFF2-40B4-BE49-F238E27FC236}">
                <a16:creationId xmlns:a16="http://schemas.microsoft.com/office/drawing/2014/main" id="{8FE9DEE2-C583-325D-EE8C-7A5BCF583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7299" y="6567054"/>
            <a:ext cx="2743200" cy="284029"/>
          </a:xfrm>
        </p:spPr>
        <p:txBody>
          <a:bodyPr/>
          <a:lstStyle/>
          <a:p>
            <a:fld id="{24A3FC9C-FC5B-43FD-9287-2D33E4D15AE1}" type="slidenum">
              <a:rPr lang="en-US" altLang="zh-CN" smtClean="0">
                <a:ea typeface="Calibri" panose="020F0502020204030204" pitchFamily="34" charset="0"/>
              </a:rPr>
              <a:pPr/>
              <a:t>9</a:t>
            </a:fld>
            <a:endParaRPr lang="en-US" dirty="0">
              <a:ea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B5D9D36-45FA-4220-E7A6-BFE7AE32440E}"/>
              </a:ext>
            </a:extLst>
          </p:cNvPr>
          <p:cNvSpPr txBox="1"/>
          <p:nvPr/>
        </p:nvSpPr>
        <p:spPr>
          <a:xfrm>
            <a:off x="124860" y="791833"/>
            <a:ext cx="77096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/>
              <a:t>The (</a:t>
            </a:r>
            <a:r>
              <a:rPr lang="en-US" altLang="zh-CN" sz="2400" i="1"/>
              <a:t>p,nd</a:t>
            </a:r>
            <a:r>
              <a:rPr lang="en-US" altLang="zh-CN" sz="2400"/>
              <a:t>) triple differential cross section along the Ex axis is given by:</a:t>
            </a:r>
            <a:endParaRPr lang="zh-CN" altLang="en-US" sz="2400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49AC7CCC-A154-9149-0799-B56B611B5208}"/>
              </a:ext>
            </a:extLst>
          </p:cNvPr>
          <p:cNvGrpSpPr/>
          <p:nvPr/>
        </p:nvGrpSpPr>
        <p:grpSpPr>
          <a:xfrm>
            <a:off x="965004" y="2405023"/>
            <a:ext cx="6549304" cy="3970703"/>
            <a:chOff x="-617862" y="2603471"/>
            <a:chExt cx="6549304" cy="3970703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DDBC07B1-0757-A37D-4BD7-B6F92481F90D}"/>
                </a:ext>
              </a:extLst>
            </p:cNvPr>
            <p:cNvGrpSpPr/>
            <p:nvPr/>
          </p:nvGrpSpPr>
          <p:grpSpPr>
            <a:xfrm>
              <a:off x="82790" y="2603471"/>
              <a:ext cx="4664563" cy="3570593"/>
              <a:chOff x="1010171" y="2466191"/>
              <a:chExt cx="4664563" cy="3570593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D113E0E3-BAAA-E82C-653F-A40EF42030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51135" t="2534" r="3644" b="76056"/>
              <a:stretch>
                <a:fillRect/>
              </a:stretch>
            </p:blipFill>
            <p:spPr>
              <a:xfrm>
                <a:off x="1010171" y="2466191"/>
                <a:ext cx="4664563" cy="3570593"/>
              </a:xfrm>
              <a:prstGeom prst="rect">
                <a:avLst/>
              </a:prstGeom>
            </p:spPr>
          </p:pic>
          <p:sp>
            <p:nvSpPr>
              <p:cNvPr id="15" name="object 10">
                <a:extLst>
                  <a:ext uri="{FF2B5EF4-FFF2-40B4-BE49-F238E27FC236}">
                    <a16:creationId xmlns:a16="http://schemas.microsoft.com/office/drawing/2014/main" id="{9ED0A7EA-5A64-1DD3-E5F3-607C36695317}"/>
                  </a:ext>
                </a:extLst>
              </p:cNvPr>
              <p:cNvSpPr txBox="1"/>
              <p:nvPr/>
            </p:nvSpPr>
            <p:spPr>
              <a:xfrm>
                <a:off x="2149184" y="3773364"/>
                <a:ext cx="1804643" cy="38215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2.4</a:t>
                </a:r>
                <a:r>
                  <a:rPr sz="2400" spc="-25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MeV</a:t>
                </a:r>
                <a:r>
                  <a:rPr sz="2400" spc="-25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</a:t>
                </a:r>
                <a:r>
                  <a:rPr sz="2400" spc="-3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sz="2400" i="1" spc="-5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σ</a:t>
                </a:r>
                <a:endParaRPr sz="2400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6583A13-DFC8-EA56-351A-6A2EB3FCCC29}"/>
                </a:ext>
              </a:extLst>
            </p:cNvPr>
            <p:cNvSpPr txBox="1"/>
            <p:nvPr/>
          </p:nvSpPr>
          <p:spPr>
            <a:xfrm>
              <a:off x="-617862" y="6174064"/>
              <a:ext cx="654930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2000" b="0" u="none" strike="noStrike" kern="1200" cap="none" spc="0" normalizeH="0" baseline="30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16</a:t>
              </a:r>
              <a:r>
                <a:rPr kumimoji="0" lang="en-US" altLang="zh-CN" sz="20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O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(</a:t>
              </a:r>
              <a:r>
                <a:rPr kumimoji="0" lang="en-US" altLang="zh-CN" sz="20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p,</a:t>
              </a:r>
              <a:r>
                <a:rPr lang="en-US" altLang="zh-CN" sz="2000" i="1">
                  <a:solidFill>
                    <a:prstClr val="black"/>
                  </a:solidFill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nd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)</a:t>
              </a:r>
              <a:r>
                <a:rPr kumimoji="0" lang="en-US" altLang="zh-CN" sz="2000" b="0" u="none" strike="noStrike" kern="1200" cap="none" spc="0" normalizeH="0" baseline="30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14</a:t>
              </a:r>
              <a:r>
                <a:rPr kumimoji="0" lang="en-US" altLang="zh-CN" sz="2000" b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O 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excitation spectrum at 6.4°</a:t>
              </a:r>
              <a:r>
                <a:rPr lang="en-US" altLang="zh-CN" sz="2000">
                  <a:solidFill>
                    <a:prstClr val="black"/>
                  </a:solidFill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,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 B</a:t>
              </a:r>
              <a:r>
                <a:rPr kumimoji="0" lang="el-GR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ρ</a:t>
              </a:r>
              <a:r>
                <a:rPr kumimoji="0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algun Gothic" panose="020B0503020000020004" pitchFamily="34" charset="-127"/>
                  <a:cs typeface="Times New Roman" panose="02020603050405020304" pitchFamily="18" charset="0"/>
                </a:rPr>
                <a:t> ratio = 1.21</a:t>
              </a:r>
              <a:endParaRPr lang="zh-CN" altLang="en-US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89F59F1-2778-BF76-60B1-210A98123435}"/>
              </a:ext>
            </a:extLst>
          </p:cNvPr>
          <p:cNvGrpSpPr/>
          <p:nvPr/>
        </p:nvGrpSpPr>
        <p:grpSpPr>
          <a:xfrm>
            <a:off x="7994910" y="730517"/>
            <a:ext cx="260674" cy="5488264"/>
            <a:chOff x="8643826" y="840353"/>
            <a:chExt cx="260674" cy="5488264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FF2137F-3329-9A52-4000-75D7C9E21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91916" b="21837"/>
            <a:stretch>
              <a:fillRect/>
            </a:stretch>
          </p:blipFill>
          <p:spPr>
            <a:xfrm>
              <a:off x="8643826" y="3928849"/>
              <a:ext cx="260674" cy="2399768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7B5CFF1-BD42-107D-4352-F6F02EE74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91916" b="21837"/>
            <a:stretch>
              <a:fillRect/>
            </a:stretch>
          </p:blipFill>
          <p:spPr>
            <a:xfrm>
              <a:off x="8647121" y="840353"/>
              <a:ext cx="257379" cy="2344092"/>
            </a:xfrm>
            <a:prstGeom prst="rect">
              <a:avLst/>
            </a:prstGeom>
          </p:spPr>
        </p:pic>
      </p:grpSp>
      <p:sp>
        <p:nvSpPr>
          <p:cNvPr id="30" name="椭圆 29">
            <a:extLst>
              <a:ext uri="{FF2B5EF4-FFF2-40B4-BE49-F238E27FC236}">
                <a16:creationId xmlns:a16="http://schemas.microsoft.com/office/drawing/2014/main" id="{78EF63AB-645D-435B-2DE0-8D37FBC7E0ED}"/>
              </a:ext>
            </a:extLst>
          </p:cNvPr>
          <p:cNvSpPr/>
          <p:nvPr/>
        </p:nvSpPr>
        <p:spPr>
          <a:xfrm>
            <a:off x="9160949" y="1883790"/>
            <a:ext cx="947173" cy="6507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92E1B0FD-5D0C-36C0-0ABB-3A016DD2D48E}"/>
              </a:ext>
            </a:extLst>
          </p:cNvPr>
          <p:cNvGrpSpPr/>
          <p:nvPr/>
        </p:nvGrpSpPr>
        <p:grpSpPr>
          <a:xfrm>
            <a:off x="7824564" y="402082"/>
            <a:ext cx="3600000" cy="6626918"/>
            <a:chOff x="7824564" y="402082"/>
            <a:chExt cx="3600000" cy="6626918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02829ADA-8B62-140E-0708-35AE4F0586E9}"/>
                </a:ext>
              </a:extLst>
            </p:cNvPr>
            <p:cNvGrpSpPr/>
            <p:nvPr/>
          </p:nvGrpSpPr>
          <p:grpSpPr>
            <a:xfrm>
              <a:off x="7824564" y="402082"/>
              <a:ext cx="3600000" cy="6626918"/>
              <a:chOff x="7824564" y="402082"/>
              <a:chExt cx="3600000" cy="6626918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8925B160-DEAB-19F1-37BF-51F5D18C7A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24564" y="402082"/>
                <a:ext cx="3600000" cy="3600000"/>
              </a:xfrm>
              <a:prstGeom prst="rect">
                <a:avLst/>
              </a:prstGeom>
            </p:spPr>
          </p:pic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94781613-A094-527E-5BC8-857FB943A7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24564" y="3429000"/>
                <a:ext cx="3600000" cy="3600000"/>
              </a:xfrm>
              <a:prstGeom prst="rect">
                <a:avLst/>
              </a:prstGeom>
            </p:spPr>
          </p:pic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A0654352-2262-92A1-734F-B2FF9385F914}"/>
                </a:ext>
              </a:extLst>
            </p:cNvPr>
            <p:cNvGrpSpPr/>
            <p:nvPr/>
          </p:nvGrpSpPr>
          <p:grpSpPr>
            <a:xfrm>
              <a:off x="8496000" y="889200"/>
              <a:ext cx="396000" cy="132541"/>
              <a:chOff x="8496000" y="889200"/>
              <a:chExt cx="396000" cy="132541"/>
            </a:xfrm>
          </p:grpSpPr>
          <p:cxnSp>
            <p:nvCxnSpPr>
              <p:cNvPr id="20" name="直接连接符 19">
                <a:extLst>
                  <a:ext uri="{FF2B5EF4-FFF2-40B4-BE49-F238E27FC236}">
                    <a16:creationId xmlns:a16="http://schemas.microsoft.com/office/drawing/2014/main" id="{EA6F0542-67A5-B74B-4A55-E6A04E5EA161}"/>
                  </a:ext>
                </a:extLst>
              </p:cNvPr>
              <p:cNvCxnSpPr/>
              <p:nvPr/>
            </p:nvCxnSpPr>
            <p:spPr>
              <a:xfrm>
                <a:off x="8496000" y="889200"/>
                <a:ext cx="0" cy="132541"/>
              </a:xfrm>
              <a:prstGeom prst="line">
                <a:avLst/>
              </a:prstGeom>
              <a:ln w="28575">
                <a:solidFill>
                  <a:srgbClr val="0000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2611AC10-FE7F-5EDE-0996-4750B9B2107B}"/>
                  </a:ext>
                </a:extLst>
              </p:cNvPr>
              <p:cNvCxnSpPr/>
              <p:nvPr/>
            </p:nvCxnSpPr>
            <p:spPr>
              <a:xfrm>
                <a:off x="8892000" y="889200"/>
                <a:ext cx="0" cy="132541"/>
              </a:xfrm>
              <a:prstGeom prst="line">
                <a:avLst/>
              </a:prstGeom>
              <a:ln w="28575">
                <a:solidFill>
                  <a:srgbClr val="0000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C4E47D1C-F602-75D0-B859-294464D858CD}"/>
                </a:ext>
              </a:extLst>
            </p:cNvPr>
            <p:cNvGrpSpPr/>
            <p:nvPr/>
          </p:nvGrpSpPr>
          <p:grpSpPr>
            <a:xfrm>
              <a:off x="8496000" y="3915401"/>
              <a:ext cx="396000" cy="132541"/>
              <a:chOff x="8496000" y="889200"/>
              <a:chExt cx="396000" cy="132541"/>
            </a:xfrm>
          </p:grpSpPr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63CD165F-0F75-61B8-9B67-5F81C15F92B1}"/>
                  </a:ext>
                </a:extLst>
              </p:cNvPr>
              <p:cNvCxnSpPr/>
              <p:nvPr/>
            </p:nvCxnSpPr>
            <p:spPr>
              <a:xfrm>
                <a:off x="8496000" y="889200"/>
                <a:ext cx="0" cy="132541"/>
              </a:xfrm>
              <a:prstGeom prst="line">
                <a:avLst/>
              </a:prstGeom>
              <a:ln w="28575">
                <a:solidFill>
                  <a:srgbClr val="0000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>
                <a:extLst>
                  <a:ext uri="{FF2B5EF4-FFF2-40B4-BE49-F238E27FC236}">
                    <a16:creationId xmlns:a16="http://schemas.microsoft.com/office/drawing/2014/main" id="{33D4AAC2-7BDE-4A96-4423-C53F9D01A950}"/>
                  </a:ext>
                </a:extLst>
              </p:cNvPr>
              <p:cNvCxnSpPr/>
              <p:nvPr/>
            </p:nvCxnSpPr>
            <p:spPr>
              <a:xfrm>
                <a:off x="8892000" y="889200"/>
                <a:ext cx="0" cy="132541"/>
              </a:xfrm>
              <a:prstGeom prst="line">
                <a:avLst/>
              </a:prstGeom>
              <a:ln w="28575">
                <a:solidFill>
                  <a:srgbClr val="0000F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338559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自定义 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270282</TotalTime>
  <Words>2280</Words>
  <Application>Microsoft Office PowerPoint</Application>
  <PresentationFormat>宽屏</PresentationFormat>
  <Paragraphs>294</Paragraphs>
  <Slides>23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9" baseType="lpstr">
      <vt:lpstr>Malgun Gothic</vt:lpstr>
      <vt:lpstr>Yu Gothic UI Semibold</vt:lpstr>
      <vt:lpstr>等线</vt:lpstr>
      <vt:lpstr>方正正中黑简体</vt:lpstr>
      <vt:lpstr>黑体</vt:lpstr>
      <vt:lpstr>微软雅黑</vt:lpstr>
      <vt:lpstr>Arial</vt:lpstr>
      <vt:lpstr>Arial Black</vt:lpstr>
      <vt:lpstr>Calibri</vt:lpstr>
      <vt:lpstr>Calibri Light</vt:lpstr>
      <vt:lpstr>Cambria Math</vt:lpstr>
      <vt:lpstr>Cascadia Mono</vt:lpstr>
      <vt:lpstr>Comic Sans MS</vt:lpstr>
      <vt:lpstr>Times New Roman</vt:lpstr>
      <vt:lpstr>Wingdings</vt:lpstr>
      <vt:lpstr>Office 主题​​</vt:lpstr>
      <vt:lpstr>Probing Neutron–Neutron  Short-Range Correlations in 16O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zixu ma</cp:lastModifiedBy>
  <cp:revision>1422</cp:revision>
  <dcterms:created xsi:type="dcterms:W3CDTF">2025-08-27T10:19:17Z</dcterms:created>
  <dcterms:modified xsi:type="dcterms:W3CDTF">2026-08-27T02:58:37Z</dcterms:modified>
</cp:coreProperties>
</file>