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autoCompressPictures="0">
  <p:sldMasterIdLst>
    <p:sldMasterId id="2147483648" r:id="rId1"/>
  </p:sldMasterIdLst>
  <p:notesMasterIdLst>
    <p:notesMasterId r:id="rId23"/>
  </p:notesMasterIdLst>
  <p:sldIdLst>
    <p:sldId id="256" r:id="rId2"/>
    <p:sldId id="279" r:id="rId3"/>
    <p:sldId id="280" r:id="rId4"/>
    <p:sldId id="281" r:id="rId5"/>
    <p:sldId id="283" r:id="rId6"/>
    <p:sldId id="282" r:id="rId7"/>
    <p:sldId id="284" r:id="rId8"/>
    <p:sldId id="285" r:id="rId9"/>
    <p:sldId id="287" r:id="rId10"/>
    <p:sldId id="288" r:id="rId11"/>
    <p:sldId id="289" r:id="rId12"/>
    <p:sldId id="260" r:id="rId13"/>
    <p:sldId id="298" r:id="rId14"/>
    <p:sldId id="297" r:id="rId15"/>
    <p:sldId id="294" r:id="rId16"/>
    <p:sldId id="295" r:id="rId17"/>
    <p:sldId id="293" r:id="rId18"/>
    <p:sldId id="286" r:id="rId19"/>
    <p:sldId id="291" r:id="rId20"/>
    <p:sldId id="292" r:id="rId21"/>
    <p:sldId id="290" r:id="rId22"/>
  </p:sldIdLst>
  <p:sldSz cx="12192000" cy="6858000"/>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既定のセクション" id="{6BFF4169-8791-1B47-9BCE-29353C361C6E}">
          <p14:sldIdLst>
            <p14:sldId id="256"/>
            <p14:sldId id="279"/>
            <p14:sldId id="280"/>
            <p14:sldId id="281"/>
            <p14:sldId id="283"/>
            <p14:sldId id="282"/>
            <p14:sldId id="284"/>
            <p14:sldId id="285"/>
            <p14:sldId id="287"/>
            <p14:sldId id="288"/>
            <p14:sldId id="289"/>
            <p14:sldId id="260"/>
            <p14:sldId id="298"/>
            <p14:sldId id="297"/>
            <p14:sldId id="294"/>
            <p14:sldId id="295"/>
          </p14:sldIdLst>
        </p14:section>
        <p14:section name="202Po" id="{EADD6390-0252-9E4D-888B-B9A4DD97CE70}">
          <p14:sldIdLst>
            <p14:sldId id="293"/>
            <p14:sldId id="286"/>
            <p14:sldId id="291"/>
            <p14:sldId id="292"/>
            <p14:sldId id="29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F92"/>
    <a:srgbClr val="FF0000"/>
    <a:srgbClr val="0432FF"/>
    <a:srgbClr val="D1D1D1"/>
    <a:srgbClr val="FFFF00"/>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609"/>
    <p:restoredTop sz="86026"/>
  </p:normalViewPr>
  <p:slideViewPr>
    <p:cSldViewPr snapToGrid="0">
      <p:cViewPr>
        <p:scale>
          <a:sx n="80" d="100"/>
          <a:sy n="80" d="100"/>
        </p:scale>
        <p:origin x="192" y="55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ー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7A3555-4A01-E043-8F11-CF6F72037993}" type="datetimeFigureOut">
              <a:rPr kumimoji="1" lang="ja-JP" altLang="en-US" smtClean="0"/>
              <a:t>2026/8/26</a:t>
            </a:fld>
            <a:endParaRPr kumimoji="1" lang="ja-JP" altLang="en-US"/>
          </a:p>
        </p:txBody>
      </p:sp>
      <p:sp>
        <p:nvSpPr>
          <p:cNvPr id="4" name="スライド イメージ プレースホルダー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ー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5EC65B-2F2A-9F44-8141-50872A0D22D1}" type="slidenum">
              <a:rPr kumimoji="1" lang="ja-JP" altLang="en-US" smtClean="0"/>
              <a:t>‹#›</a:t>
            </a:fld>
            <a:endParaRPr kumimoji="1" lang="ja-JP" altLang="en-US"/>
          </a:p>
        </p:txBody>
      </p:sp>
    </p:spTree>
    <p:extLst>
      <p:ext uri="{BB962C8B-B14F-4D97-AF65-F5344CB8AC3E}">
        <p14:creationId xmlns:p14="http://schemas.microsoft.com/office/powerpoint/2010/main" val="2408855528"/>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メインの主張：換算質量を振って計算した、</a:t>
            </a:r>
            <a:r>
              <a:rPr kumimoji="1" lang="en-US" altLang="ja-JP" dirty="0"/>
              <a:t>204Rn</a:t>
            </a:r>
            <a:r>
              <a:rPr kumimoji="1" lang="ja-JP" altLang="en-US"/>
              <a:t>のバリアと</a:t>
            </a:r>
            <a:r>
              <a:rPr kumimoji="1" lang="en-US" altLang="ja-JP" dirty="0"/>
              <a:t>N=184</a:t>
            </a:r>
            <a:r>
              <a:rPr kumimoji="1" lang="ja-JP" altLang="en-US"/>
              <a:t>ギャップには相関があるので、</a:t>
            </a:r>
            <a:r>
              <a:rPr kumimoji="1" lang="en-US" altLang="ja-JP" dirty="0"/>
              <a:t>204Rn</a:t>
            </a:r>
            <a:r>
              <a:rPr kumimoji="1" lang="ja-JP" altLang="en-US"/>
              <a:t>のバリアを測定できれば換算質量を決定し、</a:t>
            </a:r>
            <a:r>
              <a:rPr kumimoji="1" lang="en-US" altLang="ja-JP" dirty="0"/>
              <a:t>N=184</a:t>
            </a:r>
            <a:r>
              <a:rPr kumimoji="1" lang="ja-JP" altLang="en-US"/>
              <a:t>のギャップを予想できる。</a:t>
            </a:r>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0</a:t>
            </a:fld>
            <a:endParaRPr kumimoji="1" lang="ja-JP" altLang="en-US"/>
          </a:p>
        </p:txBody>
      </p:sp>
    </p:spTree>
    <p:extLst>
      <p:ext uri="{BB962C8B-B14F-4D97-AF65-F5344CB8AC3E}">
        <p14:creationId xmlns:p14="http://schemas.microsoft.com/office/powerpoint/2010/main" val="15146054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sz="1200" b="0" i="0" u="none" strike="noStrike" kern="1200" dirty="0">
                <a:solidFill>
                  <a:schemeClr val="tx1"/>
                </a:solidFill>
                <a:effectLst/>
                <a:latin typeface="+mn-lt"/>
                <a:ea typeface="+mn-ea"/>
                <a:cs typeface="+mn-cs"/>
              </a:rPr>
              <a:t>First, I will introduce the island of stability.</a:t>
            </a:r>
          </a:p>
          <a:p>
            <a:r>
              <a:rPr kumimoji="1" lang="en-US" altLang="ja-JP" sz="1200" b="0" i="0" u="none" strike="noStrike" kern="1200" dirty="0">
                <a:solidFill>
                  <a:schemeClr val="tx1"/>
                </a:solidFill>
                <a:effectLst/>
                <a:latin typeface="+mn-lt"/>
                <a:ea typeface="+mn-ea"/>
                <a:cs typeface="+mn-cs"/>
              </a:rPr>
              <a:t>Generally, superheavy nuclei have short lifetimes.</a:t>
            </a:r>
          </a:p>
          <a:p>
            <a:r>
              <a:rPr kumimoji="1" lang="en-US" altLang="ja-JP" sz="1200" b="0" i="0" u="none" strike="noStrike" kern="1200" dirty="0">
                <a:solidFill>
                  <a:schemeClr val="tx1"/>
                </a:solidFill>
                <a:effectLst/>
                <a:latin typeface="+mn-lt"/>
                <a:ea typeface="+mn-ea"/>
                <a:cs typeface="+mn-cs"/>
              </a:rPr>
              <a:t>However, the shell effect stabilizes the nuclei from nuclear fission.</a:t>
            </a:r>
          </a:p>
          <a:p>
            <a:r>
              <a:rPr kumimoji="1" lang="en-US" altLang="ja-JP" sz="1200" b="0" i="0" u="none" strike="noStrike" kern="1200" dirty="0">
                <a:solidFill>
                  <a:schemeClr val="tx1"/>
                </a:solidFill>
                <a:effectLst/>
                <a:latin typeface="+mn-lt"/>
                <a:ea typeface="+mn-ea"/>
                <a:cs typeface="+mn-cs"/>
              </a:rPr>
              <a:t>These numbers are thought to be magic numbers; this is the island of stability.</a:t>
            </a:r>
          </a:p>
          <a:p>
            <a:r>
              <a:rPr kumimoji="1" lang="en-US" altLang="ja-JP" sz="1200" b="0" i="0" u="none" strike="noStrike" kern="1200" dirty="0">
                <a:solidFill>
                  <a:schemeClr val="tx1"/>
                </a:solidFill>
                <a:effectLst/>
                <a:latin typeface="+mn-lt"/>
                <a:ea typeface="+mn-ea"/>
                <a:cs typeface="+mn-cs"/>
              </a:rPr>
              <a:t>We will focus on the this neutron magic number.</a:t>
            </a:r>
          </a:p>
          <a:p>
            <a:r>
              <a:rPr kumimoji="1" lang="ja-JP" altLang="en-US" sz="1200" b="0" i="0" u="none" strike="noStrike" kern="1200">
                <a:solidFill>
                  <a:schemeClr val="tx1"/>
                </a:solidFill>
                <a:effectLst/>
                <a:latin typeface="+mn-lt"/>
                <a:ea typeface="+mn-ea"/>
                <a:cs typeface="+mn-cs"/>
              </a:rPr>
              <a:t>書いてある文</a:t>
            </a:r>
            <a:endParaRPr kumimoji="1" lang="en-US" altLang="ja-JP" sz="1200" b="0" i="0" u="none" strike="noStrike" kern="1200" dirty="0">
              <a:solidFill>
                <a:schemeClr val="tx1"/>
              </a:solidFill>
              <a:effectLst/>
              <a:latin typeface="+mn-lt"/>
              <a:ea typeface="+mn-ea"/>
              <a:cs typeface="+mn-cs"/>
            </a:endParaRPr>
          </a:p>
          <a:p>
            <a:r>
              <a:rPr kumimoji="1" lang="en-US" altLang="ja-JP" sz="1200" b="0" i="0" u="none" strike="noStrike" kern="1200" dirty="0">
                <a:solidFill>
                  <a:schemeClr val="tx1"/>
                </a:solidFill>
                <a:effectLst/>
                <a:latin typeface="+mn-lt"/>
                <a:ea typeface="+mn-ea"/>
                <a:cs typeface="+mn-cs"/>
              </a:rPr>
              <a:t>1:06</a:t>
            </a:r>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1</a:t>
            </a:fld>
            <a:endParaRPr kumimoji="1" lang="ja-JP" altLang="en-US"/>
          </a:p>
        </p:txBody>
      </p:sp>
    </p:spTree>
    <p:extLst>
      <p:ext uri="{BB962C8B-B14F-4D97-AF65-F5344CB8AC3E}">
        <p14:creationId xmlns:p14="http://schemas.microsoft.com/office/powerpoint/2010/main" val="3662395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I will introduce </a:t>
            </a:r>
            <a:r>
              <a:rPr kumimoji="1" lang="en-US" altLang="ja-JP" dirty="0" err="1"/>
              <a:t>superdeformed</a:t>
            </a:r>
            <a:r>
              <a:rPr kumimoji="1" lang="en-US" altLang="ja-JP" dirty="0"/>
              <a:t> states.</a:t>
            </a:r>
          </a:p>
          <a:p>
            <a:r>
              <a:rPr kumimoji="1" lang="en-US" altLang="ja-JP" dirty="0"/>
              <a:t>Quadrupole deformation, an axially symmetric deformation is represented by a character </a:t>
            </a:r>
            <a:r>
              <a:rPr kumimoji="1" lang="el-GR" altLang="ja-JP" dirty="0"/>
              <a:t>β.</a:t>
            </a:r>
            <a:endParaRPr kumimoji="1" lang="en-US" altLang="ja-JP" dirty="0"/>
          </a:p>
          <a:p>
            <a:endParaRPr kumimoji="1" lang="en-US" altLang="ja-JP" dirty="0"/>
          </a:p>
          <a:p>
            <a:r>
              <a:rPr kumimoji="1" lang="en-US" altLang="ja-JP" dirty="0"/>
              <a:t>This is the degree of deformation, similar to beta.</a:t>
            </a:r>
          </a:p>
          <a:p>
            <a:r>
              <a:rPr kumimoji="1" lang="en-US" altLang="ja-JP" dirty="0"/>
              <a:t>This is the single-particle orbital.</a:t>
            </a:r>
          </a:p>
          <a:p>
            <a:r>
              <a:rPr kumimoji="1" lang="en-US" altLang="ja-JP" dirty="0"/>
              <a:t>This is the spherical magic number.</a:t>
            </a:r>
          </a:p>
          <a:p>
            <a:r>
              <a:rPr kumimoji="1" lang="en-US" altLang="ja-JP" dirty="0"/>
              <a:t>When the degree of deformation increases, the degeneracy is resolved, and the single orbital splits.</a:t>
            </a:r>
          </a:p>
          <a:p>
            <a:r>
              <a:rPr kumimoji="1" lang="en-US" altLang="ja-JP" dirty="0"/>
              <a:t>Then, in this area, beta is around 0.6,  they degenerate again, and gaps appear. These are the deformed magic numbers.</a:t>
            </a:r>
          </a:p>
          <a:p>
            <a:r>
              <a:rPr kumimoji="1" lang="en-US" altLang="ja-JP" dirty="0"/>
              <a:t>Nuclides with these numbers have metastable states when they deform.</a:t>
            </a:r>
          </a:p>
          <a:p>
            <a:r>
              <a:rPr kumimoji="1" lang="en-US" altLang="ja-JP" dirty="0"/>
              <a:t>These states are called </a:t>
            </a:r>
            <a:r>
              <a:rPr kumimoji="1" lang="en-US" altLang="ja-JP" dirty="0" err="1"/>
              <a:t>superdeformed</a:t>
            </a:r>
            <a:r>
              <a:rPr kumimoji="1" lang="en-US" altLang="ja-JP" dirty="0"/>
              <a:t> states.</a:t>
            </a:r>
          </a:p>
          <a:p>
            <a:endParaRPr kumimoji="1" lang="en-US" altLang="ja-JP" dirty="0"/>
          </a:p>
          <a:p>
            <a:r>
              <a:rPr kumimoji="1" lang="en-US" altLang="ja-JP" dirty="0"/>
              <a:t>I will focus on the number N=118, and this is one of the numbers predicted to be magic.</a:t>
            </a:r>
          </a:p>
          <a:p>
            <a:r>
              <a:rPr kumimoji="1" lang="en-US" altLang="ja-JP" dirty="0"/>
              <a:t>1:36</a:t>
            </a:r>
          </a:p>
          <a:p>
            <a:endParaRPr kumimoji="1" lang="ja-JP" altLang="en-US"/>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2</a:t>
            </a:fld>
            <a:endParaRPr kumimoji="1" lang="ja-JP" altLang="en-US"/>
          </a:p>
        </p:txBody>
      </p:sp>
    </p:spTree>
    <p:extLst>
      <p:ext uri="{BB962C8B-B14F-4D97-AF65-F5344CB8AC3E}">
        <p14:creationId xmlns:p14="http://schemas.microsoft.com/office/powerpoint/2010/main" val="6615271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There is a correlation between them. I will explain this in this slide.</a:t>
            </a:r>
          </a:p>
          <a:p>
            <a:r>
              <a:rPr kumimoji="1" lang="en-US" altLang="ja-JP" dirty="0"/>
              <a:t>This graph is similar to the graph I have shown in the previous slide.</a:t>
            </a:r>
          </a:p>
          <a:p>
            <a:r>
              <a:rPr kumimoji="1" lang="en-US" altLang="ja-JP" dirty="0"/>
              <a:t>Here is the 184 spherical magic number.</a:t>
            </a:r>
          </a:p>
          <a:p>
            <a:r>
              <a:rPr kumimoji="1" lang="en-US" altLang="ja-JP" dirty="0"/>
              <a:t>When the degree of deformation increases, this orbital descends.</a:t>
            </a:r>
          </a:p>
          <a:p>
            <a:r>
              <a:rPr kumimoji="1" lang="en-US" altLang="ja-JP" dirty="0"/>
              <a:t>This orbital is also involved in the 118 shell gap.</a:t>
            </a:r>
          </a:p>
          <a:p>
            <a:endParaRPr kumimoji="1" lang="en-US" altLang="ja-JP" dirty="0"/>
          </a:p>
          <a:p>
            <a:r>
              <a:rPr kumimoji="1" lang="en-US" altLang="ja-JP" dirty="0"/>
              <a:t>Also, this graph indicates the correlation between them.</a:t>
            </a:r>
          </a:p>
          <a:p>
            <a:r>
              <a:rPr kumimoji="1" lang="en-US" altLang="ja-JP" dirty="0"/>
              <a:t>This is an observable of 118, and this is 184 single-particle gap, so they are correlated.</a:t>
            </a:r>
          </a:p>
          <a:p>
            <a:r>
              <a:rPr kumimoji="1" lang="ja-JP" altLang="en-US"/>
              <a:t>文を読む</a:t>
            </a:r>
            <a:endParaRPr kumimoji="1" lang="en-US" altLang="ja-JP" dirty="0"/>
          </a:p>
          <a:p>
            <a:r>
              <a:rPr kumimoji="1" lang="en-US" altLang="ja-JP" dirty="0"/>
              <a:t>1:35</a:t>
            </a:r>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3</a:t>
            </a:fld>
            <a:endParaRPr kumimoji="1" lang="ja-JP" altLang="en-US"/>
          </a:p>
        </p:txBody>
      </p:sp>
    </p:spTree>
    <p:extLst>
      <p:ext uri="{BB962C8B-B14F-4D97-AF65-F5344CB8AC3E}">
        <p14:creationId xmlns:p14="http://schemas.microsoft.com/office/powerpoint/2010/main" val="31495312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In the mean-field method, the energy density functional is expressed by this.</a:t>
            </a:r>
          </a:p>
          <a:p>
            <a:r>
              <a:rPr kumimoji="1" lang="en-US" altLang="ja-JP" dirty="0"/>
              <a:t>It is divided into a kinetic term and an interaction term.</a:t>
            </a:r>
          </a:p>
          <a:p>
            <a:r>
              <a:rPr kumimoji="1" lang="en-US" altLang="ja-JP" dirty="0"/>
              <a:t>In the interaction term, there are parameters that should be determined by fitting with experiments.</a:t>
            </a:r>
          </a:p>
          <a:p>
            <a:r>
              <a:rPr kumimoji="1" lang="en-US" altLang="ja-JP" dirty="0"/>
              <a:t>We will focus on two parameters.</a:t>
            </a:r>
          </a:p>
          <a:p>
            <a:r>
              <a:rPr kumimoji="1" lang="en-US" altLang="ja-JP" dirty="0"/>
              <a:t>The first is the effective mass, defined by this equation.</a:t>
            </a:r>
          </a:p>
          <a:p>
            <a:r>
              <a:rPr kumimoji="1" lang="en-US" altLang="ja-JP" dirty="0"/>
              <a:t>What it means is:</a:t>
            </a:r>
          </a:p>
          <a:p>
            <a:r>
              <a:rPr kumimoji="1" lang="en-US" altLang="ja-JP" dirty="0"/>
              <a:t>The kinetic density involved in the interaction term</a:t>
            </a:r>
            <a:r>
              <a:rPr kumimoji="1" lang="ja-JP" altLang="ja-JP" sz="1200" b="0" i="0" u="none" strike="noStrike" kern="1200">
                <a:solidFill>
                  <a:schemeClr val="tx1"/>
                </a:solidFill>
                <a:effectLst/>
                <a:latin typeface="+mn-lt"/>
                <a:ea typeface="+mn-ea"/>
                <a:cs typeface="+mn-cs"/>
              </a:rPr>
              <a:t> is absorbed into the kinetic term through the effective mass.</a:t>
            </a:r>
            <a:r>
              <a:rPr kumimoji="1" lang="en-US" altLang="ja-JP" dirty="0"/>
              <a:t> </a:t>
            </a:r>
          </a:p>
          <a:p>
            <a:endParaRPr kumimoji="1" lang="en-US" altLang="ja-JP" dirty="0"/>
          </a:p>
          <a:p>
            <a:r>
              <a:rPr kumimoji="1" lang="en-US" altLang="ja-JP" dirty="0"/>
              <a:t>The second is the spin-orbit interaction.</a:t>
            </a:r>
          </a:p>
          <a:p>
            <a:r>
              <a:rPr kumimoji="1" lang="en-US" altLang="ja-JP" dirty="0"/>
              <a:t>This is known by the fact that </a:t>
            </a:r>
            <a:r>
              <a:rPr kumimoji="1" lang="ja-JP" altLang="en-US"/>
              <a:t>文を読む</a:t>
            </a:r>
            <a:endParaRPr kumimoji="1" lang="en-US" altLang="ja-JP" dirty="0"/>
          </a:p>
          <a:p>
            <a:r>
              <a:rPr kumimoji="1" lang="en-US" altLang="ja-JP" dirty="0"/>
              <a:t>These two are correlated with the shell gap, so we will focus on them.</a:t>
            </a:r>
          </a:p>
          <a:p>
            <a:r>
              <a:rPr kumimoji="1" lang="en-US" altLang="ja-JP" dirty="0"/>
              <a:t>1:12</a:t>
            </a:r>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4</a:t>
            </a:fld>
            <a:endParaRPr kumimoji="1" lang="ja-JP" altLang="en-US"/>
          </a:p>
        </p:txBody>
      </p:sp>
    </p:spTree>
    <p:extLst>
      <p:ext uri="{BB962C8B-B14F-4D97-AF65-F5344CB8AC3E}">
        <p14:creationId xmlns:p14="http://schemas.microsoft.com/office/powerpoint/2010/main" val="42529136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Our purpose is to understand the island of stability at N=184.</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For example, we want to know this shell gap.</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This is experimentally difficult to access, but these two are correlated.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So our long-term purpose is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ja-JP" altLang="en-US"/>
              <a:t>文を読む</a:t>
            </a: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In this presentation, we will focus on the effective mass and spin-orbit interaction because they are correlated with the N=184 shell gap.</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Then, we will investigate whether they are correlated with observables of </a:t>
            </a:r>
            <a:r>
              <a:rPr kumimoji="1" lang="en-US" altLang="ja-JP" dirty="0" err="1"/>
              <a:t>superdeformation</a:t>
            </a:r>
            <a:r>
              <a:rPr kumimoji="1" lang="en-US" altLang="ja-JP" dirty="0"/>
              <a:t> originated from N=118 gap.</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1:40</a:t>
            </a:r>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5</a:t>
            </a:fld>
            <a:endParaRPr kumimoji="1" lang="ja-JP" altLang="en-US"/>
          </a:p>
        </p:txBody>
      </p:sp>
    </p:spTree>
    <p:extLst>
      <p:ext uri="{BB962C8B-B14F-4D97-AF65-F5344CB8AC3E}">
        <p14:creationId xmlns:p14="http://schemas.microsoft.com/office/powerpoint/2010/main" val="27461417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We used HFB method and HFBTHO code.</a:t>
            </a:r>
          </a:p>
          <a:p>
            <a:r>
              <a:rPr kumimoji="1" lang="en-US" altLang="ja-JP" dirty="0"/>
              <a:t>The point is the parameter sets we used.</a:t>
            </a:r>
          </a:p>
          <a:p>
            <a:r>
              <a:rPr kumimoji="1" lang="en-US" altLang="ja-JP" dirty="0"/>
              <a:t>We used two series of parameter sets.</a:t>
            </a:r>
          </a:p>
          <a:p>
            <a:r>
              <a:rPr kumimoji="1" lang="en-US" altLang="ja-JP" dirty="0"/>
              <a:t>The first series is </a:t>
            </a:r>
            <a:r>
              <a:rPr kumimoji="1" lang="en-US" altLang="ja-JP" dirty="0" err="1"/>
              <a:t>Svmas</a:t>
            </a:r>
            <a:r>
              <a:rPr kumimoji="1" lang="en-US" altLang="ja-JP" dirty="0"/>
              <a:t> series, from a previous study.</a:t>
            </a:r>
          </a:p>
          <a:p>
            <a:r>
              <a:rPr kumimoji="1" lang="ja-JP" altLang="en-US"/>
              <a:t>文を読む</a:t>
            </a:r>
            <a:endParaRPr kumimoji="1" lang="en-US" altLang="ja-JP" dirty="0"/>
          </a:p>
          <a:p>
            <a:r>
              <a:rPr kumimoji="1" lang="en-US" altLang="ja-JP" dirty="0"/>
              <a:t>The effective mass was varied from 0.7 to 1.0, and </a:t>
            </a:r>
            <a:r>
              <a:rPr kumimoji="1" lang="en-US" altLang="ja-JP" dirty="0" err="1"/>
              <a:t>Svbas</a:t>
            </a:r>
            <a:r>
              <a:rPr kumimoji="1" lang="en-US" altLang="ja-JP" dirty="0"/>
              <a:t> corresponds to 0.9.</a:t>
            </a:r>
          </a:p>
          <a:p>
            <a:r>
              <a:rPr kumimoji="1" lang="en-US" altLang="ja-JP" dirty="0"/>
              <a:t>The second series is this, </a:t>
            </a:r>
            <a:r>
              <a:rPr kumimoji="1" lang="ja-JP" altLang="en-US"/>
              <a:t>文を読む</a:t>
            </a:r>
            <a:endParaRPr kumimoji="1" lang="en-US" altLang="ja-JP" dirty="0"/>
          </a:p>
          <a:p>
            <a:r>
              <a:rPr kumimoji="1" lang="en-US" altLang="ja-JP" dirty="0"/>
              <a:t>We calculated 204Rn, which has a neutron number of 118, for </a:t>
            </a:r>
            <a:r>
              <a:rPr kumimoji="1" lang="en-US" altLang="ja-JP" dirty="0" err="1"/>
              <a:t>superdeformation</a:t>
            </a:r>
            <a:r>
              <a:rPr kumimoji="1" lang="en-US" altLang="ja-JP" dirty="0"/>
              <a:t>, and 298Fl, which has a neutron number of 184, for shell gap.</a:t>
            </a:r>
          </a:p>
          <a:p>
            <a:r>
              <a:rPr kumimoji="1" lang="en-US" altLang="ja-JP" dirty="0"/>
              <a:t>1:10</a:t>
            </a:r>
            <a:endParaRPr kumimoji="1" lang="ja-JP" altLang="en-US"/>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6</a:t>
            </a:fld>
            <a:endParaRPr kumimoji="1" lang="ja-JP" altLang="en-US"/>
          </a:p>
        </p:txBody>
      </p:sp>
    </p:spTree>
    <p:extLst>
      <p:ext uri="{BB962C8B-B14F-4D97-AF65-F5344CB8AC3E}">
        <p14:creationId xmlns:p14="http://schemas.microsoft.com/office/powerpoint/2010/main" val="1131678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en-US" altLang="ja-JP" dirty="0"/>
              <a:t>The followings are the results.</a:t>
            </a:r>
          </a:p>
          <a:p>
            <a:r>
              <a:rPr kumimoji="1" lang="en-US" altLang="ja-JP" dirty="0"/>
              <a:t>These are the potential energy surface of 204Rn. The horizontal axis is quadrupole deformation beta.</a:t>
            </a:r>
          </a:p>
          <a:p>
            <a:r>
              <a:rPr kumimoji="1" lang="en-US" altLang="ja-JP" dirty="0"/>
              <a:t>The left is for different effective mass series, and the right is for different spin-orbit interactions.</a:t>
            </a:r>
          </a:p>
          <a:p>
            <a:r>
              <a:rPr kumimoji="1" lang="en-US" altLang="ja-JP" dirty="0"/>
              <a:t>These are the ground states, barrier top, and </a:t>
            </a:r>
            <a:r>
              <a:rPr kumimoji="1" lang="en-US" altLang="ja-JP" dirty="0" err="1"/>
              <a:t>superdeformed</a:t>
            </a:r>
            <a:r>
              <a:rPr kumimoji="1" lang="en-US" altLang="ja-JP" dirty="0"/>
              <a:t> state, and the same on the right.</a:t>
            </a:r>
          </a:p>
          <a:p>
            <a:endParaRPr kumimoji="1" lang="en-US" altLang="ja-JP" dirty="0"/>
          </a:p>
          <a:p>
            <a:r>
              <a:rPr kumimoji="1" lang="en-US" altLang="ja-JP" dirty="0"/>
              <a:t>When the effective mass increases, these values shift like this.</a:t>
            </a:r>
          </a:p>
          <a:p>
            <a:r>
              <a:rPr kumimoji="1" lang="en-US" altLang="ja-JP" dirty="0"/>
              <a:t>When the spin-orbit interactions decrease, these lines shift like this.</a:t>
            </a:r>
          </a:p>
          <a:p>
            <a:endParaRPr kumimoji="1" lang="en-US" altLang="ja-JP" dirty="0"/>
          </a:p>
          <a:p>
            <a:r>
              <a:rPr kumimoji="1" lang="en-US" altLang="ja-JP" dirty="0"/>
              <a:t>We compared this value, </a:t>
            </a:r>
            <a:r>
              <a:rPr kumimoji="1" lang="en-US" altLang="ja-JP" dirty="0" err="1"/>
              <a:t>superdeformation</a:t>
            </a:r>
            <a:r>
              <a:rPr kumimoji="1" lang="en-US" altLang="ja-JP" dirty="0"/>
              <a:t> excitation energy, and this value, inner barrier, with N=184 gap.</a:t>
            </a:r>
          </a:p>
          <a:p>
            <a:r>
              <a:rPr kumimoji="1" lang="en-US" altLang="ja-JP" dirty="0"/>
              <a:t>1:19</a:t>
            </a:r>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7</a:t>
            </a:fld>
            <a:endParaRPr kumimoji="1" lang="ja-JP" altLang="en-US"/>
          </a:p>
        </p:txBody>
      </p:sp>
    </p:spTree>
    <p:extLst>
      <p:ext uri="{BB962C8B-B14F-4D97-AF65-F5344CB8AC3E}">
        <p14:creationId xmlns:p14="http://schemas.microsoft.com/office/powerpoint/2010/main" val="42189829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タイトルをいう</a:t>
            </a:r>
            <a:endParaRPr kumimoji="1" lang="en-US" altLang="ja-JP" dirty="0"/>
          </a:p>
          <a:p>
            <a:r>
              <a:rPr kumimoji="1" lang="en-US" altLang="ja-JP" dirty="0"/>
              <a:t>For different effective masses, there is a correlation, and it has a large slope.</a:t>
            </a:r>
          </a:p>
          <a:p>
            <a:r>
              <a:rPr kumimoji="1" lang="en-US" altLang="ja-JP" dirty="0"/>
              <a:t>For different spin-orbit interactions, I plotted two points for -10%.</a:t>
            </a:r>
          </a:p>
          <a:p>
            <a:r>
              <a:rPr kumimoji="1" lang="en-US" altLang="ja-JP" dirty="0"/>
              <a:t>The single-particle orbits near the 184 gap are like this.</a:t>
            </a:r>
          </a:p>
          <a:p>
            <a:r>
              <a:rPr kumimoji="1" lang="en-US" altLang="ja-JP" dirty="0"/>
              <a:t>For these percentages, the lowest empty orbital is h11/2, but for -10%, the lowest empty orbital is j13/2.</a:t>
            </a:r>
          </a:p>
          <a:p>
            <a:r>
              <a:rPr kumimoji="1" lang="en-US" altLang="ja-JP" dirty="0"/>
              <a:t>When we see this orange gap, the point isn’t on this correlation line, but when we see this red gap, the point is on this line.</a:t>
            </a:r>
          </a:p>
          <a:p>
            <a:r>
              <a:rPr kumimoji="1" lang="en-US" altLang="ja-JP" dirty="0"/>
              <a:t>1:16</a:t>
            </a:r>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8</a:t>
            </a:fld>
            <a:endParaRPr kumimoji="1" lang="ja-JP" altLang="en-US"/>
          </a:p>
        </p:txBody>
      </p:sp>
    </p:spTree>
    <p:extLst>
      <p:ext uri="{BB962C8B-B14F-4D97-AF65-F5344CB8AC3E}">
        <p14:creationId xmlns:p14="http://schemas.microsoft.com/office/powerpoint/2010/main" val="5678775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タイトルをいう</a:t>
            </a:r>
            <a:endParaRPr kumimoji="1" lang="en-US" altLang="ja-JP"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For different effective masses, there is a weak correlation.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For different spin-orbit interactions, same as the previous slide.</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When we see orange gap, the point isn’t on this correlation line, but when we see red gap, the point is on this line.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en-US" altLang="ja-JP" dirty="0"/>
              <a:t>30s</a:t>
            </a:r>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9</a:t>
            </a:fld>
            <a:endParaRPr kumimoji="1" lang="ja-JP" altLang="en-US"/>
          </a:p>
        </p:txBody>
      </p:sp>
    </p:spTree>
    <p:extLst>
      <p:ext uri="{BB962C8B-B14F-4D97-AF65-F5344CB8AC3E}">
        <p14:creationId xmlns:p14="http://schemas.microsoft.com/office/powerpoint/2010/main" val="36504141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まとめです。</a:t>
            </a:r>
            <a:r>
              <a:rPr kumimoji="1" lang="en-US" altLang="ja-JP" dirty="0"/>
              <a:t>N=118</a:t>
            </a:r>
            <a:r>
              <a:rPr kumimoji="1" lang="ja-JP" altLang="en-US"/>
              <a:t>の超変形励起エネルギーという物理量は、有効質量との相関は弱く、</a:t>
            </a:r>
            <a:r>
              <a:rPr kumimoji="1" lang="en-US" altLang="ja-JP" dirty="0"/>
              <a:t>N=184</a:t>
            </a:r>
            <a:r>
              <a:rPr kumimoji="1" lang="ja-JP" altLang="en-US"/>
              <a:t>との相関も弱いものでした。</a:t>
            </a:r>
            <a:endParaRPr kumimoji="1" lang="en-US" altLang="ja-JP" dirty="0"/>
          </a:p>
          <a:p>
            <a:r>
              <a:rPr kumimoji="1" lang="ja-JP" altLang="en-US"/>
              <a:t>一方で</a:t>
            </a:r>
            <a:r>
              <a:rPr kumimoji="1" lang="en-US" altLang="ja-JP" dirty="0"/>
              <a:t>N=118</a:t>
            </a:r>
            <a:r>
              <a:rPr kumimoji="1" lang="ja-JP" altLang="en-US"/>
              <a:t>の内部バリアという物理量を見ると、有効質量</a:t>
            </a:r>
            <a:r>
              <a:rPr kumimoji="1" lang="en-US" altLang="ja-JP" dirty="0"/>
              <a:t>N=184</a:t>
            </a:r>
            <a:r>
              <a:rPr kumimoji="1" lang="ja-JP" altLang="en-US"/>
              <a:t>ギャップと有効質量を通じて相関していました。</a:t>
            </a:r>
            <a:endParaRPr kumimoji="1" lang="en-US" altLang="ja-JP" dirty="0"/>
          </a:p>
          <a:p>
            <a:r>
              <a:rPr kumimoji="1" lang="ja-JP" altLang="en-US"/>
              <a:t>ここが相関しているということがわかったということです。</a:t>
            </a:r>
            <a:endParaRPr kumimoji="1" lang="en-US" altLang="ja-JP" dirty="0"/>
          </a:p>
          <a:p>
            <a:r>
              <a:rPr kumimoji="1" lang="ja-JP" altLang="en-US"/>
              <a:t>今後は、汎関数のパラメータは他にもあるので、例えばスピン軌道力というパラメータがこれらの相関に関与しているかを調べようと思っています。</a:t>
            </a:r>
            <a:endParaRPr kumimoji="1" lang="en-US" altLang="ja-JP" dirty="0"/>
          </a:p>
          <a:p>
            <a:r>
              <a:rPr kumimoji="1" lang="en-US" altLang="ja-JP" dirty="0"/>
              <a:t>45s</a:t>
            </a:r>
            <a:endParaRPr kumimoji="1" lang="ja-JP" altLang="en-US"/>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10</a:t>
            </a:fld>
            <a:endParaRPr kumimoji="1" lang="ja-JP" altLang="en-US"/>
          </a:p>
        </p:txBody>
      </p:sp>
    </p:spTree>
    <p:extLst>
      <p:ext uri="{BB962C8B-B14F-4D97-AF65-F5344CB8AC3E}">
        <p14:creationId xmlns:p14="http://schemas.microsoft.com/office/powerpoint/2010/main" val="38351270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8BB21-BF81-AE27-7135-9CCA320B2301}"/>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CEB01041-4CC4-2AAC-5D9E-81DAAF0F8DC4}"/>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FB4075DD-0F2A-06DF-39A9-C173195DAEA5}"/>
              </a:ext>
            </a:extLst>
          </p:cNvPr>
          <p:cNvSpPr>
            <a:spLocks noGrp="1"/>
          </p:cNvSpPr>
          <p:nvPr>
            <p:ph type="body" idx="1"/>
          </p:nvPr>
        </p:nvSpPr>
        <p:spPr/>
        <p:txBody>
          <a:bodyPr/>
          <a:lstStyle/>
          <a:p>
            <a:r>
              <a:rPr kumimoji="1" lang="ja-JP" altLang="en-US"/>
              <a:t>これが右の部分で、有効質量と超変形励起エネルギー、ここですね、をプロットしたものです。</a:t>
            </a:r>
            <a:endParaRPr kumimoji="1" lang="en-US" altLang="ja-JP" dirty="0"/>
          </a:p>
          <a:p>
            <a:r>
              <a:rPr kumimoji="1" lang="ja-JP" altLang="en-US"/>
              <a:t>こちらは</a:t>
            </a:r>
            <a:r>
              <a:rPr kumimoji="1" lang="en-US" altLang="ja-JP" dirty="0"/>
              <a:t>204Rn</a:t>
            </a:r>
            <a:r>
              <a:rPr kumimoji="1" lang="ja-JP" altLang="en-US"/>
              <a:t>で、ぱっと見相関しているように見えますが、縦軸の値が小さいので相関が弱いです。</a:t>
            </a:r>
            <a:endParaRPr kumimoji="1" lang="en-US" altLang="ja-JP" dirty="0"/>
          </a:p>
          <a:p>
            <a:r>
              <a:rPr kumimoji="1" lang="en-US" altLang="ja-JP" dirty="0"/>
              <a:t>202Po</a:t>
            </a:r>
            <a:r>
              <a:rPr kumimoji="1" lang="ja-JP" altLang="en-US"/>
              <a:t>は、ぱっと見てもわかるように、相関していません。</a:t>
            </a:r>
            <a:endParaRPr kumimoji="1" lang="en-US" altLang="ja-JP" dirty="0"/>
          </a:p>
          <a:p>
            <a:r>
              <a:rPr kumimoji="1" lang="ja-JP" altLang="en-US"/>
              <a:t>これは</a:t>
            </a:r>
            <a:r>
              <a:rPr kumimoji="1" lang="en-US" altLang="ja-JP" dirty="0"/>
              <a:t>N=184</a:t>
            </a:r>
            <a:r>
              <a:rPr kumimoji="1" lang="ja-JP" altLang="en-US"/>
              <a:t>と</a:t>
            </a:r>
            <a:r>
              <a:rPr kumimoji="1" lang="en-US" altLang="ja-JP" dirty="0"/>
              <a:t>N=118</a:t>
            </a:r>
            <a:r>
              <a:rPr kumimoji="1" lang="ja-JP" altLang="en-US"/>
              <a:t>の超変形励起エネルギーをプロットしたものですが、これもあまり相関していません。</a:t>
            </a:r>
            <a:endParaRPr kumimoji="1" lang="en-US" altLang="ja-JP" dirty="0"/>
          </a:p>
          <a:p>
            <a:r>
              <a:rPr kumimoji="1" lang="en-US" altLang="ja-JP" dirty="0"/>
              <a:t>1:19</a:t>
            </a:r>
            <a:endParaRPr kumimoji="1" lang="ja-JP" altLang="en-US"/>
          </a:p>
        </p:txBody>
      </p:sp>
      <p:sp>
        <p:nvSpPr>
          <p:cNvPr id="4" name="スライド番号プレースホルダー 3">
            <a:extLst>
              <a:ext uri="{FF2B5EF4-FFF2-40B4-BE49-F238E27FC236}">
                <a16:creationId xmlns:a16="http://schemas.microsoft.com/office/drawing/2014/main" id="{DFA66069-528D-0100-B50B-125C4BAA0ACB}"/>
              </a:ext>
            </a:extLst>
          </p:cNvPr>
          <p:cNvSpPr>
            <a:spLocks noGrp="1"/>
          </p:cNvSpPr>
          <p:nvPr>
            <p:ph type="sldNum" sz="quarter" idx="5"/>
          </p:nvPr>
        </p:nvSpPr>
        <p:spPr/>
        <p:txBody>
          <a:bodyPr/>
          <a:lstStyle/>
          <a:p>
            <a:fld id="{195EC65B-2F2A-9F44-8141-50872A0D22D1}" type="slidenum">
              <a:rPr kumimoji="1" lang="ja-JP" altLang="en-US" smtClean="0"/>
              <a:t>14</a:t>
            </a:fld>
            <a:endParaRPr kumimoji="1" lang="ja-JP" altLang="en-US"/>
          </a:p>
        </p:txBody>
      </p:sp>
    </p:spTree>
    <p:extLst>
      <p:ext uri="{BB962C8B-B14F-4D97-AF65-F5344CB8AC3E}">
        <p14:creationId xmlns:p14="http://schemas.microsoft.com/office/powerpoint/2010/main" val="38178067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FE461-32FA-8174-47C2-6A470747FF83}"/>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77B60AB0-D547-A326-E3C9-656E129443A0}"/>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3F34AB4E-AA3C-FD9A-BE2A-474D68DDEE6E}"/>
              </a:ext>
            </a:extLst>
          </p:cNvPr>
          <p:cNvSpPr>
            <a:spLocks noGrp="1"/>
          </p:cNvSpPr>
          <p:nvPr>
            <p:ph type="body" idx="1"/>
          </p:nvPr>
        </p:nvSpPr>
        <p:spPr/>
        <p:txBody>
          <a:bodyPr/>
          <a:lstStyle/>
          <a:p>
            <a:r>
              <a:rPr kumimoji="1" lang="ja-JP" altLang="en-US"/>
              <a:t>これは</a:t>
            </a:r>
            <a:endParaRPr kumimoji="1" lang="en-US" altLang="ja-JP" dirty="0"/>
          </a:p>
          <a:p>
            <a:r>
              <a:rPr kumimoji="1" lang="ja-JP" altLang="en-US"/>
              <a:t>内部バリア、この部分と有効質量を比べたものです。</a:t>
            </a:r>
            <a:r>
              <a:rPr kumimoji="1" lang="en-US" altLang="ja-JP" dirty="0"/>
              <a:t>204Rn</a:t>
            </a:r>
            <a:r>
              <a:rPr kumimoji="1" lang="ja-JP" altLang="en-US"/>
              <a:t>は相関していて、</a:t>
            </a:r>
            <a:r>
              <a:rPr kumimoji="1" lang="en-US" altLang="ja-JP" dirty="0"/>
              <a:t>202Po</a:t>
            </a:r>
            <a:r>
              <a:rPr kumimoji="1" lang="ja-JP" altLang="en-US"/>
              <a:t>も弱く相関しています。</a:t>
            </a:r>
            <a:endParaRPr kumimoji="1" lang="en-US" altLang="ja-JP" dirty="0"/>
          </a:p>
          <a:p>
            <a:r>
              <a:rPr kumimoji="1" lang="ja-JP" altLang="en-US"/>
              <a:t>そのため、</a:t>
            </a:r>
            <a:r>
              <a:rPr kumimoji="1" lang="en-US" altLang="ja-JP" dirty="0"/>
              <a:t>N=184</a:t>
            </a:r>
            <a:r>
              <a:rPr kumimoji="1" lang="ja-JP" altLang="en-US"/>
              <a:t>と</a:t>
            </a:r>
            <a:r>
              <a:rPr kumimoji="1" lang="en-US" altLang="ja-JP" dirty="0"/>
              <a:t>N=118</a:t>
            </a:r>
            <a:r>
              <a:rPr kumimoji="1" lang="ja-JP" altLang="en-US"/>
              <a:t>の内部バリアも相関しています。</a:t>
            </a:r>
            <a:endParaRPr kumimoji="1" lang="en-US" altLang="ja-JP" dirty="0"/>
          </a:p>
          <a:p>
            <a:r>
              <a:rPr kumimoji="1" lang="en-US" altLang="ja-JP" dirty="0"/>
              <a:t>18s</a:t>
            </a:r>
          </a:p>
          <a:p>
            <a:endParaRPr kumimoji="1" lang="ja-JP" altLang="en-US"/>
          </a:p>
        </p:txBody>
      </p:sp>
      <p:sp>
        <p:nvSpPr>
          <p:cNvPr id="4" name="スライド番号プレースホルダー 3">
            <a:extLst>
              <a:ext uri="{FF2B5EF4-FFF2-40B4-BE49-F238E27FC236}">
                <a16:creationId xmlns:a16="http://schemas.microsoft.com/office/drawing/2014/main" id="{D8295C83-620D-7D45-7702-A4FD0ACC3BFD}"/>
              </a:ext>
            </a:extLst>
          </p:cNvPr>
          <p:cNvSpPr>
            <a:spLocks noGrp="1"/>
          </p:cNvSpPr>
          <p:nvPr>
            <p:ph type="sldNum" sz="quarter" idx="5"/>
          </p:nvPr>
        </p:nvSpPr>
        <p:spPr/>
        <p:txBody>
          <a:bodyPr/>
          <a:lstStyle/>
          <a:p>
            <a:fld id="{195EC65B-2F2A-9F44-8141-50872A0D22D1}" type="slidenum">
              <a:rPr kumimoji="1" lang="ja-JP" altLang="en-US" smtClean="0"/>
              <a:t>15</a:t>
            </a:fld>
            <a:endParaRPr kumimoji="1" lang="ja-JP" altLang="en-US"/>
          </a:p>
        </p:txBody>
      </p:sp>
    </p:spTree>
    <p:extLst>
      <p:ext uri="{BB962C8B-B14F-4D97-AF65-F5344CB8AC3E}">
        <p14:creationId xmlns:p14="http://schemas.microsoft.com/office/powerpoint/2010/main" val="42227530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これは横軸を四重極変形度べーたとしたポテンシャル</a:t>
            </a:r>
            <a:r>
              <a:rPr kumimoji="1" lang="en-US" altLang="ja-JP" dirty="0"/>
              <a:t>energy</a:t>
            </a:r>
            <a:r>
              <a:rPr kumimoji="1" lang="ja-JP" altLang="en-US"/>
              <a:t>曲面です。オレンジが</a:t>
            </a:r>
            <a:r>
              <a:rPr kumimoji="1" lang="en-US" altLang="ja-JP" dirty="0" err="1"/>
              <a:t>Svmas</a:t>
            </a:r>
            <a:r>
              <a:rPr kumimoji="1" lang="ja-JP" altLang="en-US"/>
              <a:t>系列なので、それに注目して下さい。</a:t>
            </a:r>
            <a:endParaRPr kumimoji="1" lang="en-US" altLang="ja-JP" dirty="0"/>
          </a:p>
          <a:p>
            <a:r>
              <a:rPr kumimoji="1" lang="ja-JP" altLang="en-US"/>
              <a:t>ここが基底状態、ここが超変形状態です。超変形に移行するには、この内部バリアを超えなければなりません。</a:t>
            </a:r>
            <a:endParaRPr kumimoji="1" lang="en-US" altLang="ja-JP" dirty="0"/>
          </a:p>
          <a:p>
            <a:r>
              <a:rPr kumimoji="1" lang="ja-JP" altLang="en-US"/>
              <a:t>今回は、</a:t>
            </a:r>
            <a:r>
              <a:rPr kumimoji="1" lang="en-US" altLang="ja-JP" dirty="0"/>
              <a:t>N=184</a:t>
            </a:r>
            <a:r>
              <a:rPr kumimoji="1" lang="ja-JP" altLang="en-US"/>
              <a:t>ギャップと、</a:t>
            </a:r>
            <a:r>
              <a:rPr kumimoji="1" lang="en-US" altLang="ja-JP" dirty="0"/>
              <a:t>N=118</a:t>
            </a:r>
            <a:r>
              <a:rPr kumimoji="1" lang="ja-JP" altLang="en-US"/>
              <a:t>のこの値、</a:t>
            </a:r>
            <a:r>
              <a:rPr kumimoji="1" lang="en-US" altLang="ja-JP" dirty="0"/>
              <a:t>N=184</a:t>
            </a:r>
            <a:r>
              <a:rPr kumimoji="1" lang="ja-JP" altLang="en-US"/>
              <a:t>ギャップとこの値をそれぞれ比較しました。</a:t>
            </a:r>
            <a:endParaRPr kumimoji="1" lang="en-US" altLang="ja-JP" dirty="0"/>
          </a:p>
          <a:p>
            <a:r>
              <a:rPr kumimoji="1" lang="en-US" altLang="ja-JP" dirty="0"/>
              <a:t>37s</a:t>
            </a:r>
            <a:endParaRPr kumimoji="1" lang="ja-JP" altLang="en-US"/>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16</a:t>
            </a:fld>
            <a:endParaRPr kumimoji="1" lang="ja-JP" altLang="en-US"/>
          </a:p>
        </p:txBody>
      </p:sp>
    </p:spTree>
    <p:extLst>
      <p:ext uri="{BB962C8B-B14F-4D97-AF65-F5344CB8AC3E}">
        <p14:creationId xmlns:p14="http://schemas.microsoft.com/office/powerpoint/2010/main" val="42189829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r>
              <a:rPr kumimoji="1" lang="ja-JP" altLang="en-US"/>
              <a:t>これは、</a:t>
            </a:r>
            <a:r>
              <a:rPr kumimoji="1" lang="en-US" altLang="ja-JP" dirty="0"/>
              <a:t>N=184</a:t>
            </a:r>
            <a:r>
              <a:rPr kumimoji="1" lang="ja-JP" altLang="en-US"/>
              <a:t>ギャップの計算結果です。</a:t>
            </a:r>
            <a:endParaRPr kumimoji="1" lang="en-US" altLang="ja-JP" dirty="0"/>
          </a:p>
          <a:p>
            <a:r>
              <a:rPr kumimoji="1" lang="ja-JP" altLang="en-US"/>
              <a:t>このように、</a:t>
            </a:r>
            <a:r>
              <a:rPr kumimoji="1" lang="en-US" altLang="ja-JP" dirty="0"/>
              <a:t>N=184</a:t>
            </a:r>
            <a:r>
              <a:rPr kumimoji="1" lang="ja-JP" altLang="en-US"/>
              <a:t>ギャップと有効質量は相関しています。これは自明な結果です。</a:t>
            </a:r>
            <a:endParaRPr kumimoji="1" lang="en-US" altLang="ja-JP" dirty="0"/>
          </a:p>
          <a:p>
            <a:r>
              <a:rPr kumimoji="1" lang="ja-JP" altLang="en-US"/>
              <a:t>次の２ページが、この部分とこの部分を調べた結果です。</a:t>
            </a:r>
            <a:endParaRPr kumimoji="1" lang="en-US" altLang="ja-JP" dirty="0"/>
          </a:p>
          <a:p>
            <a:r>
              <a:rPr kumimoji="1" lang="en-US" altLang="ja-JP" dirty="0"/>
              <a:t>22s</a:t>
            </a:r>
            <a:endParaRPr kumimoji="1" lang="ja-JP" altLang="en-US"/>
          </a:p>
        </p:txBody>
      </p:sp>
      <p:sp>
        <p:nvSpPr>
          <p:cNvPr id="4" name="スライド番号プレースホルダー 3"/>
          <p:cNvSpPr>
            <a:spLocks noGrp="1"/>
          </p:cNvSpPr>
          <p:nvPr>
            <p:ph type="sldNum" sz="quarter" idx="5"/>
          </p:nvPr>
        </p:nvSpPr>
        <p:spPr/>
        <p:txBody>
          <a:bodyPr/>
          <a:lstStyle/>
          <a:p>
            <a:fld id="{195EC65B-2F2A-9F44-8141-50872A0D22D1}" type="slidenum">
              <a:rPr kumimoji="1" lang="ja-JP" altLang="en-US" smtClean="0"/>
              <a:t>17</a:t>
            </a:fld>
            <a:endParaRPr kumimoji="1" lang="ja-JP" altLang="en-US"/>
          </a:p>
        </p:txBody>
      </p:sp>
    </p:spTree>
    <p:extLst>
      <p:ext uri="{BB962C8B-B14F-4D97-AF65-F5344CB8AC3E}">
        <p14:creationId xmlns:p14="http://schemas.microsoft.com/office/powerpoint/2010/main" val="34720984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D0D7A9-EA05-D184-F20E-D7A038651D13}"/>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CFA2F873-509C-D533-A11C-BCCDDD03B3AA}"/>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3B7D9A5E-4078-D8E3-DB38-08440BB753A5}"/>
              </a:ext>
            </a:extLst>
          </p:cNvPr>
          <p:cNvSpPr>
            <a:spLocks noGrp="1"/>
          </p:cNvSpPr>
          <p:nvPr>
            <p:ph type="body" idx="1"/>
          </p:nvPr>
        </p:nvSpPr>
        <p:spPr/>
        <p:txBody>
          <a:bodyPr/>
          <a:lstStyle/>
          <a:p>
            <a:r>
              <a:rPr kumimoji="1" lang="ja-JP" altLang="en-US"/>
              <a:t>これが右の部分で、有効質量と超変形励起エネルギー、ここですね、をプロットしたものです。</a:t>
            </a:r>
            <a:endParaRPr kumimoji="1" lang="en-US" altLang="ja-JP" dirty="0"/>
          </a:p>
          <a:p>
            <a:r>
              <a:rPr kumimoji="1" lang="ja-JP" altLang="en-US"/>
              <a:t>こちらは</a:t>
            </a:r>
            <a:r>
              <a:rPr kumimoji="1" lang="en-US" altLang="ja-JP" dirty="0"/>
              <a:t>204Rn</a:t>
            </a:r>
            <a:r>
              <a:rPr kumimoji="1" lang="ja-JP" altLang="en-US"/>
              <a:t>で、ぱっと見相関しているように見えますが、縦軸の値が小さいので相関が弱いです。</a:t>
            </a:r>
            <a:endParaRPr kumimoji="1" lang="en-US" altLang="ja-JP" dirty="0"/>
          </a:p>
          <a:p>
            <a:r>
              <a:rPr kumimoji="1" lang="en-US" altLang="ja-JP" dirty="0"/>
              <a:t>202Po</a:t>
            </a:r>
            <a:r>
              <a:rPr kumimoji="1" lang="ja-JP" altLang="en-US"/>
              <a:t>は、ぱっと見てもわかるように、相関していません。</a:t>
            </a:r>
            <a:endParaRPr kumimoji="1" lang="en-US" altLang="ja-JP" dirty="0"/>
          </a:p>
          <a:p>
            <a:r>
              <a:rPr kumimoji="1" lang="ja-JP" altLang="en-US"/>
              <a:t>これは</a:t>
            </a:r>
            <a:r>
              <a:rPr kumimoji="1" lang="en-US" altLang="ja-JP" dirty="0"/>
              <a:t>N=184</a:t>
            </a:r>
            <a:r>
              <a:rPr kumimoji="1" lang="ja-JP" altLang="en-US"/>
              <a:t>と</a:t>
            </a:r>
            <a:r>
              <a:rPr kumimoji="1" lang="en-US" altLang="ja-JP" dirty="0"/>
              <a:t>N=118</a:t>
            </a:r>
            <a:r>
              <a:rPr kumimoji="1" lang="ja-JP" altLang="en-US"/>
              <a:t>の超変形励起エネルギーをプロットしたものですが、これもあまり相関していません。</a:t>
            </a:r>
            <a:endParaRPr kumimoji="1" lang="en-US" altLang="ja-JP" dirty="0"/>
          </a:p>
          <a:p>
            <a:r>
              <a:rPr kumimoji="1" lang="en-US" altLang="ja-JP" dirty="0"/>
              <a:t>1:19</a:t>
            </a:r>
            <a:endParaRPr kumimoji="1" lang="ja-JP" altLang="en-US"/>
          </a:p>
        </p:txBody>
      </p:sp>
      <p:sp>
        <p:nvSpPr>
          <p:cNvPr id="4" name="スライド番号プレースホルダー 3">
            <a:extLst>
              <a:ext uri="{FF2B5EF4-FFF2-40B4-BE49-F238E27FC236}">
                <a16:creationId xmlns:a16="http://schemas.microsoft.com/office/drawing/2014/main" id="{71C41B8C-DF16-D73A-1D76-D78A3FD9D7BE}"/>
              </a:ext>
            </a:extLst>
          </p:cNvPr>
          <p:cNvSpPr>
            <a:spLocks noGrp="1"/>
          </p:cNvSpPr>
          <p:nvPr>
            <p:ph type="sldNum" sz="quarter" idx="5"/>
          </p:nvPr>
        </p:nvSpPr>
        <p:spPr/>
        <p:txBody>
          <a:bodyPr/>
          <a:lstStyle/>
          <a:p>
            <a:fld id="{195EC65B-2F2A-9F44-8141-50872A0D22D1}" type="slidenum">
              <a:rPr kumimoji="1" lang="ja-JP" altLang="en-US" smtClean="0"/>
              <a:t>18</a:t>
            </a:fld>
            <a:endParaRPr kumimoji="1" lang="ja-JP" altLang="en-US"/>
          </a:p>
        </p:txBody>
      </p:sp>
    </p:spTree>
    <p:extLst>
      <p:ext uri="{BB962C8B-B14F-4D97-AF65-F5344CB8AC3E}">
        <p14:creationId xmlns:p14="http://schemas.microsoft.com/office/powerpoint/2010/main" val="30177885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8FEF2-5F03-08AA-2B50-FBAB4179FDC2}"/>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67A5538A-31AD-F132-505F-FC15C5924DA2}"/>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160DF17-B11C-F9C0-0EBC-988E8F96E40B}"/>
              </a:ext>
            </a:extLst>
          </p:cNvPr>
          <p:cNvSpPr>
            <a:spLocks noGrp="1"/>
          </p:cNvSpPr>
          <p:nvPr>
            <p:ph type="body" idx="1"/>
          </p:nvPr>
        </p:nvSpPr>
        <p:spPr/>
        <p:txBody>
          <a:bodyPr/>
          <a:lstStyle/>
          <a:p>
            <a:r>
              <a:rPr kumimoji="1" lang="ja-JP" altLang="en-US"/>
              <a:t>これは</a:t>
            </a:r>
            <a:endParaRPr kumimoji="1" lang="en-US" altLang="ja-JP" dirty="0"/>
          </a:p>
          <a:p>
            <a:r>
              <a:rPr kumimoji="1" lang="ja-JP" altLang="en-US"/>
              <a:t>内部バリア、この部分と有効質量を比べたものです。</a:t>
            </a:r>
            <a:r>
              <a:rPr kumimoji="1" lang="en-US" altLang="ja-JP" dirty="0"/>
              <a:t>204Rn</a:t>
            </a:r>
            <a:r>
              <a:rPr kumimoji="1" lang="ja-JP" altLang="en-US"/>
              <a:t>は相関していて、</a:t>
            </a:r>
            <a:r>
              <a:rPr kumimoji="1" lang="en-US" altLang="ja-JP" dirty="0"/>
              <a:t>202Po</a:t>
            </a:r>
            <a:r>
              <a:rPr kumimoji="1" lang="ja-JP" altLang="en-US"/>
              <a:t>も弱く相関しています。</a:t>
            </a:r>
            <a:endParaRPr kumimoji="1" lang="en-US" altLang="ja-JP" dirty="0"/>
          </a:p>
          <a:p>
            <a:r>
              <a:rPr kumimoji="1" lang="ja-JP" altLang="en-US"/>
              <a:t>そのため、</a:t>
            </a:r>
            <a:r>
              <a:rPr kumimoji="1" lang="en-US" altLang="ja-JP" dirty="0"/>
              <a:t>N=184</a:t>
            </a:r>
            <a:r>
              <a:rPr kumimoji="1" lang="ja-JP" altLang="en-US"/>
              <a:t>と</a:t>
            </a:r>
            <a:r>
              <a:rPr kumimoji="1" lang="en-US" altLang="ja-JP" dirty="0"/>
              <a:t>N=118</a:t>
            </a:r>
            <a:r>
              <a:rPr kumimoji="1" lang="ja-JP" altLang="en-US"/>
              <a:t>の内部バリアも相関しています。</a:t>
            </a:r>
            <a:endParaRPr kumimoji="1" lang="en-US" altLang="ja-JP" dirty="0"/>
          </a:p>
          <a:p>
            <a:r>
              <a:rPr kumimoji="1" lang="en-US" altLang="ja-JP" dirty="0"/>
              <a:t>18s</a:t>
            </a:r>
          </a:p>
          <a:p>
            <a:endParaRPr kumimoji="1" lang="ja-JP" altLang="en-US"/>
          </a:p>
        </p:txBody>
      </p:sp>
      <p:sp>
        <p:nvSpPr>
          <p:cNvPr id="4" name="スライド番号プレースホルダー 3">
            <a:extLst>
              <a:ext uri="{FF2B5EF4-FFF2-40B4-BE49-F238E27FC236}">
                <a16:creationId xmlns:a16="http://schemas.microsoft.com/office/drawing/2014/main" id="{2DE32EE7-0F71-FF23-B338-B070F3F6ECD4}"/>
              </a:ext>
            </a:extLst>
          </p:cNvPr>
          <p:cNvSpPr>
            <a:spLocks noGrp="1"/>
          </p:cNvSpPr>
          <p:nvPr>
            <p:ph type="sldNum" sz="quarter" idx="5"/>
          </p:nvPr>
        </p:nvSpPr>
        <p:spPr/>
        <p:txBody>
          <a:bodyPr/>
          <a:lstStyle/>
          <a:p>
            <a:fld id="{195EC65B-2F2A-9F44-8141-50872A0D22D1}" type="slidenum">
              <a:rPr kumimoji="1" lang="ja-JP" altLang="en-US" smtClean="0"/>
              <a:t>19</a:t>
            </a:fld>
            <a:endParaRPr kumimoji="1" lang="ja-JP" altLang="en-US"/>
          </a:p>
        </p:txBody>
      </p:sp>
    </p:spTree>
    <p:extLst>
      <p:ext uri="{BB962C8B-B14F-4D97-AF65-F5344CB8AC3E}">
        <p14:creationId xmlns:p14="http://schemas.microsoft.com/office/powerpoint/2010/main" val="20082377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6_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A15FDE-5763-546E-8728-A3AD69C5E0D9}"/>
              </a:ext>
            </a:extLst>
          </p:cNvPr>
          <p:cNvSpPr>
            <a:spLocks noGrp="1"/>
          </p:cNvSpPr>
          <p:nvPr>
            <p:ph type="title"/>
          </p:nvPr>
        </p:nvSpPr>
        <p:spPr>
          <a:xfrm>
            <a:off x="838200" y="365126"/>
            <a:ext cx="10515600" cy="587912"/>
          </a:xfrm>
        </p:spPr>
        <p:txBody>
          <a:bodyPr>
            <a:noAutofit/>
          </a:bodyPr>
          <a:lstStyle>
            <a:lvl1pPr>
              <a:defRPr sz="36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8650EEC-577E-746A-2EE1-F5E01C0305B4}"/>
              </a:ext>
            </a:extLst>
          </p:cNvPr>
          <p:cNvSpPr>
            <a:spLocks noGrp="1"/>
          </p:cNvSpPr>
          <p:nvPr>
            <p:ph idx="1"/>
          </p:nvPr>
        </p:nvSpPr>
        <p:spPr>
          <a:xfrm>
            <a:off x="838200" y="1056068"/>
            <a:ext cx="10515600" cy="5120895"/>
          </a:xfrm>
        </p:spPr>
        <p:txBody>
          <a:bodyPr/>
          <a:lstStyle/>
          <a:p>
            <a:pPr lvl="0"/>
            <a:r>
              <a:rPr kumimoji="1" lang="ja-JP" altLang="en-US"/>
              <a:t>マスター テキストの書式設定</a:t>
            </a:r>
          </a:p>
          <a:p>
            <a:pPr lvl="1"/>
            <a:r>
              <a:rPr kumimoji="1" lang="ja-JP" altLang="en-US"/>
              <a:t>第 </a:t>
            </a:r>
            <a:r>
              <a:rPr kumimoji="1" lang="en-US" altLang="ja-JP" dirty="0"/>
              <a:t>2 </a:t>
            </a:r>
            <a:r>
              <a:rPr kumimoji="1" lang="ja-JP" altLang="en-US"/>
              <a:t>レベル</a:t>
            </a:r>
          </a:p>
          <a:p>
            <a:pPr lvl="2"/>
            <a:r>
              <a:rPr kumimoji="1" lang="ja-JP" altLang="en-US"/>
              <a:t>第 </a:t>
            </a:r>
            <a:r>
              <a:rPr kumimoji="1" lang="en-US" altLang="ja-JP" dirty="0"/>
              <a:t>3 </a:t>
            </a:r>
            <a:r>
              <a:rPr kumimoji="1" lang="ja-JP" altLang="en-US"/>
              <a:t>レベル</a:t>
            </a:r>
          </a:p>
          <a:p>
            <a:pPr lvl="3"/>
            <a:r>
              <a:rPr kumimoji="1" lang="ja-JP" altLang="en-US"/>
              <a:t>第 </a:t>
            </a:r>
            <a:r>
              <a:rPr kumimoji="1" lang="en-US" altLang="ja-JP" dirty="0"/>
              <a:t>4 </a:t>
            </a:r>
            <a:r>
              <a:rPr kumimoji="1" lang="ja-JP" altLang="en-US"/>
              <a:t>レベル</a:t>
            </a:r>
          </a:p>
          <a:p>
            <a:pPr lvl="4"/>
            <a:r>
              <a:rPr kumimoji="1" lang="ja-JP" altLang="en-US"/>
              <a:t>第 </a:t>
            </a:r>
            <a:r>
              <a:rPr kumimoji="1" lang="en-US" altLang="ja-JP" dirty="0"/>
              <a:t>5 </a:t>
            </a:r>
            <a:r>
              <a:rPr kumimoji="1" lang="ja-JP" altLang="en-US"/>
              <a:t>レベル</a:t>
            </a:r>
          </a:p>
        </p:txBody>
      </p:sp>
      <p:sp>
        <p:nvSpPr>
          <p:cNvPr id="4" name="日付プレースホルダー 3">
            <a:extLst>
              <a:ext uri="{FF2B5EF4-FFF2-40B4-BE49-F238E27FC236}">
                <a16:creationId xmlns:a16="http://schemas.microsoft.com/office/drawing/2014/main" id="{2659AAA7-8468-DF18-D7BD-BCA5FF4BADAA}"/>
              </a:ext>
            </a:extLst>
          </p:cNvPr>
          <p:cNvSpPr>
            <a:spLocks noGrp="1"/>
          </p:cNvSpPr>
          <p:nvPr>
            <p:ph type="dt" sz="half" idx="10"/>
          </p:nvPr>
        </p:nvSpPr>
        <p:spPr/>
        <p:txBody>
          <a:bodyPr/>
          <a:lstStyle/>
          <a:p>
            <a:fld id="{D277D377-197A-D342-ACFB-1AAC2740A822}"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C3A2AACE-FB70-4EFF-9D03-6FFCC91FF0A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BE7958AF-EFB3-DE01-0321-E550730E9708}"/>
              </a:ext>
            </a:extLst>
          </p:cNvPr>
          <p:cNvSpPr>
            <a:spLocks noGrp="1"/>
          </p:cNvSpPr>
          <p:nvPr>
            <p:ph type="sldNum" sz="quarter" idx="12"/>
          </p:nvPr>
        </p:nvSpPr>
        <p:spPr>
          <a:xfrm>
            <a:off x="9315680" y="262096"/>
            <a:ext cx="2743200" cy="365125"/>
          </a:xfrm>
        </p:spPr>
        <p:txBody>
          <a:bodyPr/>
          <a:lstStyle>
            <a:lvl1pPr>
              <a:defRPr sz="1800" b="1"/>
            </a:lvl1pPr>
          </a:lstStyle>
          <a:p>
            <a:fld id="{AECE1011-B0EB-A34B-826A-984540224A6C}" type="slidenum">
              <a:rPr lang="ja-JP" altLang="en-US" smtClean="0"/>
              <a:pPr/>
              <a:t>‹#›</a:t>
            </a:fld>
            <a:endParaRPr lang="ja-JP" altLang="en-US"/>
          </a:p>
        </p:txBody>
      </p:sp>
    </p:spTree>
    <p:extLst>
      <p:ext uri="{BB962C8B-B14F-4D97-AF65-F5344CB8AC3E}">
        <p14:creationId xmlns:p14="http://schemas.microsoft.com/office/powerpoint/2010/main" val="2835606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A7A1F63-9C89-ABC6-64C8-89281CFFA71B}"/>
              </a:ext>
            </a:extLst>
          </p:cNvPr>
          <p:cNvSpPr>
            <a:spLocks noGrp="1"/>
          </p:cNvSpPr>
          <p:nvPr>
            <p:ph type="ctrTitle"/>
          </p:nvPr>
        </p:nvSpPr>
        <p:spPr>
          <a:xfrm>
            <a:off x="1524000" y="1122363"/>
            <a:ext cx="9144000" cy="2387600"/>
          </a:xfrm>
        </p:spPr>
        <p:txBody>
          <a:bodyPr anchor="b"/>
          <a:lstStyle>
            <a:lvl1pPr algn="ctr">
              <a:defRPr sz="6000"/>
            </a:lvl1pPr>
          </a:lstStyle>
          <a:p>
            <a:r>
              <a:rPr kumimoji="1" lang="ja-JP" altLang="en-US"/>
              <a:t>マスター タイトルの書式設定</a:t>
            </a:r>
          </a:p>
        </p:txBody>
      </p:sp>
      <p:sp>
        <p:nvSpPr>
          <p:cNvPr id="3" name="字幕 2">
            <a:extLst>
              <a:ext uri="{FF2B5EF4-FFF2-40B4-BE49-F238E27FC236}">
                <a16:creationId xmlns:a16="http://schemas.microsoft.com/office/drawing/2014/main" id="{8B5DAD4E-BB9E-55C7-D10F-9BC0C25B49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a:t>マスター サブタイトルの書式設定</a:t>
            </a:r>
          </a:p>
        </p:txBody>
      </p:sp>
      <p:sp>
        <p:nvSpPr>
          <p:cNvPr id="4" name="日付プレースホルダー 3">
            <a:extLst>
              <a:ext uri="{FF2B5EF4-FFF2-40B4-BE49-F238E27FC236}">
                <a16:creationId xmlns:a16="http://schemas.microsoft.com/office/drawing/2014/main" id="{3FF76CAA-1D68-BA53-A2BC-42C18C74C4C5}"/>
              </a:ext>
            </a:extLst>
          </p:cNvPr>
          <p:cNvSpPr>
            <a:spLocks noGrp="1"/>
          </p:cNvSpPr>
          <p:nvPr>
            <p:ph type="dt" sz="half" idx="10"/>
          </p:nvPr>
        </p:nvSpPr>
        <p:spPr/>
        <p:txBody>
          <a:bodyPr/>
          <a:lstStyle/>
          <a:p>
            <a:fld id="{079B6989-B1DD-B246-9D09-6E743C41A486}"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8569994B-36E3-65A6-2736-CC83ECEFBE2E}"/>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BE9D744B-6D4B-7E0C-ECC4-F2B20B2A1CEA}"/>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3711116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A15FDE-5763-546E-8728-A3AD69C5E0D9}"/>
              </a:ext>
            </a:extLst>
          </p:cNvPr>
          <p:cNvSpPr>
            <a:spLocks noGrp="1"/>
          </p:cNvSpPr>
          <p:nvPr>
            <p:ph type="title"/>
          </p:nvPr>
        </p:nvSpPr>
        <p:spPr>
          <a:xfrm>
            <a:off x="838200" y="288014"/>
            <a:ext cx="10515600" cy="587912"/>
          </a:xfrm>
        </p:spPr>
        <p:txBody>
          <a:bodyPr>
            <a:noAutofit/>
          </a:bodyPr>
          <a:lstStyle>
            <a:lvl1pPr>
              <a:defRPr sz="36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8650EEC-577E-746A-2EE1-F5E01C0305B4}"/>
              </a:ext>
            </a:extLst>
          </p:cNvPr>
          <p:cNvSpPr>
            <a:spLocks noGrp="1"/>
          </p:cNvSpPr>
          <p:nvPr>
            <p:ph idx="1"/>
          </p:nvPr>
        </p:nvSpPr>
        <p:spPr>
          <a:xfrm>
            <a:off x="838200" y="991519"/>
            <a:ext cx="10515600" cy="5177932"/>
          </a:xfrm>
        </p:spPr>
        <p:txBody>
          <a:bodyPr/>
          <a:lstStyle/>
          <a:p>
            <a:pPr lvl="0"/>
            <a:r>
              <a:rPr kumimoji="1" lang="ja-JP" altLang="en-US"/>
              <a:t>マスター テキストの書式設定</a:t>
            </a:r>
          </a:p>
          <a:p>
            <a:pPr lvl="1"/>
            <a:r>
              <a:rPr kumimoji="1" lang="ja-JP" altLang="en-US"/>
              <a:t>第 </a:t>
            </a:r>
            <a:r>
              <a:rPr kumimoji="1" lang="en-US" altLang="ja-JP" dirty="0"/>
              <a:t>2 </a:t>
            </a:r>
            <a:r>
              <a:rPr kumimoji="1" lang="ja-JP" altLang="en-US"/>
              <a:t>レベル</a:t>
            </a:r>
          </a:p>
          <a:p>
            <a:pPr lvl="2"/>
            <a:r>
              <a:rPr kumimoji="1" lang="ja-JP" altLang="en-US"/>
              <a:t>第 </a:t>
            </a:r>
            <a:r>
              <a:rPr kumimoji="1" lang="en-US" altLang="ja-JP" dirty="0"/>
              <a:t>3 </a:t>
            </a:r>
            <a:r>
              <a:rPr kumimoji="1" lang="ja-JP" altLang="en-US"/>
              <a:t>レベル</a:t>
            </a:r>
          </a:p>
          <a:p>
            <a:pPr lvl="3"/>
            <a:r>
              <a:rPr kumimoji="1" lang="ja-JP" altLang="en-US"/>
              <a:t>第 </a:t>
            </a:r>
            <a:r>
              <a:rPr kumimoji="1" lang="en-US" altLang="ja-JP" dirty="0"/>
              <a:t>4 </a:t>
            </a:r>
            <a:r>
              <a:rPr kumimoji="1" lang="ja-JP" altLang="en-US"/>
              <a:t>レベル</a:t>
            </a:r>
          </a:p>
          <a:p>
            <a:pPr lvl="4"/>
            <a:r>
              <a:rPr kumimoji="1" lang="ja-JP" altLang="en-US"/>
              <a:t>第 </a:t>
            </a:r>
            <a:r>
              <a:rPr kumimoji="1" lang="en-US" altLang="ja-JP" dirty="0"/>
              <a:t>5 </a:t>
            </a:r>
            <a:r>
              <a:rPr kumimoji="1" lang="ja-JP" altLang="en-US"/>
              <a:t>レベル</a:t>
            </a:r>
          </a:p>
        </p:txBody>
      </p:sp>
      <p:sp>
        <p:nvSpPr>
          <p:cNvPr id="4" name="日付プレースホルダー 3">
            <a:extLst>
              <a:ext uri="{FF2B5EF4-FFF2-40B4-BE49-F238E27FC236}">
                <a16:creationId xmlns:a16="http://schemas.microsoft.com/office/drawing/2014/main" id="{2659AAA7-8468-DF18-D7BD-BCA5FF4BADAA}"/>
              </a:ext>
            </a:extLst>
          </p:cNvPr>
          <p:cNvSpPr>
            <a:spLocks noGrp="1"/>
          </p:cNvSpPr>
          <p:nvPr>
            <p:ph type="dt" sz="half" idx="10"/>
          </p:nvPr>
        </p:nvSpPr>
        <p:spPr/>
        <p:txBody>
          <a:bodyPr/>
          <a:lstStyle/>
          <a:p>
            <a:fld id="{D277D377-197A-D342-ACFB-1AAC2740A822}"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C3A2AACE-FB70-4EFF-9D03-6FFCC91FF0A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BE7958AF-EFB3-DE01-0321-E550730E9708}"/>
              </a:ext>
            </a:extLst>
          </p:cNvPr>
          <p:cNvSpPr>
            <a:spLocks noGrp="1"/>
          </p:cNvSpPr>
          <p:nvPr>
            <p:ph type="sldNum" sz="quarter" idx="12"/>
          </p:nvPr>
        </p:nvSpPr>
        <p:spPr>
          <a:xfrm>
            <a:off x="9304663" y="6355967"/>
            <a:ext cx="2743200" cy="365125"/>
          </a:xfrm>
        </p:spPr>
        <p:txBody>
          <a:bodyPr/>
          <a:lstStyle>
            <a:lvl1pPr>
              <a:defRPr sz="1800" b="1"/>
            </a:lvl1pPr>
          </a:lstStyle>
          <a:p>
            <a:fld id="{AECE1011-B0EB-A34B-826A-984540224A6C}" type="slidenum">
              <a:rPr lang="ja-JP" altLang="en-US" smtClean="0"/>
              <a:pPr/>
              <a:t>‹#›</a:t>
            </a:fld>
            <a:endParaRPr lang="ja-JP" altLang="en-US"/>
          </a:p>
        </p:txBody>
      </p:sp>
    </p:spTree>
    <p:extLst>
      <p:ext uri="{BB962C8B-B14F-4D97-AF65-F5344CB8AC3E}">
        <p14:creationId xmlns:p14="http://schemas.microsoft.com/office/powerpoint/2010/main" val="3911855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A15FDE-5763-546E-8728-A3AD69C5E0D9}"/>
              </a:ext>
            </a:extLst>
          </p:cNvPr>
          <p:cNvSpPr>
            <a:spLocks noGrp="1"/>
          </p:cNvSpPr>
          <p:nvPr>
            <p:ph type="title"/>
          </p:nvPr>
        </p:nvSpPr>
        <p:spPr>
          <a:xfrm>
            <a:off x="838200" y="794789"/>
            <a:ext cx="10515600" cy="587912"/>
          </a:xfrm>
        </p:spPr>
        <p:txBody>
          <a:bodyPr>
            <a:noAutofit/>
          </a:bodyPr>
          <a:lstStyle>
            <a:lvl1pPr>
              <a:defRPr sz="36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8650EEC-577E-746A-2EE1-F5E01C0305B4}"/>
              </a:ext>
            </a:extLst>
          </p:cNvPr>
          <p:cNvSpPr>
            <a:spLocks noGrp="1"/>
          </p:cNvSpPr>
          <p:nvPr>
            <p:ph idx="1"/>
          </p:nvPr>
        </p:nvSpPr>
        <p:spPr>
          <a:xfrm>
            <a:off x="838200" y="1485731"/>
            <a:ext cx="10515600" cy="4683719"/>
          </a:xfrm>
        </p:spPr>
        <p:txBody>
          <a:bodyPr/>
          <a:lstStyle/>
          <a:p>
            <a:pPr lvl="0"/>
            <a:r>
              <a:rPr kumimoji="1" lang="ja-JP" altLang="en-US"/>
              <a:t>マスター テキストの書式設定</a:t>
            </a:r>
          </a:p>
          <a:p>
            <a:pPr lvl="1"/>
            <a:r>
              <a:rPr kumimoji="1" lang="ja-JP" altLang="en-US"/>
              <a:t>第 </a:t>
            </a:r>
            <a:r>
              <a:rPr kumimoji="1" lang="en-US" altLang="ja-JP" dirty="0"/>
              <a:t>2 </a:t>
            </a:r>
            <a:r>
              <a:rPr kumimoji="1" lang="ja-JP" altLang="en-US"/>
              <a:t>レベル</a:t>
            </a:r>
          </a:p>
          <a:p>
            <a:pPr lvl="2"/>
            <a:r>
              <a:rPr kumimoji="1" lang="ja-JP" altLang="en-US"/>
              <a:t>第 </a:t>
            </a:r>
            <a:r>
              <a:rPr kumimoji="1" lang="en-US" altLang="ja-JP" dirty="0"/>
              <a:t>3 </a:t>
            </a:r>
            <a:r>
              <a:rPr kumimoji="1" lang="ja-JP" altLang="en-US"/>
              <a:t>レベル</a:t>
            </a:r>
          </a:p>
          <a:p>
            <a:pPr lvl="3"/>
            <a:r>
              <a:rPr kumimoji="1" lang="ja-JP" altLang="en-US"/>
              <a:t>第 </a:t>
            </a:r>
            <a:r>
              <a:rPr kumimoji="1" lang="en-US" altLang="ja-JP" dirty="0"/>
              <a:t>4 </a:t>
            </a:r>
            <a:r>
              <a:rPr kumimoji="1" lang="ja-JP" altLang="en-US"/>
              <a:t>レベル</a:t>
            </a:r>
          </a:p>
          <a:p>
            <a:pPr lvl="4"/>
            <a:r>
              <a:rPr kumimoji="1" lang="ja-JP" altLang="en-US"/>
              <a:t>第 </a:t>
            </a:r>
            <a:r>
              <a:rPr kumimoji="1" lang="en-US" altLang="ja-JP" dirty="0"/>
              <a:t>5 </a:t>
            </a:r>
            <a:r>
              <a:rPr kumimoji="1" lang="ja-JP" altLang="en-US"/>
              <a:t>レベル</a:t>
            </a:r>
          </a:p>
        </p:txBody>
      </p:sp>
      <p:sp>
        <p:nvSpPr>
          <p:cNvPr id="4" name="日付プレースホルダー 3">
            <a:extLst>
              <a:ext uri="{FF2B5EF4-FFF2-40B4-BE49-F238E27FC236}">
                <a16:creationId xmlns:a16="http://schemas.microsoft.com/office/drawing/2014/main" id="{2659AAA7-8468-DF18-D7BD-BCA5FF4BADAA}"/>
              </a:ext>
            </a:extLst>
          </p:cNvPr>
          <p:cNvSpPr>
            <a:spLocks noGrp="1"/>
          </p:cNvSpPr>
          <p:nvPr>
            <p:ph type="dt" sz="half" idx="10"/>
          </p:nvPr>
        </p:nvSpPr>
        <p:spPr/>
        <p:txBody>
          <a:bodyPr/>
          <a:lstStyle/>
          <a:p>
            <a:fld id="{D277D377-197A-D342-ACFB-1AAC2740A822}"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C3A2AACE-FB70-4EFF-9D03-6FFCC91FF0A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BE7958AF-EFB3-DE01-0321-E550730E9708}"/>
              </a:ext>
            </a:extLst>
          </p:cNvPr>
          <p:cNvSpPr>
            <a:spLocks noGrp="1"/>
          </p:cNvSpPr>
          <p:nvPr>
            <p:ph type="sldNum" sz="quarter" idx="12"/>
          </p:nvPr>
        </p:nvSpPr>
        <p:spPr>
          <a:xfrm>
            <a:off x="8610600" y="6365324"/>
            <a:ext cx="2743200" cy="365125"/>
          </a:xfrm>
        </p:spPr>
        <p:txBody>
          <a:bodyPr/>
          <a:lstStyle>
            <a:lvl1pPr>
              <a:defRPr sz="1800" b="1"/>
            </a:lvl1pPr>
          </a:lstStyle>
          <a:p>
            <a:fld id="{AECE1011-B0EB-A34B-826A-984540224A6C}" type="slidenum">
              <a:rPr lang="ja-JP" altLang="en-US" smtClean="0"/>
              <a:pPr/>
              <a:t>‹#›</a:t>
            </a:fld>
            <a:endParaRPr lang="ja-JP" altLang="en-US"/>
          </a:p>
        </p:txBody>
      </p:sp>
      <p:sp>
        <p:nvSpPr>
          <p:cNvPr id="20" name="正方形/長方形 19">
            <a:extLst>
              <a:ext uri="{FF2B5EF4-FFF2-40B4-BE49-F238E27FC236}">
                <a16:creationId xmlns:a16="http://schemas.microsoft.com/office/drawing/2014/main" id="{FEEB1A9B-D5D6-314E-E002-8DB50E4697EF}"/>
              </a:ext>
            </a:extLst>
          </p:cNvPr>
          <p:cNvSpPr/>
          <p:nvPr userDrawn="1"/>
        </p:nvSpPr>
        <p:spPr>
          <a:xfrm>
            <a:off x="9408410" y="126106"/>
            <a:ext cx="2253865" cy="429661"/>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フリーフォーム 24">
            <a:extLst>
              <a:ext uri="{FF2B5EF4-FFF2-40B4-BE49-F238E27FC236}">
                <a16:creationId xmlns:a16="http://schemas.microsoft.com/office/drawing/2014/main" id="{DFD08034-B518-7EF1-1EA7-4AE7A6640262}"/>
              </a:ext>
            </a:extLst>
          </p:cNvPr>
          <p:cNvSpPr/>
          <p:nvPr userDrawn="1"/>
        </p:nvSpPr>
        <p:spPr>
          <a:xfrm rot="5400000">
            <a:off x="8260359"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4" name="フリーフォーム 23">
            <a:extLst>
              <a:ext uri="{FF2B5EF4-FFF2-40B4-BE49-F238E27FC236}">
                <a16:creationId xmlns:a16="http://schemas.microsoft.com/office/drawing/2014/main" id="{83FF3F6C-C4DA-1582-D324-5F7A2AD97623}"/>
              </a:ext>
            </a:extLst>
          </p:cNvPr>
          <p:cNvSpPr/>
          <p:nvPr userDrawn="1"/>
        </p:nvSpPr>
        <p:spPr>
          <a:xfrm rot="5400000">
            <a:off x="598537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3" name="フリーフォーム 22">
            <a:extLst>
              <a:ext uri="{FF2B5EF4-FFF2-40B4-BE49-F238E27FC236}">
                <a16:creationId xmlns:a16="http://schemas.microsoft.com/office/drawing/2014/main" id="{611D2C4E-A0DB-3B71-1FCD-5815661AE774}"/>
              </a:ext>
            </a:extLst>
          </p:cNvPr>
          <p:cNvSpPr/>
          <p:nvPr userDrawn="1"/>
        </p:nvSpPr>
        <p:spPr>
          <a:xfrm rot="5400000">
            <a:off x="3710386"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2" name="フリーフォーム 21">
            <a:extLst>
              <a:ext uri="{FF2B5EF4-FFF2-40B4-BE49-F238E27FC236}">
                <a16:creationId xmlns:a16="http://schemas.microsoft.com/office/drawing/2014/main" id="{6050C885-291F-CA46-EC84-33636CFBAAED}"/>
              </a:ext>
            </a:extLst>
          </p:cNvPr>
          <p:cNvSpPr/>
          <p:nvPr userDrawn="1"/>
        </p:nvSpPr>
        <p:spPr>
          <a:xfrm rot="5400000">
            <a:off x="144091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7" name="テキスト ボックス 6">
            <a:extLst>
              <a:ext uri="{FF2B5EF4-FFF2-40B4-BE49-F238E27FC236}">
                <a16:creationId xmlns:a16="http://schemas.microsoft.com/office/drawing/2014/main" id="{B6506B99-86C6-3F8D-0CD1-C1DC62652CE5}"/>
              </a:ext>
            </a:extLst>
          </p:cNvPr>
          <p:cNvSpPr txBox="1"/>
          <p:nvPr userDrawn="1"/>
        </p:nvSpPr>
        <p:spPr>
          <a:xfrm>
            <a:off x="903774" y="140881"/>
            <a:ext cx="1503938" cy="400110"/>
          </a:xfrm>
          <a:prstGeom prst="rect">
            <a:avLst/>
          </a:prstGeom>
          <a:noFill/>
        </p:spPr>
        <p:txBody>
          <a:bodyPr wrap="none" rtlCol="0">
            <a:spAutoFit/>
          </a:bodyPr>
          <a:lstStyle/>
          <a:p>
            <a:r>
              <a:rPr kumimoji="1" lang="en-US" altLang="ja-JP" sz="2000" b="1" dirty="0">
                <a:solidFill>
                  <a:schemeClr val="bg1"/>
                </a:solidFill>
              </a:rPr>
              <a:t>1. </a:t>
            </a:r>
            <a:r>
              <a:rPr kumimoji="1" lang="ja-JP" altLang="en-US" sz="2000" b="1">
                <a:solidFill>
                  <a:schemeClr val="bg1"/>
                </a:solidFill>
              </a:rPr>
              <a:t>研究背景</a:t>
            </a:r>
          </a:p>
        </p:txBody>
      </p:sp>
      <p:sp>
        <p:nvSpPr>
          <p:cNvPr id="8" name="テキスト ボックス 7">
            <a:extLst>
              <a:ext uri="{FF2B5EF4-FFF2-40B4-BE49-F238E27FC236}">
                <a16:creationId xmlns:a16="http://schemas.microsoft.com/office/drawing/2014/main" id="{F06C601E-627C-38D0-6CE7-20AD4D4CF2A8}"/>
              </a:ext>
            </a:extLst>
          </p:cNvPr>
          <p:cNvSpPr txBox="1"/>
          <p:nvPr userDrawn="1"/>
        </p:nvSpPr>
        <p:spPr>
          <a:xfrm>
            <a:off x="3435340" y="140881"/>
            <a:ext cx="979755" cy="400110"/>
          </a:xfrm>
          <a:prstGeom prst="rect">
            <a:avLst/>
          </a:prstGeom>
          <a:noFill/>
        </p:spPr>
        <p:txBody>
          <a:bodyPr wrap="none" rtlCol="0">
            <a:spAutoFit/>
          </a:bodyPr>
          <a:lstStyle/>
          <a:p>
            <a:r>
              <a:rPr kumimoji="1" lang="en-US" altLang="ja-JP" sz="2000" dirty="0">
                <a:solidFill>
                  <a:schemeClr val="tx1">
                    <a:lumMod val="50000"/>
                    <a:lumOff val="50000"/>
                  </a:schemeClr>
                </a:solidFill>
              </a:rPr>
              <a:t>2. </a:t>
            </a:r>
            <a:r>
              <a:rPr kumimoji="1" lang="ja-JP" altLang="en-US" sz="2000">
                <a:solidFill>
                  <a:schemeClr val="tx1">
                    <a:lumMod val="50000"/>
                    <a:lumOff val="50000"/>
                  </a:schemeClr>
                </a:solidFill>
              </a:rPr>
              <a:t>目的</a:t>
            </a:r>
          </a:p>
        </p:txBody>
      </p:sp>
      <p:sp>
        <p:nvSpPr>
          <p:cNvPr id="9" name="テキスト ボックス 8">
            <a:extLst>
              <a:ext uri="{FF2B5EF4-FFF2-40B4-BE49-F238E27FC236}">
                <a16:creationId xmlns:a16="http://schemas.microsoft.com/office/drawing/2014/main" id="{EDE5CF1F-EC6D-2F43-5ECE-1776A509B79F}"/>
              </a:ext>
            </a:extLst>
          </p:cNvPr>
          <p:cNvSpPr txBox="1"/>
          <p:nvPr userDrawn="1"/>
        </p:nvSpPr>
        <p:spPr>
          <a:xfrm>
            <a:off x="5453845" y="140881"/>
            <a:ext cx="1492716" cy="400110"/>
          </a:xfrm>
          <a:prstGeom prst="rect">
            <a:avLst/>
          </a:prstGeom>
          <a:noFill/>
        </p:spPr>
        <p:txBody>
          <a:bodyPr wrap="none" rtlCol="0">
            <a:spAutoFit/>
          </a:bodyPr>
          <a:lstStyle/>
          <a:p>
            <a:r>
              <a:rPr kumimoji="1" lang="en-US" altLang="ja-JP" sz="2000" dirty="0">
                <a:solidFill>
                  <a:schemeClr val="tx1">
                    <a:lumMod val="50000"/>
                    <a:lumOff val="50000"/>
                  </a:schemeClr>
                </a:solidFill>
              </a:rPr>
              <a:t>3. </a:t>
            </a:r>
            <a:r>
              <a:rPr kumimoji="1" lang="ja-JP" altLang="en-US" sz="2000">
                <a:solidFill>
                  <a:schemeClr val="tx1">
                    <a:lumMod val="50000"/>
                    <a:lumOff val="50000"/>
                  </a:schemeClr>
                </a:solidFill>
              </a:rPr>
              <a:t>計算方法</a:t>
            </a:r>
          </a:p>
        </p:txBody>
      </p:sp>
      <p:sp>
        <p:nvSpPr>
          <p:cNvPr id="10" name="テキスト ボックス 9">
            <a:extLst>
              <a:ext uri="{FF2B5EF4-FFF2-40B4-BE49-F238E27FC236}">
                <a16:creationId xmlns:a16="http://schemas.microsoft.com/office/drawing/2014/main" id="{2F17083A-9B7B-0BFF-52E6-90B177048E30}"/>
              </a:ext>
            </a:extLst>
          </p:cNvPr>
          <p:cNvSpPr txBox="1"/>
          <p:nvPr userDrawn="1"/>
        </p:nvSpPr>
        <p:spPr>
          <a:xfrm>
            <a:off x="7985313" y="140881"/>
            <a:ext cx="979755" cy="400110"/>
          </a:xfrm>
          <a:prstGeom prst="rect">
            <a:avLst/>
          </a:prstGeom>
          <a:noFill/>
        </p:spPr>
        <p:txBody>
          <a:bodyPr wrap="none" rtlCol="0">
            <a:spAutoFit/>
          </a:bodyPr>
          <a:lstStyle/>
          <a:p>
            <a:r>
              <a:rPr kumimoji="1" lang="en-US" altLang="ja-JP" sz="2000" dirty="0">
                <a:solidFill>
                  <a:schemeClr val="tx1">
                    <a:lumMod val="50000"/>
                    <a:lumOff val="50000"/>
                  </a:schemeClr>
                </a:solidFill>
              </a:rPr>
              <a:t>4. </a:t>
            </a:r>
            <a:r>
              <a:rPr kumimoji="1" lang="ja-JP" altLang="en-US" sz="2000">
                <a:solidFill>
                  <a:schemeClr val="tx1">
                    <a:lumMod val="50000"/>
                    <a:lumOff val="50000"/>
                  </a:schemeClr>
                </a:solidFill>
              </a:rPr>
              <a:t>結果</a:t>
            </a:r>
          </a:p>
        </p:txBody>
      </p:sp>
      <p:sp>
        <p:nvSpPr>
          <p:cNvPr id="11" name="テキスト ボックス 10">
            <a:extLst>
              <a:ext uri="{FF2B5EF4-FFF2-40B4-BE49-F238E27FC236}">
                <a16:creationId xmlns:a16="http://schemas.microsoft.com/office/drawing/2014/main" id="{14BEF318-0DBC-FB5C-8F9E-0DA526FC18A1}"/>
              </a:ext>
            </a:extLst>
          </p:cNvPr>
          <p:cNvSpPr txBox="1"/>
          <p:nvPr userDrawn="1"/>
        </p:nvSpPr>
        <p:spPr>
          <a:xfrm>
            <a:off x="9917224" y="140881"/>
            <a:ext cx="1236236" cy="400110"/>
          </a:xfrm>
          <a:prstGeom prst="rect">
            <a:avLst/>
          </a:prstGeom>
          <a:noFill/>
        </p:spPr>
        <p:txBody>
          <a:bodyPr wrap="none" rtlCol="0">
            <a:spAutoFit/>
          </a:bodyPr>
          <a:lstStyle/>
          <a:p>
            <a:r>
              <a:rPr kumimoji="1" lang="en-US" altLang="ja-JP" sz="2000" dirty="0">
                <a:solidFill>
                  <a:schemeClr val="tx1">
                    <a:lumMod val="50000"/>
                    <a:lumOff val="50000"/>
                  </a:schemeClr>
                </a:solidFill>
              </a:rPr>
              <a:t>5. </a:t>
            </a:r>
            <a:r>
              <a:rPr kumimoji="1" lang="ja-JP" altLang="en-US" sz="2000">
                <a:solidFill>
                  <a:schemeClr val="tx1">
                    <a:lumMod val="50000"/>
                    <a:lumOff val="50000"/>
                  </a:schemeClr>
                </a:solidFill>
              </a:rPr>
              <a:t>まとめ</a:t>
            </a:r>
          </a:p>
        </p:txBody>
      </p:sp>
    </p:spTree>
    <p:extLst>
      <p:ext uri="{BB962C8B-B14F-4D97-AF65-F5344CB8AC3E}">
        <p14:creationId xmlns:p14="http://schemas.microsoft.com/office/powerpoint/2010/main" val="2551135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2_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A15FDE-5763-546E-8728-A3AD69C5E0D9}"/>
              </a:ext>
            </a:extLst>
          </p:cNvPr>
          <p:cNvSpPr>
            <a:spLocks noGrp="1"/>
          </p:cNvSpPr>
          <p:nvPr>
            <p:ph type="title"/>
          </p:nvPr>
        </p:nvSpPr>
        <p:spPr>
          <a:xfrm>
            <a:off x="838200" y="794789"/>
            <a:ext cx="10515600" cy="587912"/>
          </a:xfrm>
        </p:spPr>
        <p:txBody>
          <a:bodyPr>
            <a:noAutofit/>
          </a:bodyPr>
          <a:lstStyle>
            <a:lvl1pPr>
              <a:defRPr sz="36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8650EEC-577E-746A-2EE1-F5E01C0305B4}"/>
              </a:ext>
            </a:extLst>
          </p:cNvPr>
          <p:cNvSpPr>
            <a:spLocks noGrp="1"/>
          </p:cNvSpPr>
          <p:nvPr>
            <p:ph idx="1"/>
          </p:nvPr>
        </p:nvSpPr>
        <p:spPr>
          <a:xfrm>
            <a:off x="838200" y="1485731"/>
            <a:ext cx="10515600" cy="4683719"/>
          </a:xfrm>
        </p:spPr>
        <p:txBody>
          <a:bodyPr/>
          <a:lstStyle/>
          <a:p>
            <a:pPr lvl="0"/>
            <a:r>
              <a:rPr kumimoji="1" lang="ja-JP" altLang="en-US"/>
              <a:t>マスター テキストの書式設定</a:t>
            </a:r>
          </a:p>
          <a:p>
            <a:pPr lvl="1"/>
            <a:r>
              <a:rPr kumimoji="1" lang="ja-JP" altLang="en-US"/>
              <a:t>第 </a:t>
            </a:r>
            <a:r>
              <a:rPr kumimoji="1" lang="en-US" altLang="ja-JP" dirty="0"/>
              <a:t>2 </a:t>
            </a:r>
            <a:r>
              <a:rPr kumimoji="1" lang="ja-JP" altLang="en-US"/>
              <a:t>レベル</a:t>
            </a:r>
          </a:p>
          <a:p>
            <a:pPr lvl="2"/>
            <a:r>
              <a:rPr kumimoji="1" lang="ja-JP" altLang="en-US"/>
              <a:t>第 </a:t>
            </a:r>
            <a:r>
              <a:rPr kumimoji="1" lang="en-US" altLang="ja-JP" dirty="0"/>
              <a:t>3 </a:t>
            </a:r>
            <a:r>
              <a:rPr kumimoji="1" lang="ja-JP" altLang="en-US"/>
              <a:t>レベル</a:t>
            </a:r>
          </a:p>
          <a:p>
            <a:pPr lvl="3"/>
            <a:r>
              <a:rPr kumimoji="1" lang="ja-JP" altLang="en-US"/>
              <a:t>第 </a:t>
            </a:r>
            <a:r>
              <a:rPr kumimoji="1" lang="en-US" altLang="ja-JP" dirty="0"/>
              <a:t>4 </a:t>
            </a:r>
            <a:r>
              <a:rPr kumimoji="1" lang="ja-JP" altLang="en-US"/>
              <a:t>レベル</a:t>
            </a:r>
          </a:p>
          <a:p>
            <a:pPr lvl="4"/>
            <a:r>
              <a:rPr kumimoji="1" lang="ja-JP" altLang="en-US"/>
              <a:t>第 </a:t>
            </a:r>
            <a:r>
              <a:rPr kumimoji="1" lang="en-US" altLang="ja-JP" dirty="0"/>
              <a:t>5 </a:t>
            </a:r>
            <a:r>
              <a:rPr kumimoji="1" lang="ja-JP" altLang="en-US"/>
              <a:t>レベル</a:t>
            </a:r>
          </a:p>
        </p:txBody>
      </p:sp>
      <p:sp>
        <p:nvSpPr>
          <p:cNvPr id="4" name="日付プレースホルダー 3">
            <a:extLst>
              <a:ext uri="{FF2B5EF4-FFF2-40B4-BE49-F238E27FC236}">
                <a16:creationId xmlns:a16="http://schemas.microsoft.com/office/drawing/2014/main" id="{2659AAA7-8468-DF18-D7BD-BCA5FF4BADAA}"/>
              </a:ext>
            </a:extLst>
          </p:cNvPr>
          <p:cNvSpPr>
            <a:spLocks noGrp="1"/>
          </p:cNvSpPr>
          <p:nvPr>
            <p:ph type="dt" sz="half" idx="10"/>
          </p:nvPr>
        </p:nvSpPr>
        <p:spPr/>
        <p:txBody>
          <a:bodyPr/>
          <a:lstStyle/>
          <a:p>
            <a:fld id="{D277D377-197A-D342-ACFB-1AAC2740A822}"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C3A2AACE-FB70-4EFF-9D03-6FFCC91FF0A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BE7958AF-EFB3-DE01-0321-E550730E9708}"/>
              </a:ext>
            </a:extLst>
          </p:cNvPr>
          <p:cNvSpPr>
            <a:spLocks noGrp="1"/>
          </p:cNvSpPr>
          <p:nvPr>
            <p:ph type="sldNum" sz="quarter" idx="12"/>
          </p:nvPr>
        </p:nvSpPr>
        <p:spPr>
          <a:xfrm>
            <a:off x="8610600" y="6365324"/>
            <a:ext cx="2743200" cy="365125"/>
          </a:xfrm>
        </p:spPr>
        <p:txBody>
          <a:bodyPr/>
          <a:lstStyle>
            <a:lvl1pPr>
              <a:defRPr sz="1800" b="1"/>
            </a:lvl1pPr>
          </a:lstStyle>
          <a:p>
            <a:fld id="{AECE1011-B0EB-A34B-826A-984540224A6C}" type="slidenum">
              <a:rPr lang="ja-JP" altLang="en-US" smtClean="0"/>
              <a:pPr/>
              <a:t>‹#›</a:t>
            </a:fld>
            <a:endParaRPr lang="ja-JP" altLang="en-US"/>
          </a:p>
        </p:txBody>
      </p:sp>
      <p:sp>
        <p:nvSpPr>
          <p:cNvPr id="20" name="正方形/長方形 19">
            <a:extLst>
              <a:ext uri="{FF2B5EF4-FFF2-40B4-BE49-F238E27FC236}">
                <a16:creationId xmlns:a16="http://schemas.microsoft.com/office/drawing/2014/main" id="{FEEB1A9B-D5D6-314E-E002-8DB50E4697EF}"/>
              </a:ext>
            </a:extLst>
          </p:cNvPr>
          <p:cNvSpPr/>
          <p:nvPr userDrawn="1"/>
        </p:nvSpPr>
        <p:spPr>
          <a:xfrm>
            <a:off x="9408410" y="126106"/>
            <a:ext cx="2253865" cy="429661"/>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フリーフォーム 24">
            <a:extLst>
              <a:ext uri="{FF2B5EF4-FFF2-40B4-BE49-F238E27FC236}">
                <a16:creationId xmlns:a16="http://schemas.microsoft.com/office/drawing/2014/main" id="{DFD08034-B518-7EF1-1EA7-4AE7A6640262}"/>
              </a:ext>
            </a:extLst>
          </p:cNvPr>
          <p:cNvSpPr/>
          <p:nvPr userDrawn="1"/>
        </p:nvSpPr>
        <p:spPr>
          <a:xfrm rot="5400000">
            <a:off x="8260359"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4" name="フリーフォーム 23">
            <a:extLst>
              <a:ext uri="{FF2B5EF4-FFF2-40B4-BE49-F238E27FC236}">
                <a16:creationId xmlns:a16="http://schemas.microsoft.com/office/drawing/2014/main" id="{83FF3F6C-C4DA-1582-D324-5F7A2AD97623}"/>
              </a:ext>
            </a:extLst>
          </p:cNvPr>
          <p:cNvSpPr/>
          <p:nvPr userDrawn="1"/>
        </p:nvSpPr>
        <p:spPr>
          <a:xfrm rot="5400000">
            <a:off x="598537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3" name="フリーフォーム 22">
            <a:extLst>
              <a:ext uri="{FF2B5EF4-FFF2-40B4-BE49-F238E27FC236}">
                <a16:creationId xmlns:a16="http://schemas.microsoft.com/office/drawing/2014/main" id="{611D2C4E-A0DB-3B71-1FCD-5815661AE774}"/>
              </a:ext>
            </a:extLst>
          </p:cNvPr>
          <p:cNvSpPr/>
          <p:nvPr userDrawn="1"/>
        </p:nvSpPr>
        <p:spPr>
          <a:xfrm rot="5400000">
            <a:off x="3710386"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2" name="フリーフォーム 21">
            <a:extLst>
              <a:ext uri="{FF2B5EF4-FFF2-40B4-BE49-F238E27FC236}">
                <a16:creationId xmlns:a16="http://schemas.microsoft.com/office/drawing/2014/main" id="{6050C885-291F-CA46-EC84-33636CFBAAED}"/>
              </a:ext>
            </a:extLst>
          </p:cNvPr>
          <p:cNvSpPr/>
          <p:nvPr userDrawn="1"/>
        </p:nvSpPr>
        <p:spPr>
          <a:xfrm rot="5400000">
            <a:off x="144091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7" name="テキスト ボックス 6">
            <a:extLst>
              <a:ext uri="{FF2B5EF4-FFF2-40B4-BE49-F238E27FC236}">
                <a16:creationId xmlns:a16="http://schemas.microsoft.com/office/drawing/2014/main" id="{B6506B99-86C6-3F8D-0CD1-C1DC62652CE5}"/>
              </a:ext>
            </a:extLst>
          </p:cNvPr>
          <p:cNvSpPr txBox="1"/>
          <p:nvPr userDrawn="1"/>
        </p:nvSpPr>
        <p:spPr>
          <a:xfrm>
            <a:off x="903774" y="140881"/>
            <a:ext cx="1503938" cy="400110"/>
          </a:xfrm>
          <a:prstGeom prst="rect">
            <a:avLst/>
          </a:prstGeom>
          <a:noFill/>
        </p:spPr>
        <p:txBody>
          <a:bodyPr wrap="none" rtlCol="0">
            <a:spAutoFit/>
          </a:bodyPr>
          <a:lstStyle/>
          <a:p>
            <a:r>
              <a:rPr kumimoji="1" lang="en-US" altLang="ja-JP" sz="2000" b="0" dirty="0">
                <a:solidFill>
                  <a:schemeClr val="tx1">
                    <a:lumMod val="50000"/>
                    <a:lumOff val="50000"/>
                  </a:schemeClr>
                </a:solidFill>
              </a:rPr>
              <a:t>1. </a:t>
            </a:r>
            <a:r>
              <a:rPr kumimoji="1" lang="ja-JP" altLang="en-US" sz="2000" b="0">
                <a:solidFill>
                  <a:schemeClr val="tx1">
                    <a:lumMod val="50000"/>
                    <a:lumOff val="50000"/>
                  </a:schemeClr>
                </a:solidFill>
              </a:rPr>
              <a:t>研究背景</a:t>
            </a:r>
          </a:p>
        </p:txBody>
      </p:sp>
      <p:sp>
        <p:nvSpPr>
          <p:cNvPr id="8" name="テキスト ボックス 7">
            <a:extLst>
              <a:ext uri="{FF2B5EF4-FFF2-40B4-BE49-F238E27FC236}">
                <a16:creationId xmlns:a16="http://schemas.microsoft.com/office/drawing/2014/main" id="{F06C601E-627C-38D0-6CE7-20AD4D4CF2A8}"/>
              </a:ext>
            </a:extLst>
          </p:cNvPr>
          <p:cNvSpPr txBox="1"/>
          <p:nvPr userDrawn="1"/>
        </p:nvSpPr>
        <p:spPr>
          <a:xfrm>
            <a:off x="3435340" y="140881"/>
            <a:ext cx="990977" cy="400110"/>
          </a:xfrm>
          <a:prstGeom prst="rect">
            <a:avLst/>
          </a:prstGeom>
          <a:noFill/>
        </p:spPr>
        <p:txBody>
          <a:bodyPr wrap="none" rtlCol="0">
            <a:spAutoFit/>
          </a:bodyPr>
          <a:lstStyle/>
          <a:p>
            <a:r>
              <a:rPr kumimoji="1" lang="en-US" altLang="ja-JP" sz="2000" b="1" dirty="0">
                <a:solidFill>
                  <a:schemeClr val="bg1"/>
                </a:solidFill>
              </a:rPr>
              <a:t>2. </a:t>
            </a:r>
            <a:r>
              <a:rPr kumimoji="1" lang="ja-JP" altLang="en-US" sz="2000" b="1">
                <a:solidFill>
                  <a:schemeClr val="bg1"/>
                </a:solidFill>
              </a:rPr>
              <a:t>目的</a:t>
            </a:r>
          </a:p>
        </p:txBody>
      </p:sp>
      <p:sp>
        <p:nvSpPr>
          <p:cNvPr id="9" name="テキスト ボックス 8">
            <a:extLst>
              <a:ext uri="{FF2B5EF4-FFF2-40B4-BE49-F238E27FC236}">
                <a16:creationId xmlns:a16="http://schemas.microsoft.com/office/drawing/2014/main" id="{EDE5CF1F-EC6D-2F43-5ECE-1776A509B79F}"/>
              </a:ext>
            </a:extLst>
          </p:cNvPr>
          <p:cNvSpPr txBox="1"/>
          <p:nvPr userDrawn="1"/>
        </p:nvSpPr>
        <p:spPr>
          <a:xfrm>
            <a:off x="5453845" y="140881"/>
            <a:ext cx="1492716" cy="400110"/>
          </a:xfrm>
          <a:prstGeom prst="rect">
            <a:avLst/>
          </a:prstGeom>
          <a:noFill/>
        </p:spPr>
        <p:txBody>
          <a:bodyPr wrap="none" rtlCol="0">
            <a:spAutoFit/>
          </a:bodyPr>
          <a:lstStyle/>
          <a:p>
            <a:r>
              <a:rPr kumimoji="1" lang="en-US" altLang="ja-JP" sz="2000" dirty="0">
                <a:solidFill>
                  <a:schemeClr val="tx1">
                    <a:lumMod val="50000"/>
                    <a:lumOff val="50000"/>
                  </a:schemeClr>
                </a:solidFill>
              </a:rPr>
              <a:t>3. </a:t>
            </a:r>
            <a:r>
              <a:rPr kumimoji="1" lang="ja-JP" altLang="en-US" sz="2000">
                <a:solidFill>
                  <a:schemeClr val="tx1">
                    <a:lumMod val="50000"/>
                    <a:lumOff val="50000"/>
                  </a:schemeClr>
                </a:solidFill>
              </a:rPr>
              <a:t>計算方法</a:t>
            </a:r>
          </a:p>
        </p:txBody>
      </p:sp>
      <p:sp>
        <p:nvSpPr>
          <p:cNvPr id="10" name="テキスト ボックス 9">
            <a:extLst>
              <a:ext uri="{FF2B5EF4-FFF2-40B4-BE49-F238E27FC236}">
                <a16:creationId xmlns:a16="http://schemas.microsoft.com/office/drawing/2014/main" id="{2F17083A-9B7B-0BFF-52E6-90B177048E30}"/>
              </a:ext>
            </a:extLst>
          </p:cNvPr>
          <p:cNvSpPr txBox="1"/>
          <p:nvPr userDrawn="1"/>
        </p:nvSpPr>
        <p:spPr>
          <a:xfrm>
            <a:off x="7985313" y="140881"/>
            <a:ext cx="979755" cy="400110"/>
          </a:xfrm>
          <a:prstGeom prst="rect">
            <a:avLst/>
          </a:prstGeom>
          <a:noFill/>
        </p:spPr>
        <p:txBody>
          <a:bodyPr wrap="none" rtlCol="0">
            <a:spAutoFit/>
          </a:bodyPr>
          <a:lstStyle/>
          <a:p>
            <a:r>
              <a:rPr kumimoji="1" lang="en-US" altLang="ja-JP" sz="2000" dirty="0">
                <a:solidFill>
                  <a:schemeClr val="tx1">
                    <a:lumMod val="50000"/>
                    <a:lumOff val="50000"/>
                  </a:schemeClr>
                </a:solidFill>
              </a:rPr>
              <a:t>4. </a:t>
            </a:r>
            <a:r>
              <a:rPr kumimoji="1" lang="ja-JP" altLang="en-US" sz="2000">
                <a:solidFill>
                  <a:schemeClr val="tx1">
                    <a:lumMod val="50000"/>
                    <a:lumOff val="50000"/>
                  </a:schemeClr>
                </a:solidFill>
              </a:rPr>
              <a:t>結果</a:t>
            </a:r>
          </a:p>
        </p:txBody>
      </p:sp>
      <p:sp>
        <p:nvSpPr>
          <p:cNvPr id="11" name="テキスト ボックス 10">
            <a:extLst>
              <a:ext uri="{FF2B5EF4-FFF2-40B4-BE49-F238E27FC236}">
                <a16:creationId xmlns:a16="http://schemas.microsoft.com/office/drawing/2014/main" id="{14BEF318-0DBC-FB5C-8F9E-0DA526FC18A1}"/>
              </a:ext>
            </a:extLst>
          </p:cNvPr>
          <p:cNvSpPr txBox="1"/>
          <p:nvPr userDrawn="1"/>
        </p:nvSpPr>
        <p:spPr>
          <a:xfrm>
            <a:off x="9917224" y="140881"/>
            <a:ext cx="1236236" cy="400110"/>
          </a:xfrm>
          <a:prstGeom prst="rect">
            <a:avLst/>
          </a:prstGeom>
          <a:noFill/>
        </p:spPr>
        <p:txBody>
          <a:bodyPr wrap="none" rtlCol="0">
            <a:spAutoFit/>
          </a:bodyPr>
          <a:lstStyle/>
          <a:p>
            <a:r>
              <a:rPr kumimoji="1" lang="en-US" altLang="ja-JP" sz="2000" dirty="0">
                <a:solidFill>
                  <a:schemeClr val="tx1">
                    <a:lumMod val="50000"/>
                    <a:lumOff val="50000"/>
                  </a:schemeClr>
                </a:solidFill>
              </a:rPr>
              <a:t>5. </a:t>
            </a:r>
            <a:r>
              <a:rPr kumimoji="1" lang="ja-JP" altLang="en-US" sz="2000">
                <a:solidFill>
                  <a:schemeClr val="tx1">
                    <a:lumMod val="50000"/>
                    <a:lumOff val="50000"/>
                  </a:schemeClr>
                </a:solidFill>
              </a:rPr>
              <a:t>まとめ</a:t>
            </a:r>
          </a:p>
        </p:txBody>
      </p:sp>
    </p:spTree>
    <p:extLst>
      <p:ext uri="{BB962C8B-B14F-4D97-AF65-F5344CB8AC3E}">
        <p14:creationId xmlns:p14="http://schemas.microsoft.com/office/powerpoint/2010/main" val="686895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3_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A15FDE-5763-546E-8728-A3AD69C5E0D9}"/>
              </a:ext>
            </a:extLst>
          </p:cNvPr>
          <p:cNvSpPr>
            <a:spLocks noGrp="1"/>
          </p:cNvSpPr>
          <p:nvPr>
            <p:ph type="title"/>
          </p:nvPr>
        </p:nvSpPr>
        <p:spPr>
          <a:xfrm>
            <a:off x="838200" y="794789"/>
            <a:ext cx="10515600" cy="587912"/>
          </a:xfrm>
        </p:spPr>
        <p:txBody>
          <a:bodyPr>
            <a:noAutofit/>
          </a:bodyPr>
          <a:lstStyle>
            <a:lvl1pPr>
              <a:defRPr sz="36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8650EEC-577E-746A-2EE1-F5E01C0305B4}"/>
              </a:ext>
            </a:extLst>
          </p:cNvPr>
          <p:cNvSpPr>
            <a:spLocks noGrp="1"/>
          </p:cNvSpPr>
          <p:nvPr>
            <p:ph idx="1"/>
          </p:nvPr>
        </p:nvSpPr>
        <p:spPr>
          <a:xfrm>
            <a:off x="838200" y="1485731"/>
            <a:ext cx="10515600" cy="4683719"/>
          </a:xfrm>
        </p:spPr>
        <p:txBody>
          <a:bodyPr/>
          <a:lstStyle/>
          <a:p>
            <a:pPr lvl="0"/>
            <a:r>
              <a:rPr kumimoji="1" lang="ja-JP" altLang="en-US"/>
              <a:t>マスター テキストの書式設定</a:t>
            </a:r>
          </a:p>
          <a:p>
            <a:pPr lvl="1"/>
            <a:r>
              <a:rPr kumimoji="1" lang="ja-JP" altLang="en-US"/>
              <a:t>第 </a:t>
            </a:r>
            <a:r>
              <a:rPr kumimoji="1" lang="en-US" altLang="ja-JP" dirty="0"/>
              <a:t>2 </a:t>
            </a:r>
            <a:r>
              <a:rPr kumimoji="1" lang="ja-JP" altLang="en-US"/>
              <a:t>レベル</a:t>
            </a:r>
          </a:p>
          <a:p>
            <a:pPr lvl="2"/>
            <a:r>
              <a:rPr kumimoji="1" lang="ja-JP" altLang="en-US"/>
              <a:t>第 </a:t>
            </a:r>
            <a:r>
              <a:rPr kumimoji="1" lang="en-US" altLang="ja-JP" dirty="0"/>
              <a:t>3 </a:t>
            </a:r>
            <a:r>
              <a:rPr kumimoji="1" lang="ja-JP" altLang="en-US"/>
              <a:t>レベル</a:t>
            </a:r>
          </a:p>
          <a:p>
            <a:pPr lvl="3"/>
            <a:r>
              <a:rPr kumimoji="1" lang="ja-JP" altLang="en-US"/>
              <a:t>第 </a:t>
            </a:r>
            <a:r>
              <a:rPr kumimoji="1" lang="en-US" altLang="ja-JP" dirty="0"/>
              <a:t>4 </a:t>
            </a:r>
            <a:r>
              <a:rPr kumimoji="1" lang="ja-JP" altLang="en-US"/>
              <a:t>レベル</a:t>
            </a:r>
          </a:p>
          <a:p>
            <a:pPr lvl="4"/>
            <a:r>
              <a:rPr kumimoji="1" lang="ja-JP" altLang="en-US"/>
              <a:t>第 </a:t>
            </a:r>
            <a:r>
              <a:rPr kumimoji="1" lang="en-US" altLang="ja-JP" dirty="0"/>
              <a:t>5 </a:t>
            </a:r>
            <a:r>
              <a:rPr kumimoji="1" lang="ja-JP" altLang="en-US"/>
              <a:t>レベル</a:t>
            </a:r>
          </a:p>
        </p:txBody>
      </p:sp>
      <p:sp>
        <p:nvSpPr>
          <p:cNvPr id="4" name="日付プレースホルダー 3">
            <a:extLst>
              <a:ext uri="{FF2B5EF4-FFF2-40B4-BE49-F238E27FC236}">
                <a16:creationId xmlns:a16="http://schemas.microsoft.com/office/drawing/2014/main" id="{2659AAA7-8468-DF18-D7BD-BCA5FF4BADAA}"/>
              </a:ext>
            </a:extLst>
          </p:cNvPr>
          <p:cNvSpPr>
            <a:spLocks noGrp="1"/>
          </p:cNvSpPr>
          <p:nvPr>
            <p:ph type="dt" sz="half" idx="10"/>
          </p:nvPr>
        </p:nvSpPr>
        <p:spPr/>
        <p:txBody>
          <a:bodyPr/>
          <a:lstStyle/>
          <a:p>
            <a:fld id="{D277D377-197A-D342-ACFB-1AAC2740A822}"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C3A2AACE-FB70-4EFF-9D03-6FFCC91FF0A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BE7958AF-EFB3-DE01-0321-E550730E9708}"/>
              </a:ext>
            </a:extLst>
          </p:cNvPr>
          <p:cNvSpPr>
            <a:spLocks noGrp="1"/>
          </p:cNvSpPr>
          <p:nvPr>
            <p:ph type="sldNum" sz="quarter" idx="12"/>
          </p:nvPr>
        </p:nvSpPr>
        <p:spPr>
          <a:xfrm>
            <a:off x="8610600" y="6365324"/>
            <a:ext cx="2743200" cy="365125"/>
          </a:xfrm>
        </p:spPr>
        <p:txBody>
          <a:bodyPr/>
          <a:lstStyle>
            <a:lvl1pPr>
              <a:defRPr sz="1800" b="1"/>
            </a:lvl1pPr>
          </a:lstStyle>
          <a:p>
            <a:fld id="{AECE1011-B0EB-A34B-826A-984540224A6C}" type="slidenum">
              <a:rPr lang="ja-JP" altLang="en-US" smtClean="0"/>
              <a:pPr/>
              <a:t>‹#›</a:t>
            </a:fld>
            <a:endParaRPr lang="ja-JP" altLang="en-US"/>
          </a:p>
        </p:txBody>
      </p:sp>
      <p:sp>
        <p:nvSpPr>
          <p:cNvPr id="20" name="正方形/長方形 19">
            <a:extLst>
              <a:ext uri="{FF2B5EF4-FFF2-40B4-BE49-F238E27FC236}">
                <a16:creationId xmlns:a16="http://schemas.microsoft.com/office/drawing/2014/main" id="{FEEB1A9B-D5D6-314E-E002-8DB50E4697EF}"/>
              </a:ext>
            </a:extLst>
          </p:cNvPr>
          <p:cNvSpPr/>
          <p:nvPr userDrawn="1"/>
        </p:nvSpPr>
        <p:spPr>
          <a:xfrm>
            <a:off x="9408410" y="126106"/>
            <a:ext cx="2253865" cy="429661"/>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フリーフォーム 24">
            <a:extLst>
              <a:ext uri="{FF2B5EF4-FFF2-40B4-BE49-F238E27FC236}">
                <a16:creationId xmlns:a16="http://schemas.microsoft.com/office/drawing/2014/main" id="{DFD08034-B518-7EF1-1EA7-4AE7A6640262}"/>
              </a:ext>
            </a:extLst>
          </p:cNvPr>
          <p:cNvSpPr/>
          <p:nvPr userDrawn="1"/>
        </p:nvSpPr>
        <p:spPr>
          <a:xfrm rot="5400000">
            <a:off x="8260359"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4" name="フリーフォーム 23">
            <a:extLst>
              <a:ext uri="{FF2B5EF4-FFF2-40B4-BE49-F238E27FC236}">
                <a16:creationId xmlns:a16="http://schemas.microsoft.com/office/drawing/2014/main" id="{83FF3F6C-C4DA-1582-D324-5F7A2AD97623}"/>
              </a:ext>
            </a:extLst>
          </p:cNvPr>
          <p:cNvSpPr/>
          <p:nvPr userDrawn="1"/>
        </p:nvSpPr>
        <p:spPr>
          <a:xfrm rot="5400000">
            <a:off x="598537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3" name="フリーフォーム 22">
            <a:extLst>
              <a:ext uri="{FF2B5EF4-FFF2-40B4-BE49-F238E27FC236}">
                <a16:creationId xmlns:a16="http://schemas.microsoft.com/office/drawing/2014/main" id="{611D2C4E-A0DB-3B71-1FCD-5815661AE774}"/>
              </a:ext>
            </a:extLst>
          </p:cNvPr>
          <p:cNvSpPr/>
          <p:nvPr userDrawn="1"/>
        </p:nvSpPr>
        <p:spPr>
          <a:xfrm rot="5400000">
            <a:off x="3710386"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2" name="フリーフォーム 21">
            <a:extLst>
              <a:ext uri="{FF2B5EF4-FFF2-40B4-BE49-F238E27FC236}">
                <a16:creationId xmlns:a16="http://schemas.microsoft.com/office/drawing/2014/main" id="{6050C885-291F-CA46-EC84-33636CFBAAED}"/>
              </a:ext>
            </a:extLst>
          </p:cNvPr>
          <p:cNvSpPr/>
          <p:nvPr userDrawn="1"/>
        </p:nvSpPr>
        <p:spPr>
          <a:xfrm rot="5400000">
            <a:off x="144091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7" name="テキスト ボックス 6">
            <a:extLst>
              <a:ext uri="{FF2B5EF4-FFF2-40B4-BE49-F238E27FC236}">
                <a16:creationId xmlns:a16="http://schemas.microsoft.com/office/drawing/2014/main" id="{B6506B99-86C6-3F8D-0CD1-C1DC62652CE5}"/>
              </a:ext>
            </a:extLst>
          </p:cNvPr>
          <p:cNvSpPr txBox="1"/>
          <p:nvPr userDrawn="1"/>
        </p:nvSpPr>
        <p:spPr>
          <a:xfrm>
            <a:off x="903774" y="140881"/>
            <a:ext cx="1503938" cy="400110"/>
          </a:xfrm>
          <a:prstGeom prst="rect">
            <a:avLst/>
          </a:prstGeom>
          <a:noFill/>
        </p:spPr>
        <p:txBody>
          <a:bodyPr wrap="none" rtlCol="0">
            <a:spAutoFit/>
          </a:bodyPr>
          <a:lstStyle/>
          <a:p>
            <a:r>
              <a:rPr kumimoji="1" lang="en-US" altLang="ja-JP" sz="2000" b="0" dirty="0">
                <a:solidFill>
                  <a:schemeClr val="tx1">
                    <a:lumMod val="50000"/>
                    <a:lumOff val="50000"/>
                  </a:schemeClr>
                </a:solidFill>
              </a:rPr>
              <a:t>1. </a:t>
            </a:r>
            <a:r>
              <a:rPr kumimoji="1" lang="ja-JP" altLang="en-US" sz="2000" b="0">
                <a:solidFill>
                  <a:schemeClr val="tx1">
                    <a:lumMod val="50000"/>
                    <a:lumOff val="50000"/>
                  </a:schemeClr>
                </a:solidFill>
              </a:rPr>
              <a:t>研究背景</a:t>
            </a:r>
          </a:p>
        </p:txBody>
      </p:sp>
      <p:sp>
        <p:nvSpPr>
          <p:cNvPr id="8" name="テキスト ボックス 7">
            <a:extLst>
              <a:ext uri="{FF2B5EF4-FFF2-40B4-BE49-F238E27FC236}">
                <a16:creationId xmlns:a16="http://schemas.microsoft.com/office/drawing/2014/main" id="{F06C601E-627C-38D0-6CE7-20AD4D4CF2A8}"/>
              </a:ext>
            </a:extLst>
          </p:cNvPr>
          <p:cNvSpPr txBox="1"/>
          <p:nvPr userDrawn="1"/>
        </p:nvSpPr>
        <p:spPr>
          <a:xfrm>
            <a:off x="3435340" y="140881"/>
            <a:ext cx="990977" cy="400110"/>
          </a:xfrm>
          <a:prstGeom prst="rect">
            <a:avLst/>
          </a:prstGeom>
          <a:noFill/>
        </p:spPr>
        <p:txBody>
          <a:bodyPr wrap="none" rtlCol="0">
            <a:spAutoFit/>
          </a:bodyPr>
          <a:lstStyle/>
          <a:p>
            <a:r>
              <a:rPr kumimoji="1" lang="en-US" altLang="ja-JP" sz="2000" b="0" dirty="0">
                <a:solidFill>
                  <a:schemeClr val="tx1">
                    <a:lumMod val="50000"/>
                    <a:lumOff val="50000"/>
                  </a:schemeClr>
                </a:solidFill>
              </a:rPr>
              <a:t>2. </a:t>
            </a:r>
            <a:r>
              <a:rPr kumimoji="1" lang="ja-JP" altLang="en-US" sz="2000" b="0">
                <a:solidFill>
                  <a:schemeClr val="tx1">
                    <a:lumMod val="50000"/>
                    <a:lumOff val="50000"/>
                  </a:schemeClr>
                </a:solidFill>
              </a:rPr>
              <a:t>目的</a:t>
            </a:r>
          </a:p>
        </p:txBody>
      </p:sp>
      <p:sp>
        <p:nvSpPr>
          <p:cNvPr id="9" name="テキスト ボックス 8">
            <a:extLst>
              <a:ext uri="{FF2B5EF4-FFF2-40B4-BE49-F238E27FC236}">
                <a16:creationId xmlns:a16="http://schemas.microsoft.com/office/drawing/2014/main" id="{EDE5CF1F-EC6D-2F43-5ECE-1776A509B79F}"/>
              </a:ext>
            </a:extLst>
          </p:cNvPr>
          <p:cNvSpPr txBox="1"/>
          <p:nvPr userDrawn="1"/>
        </p:nvSpPr>
        <p:spPr>
          <a:xfrm>
            <a:off x="5453845" y="140881"/>
            <a:ext cx="1492716" cy="400110"/>
          </a:xfrm>
          <a:prstGeom prst="rect">
            <a:avLst/>
          </a:prstGeom>
          <a:noFill/>
        </p:spPr>
        <p:txBody>
          <a:bodyPr wrap="none" rtlCol="0">
            <a:spAutoFit/>
          </a:bodyPr>
          <a:lstStyle/>
          <a:p>
            <a:r>
              <a:rPr kumimoji="1" lang="en-US" altLang="ja-JP" sz="2000" b="1" dirty="0">
                <a:solidFill>
                  <a:schemeClr val="bg1"/>
                </a:solidFill>
              </a:rPr>
              <a:t>3. </a:t>
            </a:r>
            <a:r>
              <a:rPr kumimoji="1" lang="ja-JP" altLang="en-US" sz="2000" b="1">
                <a:solidFill>
                  <a:schemeClr val="bg1"/>
                </a:solidFill>
              </a:rPr>
              <a:t>計算方法</a:t>
            </a:r>
          </a:p>
        </p:txBody>
      </p:sp>
      <p:sp>
        <p:nvSpPr>
          <p:cNvPr id="10" name="テキスト ボックス 9">
            <a:extLst>
              <a:ext uri="{FF2B5EF4-FFF2-40B4-BE49-F238E27FC236}">
                <a16:creationId xmlns:a16="http://schemas.microsoft.com/office/drawing/2014/main" id="{2F17083A-9B7B-0BFF-52E6-90B177048E30}"/>
              </a:ext>
            </a:extLst>
          </p:cNvPr>
          <p:cNvSpPr txBox="1"/>
          <p:nvPr userDrawn="1"/>
        </p:nvSpPr>
        <p:spPr>
          <a:xfrm>
            <a:off x="7985313" y="140881"/>
            <a:ext cx="979755" cy="400110"/>
          </a:xfrm>
          <a:prstGeom prst="rect">
            <a:avLst/>
          </a:prstGeom>
          <a:noFill/>
        </p:spPr>
        <p:txBody>
          <a:bodyPr wrap="none" rtlCol="0">
            <a:spAutoFit/>
          </a:bodyPr>
          <a:lstStyle/>
          <a:p>
            <a:r>
              <a:rPr kumimoji="1" lang="en-US" altLang="ja-JP" sz="2000" dirty="0">
                <a:solidFill>
                  <a:schemeClr val="tx1">
                    <a:lumMod val="50000"/>
                    <a:lumOff val="50000"/>
                  </a:schemeClr>
                </a:solidFill>
              </a:rPr>
              <a:t>4. </a:t>
            </a:r>
            <a:r>
              <a:rPr kumimoji="1" lang="ja-JP" altLang="en-US" sz="2000">
                <a:solidFill>
                  <a:schemeClr val="tx1">
                    <a:lumMod val="50000"/>
                    <a:lumOff val="50000"/>
                  </a:schemeClr>
                </a:solidFill>
              </a:rPr>
              <a:t>結果</a:t>
            </a:r>
          </a:p>
        </p:txBody>
      </p:sp>
      <p:sp>
        <p:nvSpPr>
          <p:cNvPr id="11" name="テキスト ボックス 10">
            <a:extLst>
              <a:ext uri="{FF2B5EF4-FFF2-40B4-BE49-F238E27FC236}">
                <a16:creationId xmlns:a16="http://schemas.microsoft.com/office/drawing/2014/main" id="{14BEF318-0DBC-FB5C-8F9E-0DA526FC18A1}"/>
              </a:ext>
            </a:extLst>
          </p:cNvPr>
          <p:cNvSpPr txBox="1"/>
          <p:nvPr userDrawn="1"/>
        </p:nvSpPr>
        <p:spPr>
          <a:xfrm>
            <a:off x="9917224" y="140881"/>
            <a:ext cx="1236236" cy="400110"/>
          </a:xfrm>
          <a:prstGeom prst="rect">
            <a:avLst/>
          </a:prstGeom>
          <a:noFill/>
        </p:spPr>
        <p:txBody>
          <a:bodyPr wrap="none" rtlCol="0">
            <a:spAutoFit/>
          </a:bodyPr>
          <a:lstStyle/>
          <a:p>
            <a:r>
              <a:rPr kumimoji="1" lang="en-US" altLang="ja-JP" sz="2000" dirty="0">
                <a:solidFill>
                  <a:schemeClr val="tx1">
                    <a:lumMod val="50000"/>
                    <a:lumOff val="50000"/>
                  </a:schemeClr>
                </a:solidFill>
              </a:rPr>
              <a:t>5. </a:t>
            </a:r>
            <a:r>
              <a:rPr kumimoji="1" lang="ja-JP" altLang="en-US" sz="2000">
                <a:solidFill>
                  <a:schemeClr val="tx1">
                    <a:lumMod val="50000"/>
                    <a:lumOff val="50000"/>
                  </a:schemeClr>
                </a:solidFill>
              </a:rPr>
              <a:t>まとめ</a:t>
            </a:r>
          </a:p>
        </p:txBody>
      </p:sp>
    </p:spTree>
    <p:extLst>
      <p:ext uri="{BB962C8B-B14F-4D97-AF65-F5344CB8AC3E}">
        <p14:creationId xmlns:p14="http://schemas.microsoft.com/office/powerpoint/2010/main" val="1457046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4_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A15FDE-5763-546E-8728-A3AD69C5E0D9}"/>
              </a:ext>
            </a:extLst>
          </p:cNvPr>
          <p:cNvSpPr>
            <a:spLocks noGrp="1"/>
          </p:cNvSpPr>
          <p:nvPr>
            <p:ph type="title"/>
          </p:nvPr>
        </p:nvSpPr>
        <p:spPr>
          <a:xfrm>
            <a:off x="838200" y="794789"/>
            <a:ext cx="10515600" cy="587912"/>
          </a:xfrm>
        </p:spPr>
        <p:txBody>
          <a:bodyPr>
            <a:noAutofit/>
          </a:bodyPr>
          <a:lstStyle>
            <a:lvl1pPr>
              <a:defRPr sz="36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8650EEC-577E-746A-2EE1-F5E01C0305B4}"/>
              </a:ext>
            </a:extLst>
          </p:cNvPr>
          <p:cNvSpPr>
            <a:spLocks noGrp="1"/>
          </p:cNvSpPr>
          <p:nvPr>
            <p:ph idx="1"/>
          </p:nvPr>
        </p:nvSpPr>
        <p:spPr>
          <a:xfrm>
            <a:off x="838200" y="1485731"/>
            <a:ext cx="10515600" cy="4683719"/>
          </a:xfrm>
        </p:spPr>
        <p:txBody>
          <a:bodyPr/>
          <a:lstStyle/>
          <a:p>
            <a:pPr lvl="0"/>
            <a:r>
              <a:rPr kumimoji="1" lang="ja-JP" altLang="en-US"/>
              <a:t>マスター テキストの書式設定</a:t>
            </a:r>
          </a:p>
          <a:p>
            <a:pPr lvl="1"/>
            <a:r>
              <a:rPr kumimoji="1" lang="ja-JP" altLang="en-US"/>
              <a:t>第 </a:t>
            </a:r>
            <a:r>
              <a:rPr kumimoji="1" lang="en-US" altLang="ja-JP" dirty="0"/>
              <a:t>2 </a:t>
            </a:r>
            <a:r>
              <a:rPr kumimoji="1" lang="ja-JP" altLang="en-US"/>
              <a:t>レベル</a:t>
            </a:r>
          </a:p>
          <a:p>
            <a:pPr lvl="2"/>
            <a:r>
              <a:rPr kumimoji="1" lang="ja-JP" altLang="en-US"/>
              <a:t>第 </a:t>
            </a:r>
            <a:r>
              <a:rPr kumimoji="1" lang="en-US" altLang="ja-JP" dirty="0"/>
              <a:t>3 </a:t>
            </a:r>
            <a:r>
              <a:rPr kumimoji="1" lang="ja-JP" altLang="en-US"/>
              <a:t>レベル</a:t>
            </a:r>
          </a:p>
          <a:p>
            <a:pPr lvl="3"/>
            <a:r>
              <a:rPr kumimoji="1" lang="ja-JP" altLang="en-US"/>
              <a:t>第 </a:t>
            </a:r>
            <a:r>
              <a:rPr kumimoji="1" lang="en-US" altLang="ja-JP" dirty="0"/>
              <a:t>4 </a:t>
            </a:r>
            <a:r>
              <a:rPr kumimoji="1" lang="ja-JP" altLang="en-US"/>
              <a:t>レベル</a:t>
            </a:r>
          </a:p>
          <a:p>
            <a:pPr lvl="4"/>
            <a:r>
              <a:rPr kumimoji="1" lang="ja-JP" altLang="en-US"/>
              <a:t>第 </a:t>
            </a:r>
            <a:r>
              <a:rPr kumimoji="1" lang="en-US" altLang="ja-JP" dirty="0"/>
              <a:t>5 </a:t>
            </a:r>
            <a:r>
              <a:rPr kumimoji="1" lang="ja-JP" altLang="en-US"/>
              <a:t>レベル</a:t>
            </a:r>
          </a:p>
        </p:txBody>
      </p:sp>
      <p:sp>
        <p:nvSpPr>
          <p:cNvPr id="4" name="日付プレースホルダー 3">
            <a:extLst>
              <a:ext uri="{FF2B5EF4-FFF2-40B4-BE49-F238E27FC236}">
                <a16:creationId xmlns:a16="http://schemas.microsoft.com/office/drawing/2014/main" id="{2659AAA7-8468-DF18-D7BD-BCA5FF4BADAA}"/>
              </a:ext>
            </a:extLst>
          </p:cNvPr>
          <p:cNvSpPr>
            <a:spLocks noGrp="1"/>
          </p:cNvSpPr>
          <p:nvPr>
            <p:ph type="dt" sz="half" idx="10"/>
          </p:nvPr>
        </p:nvSpPr>
        <p:spPr/>
        <p:txBody>
          <a:bodyPr/>
          <a:lstStyle/>
          <a:p>
            <a:fld id="{D277D377-197A-D342-ACFB-1AAC2740A822}"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C3A2AACE-FB70-4EFF-9D03-6FFCC91FF0A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BE7958AF-EFB3-DE01-0321-E550730E9708}"/>
              </a:ext>
            </a:extLst>
          </p:cNvPr>
          <p:cNvSpPr>
            <a:spLocks noGrp="1"/>
          </p:cNvSpPr>
          <p:nvPr>
            <p:ph type="sldNum" sz="quarter" idx="12"/>
          </p:nvPr>
        </p:nvSpPr>
        <p:spPr>
          <a:xfrm>
            <a:off x="8610600" y="6365324"/>
            <a:ext cx="2743200" cy="365125"/>
          </a:xfrm>
        </p:spPr>
        <p:txBody>
          <a:bodyPr/>
          <a:lstStyle>
            <a:lvl1pPr>
              <a:defRPr sz="1800" b="1"/>
            </a:lvl1pPr>
          </a:lstStyle>
          <a:p>
            <a:fld id="{AECE1011-B0EB-A34B-826A-984540224A6C}" type="slidenum">
              <a:rPr lang="ja-JP" altLang="en-US" smtClean="0"/>
              <a:pPr/>
              <a:t>‹#›</a:t>
            </a:fld>
            <a:endParaRPr lang="ja-JP" altLang="en-US"/>
          </a:p>
        </p:txBody>
      </p:sp>
      <p:sp>
        <p:nvSpPr>
          <p:cNvPr id="20" name="正方形/長方形 19">
            <a:extLst>
              <a:ext uri="{FF2B5EF4-FFF2-40B4-BE49-F238E27FC236}">
                <a16:creationId xmlns:a16="http://schemas.microsoft.com/office/drawing/2014/main" id="{FEEB1A9B-D5D6-314E-E002-8DB50E4697EF}"/>
              </a:ext>
            </a:extLst>
          </p:cNvPr>
          <p:cNvSpPr/>
          <p:nvPr userDrawn="1"/>
        </p:nvSpPr>
        <p:spPr>
          <a:xfrm>
            <a:off x="9408410" y="126106"/>
            <a:ext cx="2253865" cy="429661"/>
          </a:xfrm>
          <a:prstGeom prst="rect">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フリーフォーム 24">
            <a:extLst>
              <a:ext uri="{FF2B5EF4-FFF2-40B4-BE49-F238E27FC236}">
                <a16:creationId xmlns:a16="http://schemas.microsoft.com/office/drawing/2014/main" id="{DFD08034-B518-7EF1-1EA7-4AE7A6640262}"/>
              </a:ext>
            </a:extLst>
          </p:cNvPr>
          <p:cNvSpPr/>
          <p:nvPr userDrawn="1"/>
        </p:nvSpPr>
        <p:spPr>
          <a:xfrm rot="5400000">
            <a:off x="8260359"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4" name="フリーフォーム 23">
            <a:extLst>
              <a:ext uri="{FF2B5EF4-FFF2-40B4-BE49-F238E27FC236}">
                <a16:creationId xmlns:a16="http://schemas.microsoft.com/office/drawing/2014/main" id="{83FF3F6C-C4DA-1582-D324-5F7A2AD97623}"/>
              </a:ext>
            </a:extLst>
          </p:cNvPr>
          <p:cNvSpPr/>
          <p:nvPr userDrawn="1"/>
        </p:nvSpPr>
        <p:spPr>
          <a:xfrm rot="5400000">
            <a:off x="598537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solidFill>
                <a:schemeClr val="tx1"/>
              </a:solidFill>
            </a:endParaRPr>
          </a:p>
        </p:txBody>
      </p:sp>
      <p:sp>
        <p:nvSpPr>
          <p:cNvPr id="23" name="フリーフォーム 22">
            <a:extLst>
              <a:ext uri="{FF2B5EF4-FFF2-40B4-BE49-F238E27FC236}">
                <a16:creationId xmlns:a16="http://schemas.microsoft.com/office/drawing/2014/main" id="{611D2C4E-A0DB-3B71-1FCD-5815661AE774}"/>
              </a:ext>
            </a:extLst>
          </p:cNvPr>
          <p:cNvSpPr/>
          <p:nvPr userDrawn="1"/>
        </p:nvSpPr>
        <p:spPr>
          <a:xfrm rot="5400000">
            <a:off x="3710386"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2" name="フリーフォーム 21">
            <a:extLst>
              <a:ext uri="{FF2B5EF4-FFF2-40B4-BE49-F238E27FC236}">
                <a16:creationId xmlns:a16="http://schemas.microsoft.com/office/drawing/2014/main" id="{6050C885-291F-CA46-EC84-33636CFBAAED}"/>
              </a:ext>
            </a:extLst>
          </p:cNvPr>
          <p:cNvSpPr/>
          <p:nvPr userDrawn="1"/>
        </p:nvSpPr>
        <p:spPr>
          <a:xfrm rot="5400000">
            <a:off x="144091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7" name="テキスト ボックス 6">
            <a:extLst>
              <a:ext uri="{FF2B5EF4-FFF2-40B4-BE49-F238E27FC236}">
                <a16:creationId xmlns:a16="http://schemas.microsoft.com/office/drawing/2014/main" id="{B6506B99-86C6-3F8D-0CD1-C1DC62652CE5}"/>
              </a:ext>
            </a:extLst>
          </p:cNvPr>
          <p:cNvSpPr txBox="1"/>
          <p:nvPr userDrawn="1"/>
        </p:nvSpPr>
        <p:spPr>
          <a:xfrm>
            <a:off x="903774" y="140881"/>
            <a:ext cx="1503938" cy="400110"/>
          </a:xfrm>
          <a:prstGeom prst="rect">
            <a:avLst/>
          </a:prstGeom>
          <a:noFill/>
        </p:spPr>
        <p:txBody>
          <a:bodyPr wrap="none" rtlCol="0">
            <a:spAutoFit/>
          </a:bodyPr>
          <a:lstStyle/>
          <a:p>
            <a:r>
              <a:rPr kumimoji="1" lang="en-US" altLang="ja-JP" sz="2000" b="0" dirty="0">
                <a:solidFill>
                  <a:schemeClr val="tx1">
                    <a:lumMod val="50000"/>
                    <a:lumOff val="50000"/>
                  </a:schemeClr>
                </a:solidFill>
              </a:rPr>
              <a:t>1. </a:t>
            </a:r>
            <a:r>
              <a:rPr kumimoji="1" lang="ja-JP" altLang="en-US" sz="2000" b="0">
                <a:solidFill>
                  <a:schemeClr val="tx1">
                    <a:lumMod val="50000"/>
                    <a:lumOff val="50000"/>
                  </a:schemeClr>
                </a:solidFill>
              </a:rPr>
              <a:t>研究背景</a:t>
            </a:r>
          </a:p>
        </p:txBody>
      </p:sp>
      <p:sp>
        <p:nvSpPr>
          <p:cNvPr id="8" name="テキスト ボックス 7">
            <a:extLst>
              <a:ext uri="{FF2B5EF4-FFF2-40B4-BE49-F238E27FC236}">
                <a16:creationId xmlns:a16="http://schemas.microsoft.com/office/drawing/2014/main" id="{F06C601E-627C-38D0-6CE7-20AD4D4CF2A8}"/>
              </a:ext>
            </a:extLst>
          </p:cNvPr>
          <p:cNvSpPr txBox="1"/>
          <p:nvPr userDrawn="1"/>
        </p:nvSpPr>
        <p:spPr>
          <a:xfrm>
            <a:off x="3435340" y="140881"/>
            <a:ext cx="990977" cy="400110"/>
          </a:xfrm>
          <a:prstGeom prst="rect">
            <a:avLst/>
          </a:prstGeom>
          <a:noFill/>
        </p:spPr>
        <p:txBody>
          <a:bodyPr wrap="none" rtlCol="0">
            <a:spAutoFit/>
          </a:bodyPr>
          <a:lstStyle/>
          <a:p>
            <a:r>
              <a:rPr kumimoji="1" lang="en-US" altLang="ja-JP" sz="2000" b="0" dirty="0">
                <a:solidFill>
                  <a:schemeClr val="tx1">
                    <a:lumMod val="50000"/>
                    <a:lumOff val="50000"/>
                  </a:schemeClr>
                </a:solidFill>
              </a:rPr>
              <a:t>2. </a:t>
            </a:r>
            <a:r>
              <a:rPr kumimoji="1" lang="ja-JP" altLang="en-US" sz="2000" b="0">
                <a:solidFill>
                  <a:schemeClr val="tx1">
                    <a:lumMod val="50000"/>
                    <a:lumOff val="50000"/>
                  </a:schemeClr>
                </a:solidFill>
              </a:rPr>
              <a:t>目的</a:t>
            </a:r>
          </a:p>
        </p:txBody>
      </p:sp>
      <p:sp>
        <p:nvSpPr>
          <p:cNvPr id="9" name="テキスト ボックス 8">
            <a:extLst>
              <a:ext uri="{FF2B5EF4-FFF2-40B4-BE49-F238E27FC236}">
                <a16:creationId xmlns:a16="http://schemas.microsoft.com/office/drawing/2014/main" id="{EDE5CF1F-EC6D-2F43-5ECE-1776A509B79F}"/>
              </a:ext>
            </a:extLst>
          </p:cNvPr>
          <p:cNvSpPr txBox="1"/>
          <p:nvPr userDrawn="1"/>
        </p:nvSpPr>
        <p:spPr>
          <a:xfrm>
            <a:off x="5453845" y="140881"/>
            <a:ext cx="1492716" cy="400110"/>
          </a:xfrm>
          <a:prstGeom prst="rect">
            <a:avLst/>
          </a:prstGeom>
          <a:noFill/>
        </p:spPr>
        <p:txBody>
          <a:bodyPr wrap="none" rtlCol="0">
            <a:spAutoFit/>
          </a:bodyPr>
          <a:lstStyle/>
          <a:p>
            <a:r>
              <a:rPr kumimoji="1" lang="en-US" altLang="ja-JP" sz="2000" b="0" dirty="0">
                <a:solidFill>
                  <a:schemeClr val="tx1">
                    <a:lumMod val="50000"/>
                    <a:lumOff val="50000"/>
                  </a:schemeClr>
                </a:solidFill>
              </a:rPr>
              <a:t>3. </a:t>
            </a:r>
            <a:r>
              <a:rPr kumimoji="1" lang="ja-JP" altLang="en-US" sz="2000" b="0">
                <a:solidFill>
                  <a:schemeClr val="tx1">
                    <a:lumMod val="50000"/>
                    <a:lumOff val="50000"/>
                  </a:schemeClr>
                </a:solidFill>
              </a:rPr>
              <a:t>計算方法</a:t>
            </a:r>
          </a:p>
        </p:txBody>
      </p:sp>
      <p:sp>
        <p:nvSpPr>
          <p:cNvPr id="10" name="テキスト ボックス 9">
            <a:extLst>
              <a:ext uri="{FF2B5EF4-FFF2-40B4-BE49-F238E27FC236}">
                <a16:creationId xmlns:a16="http://schemas.microsoft.com/office/drawing/2014/main" id="{2F17083A-9B7B-0BFF-52E6-90B177048E30}"/>
              </a:ext>
            </a:extLst>
          </p:cNvPr>
          <p:cNvSpPr txBox="1"/>
          <p:nvPr userDrawn="1"/>
        </p:nvSpPr>
        <p:spPr>
          <a:xfrm>
            <a:off x="7985313" y="140881"/>
            <a:ext cx="990977" cy="400110"/>
          </a:xfrm>
          <a:prstGeom prst="rect">
            <a:avLst/>
          </a:prstGeom>
          <a:noFill/>
        </p:spPr>
        <p:txBody>
          <a:bodyPr wrap="none" rtlCol="0">
            <a:spAutoFit/>
          </a:bodyPr>
          <a:lstStyle/>
          <a:p>
            <a:r>
              <a:rPr kumimoji="1" lang="en-US" altLang="ja-JP" sz="2000" b="1" dirty="0">
                <a:solidFill>
                  <a:schemeClr val="bg1"/>
                </a:solidFill>
              </a:rPr>
              <a:t>4. </a:t>
            </a:r>
            <a:r>
              <a:rPr kumimoji="1" lang="ja-JP" altLang="en-US" sz="2000" b="1">
                <a:solidFill>
                  <a:schemeClr val="bg1"/>
                </a:solidFill>
              </a:rPr>
              <a:t>結果</a:t>
            </a:r>
          </a:p>
        </p:txBody>
      </p:sp>
      <p:sp>
        <p:nvSpPr>
          <p:cNvPr id="11" name="テキスト ボックス 10">
            <a:extLst>
              <a:ext uri="{FF2B5EF4-FFF2-40B4-BE49-F238E27FC236}">
                <a16:creationId xmlns:a16="http://schemas.microsoft.com/office/drawing/2014/main" id="{14BEF318-0DBC-FB5C-8F9E-0DA526FC18A1}"/>
              </a:ext>
            </a:extLst>
          </p:cNvPr>
          <p:cNvSpPr txBox="1"/>
          <p:nvPr userDrawn="1"/>
        </p:nvSpPr>
        <p:spPr>
          <a:xfrm>
            <a:off x="9917224" y="140881"/>
            <a:ext cx="1236236" cy="400110"/>
          </a:xfrm>
          <a:prstGeom prst="rect">
            <a:avLst/>
          </a:prstGeom>
          <a:noFill/>
        </p:spPr>
        <p:txBody>
          <a:bodyPr wrap="none" rtlCol="0">
            <a:spAutoFit/>
          </a:bodyPr>
          <a:lstStyle/>
          <a:p>
            <a:r>
              <a:rPr kumimoji="1" lang="en-US" altLang="ja-JP" sz="2000" dirty="0">
                <a:solidFill>
                  <a:schemeClr val="tx1">
                    <a:lumMod val="50000"/>
                    <a:lumOff val="50000"/>
                  </a:schemeClr>
                </a:solidFill>
              </a:rPr>
              <a:t>5. </a:t>
            </a:r>
            <a:r>
              <a:rPr kumimoji="1" lang="ja-JP" altLang="en-US" sz="2000">
                <a:solidFill>
                  <a:schemeClr val="tx1">
                    <a:lumMod val="50000"/>
                    <a:lumOff val="50000"/>
                  </a:schemeClr>
                </a:solidFill>
              </a:rPr>
              <a:t>まとめ</a:t>
            </a:r>
          </a:p>
        </p:txBody>
      </p:sp>
    </p:spTree>
    <p:extLst>
      <p:ext uri="{BB962C8B-B14F-4D97-AF65-F5344CB8AC3E}">
        <p14:creationId xmlns:p14="http://schemas.microsoft.com/office/powerpoint/2010/main" val="791100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5_タイトルと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9A15FDE-5763-546E-8728-A3AD69C5E0D9}"/>
              </a:ext>
            </a:extLst>
          </p:cNvPr>
          <p:cNvSpPr>
            <a:spLocks noGrp="1"/>
          </p:cNvSpPr>
          <p:nvPr>
            <p:ph type="title"/>
          </p:nvPr>
        </p:nvSpPr>
        <p:spPr>
          <a:xfrm>
            <a:off x="838200" y="794789"/>
            <a:ext cx="10515600" cy="587912"/>
          </a:xfrm>
        </p:spPr>
        <p:txBody>
          <a:bodyPr>
            <a:noAutofit/>
          </a:bodyPr>
          <a:lstStyle>
            <a:lvl1pPr>
              <a:defRPr sz="36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8650EEC-577E-746A-2EE1-F5E01C0305B4}"/>
              </a:ext>
            </a:extLst>
          </p:cNvPr>
          <p:cNvSpPr>
            <a:spLocks noGrp="1"/>
          </p:cNvSpPr>
          <p:nvPr>
            <p:ph idx="1"/>
          </p:nvPr>
        </p:nvSpPr>
        <p:spPr>
          <a:xfrm>
            <a:off x="838200" y="1485731"/>
            <a:ext cx="10515600" cy="4683719"/>
          </a:xfrm>
        </p:spPr>
        <p:txBody>
          <a:bodyPr/>
          <a:lstStyle/>
          <a:p>
            <a:pPr lvl="0"/>
            <a:r>
              <a:rPr kumimoji="1" lang="ja-JP" altLang="en-US"/>
              <a:t>マスター テキストの書式設定</a:t>
            </a:r>
          </a:p>
          <a:p>
            <a:pPr lvl="1"/>
            <a:r>
              <a:rPr kumimoji="1" lang="ja-JP" altLang="en-US"/>
              <a:t>第 </a:t>
            </a:r>
            <a:r>
              <a:rPr kumimoji="1" lang="en-US" altLang="ja-JP" dirty="0"/>
              <a:t>2 </a:t>
            </a:r>
            <a:r>
              <a:rPr kumimoji="1" lang="ja-JP" altLang="en-US"/>
              <a:t>レベル</a:t>
            </a:r>
          </a:p>
          <a:p>
            <a:pPr lvl="2"/>
            <a:r>
              <a:rPr kumimoji="1" lang="ja-JP" altLang="en-US"/>
              <a:t>第 </a:t>
            </a:r>
            <a:r>
              <a:rPr kumimoji="1" lang="en-US" altLang="ja-JP" dirty="0"/>
              <a:t>3 </a:t>
            </a:r>
            <a:r>
              <a:rPr kumimoji="1" lang="ja-JP" altLang="en-US"/>
              <a:t>レベル</a:t>
            </a:r>
          </a:p>
          <a:p>
            <a:pPr lvl="3"/>
            <a:r>
              <a:rPr kumimoji="1" lang="ja-JP" altLang="en-US"/>
              <a:t>第 </a:t>
            </a:r>
            <a:r>
              <a:rPr kumimoji="1" lang="en-US" altLang="ja-JP" dirty="0"/>
              <a:t>4 </a:t>
            </a:r>
            <a:r>
              <a:rPr kumimoji="1" lang="ja-JP" altLang="en-US"/>
              <a:t>レベル</a:t>
            </a:r>
          </a:p>
          <a:p>
            <a:pPr lvl="4"/>
            <a:r>
              <a:rPr kumimoji="1" lang="ja-JP" altLang="en-US"/>
              <a:t>第 </a:t>
            </a:r>
            <a:r>
              <a:rPr kumimoji="1" lang="en-US" altLang="ja-JP" dirty="0"/>
              <a:t>5 </a:t>
            </a:r>
            <a:r>
              <a:rPr kumimoji="1" lang="ja-JP" altLang="en-US"/>
              <a:t>レベル</a:t>
            </a:r>
          </a:p>
        </p:txBody>
      </p:sp>
      <p:sp>
        <p:nvSpPr>
          <p:cNvPr id="4" name="日付プレースホルダー 3">
            <a:extLst>
              <a:ext uri="{FF2B5EF4-FFF2-40B4-BE49-F238E27FC236}">
                <a16:creationId xmlns:a16="http://schemas.microsoft.com/office/drawing/2014/main" id="{2659AAA7-8468-DF18-D7BD-BCA5FF4BADAA}"/>
              </a:ext>
            </a:extLst>
          </p:cNvPr>
          <p:cNvSpPr>
            <a:spLocks noGrp="1"/>
          </p:cNvSpPr>
          <p:nvPr>
            <p:ph type="dt" sz="half" idx="10"/>
          </p:nvPr>
        </p:nvSpPr>
        <p:spPr/>
        <p:txBody>
          <a:bodyPr/>
          <a:lstStyle/>
          <a:p>
            <a:fld id="{D277D377-197A-D342-ACFB-1AAC2740A822}"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C3A2AACE-FB70-4EFF-9D03-6FFCC91FF0A0}"/>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BE7958AF-EFB3-DE01-0321-E550730E9708}"/>
              </a:ext>
            </a:extLst>
          </p:cNvPr>
          <p:cNvSpPr>
            <a:spLocks noGrp="1"/>
          </p:cNvSpPr>
          <p:nvPr>
            <p:ph type="sldNum" sz="quarter" idx="12"/>
          </p:nvPr>
        </p:nvSpPr>
        <p:spPr>
          <a:xfrm>
            <a:off x="8610600" y="6365324"/>
            <a:ext cx="2743200" cy="365125"/>
          </a:xfrm>
        </p:spPr>
        <p:txBody>
          <a:bodyPr/>
          <a:lstStyle>
            <a:lvl1pPr>
              <a:defRPr sz="1800" b="1"/>
            </a:lvl1pPr>
          </a:lstStyle>
          <a:p>
            <a:fld id="{AECE1011-B0EB-A34B-826A-984540224A6C}" type="slidenum">
              <a:rPr lang="ja-JP" altLang="en-US" smtClean="0"/>
              <a:pPr/>
              <a:t>‹#›</a:t>
            </a:fld>
            <a:endParaRPr lang="ja-JP" altLang="en-US"/>
          </a:p>
        </p:txBody>
      </p:sp>
      <p:sp>
        <p:nvSpPr>
          <p:cNvPr id="20" name="正方形/長方形 19">
            <a:extLst>
              <a:ext uri="{FF2B5EF4-FFF2-40B4-BE49-F238E27FC236}">
                <a16:creationId xmlns:a16="http://schemas.microsoft.com/office/drawing/2014/main" id="{FEEB1A9B-D5D6-314E-E002-8DB50E4697EF}"/>
              </a:ext>
            </a:extLst>
          </p:cNvPr>
          <p:cNvSpPr/>
          <p:nvPr userDrawn="1"/>
        </p:nvSpPr>
        <p:spPr>
          <a:xfrm>
            <a:off x="9408410" y="126106"/>
            <a:ext cx="2253865" cy="429661"/>
          </a:xfrm>
          <a:prstGeom prst="rect">
            <a:avLst/>
          </a:prstGeom>
          <a:solidFill>
            <a:schemeClr val="accent4"/>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フリーフォーム 24">
            <a:extLst>
              <a:ext uri="{FF2B5EF4-FFF2-40B4-BE49-F238E27FC236}">
                <a16:creationId xmlns:a16="http://schemas.microsoft.com/office/drawing/2014/main" id="{DFD08034-B518-7EF1-1EA7-4AE7A6640262}"/>
              </a:ext>
            </a:extLst>
          </p:cNvPr>
          <p:cNvSpPr/>
          <p:nvPr userDrawn="1"/>
        </p:nvSpPr>
        <p:spPr>
          <a:xfrm rot="5400000">
            <a:off x="8260359"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4" name="フリーフォーム 23">
            <a:extLst>
              <a:ext uri="{FF2B5EF4-FFF2-40B4-BE49-F238E27FC236}">
                <a16:creationId xmlns:a16="http://schemas.microsoft.com/office/drawing/2014/main" id="{83FF3F6C-C4DA-1582-D324-5F7A2AD97623}"/>
              </a:ext>
            </a:extLst>
          </p:cNvPr>
          <p:cNvSpPr/>
          <p:nvPr userDrawn="1"/>
        </p:nvSpPr>
        <p:spPr>
          <a:xfrm rot="5400000">
            <a:off x="598537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solidFill>
                <a:schemeClr val="tx1"/>
              </a:solidFill>
            </a:endParaRPr>
          </a:p>
        </p:txBody>
      </p:sp>
      <p:sp>
        <p:nvSpPr>
          <p:cNvPr id="23" name="フリーフォーム 22">
            <a:extLst>
              <a:ext uri="{FF2B5EF4-FFF2-40B4-BE49-F238E27FC236}">
                <a16:creationId xmlns:a16="http://schemas.microsoft.com/office/drawing/2014/main" id="{611D2C4E-A0DB-3B71-1FCD-5815661AE774}"/>
              </a:ext>
            </a:extLst>
          </p:cNvPr>
          <p:cNvSpPr/>
          <p:nvPr userDrawn="1"/>
        </p:nvSpPr>
        <p:spPr>
          <a:xfrm rot="5400000">
            <a:off x="3710386"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2" name="フリーフォーム 21">
            <a:extLst>
              <a:ext uri="{FF2B5EF4-FFF2-40B4-BE49-F238E27FC236}">
                <a16:creationId xmlns:a16="http://schemas.microsoft.com/office/drawing/2014/main" id="{6050C885-291F-CA46-EC84-33636CFBAAED}"/>
              </a:ext>
            </a:extLst>
          </p:cNvPr>
          <p:cNvSpPr/>
          <p:nvPr userDrawn="1"/>
        </p:nvSpPr>
        <p:spPr>
          <a:xfrm rot="5400000">
            <a:off x="1440912" y="-995318"/>
            <a:ext cx="429662" cy="2672508"/>
          </a:xfrm>
          <a:custGeom>
            <a:avLst/>
            <a:gdLst>
              <a:gd name="csX0" fmla="*/ 0 w 429662"/>
              <a:gd name="csY0" fmla="*/ 429661 h 2672508"/>
              <a:gd name="csX1" fmla="*/ 1 w 429662"/>
              <a:gd name="csY1" fmla="*/ 429659 h 2672508"/>
              <a:gd name="csX2" fmla="*/ 1 w 429662"/>
              <a:gd name="csY2" fmla="*/ 418643 h 2672508"/>
              <a:gd name="csX3" fmla="*/ 5509 w 429662"/>
              <a:gd name="csY3" fmla="*/ 418643 h 2672508"/>
              <a:gd name="csX4" fmla="*/ 214831 w 429662"/>
              <a:gd name="csY4" fmla="*/ 0 h 2672508"/>
              <a:gd name="csX5" fmla="*/ 424152 w 429662"/>
              <a:gd name="csY5" fmla="*/ 418643 h 2672508"/>
              <a:gd name="csX6" fmla="*/ 429662 w 429662"/>
              <a:gd name="csY6" fmla="*/ 418643 h 2672508"/>
              <a:gd name="csX7" fmla="*/ 429662 w 429662"/>
              <a:gd name="csY7" fmla="*/ 2672508 h 2672508"/>
              <a:gd name="csX8" fmla="*/ 1 w 429662"/>
              <a:gd name="csY8" fmla="*/ 2672508 h 2672508"/>
              <a:gd name="csX9" fmla="*/ 1 w 429662"/>
              <a:gd name="csY9" fmla="*/ 429661 h 267250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Lst>
            <a:rect l="l" t="t" r="r" b="b"/>
            <a:pathLst>
              <a:path w="429662" h="2672508">
                <a:moveTo>
                  <a:pt x="0" y="429661"/>
                </a:moveTo>
                <a:lnTo>
                  <a:pt x="1" y="429659"/>
                </a:lnTo>
                <a:lnTo>
                  <a:pt x="1" y="418643"/>
                </a:lnTo>
                <a:lnTo>
                  <a:pt x="5509" y="418643"/>
                </a:lnTo>
                <a:lnTo>
                  <a:pt x="214831" y="0"/>
                </a:lnTo>
                <a:lnTo>
                  <a:pt x="424152" y="418643"/>
                </a:lnTo>
                <a:lnTo>
                  <a:pt x="429662" y="418643"/>
                </a:lnTo>
                <a:lnTo>
                  <a:pt x="429662" y="2672508"/>
                </a:lnTo>
                <a:lnTo>
                  <a:pt x="1" y="2672508"/>
                </a:lnTo>
                <a:lnTo>
                  <a:pt x="1" y="429661"/>
                </a:lnTo>
                <a:close/>
              </a:path>
            </a:pathLst>
          </a:cu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7" name="テキスト ボックス 6">
            <a:extLst>
              <a:ext uri="{FF2B5EF4-FFF2-40B4-BE49-F238E27FC236}">
                <a16:creationId xmlns:a16="http://schemas.microsoft.com/office/drawing/2014/main" id="{B6506B99-86C6-3F8D-0CD1-C1DC62652CE5}"/>
              </a:ext>
            </a:extLst>
          </p:cNvPr>
          <p:cNvSpPr txBox="1"/>
          <p:nvPr userDrawn="1"/>
        </p:nvSpPr>
        <p:spPr>
          <a:xfrm>
            <a:off x="903774" y="140881"/>
            <a:ext cx="1503938" cy="400110"/>
          </a:xfrm>
          <a:prstGeom prst="rect">
            <a:avLst/>
          </a:prstGeom>
          <a:noFill/>
        </p:spPr>
        <p:txBody>
          <a:bodyPr wrap="none" rtlCol="0">
            <a:spAutoFit/>
          </a:bodyPr>
          <a:lstStyle/>
          <a:p>
            <a:r>
              <a:rPr kumimoji="1" lang="en-US" altLang="ja-JP" sz="2000" b="0" dirty="0">
                <a:solidFill>
                  <a:schemeClr val="tx1">
                    <a:lumMod val="50000"/>
                    <a:lumOff val="50000"/>
                  </a:schemeClr>
                </a:solidFill>
              </a:rPr>
              <a:t>1. </a:t>
            </a:r>
            <a:r>
              <a:rPr kumimoji="1" lang="ja-JP" altLang="en-US" sz="2000" b="0">
                <a:solidFill>
                  <a:schemeClr val="tx1">
                    <a:lumMod val="50000"/>
                    <a:lumOff val="50000"/>
                  </a:schemeClr>
                </a:solidFill>
              </a:rPr>
              <a:t>研究背景</a:t>
            </a:r>
          </a:p>
        </p:txBody>
      </p:sp>
      <p:sp>
        <p:nvSpPr>
          <p:cNvPr id="8" name="テキスト ボックス 7">
            <a:extLst>
              <a:ext uri="{FF2B5EF4-FFF2-40B4-BE49-F238E27FC236}">
                <a16:creationId xmlns:a16="http://schemas.microsoft.com/office/drawing/2014/main" id="{F06C601E-627C-38D0-6CE7-20AD4D4CF2A8}"/>
              </a:ext>
            </a:extLst>
          </p:cNvPr>
          <p:cNvSpPr txBox="1"/>
          <p:nvPr userDrawn="1"/>
        </p:nvSpPr>
        <p:spPr>
          <a:xfrm>
            <a:off x="3435340" y="140881"/>
            <a:ext cx="990977" cy="400110"/>
          </a:xfrm>
          <a:prstGeom prst="rect">
            <a:avLst/>
          </a:prstGeom>
          <a:noFill/>
        </p:spPr>
        <p:txBody>
          <a:bodyPr wrap="none" rtlCol="0">
            <a:spAutoFit/>
          </a:bodyPr>
          <a:lstStyle/>
          <a:p>
            <a:r>
              <a:rPr kumimoji="1" lang="en-US" altLang="ja-JP" sz="2000" b="0" dirty="0">
                <a:solidFill>
                  <a:schemeClr val="tx1">
                    <a:lumMod val="50000"/>
                    <a:lumOff val="50000"/>
                  </a:schemeClr>
                </a:solidFill>
              </a:rPr>
              <a:t>2. </a:t>
            </a:r>
            <a:r>
              <a:rPr kumimoji="1" lang="ja-JP" altLang="en-US" sz="2000" b="0">
                <a:solidFill>
                  <a:schemeClr val="tx1">
                    <a:lumMod val="50000"/>
                    <a:lumOff val="50000"/>
                  </a:schemeClr>
                </a:solidFill>
              </a:rPr>
              <a:t>目的</a:t>
            </a:r>
          </a:p>
        </p:txBody>
      </p:sp>
      <p:sp>
        <p:nvSpPr>
          <p:cNvPr id="9" name="テキスト ボックス 8">
            <a:extLst>
              <a:ext uri="{FF2B5EF4-FFF2-40B4-BE49-F238E27FC236}">
                <a16:creationId xmlns:a16="http://schemas.microsoft.com/office/drawing/2014/main" id="{EDE5CF1F-EC6D-2F43-5ECE-1776A509B79F}"/>
              </a:ext>
            </a:extLst>
          </p:cNvPr>
          <p:cNvSpPr txBox="1"/>
          <p:nvPr userDrawn="1"/>
        </p:nvSpPr>
        <p:spPr>
          <a:xfrm>
            <a:off x="5453845" y="140881"/>
            <a:ext cx="1492716" cy="400110"/>
          </a:xfrm>
          <a:prstGeom prst="rect">
            <a:avLst/>
          </a:prstGeom>
          <a:noFill/>
        </p:spPr>
        <p:txBody>
          <a:bodyPr wrap="none" rtlCol="0">
            <a:spAutoFit/>
          </a:bodyPr>
          <a:lstStyle/>
          <a:p>
            <a:r>
              <a:rPr kumimoji="1" lang="en-US" altLang="ja-JP" sz="2000" b="0" dirty="0">
                <a:solidFill>
                  <a:schemeClr val="tx1">
                    <a:lumMod val="50000"/>
                    <a:lumOff val="50000"/>
                  </a:schemeClr>
                </a:solidFill>
              </a:rPr>
              <a:t>3. </a:t>
            </a:r>
            <a:r>
              <a:rPr kumimoji="1" lang="ja-JP" altLang="en-US" sz="2000" b="0">
                <a:solidFill>
                  <a:schemeClr val="tx1">
                    <a:lumMod val="50000"/>
                    <a:lumOff val="50000"/>
                  </a:schemeClr>
                </a:solidFill>
              </a:rPr>
              <a:t>計算方法</a:t>
            </a:r>
          </a:p>
        </p:txBody>
      </p:sp>
      <p:sp>
        <p:nvSpPr>
          <p:cNvPr id="10" name="テキスト ボックス 9">
            <a:extLst>
              <a:ext uri="{FF2B5EF4-FFF2-40B4-BE49-F238E27FC236}">
                <a16:creationId xmlns:a16="http://schemas.microsoft.com/office/drawing/2014/main" id="{2F17083A-9B7B-0BFF-52E6-90B177048E30}"/>
              </a:ext>
            </a:extLst>
          </p:cNvPr>
          <p:cNvSpPr txBox="1"/>
          <p:nvPr userDrawn="1"/>
        </p:nvSpPr>
        <p:spPr>
          <a:xfrm>
            <a:off x="7985313" y="140881"/>
            <a:ext cx="990977" cy="400110"/>
          </a:xfrm>
          <a:prstGeom prst="rect">
            <a:avLst/>
          </a:prstGeom>
          <a:noFill/>
        </p:spPr>
        <p:txBody>
          <a:bodyPr wrap="none" rtlCol="0">
            <a:spAutoFit/>
          </a:bodyPr>
          <a:lstStyle/>
          <a:p>
            <a:r>
              <a:rPr kumimoji="1" lang="en-US" altLang="ja-JP" sz="2000" b="0" dirty="0">
                <a:solidFill>
                  <a:schemeClr val="tx1">
                    <a:lumMod val="50000"/>
                    <a:lumOff val="50000"/>
                  </a:schemeClr>
                </a:solidFill>
              </a:rPr>
              <a:t>4. </a:t>
            </a:r>
            <a:r>
              <a:rPr kumimoji="1" lang="ja-JP" altLang="en-US" sz="2000" b="0">
                <a:solidFill>
                  <a:schemeClr val="tx1">
                    <a:lumMod val="50000"/>
                    <a:lumOff val="50000"/>
                  </a:schemeClr>
                </a:solidFill>
              </a:rPr>
              <a:t>結果</a:t>
            </a:r>
          </a:p>
        </p:txBody>
      </p:sp>
      <p:sp>
        <p:nvSpPr>
          <p:cNvPr id="11" name="テキスト ボックス 10">
            <a:extLst>
              <a:ext uri="{FF2B5EF4-FFF2-40B4-BE49-F238E27FC236}">
                <a16:creationId xmlns:a16="http://schemas.microsoft.com/office/drawing/2014/main" id="{14BEF318-0DBC-FB5C-8F9E-0DA526FC18A1}"/>
              </a:ext>
            </a:extLst>
          </p:cNvPr>
          <p:cNvSpPr txBox="1"/>
          <p:nvPr userDrawn="1"/>
        </p:nvSpPr>
        <p:spPr>
          <a:xfrm>
            <a:off x="9917224" y="140881"/>
            <a:ext cx="1236236" cy="400110"/>
          </a:xfrm>
          <a:prstGeom prst="rect">
            <a:avLst/>
          </a:prstGeom>
          <a:noFill/>
        </p:spPr>
        <p:txBody>
          <a:bodyPr wrap="none" rtlCol="0">
            <a:spAutoFit/>
          </a:bodyPr>
          <a:lstStyle/>
          <a:p>
            <a:r>
              <a:rPr kumimoji="1" lang="en-US" altLang="ja-JP" sz="2000" b="1" dirty="0">
                <a:solidFill>
                  <a:schemeClr val="bg1"/>
                </a:solidFill>
              </a:rPr>
              <a:t>5. </a:t>
            </a:r>
            <a:r>
              <a:rPr kumimoji="1" lang="ja-JP" altLang="en-US" sz="2000" b="1">
                <a:solidFill>
                  <a:schemeClr val="bg1"/>
                </a:solidFill>
              </a:rPr>
              <a:t>まとめ</a:t>
            </a:r>
          </a:p>
        </p:txBody>
      </p:sp>
    </p:spTree>
    <p:extLst>
      <p:ext uri="{BB962C8B-B14F-4D97-AF65-F5344CB8AC3E}">
        <p14:creationId xmlns:p14="http://schemas.microsoft.com/office/powerpoint/2010/main" val="8115620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163A09E-6ECC-9FC4-F509-DB8BAECBC48A}"/>
              </a:ext>
            </a:extLst>
          </p:cNvPr>
          <p:cNvSpPr>
            <a:spLocks noGrp="1"/>
          </p:cNvSpPr>
          <p:nvPr>
            <p:ph type="title"/>
          </p:nvPr>
        </p:nvSpPr>
        <p:spPr>
          <a:xfrm>
            <a:off x="831850" y="1709738"/>
            <a:ext cx="10515600" cy="2852737"/>
          </a:xfrm>
        </p:spPr>
        <p:txBody>
          <a:bodyPr anchor="b"/>
          <a:lstStyle>
            <a:lvl1pPr>
              <a:defRPr sz="6000"/>
            </a:lvl1p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EE6419ED-6489-0804-4FBC-18F1ED2A9A7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kumimoji="1" lang="ja-JP" altLang="en-US"/>
              <a:t>マスター テキストの書式設定</a:t>
            </a:r>
          </a:p>
        </p:txBody>
      </p:sp>
      <p:sp>
        <p:nvSpPr>
          <p:cNvPr id="4" name="日付プレースホルダー 3">
            <a:extLst>
              <a:ext uri="{FF2B5EF4-FFF2-40B4-BE49-F238E27FC236}">
                <a16:creationId xmlns:a16="http://schemas.microsoft.com/office/drawing/2014/main" id="{13B658E8-6AF3-FF59-7D97-946393C0271B}"/>
              </a:ext>
            </a:extLst>
          </p:cNvPr>
          <p:cNvSpPr>
            <a:spLocks noGrp="1"/>
          </p:cNvSpPr>
          <p:nvPr>
            <p:ph type="dt" sz="half" idx="10"/>
          </p:nvPr>
        </p:nvSpPr>
        <p:spPr/>
        <p:txBody>
          <a:bodyPr/>
          <a:lstStyle/>
          <a:p>
            <a:fld id="{29F00DA0-0EF1-7B40-AA22-02CA5E388AF2}"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B2F944EC-A6A2-ACA1-54B6-FA4E524919B1}"/>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19774A30-A0ED-96B6-27CB-E63460C58877}"/>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4291756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D7D46A4-41FB-0101-6E63-7E9B85A6DDF3}"/>
              </a:ext>
            </a:extLst>
          </p:cNvPr>
          <p:cNvSpPr>
            <a:spLocks noGrp="1"/>
          </p:cNvSpPr>
          <p:nvPr>
            <p:ph type="title"/>
          </p:nvPr>
        </p:nvSpPr>
        <p:spPr/>
        <p:txBody>
          <a:body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A4CD9FF4-B6BF-2D07-B629-97203A8F4B61}"/>
              </a:ext>
            </a:extLst>
          </p:cNvPr>
          <p:cNvSpPr>
            <a:spLocks noGrp="1"/>
          </p:cNvSpPr>
          <p:nvPr>
            <p:ph sz="half" idx="1"/>
          </p:nvPr>
        </p:nvSpPr>
        <p:spPr>
          <a:xfrm>
            <a:off x="838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a:extLst>
              <a:ext uri="{FF2B5EF4-FFF2-40B4-BE49-F238E27FC236}">
                <a16:creationId xmlns:a16="http://schemas.microsoft.com/office/drawing/2014/main" id="{2B7A4FB6-C60C-62B8-D5F5-FD847D45DD6E}"/>
              </a:ext>
            </a:extLst>
          </p:cNvPr>
          <p:cNvSpPr>
            <a:spLocks noGrp="1"/>
          </p:cNvSpPr>
          <p:nvPr>
            <p:ph sz="half" idx="2"/>
          </p:nvPr>
        </p:nvSpPr>
        <p:spPr>
          <a:xfrm>
            <a:off x="6172200" y="1825625"/>
            <a:ext cx="5181600" cy="435133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a:extLst>
              <a:ext uri="{FF2B5EF4-FFF2-40B4-BE49-F238E27FC236}">
                <a16:creationId xmlns:a16="http://schemas.microsoft.com/office/drawing/2014/main" id="{190D74FB-9798-CC5A-7838-1747BD176B45}"/>
              </a:ext>
            </a:extLst>
          </p:cNvPr>
          <p:cNvSpPr>
            <a:spLocks noGrp="1"/>
          </p:cNvSpPr>
          <p:nvPr>
            <p:ph type="dt" sz="half" idx="10"/>
          </p:nvPr>
        </p:nvSpPr>
        <p:spPr/>
        <p:txBody>
          <a:bodyPr/>
          <a:lstStyle/>
          <a:p>
            <a:fld id="{39D3A3AC-6C8D-5547-9B41-53AF941602CA}" type="datetime1">
              <a:rPr kumimoji="1" lang="ja-JP" altLang="en-US" smtClean="0"/>
              <a:t>2026/8/26</a:t>
            </a:fld>
            <a:endParaRPr kumimoji="1" lang="ja-JP" altLang="en-US"/>
          </a:p>
        </p:txBody>
      </p:sp>
      <p:sp>
        <p:nvSpPr>
          <p:cNvPr id="6" name="フッター プレースホルダー 5">
            <a:extLst>
              <a:ext uri="{FF2B5EF4-FFF2-40B4-BE49-F238E27FC236}">
                <a16:creationId xmlns:a16="http://schemas.microsoft.com/office/drawing/2014/main" id="{ECCB945A-13D7-B489-E789-DC4C2AC66BAF}"/>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6FC86B59-2C15-F753-8BE9-E6A62DF331F8}"/>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35533579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3A8FDA0-D58C-1F61-9EF1-C7C65552EE1A}"/>
              </a:ext>
            </a:extLst>
          </p:cNvPr>
          <p:cNvSpPr>
            <a:spLocks noGrp="1"/>
          </p:cNvSpPr>
          <p:nvPr>
            <p:ph type="title"/>
          </p:nvPr>
        </p:nvSpPr>
        <p:spPr>
          <a:xfrm>
            <a:off x="839788" y="365125"/>
            <a:ext cx="10515600" cy="1325563"/>
          </a:xfrm>
        </p:spPr>
        <p:txBody>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BAABF94B-D9FA-7ED1-9767-A20CC0249E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4" name="コンテンツ プレースホルダー 3">
            <a:extLst>
              <a:ext uri="{FF2B5EF4-FFF2-40B4-BE49-F238E27FC236}">
                <a16:creationId xmlns:a16="http://schemas.microsoft.com/office/drawing/2014/main" id="{F03D7D90-DA59-8E72-3EC4-DC28C541307C}"/>
              </a:ext>
            </a:extLst>
          </p:cNvPr>
          <p:cNvSpPr>
            <a:spLocks noGrp="1"/>
          </p:cNvSpPr>
          <p:nvPr>
            <p:ph sz="half" idx="2"/>
          </p:nvPr>
        </p:nvSpPr>
        <p:spPr>
          <a:xfrm>
            <a:off x="839788" y="2505075"/>
            <a:ext cx="5157787"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a:extLst>
              <a:ext uri="{FF2B5EF4-FFF2-40B4-BE49-F238E27FC236}">
                <a16:creationId xmlns:a16="http://schemas.microsoft.com/office/drawing/2014/main" id="{43CCAA93-F4CB-EBFA-DFDC-7A7ABD575D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a:t>マスター テキストの書式設定</a:t>
            </a:r>
          </a:p>
        </p:txBody>
      </p:sp>
      <p:sp>
        <p:nvSpPr>
          <p:cNvPr id="6" name="コンテンツ プレースホルダー 5">
            <a:extLst>
              <a:ext uri="{FF2B5EF4-FFF2-40B4-BE49-F238E27FC236}">
                <a16:creationId xmlns:a16="http://schemas.microsoft.com/office/drawing/2014/main" id="{179ED6C4-916C-159A-7830-ACE7B490C5CC}"/>
              </a:ext>
            </a:extLst>
          </p:cNvPr>
          <p:cNvSpPr>
            <a:spLocks noGrp="1"/>
          </p:cNvSpPr>
          <p:nvPr>
            <p:ph sz="quarter" idx="4"/>
          </p:nvPr>
        </p:nvSpPr>
        <p:spPr>
          <a:xfrm>
            <a:off x="6172200" y="2505075"/>
            <a:ext cx="5183188" cy="3684588"/>
          </a:xfrm>
        </p:spPr>
        <p:txBody>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a:extLst>
              <a:ext uri="{FF2B5EF4-FFF2-40B4-BE49-F238E27FC236}">
                <a16:creationId xmlns:a16="http://schemas.microsoft.com/office/drawing/2014/main" id="{C3771CED-2D6C-F361-F76A-08FA8A27245D}"/>
              </a:ext>
            </a:extLst>
          </p:cNvPr>
          <p:cNvSpPr>
            <a:spLocks noGrp="1"/>
          </p:cNvSpPr>
          <p:nvPr>
            <p:ph type="dt" sz="half" idx="10"/>
          </p:nvPr>
        </p:nvSpPr>
        <p:spPr/>
        <p:txBody>
          <a:bodyPr/>
          <a:lstStyle/>
          <a:p>
            <a:fld id="{F72F3707-3A8F-3447-BA91-DE9D9A3422B0}" type="datetime1">
              <a:rPr kumimoji="1" lang="ja-JP" altLang="en-US" smtClean="0"/>
              <a:t>2026/8/26</a:t>
            </a:fld>
            <a:endParaRPr kumimoji="1" lang="ja-JP" altLang="en-US"/>
          </a:p>
        </p:txBody>
      </p:sp>
      <p:sp>
        <p:nvSpPr>
          <p:cNvPr id="8" name="フッター プレースホルダー 7">
            <a:extLst>
              <a:ext uri="{FF2B5EF4-FFF2-40B4-BE49-F238E27FC236}">
                <a16:creationId xmlns:a16="http://schemas.microsoft.com/office/drawing/2014/main" id="{A066A122-F7D7-F049-6826-BCEB11503E72}"/>
              </a:ext>
            </a:extLst>
          </p:cNvPr>
          <p:cNvSpPr>
            <a:spLocks noGrp="1"/>
          </p:cNvSpPr>
          <p:nvPr>
            <p:ph type="ftr" sz="quarter" idx="11"/>
          </p:nvPr>
        </p:nvSpPr>
        <p:spPr/>
        <p:txBody>
          <a:bodyPr/>
          <a:lstStyle/>
          <a:p>
            <a:endParaRPr kumimoji="1" lang="ja-JP" altLang="en-US"/>
          </a:p>
        </p:txBody>
      </p:sp>
      <p:sp>
        <p:nvSpPr>
          <p:cNvPr id="9" name="スライド番号プレースホルダー 8">
            <a:extLst>
              <a:ext uri="{FF2B5EF4-FFF2-40B4-BE49-F238E27FC236}">
                <a16:creationId xmlns:a16="http://schemas.microsoft.com/office/drawing/2014/main" id="{3EB59BD9-65B8-38FB-1FAA-BAA19096EF1E}"/>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3707561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FEAE08D-917D-FD23-CD88-EC45D24B1D93}"/>
              </a:ext>
            </a:extLst>
          </p:cNvPr>
          <p:cNvSpPr>
            <a:spLocks noGrp="1"/>
          </p:cNvSpPr>
          <p:nvPr>
            <p:ph type="title"/>
          </p:nvPr>
        </p:nvSpPr>
        <p:spPr/>
        <p:txBody>
          <a:bodyPr/>
          <a:lstStyle/>
          <a:p>
            <a:r>
              <a:rPr kumimoji="1" lang="ja-JP" altLang="en-US"/>
              <a:t>マスター タイトルの書式設定</a:t>
            </a:r>
          </a:p>
        </p:txBody>
      </p:sp>
      <p:sp>
        <p:nvSpPr>
          <p:cNvPr id="3" name="日付プレースホルダー 2">
            <a:extLst>
              <a:ext uri="{FF2B5EF4-FFF2-40B4-BE49-F238E27FC236}">
                <a16:creationId xmlns:a16="http://schemas.microsoft.com/office/drawing/2014/main" id="{FC9E68BE-9E64-B2CC-4E23-4E089C0DCCCE}"/>
              </a:ext>
            </a:extLst>
          </p:cNvPr>
          <p:cNvSpPr>
            <a:spLocks noGrp="1"/>
          </p:cNvSpPr>
          <p:nvPr>
            <p:ph type="dt" sz="half" idx="10"/>
          </p:nvPr>
        </p:nvSpPr>
        <p:spPr/>
        <p:txBody>
          <a:bodyPr/>
          <a:lstStyle/>
          <a:p>
            <a:fld id="{9362C28F-D599-8745-A48C-A1A03A79229A}" type="datetime1">
              <a:rPr kumimoji="1" lang="ja-JP" altLang="en-US" smtClean="0"/>
              <a:t>2026/8/26</a:t>
            </a:fld>
            <a:endParaRPr kumimoji="1" lang="ja-JP" altLang="en-US"/>
          </a:p>
        </p:txBody>
      </p:sp>
      <p:sp>
        <p:nvSpPr>
          <p:cNvPr id="4" name="フッター プレースホルダー 3">
            <a:extLst>
              <a:ext uri="{FF2B5EF4-FFF2-40B4-BE49-F238E27FC236}">
                <a16:creationId xmlns:a16="http://schemas.microsoft.com/office/drawing/2014/main" id="{3F096E03-AEE1-03F8-5BB6-0EA2D01F8096}"/>
              </a:ext>
            </a:extLst>
          </p:cNvPr>
          <p:cNvSpPr>
            <a:spLocks noGrp="1"/>
          </p:cNvSpPr>
          <p:nvPr>
            <p:ph type="ftr" sz="quarter" idx="11"/>
          </p:nvPr>
        </p:nvSpPr>
        <p:spPr/>
        <p:txBody>
          <a:bodyPr/>
          <a:lstStyle/>
          <a:p>
            <a:endParaRPr kumimoji="1" lang="ja-JP" altLang="en-US"/>
          </a:p>
        </p:txBody>
      </p:sp>
      <p:sp>
        <p:nvSpPr>
          <p:cNvPr id="5" name="スライド番号プレースホルダー 4">
            <a:extLst>
              <a:ext uri="{FF2B5EF4-FFF2-40B4-BE49-F238E27FC236}">
                <a16:creationId xmlns:a16="http://schemas.microsoft.com/office/drawing/2014/main" id="{5DCD70E3-D4ED-7FA9-F897-CB3DD87C1D2C}"/>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32059358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a:extLst>
              <a:ext uri="{FF2B5EF4-FFF2-40B4-BE49-F238E27FC236}">
                <a16:creationId xmlns:a16="http://schemas.microsoft.com/office/drawing/2014/main" id="{706997D2-2BFA-41A7-708F-788C869D2B20}"/>
              </a:ext>
            </a:extLst>
          </p:cNvPr>
          <p:cNvSpPr>
            <a:spLocks noGrp="1"/>
          </p:cNvSpPr>
          <p:nvPr>
            <p:ph type="dt" sz="half" idx="10"/>
          </p:nvPr>
        </p:nvSpPr>
        <p:spPr/>
        <p:txBody>
          <a:bodyPr/>
          <a:lstStyle/>
          <a:p>
            <a:fld id="{A63D5A94-B1BF-6440-995E-4E56D0A67A7B}" type="datetime1">
              <a:rPr kumimoji="1" lang="ja-JP" altLang="en-US" smtClean="0"/>
              <a:t>2026/8/26</a:t>
            </a:fld>
            <a:endParaRPr kumimoji="1" lang="ja-JP" altLang="en-US"/>
          </a:p>
        </p:txBody>
      </p:sp>
      <p:sp>
        <p:nvSpPr>
          <p:cNvPr id="3" name="フッター プレースホルダー 2">
            <a:extLst>
              <a:ext uri="{FF2B5EF4-FFF2-40B4-BE49-F238E27FC236}">
                <a16:creationId xmlns:a16="http://schemas.microsoft.com/office/drawing/2014/main" id="{094C9921-1D6E-2F64-5A7C-9EBC09E95CE0}"/>
              </a:ext>
            </a:extLst>
          </p:cNvPr>
          <p:cNvSpPr>
            <a:spLocks noGrp="1"/>
          </p:cNvSpPr>
          <p:nvPr>
            <p:ph type="ftr" sz="quarter" idx="1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2D01320C-C452-7A7F-800D-EBBCA243D31A}"/>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19756808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BC31E4AB-AA55-1ADF-30FC-48AB514B7C03}"/>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コンテンツ プレースホルダー 2">
            <a:extLst>
              <a:ext uri="{FF2B5EF4-FFF2-40B4-BE49-F238E27FC236}">
                <a16:creationId xmlns:a16="http://schemas.microsoft.com/office/drawing/2014/main" id="{1D6549CE-F9E4-7B75-1EE8-236CFF48471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a:extLst>
              <a:ext uri="{FF2B5EF4-FFF2-40B4-BE49-F238E27FC236}">
                <a16:creationId xmlns:a16="http://schemas.microsoft.com/office/drawing/2014/main" id="{0EE36DCC-585F-3BF8-58AA-D678C8793A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CAF748C4-B529-BF72-8CB4-8B0ED932D9AC}"/>
              </a:ext>
            </a:extLst>
          </p:cNvPr>
          <p:cNvSpPr>
            <a:spLocks noGrp="1"/>
          </p:cNvSpPr>
          <p:nvPr>
            <p:ph type="dt" sz="half" idx="10"/>
          </p:nvPr>
        </p:nvSpPr>
        <p:spPr/>
        <p:txBody>
          <a:bodyPr/>
          <a:lstStyle/>
          <a:p>
            <a:fld id="{737FCF58-2BCA-5A4A-8F92-47090B1ADE29}" type="datetime1">
              <a:rPr kumimoji="1" lang="ja-JP" altLang="en-US" smtClean="0"/>
              <a:t>2026/8/26</a:t>
            </a:fld>
            <a:endParaRPr kumimoji="1" lang="ja-JP" altLang="en-US"/>
          </a:p>
        </p:txBody>
      </p:sp>
      <p:sp>
        <p:nvSpPr>
          <p:cNvPr id="6" name="フッター プレースホルダー 5">
            <a:extLst>
              <a:ext uri="{FF2B5EF4-FFF2-40B4-BE49-F238E27FC236}">
                <a16:creationId xmlns:a16="http://schemas.microsoft.com/office/drawing/2014/main" id="{7296E2D7-46DB-EE6F-72C8-0AAD51D72FC2}"/>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A9881B38-D303-6178-C41C-DF24488D379A}"/>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38458555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2F62955-257E-FF6C-2855-782DFEB27F44}"/>
              </a:ext>
            </a:extLst>
          </p:cNvPr>
          <p:cNvSpPr>
            <a:spLocks noGrp="1"/>
          </p:cNvSpPr>
          <p:nvPr>
            <p:ph type="title"/>
          </p:nvPr>
        </p:nvSpPr>
        <p:spPr>
          <a:xfrm>
            <a:off x="839788" y="457200"/>
            <a:ext cx="3932237" cy="1600200"/>
          </a:xfrm>
        </p:spPr>
        <p:txBody>
          <a:bodyPr anchor="b"/>
          <a:lstStyle>
            <a:lvl1pPr>
              <a:defRPr sz="3200"/>
            </a:lvl1pPr>
          </a:lstStyle>
          <a:p>
            <a:r>
              <a:rPr kumimoji="1" lang="ja-JP" altLang="en-US"/>
              <a:t>マスター タイトルの書式設定</a:t>
            </a:r>
          </a:p>
        </p:txBody>
      </p:sp>
      <p:sp>
        <p:nvSpPr>
          <p:cNvPr id="3" name="図プレースホルダー 2">
            <a:extLst>
              <a:ext uri="{FF2B5EF4-FFF2-40B4-BE49-F238E27FC236}">
                <a16:creationId xmlns:a16="http://schemas.microsoft.com/office/drawing/2014/main" id="{17AB2284-7912-BD33-495A-B0302CAFB6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a:extLst>
              <a:ext uri="{FF2B5EF4-FFF2-40B4-BE49-F238E27FC236}">
                <a16:creationId xmlns:a16="http://schemas.microsoft.com/office/drawing/2014/main" id="{9FF87A65-5832-4738-7777-DEA838AD51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a:t>マスター テキストの書式設定</a:t>
            </a:r>
          </a:p>
        </p:txBody>
      </p:sp>
      <p:sp>
        <p:nvSpPr>
          <p:cNvPr id="5" name="日付プレースホルダー 4">
            <a:extLst>
              <a:ext uri="{FF2B5EF4-FFF2-40B4-BE49-F238E27FC236}">
                <a16:creationId xmlns:a16="http://schemas.microsoft.com/office/drawing/2014/main" id="{18750C4B-6905-3078-D387-9A850A5788BC}"/>
              </a:ext>
            </a:extLst>
          </p:cNvPr>
          <p:cNvSpPr>
            <a:spLocks noGrp="1"/>
          </p:cNvSpPr>
          <p:nvPr>
            <p:ph type="dt" sz="half" idx="10"/>
          </p:nvPr>
        </p:nvSpPr>
        <p:spPr/>
        <p:txBody>
          <a:bodyPr/>
          <a:lstStyle/>
          <a:p>
            <a:fld id="{B1B35AFB-F310-C049-8059-FE467D981583}" type="datetime1">
              <a:rPr kumimoji="1" lang="ja-JP" altLang="en-US" smtClean="0"/>
              <a:t>2026/8/26</a:t>
            </a:fld>
            <a:endParaRPr kumimoji="1" lang="ja-JP" altLang="en-US"/>
          </a:p>
        </p:txBody>
      </p:sp>
      <p:sp>
        <p:nvSpPr>
          <p:cNvPr id="6" name="フッター プレースホルダー 5">
            <a:extLst>
              <a:ext uri="{FF2B5EF4-FFF2-40B4-BE49-F238E27FC236}">
                <a16:creationId xmlns:a16="http://schemas.microsoft.com/office/drawing/2014/main" id="{807DA5B0-C335-01D3-B93A-2B6CC8D32A4F}"/>
              </a:ext>
            </a:extLst>
          </p:cNvPr>
          <p:cNvSpPr>
            <a:spLocks noGrp="1"/>
          </p:cNvSpPr>
          <p:nvPr>
            <p:ph type="ftr" sz="quarter" idx="11"/>
          </p:nvPr>
        </p:nvSpPr>
        <p:spPr/>
        <p:txBody>
          <a:bodyPr/>
          <a:lstStyle/>
          <a:p>
            <a:endParaRPr kumimoji="1" lang="ja-JP" altLang="en-US"/>
          </a:p>
        </p:txBody>
      </p:sp>
      <p:sp>
        <p:nvSpPr>
          <p:cNvPr id="7" name="スライド番号プレースホルダー 6">
            <a:extLst>
              <a:ext uri="{FF2B5EF4-FFF2-40B4-BE49-F238E27FC236}">
                <a16:creationId xmlns:a16="http://schemas.microsoft.com/office/drawing/2014/main" id="{96CFA2FC-AFE3-DDA1-22EE-E40BD8E3EB9A}"/>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35502772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169D41D2-F777-53A0-6762-F3E93DE9A956}"/>
              </a:ext>
            </a:extLst>
          </p:cNvPr>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29B86DA3-F890-FA94-C9A0-5655150ABFB3}"/>
              </a:ext>
            </a:extLst>
          </p:cNvPr>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4B8DFB71-103B-FADF-921D-E9925C8D655C}"/>
              </a:ext>
            </a:extLst>
          </p:cNvPr>
          <p:cNvSpPr>
            <a:spLocks noGrp="1"/>
          </p:cNvSpPr>
          <p:nvPr>
            <p:ph type="dt" sz="half" idx="10"/>
          </p:nvPr>
        </p:nvSpPr>
        <p:spPr/>
        <p:txBody>
          <a:bodyPr/>
          <a:lstStyle/>
          <a:p>
            <a:fld id="{A0B25C32-C19E-B74D-8773-47C4C14DDA3B}"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A590A8A2-84A7-34AD-CA47-80234FA2DA4B}"/>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22770E50-737E-CBB6-68CF-5221457E0893}"/>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36244472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a:extLst>
              <a:ext uri="{FF2B5EF4-FFF2-40B4-BE49-F238E27FC236}">
                <a16:creationId xmlns:a16="http://schemas.microsoft.com/office/drawing/2014/main" id="{6EBE8A29-313F-39D1-114A-B3AC162B8453}"/>
              </a:ext>
            </a:extLst>
          </p:cNvPr>
          <p:cNvSpPr>
            <a:spLocks noGrp="1"/>
          </p:cNvSpPr>
          <p:nvPr>
            <p:ph type="title" orient="vert"/>
          </p:nvPr>
        </p:nvSpPr>
        <p:spPr>
          <a:xfrm>
            <a:off x="8724900" y="365125"/>
            <a:ext cx="2628900" cy="5811838"/>
          </a:xfrm>
        </p:spPr>
        <p:txBody>
          <a:bodyPr vert="eaVert"/>
          <a:lstStyle/>
          <a:p>
            <a:r>
              <a:rPr kumimoji="1" lang="ja-JP" altLang="en-US"/>
              <a:t>マスター タイトルの書式設定</a:t>
            </a:r>
          </a:p>
        </p:txBody>
      </p:sp>
      <p:sp>
        <p:nvSpPr>
          <p:cNvPr id="3" name="縦書きテキスト プレースホルダー 2">
            <a:extLst>
              <a:ext uri="{FF2B5EF4-FFF2-40B4-BE49-F238E27FC236}">
                <a16:creationId xmlns:a16="http://schemas.microsoft.com/office/drawing/2014/main" id="{5BF93058-1098-DE8D-22DA-4F4D10F7059D}"/>
              </a:ext>
            </a:extLst>
          </p:cNvPr>
          <p:cNvSpPr>
            <a:spLocks noGrp="1"/>
          </p:cNvSpPr>
          <p:nvPr>
            <p:ph type="body" orient="vert" idx="1"/>
          </p:nvPr>
        </p:nvSpPr>
        <p:spPr>
          <a:xfrm>
            <a:off x="838200" y="365125"/>
            <a:ext cx="7734300" cy="5811838"/>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496C0A8A-5DCC-D5E8-A864-D812EAE30582}"/>
              </a:ext>
            </a:extLst>
          </p:cNvPr>
          <p:cNvSpPr>
            <a:spLocks noGrp="1"/>
          </p:cNvSpPr>
          <p:nvPr>
            <p:ph type="dt" sz="half" idx="10"/>
          </p:nvPr>
        </p:nvSpPr>
        <p:spPr/>
        <p:txBody>
          <a:bodyPr/>
          <a:lstStyle/>
          <a:p>
            <a:fld id="{506BB2C1-F4EA-834C-9D4E-18EBB90EBB1C}"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DB664FB9-71EB-8494-E710-1C897605EC8F}"/>
              </a:ext>
            </a:extLst>
          </p:cNvPr>
          <p:cNvSpPr>
            <a:spLocks noGrp="1"/>
          </p:cNvSpPr>
          <p:nvPr>
            <p:ph type="ftr" sz="quarter" idx="11"/>
          </p:nvPr>
        </p:nvSpPr>
        <p:spPr/>
        <p:txBody>
          <a:bodyPr/>
          <a:lstStyle/>
          <a:p>
            <a:endParaRPr kumimoji="1" lang="ja-JP" altLang="en-US"/>
          </a:p>
        </p:txBody>
      </p:sp>
      <p:sp>
        <p:nvSpPr>
          <p:cNvPr id="6" name="スライド番号プレースホルダー 5">
            <a:extLst>
              <a:ext uri="{FF2B5EF4-FFF2-40B4-BE49-F238E27FC236}">
                <a16:creationId xmlns:a16="http://schemas.microsoft.com/office/drawing/2014/main" id="{49AA0458-763E-EB1E-D6F4-D0F9484B6525}"/>
              </a:ext>
            </a:extLst>
          </p:cNvPr>
          <p:cNvSpPr>
            <a:spLocks noGrp="1"/>
          </p:cNvSpPr>
          <p:nvPr>
            <p:ph type="sldNum" sz="quarter" idx="12"/>
          </p:nvPr>
        </p:nvSpPr>
        <p:spPr/>
        <p:txBody>
          <a:body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2025341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a:extLst>
              <a:ext uri="{FF2B5EF4-FFF2-40B4-BE49-F238E27FC236}">
                <a16:creationId xmlns:a16="http://schemas.microsoft.com/office/drawing/2014/main" id="{469E62B7-C499-A535-B070-521E4A886D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ja-JP" altLang="en-US"/>
              <a:t>マスター タイトルの書式設定</a:t>
            </a:r>
          </a:p>
        </p:txBody>
      </p:sp>
      <p:sp>
        <p:nvSpPr>
          <p:cNvPr id="3" name="テキスト プレースホルダー 2">
            <a:extLst>
              <a:ext uri="{FF2B5EF4-FFF2-40B4-BE49-F238E27FC236}">
                <a16:creationId xmlns:a16="http://schemas.microsoft.com/office/drawing/2014/main" id="{C5213E4D-A4AB-6432-6A84-D305378D13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a:extLst>
              <a:ext uri="{FF2B5EF4-FFF2-40B4-BE49-F238E27FC236}">
                <a16:creationId xmlns:a16="http://schemas.microsoft.com/office/drawing/2014/main" id="{AAC1897A-8983-545D-914B-46EA6D4CD2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78EE936-E029-9347-B40C-4C7EF28A21B0}" type="datetime1">
              <a:rPr kumimoji="1" lang="ja-JP" altLang="en-US" smtClean="0"/>
              <a:t>2026/8/26</a:t>
            </a:fld>
            <a:endParaRPr kumimoji="1" lang="ja-JP" altLang="en-US"/>
          </a:p>
        </p:txBody>
      </p:sp>
      <p:sp>
        <p:nvSpPr>
          <p:cNvPr id="5" name="フッター プレースホルダー 4">
            <a:extLst>
              <a:ext uri="{FF2B5EF4-FFF2-40B4-BE49-F238E27FC236}">
                <a16:creationId xmlns:a16="http://schemas.microsoft.com/office/drawing/2014/main" id="{5D864F90-32FD-C640-B849-EFAB4E0486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ja-JP" altLang="en-US"/>
          </a:p>
        </p:txBody>
      </p:sp>
      <p:sp>
        <p:nvSpPr>
          <p:cNvPr id="6" name="スライド番号プレースホルダー 5">
            <a:extLst>
              <a:ext uri="{FF2B5EF4-FFF2-40B4-BE49-F238E27FC236}">
                <a16:creationId xmlns:a16="http://schemas.microsoft.com/office/drawing/2014/main" id="{C4BD36E4-3C36-895D-CC7B-4FA650DE7E1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ECE1011-B0EB-A34B-826A-984540224A6C}" type="slidenum">
              <a:rPr kumimoji="1" lang="ja-JP" altLang="en-US" smtClean="0"/>
              <a:t>‹#›</a:t>
            </a:fld>
            <a:endParaRPr kumimoji="1" lang="ja-JP" altLang="en-US"/>
          </a:p>
        </p:txBody>
      </p:sp>
    </p:spTree>
    <p:extLst>
      <p:ext uri="{BB962C8B-B14F-4D97-AF65-F5344CB8AC3E}">
        <p14:creationId xmlns:p14="http://schemas.microsoft.com/office/powerpoint/2010/main" val="1371317145"/>
      </p:ext>
    </p:extLst>
  </p:cSld>
  <p:clrMap bg1="lt1" tx1="dk1" bg2="lt2" tx2="dk2" accent1="accent1" accent2="accent2" accent3="accent3" accent4="accent4" accent5="accent5" accent6="accent6" hlink="hlink" folHlink="folHlink"/>
  <p:sldLayoutIdLst>
    <p:sldLayoutId id="2147483665" r:id="rId1"/>
    <p:sldLayoutId id="2147483649" r:id="rId2"/>
    <p:sldLayoutId id="2147483650" r:id="rId3"/>
    <p:sldLayoutId id="2147483660" r:id="rId4"/>
    <p:sldLayoutId id="2147483661" r:id="rId5"/>
    <p:sldLayoutId id="2147483662" r:id="rId6"/>
    <p:sldLayoutId id="2147483663" r:id="rId7"/>
    <p:sldLayoutId id="2147483664"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hf hdr="0" ftr="0" dt="0"/>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png"/><Relationship Id="rId7" Type="http://schemas.openxmlformats.org/officeDocument/2006/relationships/image" Target="../media/image80.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3.emf"/></Relationships>
</file>

<file path=ppt/slides/_rels/slide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6.emf"/><Relationship Id="rId4" Type="http://schemas.openxmlformats.org/officeDocument/2006/relationships/image" Target="../media/image15.emf"/></Relationships>
</file>

<file path=ppt/slides/_rels/slide1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18.emf"/><Relationship Id="rId4" Type="http://schemas.openxmlformats.org/officeDocument/2006/relationships/image" Target="../media/image17.emf"/></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 Id="rId11" Type="http://schemas.openxmlformats.org/officeDocument/2006/relationships/image" Target="NULL"/><Relationship Id="rId10" Type="http://schemas.openxmlformats.org/officeDocument/2006/relationships/image" Target="NUL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1.emf"/><Relationship Id="rId7" Type="http://schemas.openxmlformats.org/officeDocument/2006/relationships/image" Target="../media/image14.emf"/><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24.emf"/><Relationship Id="rId5" Type="http://schemas.openxmlformats.org/officeDocument/2006/relationships/image" Target="../media/image23.emf"/><Relationship Id="rId4" Type="http://schemas.openxmlformats.org/officeDocument/2006/relationships/image" Target="../media/image22.emf"/></Relationships>
</file>

<file path=ppt/slides/_rels/slide16.xml.rels><?xml version="1.0" encoding="UTF-8" standalone="yes"?>
<Relationships xmlns="http://schemas.openxmlformats.org/package/2006/relationships"><Relationship Id="rId3" Type="http://schemas.openxmlformats.org/officeDocument/2006/relationships/image" Target="../media/image25.emf"/><Relationship Id="rId7" Type="http://schemas.openxmlformats.org/officeDocument/2006/relationships/image" Target="../media/image14.emf"/><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28.emf"/><Relationship Id="rId5" Type="http://schemas.openxmlformats.org/officeDocument/2006/relationships/image" Target="../media/image27.emf"/><Relationship Id="rId4" Type="http://schemas.openxmlformats.org/officeDocument/2006/relationships/image" Target="../media/image26.emf"/></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29.emf"/></Relationships>
</file>

<file path=ppt/slides/_rels/slide18.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31.emf"/><Relationship Id="rId7" Type="http://schemas.openxmlformats.org/officeDocument/2006/relationships/image" Target="../media/image14.emf"/><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image" Target="../media/image34.emf"/><Relationship Id="rId5" Type="http://schemas.openxmlformats.org/officeDocument/2006/relationships/image" Target="../media/image33.emf"/><Relationship Id="rId4" Type="http://schemas.openxmlformats.org/officeDocument/2006/relationships/image" Target="../media/image32.emf"/></Relationships>
</file>

<file path=ppt/slides/_rels/slide20.xml.rels><?xml version="1.0" encoding="UTF-8" standalone="yes"?>
<Relationships xmlns="http://schemas.openxmlformats.org/package/2006/relationships"><Relationship Id="rId3" Type="http://schemas.openxmlformats.org/officeDocument/2006/relationships/image" Target="../media/image35.emf"/><Relationship Id="rId7" Type="http://schemas.openxmlformats.org/officeDocument/2006/relationships/image" Target="../media/image14.emf"/><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38.emf"/><Relationship Id="rId5" Type="http://schemas.openxmlformats.org/officeDocument/2006/relationships/image" Target="../media/image37.emf"/><Relationship Id="rId4" Type="http://schemas.openxmlformats.org/officeDocument/2006/relationships/image" Target="../media/image36.em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F5224458-A1CD-8FF3-90FA-20677302E5FD}"/>
              </a:ext>
            </a:extLst>
          </p:cNvPr>
          <p:cNvSpPr>
            <a:spLocks noGrp="1"/>
          </p:cNvSpPr>
          <p:nvPr>
            <p:ph type="ctrTitle"/>
          </p:nvPr>
        </p:nvSpPr>
        <p:spPr>
          <a:xfrm>
            <a:off x="387051" y="1151069"/>
            <a:ext cx="11417889" cy="2387600"/>
          </a:xfrm>
        </p:spPr>
        <p:txBody>
          <a:bodyPr>
            <a:normAutofit fontScale="90000"/>
          </a:bodyPr>
          <a:lstStyle/>
          <a:p>
            <a:r>
              <a:rPr lang="ja-JP" altLang="ja-JP" b="1"/>
              <a:t>Exploring the Island of Stability through Deformed Shell Structure at N = 118</a:t>
            </a:r>
            <a:br>
              <a:rPr lang="ja-JP" altLang="ja-JP" b="1"/>
            </a:br>
            <a:endParaRPr lang="ja-JP" altLang="ja-JP"/>
          </a:p>
        </p:txBody>
      </p:sp>
      <p:sp>
        <p:nvSpPr>
          <p:cNvPr id="3" name="字幕 2">
            <a:extLst>
              <a:ext uri="{FF2B5EF4-FFF2-40B4-BE49-F238E27FC236}">
                <a16:creationId xmlns:a16="http://schemas.microsoft.com/office/drawing/2014/main" id="{632EEF63-F683-EB19-071F-B775B5F15736}"/>
              </a:ext>
            </a:extLst>
          </p:cNvPr>
          <p:cNvSpPr>
            <a:spLocks noGrp="1"/>
          </p:cNvSpPr>
          <p:nvPr>
            <p:ph type="subTitle" idx="1"/>
          </p:nvPr>
        </p:nvSpPr>
        <p:spPr>
          <a:xfrm>
            <a:off x="1149345" y="3755516"/>
            <a:ext cx="9893302" cy="581354"/>
          </a:xfrm>
        </p:spPr>
        <p:txBody>
          <a:bodyPr>
            <a:normAutofit/>
          </a:bodyPr>
          <a:lstStyle/>
          <a:p>
            <a:r>
              <a:rPr lang="en-US" altLang="ja-JP" dirty="0"/>
              <a:t>Misaki Mikawa</a:t>
            </a:r>
            <a:r>
              <a:rPr lang="en-US" altLang="ja-JP" baseline="30000" dirty="0"/>
              <a:t>1</a:t>
            </a:r>
            <a:r>
              <a:rPr lang="en-US" altLang="ja-JP" dirty="0"/>
              <a:t>, Nobuo Hinohara</a:t>
            </a:r>
            <a:r>
              <a:rPr lang="en-US" altLang="ja-JP" baseline="30000" dirty="0"/>
              <a:t>2</a:t>
            </a:r>
            <a:endParaRPr lang="en-US" altLang="ja-JP" dirty="0"/>
          </a:p>
        </p:txBody>
      </p:sp>
      <p:sp>
        <p:nvSpPr>
          <p:cNvPr id="4" name="テキスト ボックス 3">
            <a:extLst>
              <a:ext uri="{FF2B5EF4-FFF2-40B4-BE49-F238E27FC236}">
                <a16:creationId xmlns:a16="http://schemas.microsoft.com/office/drawing/2014/main" id="{1D7DBE01-9C8A-D01F-D5D9-2FE51F323238}"/>
              </a:ext>
            </a:extLst>
          </p:cNvPr>
          <p:cNvSpPr txBox="1"/>
          <p:nvPr/>
        </p:nvSpPr>
        <p:spPr>
          <a:xfrm>
            <a:off x="1847075" y="472557"/>
            <a:ext cx="8230138" cy="461665"/>
          </a:xfrm>
          <a:prstGeom prst="rect">
            <a:avLst/>
          </a:prstGeom>
          <a:noFill/>
        </p:spPr>
        <p:txBody>
          <a:bodyPr wrap="none" rtlCol="0">
            <a:spAutoFit/>
          </a:bodyPr>
          <a:lstStyle/>
          <a:p>
            <a:r>
              <a:rPr kumimoji="1" lang="en-US" altLang="ja-JP" sz="2400" dirty="0">
                <a:solidFill>
                  <a:srgbClr val="212121"/>
                </a:solidFill>
                <a:latin typeface="Yu Gothic Regular"/>
              </a:rPr>
              <a:t>TOPTIER CNS Summer School 2026, </a:t>
            </a:r>
            <a:r>
              <a:rPr lang="en-US" altLang="ja-JP" sz="2400" dirty="0">
                <a:solidFill>
                  <a:srgbClr val="212121"/>
                </a:solidFill>
                <a:latin typeface="Yu Gothic Regular"/>
              </a:rPr>
              <a:t>August </a:t>
            </a:r>
            <a:r>
              <a:rPr kumimoji="1" lang="en-US" altLang="ja-JP" sz="2400" dirty="0">
                <a:solidFill>
                  <a:srgbClr val="212121"/>
                </a:solidFill>
                <a:latin typeface="Yu Gothic Regular"/>
              </a:rPr>
              <a:t>23-28, 2026</a:t>
            </a:r>
            <a:endParaRPr kumimoji="1" lang="ja-JP" altLang="en-US" sz="2400"/>
          </a:p>
        </p:txBody>
      </p:sp>
      <p:sp>
        <p:nvSpPr>
          <p:cNvPr id="5" name="テキスト ボックス 4">
            <a:extLst>
              <a:ext uri="{FF2B5EF4-FFF2-40B4-BE49-F238E27FC236}">
                <a16:creationId xmlns:a16="http://schemas.microsoft.com/office/drawing/2014/main" id="{D5B7DCEA-F4FC-42B2-B306-9E3C3CFCB39A}"/>
              </a:ext>
            </a:extLst>
          </p:cNvPr>
          <p:cNvSpPr txBox="1"/>
          <p:nvPr/>
        </p:nvSpPr>
        <p:spPr>
          <a:xfrm>
            <a:off x="3602368" y="4437794"/>
            <a:ext cx="4987263" cy="593368"/>
          </a:xfrm>
          <a:prstGeom prst="rect">
            <a:avLst/>
          </a:prstGeom>
          <a:noFill/>
        </p:spPr>
        <p:txBody>
          <a:bodyPr wrap="none" rtlCol="0">
            <a:spAutoFit/>
          </a:bodyPr>
          <a:lstStyle/>
          <a:p>
            <a:pPr algn="ctr">
              <a:lnSpc>
                <a:spcPts val="1600"/>
              </a:lnSpc>
              <a:spcAft>
                <a:spcPts val="600"/>
              </a:spcAft>
            </a:pPr>
            <a:r>
              <a:rPr lang="en-US" altLang="ja-JP" baseline="30000" dirty="0">
                <a:latin typeface="+mn-ea"/>
              </a:rPr>
              <a:t>1</a:t>
            </a:r>
            <a:r>
              <a:rPr lang="en-US" altLang="ja-JP" dirty="0">
                <a:latin typeface="+mn-ea"/>
              </a:rPr>
              <a:t>Grad. Sch. of Sci. Technol., </a:t>
            </a:r>
            <a:r>
              <a:rPr lang="en-US" altLang="ja-JP" sz="1800" kern="100" dirty="0">
                <a:effectLst/>
                <a:latin typeface="+mn-ea"/>
                <a:cs typeface="Times New Roman" panose="02020603050405020304" pitchFamily="18" charset="0"/>
              </a:rPr>
              <a:t>Univ. of Tsukuba</a:t>
            </a:r>
          </a:p>
          <a:p>
            <a:pPr algn="ctr">
              <a:lnSpc>
                <a:spcPts val="1600"/>
              </a:lnSpc>
              <a:spcAft>
                <a:spcPts val="600"/>
              </a:spcAft>
            </a:pPr>
            <a:r>
              <a:rPr lang="en-US" altLang="ja-JP" sz="1800" kern="100" baseline="30000" dirty="0">
                <a:effectLst/>
                <a:latin typeface="+mn-ea"/>
                <a:cs typeface="Times New Roman" panose="02020603050405020304" pitchFamily="18" charset="0"/>
              </a:rPr>
              <a:t>2</a:t>
            </a:r>
            <a:r>
              <a:rPr lang="en-US" altLang="ja-JP" sz="1800" kern="100" dirty="0">
                <a:effectLst/>
                <a:latin typeface="+mn-ea"/>
                <a:cs typeface="Times New Roman" panose="02020603050405020304" pitchFamily="18" charset="0"/>
              </a:rPr>
              <a:t>CCS, Univ. of Tsukuba</a:t>
            </a:r>
            <a:endParaRPr lang="ja-JP" altLang="ja-JP" sz="1800" kern="100">
              <a:effectLst/>
              <a:latin typeface="+mn-ea"/>
              <a:cs typeface="Times New Roman" panose="02020603050405020304" pitchFamily="18" charset="0"/>
            </a:endParaRPr>
          </a:p>
        </p:txBody>
      </p:sp>
    </p:spTree>
    <p:extLst>
      <p:ext uri="{BB962C8B-B14F-4D97-AF65-F5344CB8AC3E}">
        <p14:creationId xmlns:p14="http://schemas.microsoft.com/office/powerpoint/2010/main" val="3406367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E167BB7-D7C9-631E-042D-DEE24AC08FB6}"/>
              </a:ext>
            </a:extLst>
          </p:cNvPr>
          <p:cNvSpPr>
            <a:spLocks noGrp="1"/>
          </p:cNvSpPr>
          <p:nvPr>
            <p:ph type="title"/>
          </p:nvPr>
        </p:nvSpPr>
        <p:spPr>
          <a:xfrm>
            <a:off x="206100" y="138298"/>
            <a:ext cx="10515600" cy="587912"/>
          </a:xfrm>
        </p:spPr>
        <p:txBody>
          <a:bodyPr/>
          <a:lstStyle/>
          <a:p>
            <a:r>
              <a:rPr kumimoji="1" lang="en-US" altLang="ja-JP" dirty="0"/>
              <a:t>Island of Stability</a:t>
            </a:r>
            <a:endParaRPr kumimoji="1" lang="ja-JP" altLang="en-US"/>
          </a:p>
        </p:txBody>
      </p:sp>
      <p:sp>
        <p:nvSpPr>
          <p:cNvPr id="4" name="スライド番号プレースホルダー 3">
            <a:extLst>
              <a:ext uri="{FF2B5EF4-FFF2-40B4-BE49-F238E27FC236}">
                <a16:creationId xmlns:a16="http://schemas.microsoft.com/office/drawing/2014/main" id="{5513F70F-4F80-D025-02C1-899EFF94E20C}"/>
              </a:ext>
            </a:extLst>
          </p:cNvPr>
          <p:cNvSpPr>
            <a:spLocks noGrp="1"/>
          </p:cNvSpPr>
          <p:nvPr>
            <p:ph type="sldNum" sz="quarter" idx="12"/>
          </p:nvPr>
        </p:nvSpPr>
        <p:spPr>
          <a:xfrm>
            <a:off x="9304663" y="6335440"/>
            <a:ext cx="2743200" cy="365125"/>
          </a:xfrm>
        </p:spPr>
        <p:txBody>
          <a:bodyPr/>
          <a:lstStyle/>
          <a:p>
            <a:fld id="{AECE1011-B0EB-A34B-826A-984540224A6C}" type="slidenum">
              <a:rPr lang="ja-JP" altLang="en-US" sz="1600" smtClean="0"/>
              <a:pPr/>
              <a:t>1</a:t>
            </a:fld>
            <a:endParaRPr lang="ja-JP" altLang="en-US" sz="1600"/>
          </a:p>
        </p:txBody>
      </p:sp>
      <p:sp>
        <p:nvSpPr>
          <p:cNvPr id="8" name="テキスト ボックス 7">
            <a:extLst>
              <a:ext uri="{FF2B5EF4-FFF2-40B4-BE49-F238E27FC236}">
                <a16:creationId xmlns:a16="http://schemas.microsoft.com/office/drawing/2014/main" id="{9A38878F-3DFD-AA52-F7D7-B6C36DF09DB7}"/>
              </a:ext>
            </a:extLst>
          </p:cNvPr>
          <p:cNvSpPr txBox="1"/>
          <p:nvPr/>
        </p:nvSpPr>
        <p:spPr>
          <a:xfrm>
            <a:off x="378734" y="4854317"/>
            <a:ext cx="5891541" cy="230832"/>
          </a:xfrm>
          <a:prstGeom prst="rect">
            <a:avLst/>
          </a:prstGeom>
          <a:noFill/>
        </p:spPr>
        <p:txBody>
          <a:bodyPr wrap="square" rtlCol="0">
            <a:spAutoFit/>
          </a:bodyPr>
          <a:lstStyle/>
          <a:p>
            <a:r>
              <a:rPr kumimoji="1" lang="en" altLang="ja-JP" sz="900" dirty="0"/>
              <a:t>By </a:t>
            </a:r>
            <a:r>
              <a:rPr kumimoji="1" lang="en" altLang="ja-JP" sz="900" dirty="0" err="1"/>
              <a:t>Lasunncty</a:t>
            </a:r>
            <a:r>
              <a:rPr kumimoji="1" lang="en" altLang="ja-JP" sz="900" dirty="0"/>
              <a:t> - Own work, CC BY-SA 4.0, https://</a:t>
            </a:r>
            <a:r>
              <a:rPr kumimoji="1" lang="en" altLang="ja-JP" sz="900" dirty="0" err="1"/>
              <a:t>commons.wikimedia.org</a:t>
            </a:r>
            <a:r>
              <a:rPr kumimoji="1" lang="en" altLang="ja-JP" sz="900" dirty="0"/>
              <a:t>/w/</a:t>
            </a:r>
            <a:r>
              <a:rPr kumimoji="1" lang="en" altLang="ja-JP" sz="900" dirty="0" err="1"/>
              <a:t>index.php?curid</a:t>
            </a:r>
            <a:r>
              <a:rPr kumimoji="1" lang="en" altLang="ja-JP" sz="900" dirty="0"/>
              <a:t>=88475330</a:t>
            </a:r>
            <a:endParaRPr kumimoji="1" lang="ja-JP" altLang="en-US" sz="900" dirty="0"/>
          </a:p>
        </p:txBody>
      </p:sp>
      <p:pic>
        <p:nvPicPr>
          <p:cNvPr id="9" name="グラフィックス 8">
            <a:extLst>
              <a:ext uri="{FF2B5EF4-FFF2-40B4-BE49-F238E27FC236}">
                <a16:creationId xmlns:a16="http://schemas.microsoft.com/office/drawing/2014/main" id="{61AC724F-B12B-CD5D-C5EB-98CC8E938CA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85264" y="1166710"/>
            <a:ext cx="7726085" cy="3747062"/>
          </a:xfrm>
          <a:prstGeom prst="rect">
            <a:avLst/>
          </a:prstGeom>
        </p:spPr>
      </p:pic>
      <p:grpSp>
        <p:nvGrpSpPr>
          <p:cNvPr id="10" name="グループ化 9">
            <a:extLst>
              <a:ext uri="{FF2B5EF4-FFF2-40B4-BE49-F238E27FC236}">
                <a16:creationId xmlns:a16="http://schemas.microsoft.com/office/drawing/2014/main" id="{A8C18AF9-8809-C68E-26C4-EA50CF686525}"/>
              </a:ext>
            </a:extLst>
          </p:cNvPr>
          <p:cNvGrpSpPr/>
          <p:nvPr/>
        </p:nvGrpSpPr>
        <p:grpSpPr>
          <a:xfrm>
            <a:off x="5461561" y="2235308"/>
            <a:ext cx="2750509" cy="2812049"/>
            <a:chOff x="8717742" y="6762937"/>
            <a:chExt cx="3609626" cy="3690390"/>
          </a:xfrm>
        </p:grpSpPr>
        <p:sp>
          <p:nvSpPr>
            <p:cNvPr id="11" name="角丸四角形 10">
              <a:extLst>
                <a:ext uri="{FF2B5EF4-FFF2-40B4-BE49-F238E27FC236}">
                  <a16:creationId xmlns:a16="http://schemas.microsoft.com/office/drawing/2014/main" id="{ED0AA451-1B7D-5B3D-7AD1-D6942A3685FA}"/>
                </a:ext>
              </a:extLst>
            </p:cNvPr>
            <p:cNvSpPr/>
            <p:nvPr/>
          </p:nvSpPr>
          <p:spPr>
            <a:xfrm>
              <a:off x="10042472" y="8966464"/>
              <a:ext cx="2284896" cy="1411853"/>
            </a:xfrm>
            <a:prstGeom prst="roundRect">
              <a:avLst/>
            </a:prstGeom>
            <a:solidFill>
              <a:srgbClr val="FFFF00">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p>
          </p:txBody>
        </p:sp>
        <p:sp>
          <p:nvSpPr>
            <p:cNvPr id="12" name="テキスト ボックス 11">
              <a:extLst>
                <a:ext uri="{FF2B5EF4-FFF2-40B4-BE49-F238E27FC236}">
                  <a16:creationId xmlns:a16="http://schemas.microsoft.com/office/drawing/2014/main" id="{0BA19692-5B66-463E-E67F-2012450C3957}"/>
                </a:ext>
              </a:extLst>
            </p:cNvPr>
            <p:cNvSpPr txBox="1"/>
            <p:nvPr/>
          </p:nvSpPr>
          <p:spPr>
            <a:xfrm>
              <a:off x="10347016" y="9095930"/>
              <a:ext cx="1685776" cy="1220199"/>
            </a:xfrm>
            <a:prstGeom prst="rect">
              <a:avLst/>
            </a:prstGeom>
            <a:noFill/>
          </p:spPr>
          <p:txBody>
            <a:bodyPr wrap="none" rtlCol="0">
              <a:spAutoFit/>
            </a:bodyPr>
            <a:lstStyle/>
            <a:p>
              <a:pPr algn="l"/>
              <a:r>
                <a:rPr kumimoji="1" lang="en-US" altLang="ja-JP" sz="2400" dirty="0"/>
                <a:t>N~</a:t>
              </a:r>
              <a:r>
                <a:rPr kumimoji="1" lang="en-US" altLang="ja-JP" sz="2400" dirty="0">
                  <a:solidFill>
                    <a:srgbClr val="FF2F92"/>
                  </a:solidFill>
                </a:rPr>
                <a:t>184</a:t>
              </a:r>
            </a:p>
            <a:p>
              <a:pPr algn="l"/>
              <a:r>
                <a:rPr kumimoji="1" lang="en-US" altLang="ja-JP" sz="2400" dirty="0"/>
                <a:t>Z~114</a:t>
              </a:r>
              <a:endParaRPr kumimoji="1" lang="ja-JP" altLang="en-US" sz="2400" dirty="0"/>
            </a:p>
          </p:txBody>
        </p:sp>
        <p:sp>
          <p:nvSpPr>
            <p:cNvPr id="13" name="三角形 12">
              <a:extLst>
                <a:ext uri="{FF2B5EF4-FFF2-40B4-BE49-F238E27FC236}">
                  <a16:creationId xmlns:a16="http://schemas.microsoft.com/office/drawing/2014/main" id="{F94455A6-24C9-8165-9616-CEB43A41DA27}"/>
                </a:ext>
              </a:extLst>
            </p:cNvPr>
            <p:cNvSpPr/>
            <p:nvPr/>
          </p:nvSpPr>
          <p:spPr>
            <a:xfrm rot="13643362">
              <a:off x="7217960" y="8262719"/>
              <a:ext cx="3690390" cy="690825"/>
            </a:xfrm>
            <a:prstGeom prst="triangle">
              <a:avLst>
                <a:gd name="adj" fmla="val 0"/>
              </a:avLst>
            </a:prstGeom>
            <a:solidFill>
              <a:srgbClr val="FFFF00">
                <a:alpha val="5411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600"/>
            </a:p>
          </p:txBody>
        </p:sp>
      </p:grpSp>
      <p:cxnSp>
        <p:nvCxnSpPr>
          <p:cNvPr id="16" name="直線コネクタ 15">
            <a:extLst>
              <a:ext uri="{FF2B5EF4-FFF2-40B4-BE49-F238E27FC236}">
                <a16:creationId xmlns:a16="http://schemas.microsoft.com/office/drawing/2014/main" id="{DB77EBED-C7DB-A186-BBA3-D583B7F77152}"/>
              </a:ext>
            </a:extLst>
          </p:cNvPr>
          <p:cNvCxnSpPr/>
          <p:nvPr/>
        </p:nvCxnSpPr>
        <p:spPr>
          <a:xfrm>
            <a:off x="9260164" y="1951877"/>
            <a:ext cx="1822827" cy="0"/>
          </a:xfrm>
          <a:prstGeom prst="line">
            <a:avLst/>
          </a:prstGeom>
          <a:ln w="38100"/>
        </p:spPr>
        <p:style>
          <a:lnRef idx="2">
            <a:schemeClr val="accent1"/>
          </a:lnRef>
          <a:fillRef idx="0">
            <a:schemeClr val="accent1"/>
          </a:fillRef>
          <a:effectRef idx="1">
            <a:schemeClr val="accent1"/>
          </a:effectRef>
          <a:fontRef idx="minor">
            <a:schemeClr val="tx1"/>
          </a:fontRef>
        </p:style>
      </p:cxnSp>
      <p:cxnSp>
        <p:nvCxnSpPr>
          <p:cNvPr id="17" name="直線コネクタ 16">
            <a:extLst>
              <a:ext uri="{FF2B5EF4-FFF2-40B4-BE49-F238E27FC236}">
                <a16:creationId xmlns:a16="http://schemas.microsoft.com/office/drawing/2014/main" id="{A6561FBB-765B-3A50-3E2D-40913C9972FB}"/>
              </a:ext>
            </a:extLst>
          </p:cNvPr>
          <p:cNvCxnSpPr>
            <a:cxnSpLocks/>
          </p:cNvCxnSpPr>
          <p:nvPr/>
        </p:nvCxnSpPr>
        <p:spPr>
          <a:xfrm>
            <a:off x="9264495" y="3342114"/>
            <a:ext cx="1822827" cy="0"/>
          </a:xfrm>
          <a:prstGeom prst="line">
            <a:avLst/>
          </a:prstGeom>
          <a:ln w="38100"/>
        </p:spPr>
        <p:style>
          <a:lnRef idx="2">
            <a:schemeClr val="accent1"/>
          </a:lnRef>
          <a:fillRef idx="0">
            <a:schemeClr val="accent1"/>
          </a:fillRef>
          <a:effectRef idx="1">
            <a:schemeClr val="accent1"/>
          </a:effectRef>
          <a:fontRef idx="minor">
            <a:schemeClr val="tx1"/>
          </a:fontRef>
        </p:style>
      </p:cxnSp>
      <p:cxnSp>
        <p:nvCxnSpPr>
          <p:cNvPr id="18" name="直線コネクタ 17">
            <a:extLst>
              <a:ext uri="{FF2B5EF4-FFF2-40B4-BE49-F238E27FC236}">
                <a16:creationId xmlns:a16="http://schemas.microsoft.com/office/drawing/2014/main" id="{77F1A4DC-DBD2-1E75-3FD5-4D30A8CE7EE7}"/>
              </a:ext>
            </a:extLst>
          </p:cNvPr>
          <p:cNvCxnSpPr/>
          <p:nvPr/>
        </p:nvCxnSpPr>
        <p:spPr>
          <a:xfrm>
            <a:off x="9267944" y="2955942"/>
            <a:ext cx="1822827" cy="0"/>
          </a:xfrm>
          <a:prstGeom prst="line">
            <a:avLst/>
          </a:prstGeom>
          <a:ln w="38100"/>
        </p:spPr>
        <p:style>
          <a:lnRef idx="2">
            <a:schemeClr val="accent1"/>
          </a:lnRef>
          <a:fillRef idx="0">
            <a:schemeClr val="accent1"/>
          </a:fillRef>
          <a:effectRef idx="1">
            <a:schemeClr val="accent1"/>
          </a:effectRef>
          <a:fontRef idx="minor">
            <a:schemeClr val="tx1"/>
          </a:fontRef>
        </p:style>
      </p:cxnSp>
      <p:sp>
        <p:nvSpPr>
          <p:cNvPr id="19" name="テキスト ボックス 18">
            <a:extLst>
              <a:ext uri="{FF2B5EF4-FFF2-40B4-BE49-F238E27FC236}">
                <a16:creationId xmlns:a16="http://schemas.microsoft.com/office/drawing/2014/main" id="{3D2D9F58-3FE2-24B1-E480-65D94BA5D751}"/>
              </a:ext>
            </a:extLst>
          </p:cNvPr>
          <p:cNvSpPr txBox="1"/>
          <p:nvPr/>
        </p:nvSpPr>
        <p:spPr>
          <a:xfrm>
            <a:off x="8382484" y="1753978"/>
            <a:ext cx="803425" cy="461665"/>
          </a:xfrm>
          <a:prstGeom prst="rect">
            <a:avLst/>
          </a:prstGeom>
          <a:noFill/>
        </p:spPr>
        <p:txBody>
          <a:bodyPr wrap="none" rtlCol="0">
            <a:spAutoFit/>
          </a:bodyPr>
          <a:lstStyle/>
          <a:p>
            <a:pPr algn="l"/>
            <a:r>
              <a:rPr kumimoji="1" lang="en-US" altLang="ja-JP" sz="2400" dirty="0"/>
              <a:t>h</a:t>
            </a:r>
            <a:r>
              <a:rPr kumimoji="1" lang="en-US" altLang="ja-JP" sz="2400" baseline="-25000" dirty="0"/>
              <a:t>11/2</a:t>
            </a:r>
            <a:endParaRPr kumimoji="1" lang="ja-JP" altLang="en-US" sz="2400" baseline="-25000" dirty="0"/>
          </a:p>
        </p:txBody>
      </p:sp>
      <p:sp>
        <p:nvSpPr>
          <p:cNvPr id="20" name="テキスト ボックス 19">
            <a:extLst>
              <a:ext uri="{FF2B5EF4-FFF2-40B4-BE49-F238E27FC236}">
                <a16:creationId xmlns:a16="http://schemas.microsoft.com/office/drawing/2014/main" id="{BA713083-42D8-75C2-206D-826BC756C55E}"/>
              </a:ext>
            </a:extLst>
          </p:cNvPr>
          <p:cNvSpPr txBox="1"/>
          <p:nvPr/>
        </p:nvSpPr>
        <p:spPr>
          <a:xfrm>
            <a:off x="8467782" y="2714426"/>
            <a:ext cx="668773" cy="461665"/>
          </a:xfrm>
          <a:prstGeom prst="rect">
            <a:avLst/>
          </a:prstGeom>
          <a:noFill/>
        </p:spPr>
        <p:txBody>
          <a:bodyPr wrap="none" rtlCol="0">
            <a:spAutoFit/>
          </a:bodyPr>
          <a:lstStyle/>
          <a:p>
            <a:pPr algn="l"/>
            <a:r>
              <a:rPr kumimoji="1" lang="en-US" altLang="ja-JP" sz="2400" dirty="0"/>
              <a:t>s</a:t>
            </a:r>
            <a:r>
              <a:rPr kumimoji="1" lang="en-US" altLang="ja-JP" sz="2400" baseline="-25000" dirty="0"/>
              <a:t>1/2</a:t>
            </a:r>
            <a:endParaRPr kumimoji="1" lang="ja-JP" altLang="en-US" sz="2400" baseline="-25000" dirty="0"/>
          </a:p>
        </p:txBody>
      </p:sp>
      <p:sp>
        <p:nvSpPr>
          <p:cNvPr id="21" name="テキスト ボックス 20">
            <a:extLst>
              <a:ext uri="{FF2B5EF4-FFF2-40B4-BE49-F238E27FC236}">
                <a16:creationId xmlns:a16="http://schemas.microsoft.com/office/drawing/2014/main" id="{8FD25133-905F-0608-6DA2-E4712153B790}"/>
              </a:ext>
            </a:extLst>
          </p:cNvPr>
          <p:cNvSpPr txBox="1"/>
          <p:nvPr/>
        </p:nvSpPr>
        <p:spPr>
          <a:xfrm>
            <a:off x="8435708" y="3141295"/>
            <a:ext cx="689612" cy="461665"/>
          </a:xfrm>
          <a:prstGeom prst="rect">
            <a:avLst/>
          </a:prstGeom>
          <a:noFill/>
        </p:spPr>
        <p:txBody>
          <a:bodyPr wrap="square" rtlCol="0">
            <a:spAutoFit/>
          </a:bodyPr>
          <a:lstStyle/>
          <a:p>
            <a:pPr algn="l"/>
            <a:r>
              <a:rPr kumimoji="1" lang="en-US" altLang="ja-JP" sz="2400" dirty="0"/>
              <a:t>d</a:t>
            </a:r>
            <a:r>
              <a:rPr kumimoji="1" lang="en-US" altLang="ja-JP" sz="2400" baseline="-25000" dirty="0"/>
              <a:t>3/2</a:t>
            </a:r>
            <a:endParaRPr kumimoji="1" lang="ja-JP" altLang="en-US" sz="2400" baseline="-25000" dirty="0"/>
          </a:p>
        </p:txBody>
      </p:sp>
      <p:sp>
        <p:nvSpPr>
          <p:cNvPr id="22" name="テキスト ボックス 21">
            <a:extLst>
              <a:ext uri="{FF2B5EF4-FFF2-40B4-BE49-F238E27FC236}">
                <a16:creationId xmlns:a16="http://schemas.microsoft.com/office/drawing/2014/main" id="{CF5DF25E-0D70-6B95-94C5-2954DEDAE85A}"/>
              </a:ext>
            </a:extLst>
          </p:cNvPr>
          <p:cNvSpPr txBox="1"/>
          <p:nvPr/>
        </p:nvSpPr>
        <p:spPr>
          <a:xfrm>
            <a:off x="9713807" y="2201188"/>
            <a:ext cx="699230" cy="461665"/>
          </a:xfrm>
          <a:prstGeom prst="rect">
            <a:avLst/>
          </a:prstGeom>
          <a:noFill/>
        </p:spPr>
        <p:txBody>
          <a:bodyPr wrap="none" rtlCol="0">
            <a:spAutoFit/>
          </a:bodyPr>
          <a:lstStyle/>
          <a:p>
            <a:pPr algn="l"/>
            <a:r>
              <a:rPr kumimoji="1" lang="en-US" altLang="ja-JP" sz="2400" dirty="0"/>
              <a:t>184</a:t>
            </a:r>
            <a:endParaRPr kumimoji="1" lang="ja-JP" altLang="en-US" sz="2400" dirty="0"/>
          </a:p>
        </p:txBody>
      </p:sp>
      <p:sp>
        <p:nvSpPr>
          <p:cNvPr id="24" name="円/楕円 23">
            <a:extLst>
              <a:ext uri="{FF2B5EF4-FFF2-40B4-BE49-F238E27FC236}">
                <a16:creationId xmlns:a16="http://schemas.microsoft.com/office/drawing/2014/main" id="{AEF980A9-3738-3457-EBA1-EDDFDA8FC44E}"/>
              </a:ext>
            </a:extLst>
          </p:cNvPr>
          <p:cNvSpPr/>
          <p:nvPr/>
        </p:nvSpPr>
        <p:spPr>
          <a:xfrm>
            <a:off x="9779367" y="2865419"/>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5" name="円/楕円 24">
            <a:extLst>
              <a:ext uri="{FF2B5EF4-FFF2-40B4-BE49-F238E27FC236}">
                <a16:creationId xmlns:a16="http://schemas.microsoft.com/office/drawing/2014/main" id="{63982651-CA8E-60F8-7B04-082E43A82825}"/>
              </a:ext>
            </a:extLst>
          </p:cNvPr>
          <p:cNvSpPr/>
          <p:nvPr/>
        </p:nvSpPr>
        <p:spPr>
          <a:xfrm>
            <a:off x="10349866" y="2865419"/>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6" name="円/楕円 25">
            <a:extLst>
              <a:ext uri="{FF2B5EF4-FFF2-40B4-BE49-F238E27FC236}">
                <a16:creationId xmlns:a16="http://schemas.microsoft.com/office/drawing/2014/main" id="{321B8ADF-A703-59F9-5CE8-925A19892FD5}"/>
              </a:ext>
            </a:extLst>
          </p:cNvPr>
          <p:cNvSpPr/>
          <p:nvPr/>
        </p:nvSpPr>
        <p:spPr>
          <a:xfrm>
            <a:off x="9385189" y="324158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7" name="円/楕円 26">
            <a:extLst>
              <a:ext uri="{FF2B5EF4-FFF2-40B4-BE49-F238E27FC236}">
                <a16:creationId xmlns:a16="http://schemas.microsoft.com/office/drawing/2014/main" id="{D54AD45A-8267-39CD-D150-81D32A836CFC}"/>
              </a:ext>
            </a:extLst>
          </p:cNvPr>
          <p:cNvSpPr/>
          <p:nvPr/>
        </p:nvSpPr>
        <p:spPr>
          <a:xfrm>
            <a:off x="9791593" y="324158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8" name="円/楕円 27">
            <a:extLst>
              <a:ext uri="{FF2B5EF4-FFF2-40B4-BE49-F238E27FC236}">
                <a16:creationId xmlns:a16="http://schemas.microsoft.com/office/drawing/2014/main" id="{66EC817F-8154-EF88-28E2-A8C18D85CC8D}"/>
              </a:ext>
            </a:extLst>
          </p:cNvPr>
          <p:cNvSpPr/>
          <p:nvPr/>
        </p:nvSpPr>
        <p:spPr>
          <a:xfrm>
            <a:off x="10260067" y="324158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9" name="円/楕円 28">
            <a:extLst>
              <a:ext uri="{FF2B5EF4-FFF2-40B4-BE49-F238E27FC236}">
                <a16:creationId xmlns:a16="http://schemas.microsoft.com/office/drawing/2014/main" id="{1942B304-224E-82C9-2CE3-A6E05D62207B}"/>
              </a:ext>
            </a:extLst>
          </p:cNvPr>
          <p:cNvSpPr/>
          <p:nvPr/>
        </p:nvSpPr>
        <p:spPr>
          <a:xfrm>
            <a:off x="10670244" y="324158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31" name="円/楕円 30">
            <a:extLst>
              <a:ext uri="{FF2B5EF4-FFF2-40B4-BE49-F238E27FC236}">
                <a16:creationId xmlns:a16="http://schemas.microsoft.com/office/drawing/2014/main" id="{7F73E9A9-07F9-3841-048D-07B0A3B99DC9}"/>
              </a:ext>
            </a:extLst>
          </p:cNvPr>
          <p:cNvSpPr/>
          <p:nvPr/>
        </p:nvSpPr>
        <p:spPr>
          <a:xfrm>
            <a:off x="9968935" y="1787493"/>
            <a:ext cx="72196" cy="721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32" name="円/楕円 31">
            <a:extLst>
              <a:ext uri="{FF2B5EF4-FFF2-40B4-BE49-F238E27FC236}">
                <a16:creationId xmlns:a16="http://schemas.microsoft.com/office/drawing/2014/main" id="{4E28F2AF-AF9B-F1A1-4AD6-127F1D1EB708}"/>
              </a:ext>
            </a:extLst>
          </p:cNvPr>
          <p:cNvSpPr/>
          <p:nvPr/>
        </p:nvSpPr>
        <p:spPr>
          <a:xfrm>
            <a:off x="9968935" y="1503334"/>
            <a:ext cx="72196" cy="721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33" name="円/楕円 32">
            <a:extLst>
              <a:ext uri="{FF2B5EF4-FFF2-40B4-BE49-F238E27FC236}">
                <a16:creationId xmlns:a16="http://schemas.microsoft.com/office/drawing/2014/main" id="{23DEF8FE-D30D-9A13-81CE-D70413B833DD}"/>
              </a:ext>
            </a:extLst>
          </p:cNvPr>
          <p:cNvSpPr/>
          <p:nvPr/>
        </p:nvSpPr>
        <p:spPr>
          <a:xfrm>
            <a:off x="9968935" y="1235101"/>
            <a:ext cx="72196" cy="721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34" name="円/楕円 33">
            <a:extLst>
              <a:ext uri="{FF2B5EF4-FFF2-40B4-BE49-F238E27FC236}">
                <a16:creationId xmlns:a16="http://schemas.microsoft.com/office/drawing/2014/main" id="{B9F61BF8-8D6C-2BE5-44A3-8927EFE43DEE}"/>
              </a:ext>
            </a:extLst>
          </p:cNvPr>
          <p:cNvSpPr/>
          <p:nvPr/>
        </p:nvSpPr>
        <p:spPr>
          <a:xfrm>
            <a:off x="10024649" y="4102602"/>
            <a:ext cx="72196" cy="721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35" name="円/楕円 34">
            <a:extLst>
              <a:ext uri="{FF2B5EF4-FFF2-40B4-BE49-F238E27FC236}">
                <a16:creationId xmlns:a16="http://schemas.microsoft.com/office/drawing/2014/main" id="{BEAE7F6D-30F5-99BB-552B-BB94227A5195}"/>
              </a:ext>
            </a:extLst>
          </p:cNvPr>
          <p:cNvSpPr/>
          <p:nvPr/>
        </p:nvSpPr>
        <p:spPr>
          <a:xfrm>
            <a:off x="10024649" y="3818443"/>
            <a:ext cx="72196" cy="721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36" name="円/楕円 35">
            <a:extLst>
              <a:ext uri="{FF2B5EF4-FFF2-40B4-BE49-F238E27FC236}">
                <a16:creationId xmlns:a16="http://schemas.microsoft.com/office/drawing/2014/main" id="{4583BA8B-6169-63D9-8316-F69A4BECA7AE}"/>
              </a:ext>
            </a:extLst>
          </p:cNvPr>
          <p:cNvSpPr/>
          <p:nvPr/>
        </p:nvSpPr>
        <p:spPr>
          <a:xfrm>
            <a:off x="10024649" y="3550211"/>
            <a:ext cx="72196" cy="721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cxnSp>
        <p:nvCxnSpPr>
          <p:cNvPr id="39" name="直線コネクタ 38">
            <a:extLst>
              <a:ext uri="{FF2B5EF4-FFF2-40B4-BE49-F238E27FC236}">
                <a16:creationId xmlns:a16="http://schemas.microsoft.com/office/drawing/2014/main" id="{A1D1117B-5ED9-45CA-A372-275FDAB3031D}"/>
              </a:ext>
            </a:extLst>
          </p:cNvPr>
          <p:cNvCxnSpPr/>
          <p:nvPr/>
        </p:nvCxnSpPr>
        <p:spPr>
          <a:xfrm>
            <a:off x="9202384" y="6506184"/>
            <a:ext cx="1822827" cy="0"/>
          </a:xfrm>
          <a:prstGeom prst="line">
            <a:avLst/>
          </a:prstGeom>
          <a:ln w="38100"/>
        </p:spPr>
        <p:style>
          <a:lnRef idx="2">
            <a:schemeClr val="accent1"/>
          </a:lnRef>
          <a:fillRef idx="0">
            <a:schemeClr val="accent1"/>
          </a:fillRef>
          <a:effectRef idx="1">
            <a:schemeClr val="accent1"/>
          </a:effectRef>
          <a:fontRef idx="minor">
            <a:schemeClr val="tx1"/>
          </a:fontRef>
        </p:style>
      </p:cxnSp>
      <p:sp>
        <p:nvSpPr>
          <p:cNvPr id="40" name="円/楕円 39">
            <a:extLst>
              <a:ext uri="{FF2B5EF4-FFF2-40B4-BE49-F238E27FC236}">
                <a16:creationId xmlns:a16="http://schemas.microsoft.com/office/drawing/2014/main" id="{A507085B-E97F-7ED8-4C3D-C58398C9F3BE}"/>
              </a:ext>
            </a:extLst>
          </p:cNvPr>
          <p:cNvSpPr/>
          <p:nvPr/>
        </p:nvSpPr>
        <p:spPr>
          <a:xfrm>
            <a:off x="9713807" y="6415661"/>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41" name="円/楕円 40">
            <a:extLst>
              <a:ext uri="{FF2B5EF4-FFF2-40B4-BE49-F238E27FC236}">
                <a16:creationId xmlns:a16="http://schemas.microsoft.com/office/drawing/2014/main" id="{D29CD7F6-C5D5-2650-807E-7C9A17DCE7C6}"/>
              </a:ext>
            </a:extLst>
          </p:cNvPr>
          <p:cNvSpPr/>
          <p:nvPr/>
        </p:nvSpPr>
        <p:spPr>
          <a:xfrm>
            <a:off x="10284306" y="6415661"/>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42" name="テキスト ボックス 41">
            <a:extLst>
              <a:ext uri="{FF2B5EF4-FFF2-40B4-BE49-F238E27FC236}">
                <a16:creationId xmlns:a16="http://schemas.microsoft.com/office/drawing/2014/main" id="{84CD1A5A-628B-C6AA-A41A-14172EF0338A}"/>
              </a:ext>
            </a:extLst>
          </p:cNvPr>
          <p:cNvSpPr txBox="1"/>
          <p:nvPr/>
        </p:nvSpPr>
        <p:spPr>
          <a:xfrm>
            <a:off x="8397975" y="6252597"/>
            <a:ext cx="668773" cy="461665"/>
          </a:xfrm>
          <a:prstGeom prst="rect">
            <a:avLst/>
          </a:prstGeom>
          <a:noFill/>
        </p:spPr>
        <p:txBody>
          <a:bodyPr wrap="none" rtlCol="0">
            <a:spAutoFit/>
          </a:bodyPr>
          <a:lstStyle/>
          <a:p>
            <a:pPr algn="l"/>
            <a:r>
              <a:rPr kumimoji="1" lang="en-US" altLang="ja-JP" sz="2400" dirty="0"/>
              <a:t>s</a:t>
            </a:r>
            <a:r>
              <a:rPr kumimoji="1" lang="en-US" altLang="ja-JP" sz="2400" baseline="-25000" dirty="0"/>
              <a:t>1/2</a:t>
            </a:r>
            <a:endParaRPr kumimoji="1" lang="ja-JP" altLang="en-US" sz="2400" baseline="-25000" dirty="0"/>
          </a:p>
        </p:txBody>
      </p:sp>
      <p:cxnSp>
        <p:nvCxnSpPr>
          <p:cNvPr id="43" name="直線コネクタ 42">
            <a:extLst>
              <a:ext uri="{FF2B5EF4-FFF2-40B4-BE49-F238E27FC236}">
                <a16:creationId xmlns:a16="http://schemas.microsoft.com/office/drawing/2014/main" id="{FD4C7ABF-148E-5D53-3734-1CE4241BABDB}"/>
              </a:ext>
            </a:extLst>
          </p:cNvPr>
          <p:cNvCxnSpPr/>
          <p:nvPr/>
        </p:nvCxnSpPr>
        <p:spPr>
          <a:xfrm>
            <a:off x="9210810" y="5572894"/>
            <a:ext cx="1822827" cy="0"/>
          </a:xfrm>
          <a:prstGeom prst="line">
            <a:avLst/>
          </a:prstGeom>
          <a:ln w="38100"/>
        </p:spPr>
        <p:style>
          <a:lnRef idx="2">
            <a:schemeClr val="accent1"/>
          </a:lnRef>
          <a:fillRef idx="0">
            <a:schemeClr val="accent1"/>
          </a:fillRef>
          <a:effectRef idx="1">
            <a:schemeClr val="accent1"/>
          </a:effectRef>
          <a:fontRef idx="minor">
            <a:schemeClr val="tx1"/>
          </a:fontRef>
        </p:style>
      </p:cxnSp>
      <p:sp>
        <p:nvSpPr>
          <p:cNvPr id="44" name="テキスト ボックス 43">
            <a:extLst>
              <a:ext uri="{FF2B5EF4-FFF2-40B4-BE49-F238E27FC236}">
                <a16:creationId xmlns:a16="http://schemas.microsoft.com/office/drawing/2014/main" id="{CED57B21-4C29-E029-6ABD-460E103F5762}"/>
              </a:ext>
            </a:extLst>
          </p:cNvPr>
          <p:cNvSpPr txBox="1"/>
          <p:nvPr/>
        </p:nvSpPr>
        <p:spPr>
          <a:xfrm>
            <a:off x="8382023" y="5372075"/>
            <a:ext cx="689612" cy="461665"/>
          </a:xfrm>
          <a:prstGeom prst="rect">
            <a:avLst/>
          </a:prstGeom>
          <a:noFill/>
        </p:spPr>
        <p:txBody>
          <a:bodyPr wrap="none" rtlCol="0">
            <a:spAutoFit/>
          </a:bodyPr>
          <a:lstStyle/>
          <a:p>
            <a:pPr algn="l"/>
            <a:r>
              <a:rPr kumimoji="1" lang="en-US" altLang="ja-JP" sz="2400" dirty="0"/>
              <a:t>p</a:t>
            </a:r>
            <a:r>
              <a:rPr kumimoji="1" lang="en-US" altLang="ja-JP" sz="2400" baseline="-25000" dirty="0"/>
              <a:t>3/2</a:t>
            </a:r>
            <a:endParaRPr kumimoji="1" lang="ja-JP" altLang="en-US" sz="2400" baseline="-25000" dirty="0"/>
          </a:p>
        </p:txBody>
      </p:sp>
      <p:sp>
        <p:nvSpPr>
          <p:cNvPr id="45" name="円/楕円 44">
            <a:extLst>
              <a:ext uri="{FF2B5EF4-FFF2-40B4-BE49-F238E27FC236}">
                <a16:creationId xmlns:a16="http://schemas.microsoft.com/office/drawing/2014/main" id="{38C0780F-8227-0F6E-7FEB-211D21E76439}"/>
              </a:ext>
            </a:extLst>
          </p:cNvPr>
          <p:cNvSpPr/>
          <p:nvPr/>
        </p:nvSpPr>
        <p:spPr>
          <a:xfrm>
            <a:off x="9331505" y="547236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46" name="円/楕円 45">
            <a:extLst>
              <a:ext uri="{FF2B5EF4-FFF2-40B4-BE49-F238E27FC236}">
                <a16:creationId xmlns:a16="http://schemas.microsoft.com/office/drawing/2014/main" id="{AE58A75C-AC26-5613-3253-271D89C6DA2F}"/>
              </a:ext>
            </a:extLst>
          </p:cNvPr>
          <p:cNvSpPr/>
          <p:nvPr/>
        </p:nvSpPr>
        <p:spPr>
          <a:xfrm>
            <a:off x="9737909" y="547236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47" name="円/楕円 46">
            <a:extLst>
              <a:ext uri="{FF2B5EF4-FFF2-40B4-BE49-F238E27FC236}">
                <a16:creationId xmlns:a16="http://schemas.microsoft.com/office/drawing/2014/main" id="{26A47795-247F-602C-87A8-AC00C0A75A72}"/>
              </a:ext>
            </a:extLst>
          </p:cNvPr>
          <p:cNvSpPr/>
          <p:nvPr/>
        </p:nvSpPr>
        <p:spPr>
          <a:xfrm>
            <a:off x="10206382" y="547236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48" name="円/楕円 47">
            <a:extLst>
              <a:ext uri="{FF2B5EF4-FFF2-40B4-BE49-F238E27FC236}">
                <a16:creationId xmlns:a16="http://schemas.microsoft.com/office/drawing/2014/main" id="{9ED8255F-2B13-148A-AA92-0D321AB5B0EE}"/>
              </a:ext>
            </a:extLst>
          </p:cNvPr>
          <p:cNvSpPr/>
          <p:nvPr/>
        </p:nvSpPr>
        <p:spPr>
          <a:xfrm>
            <a:off x="10616560" y="547236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cxnSp>
        <p:nvCxnSpPr>
          <p:cNvPr id="50" name="直線コネクタ 49">
            <a:extLst>
              <a:ext uri="{FF2B5EF4-FFF2-40B4-BE49-F238E27FC236}">
                <a16:creationId xmlns:a16="http://schemas.microsoft.com/office/drawing/2014/main" id="{6883FA0C-94FE-630C-C4EB-170FB92A9809}"/>
              </a:ext>
            </a:extLst>
          </p:cNvPr>
          <p:cNvCxnSpPr/>
          <p:nvPr/>
        </p:nvCxnSpPr>
        <p:spPr>
          <a:xfrm>
            <a:off x="9207271" y="5250759"/>
            <a:ext cx="1822827" cy="0"/>
          </a:xfrm>
          <a:prstGeom prst="line">
            <a:avLst/>
          </a:prstGeom>
          <a:ln w="38100"/>
        </p:spPr>
        <p:style>
          <a:lnRef idx="2">
            <a:schemeClr val="accent1"/>
          </a:lnRef>
          <a:fillRef idx="0">
            <a:schemeClr val="accent1"/>
          </a:fillRef>
          <a:effectRef idx="1">
            <a:schemeClr val="accent1"/>
          </a:effectRef>
          <a:fontRef idx="minor">
            <a:schemeClr val="tx1"/>
          </a:fontRef>
        </p:style>
      </p:cxnSp>
      <p:sp>
        <p:nvSpPr>
          <p:cNvPr id="51" name="円/楕円 50">
            <a:extLst>
              <a:ext uri="{FF2B5EF4-FFF2-40B4-BE49-F238E27FC236}">
                <a16:creationId xmlns:a16="http://schemas.microsoft.com/office/drawing/2014/main" id="{34E71C7C-3CEE-71B1-AF20-38F1E0A72EA8}"/>
              </a:ext>
            </a:extLst>
          </p:cNvPr>
          <p:cNvSpPr/>
          <p:nvPr/>
        </p:nvSpPr>
        <p:spPr>
          <a:xfrm>
            <a:off x="9718694" y="5160236"/>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52" name="円/楕円 51">
            <a:extLst>
              <a:ext uri="{FF2B5EF4-FFF2-40B4-BE49-F238E27FC236}">
                <a16:creationId xmlns:a16="http://schemas.microsoft.com/office/drawing/2014/main" id="{37AB123C-C348-B28D-0EE5-1ADBE736ED62}"/>
              </a:ext>
            </a:extLst>
          </p:cNvPr>
          <p:cNvSpPr/>
          <p:nvPr/>
        </p:nvSpPr>
        <p:spPr>
          <a:xfrm>
            <a:off x="10289193" y="5160236"/>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53" name="テキスト ボックス 52">
            <a:extLst>
              <a:ext uri="{FF2B5EF4-FFF2-40B4-BE49-F238E27FC236}">
                <a16:creationId xmlns:a16="http://schemas.microsoft.com/office/drawing/2014/main" id="{6ACBD98A-DDDD-AE0F-E599-D23B4197B697}"/>
              </a:ext>
            </a:extLst>
          </p:cNvPr>
          <p:cNvSpPr txBox="1"/>
          <p:nvPr/>
        </p:nvSpPr>
        <p:spPr>
          <a:xfrm>
            <a:off x="8402862" y="4997172"/>
            <a:ext cx="689612" cy="461665"/>
          </a:xfrm>
          <a:prstGeom prst="rect">
            <a:avLst/>
          </a:prstGeom>
          <a:noFill/>
        </p:spPr>
        <p:txBody>
          <a:bodyPr wrap="none" rtlCol="0">
            <a:spAutoFit/>
          </a:bodyPr>
          <a:lstStyle/>
          <a:p>
            <a:pPr algn="l"/>
            <a:r>
              <a:rPr lang="en-US" altLang="ja-JP" sz="2400" dirty="0"/>
              <a:t>p</a:t>
            </a:r>
            <a:r>
              <a:rPr kumimoji="1" lang="en-US" altLang="ja-JP" sz="2400" baseline="-25000" dirty="0"/>
              <a:t>1/2</a:t>
            </a:r>
            <a:endParaRPr kumimoji="1" lang="ja-JP" altLang="en-US" sz="2400" baseline="-25000" dirty="0"/>
          </a:p>
        </p:txBody>
      </p:sp>
      <p:sp>
        <p:nvSpPr>
          <p:cNvPr id="54" name="テキスト ボックス 53">
            <a:extLst>
              <a:ext uri="{FF2B5EF4-FFF2-40B4-BE49-F238E27FC236}">
                <a16:creationId xmlns:a16="http://schemas.microsoft.com/office/drawing/2014/main" id="{A05E89DC-9805-2559-DEDB-5CB6ECA9C397}"/>
              </a:ext>
            </a:extLst>
          </p:cNvPr>
          <p:cNvSpPr txBox="1"/>
          <p:nvPr/>
        </p:nvSpPr>
        <p:spPr>
          <a:xfrm>
            <a:off x="9918742" y="5808707"/>
            <a:ext cx="356188" cy="461665"/>
          </a:xfrm>
          <a:prstGeom prst="rect">
            <a:avLst/>
          </a:prstGeom>
          <a:noFill/>
        </p:spPr>
        <p:txBody>
          <a:bodyPr wrap="none" rtlCol="0">
            <a:spAutoFit/>
          </a:bodyPr>
          <a:lstStyle/>
          <a:p>
            <a:pPr algn="l"/>
            <a:r>
              <a:rPr lang="en-US" altLang="ja-JP" sz="2400" dirty="0"/>
              <a:t>2</a:t>
            </a:r>
            <a:endParaRPr kumimoji="1" lang="ja-JP" altLang="en-US" sz="2400" dirty="0"/>
          </a:p>
        </p:txBody>
      </p:sp>
      <p:cxnSp>
        <p:nvCxnSpPr>
          <p:cNvPr id="55" name="直線コネクタ 54">
            <a:extLst>
              <a:ext uri="{FF2B5EF4-FFF2-40B4-BE49-F238E27FC236}">
                <a16:creationId xmlns:a16="http://schemas.microsoft.com/office/drawing/2014/main" id="{AE2C4A32-6CDE-109D-8EEB-BE1C8D396F58}"/>
              </a:ext>
            </a:extLst>
          </p:cNvPr>
          <p:cNvCxnSpPr>
            <a:cxnSpLocks/>
          </p:cNvCxnSpPr>
          <p:nvPr/>
        </p:nvCxnSpPr>
        <p:spPr>
          <a:xfrm>
            <a:off x="9231649" y="4362849"/>
            <a:ext cx="1822827" cy="0"/>
          </a:xfrm>
          <a:prstGeom prst="line">
            <a:avLst/>
          </a:prstGeom>
          <a:ln w="38100"/>
        </p:spPr>
        <p:style>
          <a:lnRef idx="2">
            <a:schemeClr val="accent1"/>
          </a:lnRef>
          <a:fillRef idx="0">
            <a:schemeClr val="accent1"/>
          </a:fillRef>
          <a:effectRef idx="1">
            <a:schemeClr val="accent1"/>
          </a:effectRef>
          <a:fontRef idx="minor">
            <a:schemeClr val="tx1"/>
          </a:fontRef>
        </p:style>
      </p:cxnSp>
      <p:sp>
        <p:nvSpPr>
          <p:cNvPr id="56" name="テキスト ボックス 55">
            <a:extLst>
              <a:ext uri="{FF2B5EF4-FFF2-40B4-BE49-F238E27FC236}">
                <a16:creationId xmlns:a16="http://schemas.microsoft.com/office/drawing/2014/main" id="{C938B7B9-F71C-1B83-3391-E5BB16AE8ECF}"/>
              </a:ext>
            </a:extLst>
          </p:cNvPr>
          <p:cNvSpPr txBox="1"/>
          <p:nvPr/>
        </p:nvSpPr>
        <p:spPr>
          <a:xfrm>
            <a:off x="8402862" y="4066947"/>
            <a:ext cx="689612" cy="461665"/>
          </a:xfrm>
          <a:prstGeom prst="rect">
            <a:avLst/>
          </a:prstGeom>
          <a:noFill/>
        </p:spPr>
        <p:txBody>
          <a:bodyPr wrap="square" rtlCol="0">
            <a:spAutoFit/>
          </a:bodyPr>
          <a:lstStyle/>
          <a:p>
            <a:pPr algn="l"/>
            <a:r>
              <a:rPr kumimoji="1" lang="en-US" altLang="ja-JP" sz="2400" dirty="0"/>
              <a:t>d</a:t>
            </a:r>
            <a:r>
              <a:rPr lang="en-US" altLang="ja-JP" sz="2400" baseline="-25000" dirty="0"/>
              <a:t>5</a:t>
            </a:r>
            <a:r>
              <a:rPr kumimoji="1" lang="en-US" altLang="ja-JP" sz="2400" baseline="-25000" dirty="0"/>
              <a:t>/2</a:t>
            </a:r>
            <a:endParaRPr kumimoji="1" lang="ja-JP" altLang="en-US" sz="2400" baseline="-25000" dirty="0"/>
          </a:p>
        </p:txBody>
      </p:sp>
      <p:sp>
        <p:nvSpPr>
          <p:cNvPr id="57" name="円/楕円 56">
            <a:extLst>
              <a:ext uri="{FF2B5EF4-FFF2-40B4-BE49-F238E27FC236}">
                <a16:creationId xmlns:a16="http://schemas.microsoft.com/office/drawing/2014/main" id="{327267DF-F317-2B63-C007-CF85A1DA5868}"/>
              </a:ext>
            </a:extLst>
          </p:cNvPr>
          <p:cNvSpPr/>
          <p:nvPr/>
        </p:nvSpPr>
        <p:spPr>
          <a:xfrm>
            <a:off x="9352343" y="427854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58" name="円/楕円 57">
            <a:extLst>
              <a:ext uri="{FF2B5EF4-FFF2-40B4-BE49-F238E27FC236}">
                <a16:creationId xmlns:a16="http://schemas.microsoft.com/office/drawing/2014/main" id="{8165CAC9-BD2D-56AF-5B5D-9844CDFD00E8}"/>
              </a:ext>
            </a:extLst>
          </p:cNvPr>
          <p:cNvSpPr/>
          <p:nvPr/>
        </p:nvSpPr>
        <p:spPr>
          <a:xfrm>
            <a:off x="9602243" y="427854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59" name="円/楕円 58">
            <a:extLst>
              <a:ext uri="{FF2B5EF4-FFF2-40B4-BE49-F238E27FC236}">
                <a16:creationId xmlns:a16="http://schemas.microsoft.com/office/drawing/2014/main" id="{1985F005-42C2-F888-3154-1EB61B05CA44}"/>
              </a:ext>
            </a:extLst>
          </p:cNvPr>
          <p:cNvSpPr/>
          <p:nvPr/>
        </p:nvSpPr>
        <p:spPr>
          <a:xfrm>
            <a:off x="10122079" y="427854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60" name="円/楕円 59">
            <a:extLst>
              <a:ext uri="{FF2B5EF4-FFF2-40B4-BE49-F238E27FC236}">
                <a16:creationId xmlns:a16="http://schemas.microsoft.com/office/drawing/2014/main" id="{AACEBAC7-E606-2102-784F-0DAADB98BF2F}"/>
              </a:ext>
            </a:extLst>
          </p:cNvPr>
          <p:cNvSpPr/>
          <p:nvPr/>
        </p:nvSpPr>
        <p:spPr>
          <a:xfrm>
            <a:off x="10637398" y="427854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61" name="円/楕円 60">
            <a:extLst>
              <a:ext uri="{FF2B5EF4-FFF2-40B4-BE49-F238E27FC236}">
                <a16:creationId xmlns:a16="http://schemas.microsoft.com/office/drawing/2014/main" id="{129AE19F-72F1-78EC-B0C2-2269DE7A19C8}"/>
              </a:ext>
            </a:extLst>
          </p:cNvPr>
          <p:cNvSpPr/>
          <p:nvPr/>
        </p:nvSpPr>
        <p:spPr>
          <a:xfrm>
            <a:off x="9863669" y="427854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62" name="円/楕円 61">
            <a:extLst>
              <a:ext uri="{FF2B5EF4-FFF2-40B4-BE49-F238E27FC236}">
                <a16:creationId xmlns:a16="http://schemas.microsoft.com/office/drawing/2014/main" id="{7921417D-61A3-06A8-C45B-BAF9587A638D}"/>
              </a:ext>
            </a:extLst>
          </p:cNvPr>
          <p:cNvSpPr/>
          <p:nvPr/>
        </p:nvSpPr>
        <p:spPr>
          <a:xfrm>
            <a:off x="10381164" y="4278547"/>
            <a:ext cx="168605" cy="16860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63" name="テキスト ボックス 62">
            <a:extLst>
              <a:ext uri="{FF2B5EF4-FFF2-40B4-BE49-F238E27FC236}">
                <a16:creationId xmlns:a16="http://schemas.microsoft.com/office/drawing/2014/main" id="{EE988BB0-DD2C-2595-508F-B7854329031E}"/>
              </a:ext>
            </a:extLst>
          </p:cNvPr>
          <p:cNvSpPr txBox="1"/>
          <p:nvPr/>
        </p:nvSpPr>
        <p:spPr>
          <a:xfrm>
            <a:off x="9906514" y="4601042"/>
            <a:ext cx="356188" cy="461665"/>
          </a:xfrm>
          <a:prstGeom prst="rect">
            <a:avLst/>
          </a:prstGeom>
          <a:noFill/>
        </p:spPr>
        <p:txBody>
          <a:bodyPr wrap="none" rtlCol="0">
            <a:spAutoFit/>
          </a:bodyPr>
          <a:lstStyle/>
          <a:p>
            <a:pPr algn="l"/>
            <a:r>
              <a:rPr kumimoji="1" lang="en-US" altLang="ja-JP" sz="2400" dirty="0"/>
              <a:t>8</a:t>
            </a:r>
            <a:endParaRPr kumimoji="1" lang="ja-JP" altLang="en-US" sz="2400" dirty="0"/>
          </a:p>
        </p:txBody>
      </p:sp>
      <p:sp>
        <p:nvSpPr>
          <p:cNvPr id="65" name="テキスト ボックス 64">
            <a:extLst>
              <a:ext uri="{FF2B5EF4-FFF2-40B4-BE49-F238E27FC236}">
                <a16:creationId xmlns:a16="http://schemas.microsoft.com/office/drawing/2014/main" id="{CC4AA782-2424-4BCE-7BD2-F3B30F2FD13B}"/>
              </a:ext>
            </a:extLst>
          </p:cNvPr>
          <p:cNvSpPr txBox="1"/>
          <p:nvPr/>
        </p:nvSpPr>
        <p:spPr>
          <a:xfrm>
            <a:off x="291205" y="5187408"/>
            <a:ext cx="7141366" cy="830997"/>
          </a:xfrm>
          <a:prstGeom prst="rect">
            <a:avLst/>
          </a:prstGeom>
          <a:noFill/>
        </p:spPr>
        <p:txBody>
          <a:bodyPr wrap="square" rtlCol="0">
            <a:spAutoFit/>
          </a:bodyPr>
          <a:lstStyle/>
          <a:p>
            <a:r>
              <a:rPr kumimoji="1" lang="en-US" altLang="ja-JP" sz="2400" dirty="0"/>
              <a:t>Nuclei </a:t>
            </a:r>
            <a:r>
              <a:rPr lang="en-US" altLang="ja-JP" sz="2400" dirty="0"/>
              <a:t>around the island of stability are difficult to produce experimentally. </a:t>
            </a:r>
            <a:endParaRPr kumimoji="1" lang="en-US" altLang="ja-JP" sz="2400" dirty="0"/>
          </a:p>
        </p:txBody>
      </p:sp>
      <p:sp>
        <p:nvSpPr>
          <p:cNvPr id="66" name="テキスト ボックス 65">
            <a:extLst>
              <a:ext uri="{FF2B5EF4-FFF2-40B4-BE49-F238E27FC236}">
                <a16:creationId xmlns:a16="http://schemas.microsoft.com/office/drawing/2014/main" id="{130A3A53-296F-59E6-5C5D-FEBD0B7CB221}"/>
              </a:ext>
            </a:extLst>
          </p:cNvPr>
          <p:cNvSpPr txBox="1"/>
          <p:nvPr/>
        </p:nvSpPr>
        <p:spPr>
          <a:xfrm>
            <a:off x="291204" y="5947274"/>
            <a:ext cx="7141365" cy="830997"/>
          </a:xfrm>
          <a:prstGeom prst="rect">
            <a:avLst/>
          </a:prstGeom>
          <a:noFill/>
        </p:spPr>
        <p:txBody>
          <a:bodyPr wrap="square" rtlCol="0">
            <a:spAutoFit/>
          </a:bodyPr>
          <a:lstStyle/>
          <a:p>
            <a:r>
              <a:rPr lang="en" altLang="ja-JP" sz="2400" dirty="0"/>
              <a:t>To understand the island of stability, we need to consider methods other than direct measurement.</a:t>
            </a:r>
            <a:endParaRPr kumimoji="1" lang="ja-JP" altLang="en-US" sz="2400"/>
          </a:p>
        </p:txBody>
      </p:sp>
      <p:sp>
        <p:nvSpPr>
          <p:cNvPr id="75" name="テキスト ボックス 74">
            <a:extLst>
              <a:ext uri="{FF2B5EF4-FFF2-40B4-BE49-F238E27FC236}">
                <a16:creationId xmlns:a16="http://schemas.microsoft.com/office/drawing/2014/main" id="{5E6F22CB-13BF-F1EA-9302-D3BBADE3E76D}"/>
              </a:ext>
            </a:extLst>
          </p:cNvPr>
          <p:cNvSpPr txBox="1"/>
          <p:nvPr/>
        </p:nvSpPr>
        <p:spPr>
          <a:xfrm>
            <a:off x="9034634" y="690052"/>
            <a:ext cx="2071401" cy="523220"/>
          </a:xfrm>
          <a:prstGeom prst="rect">
            <a:avLst/>
          </a:prstGeom>
          <a:noFill/>
        </p:spPr>
        <p:txBody>
          <a:bodyPr wrap="none" rtlCol="0">
            <a:spAutoFit/>
          </a:bodyPr>
          <a:lstStyle/>
          <a:p>
            <a:r>
              <a:rPr kumimoji="1" lang="en-US" altLang="ja-JP" sz="2800" dirty="0"/>
              <a:t>Shell effect</a:t>
            </a:r>
            <a:endParaRPr kumimoji="1" lang="ja-JP" altLang="en-US" sz="2800"/>
          </a:p>
        </p:txBody>
      </p:sp>
      <p:sp>
        <p:nvSpPr>
          <p:cNvPr id="81" name="テキスト ボックス 80">
            <a:extLst>
              <a:ext uri="{FF2B5EF4-FFF2-40B4-BE49-F238E27FC236}">
                <a16:creationId xmlns:a16="http://schemas.microsoft.com/office/drawing/2014/main" id="{6CD31C31-3B07-9EDA-BB5A-53E121568BAB}"/>
              </a:ext>
            </a:extLst>
          </p:cNvPr>
          <p:cNvSpPr txBox="1"/>
          <p:nvPr/>
        </p:nvSpPr>
        <p:spPr>
          <a:xfrm>
            <a:off x="291205" y="769013"/>
            <a:ext cx="7119257" cy="461665"/>
          </a:xfrm>
          <a:prstGeom prst="rect">
            <a:avLst/>
          </a:prstGeom>
          <a:noFill/>
        </p:spPr>
        <p:txBody>
          <a:bodyPr wrap="none" rtlCol="0">
            <a:spAutoFit/>
          </a:bodyPr>
          <a:lstStyle/>
          <a:p>
            <a:r>
              <a:rPr kumimoji="1" lang="en-US" altLang="ja-JP" sz="2400" dirty="0"/>
              <a:t>Superheavy nuclei generally have </a:t>
            </a:r>
            <a:r>
              <a:rPr lang="en-US" altLang="ja-JP" sz="2400" dirty="0"/>
              <a:t>short lifetimes.</a:t>
            </a:r>
            <a:endParaRPr kumimoji="1" lang="ja-JP" altLang="en-US" sz="2400"/>
          </a:p>
        </p:txBody>
      </p:sp>
    </p:spTree>
    <p:extLst>
      <p:ext uri="{BB962C8B-B14F-4D97-AF65-F5344CB8AC3E}">
        <p14:creationId xmlns:p14="http://schemas.microsoft.com/office/powerpoint/2010/main" val="3470205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8"/>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0"/>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55"/>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6"/>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6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75"/>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7"/>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58"/>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6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childTnLst>
                                </p:cTn>
                              </p:par>
                              <p:par>
                                <p:cTn id="55" presetID="1" presetClass="entr" presetSubtype="0" fill="hold" grpId="1" nodeType="withEffect">
                                  <p:stCondLst>
                                    <p:cond delay="0"/>
                                  </p:stCondLst>
                                  <p:childTnLst>
                                    <p:set>
                                      <p:cBhvr>
                                        <p:cTn id="56" dur="1" fill="hold">
                                          <p:stCondLst>
                                            <p:cond delay="0"/>
                                          </p:stCondLst>
                                        </p:cTn>
                                        <p:tgtEl>
                                          <p:spTgt spid="34"/>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61"/>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59"/>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2"/>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27"/>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31"/>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32"/>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33"/>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21"/>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19"/>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10"/>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65"/>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4" grpId="0" animBg="1"/>
      <p:bldP spid="25" grpId="0" animBg="1"/>
      <p:bldP spid="26" grpId="0" animBg="1"/>
      <p:bldP spid="27" grpId="0" animBg="1"/>
      <p:bldP spid="28" grpId="0" animBg="1"/>
      <p:bldP spid="29" grpId="0" animBg="1"/>
      <p:bldP spid="31" grpId="0" animBg="1"/>
      <p:bldP spid="32" grpId="0" animBg="1"/>
      <p:bldP spid="33" grpId="0" animBg="1"/>
      <p:bldP spid="34" grpId="1" animBg="1"/>
      <p:bldP spid="35" grpId="0" animBg="1"/>
      <p:bldP spid="36" grpId="0" animBg="1"/>
      <p:bldP spid="40" grpId="0" animBg="1"/>
      <p:bldP spid="41" grpId="0" animBg="1"/>
      <p:bldP spid="42" grpId="0"/>
      <p:bldP spid="44" grpId="0"/>
      <p:bldP spid="45" grpId="0" animBg="1"/>
      <p:bldP spid="46" grpId="0" animBg="1"/>
      <p:bldP spid="47" grpId="0" animBg="1"/>
      <p:bldP spid="48" grpId="0" animBg="1"/>
      <p:bldP spid="51" grpId="0" animBg="1"/>
      <p:bldP spid="52" grpId="0" animBg="1"/>
      <p:bldP spid="53" grpId="0"/>
      <p:bldP spid="54" grpId="0"/>
      <p:bldP spid="56" grpId="0"/>
      <p:bldP spid="57" grpId="0" animBg="1"/>
      <p:bldP spid="58" grpId="0" animBg="1"/>
      <p:bldP spid="59" grpId="0" animBg="1"/>
      <p:bldP spid="60" grpId="0" animBg="1"/>
      <p:bldP spid="61" grpId="0" animBg="1"/>
      <p:bldP spid="62" grpId="0" animBg="1"/>
      <p:bldP spid="63" grpId="0"/>
      <p:bldP spid="65" grpId="0"/>
      <p:bldP spid="66" grpId="0"/>
      <p:bldP spid="7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E2842BBF-62E2-6EB9-F8AD-848A01A1E600}"/>
              </a:ext>
            </a:extLst>
          </p:cNvPr>
          <p:cNvSpPr>
            <a:spLocks noGrp="1"/>
          </p:cNvSpPr>
          <p:nvPr>
            <p:ph type="title"/>
          </p:nvPr>
        </p:nvSpPr>
        <p:spPr>
          <a:xfrm>
            <a:off x="294969" y="288014"/>
            <a:ext cx="11326760" cy="587912"/>
          </a:xfrm>
        </p:spPr>
        <p:txBody>
          <a:bodyPr/>
          <a:lstStyle/>
          <a:p>
            <a:r>
              <a:rPr lang="en" altLang="ja-JP" dirty="0" err="1"/>
              <a:t>Superdeformed</a:t>
            </a:r>
            <a:r>
              <a:rPr lang="en" altLang="ja-JP" dirty="0"/>
              <a:t> state</a:t>
            </a:r>
            <a:endParaRPr kumimoji="1" lang="ja-JP" altLang="en-US"/>
          </a:p>
        </p:txBody>
      </p:sp>
      <p:sp>
        <p:nvSpPr>
          <p:cNvPr id="4" name="スライド番号プレースホルダー 3">
            <a:extLst>
              <a:ext uri="{FF2B5EF4-FFF2-40B4-BE49-F238E27FC236}">
                <a16:creationId xmlns:a16="http://schemas.microsoft.com/office/drawing/2014/main" id="{6753E232-80DB-15AC-8D39-866A37ECDB79}"/>
              </a:ext>
            </a:extLst>
          </p:cNvPr>
          <p:cNvSpPr>
            <a:spLocks noGrp="1"/>
          </p:cNvSpPr>
          <p:nvPr>
            <p:ph type="sldNum" sz="quarter" idx="12"/>
          </p:nvPr>
        </p:nvSpPr>
        <p:spPr>
          <a:xfrm>
            <a:off x="9706177" y="6355967"/>
            <a:ext cx="2341685" cy="311683"/>
          </a:xfrm>
        </p:spPr>
        <p:txBody>
          <a:bodyPr/>
          <a:lstStyle/>
          <a:p>
            <a:fld id="{AECE1011-B0EB-A34B-826A-984540224A6C}" type="slidenum">
              <a:rPr lang="ja-JP" altLang="en-US" sz="1400" smtClean="0"/>
              <a:pPr/>
              <a:t>2</a:t>
            </a:fld>
            <a:endParaRPr lang="ja-JP" altLang="en-US" sz="1400"/>
          </a:p>
        </p:txBody>
      </p:sp>
      <p:pic>
        <p:nvPicPr>
          <p:cNvPr id="12" name="図 11">
            <a:extLst>
              <a:ext uri="{FF2B5EF4-FFF2-40B4-BE49-F238E27FC236}">
                <a16:creationId xmlns:a16="http://schemas.microsoft.com/office/drawing/2014/main" id="{BD5E0523-4E7A-A52E-27FF-3A63F01F110E}"/>
              </a:ext>
            </a:extLst>
          </p:cNvPr>
          <p:cNvPicPr>
            <a:picLocks noChangeAspect="1"/>
          </p:cNvPicPr>
          <p:nvPr/>
        </p:nvPicPr>
        <p:blipFill>
          <a:blip r:embed="rId3"/>
          <a:stretch>
            <a:fillRect/>
          </a:stretch>
        </p:blipFill>
        <p:spPr>
          <a:xfrm>
            <a:off x="6891128" y="770590"/>
            <a:ext cx="4462672" cy="4647334"/>
          </a:xfrm>
          <a:prstGeom prst="rect">
            <a:avLst/>
          </a:prstGeom>
        </p:spPr>
      </p:pic>
      <p:sp>
        <p:nvSpPr>
          <p:cNvPr id="13" name="下矢印 12">
            <a:extLst>
              <a:ext uri="{FF2B5EF4-FFF2-40B4-BE49-F238E27FC236}">
                <a16:creationId xmlns:a16="http://schemas.microsoft.com/office/drawing/2014/main" id="{A6F3DD81-B74E-1EF4-8C52-AA2502D609DB}"/>
              </a:ext>
            </a:extLst>
          </p:cNvPr>
          <p:cNvSpPr/>
          <p:nvPr/>
        </p:nvSpPr>
        <p:spPr>
          <a:xfrm>
            <a:off x="10095992" y="392134"/>
            <a:ext cx="446664" cy="502644"/>
          </a:xfrm>
          <a:prstGeom prst="downArrow">
            <a:avLst/>
          </a:prstGeom>
          <a:solidFill>
            <a:srgbClr val="FF2F92"/>
          </a:solidFill>
          <a:ln w="57150">
            <a:solidFill>
              <a:srgbClr val="FF2F92"/>
            </a:solid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grpSp>
        <p:nvGrpSpPr>
          <p:cNvPr id="36" name="グループ化 35">
            <a:extLst>
              <a:ext uri="{FF2B5EF4-FFF2-40B4-BE49-F238E27FC236}">
                <a16:creationId xmlns:a16="http://schemas.microsoft.com/office/drawing/2014/main" id="{543AF107-B18F-49D4-28E6-013C0C6965AE}"/>
              </a:ext>
            </a:extLst>
          </p:cNvPr>
          <p:cNvGrpSpPr/>
          <p:nvPr/>
        </p:nvGrpSpPr>
        <p:grpSpPr>
          <a:xfrm>
            <a:off x="6009320" y="831225"/>
            <a:ext cx="5967269" cy="1259404"/>
            <a:chOff x="6402066" y="5307973"/>
            <a:chExt cx="5967269" cy="1259404"/>
          </a:xfrm>
        </p:grpSpPr>
        <p:cxnSp>
          <p:nvCxnSpPr>
            <p:cNvPr id="9" name="直線矢印コネクタ 8">
              <a:extLst>
                <a:ext uri="{FF2B5EF4-FFF2-40B4-BE49-F238E27FC236}">
                  <a16:creationId xmlns:a16="http://schemas.microsoft.com/office/drawing/2014/main" id="{F326507E-8361-5033-F568-048F3D6CF717}"/>
                </a:ext>
              </a:extLst>
            </p:cNvPr>
            <p:cNvCxnSpPr>
              <a:cxnSpLocks/>
            </p:cNvCxnSpPr>
            <p:nvPr/>
          </p:nvCxnSpPr>
          <p:spPr>
            <a:xfrm flipV="1">
              <a:off x="8119404" y="5804884"/>
              <a:ext cx="2203320" cy="1"/>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sp>
          <p:nvSpPr>
            <p:cNvPr id="14" name="円/楕円 13">
              <a:extLst>
                <a:ext uri="{FF2B5EF4-FFF2-40B4-BE49-F238E27FC236}">
                  <a16:creationId xmlns:a16="http://schemas.microsoft.com/office/drawing/2014/main" id="{82C2E5B9-BA70-0062-A086-39161FB67BEA}"/>
                </a:ext>
              </a:extLst>
            </p:cNvPr>
            <p:cNvSpPr/>
            <p:nvPr/>
          </p:nvSpPr>
          <p:spPr>
            <a:xfrm>
              <a:off x="10622121" y="5600079"/>
              <a:ext cx="723495" cy="409610"/>
            </a:xfrm>
            <a:prstGeom prst="ellipse">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tileRect/>
            </a:gra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5" name="円/楕円 14">
              <a:extLst>
                <a:ext uri="{FF2B5EF4-FFF2-40B4-BE49-F238E27FC236}">
                  <a16:creationId xmlns:a16="http://schemas.microsoft.com/office/drawing/2014/main" id="{EF08464A-C761-38EA-6E65-2B89568327DC}"/>
                </a:ext>
              </a:extLst>
            </p:cNvPr>
            <p:cNvSpPr/>
            <p:nvPr/>
          </p:nvSpPr>
          <p:spPr>
            <a:xfrm>
              <a:off x="7274820" y="5307973"/>
              <a:ext cx="307563" cy="797739"/>
            </a:xfrm>
            <a:prstGeom prst="ellipse">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tileRect/>
            </a:gra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6" name="円/楕円 15">
              <a:extLst>
                <a:ext uri="{FF2B5EF4-FFF2-40B4-BE49-F238E27FC236}">
                  <a16:creationId xmlns:a16="http://schemas.microsoft.com/office/drawing/2014/main" id="{F174383B-822D-8C2C-9891-298A70247C83}"/>
                </a:ext>
              </a:extLst>
            </p:cNvPr>
            <p:cNvSpPr/>
            <p:nvPr/>
          </p:nvSpPr>
          <p:spPr>
            <a:xfrm>
              <a:off x="8965866" y="5490566"/>
              <a:ext cx="510395" cy="564961"/>
            </a:xfrm>
            <a:prstGeom prst="ellipse">
              <a:avLst/>
            </a:prstGeom>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tileRect/>
            </a:gra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7" name="テキスト ボックス 16">
              <a:extLst>
                <a:ext uri="{FF2B5EF4-FFF2-40B4-BE49-F238E27FC236}">
                  <a16:creationId xmlns:a16="http://schemas.microsoft.com/office/drawing/2014/main" id="{ED3A1096-32A5-EC6E-253D-32DAAA27532D}"/>
                </a:ext>
              </a:extLst>
            </p:cNvPr>
            <p:cNvSpPr txBox="1"/>
            <p:nvPr/>
          </p:nvSpPr>
          <p:spPr>
            <a:xfrm>
              <a:off x="10495225" y="6105712"/>
              <a:ext cx="1874110" cy="461665"/>
            </a:xfrm>
            <a:prstGeom prst="rect">
              <a:avLst/>
            </a:prstGeom>
            <a:noFill/>
          </p:spPr>
          <p:txBody>
            <a:bodyPr wrap="square" rtlCol="0">
              <a:spAutoFit/>
            </a:bodyPr>
            <a:lstStyle/>
            <a:p>
              <a:pPr algn="l"/>
              <a:r>
                <a:rPr lang="en-US" altLang="ja-JP" sz="2400" dirty="0"/>
                <a:t>Prolate</a:t>
              </a:r>
              <a:endParaRPr kumimoji="1" lang="ja-JP" altLang="en-US" sz="2400" dirty="0"/>
            </a:p>
          </p:txBody>
        </p:sp>
        <p:sp>
          <p:nvSpPr>
            <p:cNvPr id="18" name="テキスト ボックス 17">
              <a:extLst>
                <a:ext uri="{FF2B5EF4-FFF2-40B4-BE49-F238E27FC236}">
                  <a16:creationId xmlns:a16="http://schemas.microsoft.com/office/drawing/2014/main" id="{D1B17A11-5D3D-D699-E103-B9691B367DA3}"/>
                </a:ext>
              </a:extLst>
            </p:cNvPr>
            <p:cNvSpPr txBox="1"/>
            <p:nvPr/>
          </p:nvSpPr>
          <p:spPr>
            <a:xfrm>
              <a:off x="6402066" y="6105712"/>
              <a:ext cx="1717338" cy="461665"/>
            </a:xfrm>
            <a:prstGeom prst="rect">
              <a:avLst/>
            </a:prstGeom>
            <a:noFill/>
          </p:spPr>
          <p:txBody>
            <a:bodyPr wrap="square" rtlCol="0">
              <a:spAutoFit/>
            </a:bodyPr>
            <a:lstStyle/>
            <a:p>
              <a:pPr algn="l"/>
              <a:r>
                <a:rPr kumimoji="1" lang="en-US" altLang="ja-JP" sz="2400" dirty="0"/>
                <a:t>Oblate</a:t>
              </a:r>
              <a:endParaRPr kumimoji="1" lang="ja-JP" altLang="en-US" sz="2400" dirty="0"/>
            </a:p>
          </p:txBody>
        </p:sp>
        <p:sp>
          <p:nvSpPr>
            <p:cNvPr id="19" name="テキスト ボックス 18">
              <a:extLst>
                <a:ext uri="{FF2B5EF4-FFF2-40B4-BE49-F238E27FC236}">
                  <a16:creationId xmlns:a16="http://schemas.microsoft.com/office/drawing/2014/main" id="{C30F8EFD-CFCC-AC46-3602-7A945AB0B6F0}"/>
                </a:ext>
              </a:extLst>
            </p:cNvPr>
            <p:cNvSpPr txBox="1"/>
            <p:nvPr/>
          </p:nvSpPr>
          <p:spPr>
            <a:xfrm>
              <a:off x="8464191" y="6105712"/>
              <a:ext cx="1634732" cy="461665"/>
            </a:xfrm>
            <a:prstGeom prst="rect">
              <a:avLst/>
            </a:prstGeom>
            <a:noFill/>
          </p:spPr>
          <p:txBody>
            <a:bodyPr wrap="square" rtlCol="0">
              <a:spAutoFit/>
            </a:bodyPr>
            <a:lstStyle/>
            <a:p>
              <a:pPr algn="l"/>
              <a:r>
                <a:rPr kumimoji="1" lang="en-US" altLang="ja-JP" sz="2400" dirty="0"/>
                <a:t>Spherical</a:t>
              </a:r>
              <a:endParaRPr kumimoji="1" lang="ja-JP" altLang="en-US" sz="2400" dirty="0"/>
            </a:p>
          </p:txBody>
        </p:sp>
      </p:grpSp>
      <p:sp>
        <p:nvSpPr>
          <p:cNvPr id="20" name="テキスト ボックス 19">
            <a:extLst>
              <a:ext uri="{FF2B5EF4-FFF2-40B4-BE49-F238E27FC236}">
                <a16:creationId xmlns:a16="http://schemas.microsoft.com/office/drawing/2014/main" id="{C60F9D2A-2146-E552-DE23-6568A1F96002}"/>
              </a:ext>
            </a:extLst>
          </p:cNvPr>
          <p:cNvSpPr txBox="1"/>
          <p:nvPr/>
        </p:nvSpPr>
        <p:spPr>
          <a:xfrm>
            <a:off x="716627" y="1060591"/>
            <a:ext cx="5199579" cy="523220"/>
          </a:xfrm>
          <a:prstGeom prst="rect">
            <a:avLst/>
          </a:prstGeom>
          <a:noFill/>
        </p:spPr>
        <p:txBody>
          <a:bodyPr wrap="square" rtlCol="0">
            <a:spAutoFit/>
          </a:bodyPr>
          <a:lstStyle/>
          <a:p>
            <a:pPr algn="l"/>
            <a:r>
              <a:rPr kumimoji="1" lang="en-US" altLang="ja-JP" sz="2800" dirty="0"/>
              <a:t>Quadrupole deformation: β </a:t>
            </a:r>
            <a:endParaRPr kumimoji="1" lang="ja-JP" altLang="en-US" sz="2800" dirty="0"/>
          </a:p>
        </p:txBody>
      </p:sp>
      <p:sp>
        <p:nvSpPr>
          <p:cNvPr id="24" name="テキスト ボックス 23">
            <a:extLst>
              <a:ext uri="{FF2B5EF4-FFF2-40B4-BE49-F238E27FC236}">
                <a16:creationId xmlns:a16="http://schemas.microsoft.com/office/drawing/2014/main" id="{0B392E59-16FB-B276-2EDC-6176813F7EA8}"/>
              </a:ext>
            </a:extLst>
          </p:cNvPr>
          <p:cNvSpPr txBox="1"/>
          <p:nvPr/>
        </p:nvSpPr>
        <p:spPr>
          <a:xfrm>
            <a:off x="9489226" y="5280694"/>
            <a:ext cx="1660196" cy="230832"/>
          </a:xfrm>
          <a:prstGeom prst="rect">
            <a:avLst/>
          </a:prstGeom>
          <a:noFill/>
        </p:spPr>
        <p:txBody>
          <a:bodyPr wrap="square" rtlCol="0">
            <a:spAutoFit/>
          </a:bodyPr>
          <a:lstStyle/>
          <a:p>
            <a:r>
              <a:rPr lang="ja-JP" altLang="ja-JP" sz="900"/>
              <a:t>Nilsson and Ragnarsson</a:t>
            </a:r>
            <a:endParaRPr kumimoji="1" lang="ja-JP" altLang="en-US" sz="900" dirty="0"/>
          </a:p>
        </p:txBody>
      </p:sp>
      <p:grpSp>
        <p:nvGrpSpPr>
          <p:cNvPr id="35" name="グループ化 34">
            <a:extLst>
              <a:ext uri="{FF2B5EF4-FFF2-40B4-BE49-F238E27FC236}">
                <a16:creationId xmlns:a16="http://schemas.microsoft.com/office/drawing/2014/main" id="{364A9EF6-BB8C-838B-7C57-E3B95CD476FA}"/>
              </a:ext>
            </a:extLst>
          </p:cNvPr>
          <p:cNvGrpSpPr/>
          <p:nvPr/>
        </p:nvGrpSpPr>
        <p:grpSpPr>
          <a:xfrm>
            <a:off x="838200" y="2314564"/>
            <a:ext cx="5495059" cy="2228871"/>
            <a:chOff x="807752" y="1977514"/>
            <a:chExt cx="5495059" cy="2228871"/>
          </a:xfrm>
        </p:grpSpPr>
        <p:sp>
          <p:nvSpPr>
            <p:cNvPr id="8" name="角丸四角形 7">
              <a:extLst>
                <a:ext uri="{FF2B5EF4-FFF2-40B4-BE49-F238E27FC236}">
                  <a16:creationId xmlns:a16="http://schemas.microsoft.com/office/drawing/2014/main" id="{53A68CDE-28BA-BBEC-4D89-B147B4887A6A}"/>
                </a:ext>
              </a:extLst>
            </p:cNvPr>
            <p:cNvSpPr/>
            <p:nvPr/>
          </p:nvSpPr>
          <p:spPr>
            <a:xfrm>
              <a:off x="807752" y="1977514"/>
              <a:ext cx="5495059" cy="2228871"/>
            </a:xfrm>
            <a:prstGeom prst="roundRect">
              <a:avLst/>
            </a:prstGeom>
            <a:solidFill>
              <a:schemeClr val="accent1">
                <a:lumMod val="20000"/>
                <a:lumOff val="8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1" name="テキスト ボックス 10">
              <a:extLst>
                <a:ext uri="{FF2B5EF4-FFF2-40B4-BE49-F238E27FC236}">
                  <a16:creationId xmlns:a16="http://schemas.microsoft.com/office/drawing/2014/main" id="{8FC3C4C8-E7E3-EB7F-975B-FCC9E1D31670}"/>
                </a:ext>
              </a:extLst>
            </p:cNvPr>
            <p:cNvSpPr txBox="1"/>
            <p:nvPr/>
          </p:nvSpPr>
          <p:spPr>
            <a:xfrm>
              <a:off x="1552669" y="3089933"/>
              <a:ext cx="4243447" cy="523220"/>
            </a:xfrm>
            <a:prstGeom prst="rect">
              <a:avLst/>
            </a:prstGeom>
            <a:noFill/>
          </p:spPr>
          <p:txBody>
            <a:bodyPr wrap="square" rtlCol="0">
              <a:spAutoFit/>
            </a:bodyPr>
            <a:lstStyle/>
            <a:p>
              <a:pPr algn="l"/>
              <a:r>
                <a:rPr kumimoji="1" lang="en-US" altLang="ja-JP" sz="2800" dirty="0"/>
                <a:t>Magic number changes.</a:t>
              </a:r>
              <a:endParaRPr kumimoji="1" lang="ja-JP" altLang="en-US" sz="2800" dirty="0"/>
            </a:p>
          </p:txBody>
        </p:sp>
        <p:sp>
          <p:nvSpPr>
            <p:cNvPr id="21" name="テキスト ボックス 20">
              <a:extLst>
                <a:ext uri="{FF2B5EF4-FFF2-40B4-BE49-F238E27FC236}">
                  <a16:creationId xmlns:a16="http://schemas.microsoft.com/office/drawing/2014/main" id="{D925F2B3-1432-10F9-1D22-37B70031A765}"/>
                </a:ext>
              </a:extLst>
            </p:cNvPr>
            <p:cNvSpPr txBox="1"/>
            <p:nvPr/>
          </p:nvSpPr>
          <p:spPr>
            <a:xfrm>
              <a:off x="861177" y="2067820"/>
              <a:ext cx="1874948" cy="523220"/>
            </a:xfrm>
            <a:prstGeom prst="rect">
              <a:avLst/>
            </a:prstGeom>
            <a:noFill/>
          </p:spPr>
          <p:txBody>
            <a:bodyPr wrap="square" rtlCol="0">
              <a:spAutoFit/>
            </a:bodyPr>
            <a:lstStyle/>
            <a:p>
              <a:pPr marL="342900" indent="-342900" algn="l">
                <a:buFont typeface="Arial" panose="020B0604020202020204" pitchFamily="34" charset="0"/>
                <a:buChar char="•"/>
              </a:pPr>
              <a:r>
                <a:rPr kumimoji="1" lang="en-US" altLang="ja-JP" sz="2800" dirty="0"/>
                <a:t>β~0.6 </a:t>
              </a:r>
            </a:p>
          </p:txBody>
        </p:sp>
        <p:sp>
          <p:nvSpPr>
            <p:cNvPr id="25" name="テキスト ボックス 24">
              <a:extLst>
                <a:ext uri="{FF2B5EF4-FFF2-40B4-BE49-F238E27FC236}">
                  <a16:creationId xmlns:a16="http://schemas.microsoft.com/office/drawing/2014/main" id="{D4A4CB42-251B-A870-13EF-7BEABEEC21A5}"/>
                </a:ext>
              </a:extLst>
            </p:cNvPr>
            <p:cNvSpPr txBox="1"/>
            <p:nvPr/>
          </p:nvSpPr>
          <p:spPr>
            <a:xfrm>
              <a:off x="1120060" y="2580524"/>
              <a:ext cx="4796146" cy="523220"/>
            </a:xfrm>
            <a:prstGeom prst="rect">
              <a:avLst/>
            </a:prstGeom>
            <a:noFill/>
          </p:spPr>
          <p:txBody>
            <a:bodyPr wrap="square" rtlCol="0">
              <a:spAutoFit/>
            </a:bodyPr>
            <a:lstStyle/>
            <a:p>
              <a:r>
                <a:rPr lang="en-US" altLang="ja-JP" sz="2800" dirty="0"/>
                <a:t>Long axis:</a:t>
              </a:r>
              <a:r>
                <a:rPr kumimoji="1" lang="en" altLang="ja-JP" sz="2800" dirty="0"/>
                <a:t> </a:t>
              </a:r>
              <a:r>
                <a:rPr kumimoji="1" lang="en-US" altLang="ja-JP" sz="2800" dirty="0"/>
                <a:t>Short axis</a:t>
              </a:r>
              <a:r>
                <a:rPr kumimoji="1" lang="en" altLang="ja-JP" sz="2800" dirty="0"/>
                <a:t>= 2:1</a:t>
              </a:r>
              <a:endParaRPr kumimoji="1" lang="ja-JP" altLang="en-US" sz="2800" dirty="0"/>
            </a:p>
          </p:txBody>
        </p:sp>
        <p:sp>
          <p:nvSpPr>
            <p:cNvPr id="31" name="テキスト ボックス 30">
              <a:extLst>
                <a:ext uri="{FF2B5EF4-FFF2-40B4-BE49-F238E27FC236}">
                  <a16:creationId xmlns:a16="http://schemas.microsoft.com/office/drawing/2014/main" id="{21C11C87-3468-C937-5D05-3FC4D561E2E7}"/>
                </a:ext>
              </a:extLst>
            </p:cNvPr>
            <p:cNvSpPr txBox="1"/>
            <p:nvPr/>
          </p:nvSpPr>
          <p:spPr>
            <a:xfrm>
              <a:off x="1016954" y="3623241"/>
              <a:ext cx="5125561" cy="523220"/>
            </a:xfrm>
            <a:prstGeom prst="rect">
              <a:avLst/>
            </a:prstGeom>
            <a:noFill/>
          </p:spPr>
          <p:txBody>
            <a:bodyPr wrap="square" rtlCol="0">
              <a:spAutoFit/>
            </a:bodyPr>
            <a:lstStyle/>
            <a:p>
              <a:pPr algn="l"/>
              <a:r>
                <a:rPr kumimoji="1" lang="ja-JP" altLang="en-US" sz="2800"/>
                <a:t>→</a:t>
              </a:r>
              <a:r>
                <a:rPr kumimoji="1" lang="en-US" altLang="ja-JP" sz="2800" dirty="0" err="1"/>
                <a:t>Superdeformd</a:t>
              </a:r>
              <a:r>
                <a:rPr kumimoji="1" lang="en-US" altLang="ja-JP" sz="2800" dirty="0"/>
                <a:t> (SD) </a:t>
              </a:r>
              <a:r>
                <a:rPr lang="en-US" altLang="ja-JP" sz="2800" dirty="0"/>
                <a:t>state</a:t>
              </a:r>
              <a:endParaRPr kumimoji="1" lang="ja-JP" altLang="en-US" sz="2800" dirty="0"/>
            </a:p>
          </p:txBody>
        </p:sp>
      </p:grpSp>
      <p:grpSp>
        <p:nvGrpSpPr>
          <p:cNvPr id="6" name="グループ化 5">
            <a:extLst>
              <a:ext uri="{FF2B5EF4-FFF2-40B4-BE49-F238E27FC236}">
                <a16:creationId xmlns:a16="http://schemas.microsoft.com/office/drawing/2014/main" id="{8E5ED2DF-483E-CC18-4E9E-10707A1BCC7D}"/>
              </a:ext>
            </a:extLst>
          </p:cNvPr>
          <p:cNvGrpSpPr/>
          <p:nvPr/>
        </p:nvGrpSpPr>
        <p:grpSpPr>
          <a:xfrm>
            <a:off x="1034268" y="5049391"/>
            <a:ext cx="4557811" cy="1232019"/>
            <a:chOff x="1018530" y="5732241"/>
            <a:chExt cx="6100253" cy="1232019"/>
          </a:xfrm>
        </p:grpSpPr>
        <p:sp>
          <p:nvSpPr>
            <p:cNvPr id="5" name="角丸四角形 4">
              <a:extLst>
                <a:ext uri="{FF2B5EF4-FFF2-40B4-BE49-F238E27FC236}">
                  <a16:creationId xmlns:a16="http://schemas.microsoft.com/office/drawing/2014/main" id="{0DF4D8B1-F7B7-D7E1-8CCE-420171A3C676}"/>
                </a:ext>
              </a:extLst>
            </p:cNvPr>
            <p:cNvSpPr/>
            <p:nvPr/>
          </p:nvSpPr>
          <p:spPr>
            <a:xfrm>
              <a:off x="1018530" y="5732241"/>
              <a:ext cx="6100253" cy="1200329"/>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3" name="テキスト ボックス 2">
              <a:extLst>
                <a:ext uri="{FF2B5EF4-FFF2-40B4-BE49-F238E27FC236}">
                  <a16:creationId xmlns:a16="http://schemas.microsoft.com/office/drawing/2014/main" id="{81653EFD-ADF9-BEB0-020D-A0022E8A84D4}"/>
                </a:ext>
              </a:extLst>
            </p:cNvPr>
            <p:cNvSpPr txBox="1"/>
            <p:nvPr/>
          </p:nvSpPr>
          <p:spPr>
            <a:xfrm>
              <a:off x="1047402" y="5763931"/>
              <a:ext cx="6071381" cy="1200329"/>
            </a:xfrm>
            <a:prstGeom prst="rect">
              <a:avLst/>
            </a:prstGeom>
            <a:noFill/>
          </p:spPr>
          <p:txBody>
            <a:bodyPr wrap="square" rtlCol="0">
              <a:spAutoFit/>
            </a:bodyPr>
            <a:lstStyle/>
            <a:p>
              <a:r>
                <a:rPr kumimoji="1" lang="en-US" altLang="ja-JP" sz="2400" dirty="0"/>
                <a:t>N=</a:t>
              </a:r>
              <a:r>
                <a:rPr kumimoji="1" lang="en-US" altLang="ja-JP" sz="2400" b="1" dirty="0"/>
                <a:t>118</a:t>
              </a:r>
              <a:r>
                <a:rPr kumimoji="1" lang="en-US" altLang="ja-JP" sz="2400" dirty="0"/>
                <a:t> is one of </a:t>
              </a:r>
              <a:r>
                <a:rPr lang="en-US" altLang="ja-JP" sz="2400" dirty="0"/>
                <a:t>the numbers </a:t>
              </a:r>
              <a:r>
                <a:rPr kumimoji="1" lang="en-US" altLang="ja-JP" sz="2400" dirty="0"/>
                <a:t>predicted to </a:t>
              </a:r>
              <a:r>
                <a:rPr lang="en-US" altLang="ja-JP" sz="2400" dirty="0"/>
                <a:t>be magic in the SD region.</a:t>
              </a:r>
              <a:endParaRPr kumimoji="1" lang="ja-JP" altLang="en-US" sz="2400"/>
            </a:p>
          </p:txBody>
        </p:sp>
      </p:grpSp>
    </p:spTree>
    <p:extLst>
      <p:ext uri="{BB962C8B-B14F-4D97-AF65-F5344CB8AC3E}">
        <p14:creationId xmlns:p14="http://schemas.microsoft.com/office/powerpoint/2010/main" val="2242715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 -2.96296E-6 L 0.02826 0.63912 " pathEditMode="relative" rAng="0" ptsTypes="AA">
                                      <p:cBhvr>
                                        <p:cTn id="6" dur="2000" fill="hold"/>
                                        <p:tgtEl>
                                          <p:spTgt spid="36"/>
                                        </p:tgtEl>
                                        <p:attrNameLst>
                                          <p:attrName>ppt_x</p:attrName>
                                          <p:attrName>ppt_y</p:attrName>
                                        </p:attrNameLst>
                                      </p:cBhvr>
                                      <p:rCtr x="1406" y="31944"/>
                                    </p:animMotion>
                                  </p:childTnLst>
                                </p:cTn>
                              </p:par>
                              <p:par>
                                <p:cTn id="7" presetID="1" presetClass="entr" presetSubtype="0" fill="hold"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5D713D8D-08F5-A14E-28A6-8D28D9CF9B94}"/>
              </a:ext>
            </a:extLst>
          </p:cNvPr>
          <p:cNvSpPr>
            <a:spLocks noGrp="1"/>
          </p:cNvSpPr>
          <p:nvPr>
            <p:ph type="title"/>
          </p:nvPr>
        </p:nvSpPr>
        <p:spPr>
          <a:xfrm>
            <a:off x="351503" y="177193"/>
            <a:ext cx="10515600" cy="587912"/>
          </a:xfrm>
        </p:spPr>
        <p:txBody>
          <a:bodyPr/>
          <a:lstStyle/>
          <a:p>
            <a:r>
              <a:rPr kumimoji="1" lang="en-US" altLang="ja-JP" dirty="0"/>
              <a:t>There is a correlation between N=184</a:t>
            </a:r>
            <a:r>
              <a:rPr lang="en-US" altLang="ja-JP" dirty="0"/>
              <a:t> and </a:t>
            </a:r>
            <a:r>
              <a:rPr kumimoji="1" lang="en-US" altLang="ja-JP" dirty="0"/>
              <a:t>N=118.</a:t>
            </a:r>
            <a:endParaRPr kumimoji="1" lang="ja-JP" altLang="en-US"/>
          </a:p>
        </p:txBody>
      </p:sp>
      <p:sp>
        <p:nvSpPr>
          <p:cNvPr id="4" name="スライド番号プレースホルダー 3">
            <a:extLst>
              <a:ext uri="{FF2B5EF4-FFF2-40B4-BE49-F238E27FC236}">
                <a16:creationId xmlns:a16="http://schemas.microsoft.com/office/drawing/2014/main" id="{47EF33EE-5E90-E68A-AD8F-B4F71BF76E57}"/>
              </a:ext>
            </a:extLst>
          </p:cNvPr>
          <p:cNvSpPr>
            <a:spLocks noGrp="1"/>
          </p:cNvSpPr>
          <p:nvPr>
            <p:ph type="sldNum" sz="quarter" idx="12"/>
          </p:nvPr>
        </p:nvSpPr>
        <p:spPr/>
        <p:txBody>
          <a:bodyPr/>
          <a:lstStyle/>
          <a:p>
            <a:fld id="{AECE1011-B0EB-A34B-826A-984540224A6C}" type="slidenum">
              <a:rPr lang="ja-JP" altLang="en-US" smtClean="0"/>
              <a:pPr/>
              <a:t>3</a:t>
            </a:fld>
            <a:endParaRPr lang="ja-JP" altLang="en-US"/>
          </a:p>
        </p:txBody>
      </p:sp>
      <p:grpSp>
        <p:nvGrpSpPr>
          <p:cNvPr id="18" name="グループ化 17">
            <a:extLst>
              <a:ext uri="{FF2B5EF4-FFF2-40B4-BE49-F238E27FC236}">
                <a16:creationId xmlns:a16="http://schemas.microsoft.com/office/drawing/2014/main" id="{B5DD7C80-B7B2-49EC-81F1-C5ED22180458}"/>
              </a:ext>
            </a:extLst>
          </p:cNvPr>
          <p:cNvGrpSpPr/>
          <p:nvPr/>
        </p:nvGrpSpPr>
        <p:grpSpPr>
          <a:xfrm>
            <a:off x="5803476" y="5460382"/>
            <a:ext cx="5849458" cy="1253847"/>
            <a:chOff x="5803476" y="5667042"/>
            <a:chExt cx="5849458" cy="1253847"/>
          </a:xfrm>
        </p:grpSpPr>
        <p:sp>
          <p:nvSpPr>
            <p:cNvPr id="17" name="角丸四角形 16">
              <a:extLst>
                <a:ext uri="{FF2B5EF4-FFF2-40B4-BE49-F238E27FC236}">
                  <a16:creationId xmlns:a16="http://schemas.microsoft.com/office/drawing/2014/main" id="{32D0BDE1-F1EB-544C-9E0B-2BBA9466AB8B}"/>
                </a:ext>
              </a:extLst>
            </p:cNvPr>
            <p:cNvSpPr/>
            <p:nvPr/>
          </p:nvSpPr>
          <p:spPr>
            <a:xfrm>
              <a:off x="5803476" y="5667042"/>
              <a:ext cx="5849458" cy="1160681"/>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5" name="テキスト ボックス 4">
              <a:extLst>
                <a:ext uri="{FF2B5EF4-FFF2-40B4-BE49-F238E27FC236}">
                  <a16:creationId xmlns:a16="http://schemas.microsoft.com/office/drawing/2014/main" id="{568F56E3-C612-660A-5F42-9ED806400EB5}"/>
                </a:ext>
              </a:extLst>
            </p:cNvPr>
            <p:cNvSpPr txBox="1"/>
            <p:nvPr/>
          </p:nvSpPr>
          <p:spPr>
            <a:xfrm>
              <a:off x="5920609" y="5720560"/>
              <a:ext cx="5732325" cy="1200329"/>
            </a:xfrm>
            <a:prstGeom prst="rect">
              <a:avLst/>
            </a:prstGeom>
            <a:noFill/>
          </p:spPr>
          <p:txBody>
            <a:bodyPr wrap="square" rtlCol="0">
              <a:spAutoFit/>
            </a:bodyPr>
            <a:lstStyle/>
            <a:p>
              <a:r>
                <a:rPr lang="en-US" altLang="ja-JP" sz="2400" dirty="0"/>
                <a:t>Although an experiment with N=184 is difficult to conduct, we should be able to understand the results from N=118.</a:t>
              </a:r>
              <a:endParaRPr kumimoji="1" lang="ja-JP" altLang="en-US" sz="2400"/>
            </a:p>
          </p:txBody>
        </p:sp>
      </p:grpSp>
      <p:grpSp>
        <p:nvGrpSpPr>
          <p:cNvPr id="6" name="グループ化 5">
            <a:extLst>
              <a:ext uri="{FF2B5EF4-FFF2-40B4-BE49-F238E27FC236}">
                <a16:creationId xmlns:a16="http://schemas.microsoft.com/office/drawing/2014/main" id="{DA1D977E-7990-4D5C-CD40-9C2D21478B42}"/>
              </a:ext>
            </a:extLst>
          </p:cNvPr>
          <p:cNvGrpSpPr/>
          <p:nvPr/>
        </p:nvGrpSpPr>
        <p:grpSpPr>
          <a:xfrm>
            <a:off x="539066" y="688398"/>
            <a:ext cx="5264410" cy="6169602"/>
            <a:chOff x="2823881" y="23163409"/>
            <a:chExt cx="9261811" cy="10854339"/>
          </a:xfrm>
        </p:grpSpPr>
        <p:pic>
          <p:nvPicPr>
            <p:cNvPr id="7" name="図 6">
              <a:extLst>
                <a:ext uri="{FF2B5EF4-FFF2-40B4-BE49-F238E27FC236}">
                  <a16:creationId xmlns:a16="http://schemas.microsoft.com/office/drawing/2014/main" id="{C3C32937-5EFA-7EB6-47C0-D7DFFA8D2D42}"/>
                </a:ext>
              </a:extLst>
            </p:cNvPr>
            <p:cNvPicPr>
              <a:picLocks noChangeAspect="1"/>
            </p:cNvPicPr>
            <p:nvPr/>
          </p:nvPicPr>
          <p:blipFill>
            <a:blip r:embed="rId3"/>
            <a:stretch>
              <a:fillRect/>
            </a:stretch>
          </p:blipFill>
          <p:spPr>
            <a:xfrm>
              <a:off x="2823881" y="23163409"/>
              <a:ext cx="9261811" cy="10854339"/>
            </a:xfrm>
            <a:prstGeom prst="rect">
              <a:avLst/>
            </a:prstGeom>
          </p:spPr>
        </p:pic>
        <p:sp>
          <p:nvSpPr>
            <p:cNvPr id="8" name="テキスト ボックス 7">
              <a:extLst>
                <a:ext uri="{FF2B5EF4-FFF2-40B4-BE49-F238E27FC236}">
                  <a16:creationId xmlns:a16="http://schemas.microsoft.com/office/drawing/2014/main" id="{E952F399-CFE3-237F-8CF0-AB235133FCFE}"/>
                </a:ext>
              </a:extLst>
            </p:cNvPr>
            <p:cNvSpPr txBox="1"/>
            <p:nvPr/>
          </p:nvSpPr>
          <p:spPr>
            <a:xfrm>
              <a:off x="5548072" y="24865880"/>
              <a:ext cx="1382466" cy="920514"/>
            </a:xfrm>
            <a:prstGeom prst="rect">
              <a:avLst/>
            </a:prstGeom>
            <a:noFill/>
          </p:spPr>
          <p:txBody>
            <a:bodyPr wrap="none" rtlCol="0">
              <a:spAutoFit/>
            </a:bodyPr>
            <a:lstStyle/>
            <a:p>
              <a:pPr algn="l"/>
              <a:r>
                <a:rPr kumimoji="1" lang="en-US" altLang="ja-JP" sz="2800" dirty="0">
                  <a:solidFill>
                    <a:srgbClr val="FF0000"/>
                  </a:solidFill>
                </a:rPr>
                <a:t>184</a:t>
              </a:r>
              <a:endParaRPr kumimoji="1" lang="ja-JP" altLang="en-US" sz="2800" dirty="0">
                <a:solidFill>
                  <a:srgbClr val="FF0000"/>
                </a:solidFill>
              </a:endParaRPr>
            </a:p>
          </p:txBody>
        </p:sp>
        <p:sp>
          <p:nvSpPr>
            <p:cNvPr id="9" name="円/楕円 8">
              <a:extLst>
                <a:ext uri="{FF2B5EF4-FFF2-40B4-BE49-F238E27FC236}">
                  <a16:creationId xmlns:a16="http://schemas.microsoft.com/office/drawing/2014/main" id="{5EC6C8EE-D948-6EF9-D398-92D6458F43B6}"/>
                </a:ext>
              </a:extLst>
            </p:cNvPr>
            <p:cNvSpPr/>
            <p:nvPr/>
          </p:nvSpPr>
          <p:spPr>
            <a:xfrm>
              <a:off x="9243060" y="32423100"/>
              <a:ext cx="417869" cy="571500"/>
            </a:xfrm>
            <a:prstGeom prst="ellipse">
              <a:avLst/>
            </a:prstGeom>
            <a:noFill/>
            <a:ln w="57150">
              <a:solidFill>
                <a:srgbClr val="FF2F92"/>
              </a:solid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円/楕円 9">
              <a:extLst>
                <a:ext uri="{FF2B5EF4-FFF2-40B4-BE49-F238E27FC236}">
                  <a16:creationId xmlns:a16="http://schemas.microsoft.com/office/drawing/2014/main" id="{BA0A1019-BD7B-6683-EB22-1616413B40A4}"/>
                </a:ext>
              </a:extLst>
            </p:cNvPr>
            <p:cNvSpPr/>
            <p:nvPr/>
          </p:nvSpPr>
          <p:spPr>
            <a:xfrm>
              <a:off x="7394384" y="27005280"/>
              <a:ext cx="482808" cy="611996"/>
            </a:xfrm>
            <a:prstGeom prst="ellipse">
              <a:avLst/>
            </a:prstGeom>
            <a:noFill/>
            <a:ln w="57150">
              <a:solidFill>
                <a:srgbClr val="FF2F92"/>
              </a:solid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pic>
        <p:nvPicPr>
          <p:cNvPr id="11" name="図 10">
            <a:extLst>
              <a:ext uri="{FF2B5EF4-FFF2-40B4-BE49-F238E27FC236}">
                <a16:creationId xmlns:a16="http://schemas.microsoft.com/office/drawing/2014/main" id="{CBE27378-A5C3-67FC-8A45-9A34698AB41B}"/>
              </a:ext>
            </a:extLst>
          </p:cNvPr>
          <p:cNvPicPr>
            <a:picLocks noChangeAspect="1"/>
          </p:cNvPicPr>
          <p:nvPr/>
        </p:nvPicPr>
        <p:blipFill>
          <a:blip r:embed="rId4"/>
          <a:stretch>
            <a:fillRect/>
          </a:stretch>
        </p:blipFill>
        <p:spPr>
          <a:xfrm>
            <a:off x="5920609" y="1804729"/>
            <a:ext cx="5316058" cy="3437451"/>
          </a:xfrm>
          <a:prstGeom prst="rect">
            <a:avLst/>
          </a:prstGeom>
        </p:spPr>
      </p:pic>
      <p:sp>
        <p:nvSpPr>
          <p:cNvPr id="12" name="テキスト ボックス 11">
            <a:extLst>
              <a:ext uri="{FF2B5EF4-FFF2-40B4-BE49-F238E27FC236}">
                <a16:creationId xmlns:a16="http://schemas.microsoft.com/office/drawing/2014/main" id="{5BE33F2A-0CB5-7D0A-960A-5CD254AB5B8D}"/>
              </a:ext>
            </a:extLst>
          </p:cNvPr>
          <p:cNvSpPr txBox="1"/>
          <p:nvPr/>
        </p:nvSpPr>
        <p:spPr>
          <a:xfrm>
            <a:off x="3512167" y="6621064"/>
            <a:ext cx="2658100" cy="200055"/>
          </a:xfrm>
          <a:prstGeom prst="rect">
            <a:avLst/>
          </a:prstGeom>
          <a:noFill/>
        </p:spPr>
        <p:txBody>
          <a:bodyPr wrap="none" rtlCol="0">
            <a:spAutoFit/>
          </a:bodyPr>
          <a:lstStyle/>
          <a:p>
            <a:r>
              <a:rPr kumimoji="1" lang="en" altLang="ja-JP" sz="700" dirty="0"/>
              <a:t>Table of </a:t>
            </a:r>
            <a:r>
              <a:rPr kumimoji="1" lang="en" altLang="ja-JP" sz="700" dirty="0" err="1"/>
              <a:t>Superdeformed</a:t>
            </a:r>
            <a:r>
              <a:rPr kumimoji="1" lang="en" altLang="ja-JP" sz="700" dirty="0"/>
              <a:t> Nuclear Bands and Fission Isomers</a:t>
            </a:r>
            <a:endParaRPr kumimoji="1" lang="ja-JP" altLang="en-US" sz="700" dirty="0"/>
          </a:p>
        </p:txBody>
      </p:sp>
      <p:sp>
        <p:nvSpPr>
          <p:cNvPr id="13" name="テキスト ボックス 12">
            <a:extLst>
              <a:ext uri="{FF2B5EF4-FFF2-40B4-BE49-F238E27FC236}">
                <a16:creationId xmlns:a16="http://schemas.microsoft.com/office/drawing/2014/main" id="{0039A6CB-CCB2-6736-ED1D-27CAA628F696}"/>
              </a:ext>
            </a:extLst>
          </p:cNvPr>
          <p:cNvSpPr txBox="1"/>
          <p:nvPr/>
        </p:nvSpPr>
        <p:spPr>
          <a:xfrm>
            <a:off x="7668250" y="5154464"/>
            <a:ext cx="2446504" cy="369332"/>
          </a:xfrm>
          <a:prstGeom prst="rect">
            <a:avLst/>
          </a:prstGeom>
          <a:noFill/>
        </p:spPr>
        <p:txBody>
          <a:bodyPr wrap="none" rtlCol="0">
            <a:spAutoFit/>
          </a:bodyPr>
          <a:lstStyle/>
          <a:p>
            <a:r>
              <a:rPr kumimoji="1" lang="en-US" altLang="ja-JP" dirty="0"/>
              <a:t>Observable of N=</a:t>
            </a:r>
            <a:r>
              <a:rPr kumimoji="1" lang="en-US" altLang="ja-JP" dirty="0">
                <a:solidFill>
                  <a:srgbClr val="FF2F92"/>
                </a:solidFill>
              </a:rPr>
              <a:t>118</a:t>
            </a:r>
            <a:endParaRPr kumimoji="1" lang="ja-JP" altLang="en-US"/>
          </a:p>
        </p:txBody>
      </p:sp>
      <p:sp>
        <p:nvSpPr>
          <p:cNvPr id="14" name="テキスト ボックス 13">
            <a:extLst>
              <a:ext uri="{FF2B5EF4-FFF2-40B4-BE49-F238E27FC236}">
                <a16:creationId xmlns:a16="http://schemas.microsoft.com/office/drawing/2014/main" id="{2C522477-F58F-EBF3-28E9-A5797BBEEF25}"/>
              </a:ext>
            </a:extLst>
          </p:cNvPr>
          <p:cNvSpPr txBox="1"/>
          <p:nvPr/>
        </p:nvSpPr>
        <p:spPr>
          <a:xfrm>
            <a:off x="5803476" y="800347"/>
            <a:ext cx="6176052" cy="1200329"/>
          </a:xfrm>
          <a:prstGeom prst="rect">
            <a:avLst/>
          </a:prstGeom>
          <a:noFill/>
        </p:spPr>
        <p:txBody>
          <a:bodyPr wrap="square" rtlCol="0">
            <a:spAutoFit/>
          </a:bodyPr>
          <a:lstStyle/>
          <a:p>
            <a:r>
              <a:rPr lang="en-US" altLang="ja-JP" sz="2400" dirty="0"/>
              <a:t>One of the Nilsson orbitals responsible for the N = 184 shell gap is also involved in the N = 118 shell gap.</a:t>
            </a:r>
            <a:endParaRPr kumimoji="1" lang="ja-JP" altLang="en-US" sz="2400"/>
          </a:p>
        </p:txBody>
      </p:sp>
      <p:sp>
        <p:nvSpPr>
          <p:cNvPr id="15" name="テキスト ボックス 14">
            <a:extLst>
              <a:ext uri="{FF2B5EF4-FFF2-40B4-BE49-F238E27FC236}">
                <a16:creationId xmlns:a16="http://schemas.microsoft.com/office/drawing/2014/main" id="{CB8D418E-E3AC-4A42-9404-9DB9663BCB0E}"/>
              </a:ext>
            </a:extLst>
          </p:cNvPr>
          <p:cNvSpPr txBox="1"/>
          <p:nvPr/>
        </p:nvSpPr>
        <p:spPr>
          <a:xfrm>
            <a:off x="7029093" y="2128154"/>
            <a:ext cx="1423788" cy="400110"/>
          </a:xfrm>
          <a:prstGeom prst="rect">
            <a:avLst/>
          </a:prstGeom>
          <a:noFill/>
        </p:spPr>
        <p:txBody>
          <a:bodyPr wrap="none" rtlCol="0">
            <a:spAutoFit/>
          </a:bodyPr>
          <a:lstStyle/>
          <a:p>
            <a:r>
              <a:rPr kumimoji="1" lang="en-US" altLang="ja-JP" sz="2000" dirty="0">
                <a:solidFill>
                  <a:srgbClr val="FF2F92"/>
                </a:solidFill>
              </a:rPr>
              <a:t>Correlated</a:t>
            </a:r>
            <a:endParaRPr kumimoji="1" lang="ja-JP" altLang="en-US" sz="2000">
              <a:solidFill>
                <a:srgbClr val="FF2F92"/>
              </a:solidFill>
            </a:endParaRPr>
          </a:p>
        </p:txBody>
      </p:sp>
      <p:sp>
        <p:nvSpPr>
          <p:cNvPr id="16" name="円/楕円 15">
            <a:extLst>
              <a:ext uri="{FF2B5EF4-FFF2-40B4-BE49-F238E27FC236}">
                <a16:creationId xmlns:a16="http://schemas.microsoft.com/office/drawing/2014/main" id="{68EF449D-D484-24BA-A39B-9CF3E9BDEB3B}"/>
              </a:ext>
            </a:extLst>
          </p:cNvPr>
          <p:cNvSpPr/>
          <p:nvPr/>
        </p:nvSpPr>
        <p:spPr>
          <a:xfrm>
            <a:off x="6082529" y="3942916"/>
            <a:ext cx="274428" cy="435795"/>
          </a:xfrm>
          <a:prstGeom prst="ellipse">
            <a:avLst/>
          </a:prstGeom>
          <a:noFill/>
          <a:ln w="38100">
            <a:solidFill>
              <a:srgbClr val="FF2F92"/>
            </a:solid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5200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CAEBC21-627B-2F0E-26D0-B1D4C817CA55}"/>
              </a:ext>
            </a:extLst>
          </p:cNvPr>
          <p:cNvSpPr>
            <a:spLocks noGrp="1"/>
          </p:cNvSpPr>
          <p:nvPr>
            <p:ph type="title"/>
          </p:nvPr>
        </p:nvSpPr>
        <p:spPr>
          <a:xfrm>
            <a:off x="341141" y="181910"/>
            <a:ext cx="11281016" cy="587912"/>
          </a:xfrm>
        </p:spPr>
        <p:txBody>
          <a:bodyPr/>
          <a:lstStyle/>
          <a:p>
            <a:r>
              <a:rPr lang="en-US" altLang="ja-JP" dirty="0"/>
              <a:t>P</a:t>
            </a:r>
            <a:r>
              <a:rPr lang="ja-JP" altLang="ja-JP"/>
              <a:t>arameters to be varied</a:t>
            </a:r>
            <a:r>
              <a:rPr lang="en" altLang="ja-JP" dirty="0"/>
              <a:t>: Effective mass, SO interaction</a:t>
            </a:r>
            <a:endParaRPr kumimoji="1" lang="ja-JP" altLang="en-US"/>
          </a:p>
        </p:txBody>
      </p:sp>
      <mc:AlternateContent xmlns:mc="http://schemas.openxmlformats.org/markup-compatibility/2006" xmlns:a14="http://schemas.microsoft.com/office/drawing/2010/main">
        <mc:Choice Requires="a14">
          <p:sp>
            <p:nvSpPr>
              <p:cNvPr id="5" name="テキスト ボックス 4">
                <a:extLst>
                  <a:ext uri="{FF2B5EF4-FFF2-40B4-BE49-F238E27FC236}">
                    <a16:creationId xmlns:a16="http://schemas.microsoft.com/office/drawing/2014/main" id="{58AD4A64-FDDD-5091-F8B2-13FFEA432C35}"/>
                  </a:ext>
                </a:extLst>
              </p:cNvPr>
              <p:cNvSpPr txBox="1"/>
              <p:nvPr/>
            </p:nvSpPr>
            <p:spPr>
              <a:xfrm>
                <a:off x="354638" y="1103646"/>
                <a:ext cx="5404043" cy="956865"/>
              </a:xfrm>
              <a:prstGeom prst="rect">
                <a:avLst/>
              </a:prstGeom>
              <a:noFill/>
            </p:spPr>
            <p:txBody>
              <a:bodyPr wrap="none" rtlCol="0">
                <a:spAutoFit/>
              </a:bodyPr>
              <a:lstStyle/>
              <a:p>
                <a:pPr/>
                <a14:m>
                  <m:oMathPara xmlns:m="http://schemas.openxmlformats.org/officeDocument/2006/math">
                    <m:oMath>
                      <m:r>
                        <a:rPr kumimoji="1" lang="en-US" altLang="ja-JP" sz="2800" i="1" dirty="0" smtClean="0">
                          <a:latin typeface="Cambria Math" panose="02040503050406030204" pitchFamily="18" charset="0"/>
                        </a:rPr>
                        <m:t>𝐸</m:t>
                      </m:r>
                      <m:d>
                        <m:dPr>
                          <m:begChr m:val="["/>
                          <m:endChr m:val="]"/>
                          <m:ctrlPr>
                            <a:rPr kumimoji="1" lang="en-US" altLang="ja-JP" sz="2800" i="1" dirty="0" smtClean="0">
                              <a:latin typeface="Cambria Math" panose="02040503050406030204" pitchFamily="18" charset="0"/>
                            </a:rPr>
                          </m:ctrlPr>
                        </m:dPr>
                        <m:e>
                          <m:r>
                            <a:rPr kumimoji="1" lang="en-US" altLang="ja-JP" sz="2800" i="1" dirty="0" smtClean="0">
                              <a:latin typeface="Cambria Math" panose="02040503050406030204" pitchFamily="18" charset="0"/>
                            </a:rPr>
                            <m:t>𝜌</m:t>
                          </m:r>
                          <m:r>
                            <a:rPr kumimoji="1" lang="en-US" altLang="ja-JP" sz="2800" i="0" dirty="0" smtClean="0">
                              <a:latin typeface="Cambria Math" panose="02040503050406030204" pitchFamily="18" charset="0"/>
                            </a:rPr>
                            <m:t>,</m:t>
                          </m:r>
                          <m:sSub>
                            <m:sSubPr>
                              <m:ctrlPr>
                                <a:rPr kumimoji="1" lang="en-US" altLang="ja-JP" sz="2800" i="1" dirty="0" smtClean="0">
                                  <a:latin typeface="Cambria Math" panose="02040503050406030204" pitchFamily="18" charset="0"/>
                                </a:rPr>
                              </m:ctrlPr>
                            </m:sSubPr>
                            <m:e>
                              <m:r>
                                <a:rPr kumimoji="1" lang="en-US" altLang="ja-JP" sz="2800" i="1" dirty="0" smtClean="0">
                                  <a:latin typeface="Cambria Math" panose="02040503050406030204" pitchFamily="18" charset="0"/>
                                </a:rPr>
                                <m:t>𝜏</m:t>
                              </m:r>
                            </m:e>
                            <m:sub>
                              <m:r>
                                <a:rPr kumimoji="1" lang="en-US" altLang="ja-JP" sz="2800" i="0" dirty="0" smtClean="0">
                                  <a:latin typeface="Cambria Math" panose="02040503050406030204" pitchFamily="18" charset="0"/>
                                </a:rPr>
                                <m:t>0</m:t>
                              </m:r>
                            </m:sub>
                          </m:sSub>
                          <m:r>
                            <a:rPr kumimoji="1" lang="en-US" altLang="ja-JP" sz="2800" i="0" dirty="0" smtClean="0">
                              <a:latin typeface="Cambria Math" panose="02040503050406030204" pitchFamily="18" charset="0"/>
                            </a:rPr>
                            <m:t>,⋯</m:t>
                          </m:r>
                        </m:e>
                      </m:d>
                      <m:r>
                        <a:rPr kumimoji="1" lang="en-US" altLang="ja-JP" sz="2800" i="0" dirty="0" smtClean="0">
                          <a:latin typeface="Cambria Math" panose="02040503050406030204" pitchFamily="18" charset="0"/>
                        </a:rPr>
                        <m:t>=</m:t>
                      </m:r>
                      <m:f>
                        <m:fPr>
                          <m:ctrlPr>
                            <a:rPr kumimoji="1" lang="en-US" altLang="ja-JP" sz="2800" i="1" dirty="0" smtClean="0">
                              <a:latin typeface="Cambria Math" panose="02040503050406030204" pitchFamily="18" charset="0"/>
                            </a:rPr>
                          </m:ctrlPr>
                        </m:fPr>
                        <m:num>
                          <m:sSup>
                            <m:sSupPr>
                              <m:ctrlPr>
                                <a:rPr kumimoji="1" lang="en-US" altLang="ja-JP" sz="2800" i="0" dirty="0" smtClean="0">
                                  <a:latin typeface="Cambria Math" panose="02040503050406030204" pitchFamily="18" charset="0"/>
                                </a:rPr>
                              </m:ctrlPr>
                            </m:sSupPr>
                            <m:e>
                              <m:r>
                                <m:rPr>
                                  <m:sty m:val="p"/>
                                </m:rPr>
                                <a:rPr kumimoji="1" lang="en-US" altLang="ja-JP" sz="2800" i="0" dirty="0" smtClean="0">
                                  <a:latin typeface="Cambria Math" panose="02040503050406030204" pitchFamily="18" charset="0"/>
                                </a:rPr>
                                <m:t>ℏ</m:t>
                              </m:r>
                            </m:e>
                            <m:sup>
                              <m:r>
                                <a:rPr kumimoji="1" lang="en-US" altLang="ja-JP" sz="2800" i="0" dirty="0" smtClean="0">
                                  <a:latin typeface="Cambria Math" panose="02040503050406030204" pitchFamily="18" charset="0"/>
                                </a:rPr>
                                <m:t>2</m:t>
                              </m:r>
                            </m:sup>
                          </m:sSup>
                        </m:num>
                        <m:den>
                          <m:r>
                            <a:rPr kumimoji="1" lang="en-US" altLang="ja-JP" sz="2800" i="0" dirty="0" smtClean="0">
                              <a:latin typeface="Cambria Math" panose="02040503050406030204" pitchFamily="18" charset="0"/>
                            </a:rPr>
                            <m:t>2</m:t>
                          </m:r>
                          <m:r>
                            <a:rPr kumimoji="1" lang="en-US" altLang="ja-JP" sz="2800" i="1" dirty="0" smtClean="0">
                              <a:latin typeface="Cambria Math" panose="02040503050406030204" pitchFamily="18" charset="0"/>
                            </a:rPr>
                            <m:t>𝑚</m:t>
                          </m:r>
                        </m:den>
                      </m:f>
                      <m:sSub>
                        <m:sSubPr>
                          <m:ctrlPr>
                            <a:rPr kumimoji="1" lang="en-US" altLang="ja-JP" sz="2800" i="1" dirty="0" smtClean="0">
                              <a:latin typeface="Cambria Math" panose="02040503050406030204" pitchFamily="18" charset="0"/>
                            </a:rPr>
                          </m:ctrlPr>
                        </m:sSubPr>
                        <m:e>
                          <m:r>
                            <a:rPr kumimoji="1" lang="en-US" altLang="ja-JP" sz="2800" i="1" dirty="0" smtClean="0">
                              <a:latin typeface="Cambria Math" panose="02040503050406030204" pitchFamily="18" charset="0"/>
                            </a:rPr>
                            <m:t>𝜏</m:t>
                          </m:r>
                        </m:e>
                        <m:sub>
                          <m:r>
                            <a:rPr kumimoji="1" lang="en-US" altLang="ja-JP" sz="2800" i="0" dirty="0" smtClean="0">
                              <a:latin typeface="Cambria Math" panose="02040503050406030204" pitchFamily="18" charset="0"/>
                            </a:rPr>
                            <m:t>0</m:t>
                          </m:r>
                        </m:sub>
                      </m:sSub>
                      <m:r>
                        <a:rPr kumimoji="1" lang="en-US" altLang="ja-JP" sz="2800" i="0" dirty="0" smtClean="0">
                          <a:latin typeface="Cambria Math" panose="02040503050406030204" pitchFamily="18" charset="0"/>
                        </a:rPr>
                        <m:t>+</m:t>
                      </m:r>
                      <m:r>
                        <a:rPr kumimoji="1" lang="en-US" altLang="ja-JP" sz="2800" i="1" dirty="0" smtClean="0">
                          <a:latin typeface="Cambria Math" panose="02040503050406030204" pitchFamily="18" charset="0"/>
                        </a:rPr>
                        <m:t>𝑉</m:t>
                      </m:r>
                      <m:d>
                        <m:dPr>
                          <m:begChr m:val="["/>
                          <m:endChr m:val="]"/>
                          <m:ctrlPr>
                            <a:rPr kumimoji="1" lang="en-US" altLang="ja-JP" sz="2800" i="1" dirty="0" smtClean="0">
                              <a:latin typeface="Cambria Math" panose="02040503050406030204" pitchFamily="18" charset="0"/>
                            </a:rPr>
                          </m:ctrlPr>
                        </m:dPr>
                        <m:e>
                          <m:r>
                            <a:rPr kumimoji="1" lang="en-US" altLang="ja-JP" sz="2800" i="1" dirty="0" smtClean="0">
                              <a:latin typeface="Cambria Math" panose="02040503050406030204" pitchFamily="18" charset="0"/>
                            </a:rPr>
                            <m:t>𝜌</m:t>
                          </m:r>
                          <m:r>
                            <a:rPr kumimoji="1" lang="en-US" altLang="ja-JP" sz="2800" i="0" dirty="0" smtClean="0">
                              <a:latin typeface="Cambria Math" panose="02040503050406030204" pitchFamily="18" charset="0"/>
                            </a:rPr>
                            <m:t>,</m:t>
                          </m:r>
                          <m:sSub>
                            <m:sSubPr>
                              <m:ctrlPr>
                                <a:rPr kumimoji="1" lang="en-US" altLang="ja-JP" sz="2800" i="1" dirty="0" smtClean="0">
                                  <a:latin typeface="Cambria Math" panose="02040503050406030204" pitchFamily="18" charset="0"/>
                                </a:rPr>
                              </m:ctrlPr>
                            </m:sSubPr>
                            <m:e>
                              <m:r>
                                <a:rPr kumimoji="1" lang="en-US" altLang="ja-JP" sz="2800" i="1" dirty="0" smtClean="0">
                                  <a:latin typeface="Cambria Math" panose="02040503050406030204" pitchFamily="18" charset="0"/>
                                </a:rPr>
                                <m:t>𝜏</m:t>
                              </m:r>
                            </m:e>
                            <m:sub>
                              <m:r>
                                <a:rPr kumimoji="1" lang="en-US" altLang="ja-JP" sz="2800" i="0" dirty="0" smtClean="0">
                                  <a:latin typeface="Cambria Math" panose="02040503050406030204" pitchFamily="18" charset="0"/>
                                </a:rPr>
                                <m:t>0</m:t>
                              </m:r>
                            </m:sub>
                          </m:sSub>
                          <m:r>
                            <a:rPr kumimoji="1" lang="en-US" altLang="ja-JP" sz="2800" i="0" dirty="0" smtClean="0">
                              <a:latin typeface="Cambria Math" panose="02040503050406030204" pitchFamily="18" charset="0"/>
                            </a:rPr>
                            <m:t>,⋯</m:t>
                          </m:r>
                        </m:e>
                      </m:d>
                    </m:oMath>
                  </m:oMathPara>
                </a14:m>
                <a:endParaRPr kumimoji="1" lang="ja-JP" altLang="en-US" sz="2800"/>
              </a:p>
            </p:txBody>
          </p:sp>
        </mc:Choice>
        <mc:Fallback xmlns="">
          <p:sp>
            <p:nvSpPr>
              <p:cNvPr id="5" name="テキスト ボックス 4">
                <a:extLst>
                  <a:ext uri="{FF2B5EF4-FFF2-40B4-BE49-F238E27FC236}">
                    <a16:creationId xmlns:a16="http://schemas.microsoft.com/office/drawing/2014/main" id="{58AD4A64-FDDD-5091-F8B2-13FFEA432C35}"/>
                  </a:ext>
                </a:extLst>
              </p:cNvPr>
              <p:cNvSpPr txBox="1">
                <a:spLocks noRot="1" noChangeAspect="1" noMove="1" noResize="1" noEditPoints="1" noAdjustHandles="1" noChangeArrowheads="1" noChangeShapeType="1" noTextEdit="1"/>
              </p:cNvSpPr>
              <p:nvPr/>
            </p:nvSpPr>
            <p:spPr>
              <a:xfrm>
                <a:off x="354638" y="1103646"/>
                <a:ext cx="5404043" cy="956865"/>
              </a:xfrm>
              <a:prstGeom prst="rect">
                <a:avLst/>
              </a:prstGeom>
              <a:blipFill>
                <a:blip r:embed="rId3"/>
                <a:stretch>
                  <a:fillRect b="-6494"/>
                </a:stretch>
              </a:blipFill>
            </p:spPr>
            <p:txBody>
              <a:bodyPr/>
              <a:lstStyle/>
              <a:p>
                <a:r>
                  <a:rPr lang="ja-JP" altLang="en-US">
                    <a:noFill/>
                  </a:rPr>
                  <a:t> </a:t>
                </a:r>
              </a:p>
            </p:txBody>
          </p:sp>
        </mc:Fallback>
      </mc:AlternateContent>
      <p:sp>
        <p:nvSpPr>
          <p:cNvPr id="6" name="テキスト ボックス 5">
            <a:extLst>
              <a:ext uri="{FF2B5EF4-FFF2-40B4-BE49-F238E27FC236}">
                <a16:creationId xmlns:a16="http://schemas.microsoft.com/office/drawing/2014/main" id="{E24971CA-2D18-01F2-B025-6C03AACDC02C}"/>
              </a:ext>
            </a:extLst>
          </p:cNvPr>
          <p:cNvSpPr txBox="1"/>
          <p:nvPr/>
        </p:nvSpPr>
        <p:spPr>
          <a:xfrm>
            <a:off x="337682" y="735211"/>
            <a:ext cx="4374916" cy="523220"/>
          </a:xfrm>
          <a:prstGeom prst="rect">
            <a:avLst/>
          </a:prstGeom>
          <a:noFill/>
        </p:spPr>
        <p:txBody>
          <a:bodyPr wrap="none" rtlCol="0">
            <a:spAutoFit/>
          </a:bodyPr>
          <a:lstStyle/>
          <a:p>
            <a:r>
              <a:rPr kumimoji="1" lang="en-US" altLang="ja-JP" sz="2800" u="sng" dirty="0"/>
              <a:t>Energy density functional</a:t>
            </a:r>
            <a:endParaRPr kumimoji="1" lang="ja-JP" altLang="en-US" sz="2800" u="sng"/>
          </a:p>
        </p:txBody>
      </p:sp>
      <p:sp>
        <p:nvSpPr>
          <p:cNvPr id="7" name="テキスト ボックス 6">
            <a:extLst>
              <a:ext uri="{FF2B5EF4-FFF2-40B4-BE49-F238E27FC236}">
                <a16:creationId xmlns:a16="http://schemas.microsoft.com/office/drawing/2014/main" id="{B331FC87-7256-9527-2D5C-9B3478CD58AE}"/>
              </a:ext>
            </a:extLst>
          </p:cNvPr>
          <p:cNvSpPr txBox="1"/>
          <p:nvPr/>
        </p:nvSpPr>
        <p:spPr>
          <a:xfrm>
            <a:off x="2113686" y="2012847"/>
            <a:ext cx="1632178" cy="400110"/>
          </a:xfrm>
          <a:prstGeom prst="rect">
            <a:avLst/>
          </a:prstGeom>
          <a:noFill/>
        </p:spPr>
        <p:txBody>
          <a:bodyPr wrap="none" rtlCol="0">
            <a:spAutoFit/>
          </a:bodyPr>
          <a:lstStyle/>
          <a:p>
            <a:r>
              <a:rPr kumimoji="1" lang="en-US" altLang="ja-JP" sz="2000" dirty="0"/>
              <a:t>Kinetic term</a:t>
            </a:r>
            <a:endParaRPr kumimoji="1" lang="ja-JP" altLang="en-US" sz="2000"/>
          </a:p>
        </p:txBody>
      </p:sp>
      <p:sp>
        <p:nvSpPr>
          <p:cNvPr id="8" name="テキスト ボックス 7">
            <a:extLst>
              <a:ext uri="{FF2B5EF4-FFF2-40B4-BE49-F238E27FC236}">
                <a16:creationId xmlns:a16="http://schemas.microsoft.com/office/drawing/2014/main" id="{B2ECBD3B-0348-8071-D995-4AC3EC17041B}"/>
              </a:ext>
            </a:extLst>
          </p:cNvPr>
          <p:cNvSpPr txBox="1"/>
          <p:nvPr/>
        </p:nvSpPr>
        <p:spPr>
          <a:xfrm>
            <a:off x="3522061" y="1841071"/>
            <a:ext cx="2460424" cy="400110"/>
          </a:xfrm>
          <a:prstGeom prst="rect">
            <a:avLst/>
          </a:prstGeom>
          <a:noFill/>
        </p:spPr>
        <p:txBody>
          <a:bodyPr wrap="square" rtlCol="0">
            <a:spAutoFit/>
          </a:bodyPr>
          <a:lstStyle/>
          <a:p>
            <a:pPr algn="ctr"/>
            <a:r>
              <a:rPr lang="en-US" altLang="ja-JP" sz="2000" dirty="0"/>
              <a:t>Interaction term</a:t>
            </a:r>
            <a:endParaRPr kumimoji="1" lang="ja-JP" altLang="en-US" sz="2000"/>
          </a:p>
        </p:txBody>
      </p:sp>
      <p:grpSp>
        <p:nvGrpSpPr>
          <p:cNvPr id="34" name="グループ化 33">
            <a:extLst>
              <a:ext uri="{FF2B5EF4-FFF2-40B4-BE49-F238E27FC236}">
                <a16:creationId xmlns:a16="http://schemas.microsoft.com/office/drawing/2014/main" id="{B554BCDD-757A-10C1-1118-6825D5B2B74A}"/>
              </a:ext>
            </a:extLst>
          </p:cNvPr>
          <p:cNvGrpSpPr/>
          <p:nvPr/>
        </p:nvGrpSpPr>
        <p:grpSpPr>
          <a:xfrm>
            <a:off x="412666" y="2175214"/>
            <a:ext cx="5186275" cy="1611726"/>
            <a:chOff x="319122" y="2038825"/>
            <a:chExt cx="5186275" cy="1611726"/>
          </a:xfrm>
        </p:grpSpPr>
        <p:sp>
          <p:nvSpPr>
            <p:cNvPr id="14" name="三角形 13">
              <a:extLst>
                <a:ext uri="{FF2B5EF4-FFF2-40B4-BE49-F238E27FC236}">
                  <a16:creationId xmlns:a16="http://schemas.microsoft.com/office/drawing/2014/main" id="{0E06BEDA-A7B1-AB28-D197-E4E9FF729484}"/>
                </a:ext>
              </a:extLst>
            </p:cNvPr>
            <p:cNvSpPr/>
            <p:nvPr/>
          </p:nvSpPr>
          <p:spPr>
            <a:xfrm rot="1252110">
              <a:off x="4593986" y="2038825"/>
              <a:ext cx="353289" cy="1153826"/>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角丸四角形 14">
              <a:extLst>
                <a:ext uri="{FF2B5EF4-FFF2-40B4-BE49-F238E27FC236}">
                  <a16:creationId xmlns:a16="http://schemas.microsoft.com/office/drawing/2014/main" id="{6A117BE2-3369-7237-1A2B-43279CFCB9E7}"/>
                </a:ext>
              </a:extLst>
            </p:cNvPr>
            <p:cNvSpPr/>
            <p:nvPr/>
          </p:nvSpPr>
          <p:spPr>
            <a:xfrm>
              <a:off x="319122" y="3032580"/>
              <a:ext cx="5186275" cy="617971"/>
            </a:xfrm>
            <a:prstGeom prst="round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mc:AlternateContent xmlns:mc="http://schemas.openxmlformats.org/markup-compatibility/2006" xmlns:a14="http://schemas.microsoft.com/office/drawing/2010/main">
          <mc:Choice Requires="a14">
            <p:sp>
              <p:nvSpPr>
                <p:cNvPr id="11" name="テキスト ボックス 10">
                  <a:extLst>
                    <a:ext uri="{FF2B5EF4-FFF2-40B4-BE49-F238E27FC236}">
                      <a16:creationId xmlns:a16="http://schemas.microsoft.com/office/drawing/2014/main" id="{C73E38F1-D008-09D2-80C6-4FBBCDFE5013}"/>
                    </a:ext>
                  </a:extLst>
                </p:cNvPr>
                <p:cNvSpPr txBox="1"/>
                <p:nvPr/>
              </p:nvSpPr>
              <p:spPr>
                <a:xfrm>
                  <a:off x="551677" y="3122203"/>
                  <a:ext cx="4704749" cy="464614"/>
                </a:xfrm>
                <a:prstGeom prst="rect">
                  <a:avLst/>
                </a:prstGeom>
                <a:noFill/>
              </p:spPr>
              <p:txBody>
                <a:bodyPr wrap="none" rtlCol="0">
                  <a:spAutoFit/>
                </a:bodyPr>
                <a:lstStyle/>
                <a:p>
                  <a:r>
                    <a:rPr kumimoji="1" lang="en-US" altLang="ja-JP" sz="2400" dirty="0"/>
                    <a:t>Parameters (</a:t>
                  </a:r>
                  <a14:m>
                    <m:oMath xmlns:m="http://schemas.openxmlformats.org/officeDocument/2006/math">
                      <m:sSubSup>
                        <m:sSubSupPr>
                          <m:ctrlPr>
                            <a:rPr kumimoji="1" lang="en-US" altLang="ja-JP" sz="2400" i="1" dirty="0" smtClean="0">
                              <a:latin typeface="Cambria Math" panose="02040503050406030204" pitchFamily="18" charset="0"/>
                            </a:rPr>
                          </m:ctrlPr>
                        </m:sSubSupPr>
                        <m:e>
                          <m:r>
                            <a:rPr kumimoji="1" lang="en-US" altLang="ja-JP" sz="2400" i="1" dirty="0" smtClean="0">
                              <a:latin typeface="Cambria Math" panose="02040503050406030204" pitchFamily="18" charset="0"/>
                            </a:rPr>
                            <m:t>𝑀</m:t>
                          </m:r>
                        </m:e>
                        <m:sub>
                          <m:r>
                            <a:rPr kumimoji="1" lang="en-US" altLang="ja-JP" sz="2400" i="1" dirty="0" smtClean="0">
                              <a:latin typeface="Cambria Math" panose="02040503050406030204" pitchFamily="18" charset="0"/>
                            </a:rPr>
                            <m:t>𝑆</m:t>
                          </m:r>
                        </m:sub>
                        <m:sup>
                          <m:r>
                            <a:rPr kumimoji="1" lang="en-US" altLang="ja-JP" sz="2400" i="0" dirty="0" smtClean="0">
                              <a:latin typeface="Cambria Math" panose="02040503050406030204" pitchFamily="18" charset="0"/>
                            </a:rPr>
                            <m:t>∗</m:t>
                          </m:r>
                        </m:sup>
                      </m:sSubSup>
                      <m:r>
                        <a:rPr kumimoji="1" lang="en-US" altLang="ja-JP" sz="2400" i="0" dirty="0" smtClean="0">
                          <a:latin typeface="Cambria Math" panose="02040503050406030204" pitchFamily="18" charset="0"/>
                        </a:rPr>
                        <m:t>,</m:t>
                      </m:r>
                      <m:sSup>
                        <m:sSupPr>
                          <m:ctrlPr>
                            <a:rPr kumimoji="1" lang="en-US" altLang="ja-JP" sz="2400" i="1" dirty="0" smtClean="0">
                              <a:latin typeface="Cambria Math" panose="02040503050406030204" pitchFamily="18" charset="0"/>
                            </a:rPr>
                          </m:ctrlPr>
                        </m:sSupPr>
                        <m:e>
                          <m:r>
                            <a:rPr kumimoji="1" lang="en-US" altLang="ja-JP" sz="2400" i="1" dirty="0" smtClean="0">
                              <a:latin typeface="Cambria Math" panose="02040503050406030204" pitchFamily="18" charset="0"/>
                            </a:rPr>
                            <m:t>𝐸</m:t>
                          </m:r>
                        </m:e>
                        <m:sup>
                          <m:r>
                            <a:rPr kumimoji="1" lang="en-US" altLang="ja-JP" sz="2400" i="1" dirty="0" smtClean="0">
                              <a:latin typeface="Cambria Math" panose="02040503050406030204" pitchFamily="18" charset="0"/>
                            </a:rPr>
                            <m:t>𝑁𝑀</m:t>
                          </m:r>
                        </m:sup>
                      </m:sSup>
                      <m:r>
                        <a:rPr kumimoji="1" lang="en-US" altLang="ja-JP" sz="2400" i="0" dirty="0" smtClean="0">
                          <a:latin typeface="Cambria Math" panose="02040503050406030204" pitchFamily="18" charset="0"/>
                        </a:rPr>
                        <m:t>/</m:t>
                      </m:r>
                      <m:r>
                        <a:rPr kumimoji="1" lang="en-US" altLang="ja-JP" sz="2400" i="1" dirty="0" smtClean="0">
                          <a:latin typeface="Cambria Math" panose="02040503050406030204" pitchFamily="18" charset="0"/>
                        </a:rPr>
                        <m:t>𝐴</m:t>
                      </m:r>
                      <m:r>
                        <a:rPr kumimoji="1" lang="en-US" altLang="ja-JP" sz="2400" i="0" dirty="0" smtClean="0">
                          <a:latin typeface="Cambria Math" panose="02040503050406030204" pitchFamily="18" charset="0"/>
                        </a:rPr>
                        <m:t>,</m:t>
                      </m:r>
                      <m:sSup>
                        <m:sSupPr>
                          <m:ctrlPr>
                            <a:rPr kumimoji="1" lang="en-US" altLang="ja-JP" sz="2400" i="1" dirty="0" smtClean="0">
                              <a:latin typeface="Cambria Math" panose="02040503050406030204" pitchFamily="18" charset="0"/>
                            </a:rPr>
                          </m:ctrlPr>
                        </m:sSupPr>
                        <m:e>
                          <m:r>
                            <a:rPr kumimoji="1" lang="en-US" altLang="ja-JP" sz="2400" i="1" dirty="0" smtClean="0">
                              <a:latin typeface="Cambria Math" panose="02040503050406030204" pitchFamily="18" charset="0"/>
                            </a:rPr>
                            <m:t>𝐾</m:t>
                          </m:r>
                        </m:e>
                        <m:sup>
                          <m:r>
                            <a:rPr kumimoji="1" lang="en-US" altLang="ja-JP" sz="2400" i="1" dirty="0" smtClean="0">
                              <a:latin typeface="Cambria Math" panose="02040503050406030204" pitchFamily="18" charset="0"/>
                            </a:rPr>
                            <m:t>𝑁𝑀</m:t>
                          </m:r>
                        </m:sup>
                      </m:sSup>
                      <m:r>
                        <a:rPr kumimoji="1" lang="en-US" altLang="ja-JP" sz="2400" b="0" i="0" dirty="0" smtClean="0">
                          <a:latin typeface="Cambria Math" panose="02040503050406030204" pitchFamily="18" charset="0"/>
                        </a:rPr>
                        <m:t>,</m:t>
                      </m:r>
                      <m:r>
                        <a:rPr kumimoji="1" lang="en-US" altLang="ja-JP" sz="2400" b="0" i="1" dirty="0" smtClean="0">
                          <a:latin typeface="Cambria Math" panose="02040503050406030204" pitchFamily="18" charset="0"/>
                          <a:ea typeface="Cambria Math" panose="02040503050406030204" pitchFamily="18" charset="0"/>
                        </a:rPr>
                        <m:t>⋯</m:t>
                      </m:r>
                    </m:oMath>
                  </a14:m>
                  <a:r>
                    <a:rPr kumimoji="1" lang="en-US" altLang="ja-JP" sz="2400" dirty="0"/>
                    <a:t>)</a:t>
                  </a:r>
                  <a:endParaRPr kumimoji="1" lang="ja-JP" altLang="en-US" sz="2400"/>
                </a:p>
              </p:txBody>
            </p:sp>
          </mc:Choice>
          <mc:Fallback xmlns="">
            <p:sp>
              <p:nvSpPr>
                <p:cNvPr id="11" name="テキスト ボックス 10">
                  <a:extLst>
                    <a:ext uri="{FF2B5EF4-FFF2-40B4-BE49-F238E27FC236}">
                      <a16:creationId xmlns:a16="http://schemas.microsoft.com/office/drawing/2014/main" id="{C73E38F1-D008-09D2-80C6-4FBBCDFE5013}"/>
                    </a:ext>
                  </a:extLst>
                </p:cNvPr>
                <p:cNvSpPr txBox="1">
                  <a:spLocks noRot="1" noChangeAspect="1" noMove="1" noResize="1" noEditPoints="1" noAdjustHandles="1" noChangeArrowheads="1" noChangeShapeType="1" noTextEdit="1"/>
                </p:cNvSpPr>
                <p:nvPr/>
              </p:nvSpPr>
              <p:spPr>
                <a:xfrm>
                  <a:off x="551677" y="3122203"/>
                  <a:ext cx="4704749" cy="464614"/>
                </a:xfrm>
                <a:prstGeom prst="rect">
                  <a:avLst/>
                </a:prstGeom>
                <a:blipFill>
                  <a:blip r:embed="rId4"/>
                  <a:stretch>
                    <a:fillRect l="-1882" t="-7895" r="-1075" b="-28947"/>
                  </a:stretch>
                </a:blipFill>
              </p:spPr>
              <p:txBody>
                <a:bodyPr/>
                <a:lstStyle/>
                <a:p>
                  <a:r>
                    <a:rPr lang="ja-JP" altLang="en-US">
                      <a:noFill/>
                    </a:rPr>
                    <a:t> </a:t>
                  </a:r>
                </a:p>
              </p:txBody>
            </p:sp>
          </mc:Fallback>
        </mc:AlternateContent>
      </p:grpSp>
      <p:grpSp>
        <p:nvGrpSpPr>
          <p:cNvPr id="10" name="グループ化 9">
            <a:extLst>
              <a:ext uri="{FF2B5EF4-FFF2-40B4-BE49-F238E27FC236}">
                <a16:creationId xmlns:a16="http://schemas.microsoft.com/office/drawing/2014/main" id="{12A5D9ED-0C3D-5777-C866-79AF930DED78}"/>
              </a:ext>
            </a:extLst>
          </p:cNvPr>
          <p:cNvGrpSpPr/>
          <p:nvPr/>
        </p:nvGrpSpPr>
        <p:grpSpPr>
          <a:xfrm>
            <a:off x="6096000" y="5541761"/>
            <a:ext cx="6131807" cy="1200329"/>
            <a:chOff x="6096000" y="5541761"/>
            <a:chExt cx="6131807" cy="1200329"/>
          </a:xfrm>
        </p:grpSpPr>
        <p:sp>
          <p:nvSpPr>
            <p:cNvPr id="9" name="角丸四角形 8">
              <a:extLst>
                <a:ext uri="{FF2B5EF4-FFF2-40B4-BE49-F238E27FC236}">
                  <a16:creationId xmlns:a16="http://schemas.microsoft.com/office/drawing/2014/main" id="{BDD39A1D-ECAF-D588-BC3A-C2478B4DCB43}"/>
                </a:ext>
              </a:extLst>
            </p:cNvPr>
            <p:cNvSpPr/>
            <p:nvPr/>
          </p:nvSpPr>
          <p:spPr>
            <a:xfrm>
              <a:off x="6102774" y="5541761"/>
              <a:ext cx="6004345" cy="1134329"/>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8" name="テキスト ボックス 17">
              <a:extLst>
                <a:ext uri="{FF2B5EF4-FFF2-40B4-BE49-F238E27FC236}">
                  <a16:creationId xmlns:a16="http://schemas.microsoft.com/office/drawing/2014/main" id="{D9C84C46-A0BB-C429-0F78-14CF2CA2D6DE}"/>
                </a:ext>
              </a:extLst>
            </p:cNvPr>
            <p:cNvSpPr txBox="1"/>
            <p:nvPr/>
          </p:nvSpPr>
          <p:spPr>
            <a:xfrm>
              <a:off x="6096000" y="5541761"/>
              <a:ext cx="6131807" cy="1200329"/>
            </a:xfrm>
            <a:prstGeom prst="rect">
              <a:avLst/>
            </a:prstGeom>
            <a:noFill/>
          </p:spPr>
          <p:txBody>
            <a:bodyPr wrap="none" rtlCol="0">
              <a:spAutoFit/>
            </a:bodyPr>
            <a:lstStyle/>
            <a:p>
              <a:r>
                <a:rPr kumimoji="1" lang="en-US" altLang="ja-JP" sz="2400" b="1" dirty="0"/>
                <a:t>In this presentation, we will focus on</a:t>
              </a:r>
            </a:p>
            <a:p>
              <a:r>
                <a:rPr lang="en-US" altLang="ja-JP" sz="2400" b="1" u="sng" dirty="0">
                  <a:solidFill>
                    <a:srgbClr val="FF2F92"/>
                  </a:solidFill>
                </a:rPr>
                <a:t>e</a:t>
              </a:r>
              <a:r>
                <a:rPr kumimoji="1" lang="en-US" altLang="ja-JP" sz="2400" b="1" u="sng" dirty="0">
                  <a:solidFill>
                    <a:srgbClr val="FF2F92"/>
                  </a:solidFill>
                </a:rPr>
                <a:t>ffective mass</a:t>
              </a:r>
              <a:r>
                <a:rPr kumimoji="1" lang="en-US" altLang="ja-JP" sz="2400" b="1" dirty="0">
                  <a:solidFill>
                    <a:srgbClr val="FF2F92"/>
                  </a:solidFill>
                </a:rPr>
                <a:t> </a:t>
              </a:r>
              <a:r>
                <a:rPr kumimoji="1" lang="en-US" altLang="ja-JP" sz="2400" b="1" dirty="0"/>
                <a:t>and</a:t>
              </a:r>
              <a:r>
                <a:rPr kumimoji="1" lang="en-US" altLang="ja-JP" sz="2400" b="1" dirty="0">
                  <a:solidFill>
                    <a:srgbClr val="FF2F92"/>
                  </a:solidFill>
                </a:rPr>
                <a:t> </a:t>
              </a:r>
              <a:r>
                <a:rPr kumimoji="1" lang="en-US" altLang="ja-JP" sz="2400" b="1" u="sng" dirty="0">
                  <a:solidFill>
                    <a:srgbClr val="FF2F92"/>
                  </a:solidFill>
                </a:rPr>
                <a:t>SO interaction</a:t>
              </a:r>
              <a:r>
                <a:rPr kumimoji="1" lang="en-US" altLang="ja-JP" sz="2400" b="1" dirty="0">
                  <a:solidFill>
                    <a:srgbClr val="FF2F92"/>
                  </a:solidFill>
                </a:rPr>
                <a:t>.</a:t>
              </a:r>
            </a:p>
            <a:p>
              <a:r>
                <a:rPr lang="en-US" altLang="ja-JP" sz="2400" b="1" dirty="0"/>
                <a:t>These are correlated with the </a:t>
              </a:r>
              <a:r>
                <a:rPr lang="en-US" altLang="ja-JP" sz="2400" b="1" dirty="0">
                  <a:solidFill>
                    <a:srgbClr val="FF2F92"/>
                  </a:solidFill>
                </a:rPr>
                <a:t>shell gap</a:t>
              </a:r>
              <a:r>
                <a:rPr lang="en-US" altLang="ja-JP" sz="2400" b="1" dirty="0"/>
                <a:t>.</a:t>
              </a:r>
              <a:endParaRPr kumimoji="1" lang="ja-JP" altLang="en-US" sz="2400" b="1"/>
            </a:p>
          </p:txBody>
        </p:sp>
      </p:grpSp>
      <mc:AlternateContent xmlns:mc="http://schemas.openxmlformats.org/markup-compatibility/2006" xmlns:a14="http://schemas.microsoft.com/office/drawing/2010/main">
        <mc:Choice Requires="a14">
          <p:sp>
            <p:nvSpPr>
              <p:cNvPr id="19" name="テキスト ボックス 18">
                <a:extLst>
                  <a:ext uri="{FF2B5EF4-FFF2-40B4-BE49-F238E27FC236}">
                    <a16:creationId xmlns:a16="http://schemas.microsoft.com/office/drawing/2014/main" id="{BC54DF84-BDC2-3FBF-4A22-AD9AEF50FD73}"/>
                  </a:ext>
                </a:extLst>
              </p:cNvPr>
              <p:cNvSpPr txBox="1"/>
              <p:nvPr/>
            </p:nvSpPr>
            <p:spPr>
              <a:xfrm>
                <a:off x="277863" y="3845521"/>
                <a:ext cx="5559151" cy="523220"/>
              </a:xfrm>
              <a:prstGeom prst="rect">
                <a:avLst/>
              </a:prstGeom>
              <a:noFill/>
            </p:spPr>
            <p:txBody>
              <a:bodyPr wrap="none" rtlCol="0">
                <a:spAutoFit/>
              </a:bodyPr>
              <a:lstStyle/>
              <a:p>
                <a:r>
                  <a:rPr kumimoji="1" lang="en-US" altLang="ja-JP" sz="2800" u="sng" dirty="0"/>
                  <a:t>Parameter 1: </a:t>
                </a:r>
                <a:r>
                  <a:rPr kumimoji="1" lang="en-US" altLang="ja-JP" sz="2800" b="1" u="sng" dirty="0"/>
                  <a:t>Effective mass</a:t>
                </a:r>
                <a:r>
                  <a:rPr lang="en-US" altLang="ja-JP" sz="2800" dirty="0"/>
                  <a:t> </a:t>
                </a:r>
                <a14:m>
                  <m:oMath xmlns:m="http://schemas.openxmlformats.org/officeDocument/2006/math">
                    <m:sSubSup>
                      <m:sSubSupPr>
                        <m:ctrlPr>
                          <a:rPr lang="en-US" altLang="ja-JP" sz="2800" i="1" dirty="0">
                            <a:latin typeface="Cambria Math" panose="02040503050406030204" pitchFamily="18" charset="0"/>
                          </a:rPr>
                        </m:ctrlPr>
                      </m:sSubSupPr>
                      <m:e>
                        <m:r>
                          <a:rPr lang="en-US" altLang="ja-JP" sz="2800" i="1" dirty="0">
                            <a:latin typeface="Cambria Math" panose="02040503050406030204" pitchFamily="18" charset="0"/>
                          </a:rPr>
                          <m:t>𝑀</m:t>
                        </m:r>
                      </m:e>
                      <m:sub>
                        <m:r>
                          <a:rPr lang="en-US" altLang="ja-JP" sz="2800" i="1" dirty="0">
                            <a:latin typeface="Cambria Math" panose="02040503050406030204" pitchFamily="18" charset="0"/>
                          </a:rPr>
                          <m:t>𝑠</m:t>
                        </m:r>
                      </m:sub>
                      <m:sup>
                        <m:r>
                          <a:rPr lang="en-US" altLang="ja-JP" sz="2800" i="1" dirty="0">
                            <a:latin typeface="Cambria Math" panose="02040503050406030204" pitchFamily="18" charset="0"/>
                          </a:rPr>
                          <m:t>∗</m:t>
                        </m:r>
                      </m:sup>
                    </m:sSubSup>
                  </m:oMath>
                </a14:m>
                <a:endParaRPr kumimoji="1" lang="ja-JP" altLang="en-US" sz="2800" b="1"/>
              </a:p>
            </p:txBody>
          </p:sp>
        </mc:Choice>
        <mc:Fallback xmlns="">
          <p:sp>
            <p:nvSpPr>
              <p:cNvPr id="19" name="テキスト ボックス 18">
                <a:extLst>
                  <a:ext uri="{FF2B5EF4-FFF2-40B4-BE49-F238E27FC236}">
                    <a16:creationId xmlns:a16="http://schemas.microsoft.com/office/drawing/2014/main" id="{BC54DF84-BDC2-3FBF-4A22-AD9AEF50FD73}"/>
                  </a:ext>
                </a:extLst>
              </p:cNvPr>
              <p:cNvSpPr txBox="1">
                <a:spLocks noRot="1" noChangeAspect="1" noMove="1" noResize="1" noEditPoints="1" noAdjustHandles="1" noChangeArrowheads="1" noChangeShapeType="1" noTextEdit="1"/>
              </p:cNvSpPr>
              <p:nvPr/>
            </p:nvSpPr>
            <p:spPr>
              <a:xfrm>
                <a:off x="277863" y="3845521"/>
                <a:ext cx="5559151" cy="523220"/>
              </a:xfrm>
              <a:prstGeom prst="rect">
                <a:avLst/>
              </a:prstGeom>
              <a:blipFill>
                <a:blip r:embed="rId5"/>
                <a:stretch>
                  <a:fillRect l="-2283" t="-11628" b="-30233"/>
                </a:stretch>
              </a:blipFill>
            </p:spPr>
            <p:txBody>
              <a:bodyPr/>
              <a:lstStyle/>
              <a:p>
                <a:r>
                  <a:rPr lang="ja-JP" altLang="en-US">
                    <a:noFill/>
                  </a:rPr>
                  <a:t> </a:t>
                </a:r>
              </a:p>
            </p:txBody>
          </p:sp>
        </mc:Fallback>
      </mc:AlternateContent>
      <mc:AlternateContent xmlns:mc="http://schemas.openxmlformats.org/markup-compatibility/2006" xmlns:a14="http://schemas.microsoft.com/office/drawing/2010/main">
        <mc:Choice Requires="a14">
          <p:sp>
            <p:nvSpPr>
              <p:cNvPr id="20" name="テキスト ボックス 19">
                <a:extLst>
                  <a:ext uri="{FF2B5EF4-FFF2-40B4-BE49-F238E27FC236}">
                    <a16:creationId xmlns:a16="http://schemas.microsoft.com/office/drawing/2014/main" id="{D404F378-3A5D-7B68-FCC5-30E4F3F7A90B}"/>
                  </a:ext>
                </a:extLst>
              </p:cNvPr>
              <p:cNvSpPr txBox="1"/>
              <p:nvPr/>
            </p:nvSpPr>
            <p:spPr>
              <a:xfrm>
                <a:off x="2112752" y="4281908"/>
                <a:ext cx="3398238" cy="956865"/>
              </a:xfrm>
              <a:prstGeom prst="rect">
                <a:avLst/>
              </a:prstGeom>
              <a:noFill/>
            </p:spPr>
            <p:txBody>
              <a:bodyPr wrap="none" rtlCol="0">
                <a:spAutoFit/>
              </a:bodyPr>
              <a:lstStyle/>
              <a:p>
                <a:pPr/>
                <a14:m>
                  <m:oMathPara xmlns:m="http://schemas.openxmlformats.org/officeDocument/2006/math">
                    <m:oMath>
                      <m:r>
                        <a:rPr kumimoji="1" lang="en-US" altLang="ja-JP" sz="2800" dirty="0" smtClean="0">
                          <a:latin typeface="Cambria Math" panose="02040503050406030204" pitchFamily="18" charset="0"/>
                        </a:rPr>
                        <m:t>=</m:t>
                      </m:r>
                      <m:f>
                        <m:fPr>
                          <m:ctrlPr>
                            <a:rPr kumimoji="1" lang="en-US" altLang="ja-JP" sz="2800" i="1" dirty="0" smtClean="0">
                              <a:latin typeface="Cambria Math" panose="02040503050406030204" pitchFamily="18" charset="0"/>
                            </a:rPr>
                          </m:ctrlPr>
                        </m:fPr>
                        <m:num>
                          <m:sSup>
                            <m:sSupPr>
                              <m:ctrlPr>
                                <a:rPr kumimoji="1" lang="en-US" altLang="ja-JP" sz="2800" i="0" dirty="0" smtClean="0">
                                  <a:latin typeface="Cambria Math" panose="02040503050406030204" pitchFamily="18" charset="0"/>
                                </a:rPr>
                              </m:ctrlPr>
                            </m:sSupPr>
                            <m:e>
                              <m:r>
                                <m:rPr>
                                  <m:sty m:val="p"/>
                                </m:rPr>
                                <a:rPr kumimoji="1" lang="en-US" altLang="ja-JP" sz="2800" i="0" dirty="0" smtClean="0">
                                  <a:latin typeface="Cambria Math" panose="02040503050406030204" pitchFamily="18" charset="0"/>
                                </a:rPr>
                                <m:t>ℏ</m:t>
                              </m:r>
                            </m:e>
                            <m:sup>
                              <m:r>
                                <a:rPr kumimoji="1" lang="en-US" altLang="ja-JP" sz="2800" i="0" dirty="0" smtClean="0">
                                  <a:latin typeface="Cambria Math" panose="02040503050406030204" pitchFamily="18" charset="0"/>
                                </a:rPr>
                                <m:t>2</m:t>
                              </m:r>
                            </m:sup>
                          </m:sSup>
                        </m:num>
                        <m:den>
                          <m:r>
                            <a:rPr kumimoji="1" lang="en-US" altLang="ja-JP" sz="2800" i="0" dirty="0" smtClean="0">
                              <a:latin typeface="Cambria Math" panose="02040503050406030204" pitchFamily="18" charset="0"/>
                            </a:rPr>
                            <m:t>2</m:t>
                          </m:r>
                          <m:sSup>
                            <m:sSupPr>
                              <m:ctrlPr>
                                <a:rPr kumimoji="1" lang="en-US" altLang="ja-JP" sz="2800" i="1" dirty="0" smtClean="0">
                                  <a:latin typeface="Cambria Math" panose="02040503050406030204" pitchFamily="18" charset="0"/>
                                </a:rPr>
                              </m:ctrlPr>
                            </m:sSupPr>
                            <m:e>
                              <m:r>
                                <a:rPr kumimoji="1" lang="en-US" altLang="ja-JP" sz="2800" i="1" dirty="0" smtClean="0">
                                  <a:latin typeface="Cambria Math" panose="02040503050406030204" pitchFamily="18" charset="0"/>
                                </a:rPr>
                                <m:t>𝑚</m:t>
                              </m:r>
                            </m:e>
                            <m:sup>
                              <m:r>
                                <a:rPr kumimoji="1" lang="en-US" altLang="ja-JP" sz="2800" i="0" dirty="0" smtClean="0">
                                  <a:latin typeface="Cambria Math" panose="02040503050406030204" pitchFamily="18" charset="0"/>
                                </a:rPr>
                                <m:t>∗</m:t>
                              </m:r>
                            </m:sup>
                          </m:sSup>
                        </m:den>
                      </m:f>
                      <m:sSub>
                        <m:sSubPr>
                          <m:ctrlPr>
                            <a:rPr kumimoji="1" lang="en-US" altLang="ja-JP" sz="2800" i="1" dirty="0" smtClean="0">
                              <a:latin typeface="Cambria Math" panose="02040503050406030204" pitchFamily="18" charset="0"/>
                            </a:rPr>
                          </m:ctrlPr>
                        </m:sSubPr>
                        <m:e>
                          <m:r>
                            <a:rPr kumimoji="1" lang="en-US" altLang="ja-JP" sz="2800" i="1" dirty="0" smtClean="0">
                              <a:latin typeface="Cambria Math" panose="02040503050406030204" pitchFamily="18" charset="0"/>
                            </a:rPr>
                            <m:t>𝜏</m:t>
                          </m:r>
                        </m:e>
                        <m:sub>
                          <m:r>
                            <a:rPr kumimoji="1" lang="en-US" altLang="ja-JP" sz="2800" i="0" dirty="0" smtClean="0">
                              <a:latin typeface="Cambria Math" panose="02040503050406030204" pitchFamily="18" charset="0"/>
                            </a:rPr>
                            <m:t>0</m:t>
                          </m:r>
                        </m:sub>
                      </m:sSub>
                      <m:r>
                        <a:rPr kumimoji="1" lang="en-US" altLang="ja-JP" sz="2800" i="0" dirty="0" smtClean="0">
                          <a:latin typeface="Cambria Math" panose="02040503050406030204" pitchFamily="18" charset="0"/>
                        </a:rPr>
                        <m:t>+</m:t>
                      </m:r>
                      <m:r>
                        <a:rPr kumimoji="1" lang="en-US" altLang="ja-JP" sz="2800" i="1" dirty="0" smtClean="0">
                          <a:latin typeface="Cambria Math" panose="02040503050406030204" pitchFamily="18" charset="0"/>
                        </a:rPr>
                        <m:t>𝑉</m:t>
                      </m:r>
                      <m:r>
                        <a:rPr kumimoji="1" lang="en-US" altLang="ja-JP" sz="2800" i="0" dirty="0" smtClean="0">
                          <a:latin typeface="Cambria Math" panose="02040503050406030204" pitchFamily="18" charset="0"/>
                        </a:rPr>
                        <m:t>′</m:t>
                      </m:r>
                      <m:d>
                        <m:dPr>
                          <m:begChr m:val="["/>
                          <m:endChr m:val="]"/>
                          <m:ctrlPr>
                            <a:rPr kumimoji="1" lang="en-US" altLang="ja-JP" sz="2800" i="1" dirty="0" smtClean="0">
                              <a:latin typeface="Cambria Math" panose="02040503050406030204" pitchFamily="18" charset="0"/>
                            </a:rPr>
                          </m:ctrlPr>
                        </m:dPr>
                        <m:e>
                          <m:r>
                            <a:rPr kumimoji="1" lang="en-US" altLang="ja-JP" sz="2800" i="1" dirty="0" smtClean="0">
                              <a:latin typeface="Cambria Math" panose="02040503050406030204" pitchFamily="18" charset="0"/>
                            </a:rPr>
                            <m:t>𝜌</m:t>
                          </m:r>
                          <m:r>
                            <a:rPr kumimoji="1" lang="en-US" altLang="ja-JP" sz="2800" i="0" dirty="0" smtClean="0">
                              <a:latin typeface="Cambria Math" panose="02040503050406030204" pitchFamily="18" charset="0"/>
                            </a:rPr>
                            <m:t>,⋯</m:t>
                          </m:r>
                        </m:e>
                      </m:d>
                    </m:oMath>
                  </m:oMathPara>
                </a14:m>
                <a:endParaRPr kumimoji="1" lang="ja-JP" altLang="en-US" sz="2800"/>
              </a:p>
            </p:txBody>
          </p:sp>
        </mc:Choice>
        <mc:Fallback xmlns="">
          <p:sp>
            <p:nvSpPr>
              <p:cNvPr id="20" name="テキスト ボックス 19">
                <a:extLst>
                  <a:ext uri="{FF2B5EF4-FFF2-40B4-BE49-F238E27FC236}">
                    <a16:creationId xmlns:a16="http://schemas.microsoft.com/office/drawing/2014/main" id="{D404F378-3A5D-7B68-FCC5-30E4F3F7A90B}"/>
                  </a:ext>
                </a:extLst>
              </p:cNvPr>
              <p:cNvSpPr txBox="1">
                <a:spLocks noRot="1" noChangeAspect="1" noMove="1" noResize="1" noEditPoints="1" noAdjustHandles="1" noChangeArrowheads="1" noChangeShapeType="1" noTextEdit="1"/>
              </p:cNvSpPr>
              <p:nvPr/>
            </p:nvSpPr>
            <p:spPr>
              <a:xfrm>
                <a:off x="2112752" y="4281908"/>
                <a:ext cx="3398238" cy="956865"/>
              </a:xfrm>
              <a:prstGeom prst="rect">
                <a:avLst/>
              </a:prstGeom>
              <a:blipFill>
                <a:blip r:embed="rId6"/>
                <a:stretch>
                  <a:fillRect b="-6494"/>
                </a:stretch>
              </a:blipFill>
            </p:spPr>
            <p:txBody>
              <a:bodyPr/>
              <a:lstStyle/>
              <a:p>
                <a:r>
                  <a:rPr lang="ja-JP" altLang="en-US">
                    <a:noFill/>
                  </a:rPr>
                  <a:t> </a:t>
                </a:r>
              </a:p>
            </p:txBody>
          </p:sp>
        </mc:Fallback>
      </mc:AlternateContent>
      <p:grpSp>
        <p:nvGrpSpPr>
          <p:cNvPr id="41" name="グループ化 40">
            <a:extLst>
              <a:ext uri="{FF2B5EF4-FFF2-40B4-BE49-F238E27FC236}">
                <a16:creationId xmlns:a16="http://schemas.microsoft.com/office/drawing/2014/main" id="{1F79DBB0-8B4D-32D5-C8FD-FB5FA446E59C}"/>
              </a:ext>
            </a:extLst>
          </p:cNvPr>
          <p:cNvGrpSpPr/>
          <p:nvPr/>
        </p:nvGrpSpPr>
        <p:grpSpPr>
          <a:xfrm>
            <a:off x="839075" y="5364210"/>
            <a:ext cx="4759866" cy="1162691"/>
            <a:chOff x="6505109" y="2713733"/>
            <a:chExt cx="4759866" cy="1162691"/>
          </a:xfrm>
        </p:grpSpPr>
        <p:sp>
          <p:nvSpPr>
            <p:cNvPr id="40" name="角丸四角形 39">
              <a:extLst>
                <a:ext uri="{FF2B5EF4-FFF2-40B4-BE49-F238E27FC236}">
                  <a16:creationId xmlns:a16="http://schemas.microsoft.com/office/drawing/2014/main" id="{DB7739EF-7D80-C921-E81A-419BB2DDC859}"/>
                </a:ext>
              </a:extLst>
            </p:cNvPr>
            <p:cNvSpPr/>
            <p:nvPr/>
          </p:nvSpPr>
          <p:spPr>
            <a:xfrm>
              <a:off x="6505109" y="2713733"/>
              <a:ext cx="4671915" cy="1162691"/>
            </a:xfrm>
            <a:prstGeom prst="roundRect">
              <a:avLst/>
            </a:prstGeom>
            <a:solidFill>
              <a:schemeClr val="bg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mc:AlternateContent xmlns:mc="http://schemas.openxmlformats.org/markup-compatibility/2006" xmlns:a14="http://schemas.microsoft.com/office/drawing/2010/main">
          <mc:Choice Requires="a14">
            <p:sp>
              <p:nvSpPr>
                <p:cNvPr id="21" name="テキスト ボックス 20">
                  <a:extLst>
                    <a:ext uri="{FF2B5EF4-FFF2-40B4-BE49-F238E27FC236}">
                      <a16:creationId xmlns:a16="http://schemas.microsoft.com/office/drawing/2014/main" id="{47D90719-7E35-DDA0-149A-42625C31FE83}"/>
                    </a:ext>
                  </a:extLst>
                </p:cNvPr>
                <p:cNvSpPr txBox="1"/>
                <p:nvPr/>
              </p:nvSpPr>
              <p:spPr>
                <a:xfrm>
                  <a:off x="6538168" y="2713733"/>
                  <a:ext cx="4726807" cy="1162691"/>
                </a:xfrm>
                <a:prstGeom prst="rect">
                  <a:avLst/>
                </a:prstGeom>
                <a:noFill/>
              </p:spPr>
              <p:txBody>
                <a:bodyPr wrap="none" rtlCol="0">
                  <a:spAutoFit/>
                </a:bodyPr>
                <a:lstStyle/>
                <a:p>
                  <a:pPr/>
                  <a14:m>
                    <m:oMathPara xmlns:m="http://schemas.openxmlformats.org/officeDocument/2006/math">
                      <m:oMath>
                        <m:sSubSup>
                          <m:sSubSupPr>
                            <m:ctrlPr>
                              <a:rPr kumimoji="1" lang="en-US" altLang="ja-JP" sz="2800" b="0" i="1" dirty="0" smtClean="0">
                                <a:latin typeface="Cambria Math" panose="02040503050406030204" pitchFamily="18" charset="0"/>
                              </a:rPr>
                            </m:ctrlPr>
                          </m:sSubSupPr>
                          <m:e>
                            <m:r>
                              <a:rPr kumimoji="1" lang="en-US" altLang="ja-JP" sz="2800" b="0" i="1" dirty="0" smtClean="0">
                                <a:latin typeface="Cambria Math" panose="02040503050406030204" pitchFamily="18" charset="0"/>
                              </a:rPr>
                              <m:t>𝑀</m:t>
                            </m:r>
                          </m:e>
                          <m:sub>
                            <m:r>
                              <a:rPr kumimoji="1" lang="en-US" altLang="ja-JP" sz="2800" b="0" i="1" dirty="0" smtClean="0">
                                <a:latin typeface="Cambria Math" panose="02040503050406030204" pitchFamily="18" charset="0"/>
                              </a:rPr>
                              <m:t>𝑠</m:t>
                            </m:r>
                          </m:sub>
                          <m:sup>
                            <m:r>
                              <a:rPr kumimoji="1" lang="en-US" altLang="ja-JP" sz="2800" b="0" i="1" dirty="0" smtClean="0">
                                <a:latin typeface="Cambria Math" panose="02040503050406030204" pitchFamily="18" charset="0"/>
                              </a:rPr>
                              <m:t>∗−1</m:t>
                            </m:r>
                          </m:sup>
                        </m:sSubSup>
                        <m:r>
                          <a:rPr kumimoji="1" lang="en-US" altLang="ja-JP" sz="2800" i="0" dirty="0" smtClean="0">
                            <a:latin typeface="Cambria Math" panose="02040503050406030204" pitchFamily="18" charset="0"/>
                          </a:rPr>
                          <m:t>=</m:t>
                        </m:r>
                        <m:f>
                          <m:fPr>
                            <m:ctrlPr>
                              <a:rPr kumimoji="1" lang="en-US" altLang="ja-JP" sz="2800" i="1" dirty="0" smtClean="0">
                                <a:latin typeface="Cambria Math" panose="02040503050406030204" pitchFamily="18" charset="0"/>
                              </a:rPr>
                            </m:ctrlPr>
                          </m:fPr>
                          <m:num>
                            <m:r>
                              <a:rPr kumimoji="1" lang="en-US" altLang="ja-JP" sz="2800" i="1" dirty="0" smtClean="0">
                                <a:latin typeface="Cambria Math" panose="02040503050406030204" pitchFamily="18" charset="0"/>
                              </a:rPr>
                              <m:t>𝑚</m:t>
                            </m:r>
                          </m:num>
                          <m:den>
                            <m:sSup>
                              <m:sSupPr>
                                <m:ctrlPr>
                                  <a:rPr kumimoji="1" lang="en-US" altLang="ja-JP" sz="2800" b="0" i="1" dirty="0" smtClean="0">
                                    <a:latin typeface="Cambria Math" panose="02040503050406030204" pitchFamily="18" charset="0"/>
                                  </a:rPr>
                                </m:ctrlPr>
                              </m:sSupPr>
                              <m:e>
                                <m:r>
                                  <a:rPr kumimoji="1" lang="en-US" altLang="ja-JP" sz="2800" b="0" i="1" dirty="0" smtClean="0">
                                    <a:latin typeface="Cambria Math" panose="02040503050406030204" pitchFamily="18" charset="0"/>
                                  </a:rPr>
                                  <m:t>𝑚</m:t>
                                </m:r>
                              </m:e>
                              <m:sup>
                                <m:r>
                                  <a:rPr kumimoji="1" lang="en-US" altLang="ja-JP" sz="2800" b="0" i="1" dirty="0" smtClean="0">
                                    <a:latin typeface="Cambria Math" panose="02040503050406030204" pitchFamily="18" charset="0"/>
                                  </a:rPr>
                                  <m:t>∗</m:t>
                                </m:r>
                              </m:sup>
                            </m:sSup>
                          </m:den>
                        </m:f>
                        <m:r>
                          <a:rPr kumimoji="1" lang="en-US" altLang="ja-JP" sz="2800" i="0" dirty="0" smtClean="0">
                            <a:latin typeface="Cambria Math" panose="02040503050406030204" pitchFamily="18" charset="0"/>
                          </a:rPr>
                          <m:t>=</m:t>
                        </m:r>
                        <m:f>
                          <m:fPr>
                            <m:ctrlPr>
                              <a:rPr kumimoji="1" lang="en-US" altLang="ja-JP" sz="2800" i="0" dirty="0" smtClean="0">
                                <a:latin typeface="Cambria Math" panose="02040503050406030204" pitchFamily="18" charset="0"/>
                              </a:rPr>
                            </m:ctrlPr>
                          </m:fPr>
                          <m:num>
                            <m:r>
                              <a:rPr kumimoji="1" lang="en-US" altLang="ja-JP" sz="2800" i="0" dirty="0" smtClean="0">
                                <a:latin typeface="Cambria Math" panose="02040503050406030204" pitchFamily="18" charset="0"/>
                              </a:rPr>
                              <m:t>2</m:t>
                            </m:r>
                            <m:r>
                              <a:rPr kumimoji="1" lang="en-US" altLang="ja-JP" sz="2800" i="1" dirty="0" smtClean="0">
                                <a:latin typeface="Cambria Math" panose="02040503050406030204" pitchFamily="18" charset="0"/>
                              </a:rPr>
                              <m:t>𝑚</m:t>
                            </m:r>
                          </m:num>
                          <m:den>
                            <m:sSup>
                              <m:sSupPr>
                                <m:ctrlPr>
                                  <a:rPr kumimoji="1" lang="en-US" altLang="ja-JP" sz="2800" i="0" dirty="0" smtClean="0">
                                    <a:latin typeface="Cambria Math" panose="02040503050406030204" pitchFamily="18" charset="0"/>
                                  </a:rPr>
                                </m:ctrlPr>
                              </m:sSupPr>
                              <m:e>
                                <m:r>
                                  <m:rPr>
                                    <m:sty m:val="p"/>
                                  </m:rPr>
                                  <a:rPr kumimoji="1" lang="en-US" altLang="ja-JP" sz="2800" i="0" dirty="0" smtClean="0">
                                    <a:latin typeface="Cambria Math" panose="02040503050406030204" pitchFamily="18" charset="0"/>
                                  </a:rPr>
                                  <m:t>ℏ</m:t>
                                </m:r>
                              </m:e>
                              <m:sup>
                                <m:r>
                                  <a:rPr kumimoji="1" lang="en-US" altLang="ja-JP" sz="2800" i="0" dirty="0" smtClean="0">
                                    <a:latin typeface="Cambria Math" panose="02040503050406030204" pitchFamily="18" charset="0"/>
                                  </a:rPr>
                                  <m:t>2</m:t>
                                </m:r>
                              </m:sup>
                            </m:sSup>
                          </m:den>
                        </m:f>
                        <m:sSub>
                          <m:sSubPr>
                            <m:ctrlPr>
                              <a:rPr kumimoji="1" lang="en-US" altLang="ja-JP" sz="2800" i="1" dirty="0">
                                <a:latin typeface="Cambria Math" panose="02040503050406030204" pitchFamily="18" charset="0"/>
                              </a:rPr>
                            </m:ctrlPr>
                          </m:sSubPr>
                          <m:e>
                            <m:d>
                              <m:dPr>
                                <m:begChr m:val=""/>
                                <m:endChr m:val="|"/>
                                <m:ctrlPr>
                                  <a:rPr kumimoji="1" lang="en-US" altLang="ja-JP" sz="2800" i="1" dirty="0">
                                    <a:latin typeface="Cambria Math" panose="02040503050406030204" pitchFamily="18" charset="0"/>
                                  </a:rPr>
                                </m:ctrlPr>
                              </m:dPr>
                              <m:e>
                                <m:d>
                                  <m:dPr>
                                    <m:ctrlPr>
                                      <a:rPr kumimoji="1" lang="en-US" altLang="ja-JP" sz="2800" i="1" dirty="0">
                                        <a:latin typeface="Cambria Math" panose="02040503050406030204" pitchFamily="18" charset="0"/>
                                      </a:rPr>
                                    </m:ctrlPr>
                                  </m:dPr>
                                  <m:e>
                                    <m:f>
                                      <m:fPr>
                                        <m:ctrlPr>
                                          <a:rPr kumimoji="1" lang="en-US" altLang="ja-JP" sz="2800" i="1" dirty="0">
                                            <a:latin typeface="Cambria Math" panose="02040503050406030204" pitchFamily="18" charset="0"/>
                                          </a:rPr>
                                        </m:ctrlPr>
                                      </m:fPr>
                                      <m:num>
                                        <m:r>
                                          <a:rPr kumimoji="1" lang="en-US" altLang="ja-JP" sz="2800" i="1" dirty="0">
                                            <a:latin typeface="Cambria Math" panose="02040503050406030204" pitchFamily="18" charset="0"/>
                                          </a:rPr>
                                          <m:t>𝑑𝐸</m:t>
                                        </m:r>
                                      </m:num>
                                      <m:den>
                                        <m:r>
                                          <a:rPr kumimoji="1" lang="en-US" altLang="ja-JP" sz="2800" i="1" dirty="0">
                                            <a:latin typeface="Cambria Math" panose="02040503050406030204" pitchFamily="18" charset="0"/>
                                          </a:rPr>
                                          <m:t>𝑑</m:t>
                                        </m:r>
                                        <m:sSub>
                                          <m:sSubPr>
                                            <m:ctrlPr>
                                              <a:rPr kumimoji="1" lang="en-US" altLang="ja-JP" sz="2800" i="1" dirty="0">
                                                <a:latin typeface="Cambria Math" panose="02040503050406030204" pitchFamily="18" charset="0"/>
                                              </a:rPr>
                                            </m:ctrlPr>
                                          </m:sSubPr>
                                          <m:e>
                                            <m:r>
                                              <a:rPr kumimoji="1" lang="en-US" altLang="ja-JP" sz="2800" i="1" dirty="0">
                                                <a:latin typeface="Cambria Math" panose="02040503050406030204" pitchFamily="18" charset="0"/>
                                              </a:rPr>
                                              <m:t>𝜏</m:t>
                                            </m:r>
                                          </m:e>
                                          <m:sub>
                                            <m:r>
                                              <a:rPr kumimoji="1" lang="en-US" altLang="ja-JP" sz="2800" dirty="0">
                                                <a:latin typeface="Cambria Math" panose="02040503050406030204" pitchFamily="18" charset="0"/>
                                              </a:rPr>
                                              <m:t>0</m:t>
                                            </m:r>
                                          </m:sub>
                                        </m:sSub>
                                      </m:den>
                                    </m:f>
                                  </m:e>
                                </m:d>
                              </m:e>
                            </m:d>
                          </m:e>
                          <m:sub>
                            <m:r>
                              <a:rPr kumimoji="1" lang="ja-JP" altLang="en-US" sz="2800" i="1" dirty="0" smtClean="0">
                                <a:latin typeface="Cambria Math" panose="02040503050406030204" pitchFamily="18" charset="0"/>
                              </a:rPr>
                              <m:t>𝜌</m:t>
                            </m:r>
                            <m:r>
                              <a:rPr kumimoji="1" lang="en-US" altLang="ja-JP" sz="2800" b="0" i="1" dirty="0" smtClean="0">
                                <a:latin typeface="Cambria Math" panose="02040503050406030204" pitchFamily="18" charset="0"/>
                              </a:rPr>
                              <m:t>=</m:t>
                            </m:r>
                            <m:sSub>
                              <m:sSubPr>
                                <m:ctrlPr>
                                  <a:rPr kumimoji="1" lang="ja-JP" altLang="en-US" sz="2800" b="0" i="1" dirty="0" smtClean="0">
                                    <a:latin typeface="Cambria Math" panose="02040503050406030204" pitchFamily="18" charset="0"/>
                                  </a:rPr>
                                </m:ctrlPr>
                              </m:sSubPr>
                              <m:e>
                                <m:r>
                                  <a:rPr kumimoji="1" lang="ja-JP" altLang="en-US" sz="2800" b="0" i="1" dirty="0" smtClean="0">
                                    <a:latin typeface="Cambria Math" panose="02040503050406030204" pitchFamily="18" charset="0"/>
                                  </a:rPr>
                                  <m:t>𝜌</m:t>
                                </m:r>
                              </m:e>
                              <m:sub>
                                <m:r>
                                  <a:rPr kumimoji="1" lang="en-US" altLang="ja-JP" sz="2800" b="0" i="1" dirty="0" smtClean="0">
                                    <a:latin typeface="Cambria Math" panose="02040503050406030204" pitchFamily="18" charset="0"/>
                                  </a:rPr>
                                  <m:t>𝑐</m:t>
                                </m:r>
                              </m:sub>
                            </m:sSub>
                          </m:sub>
                        </m:sSub>
                      </m:oMath>
                    </m:oMathPara>
                  </a14:m>
                  <a:endParaRPr kumimoji="1" lang="ja-JP" altLang="en-US" sz="2800" dirty="0"/>
                </a:p>
              </p:txBody>
            </p:sp>
          </mc:Choice>
          <mc:Fallback xmlns="">
            <p:sp>
              <p:nvSpPr>
                <p:cNvPr id="21" name="テキスト ボックス 20">
                  <a:extLst>
                    <a:ext uri="{FF2B5EF4-FFF2-40B4-BE49-F238E27FC236}">
                      <a16:creationId xmlns:a16="http://schemas.microsoft.com/office/drawing/2014/main" id="{47D90719-7E35-DDA0-149A-42625C31FE83}"/>
                    </a:ext>
                  </a:extLst>
                </p:cNvPr>
                <p:cNvSpPr txBox="1">
                  <a:spLocks noRot="1" noChangeAspect="1" noMove="1" noResize="1" noEditPoints="1" noAdjustHandles="1" noChangeArrowheads="1" noChangeShapeType="1" noTextEdit="1"/>
                </p:cNvSpPr>
                <p:nvPr/>
              </p:nvSpPr>
              <p:spPr>
                <a:xfrm>
                  <a:off x="6538168" y="2713733"/>
                  <a:ext cx="4726807" cy="1162691"/>
                </a:xfrm>
                <a:prstGeom prst="rect">
                  <a:avLst/>
                </a:prstGeom>
                <a:blipFill>
                  <a:blip r:embed="rId7"/>
                  <a:stretch>
                    <a:fillRect t="-182796" r="-18231" b="-253763"/>
                  </a:stretch>
                </a:blipFill>
              </p:spPr>
              <p:txBody>
                <a:bodyPr/>
                <a:lstStyle/>
                <a:p>
                  <a:r>
                    <a:rPr lang="ja-JP" altLang="en-US">
                      <a:noFill/>
                    </a:rPr>
                    <a:t> </a:t>
                  </a:r>
                </a:p>
              </p:txBody>
            </p:sp>
          </mc:Fallback>
        </mc:AlternateContent>
      </p:grpSp>
      <p:grpSp>
        <p:nvGrpSpPr>
          <p:cNvPr id="50" name="グループ化 49">
            <a:extLst>
              <a:ext uri="{FF2B5EF4-FFF2-40B4-BE49-F238E27FC236}">
                <a16:creationId xmlns:a16="http://schemas.microsoft.com/office/drawing/2014/main" id="{53E6B76D-480C-3979-C297-C41D7EAF4EC1}"/>
              </a:ext>
            </a:extLst>
          </p:cNvPr>
          <p:cNvGrpSpPr/>
          <p:nvPr/>
        </p:nvGrpSpPr>
        <p:grpSpPr>
          <a:xfrm>
            <a:off x="904072" y="2322853"/>
            <a:ext cx="2617989" cy="764443"/>
            <a:chOff x="1369174" y="2623318"/>
            <a:chExt cx="2617989" cy="764443"/>
          </a:xfrm>
        </p:grpSpPr>
        <mc:AlternateContent xmlns:mc="http://schemas.openxmlformats.org/markup-compatibility/2006" xmlns:a14="http://schemas.microsoft.com/office/drawing/2010/main">
          <mc:Choice Requires="a14">
            <p:sp>
              <p:nvSpPr>
                <p:cNvPr id="22" name="テキスト ボックス 21">
                  <a:extLst>
                    <a:ext uri="{FF2B5EF4-FFF2-40B4-BE49-F238E27FC236}">
                      <a16:creationId xmlns:a16="http://schemas.microsoft.com/office/drawing/2014/main" id="{F1A13038-E9CB-DF8D-4DA3-AEDA9B4F547A}"/>
                    </a:ext>
                  </a:extLst>
                </p:cNvPr>
                <p:cNvSpPr txBox="1"/>
                <p:nvPr/>
              </p:nvSpPr>
              <p:spPr>
                <a:xfrm>
                  <a:off x="1369174" y="2623318"/>
                  <a:ext cx="2617989" cy="707886"/>
                </a:xfrm>
                <a:prstGeom prst="rect">
                  <a:avLst/>
                </a:prstGeom>
                <a:noFill/>
              </p:spPr>
              <p:txBody>
                <a:bodyPr wrap="square" rtlCol="0">
                  <a:spAutoFit/>
                </a:bodyPr>
                <a:lstStyle/>
                <a:p>
                  <a14:m>
                    <m:oMath xmlns:m="http://schemas.openxmlformats.org/officeDocument/2006/math">
                      <m:r>
                        <a:rPr lang="en-US" altLang="ja-JP" sz="2000" i="1" dirty="0" smtClean="0">
                          <a:latin typeface="Cambria Math" panose="02040503050406030204" pitchFamily="18" charset="0"/>
                        </a:rPr>
                        <m:t>𝜌</m:t>
                      </m:r>
                    </m:oMath>
                  </a14:m>
                  <a:r>
                    <a:rPr lang="en-US" altLang="ja-JP" sz="2000" dirty="0"/>
                    <a:t>: Nucleon density</a:t>
                  </a:r>
                </a:p>
                <a:p>
                  <a14:m>
                    <m:oMath xmlns:m="http://schemas.openxmlformats.org/officeDocument/2006/math">
                      <m:sSub>
                        <m:sSubPr>
                          <m:ctrlPr>
                            <a:rPr kumimoji="1" lang="en-US" altLang="ja-JP" sz="2000" i="1" dirty="0" smtClean="0">
                              <a:latin typeface="Cambria Math" panose="02040503050406030204" pitchFamily="18" charset="0"/>
                            </a:rPr>
                          </m:ctrlPr>
                        </m:sSubPr>
                        <m:e>
                          <m:r>
                            <a:rPr kumimoji="1" lang="en-US" altLang="ja-JP" sz="2000" i="1" dirty="0" smtClean="0">
                              <a:latin typeface="Cambria Math" panose="02040503050406030204" pitchFamily="18" charset="0"/>
                            </a:rPr>
                            <m:t>𝜏</m:t>
                          </m:r>
                        </m:e>
                        <m:sub>
                          <m:r>
                            <a:rPr kumimoji="1" lang="en-US" altLang="ja-JP" sz="2000" i="0" dirty="0" smtClean="0">
                              <a:latin typeface="Cambria Math" panose="02040503050406030204" pitchFamily="18" charset="0"/>
                            </a:rPr>
                            <m:t>0</m:t>
                          </m:r>
                        </m:sub>
                      </m:sSub>
                    </m:oMath>
                  </a14:m>
                  <a:r>
                    <a:rPr lang="en-US" altLang="ja-JP" sz="2000" dirty="0"/>
                    <a:t>: Kinetic density</a:t>
                  </a:r>
                  <a:endParaRPr kumimoji="1" lang="ja-JP" altLang="en-US" sz="2000"/>
                </a:p>
              </p:txBody>
            </p:sp>
          </mc:Choice>
          <mc:Fallback xmlns="">
            <p:sp>
              <p:nvSpPr>
                <p:cNvPr id="22" name="テキスト ボックス 21">
                  <a:extLst>
                    <a:ext uri="{FF2B5EF4-FFF2-40B4-BE49-F238E27FC236}">
                      <a16:creationId xmlns:a16="http://schemas.microsoft.com/office/drawing/2014/main" id="{F1A13038-E9CB-DF8D-4DA3-AEDA9B4F547A}"/>
                    </a:ext>
                  </a:extLst>
                </p:cNvPr>
                <p:cNvSpPr txBox="1">
                  <a:spLocks noRot="1" noChangeAspect="1" noMove="1" noResize="1" noEditPoints="1" noAdjustHandles="1" noChangeArrowheads="1" noChangeShapeType="1" noTextEdit="1"/>
                </p:cNvSpPr>
                <p:nvPr/>
              </p:nvSpPr>
              <p:spPr>
                <a:xfrm>
                  <a:off x="1369174" y="2623318"/>
                  <a:ext cx="2617989" cy="707886"/>
                </a:xfrm>
                <a:prstGeom prst="rect">
                  <a:avLst/>
                </a:prstGeom>
                <a:blipFill>
                  <a:blip r:embed="rId8"/>
                  <a:stretch>
                    <a:fillRect t="-1754" b="-15789"/>
                  </a:stretch>
                </a:blipFill>
              </p:spPr>
              <p:txBody>
                <a:bodyPr/>
                <a:lstStyle/>
                <a:p>
                  <a:r>
                    <a:rPr lang="ja-JP" altLang="en-US">
                      <a:noFill/>
                    </a:rPr>
                    <a:t> </a:t>
                  </a:r>
                </a:p>
              </p:txBody>
            </p:sp>
          </mc:Fallback>
        </mc:AlternateContent>
        <p:sp>
          <p:nvSpPr>
            <p:cNvPr id="36" name="大かっこ 35">
              <a:extLst>
                <a:ext uri="{FF2B5EF4-FFF2-40B4-BE49-F238E27FC236}">
                  <a16:creationId xmlns:a16="http://schemas.microsoft.com/office/drawing/2014/main" id="{D52CB301-5885-7ADE-F295-906C3725E7C6}"/>
                </a:ext>
              </a:extLst>
            </p:cNvPr>
            <p:cNvSpPr/>
            <p:nvPr/>
          </p:nvSpPr>
          <p:spPr>
            <a:xfrm>
              <a:off x="1369174" y="2623318"/>
              <a:ext cx="2617989" cy="764443"/>
            </a:xfrm>
            <a:prstGeom prst="bracketPair">
              <a:avLst/>
            </a:prstGeom>
          </p:spPr>
          <p:style>
            <a:lnRef idx="2">
              <a:schemeClr val="dk1"/>
            </a:lnRef>
            <a:fillRef idx="0">
              <a:schemeClr val="dk1"/>
            </a:fillRef>
            <a:effectRef idx="1">
              <a:schemeClr val="dk1"/>
            </a:effectRef>
            <a:fontRef idx="minor">
              <a:schemeClr val="tx1"/>
            </a:fontRef>
          </p:style>
          <p:txBody>
            <a:bodyPr rtlCol="0" anchor="ctr"/>
            <a:lstStyle/>
            <a:p>
              <a:pPr algn="ctr"/>
              <a:endParaRPr kumimoji="1" lang="ja-JP" altLang="en-US"/>
            </a:p>
          </p:txBody>
        </p:sp>
      </p:grpSp>
      <p:sp>
        <p:nvSpPr>
          <p:cNvPr id="51" name="テキスト ボックス 50">
            <a:extLst>
              <a:ext uri="{FF2B5EF4-FFF2-40B4-BE49-F238E27FC236}">
                <a16:creationId xmlns:a16="http://schemas.microsoft.com/office/drawing/2014/main" id="{E4559D04-B571-8E8E-BDFF-FFF63AD70F7B}"/>
              </a:ext>
            </a:extLst>
          </p:cNvPr>
          <p:cNvSpPr txBox="1"/>
          <p:nvPr/>
        </p:nvSpPr>
        <p:spPr>
          <a:xfrm>
            <a:off x="6036817" y="735211"/>
            <a:ext cx="5851659" cy="954107"/>
          </a:xfrm>
          <a:prstGeom prst="rect">
            <a:avLst/>
          </a:prstGeom>
          <a:noFill/>
        </p:spPr>
        <p:txBody>
          <a:bodyPr wrap="square" rtlCol="0">
            <a:spAutoFit/>
          </a:bodyPr>
          <a:lstStyle/>
          <a:p>
            <a:r>
              <a:rPr lang="en-US" altLang="ja-JP" sz="2800" u="sng" dirty="0"/>
              <a:t>Parameter 2: </a:t>
            </a:r>
            <a:r>
              <a:rPr kumimoji="1" lang="en-US" altLang="ja-JP" sz="2800" b="1" u="sng" dirty="0"/>
              <a:t>Spin-orbit (SO) interaction strength </a:t>
            </a:r>
            <a:endParaRPr kumimoji="1" lang="ja-JP" altLang="en-US" sz="2800" b="1" u="sng"/>
          </a:p>
        </p:txBody>
      </p:sp>
      <p:pic>
        <p:nvPicPr>
          <p:cNvPr id="54" name="図 53">
            <a:extLst>
              <a:ext uri="{FF2B5EF4-FFF2-40B4-BE49-F238E27FC236}">
                <a16:creationId xmlns:a16="http://schemas.microsoft.com/office/drawing/2014/main" id="{C4467ED3-6D89-32F9-E555-531ABC47B99F}"/>
              </a:ext>
            </a:extLst>
          </p:cNvPr>
          <p:cNvPicPr>
            <a:picLocks noChangeAspect="1"/>
          </p:cNvPicPr>
          <p:nvPr/>
        </p:nvPicPr>
        <p:blipFill>
          <a:blip r:embed="rId9"/>
          <a:srcRect t="17603"/>
          <a:stretch>
            <a:fillRect/>
          </a:stretch>
        </p:blipFill>
        <p:spPr>
          <a:xfrm>
            <a:off x="6238679" y="1620101"/>
            <a:ext cx="2687425" cy="3737701"/>
          </a:xfrm>
          <a:prstGeom prst="rect">
            <a:avLst/>
          </a:prstGeom>
        </p:spPr>
      </p:pic>
      <p:sp>
        <p:nvSpPr>
          <p:cNvPr id="56" name="テキスト ボックス 55">
            <a:extLst>
              <a:ext uri="{FF2B5EF4-FFF2-40B4-BE49-F238E27FC236}">
                <a16:creationId xmlns:a16="http://schemas.microsoft.com/office/drawing/2014/main" id="{A20D9184-9C0D-01B0-3DDB-380688FE2837}"/>
              </a:ext>
            </a:extLst>
          </p:cNvPr>
          <p:cNvSpPr txBox="1"/>
          <p:nvPr/>
        </p:nvSpPr>
        <p:spPr>
          <a:xfrm>
            <a:off x="6102774" y="5280456"/>
            <a:ext cx="4914907" cy="282958"/>
          </a:xfrm>
          <a:prstGeom prst="rect">
            <a:avLst/>
          </a:prstGeom>
          <a:noFill/>
        </p:spPr>
        <p:txBody>
          <a:bodyPr wrap="square">
            <a:spAutoFit/>
          </a:bodyPr>
          <a:lstStyle/>
          <a:p>
            <a:r>
              <a:rPr lang="ja-JP" altLang="ja-JP" sz="1200" b="0" i="0" u="none" strike="noStrike">
                <a:solidFill>
                  <a:srgbClr val="000000"/>
                </a:solidFill>
                <a:effectLst/>
                <a:latin typeface="-webkit-standard"/>
              </a:rPr>
              <a:t>K. Yagi, </a:t>
            </a:r>
            <a:r>
              <a:rPr lang="ja-JP" altLang="ja-JP" sz="1200" b="0" i="1">
                <a:solidFill>
                  <a:srgbClr val="000000"/>
                </a:solidFill>
                <a:effectLst/>
              </a:rPr>
              <a:t>Genshikaku Butsurigaku</a:t>
            </a:r>
            <a:r>
              <a:rPr lang="ja-JP" altLang="ja-JP" sz="1200" b="0" i="0" u="none" strike="noStrike">
                <a:solidFill>
                  <a:srgbClr val="000000"/>
                </a:solidFill>
                <a:effectLst/>
                <a:latin typeface="-webkit-standard"/>
              </a:rPr>
              <a:t> [Nuclear Physics], Asakura Shoten, 1971.</a:t>
            </a:r>
            <a:endParaRPr lang="ja-JP" altLang="en-US" sz="1200"/>
          </a:p>
        </p:txBody>
      </p:sp>
      <p:sp>
        <p:nvSpPr>
          <p:cNvPr id="57" name="テキスト ボックス 56">
            <a:extLst>
              <a:ext uri="{FF2B5EF4-FFF2-40B4-BE49-F238E27FC236}">
                <a16:creationId xmlns:a16="http://schemas.microsoft.com/office/drawing/2014/main" id="{0EE12FD1-98FE-CDE3-BDE0-4F7697424EB7}"/>
              </a:ext>
            </a:extLst>
          </p:cNvPr>
          <p:cNvSpPr txBox="1"/>
          <p:nvPr/>
        </p:nvSpPr>
        <p:spPr>
          <a:xfrm>
            <a:off x="9315683" y="1786178"/>
            <a:ext cx="2572793" cy="2677656"/>
          </a:xfrm>
          <a:prstGeom prst="rect">
            <a:avLst/>
          </a:prstGeom>
          <a:noFill/>
        </p:spPr>
        <p:txBody>
          <a:bodyPr wrap="square" rtlCol="0">
            <a:spAutoFit/>
          </a:bodyPr>
          <a:lstStyle/>
          <a:p>
            <a:r>
              <a:rPr lang="en" altLang="ja-JP" sz="2400" dirty="0"/>
              <a:t>Magic numbers greater than 28 can only be reproduced by taking the spin-orbit interaction into account.</a:t>
            </a:r>
            <a:endParaRPr kumimoji="1" lang="ja-JP" altLang="en-US" sz="2400"/>
          </a:p>
        </p:txBody>
      </p:sp>
    </p:spTree>
    <p:extLst>
      <p:ext uri="{BB962C8B-B14F-4D97-AF65-F5344CB8AC3E}">
        <p14:creationId xmlns:p14="http://schemas.microsoft.com/office/powerpoint/2010/main" val="4012151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1"/>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51" grpId="0"/>
      <p:bldP spid="56" grpId="0"/>
      <p:bldP spid="5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38339CC-7857-7AD6-09D6-425C45818019}"/>
              </a:ext>
            </a:extLst>
          </p:cNvPr>
          <p:cNvSpPr>
            <a:spLocks noGrp="1"/>
          </p:cNvSpPr>
          <p:nvPr>
            <p:ph type="title"/>
          </p:nvPr>
        </p:nvSpPr>
        <p:spPr>
          <a:xfrm>
            <a:off x="167376" y="49926"/>
            <a:ext cx="10515600" cy="587912"/>
          </a:xfrm>
        </p:spPr>
        <p:txBody>
          <a:bodyPr/>
          <a:lstStyle/>
          <a:p>
            <a:r>
              <a:rPr kumimoji="1" lang="en-US" altLang="ja-JP" dirty="0"/>
              <a:t>Purpose</a:t>
            </a:r>
            <a:endParaRPr kumimoji="1" lang="ja-JP" altLang="en-US"/>
          </a:p>
        </p:txBody>
      </p:sp>
      <p:sp>
        <p:nvSpPr>
          <p:cNvPr id="4" name="スライド番号プレースホルダー 3">
            <a:extLst>
              <a:ext uri="{FF2B5EF4-FFF2-40B4-BE49-F238E27FC236}">
                <a16:creationId xmlns:a16="http://schemas.microsoft.com/office/drawing/2014/main" id="{083FA0BE-CDA9-57B0-DAC9-0C96630EABCE}"/>
              </a:ext>
            </a:extLst>
          </p:cNvPr>
          <p:cNvSpPr>
            <a:spLocks noGrp="1"/>
          </p:cNvSpPr>
          <p:nvPr>
            <p:ph type="sldNum" sz="quarter" idx="12"/>
          </p:nvPr>
        </p:nvSpPr>
        <p:spPr/>
        <p:txBody>
          <a:bodyPr/>
          <a:lstStyle/>
          <a:p>
            <a:fld id="{AECE1011-B0EB-A34B-826A-984540224A6C}" type="slidenum">
              <a:rPr lang="ja-JP" altLang="en-US" smtClean="0"/>
              <a:pPr/>
              <a:t>5</a:t>
            </a:fld>
            <a:endParaRPr lang="ja-JP" altLang="en-US"/>
          </a:p>
        </p:txBody>
      </p:sp>
      <p:grpSp>
        <p:nvGrpSpPr>
          <p:cNvPr id="5" name="グループ化 4">
            <a:extLst>
              <a:ext uri="{FF2B5EF4-FFF2-40B4-BE49-F238E27FC236}">
                <a16:creationId xmlns:a16="http://schemas.microsoft.com/office/drawing/2014/main" id="{165B7611-AD8F-DC42-E4AD-F7AA127EABA9}"/>
              </a:ext>
            </a:extLst>
          </p:cNvPr>
          <p:cNvGrpSpPr/>
          <p:nvPr/>
        </p:nvGrpSpPr>
        <p:grpSpPr>
          <a:xfrm>
            <a:off x="9048192" y="454511"/>
            <a:ext cx="3143808" cy="2974489"/>
            <a:chOff x="9660929" y="22529000"/>
            <a:chExt cx="4623520" cy="4374506"/>
          </a:xfrm>
        </p:grpSpPr>
        <p:cxnSp>
          <p:nvCxnSpPr>
            <p:cNvPr id="6" name="直線コネクタ 5">
              <a:extLst>
                <a:ext uri="{FF2B5EF4-FFF2-40B4-BE49-F238E27FC236}">
                  <a16:creationId xmlns:a16="http://schemas.microsoft.com/office/drawing/2014/main" id="{62946E9D-6010-4F6D-1E31-F196E22E4494}"/>
                </a:ext>
              </a:extLst>
            </p:cNvPr>
            <p:cNvCxnSpPr/>
            <p:nvPr/>
          </p:nvCxnSpPr>
          <p:spPr>
            <a:xfrm>
              <a:off x="10942453" y="23681571"/>
              <a:ext cx="2661560" cy="0"/>
            </a:xfrm>
            <a:prstGeom prst="line">
              <a:avLst/>
            </a:prstGeom>
            <a:ln w="38100"/>
          </p:spPr>
          <p:style>
            <a:lnRef idx="2">
              <a:schemeClr val="accent1"/>
            </a:lnRef>
            <a:fillRef idx="0">
              <a:schemeClr val="accent1"/>
            </a:fillRef>
            <a:effectRef idx="1">
              <a:schemeClr val="accent1"/>
            </a:effectRef>
            <a:fontRef idx="minor">
              <a:schemeClr val="tx1"/>
            </a:fontRef>
          </p:style>
        </p:cxnSp>
        <p:cxnSp>
          <p:nvCxnSpPr>
            <p:cNvPr id="7" name="直線コネクタ 6">
              <a:extLst>
                <a:ext uri="{FF2B5EF4-FFF2-40B4-BE49-F238E27FC236}">
                  <a16:creationId xmlns:a16="http://schemas.microsoft.com/office/drawing/2014/main" id="{1755AE6F-6618-DEC2-9048-FECB57FAED5E}"/>
                </a:ext>
              </a:extLst>
            </p:cNvPr>
            <p:cNvCxnSpPr/>
            <p:nvPr/>
          </p:nvCxnSpPr>
          <p:spPr>
            <a:xfrm>
              <a:off x="10960037" y="25654374"/>
              <a:ext cx="2661560" cy="0"/>
            </a:xfrm>
            <a:prstGeom prst="line">
              <a:avLst/>
            </a:prstGeom>
            <a:ln w="38100"/>
          </p:spPr>
          <p:style>
            <a:lnRef idx="2">
              <a:schemeClr val="accent1"/>
            </a:lnRef>
            <a:fillRef idx="0">
              <a:schemeClr val="accent1"/>
            </a:fillRef>
            <a:effectRef idx="1">
              <a:schemeClr val="accent1"/>
            </a:effectRef>
            <a:fontRef idx="minor">
              <a:schemeClr val="tx1"/>
            </a:fontRef>
          </p:style>
        </p:cxnSp>
        <p:cxnSp>
          <p:nvCxnSpPr>
            <p:cNvPr id="8" name="直線コネクタ 7">
              <a:extLst>
                <a:ext uri="{FF2B5EF4-FFF2-40B4-BE49-F238E27FC236}">
                  <a16:creationId xmlns:a16="http://schemas.microsoft.com/office/drawing/2014/main" id="{194AC073-EF0D-20AD-D865-4E76BDDFBDD6}"/>
                </a:ext>
              </a:extLst>
            </p:cNvPr>
            <p:cNvCxnSpPr/>
            <p:nvPr/>
          </p:nvCxnSpPr>
          <p:spPr>
            <a:xfrm>
              <a:off x="10928122" y="24832651"/>
              <a:ext cx="2661560" cy="0"/>
            </a:xfrm>
            <a:prstGeom prst="line">
              <a:avLst/>
            </a:prstGeom>
            <a:ln w="38100"/>
          </p:spPr>
          <p:style>
            <a:lnRef idx="2">
              <a:schemeClr val="accent1"/>
            </a:lnRef>
            <a:fillRef idx="0">
              <a:schemeClr val="accent1"/>
            </a:fillRef>
            <a:effectRef idx="1">
              <a:schemeClr val="accent1"/>
            </a:effectRef>
            <a:fontRef idx="minor">
              <a:schemeClr val="tx1"/>
            </a:fontRef>
          </p:style>
        </p:cxnSp>
        <p:sp>
          <p:nvSpPr>
            <p:cNvPr id="9" name="テキスト ボックス 8">
              <a:extLst>
                <a:ext uri="{FF2B5EF4-FFF2-40B4-BE49-F238E27FC236}">
                  <a16:creationId xmlns:a16="http://schemas.microsoft.com/office/drawing/2014/main" id="{6943E6DF-9D56-7833-B5B0-84A69B1C063C}"/>
                </a:ext>
              </a:extLst>
            </p:cNvPr>
            <p:cNvSpPr txBox="1"/>
            <p:nvPr/>
          </p:nvSpPr>
          <p:spPr>
            <a:xfrm>
              <a:off x="9660929" y="23392613"/>
              <a:ext cx="1181577" cy="678959"/>
            </a:xfrm>
            <a:prstGeom prst="rect">
              <a:avLst/>
            </a:prstGeom>
            <a:noFill/>
          </p:spPr>
          <p:txBody>
            <a:bodyPr wrap="none" rtlCol="0">
              <a:spAutoFit/>
            </a:bodyPr>
            <a:lstStyle/>
            <a:p>
              <a:pPr algn="l"/>
              <a:r>
                <a:rPr kumimoji="1" lang="en-US" altLang="ja-JP" sz="2400" dirty="0"/>
                <a:t>h</a:t>
              </a:r>
              <a:r>
                <a:rPr kumimoji="1" lang="en-US" altLang="ja-JP" sz="2400" baseline="-25000" dirty="0"/>
                <a:t>11/2</a:t>
              </a:r>
              <a:endParaRPr kumimoji="1" lang="ja-JP" altLang="en-US" sz="2400" baseline="-25000" dirty="0"/>
            </a:p>
          </p:txBody>
        </p:sp>
        <p:sp>
          <p:nvSpPr>
            <p:cNvPr id="10" name="テキスト ボックス 9">
              <a:extLst>
                <a:ext uri="{FF2B5EF4-FFF2-40B4-BE49-F238E27FC236}">
                  <a16:creationId xmlns:a16="http://schemas.microsoft.com/office/drawing/2014/main" id="{EC36379F-803D-BEE4-4D92-EF23552C3FCD}"/>
                </a:ext>
              </a:extLst>
            </p:cNvPr>
            <p:cNvSpPr txBox="1"/>
            <p:nvPr/>
          </p:nvSpPr>
          <p:spPr>
            <a:xfrm>
              <a:off x="9759783" y="24480007"/>
              <a:ext cx="983548" cy="678959"/>
            </a:xfrm>
            <a:prstGeom prst="rect">
              <a:avLst/>
            </a:prstGeom>
            <a:noFill/>
          </p:spPr>
          <p:txBody>
            <a:bodyPr wrap="none" rtlCol="0">
              <a:spAutoFit/>
            </a:bodyPr>
            <a:lstStyle/>
            <a:p>
              <a:pPr algn="l"/>
              <a:r>
                <a:rPr kumimoji="1" lang="en-US" altLang="ja-JP" sz="2400" dirty="0"/>
                <a:t>s</a:t>
              </a:r>
              <a:r>
                <a:rPr kumimoji="1" lang="en-US" altLang="ja-JP" sz="2400" baseline="-25000" dirty="0"/>
                <a:t>1/2</a:t>
              </a:r>
              <a:endParaRPr kumimoji="1" lang="ja-JP" altLang="en-US" sz="2400" baseline="-25000" dirty="0"/>
            </a:p>
          </p:txBody>
        </p:sp>
        <p:sp>
          <p:nvSpPr>
            <p:cNvPr id="11" name="テキスト ボックス 10">
              <a:extLst>
                <a:ext uri="{FF2B5EF4-FFF2-40B4-BE49-F238E27FC236}">
                  <a16:creationId xmlns:a16="http://schemas.microsoft.com/office/drawing/2014/main" id="{C9F78EA4-83A1-E24F-4860-327DAD801086}"/>
                </a:ext>
              </a:extLst>
            </p:cNvPr>
            <p:cNvSpPr txBox="1"/>
            <p:nvPr/>
          </p:nvSpPr>
          <p:spPr>
            <a:xfrm>
              <a:off x="9749903" y="25361152"/>
              <a:ext cx="1014195" cy="678959"/>
            </a:xfrm>
            <a:prstGeom prst="rect">
              <a:avLst/>
            </a:prstGeom>
            <a:noFill/>
          </p:spPr>
          <p:txBody>
            <a:bodyPr wrap="none" rtlCol="0">
              <a:spAutoFit/>
            </a:bodyPr>
            <a:lstStyle/>
            <a:p>
              <a:pPr algn="l"/>
              <a:r>
                <a:rPr kumimoji="1" lang="en-US" altLang="ja-JP" sz="2400" dirty="0"/>
                <a:t>d</a:t>
              </a:r>
              <a:r>
                <a:rPr kumimoji="1" lang="en-US" altLang="ja-JP" sz="2400" baseline="-25000" dirty="0"/>
                <a:t>3/2</a:t>
              </a:r>
              <a:endParaRPr kumimoji="1" lang="ja-JP" altLang="en-US" sz="2400" baseline="-25000" dirty="0"/>
            </a:p>
          </p:txBody>
        </p:sp>
        <p:sp>
          <p:nvSpPr>
            <p:cNvPr id="12" name="テキスト ボックス 11">
              <a:extLst>
                <a:ext uri="{FF2B5EF4-FFF2-40B4-BE49-F238E27FC236}">
                  <a16:creationId xmlns:a16="http://schemas.microsoft.com/office/drawing/2014/main" id="{537F25E3-5EEA-8D54-CD21-129B635D32B2}"/>
                </a:ext>
              </a:extLst>
            </p:cNvPr>
            <p:cNvSpPr txBox="1"/>
            <p:nvPr/>
          </p:nvSpPr>
          <p:spPr>
            <a:xfrm>
              <a:off x="11781300" y="23967560"/>
              <a:ext cx="1028340" cy="678959"/>
            </a:xfrm>
            <a:prstGeom prst="rect">
              <a:avLst/>
            </a:prstGeom>
            <a:noFill/>
          </p:spPr>
          <p:txBody>
            <a:bodyPr wrap="none" rtlCol="0">
              <a:spAutoFit/>
            </a:bodyPr>
            <a:lstStyle/>
            <a:p>
              <a:pPr algn="l"/>
              <a:r>
                <a:rPr kumimoji="1" lang="en-US" altLang="ja-JP" sz="2400" dirty="0"/>
                <a:t>184</a:t>
              </a:r>
              <a:endParaRPr kumimoji="1" lang="ja-JP" altLang="en-US" sz="2400" dirty="0"/>
            </a:p>
          </p:txBody>
        </p:sp>
        <p:grpSp>
          <p:nvGrpSpPr>
            <p:cNvPr id="13" name="グループ化 12">
              <a:extLst>
                <a:ext uri="{FF2B5EF4-FFF2-40B4-BE49-F238E27FC236}">
                  <a16:creationId xmlns:a16="http://schemas.microsoft.com/office/drawing/2014/main" id="{839A9E9F-4DA8-99C1-6C89-1A6573005C07}"/>
                </a:ext>
              </a:extLst>
            </p:cNvPr>
            <p:cNvGrpSpPr/>
            <p:nvPr/>
          </p:nvGrpSpPr>
          <p:grpSpPr>
            <a:xfrm>
              <a:off x="13066216" y="23694572"/>
              <a:ext cx="448808" cy="1064350"/>
              <a:chOff x="10141659" y="29249541"/>
              <a:chExt cx="448808" cy="1064350"/>
            </a:xfrm>
          </p:grpSpPr>
          <p:sp>
            <p:nvSpPr>
              <p:cNvPr id="27" name="下矢印 26">
                <a:extLst>
                  <a:ext uri="{FF2B5EF4-FFF2-40B4-BE49-F238E27FC236}">
                    <a16:creationId xmlns:a16="http://schemas.microsoft.com/office/drawing/2014/main" id="{21FD8C2C-EA3F-CD2A-54AD-3A38FFB5E590}"/>
                  </a:ext>
                </a:extLst>
              </p:cNvPr>
              <p:cNvSpPr/>
              <p:nvPr/>
            </p:nvSpPr>
            <p:spPr>
              <a:xfrm>
                <a:off x="10146323" y="29610506"/>
                <a:ext cx="444144" cy="703385"/>
              </a:xfrm>
              <a:prstGeom prst="downArrow">
                <a:avLst/>
              </a:prstGeom>
              <a:solidFill>
                <a:srgbClr val="FF2F92"/>
              </a:solidFill>
              <a:ln w="57150">
                <a:solidFill>
                  <a:srgbClr val="FF2F92"/>
                </a:solid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8" name="下矢印 27">
                <a:extLst>
                  <a:ext uri="{FF2B5EF4-FFF2-40B4-BE49-F238E27FC236}">
                    <a16:creationId xmlns:a16="http://schemas.microsoft.com/office/drawing/2014/main" id="{1A613583-DCB5-7B58-ABD3-C63F3A901AB5}"/>
                  </a:ext>
                </a:extLst>
              </p:cNvPr>
              <p:cNvSpPr/>
              <p:nvPr/>
            </p:nvSpPr>
            <p:spPr>
              <a:xfrm rot="10800000">
                <a:off x="10141659" y="29249541"/>
                <a:ext cx="444144" cy="703385"/>
              </a:xfrm>
              <a:prstGeom prst="downArrow">
                <a:avLst/>
              </a:prstGeom>
              <a:solidFill>
                <a:srgbClr val="FF2F92"/>
              </a:solidFill>
              <a:ln w="57150">
                <a:solidFill>
                  <a:srgbClr val="FF2F92"/>
                </a:solid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grpSp>
        <p:sp>
          <p:nvSpPr>
            <p:cNvPr id="14" name="円/楕円 13">
              <a:extLst>
                <a:ext uri="{FF2B5EF4-FFF2-40B4-BE49-F238E27FC236}">
                  <a16:creationId xmlns:a16="http://schemas.microsoft.com/office/drawing/2014/main" id="{A6DB5557-11EF-D681-5774-B397BB6E074D}"/>
                </a:ext>
              </a:extLst>
            </p:cNvPr>
            <p:cNvSpPr/>
            <p:nvPr/>
          </p:nvSpPr>
          <p:spPr>
            <a:xfrm>
              <a:off x="11674865" y="24700477"/>
              <a:ext cx="246185" cy="24618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5" name="円/楕円 14">
              <a:extLst>
                <a:ext uri="{FF2B5EF4-FFF2-40B4-BE49-F238E27FC236}">
                  <a16:creationId xmlns:a16="http://schemas.microsoft.com/office/drawing/2014/main" id="{6EE82177-56CF-BCD4-E627-AA243CF362FE}"/>
                </a:ext>
              </a:extLst>
            </p:cNvPr>
            <p:cNvSpPr/>
            <p:nvPr/>
          </p:nvSpPr>
          <p:spPr>
            <a:xfrm>
              <a:off x="12507866" y="24700477"/>
              <a:ext cx="246185" cy="24618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6" name="円/楕円 15">
              <a:extLst>
                <a:ext uri="{FF2B5EF4-FFF2-40B4-BE49-F238E27FC236}">
                  <a16:creationId xmlns:a16="http://schemas.microsoft.com/office/drawing/2014/main" id="{AC4B2E2B-5F47-F68A-1901-95C8D36AC503}"/>
                </a:ext>
              </a:extLst>
            </p:cNvPr>
            <p:cNvSpPr/>
            <p:nvPr/>
          </p:nvSpPr>
          <p:spPr>
            <a:xfrm>
              <a:off x="11136266" y="25507591"/>
              <a:ext cx="246185" cy="24618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7" name="円/楕円 16">
              <a:extLst>
                <a:ext uri="{FF2B5EF4-FFF2-40B4-BE49-F238E27FC236}">
                  <a16:creationId xmlns:a16="http://schemas.microsoft.com/office/drawing/2014/main" id="{864AABF5-8AFC-27B7-2791-31FDDDEF4A3F}"/>
                </a:ext>
              </a:extLst>
            </p:cNvPr>
            <p:cNvSpPr/>
            <p:nvPr/>
          </p:nvSpPr>
          <p:spPr>
            <a:xfrm>
              <a:off x="11729668" y="25507591"/>
              <a:ext cx="246185" cy="24618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8" name="円/楕円 17">
              <a:extLst>
                <a:ext uri="{FF2B5EF4-FFF2-40B4-BE49-F238E27FC236}">
                  <a16:creationId xmlns:a16="http://schemas.microsoft.com/office/drawing/2014/main" id="{8EF389DE-CD61-760E-1017-D0CCACBC30A2}"/>
                </a:ext>
              </a:extLst>
            </p:cNvPr>
            <p:cNvSpPr/>
            <p:nvPr/>
          </p:nvSpPr>
          <p:spPr>
            <a:xfrm>
              <a:off x="12413699" y="25507591"/>
              <a:ext cx="246185" cy="24618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9" name="円/楕円 18">
              <a:extLst>
                <a:ext uri="{FF2B5EF4-FFF2-40B4-BE49-F238E27FC236}">
                  <a16:creationId xmlns:a16="http://schemas.microsoft.com/office/drawing/2014/main" id="{B25895EF-E9E7-09CA-0354-C572564B7B2D}"/>
                </a:ext>
              </a:extLst>
            </p:cNvPr>
            <p:cNvSpPr/>
            <p:nvPr/>
          </p:nvSpPr>
          <p:spPr>
            <a:xfrm>
              <a:off x="13012611" y="25507591"/>
              <a:ext cx="246185" cy="246185"/>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0" name="テキスト ボックス 19">
              <a:extLst>
                <a:ext uri="{FF2B5EF4-FFF2-40B4-BE49-F238E27FC236}">
                  <a16:creationId xmlns:a16="http://schemas.microsoft.com/office/drawing/2014/main" id="{89DB69C6-6E89-1F2B-079B-F2207DC7B000}"/>
                </a:ext>
              </a:extLst>
            </p:cNvPr>
            <p:cNvSpPr txBox="1"/>
            <p:nvPr/>
          </p:nvSpPr>
          <p:spPr>
            <a:xfrm>
              <a:off x="13777116" y="23967560"/>
              <a:ext cx="507333" cy="678959"/>
            </a:xfrm>
            <a:prstGeom prst="rect">
              <a:avLst/>
            </a:prstGeom>
            <a:noFill/>
          </p:spPr>
          <p:txBody>
            <a:bodyPr wrap="none" rtlCol="0">
              <a:spAutoFit/>
            </a:bodyPr>
            <a:lstStyle/>
            <a:p>
              <a:pPr algn="l"/>
              <a:r>
                <a:rPr kumimoji="1" lang="en-US" altLang="ja-JP" sz="2400" dirty="0"/>
                <a:t>?</a:t>
              </a:r>
              <a:endParaRPr kumimoji="1" lang="ja-JP" altLang="en-US" sz="2400" dirty="0"/>
            </a:p>
          </p:txBody>
        </p:sp>
        <p:sp>
          <p:nvSpPr>
            <p:cNvPr id="21" name="円/楕円 20">
              <a:extLst>
                <a:ext uri="{FF2B5EF4-FFF2-40B4-BE49-F238E27FC236}">
                  <a16:creationId xmlns:a16="http://schemas.microsoft.com/office/drawing/2014/main" id="{515BB56A-860A-3377-0CD1-99FC29EF787F}"/>
                </a:ext>
              </a:extLst>
            </p:cNvPr>
            <p:cNvSpPr/>
            <p:nvPr/>
          </p:nvSpPr>
          <p:spPr>
            <a:xfrm>
              <a:off x="12049413" y="23335562"/>
              <a:ext cx="105416" cy="10541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2" name="円/楕円 21">
              <a:extLst>
                <a:ext uri="{FF2B5EF4-FFF2-40B4-BE49-F238E27FC236}">
                  <a16:creationId xmlns:a16="http://schemas.microsoft.com/office/drawing/2014/main" id="{FC2DAD7B-AD7C-5297-AECD-38C08E4E1ED5}"/>
                </a:ext>
              </a:extLst>
            </p:cNvPr>
            <p:cNvSpPr/>
            <p:nvPr/>
          </p:nvSpPr>
          <p:spPr>
            <a:xfrm>
              <a:off x="12049413" y="22920654"/>
              <a:ext cx="105416" cy="10541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3" name="円/楕円 22">
              <a:extLst>
                <a:ext uri="{FF2B5EF4-FFF2-40B4-BE49-F238E27FC236}">
                  <a16:creationId xmlns:a16="http://schemas.microsoft.com/office/drawing/2014/main" id="{8E6A926F-5103-FBB3-6B08-66441DFFC30D}"/>
                </a:ext>
              </a:extLst>
            </p:cNvPr>
            <p:cNvSpPr/>
            <p:nvPr/>
          </p:nvSpPr>
          <p:spPr>
            <a:xfrm>
              <a:off x="12049413" y="22529000"/>
              <a:ext cx="105416" cy="10541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4" name="円/楕円 23">
              <a:extLst>
                <a:ext uri="{FF2B5EF4-FFF2-40B4-BE49-F238E27FC236}">
                  <a16:creationId xmlns:a16="http://schemas.microsoft.com/office/drawing/2014/main" id="{BF054094-FB01-CFC9-EB4C-4EC6C5D3FC75}"/>
                </a:ext>
              </a:extLst>
            </p:cNvPr>
            <p:cNvSpPr/>
            <p:nvPr/>
          </p:nvSpPr>
          <p:spPr>
            <a:xfrm>
              <a:off x="12049413" y="26798090"/>
              <a:ext cx="105416" cy="10541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5" name="円/楕円 24">
              <a:extLst>
                <a:ext uri="{FF2B5EF4-FFF2-40B4-BE49-F238E27FC236}">
                  <a16:creationId xmlns:a16="http://schemas.microsoft.com/office/drawing/2014/main" id="{48CF0167-BEDC-8BE5-8EDF-1CFCD66F31BF}"/>
                </a:ext>
              </a:extLst>
            </p:cNvPr>
            <p:cNvSpPr/>
            <p:nvPr/>
          </p:nvSpPr>
          <p:spPr>
            <a:xfrm>
              <a:off x="12049413" y="26383182"/>
              <a:ext cx="105416" cy="10541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6" name="円/楕円 25">
              <a:extLst>
                <a:ext uri="{FF2B5EF4-FFF2-40B4-BE49-F238E27FC236}">
                  <a16:creationId xmlns:a16="http://schemas.microsoft.com/office/drawing/2014/main" id="{62A4002C-CE0C-B26A-8298-ECA6B5776B9B}"/>
                </a:ext>
              </a:extLst>
            </p:cNvPr>
            <p:cNvSpPr/>
            <p:nvPr/>
          </p:nvSpPr>
          <p:spPr>
            <a:xfrm>
              <a:off x="12049413" y="25991528"/>
              <a:ext cx="105416" cy="10541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grpSp>
      <p:sp>
        <p:nvSpPr>
          <p:cNvPr id="29" name="テキスト ボックス 28">
            <a:extLst>
              <a:ext uri="{FF2B5EF4-FFF2-40B4-BE49-F238E27FC236}">
                <a16:creationId xmlns:a16="http://schemas.microsoft.com/office/drawing/2014/main" id="{596CE996-8E22-BFC4-EF39-7087D30C516D}"/>
              </a:ext>
            </a:extLst>
          </p:cNvPr>
          <p:cNvSpPr txBox="1"/>
          <p:nvPr/>
        </p:nvSpPr>
        <p:spPr>
          <a:xfrm>
            <a:off x="545246" y="910221"/>
            <a:ext cx="8347596" cy="830997"/>
          </a:xfrm>
          <a:prstGeom prst="rect">
            <a:avLst/>
          </a:prstGeom>
          <a:noFill/>
        </p:spPr>
        <p:txBody>
          <a:bodyPr wrap="square" rtlCol="0">
            <a:spAutoFit/>
          </a:bodyPr>
          <a:lstStyle/>
          <a:p>
            <a:r>
              <a:rPr lang="ja-JP" altLang="ja-JP" sz="2400"/>
              <a:t>N = 184 is experimentally difficult to access</a:t>
            </a:r>
            <a:r>
              <a:rPr lang="en-US" altLang="ja-JP" sz="2400" dirty="0"/>
              <a:t>, but</a:t>
            </a:r>
            <a:r>
              <a:rPr kumimoji="1" lang="ja-JP" altLang="ja-JP" sz="2400" b="0" i="0" u="none" strike="noStrike" kern="1200" cap="none" spc="0" normalizeH="0" baseline="0" noProof="0">
                <a:ln>
                  <a:noFill/>
                </a:ln>
                <a:solidFill>
                  <a:prstClr val="black"/>
                </a:solidFill>
                <a:effectLst/>
                <a:uLnTx/>
                <a:uFillTx/>
                <a:latin typeface="游ゴシック" panose="02110004020202020204"/>
                <a:ea typeface="游ゴシック" panose="020B0400000000000000" pitchFamily="34" charset="-128"/>
                <a:cs typeface="+mn-cs"/>
              </a:rPr>
              <a:t> N = 184 and N = 118 (experimentally accessible) are correlated</a:t>
            </a:r>
            <a:r>
              <a:rPr lang="en-US" altLang="ja-JP" sz="2400" dirty="0">
                <a:solidFill>
                  <a:prstClr val="black"/>
                </a:solidFill>
                <a:latin typeface="游ゴシック" panose="02110004020202020204"/>
                <a:ea typeface="游ゴシック" panose="020B0400000000000000" pitchFamily="34" charset="-128"/>
              </a:rPr>
              <a:t>.</a:t>
            </a:r>
            <a:endParaRPr kumimoji="1" lang="ja-JP" altLang="en-US" sz="3200"/>
          </a:p>
        </p:txBody>
      </p:sp>
      <p:sp>
        <p:nvSpPr>
          <p:cNvPr id="30" name="テキスト ボックス 29">
            <a:extLst>
              <a:ext uri="{FF2B5EF4-FFF2-40B4-BE49-F238E27FC236}">
                <a16:creationId xmlns:a16="http://schemas.microsoft.com/office/drawing/2014/main" id="{05E67232-374C-F498-185E-0DB1E9F55D18}"/>
              </a:ext>
            </a:extLst>
          </p:cNvPr>
          <p:cNvSpPr txBox="1"/>
          <p:nvPr/>
        </p:nvSpPr>
        <p:spPr>
          <a:xfrm>
            <a:off x="527141" y="1922716"/>
            <a:ext cx="9324015" cy="830997"/>
          </a:xfrm>
          <a:prstGeom prst="rect">
            <a:avLst/>
          </a:prstGeom>
          <a:noFill/>
        </p:spPr>
        <p:txBody>
          <a:bodyPr wrap="square" rtlCol="0">
            <a:spAutoFit/>
          </a:bodyPr>
          <a:lstStyle/>
          <a:p>
            <a:r>
              <a:rPr lang="ja-JP" altLang="ja-JP" sz="2400"/>
              <a:t>To explore the island of stability at N=184 using observables at N=118 through their correlation.</a:t>
            </a:r>
            <a:endParaRPr kumimoji="1" lang="ja-JP" altLang="en-US" sz="3200"/>
          </a:p>
        </p:txBody>
      </p:sp>
      <p:sp>
        <p:nvSpPr>
          <p:cNvPr id="31" name="テキスト ボックス 30">
            <a:extLst>
              <a:ext uri="{FF2B5EF4-FFF2-40B4-BE49-F238E27FC236}">
                <a16:creationId xmlns:a16="http://schemas.microsoft.com/office/drawing/2014/main" id="{B0B88751-3E4F-209A-5441-E7C9E1F2D581}"/>
              </a:ext>
            </a:extLst>
          </p:cNvPr>
          <p:cNvSpPr txBox="1"/>
          <p:nvPr/>
        </p:nvSpPr>
        <p:spPr>
          <a:xfrm>
            <a:off x="525378" y="3102385"/>
            <a:ext cx="8254183" cy="830997"/>
          </a:xfrm>
          <a:prstGeom prst="rect">
            <a:avLst/>
          </a:prstGeom>
          <a:noFill/>
        </p:spPr>
        <p:txBody>
          <a:bodyPr wrap="none" rtlCol="0">
            <a:spAutoFit/>
          </a:bodyPr>
          <a:lstStyle/>
          <a:p>
            <a:r>
              <a:rPr lang="ja-JP" altLang="ja-JP" sz="2400"/>
              <a:t>Which parameter links N = 184 and N = 118?</a:t>
            </a:r>
            <a:endParaRPr lang="en-US" altLang="ja-JP" sz="3200" dirty="0"/>
          </a:p>
          <a:p>
            <a:r>
              <a:rPr lang="ja-JP" altLang="ja-JP" sz="2400"/>
              <a:t>Which parameter should be constrained by </a:t>
            </a:r>
            <a:r>
              <a:rPr lang="en" altLang="ja-JP" sz="2400" dirty="0"/>
              <a:t>experiments?</a:t>
            </a:r>
            <a:endParaRPr kumimoji="1" lang="ja-JP" altLang="en-US" sz="3200"/>
          </a:p>
        </p:txBody>
      </p:sp>
      <p:grpSp>
        <p:nvGrpSpPr>
          <p:cNvPr id="3" name="グループ化 2">
            <a:extLst>
              <a:ext uri="{FF2B5EF4-FFF2-40B4-BE49-F238E27FC236}">
                <a16:creationId xmlns:a16="http://schemas.microsoft.com/office/drawing/2014/main" id="{851C4272-4A90-8996-0459-E87232F56F80}"/>
              </a:ext>
            </a:extLst>
          </p:cNvPr>
          <p:cNvGrpSpPr/>
          <p:nvPr/>
        </p:nvGrpSpPr>
        <p:grpSpPr>
          <a:xfrm>
            <a:off x="101470" y="5320805"/>
            <a:ext cx="11750636" cy="1466141"/>
            <a:chOff x="220738" y="5320805"/>
            <a:chExt cx="11750636" cy="1466141"/>
          </a:xfrm>
        </p:grpSpPr>
        <p:sp>
          <p:nvSpPr>
            <p:cNvPr id="84" name="角丸四角形 83">
              <a:extLst>
                <a:ext uri="{FF2B5EF4-FFF2-40B4-BE49-F238E27FC236}">
                  <a16:creationId xmlns:a16="http://schemas.microsoft.com/office/drawing/2014/main" id="{EFB1D76D-9043-CFD0-A65F-CCD498FF385A}"/>
                </a:ext>
              </a:extLst>
            </p:cNvPr>
            <p:cNvSpPr/>
            <p:nvPr/>
          </p:nvSpPr>
          <p:spPr>
            <a:xfrm>
              <a:off x="4078130" y="6033853"/>
              <a:ext cx="3375857" cy="462778"/>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5" name="テキスト ボックス 84">
              <a:extLst>
                <a:ext uri="{FF2B5EF4-FFF2-40B4-BE49-F238E27FC236}">
                  <a16:creationId xmlns:a16="http://schemas.microsoft.com/office/drawing/2014/main" id="{7647CC63-EACE-3E8D-B45F-35390B564121}"/>
                </a:ext>
              </a:extLst>
            </p:cNvPr>
            <p:cNvSpPr txBox="1"/>
            <p:nvPr/>
          </p:nvSpPr>
          <p:spPr>
            <a:xfrm>
              <a:off x="4079202" y="6046922"/>
              <a:ext cx="3485249" cy="461665"/>
            </a:xfrm>
            <a:prstGeom prst="rect">
              <a:avLst/>
            </a:prstGeom>
            <a:noFill/>
          </p:spPr>
          <p:txBody>
            <a:bodyPr wrap="none" rtlCol="0">
              <a:spAutoFit/>
            </a:bodyPr>
            <a:lstStyle/>
            <a:p>
              <a:r>
                <a:rPr kumimoji="1" lang="en-US" altLang="ja-JP" sz="2400" dirty="0"/>
                <a:t>SO interaction strength</a:t>
              </a:r>
              <a:endParaRPr kumimoji="1" lang="ja-JP" altLang="en-US" sz="2400" dirty="0"/>
            </a:p>
          </p:txBody>
        </p:sp>
        <p:sp>
          <p:nvSpPr>
            <p:cNvPr id="64" name="角丸四角形 63">
              <a:extLst>
                <a:ext uri="{FF2B5EF4-FFF2-40B4-BE49-F238E27FC236}">
                  <a16:creationId xmlns:a16="http://schemas.microsoft.com/office/drawing/2014/main" id="{2929650D-AA06-BD90-AACD-91B892D130E9}"/>
                </a:ext>
              </a:extLst>
            </p:cNvPr>
            <p:cNvSpPr/>
            <p:nvPr/>
          </p:nvSpPr>
          <p:spPr>
            <a:xfrm>
              <a:off x="9130556" y="5529912"/>
              <a:ext cx="2840818" cy="960057"/>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5" name="角丸四角形 64">
              <a:extLst>
                <a:ext uri="{FF2B5EF4-FFF2-40B4-BE49-F238E27FC236}">
                  <a16:creationId xmlns:a16="http://schemas.microsoft.com/office/drawing/2014/main" id="{B5AA06BD-49F4-84E3-E6E9-AE60E51C5353}"/>
                </a:ext>
              </a:extLst>
            </p:cNvPr>
            <p:cNvSpPr/>
            <p:nvPr/>
          </p:nvSpPr>
          <p:spPr>
            <a:xfrm>
              <a:off x="4349000" y="5458399"/>
              <a:ext cx="2840818" cy="462778"/>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6" name="角丸四角形 65">
              <a:extLst>
                <a:ext uri="{FF2B5EF4-FFF2-40B4-BE49-F238E27FC236}">
                  <a16:creationId xmlns:a16="http://schemas.microsoft.com/office/drawing/2014/main" id="{4A403251-E19F-2246-43E9-2F3E209A51A9}"/>
                </a:ext>
              </a:extLst>
            </p:cNvPr>
            <p:cNvSpPr/>
            <p:nvPr/>
          </p:nvSpPr>
          <p:spPr>
            <a:xfrm>
              <a:off x="220738" y="5754639"/>
              <a:ext cx="2514902" cy="510603"/>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8" name="テキスト ボックス 67">
              <a:extLst>
                <a:ext uri="{FF2B5EF4-FFF2-40B4-BE49-F238E27FC236}">
                  <a16:creationId xmlns:a16="http://schemas.microsoft.com/office/drawing/2014/main" id="{9E2F0A97-9900-36F3-11AF-B561B7DEF767}"/>
                </a:ext>
              </a:extLst>
            </p:cNvPr>
            <p:cNvSpPr txBox="1"/>
            <p:nvPr/>
          </p:nvSpPr>
          <p:spPr>
            <a:xfrm>
              <a:off x="9228174" y="5594442"/>
              <a:ext cx="2743200" cy="830997"/>
            </a:xfrm>
            <a:prstGeom prst="rect">
              <a:avLst/>
            </a:prstGeom>
            <a:noFill/>
          </p:spPr>
          <p:txBody>
            <a:bodyPr wrap="square" rtlCol="0">
              <a:spAutoFit/>
            </a:bodyPr>
            <a:lstStyle/>
            <a:p>
              <a:r>
                <a:rPr lang="en-US" altLang="ja-JP" sz="2400" dirty="0"/>
                <a:t>SD originated from N=118 gap</a:t>
              </a:r>
            </a:p>
          </p:txBody>
        </p:sp>
        <mc:AlternateContent xmlns:mc="http://schemas.openxmlformats.org/markup-compatibility/2006">
          <mc:Choice xmlns:a14="http://schemas.microsoft.com/office/drawing/2010/main" Requires="a14">
            <p:sp>
              <p:nvSpPr>
                <p:cNvPr id="69" name="テキスト ボックス 68">
                  <a:extLst>
                    <a:ext uri="{FF2B5EF4-FFF2-40B4-BE49-F238E27FC236}">
                      <a16:creationId xmlns:a16="http://schemas.microsoft.com/office/drawing/2014/main" id="{C6054219-4161-96B2-4CA6-81029B92D076}"/>
                    </a:ext>
                  </a:extLst>
                </p:cNvPr>
                <p:cNvSpPr txBox="1"/>
                <p:nvPr/>
              </p:nvSpPr>
              <p:spPr>
                <a:xfrm>
                  <a:off x="4412094" y="5473598"/>
                  <a:ext cx="2745688" cy="461665"/>
                </a:xfrm>
                <a:prstGeom prst="rect">
                  <a:avLst/>
                </a:prstGeom>
                <a:noFill/>
              </p:spPr>
              <p:txBody>
                <a:bodyPr wrap="none" rtlCol="0">
                  <a:spAutoFit/>
                </a:bodyPr>
                <a:lstStyle/>
                <a:p>
                  <a:r>
                    <a:rPr kumimoji="1" lang="en-US" altLang="ja-JP" sz="2400" dirty="0"/>
                    <a:t>Effective mass </a:t>
                  </a:r>
                  <a14:m>
                    <m:oMath xmlns:m="http://schemas.openxmlformats.org/officeDocument/2006/math">
                      <m:sSubSup>
                        <m:sSubSupPr>
                          <m:ctrlPr>
                            <a:rPr kumimoji="1" lang="en-US" altLang="ja-JP" sz="2400" b="0" i="1" dirty="0" smtClean="0">
                              <a:latin typeface="Cambria Math" panose="02040503050406030204" pitchFamily="18" charset="0"/>
                            </a:rPr>
                          </m:ctrlPr>
                        </m:sSubSupPr>
                        <m:e>
                          <m:r>
                            <a:rPr kumimoji="1" lang="en-US" altLang="ja-JP" sz="2400" b="0" i="1" dirty="0" smtClean="0">
                              <a:latin typeface="Cambria Math" panose="02040503050406030204" pitchFamily="18" charset="0"/>
                            </a:rPr>
                            <m:t>𝑀</m:t>
                          </m:r>
                        </m:e>
                        <m:sub>
                          <m:r>
                            <a:rPr kumimoji="1" lang="en-US" altLang="ja-JP" sz="2400" b="0" i="1" dirty="0" smtClean="0">
                              <a:latin typeface="Cambria Math" panose="02040503050406030204" pitchFamily="18" charset="0"/>
                            </a:rPr>
                            <m:t>𝑠</m:t>
                          </m:r>
                        </m:sub>
                        <m:sup>
                          <m:r>
                            <a:rPr kumimoji="1" lang="en-US" altLang="ja-JP" sz="2400" b="0" i="1" dirty="0" smtClean="0">
                              <a:latin typeface="Cambria Math" panose="02040503050406030204" pitchFamily="18" charset="0"/>
                            </a:rPr>
                            <m:t>∗</m:t>
                          </m:r>
                        </m:sup>
                      </m:sSubSup>
                    </m:oMath>
                  </a14:m>
                  <a:endParaRPr kumimoji="1" lang="ja-JP" altLang="en-US" sz="2400" dirty="0"/>
                </a:p>
              </p:txBody>
            </p:sp>
          </mc:Choice>
          <mc:Fallback>
            <p:sp>
              <p:nvSpPr>
                <p:cNvPr id="69" name="テキスト ボックス 68">
                  <a:extLst>
                    <a:ext uri="{FF2B5EF4-FFF2-40B4-BE49-F238E27FC236}">
                      <a16:creationId xmlns:a16="http://schemas.microsoft.com/office/drawing/2014/main" id="{C6054219-4161-96B2-4CA6-81029B92D076}"/>
                    </a:ext>
                  </a:extLst>
                </p:cNvPr>
                <p:cNvSpPr txBox="1">
                  <a:spLocks noRot="1" noChangeAspect="1" noMove="1" noResize="1" noEditPoints="1" noAdjustHandles="1" noChangeArrowheads="1" noChangeShapeType="1" noTextEdit="1"/>
                </p:cNvSpPr>
                <p:nvPr/>
              </p:nvSpPr>
              <p:spPr>
                <a:xfrm>
                  <a:off x="4412094" y="5473598"/>
                  <a:ext cx="2745688" cy="461665"/>
                </a:xfrm>
                <a:prstGeom prst="rect">
                  <a:avLst/>
                </a:prstGeom>
                <a:blipFill>
                  <a:blip r:embed="rId3"/>
                  <a:stretch>
                    <a:fillRect l="-3211" t="-10811" b="-29730"/>
                  </a:stretch>
                </a:blipFill>
              </p:spPr>
              <p:txBody>
                <a:bodyPr/>
                <a:lstStyle/>
                <a:p>
                  <a:r>
                    <a:rPr lang="ja-JP" altLang="en-US">
                      <a:noFill/>
                    </a:rPr>
                    <a:t> </a:t>
                  </a:r>
                </a:p>
              </p:txBody>
            </p:sp>
          </mc:Fallback>
        </mc:AlternateContent>
        <p:sp>
          <p:nvSpPr>
            <p:cNvPr id="70" name="テキスト ボックス 69">
              <a:extLst>
                <a:ext uri="{FF2B5EF4-FFF2-40B4-BE49-F238E27FC236}">
                  <a16:creationId xmlns:a16="http://schemas.microsoft.com/office/drawing/2014/main" id="{140BCED1-93D6-5A80-04A4-5104916D6EEB}"/>
                </a:ext>
              </a:extLst>
            </p:cNvPr>
            <p:cNvSpPr txBox="1"/>
            <p:nvPr/>
          </p:nvSpPr>
          <p:spPr>
            <a:xfrm>
              <a:off x="220738" y="5779108"/>
              <a:ext cx="2513830" cy="461665"/>
            </a:xfrm>
            <a:prstGeom prst="rect">
              <a:avLst/>
            </a:prstGeom>
            <a:noFill/>
          </p:spPr>
          <p:txBody>
            <a:bodyPr wrap="none" rtlCol="0">
              <a:spAutoFit/>
            </a:bodyPr>
            <a:lstStyle/>
            <a:p>
              <a:pPr algn="l"/>
              <a:r>
                <a:rPr kumimoji="1" lang="en-US" altLang="ja-JP" sz="2400" dirty="0"/>
                <a:t>N=184 shell gap</a:t>
              </a:r>
              <a:endParaRPr kumimoji="1" lang="ja-JP" altLang="en-US" sz="2400" dirty="0"/>
            </a:p>
          </p:txBody>
        </p:sp>
        <p:sp>
          <p:nvSpPr>
            <p:cNvPr id="71" name="テキスト ボックス 70">
              <a:extLst>
                <a:ext uri="{FF2B5EF4-FFF2-40B4-BE49-F238E27FC236}">
                  <a16:creationId xmlns:a16="http://schemas.microsoft.com/office/drawing/2014/main" id="{9C709E3E-D50E-7E31-965A-C724B8788AEE}"/>
                </a:ext>
              </a:extLst>
            </p:cNvPr>
            <p:cNvSpPr txBox="1"/>
            <p:nvPr/>
          </p:nvSpPr>
          <p:spPr>
            <a:xfrm>
              <a:off x="2577502" y="5344923"/>
              <a:ext cx="1673856" cy="461665"/>
            </a:xfrm>
            <a:prstGeom prst="rect">
              <a:avLst/>
            </a:prstGeom>
            <a:noFill/>
          </p:spPr>
          <p:txBody>
            <a:bodyPr wrap="none" rtlCol="0">
              <a:spAutoFit/>
            </a:bodyPr>
            <a:lstStyle/>
            <a:p>
              <a:pPr algn="l"/>
              <a:r>
                <a:rPr lang="en-US" altLang="ja-JP" sz="2400" dirty="0"/>
                <a:t>C</a:t>
              </a:r>
              <a:r>
                <a:rPr kumimoji="1" lang="en-US" altLang="ja-JP" sz="2400" dirty="0"/>
                <a:t>orrelated</a:t>
              </a:r>
              <a:endParaRPr kumimoji="1" lang="ja-JP" altLang="en-US" sz="2400" dirty="0"/>
            </a:p>
          </p:txBody>
        </p:sp>
        <p:cxnSp>
          <p:nvCxnSpPr>
            <p:cNvPr id="72" name="直線矢印コネクタ 71">
              <a:extLst>
                <a:ext uri="{FF2B5EF4-FFF2-40B4-BE49-F238E27FC236}">
                  <a16:creationId xmlns:a16="http://schemas.microsoft.com/office/drawing/2014/main" id="{F7139D7A-FA83-2A87-E57B-FEF2BD0311C5}"/>
                </a:ext>
              </a:extLst>
            </p:cNvPr>
            <p:cNvCxnSpPr>
              <a:cxnSpLocks/>
            </p:cNvCxnSpPr>
            <p:nvPr/>
          </p:nvCxnSpPr>
          <p:spPr>
            <a:xfrm>
              <a:off x="7482911" y="5754639"/>
              <a:ext cx="1574304" cy="255301"/>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sp>
          <p:nvSpPr>
            <p:cNvPr id="73" name="テキスト ボックス 72">
              <a:extLst>
                <a:ext uri="{FF2B5EF4-FFF2-40B4-BE49-F238E27FC236}">
                  <a16:creationId xmlns:a16="http://schemas.microsoft.com/office/drawing/2014/main" id="{2D60C5F7-6948-00B0-7A7F-F18BEB832778}"/>
                </a:ext>
              </a:extLst>
            </p:cNvPr>
            <p:cNvSpPr txBox="1"/>
            <p:nvPr/>
          </p:nvSpPr>
          <p:spPr>
            <a:xfrm>
              <a:off x="7349497" y="6325281"/>
              <a:ext cx="1939955" cy="461665"/>
            </a:xfrm>
            <a:prstGeom prst="rect">
              <a:avLst/>
            </a:prstGeom>
            <a:noFill/>
          </p:spPr>
          <p:txBody>
            <a:bodyPr wrap="none" rtlCol="0">
              <a:spAutoFit/>
            </a:bodyPr>
            <a:lstStyle/>
            <a:p>
              <a:pPr algn="l"/>
              <a:r>
                <a:rPr lang="en-US" altLang="ja-JP" sz="2400" b="1" dirty="0">
                  <a:solidFill>
                    <a:srgbClr val="FF2F92"/>
                  </a:solidFill>
                </a:rPr>
                <a:t>C</a:t>
              </a:r>
              <a:r>
                <a:rPr kumimoji="1" lang="en-US" altLang="ja-JP" sz="2400" b="1" dirty="0">
                  <a:solidFill>
                    <a:srgbClr val="FF2F92"/>
                  </a:solidFill>
                </a:rPr>
                <a:t>orrelated?</a:t>
              </a:r>
              <a:endParaRPr kumimoji="1" lang="ja-JP" altLang="en-US" sz="2400" b="1" dirty="0">
                <a:solidFill>
                  <a:srgbClr val="FF2F92"/>
                </a:solidFill>
              </a:endParaRPr>
            </a:p>
          </p:txBody>
        </p:sp>
        <p:cxnSp>
          <p:nvCxnSpPr>
            <p:cNvPr id="74" name="直線矢印コネクタ 73">
              <a:extLst>
                <a:ext uri="{FF2B5EF4-FFF2-40B4-BE49-F238E27FC236}">
                  <a16:creationId xmlns:a16="http://schemas.microsoft.com/office/drawing/2014/main" id="{EF89527A-4839-4481-D7BC-59B1F74CDED3}"/>
                </a:ext>
              </a:extLst>
            </p:cNvPr>
            <p:cNvCxnSpPr>
              <a:cxnSpLocks/>
            </p:cNvCxnSpPr>
            <p:nvPr/>
          </p:nvCxnSpPr>
          <p:spPr>
            <a:xfrm flipV="1">
              <a:off x="2835361" y="5754639"/>
              <a:ext cx="1170646" cy="255301"/>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87" name="直線矢印コネクタ 86">
              <a:extLst>
                <a:ext uri="{FF2B5EF4-FFF2-40B4-BE49-F238E27FC236}">
                  <a16:creationId xmlns:a16="http://schemas.microsoft.com/office/drawing/2014/main" id="{B69351DC-469D-7AAB-D155-7A707658C58F}"/>
                </a:ext>
              </a:extLst>
            </p:cNvPr>
            <p:cNvCxnSpPr>
              <a:cxnSpLocks/>
            </p:cNvCxnSpPr>
            <p:nvPr/>
          </p:nvCxnSpPr>
          <p:spPr>
            <a:xfrm>
              <a:off x="2833258" y="6033853"/>
              <a:ext cx="1204274" cy="231389"/>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sp>
          <p:nvSpPr>
            <p:cNvPr id="90" name="テキスト ボックス 89">
              <a:extLst>
                <a:ext uri="{FF2B5EF4-FFF2-40B4-BE49-F238E27FC236}">
                  <a16:creationId xmlns:a16="http://schemas.microsoft.com/office/drawing/2014/main" id="{3ED642EE-A899-4ED2-3D68-11FA867D8608}"/>
                </a:ext>
              </a:extLst>
            </p:cNvPr>
            <p:cNvSpPr txBox="1"/>
            <p:nvPr/>
          </p:nvSpPr>
          <p:spPr>
            <a:xfrm>
              <a:off x="2552417" y="6289155"/>
              <a:ext cx="1673856" cy="461665"/>
            </a:xfrm>
            <a:prstGeom prst="rect">
              <a:avLst/>
            </a:prstGeom>
            <a:noFill/>
          </p:spPr>
          <p:txBody>
            <a:bodyPr wrap="none" rtlCol="0">
              <a:spAutoFit/>
            </a:bodyPr>
            <a:lstStyle/>
            <a:p>
              <a:pPr algn="l"/>
              <a:r>
                <a:rPr lang="en-US" altLang="ja-JP" sz="2400" dirty="0"/>
                <a:t>C</a:t>
              </a:r>
              <a:r>
                <a:rPr kumimoji="1" lang="en-US" altLang="ja-JP" sz="2400" dirty="0"/>
                <a:t>orrelated</a:t>
              </a:r>
              <a:endParaRPr kumimoji="1" lang="ja-JP" altLang="en-US" sz="2400" dirty="0"/>
            </a:p>
          </p:txBody>
        </p:sp>
        <p:cxnSp>
          <p:nvCxnSpPr>
            <p:cNvPr id="92" name="直線矢印コネクタ 91">
              <a:extLst>
                <a:ext uri="{FF2B5EF4-FFF2-40B4-BE49-F238E27FC236}">
                  <a16:creationId xmlns:a16="http://schemas.microsoft.com/office/drawing/2014/main" id="{5CFDDEE9-3BA0-E012-D141-7477008AC864}"/>
                </a:ext>
              </a:extLst>
            </p:cNvPr>
            <p:cNvCxnSpPr>
              <a:cxnSpLocks/>
            </p:cNvCxnSpPr>
            <p:nvPr/>
          </p:nvCxnSpPr>
          <p:spPr>
            <a:xfrm flipV="1">
              <a:off x="7530476" y="6060872"/>
              <a:ext cx="1526739" cy="200451"/>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sp>
          <p:nvSpPr>
            <p:cNvPr id="95" name="テキスト ボックス 94">
              <a:extLst>
                <a:ext uri="{FF2B5EF4-FFF2-40B4-BE49-F238E27FC236}">
                  <a16:creationId xmlns:a16="http://schemas.microsoft.com/office/drawing/2014/main" id="{C85D3315-304D-358D-AED3-3C7ADA7ADDC0}"/>
                </a:ext>
              </a:extLst>
            </p:cNvPr>
            <p:cNvSpPr txBox="1"/>
            <p:nvPr/>
          </p:nvSpPr>
          <p:spPr>
            <a:xfrm>
              <a:off x="7363464" y="5320805"/>
              <a:ext cx="1939955" cy="461665"/>
            </a:xfrm>
            <a:prstGeom prst="rect">
              <a:avLst/>
            </a:prstGeom>
            <a:noFill/>
          </p:spPr>
          <p:txBody>
            <a:bodyPr wrap="none" rtlCol="0">
              <a:spAutoFit/>
            </a:bodyPr>
            <a:lstStyle/>
            <a:p>
              <a:pPr algn="l"/>
              <a:r>
                <a:rPr lang="en-US" altLang="ja-JP" sz="2400" b="1" dirty="0">
                  <a:solidFill>
                    <a:srgbClr val="FF2F92"/>
                  </a:solidFill>
                </a:rPr>
                <a:t>C</a:t>
              </a:r>
              <a:r>
                <a:rPr kumimoji="1" lang="en-US" altLang="ja-JP" sz="2400" b="1" dirty="0">
                  <a:solidFill>
                    <a:srgbClr val="FF2F92"/>
                  </a:solidFill>
                </a:rPr>
                <a:t>orrelated?</a:t>
              </a:r>
              <a:endParaRPr kumimoji="1" lang="ja-JP" altLang="en-US" sz="2400" b="1" dirty="0">
                <a:solidFill>
                  <a:srgbClr val="FF2F92"/>
                </a:solidFill>
              </a:endParaRPr>
            </a:p>
          </p:txBody>
        </p:sp>
      </p:grpSp>
      <p:grpSp>
        <p:nvGrpSpPr>
          <p:cNvPr id="79" name="グループ化 78">
            <a:extLst>
              <a:ext uri="{FF2B5EF4-FFF2-40B4-BE49-F238E27FC236}">
                <a16:creationId xmlns:a16="http://schemas.microsoft.com/office/drawing/2014/main" id="{EA184226-DFFC-B0D9-CF92-E816BEB4B253}"/>
              </a:ext>
            </a:extLst>
          </p:cNvPr>
          <p:cNvGrpSpPr/>
          <p:nvPr/>
        </p:nvGrpSpPr>
        <p:grpSpPr>
          <a:xfrm>
            <a:off x="167376" y="4370183"/>
            <a:ext cx="11821180" cy="959265"/>
            <a:chOff x="339859" y="3441110"/>
            <a:chExt cx="11821180" cy="959265"/>
          </a:xfrm>
        </p:grpSpPr>
        <p:sp>
          <p:nvSpPr>
            <p:cNvPr id="78" name="角丸四角形 77">
              <a:extLst>
                <a:ext uri="{FF2B5EF4-FFF2-40B4-BE49-F238E27FC236}">
                  <a16:creationId xmlns:a16="http://schemas.microsoft.com/office/drawing/2014/main" id="{303ED430-0CFC-960A-9B74-6B8C42EE0E6E}"/>
                </a:ext>
              </a:extLst>
            </p:cNvPr>
            <p:cNvSpPr/>
            <p:nvPr/>
          </p:nvSpPr>
          <p:spPr>
            <a:xfrm>
              <a:off x="339859" y="3441110"/>
              <a:ext cx="11821180" cy="959265"/>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76" name="テキスト ボックス 75">
              <a:extLst>
                <a:ext uri="{FF2B5EF4-FFF2-40B4-BE49-F238E27FC236}">
                  <a16:creationId xmlns:a16="http://schemas.microsoft.com/office/drawing/2014/main" id="{1FA53E64-CFF9-DD59-8203-62C055BE69C5}"/>
                </a:ext>
              </a:extLst>
            </p:cNvPr>
            <p:cNvSpPr txBox="1"/>
            <p:nvPr/>
          </p:nvSpPr>
          <p:spPr>
            <a:xfrm>
              <a:off x="564252" y="3527817"/>
              <a:ext cx="11467313" cy="830997"/>
            </a:xfrm>
            <a:prstGeom prst="rect">
              <a:avLst/>
            </a:prstGeom>
            <a:noFill/>
          </p:spPr>
          <p:txBody>
            <a:bodyPr wrap="square" rtlCol="0">
              <a:spAutoFit/>
            </a:bodyPr>
            <a:lstStyle/>
            <a:p>
              <a:r>
                <a:rPr lang="en" altLang="ja-JP" sz="2400" dirty="0"/>
                <a:t>Are the </a:t>
              </a:r>
              <a:r>
                <a:rPr lang="en" altLang="ja-JP" sz="2400" b="1" dirty="0"/>
                <a:t>effective mass </a:t>
              </a:r>
              <a:r>
                <a:rPr lang="en" altLang="ja-JP" sz="2400" dirty="0"/>
                <a:t>and </a:t>
              </a:r>
              <a:r>
                <a:rPr lang="en" altLang="ja-JP" sz="2400" b="1" dirty="0"/>
                <a:t>SO interaction </a:t>
              </a:r>
              <a:r>
                <a:rPr lang="en" altLang="ja-JP" sz="2400" dirty="0"/>
                <a:t>the factors linking the gap in N=184 to the SD excitation energy of N=118 nuclei?</a:t>
              </a:r>
              <a:endParaRPr lang="ja-JP" altLang="en-US" sz="2400" dirty="0"/>
            </a:p>
          </p:txBody>
        </p:sp>
      </p:grpSp>
      <p:sp>
        <p:nvSpPr>
          <p:cNvPr id="77" name="下矢印 76">
            <a:extLst>
              <a:ext uri="{FF2B5EF4-FFF2-40B4-BE49-F238E27FC236}">
                <a16:creationId xmlns:a16="http://schemas.microsoft.com/office/drawing/2014/main" id="{9BA0BD86-BF8C-574B-3CE3-532F13F72D6E}"/>
              </a:ext>
            </a:extLst>
          </p:cNvPr>
          <p:cNvSpPr/>
          <p:nvPr/>
        </p:nvSpPr>
        <p:spPr>
          <a:xfrm>
            <a:off x="4821395" y="1677695"/>
            <a:ext cx="367753" cy="348444"/>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1" name="テキスト ボックス 80">
            <a:extLst>
              <a:ext uri="{FF2B5EF4-FFF2-40B4-BE49-F238E27FC236}">
                <a16:creationId xmlns:a16="http://schemas.microsoft.com/office/drawing/2014/main" id="{1C6DA409-D39E-DB11-E95D-AF7BD8C79480}"/>
              </a:ext>
            </a:extLst>
          </p:cNvPr>
          <p:cNvSpPr txBox="1"/>
          <p:nvPr/>
        </p:nvSpPr>
        <p:spPr>
          <a:xfrm>
            <a:off x="245535" y="3933960"/>
            <a:ext cx="2759089" cy="461665"/>
          </a:xfrm>
          <a:prstGeom prst="rect">
            <a:avLst/>
          </a:prstGeom>
          <a:noFill/>
        </p:spPr>
        <p:txBody>
          <a:bodyPr wrap="none" rtlCol="0">
            <a:spAutoFit/>
          </a:bodyPr>
          <a:lstStyle/>
          <a:p>
            <a:r>
              <a:rPr kumimoji="1" lang="en-US" altLang="ja-JP" sz="2400" u="sng" dirty="0"/>
              <a:t>This presentation</a:t>
            </a:r>
            <a:r>
              <a:rPr kumimoji="1" lang="en-US" altLang="ja-JP" sz="2400" dirty="0"/>
              <a:t>:</a:t>
            </a:r>
            <a:endParaRPr kumimoji="1" lang="ja-JP" altLang="en-US" sz="2400"/>
          </a:p>
        </p:txBody>
      </p:sp>
      <p:sp>
        <p:nvSpPr>
          <p:cNvPr id="82" name="テキスト ボックス 81">
            <a:extLst>
              <a:ext uri="{FF2B5EF4-FFF2-40B4-BE49-F238E27FC236}">
                <a16:creationId xmlns:a16="http://schemas.microsoft.com/office/drawing/2014/main" id="{666222CB-9742-09D8-FDEE-F1FDE9CC24FE}"/>
              </a:ext>
            </a:extLst>
          </p:cNvPr>
          <p:cNvSpPr txBox="1"/>
          <p:nvPr/>
        </p:nvSpPr>
        <p:spPr>
          <a:xfrm>
            <a:off x="245535" y="557072"/>
            <a:ext cx="1768433" cy="461665"/>
          </a:xfrm>
          <a:prstGeom prst="rect">
            <a:avLst/>
          </a:prstGeom>
          <a:noFill/>
        </p:spPr>
        <p:txBody>
          <a:bodyPr wrap="none" rtlCol="0">
            <a:spAutoFit/>
          </a:bodyPr>
          <a:lstStyle/>
          <a:p>
            <a:r>
              <a:rPr lang="en-US" altLang="ja-JP" sz="2400" u="sng" dirty="0"/>
              <a:t>Long-term</a:t>
            </a:r>
            <a:r>
              <a:rPr kumimoji="1" lang="en-US" altLang="ja-JP" sz="2400" dirty="0"/>
              <a:t>:</a:t>
            </a:r>
            <a:endParaRPr kumimoji="1" lang="ja-JP" altLang="en-US" sz="2400"/>
          </a:p>
        </p:txBody>
      </p:sp>
      <p:sp>
        <p:nvSpPr>
          <p:cNvPr id="83" name="テキスト ボックス 82">
            <a:extLst>
              <a:ext uri="{FF2B5EF4-FFF2-40B4-BE49-F238E27FC236}">
                <a16:creationId xmlns:a16="http://schemas.microsoft.com/office/drawing/2014/main" id="{F862DD26-D270-41B5-C398-919D6284FA6E}"/>
              </a:ext>
            </a:extLst>
          </p:cNvPr>
          <p:cNvSpPr txBox="1"/>
          <p:nvPr/>
        </p:nvSpPr>
        <p:spPr>
          <a:xfrm>
            <a:off x="245535" y="2688116"/>
            <a:ext cx="1830950" cy="461665"/>
          </a:xfrm>
          <a:prstGeom prst="rect">
            <a:avLst/>
          </a:prstGeom>
          <a:noFill/>
        </p:spPr>
        <p:txBody>
          <a:bodyPr wrap="none" rtlCol="0">
            <a:spAutoFit/>
          </a:bodyPr>
          <a:lstStyle/>
          <a:p>
            <a:r>
              <a:rPr kumimoji="1" lang="en-US" altLang="ja-JP" sz="2400" u="sng" dirty="0"/>
              <a:t>Short-term</a:t>
            </a:r>
            <a:r>
              <a:rPr kumimoji="1" lang="en-US" altLang="ja-JP" sz="2400" dirty="0"/>
              <a:t>:</a:t>
            </a:r>
            <a:endParaRPr kumimoji="1" lang="ja-JP" altLang="en-US" sz="2400"/>
          </a:p>
        </p:txBody>
      </p:sp>
    </p:spTree>
    <p:extLst>
      <p:ext uri="{BB962C8B-B14F-4D97-AF65-F5344CB8AC3E}">
        <p14:creationId xmlns:p14="http://schemas.microsoft.com/office/powerpoint/2010/main" val="2051167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9"/>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0083DC8-1939-E4E1-490A-3EC68DCEC485}"/>
              </a:ext>
            </a:extLst>
          </p:cNvPr>
          <p:cNvSpPr>
            <a:spLocks noGrp="1"/>
          </p:cNvSpPr>
          <p:nvPr>
            <p:ph type="title"/>
          </p:nvPr>
        </p:nvSpPr>
        <p:spPr>
          <a:xfrm>
            <a:off x="395748" y="288014"/>
            <a:ext cx="10515600" cy="587912"/>
          </a:xfrm>
        </p:spPr>
        <p:txBody>
          <a:bodyPr/>
          <a:lstStyle/>
          <a:p>
            <a:r>
              <a:rPr kumimoji="1" lang="en-US" altLang="ja-JP" dirty="0"/>
              <a:t>Method</a:t>
            </a:r>
            <a:endParaRPr kumimoji="1" lang="ja-JP" altLang="en-US"/>
          </a:p>
        </p:txBody>
      </p:sp>
      <p:sp>
        <p:nvSpPr>
          <p:cNvPr id="4" name="スライド番号プレースホルダー 3">
            <a:extLst>
              <a:ext uri="{FF2B5EF4-FFF2-40B4-BE49-F238E27FC236}">
                <a16:creationId xmlns:a16="http://schemas.microsoft.com/office/drawing/2014/main" id="{70352968-96ED-9135-4860-90C7186EE05E}"/>
              </a:ext>
            </a:extLst>
          </p:cNvPr>
          <p:cNvSpPr>
            <a:spLocks noGrp="1"/>
          </p:cNvSpPr>
          <p:nvPr>
            <p:ph type="sldNum" sz="quarter" idx="12"/>
          </p:nvPr>
        </p:nvSpPr>
        <p:spPr/>
        <p:txBody>
          <a:bodyPr/>
          <a:lstStyle/>
          <a:p>
            <a:fld id="{AECE1011-B0EB-A34B-826A-984540224A6C}" type="slidenum">
              <a:rPr lang="ja-JP" altLang="en-US" smtClean="0"/>
              <a:pPr/>
              <a:t>6</a:t>
            </a:fld>
            <a:endParaRPr lang="ja-JP" altLang="en-US"/>
          </a:p>
        </p:txBody>
      </p:sp>
      <p:sp>
        <p:nvSpPr>
          <p:cNvPr id="5" name="テキスト ボックス 4">
            <a:extLst>
              <a:ext uri="{FF2B5EF4-FFF2-40B4-BE49-F238E27FC236}">
                <a16:creationId xmlns:a16="http://schemas.microsoft.com/office/drawing/2014/main" id="{728972C7-6389-F030-8841-0012100D970D}"/>
              </a:ext>
            </a:extLst>
          </p:cNvPr>
          <p:cNvSpPr txBox="1"/>
          <p:nvPr/>
        </p:nvSpPr>
        <p:spPr>
          <a:xfrm>
            <a:off x="4137773" y="1654838"/>
            <a:ext cx="4815400" cy="307777"/>
          </a:xfrm>
          <a:prstGeom prst="rect">
            <a:avLst/>
          </a:prstGeom>
          <a:noFill/>
        </p:spPr>
        <p:txBody>
          <a:bodyPr wrap="square" rtlCol="0">
            <a:spAutoFit/>
          </a:bodyPr>
          <a:lstStyle/>
          <a:p>
            <a:r>
              <a:rPr lang="ja-JP" altLang="ja-JP" sz="1400"/>
              <a:t>Marvic et al.,  Comp. Phys. Commun.276, 108367 (2022)</a:t>
            </a:r>
          </a:p>
        </p:txBody>
      </p:sp>
      <p:sp>
        <p:nvSpPr>
          <p:cNvPr id="6" name="テキスト ボックス 5">
            <a:extLst>
              <a:ext uri="{FF2B5EF4-FFF2-40B4-BE49-F238E27FC236}">
                <a16:creationId xmlns:a16="http://schemas.microsoft.com/office/drawing/2014/main" id="{2C7F7F51-3C64-A636-5B1C-6A9BCD8BB874}"/>
              </a:ext>
            </a:extLst>
          </p:cNvPr>
          <p:cNvSpPr txBox="1"/>
          <p:nvPr/>
        </p:nvSpPr>
        <p:spPr>
          <a:xfrm>
            <a:off x="285039" y="948052"/>
            <a:ext cx="6194324" cy="523220"/>
          </a:xfrm>
          <a:prstGeom prst="rect">
            <a:avLst/>
          </a:prstGeom>
          <a:noFill/>
        </p:spPr>
        <p:txBody>
          <a:bodyPr wrap="none" rtlCol="0">
            <a:spAutoFit/>
          </a:bodyPr>
          <a:lstStyle/>
          <a:p>
            <a:pPr marL="457200" indent="-457200">
              <a:buFont typeface="Arial" panose="020B0604020202020204" pitchFamily="34" charset="0"/>
              <a:buChar char="•"/>
            </a:pPr>
            <a:r>
              <a:rPr lang="en-US" altLang="ja-JP" sz="2800" dirty="0"/>
              <a:t>Hartree-Fock-</a:t>
            </a:r>
            <a:r>
              <a:rPr lang="en-US" altLang="ja-JP" sz="2800" dirty="0" err="1"/>
              <a:t>Bogoliubov</a:t>
            </a:r>
            <a:r>
              <a:rPr lang="en-US" altLang="ja-JP" sz="2800" dirty="0"/>
              <a:t> method</a:t>
            </a:r>
          </a:p>
        </p:txBody>
      </p:sp>
      <p:sp>
        <p:nvSpPr>
          <p:cNvPr id="7" name="テキスト ボックス 6">
            <a:extLst>
              <a:ext uri="{FF2B5EF4-FFF2-40B4-BE49-F238E27FC236}">
                <a16:creationId xmlns:a16="http://schemas.microsoft.com/office/drawing/2014/main" id="{E2399EE7-3792-807F-82AD-2E415A205B4E}"/>
              </a:ext>
            </a:extLst>
          </p:cNvPr>
          <p:cNvSpPr txBox="1"/>
          <p:nvPr/>
        </p:nvSpPr>
        <p:spPr>
          <a:xfrm>
            <a:off x="285039" y="1543398"/>
            <a:ext cx="3193503" cy="523220"/>
          </a:xfrm>
          <a:prstGeom prst="rect">
            <a:avLst/>
          </a:prstGeom>
          <a:noFill/>
        </p:spPr>
        <p:txBody>
          <a:bodyPr wrap="none" rtlCol="0">
            <a:spAutoFit/>
          </a:bodyPr>
          <a:lstStyle/>
          <a:p>
            <a:pPr marL="457200" indent="-457200">
              <a:buFont typeface="Arial" panose="020B0604020202020204" pitchFamily="34" charset="0"/>
              <a:buChar char="•"/>
            </a:pPr>
            <a:r>
              <a:rPr lang="en-US" altLang="ja-JP" sz="2800" dirty="0"/>
              <a:t>Code: HFBTHO</a:t>
            </a:r>
          </a:p>
        </p:txBody>
      </p:sp>
      <p:sp>
        <p:nvSpPr>
          <p:cNvPr id="9" name="テキスト ボックス 8">
            <a:extLst>
              <a:ext uri="{FF2B5EF4-FFF2-40B4-BE49-F238E27FC236}">
                <a16:creationId xmlns:a16="http://schemas.microsoft.com/office/drawing/2014/main" id="{58AA43FC-5A60-1935-92DB-24E281CDEFB9}"/>
              </a:ext>
            </a:extLst>
          </p:cNvPr>
          <p:cNvSpPr txBox="1"/>
          <p:nvPr/>
        </p:nvSpPr>
        <p:spPr>
          <a:xfrm>
            <a:off x="285039" y="2146181"/>
            <a:ext cx="5697394" cy="523220"/>
          </a:xfrm>
          <a:prstGeom prst="rect">
            <a:avLst/>
          </a:prstGeom>
          <a:noFill/>
        </p:spPr>
        <p:txBody>
          <a:bodyPr wrap="none" rtlCol="0">
            <a:spAutoFit/>
          </a:bodyPr>
          <a:lstStyle/>
          <a:p>
            <a:pPr marL="457200" indent="-457200">
              <a:buFont typeface="Arial" panose="020B0604020202020204" pitchFamily="34" charset="0"/>
              <a:buChar char="•"/>
            </a:pPr>
            <a:r>
              <a:rPr lang="en-US" altLang="ja-JP" sz="2800" b="1" dirty="0"/>
              <a:t>Parameter sets: </a:t>
            </a:r>
            <a:r>
              <a:rPr lang="en-US" altLang="ja-JP" sz="2800" dirty="0" err="1"/>
              <a:t>Skyrme</a:t>
            </a:r>
            <a:r>
              <a:rPr lang="en-US" altLang="ja-JP" sz="2800" dirty="0"/>
              <a:t> type</a:t>
            </a:r>
            <a:endParaRPr lang="ja-JP" altLang="en-US" sz="2800"/>
          </a:p>
        </p:txBody>
      </p:sp>
      <mc:AlternateContent xmlns:mc="http://schemas.openxmlformats.org/markup-compatibility/2006" xmlns:a14="http://schemas.microsoft.com/office/drawing/2010/main">
        <mc:Choice Requires="a14">
          <p:sp>
            <p:nvSpPr>
              <p:cNvPr id="12" name="テキスト ボックス 11">
                <a:extLst>
                  <a:ext uri="{FF2B5EF4-FFF2-40B4-BE49-F238E27FC236}">
                    <a16:creationId xmlns:a16="http://schemas.microsoft.com/office/drawing/2014/main" id="{977BA2BC-D4D6-C817-BBF9-794E8FBA93BC}"/>
                  </a:ext>
                </a:extLst>
              </p:cNvPr>
              <p:cNvSpPr txBox="1"/>
              <p:nvPr/>
            </p:nvSpPr>
            <p:spPr>
              <a:xfrm>
                <a:off x="2841524" y="4304427"/>
                <a:ext cx="2135456" cy="461665"/>
              </a:xfrm>
              <a:prstGeom prst="rect">
                <a:avLst/>
              </a:prstGeom>
              <a:noFill/>
            </p:spPr>
            <p:txBody>
              <a:bodyPr wrap="none" rtlCol="0">
                <a:spAutoFit/>
              </a:bodyPr>
              <a:lstStyle/>
              <a:p>
                <a14:m>
                  <m:oMath xmlns:m="http://schemas.openxmlformats.org/officeDocument/2006/math">
                    <m:sSubSup>
                      <m:sSubSupPr>
                        <m:ctrlPr>
                          <a:rPr lang="en-US" altLang="ja-JP" sz="2400" i="1">
                            <a:latin typeface="Cambria Math" panose="02040503050406030204" pitchFamily="18" charset="0"/>
                          </a:rPr>
                        </m:ctrlPr>
                      </m:sSubSupPr>
                      <m:e>
                        <m:r>
                          <a:rPr lang="en-US" altLang="ja-JP" sz="2400" i="1">
                            <a:latin typeface="Cambria Math" panose="02040503050406030204" pitchFamily="18" charset="0"/>
                          </a:rPr>
                          <m:t>𝑀</m:t>
                        </m:r>
                      </m:e>
                      <m:sub>
                        <m:r>
                          <a:rPr lang="en-US" altLang="ja-JP" sz="2400" i="1">
                            <a:latin typeface="Cambria Math" panose="02040503050406030204" pitchFamily="18" charset="0"/>
                          </a:rPr>
                          <m:t>𝑠</m:t>
                        </m:r>
                      </m:sub>
                      <m:sup>
                        <m:r>
                          <a:rPr lang="en-US" altLang="ja-JP" sz="2400" i="1">
                            <a:latin typeface="Cambria Math" panose="02040503050406030204" pitchFamily="18" charset="0"/>
                          </a:rPr>
                          <m:t>∗</m:t>
                        </m:r>
                      </m:sup>
                    </m:sSubSup>
                    <m:r>
                      <a:rPr lang="en-US" altLang="ja-JP" sz="2400">
                        <a:latin typeface="Cambria Math" panose="02040503050406030204" pitchFamily="18" charset="0"/>
                      </a:rPr>
                      <m:t>=</m:t>
                    </m:r>
                  </m:oMath>
                </a14:m>
                <a:r>
                  <a:rPr lang="en" altLang="ja-JP" sz="2400" dirty="0"/>
                  <a:t> 0.7 - 1.0</a:t>
                </a:r>
                <a:endParaRPr kumimoji="1" lang="ja-JP" altLang="en-US" sz="2400"/>
              </a:p>
            </p:txBody>
          </p:sp>
        </mc:Choice>
        <mc:Fallback xmlns="">
          <p:sp>
            <p:nvSpPr>
              <p:cNvPr id="12" name="テキスト ボックス 11">
                <a:extLst>
                  <a:ext uri="{FF2B5EF4-FFF2-40B4-BE49-F238E27FC236}">
                    <a16:creationId xmlns:a16="http://schemas.microsoft.com/office/drawing/2014/main" id="{977BA2BC-D4D6-C817-BBF9-794E8FBA93BC}"/>
                  </a:ext>
                </a:extLst>
              </p:cNvPr>
              <p:cNvSpPr txBox="1">
                <a:spLocks noRot="1" noChangeAspect="1" noMove="1" noResize="1" noEditPoints="1" noAdjustHandles="1" noChangeArrowheads="1" noChangeShapeType="1" noTextEdit="1"/>
              </p:cNvSpPr>
              <p:nvPr/>
            </p:nvSpPr>
            <p:spPr>
              <a:xfrm>
                <a:off x="2841524" y="4304427"/>
                <a:ext cx="2135456" cy="461665"/>
              </a:xfrm>
              <a:prstGeom prst="rect">
                <a:avLst/>
              </a:prstGeom>
              <a:blipFill>
                <a:blip r:embed="rId3"/>
                <a:stretch>
                  <a:fillRect l="-592" t="-7895" r="-3550" b="-28947"/>
                </a:stretch>
              </a:blipFill>
            </p:spPr>
            <p:txBody>
              <a:bodyPr/>
              <a:lstStyle/>
              <a:p>
                <a:r>
                  <a:rPr lang="ja-JP" altLang="en-US">
                    <a:noFill/>
                  </a:rPr>
                  <a:t> </a:t>
                </a:r>
              </a:p>
            </p:txBody>
          </p:sp>
        </mc:Fallback>
      </mc:AlternateContent>
      <p:sp>
        <p:nvSpPr>
          <p:cNvPr id="13" name="テキスト ボックス 12">
            <a:extLst>
              <a:ext uri="{FF2B5EF4-FFF2-40B4-BE49-F238E27FC236}">
                <a16:creationId xmlns:a16="http://schemas.microsoft.com/office/drawing/2014/main" id="{A9E26F80-B0ED-652D-67F0-7CD20DC3306B}"/>
              </a:ext>
            </a:extLst>
          </p:cNvPr>
          <p:cNvSpPr txBox="1"/>
          <p:nvPr/>
        </p:nvSpPr>
        <p:spPr>
          <a:xfrm>
            <a:off x="776102" y="2712190"/>
            <a:ext cx="9990221" cy="1569660"/>
          </a:xfrm>
          <a:prstGeom prst="rect">
            <a:avLst/>
          </a:prstGeom>
          <a:noFill/>
        </p:spPr>
        <p:txBody>
          <a:bodyPr wrap="square" rtlCol="0">
            <a:spAutoFit/>
          </a:bodyPr>
          <a:lstStyle/>
          <a:p>
            <a:r>
              <a:rPr lang="en-US" altLang="ja-JP" sz="2400" dirty="0"/>
              <a:t>1. </a:t>
            </a:r>
            <a:r>
              <a:rPr lang="en-US" altLang="ja-JP" sz="2400" dirty="0" err="1"/>
              <a:t>SVmas</a:t>
            </a:r>
            <a:r>
              <a:rPr lang="en-US" altLang="ja-JP" sz="2400" dirty="0"/>
              <a:t> series</a:t>
            </a:r>
          </a:p>
          <a:p>
            <a:pPr marL="363538"/>
            <a:r>
              <a:rPr lang="en" altLang="ja-JP" sz="2400" dirty="0"/>
              <a:t>This series uses different parameter sets with different </a:t>
            </a:r>
            <a:r>
              <a:rPr lang="en" altLang="ja-JP" sz="2400" dirty="0" err="1"/>
              <a:t>isoscalar</a:t>
            </a:r>
            <a:r>
              <a:rPr lang="en" altLang="ja-JP" sz="2400" dirty="0"/>
              <a:t> effective masses, while fitting other parameters to reproduce the properties of the various nuclides.</a:t>
            </a:r>
          </a:p>
        </p:txBody>
      </p:sp>
      <p:sp>
        <p:nvSpPr>
          <p:cNvPr id="15" name="テキスト ボックス 14">
            <a:extLst>
              <a:ext uri="{FF2B5EF4-FFF2-40B4-BE49-F238E27FC236}">
                <a16:creationId xmlns:a16="http://schemas.microsoft.com/office/drawing/2014/main" id="{3F45038A-588B-624E-57A3-0A152F2BF51F}"/>
              </a:ext>
            </a:extLst>
          </p:cNvPr>
          <p:cNvSpPr txBox="1"/>
          <p:nvPr/>
        </p:nvSpPr>
        <p:spPr>
          <a:xfrm>
            <a:off x="2841524" y="4780389"/>
            <a:ext cx="6096000" cy="461665"/>
          </a:xfrm>
          <a:prstGeom prst="rect">
            <a:avLst/>
          </a:prstGeom>
          <a:noFill/>
        </p:spPr>
        <p:txBody>
          <a:bodyPr wrap="square">
            <a:spAutoFit/>
          </a:bodyPr>
          <a:lstStyle/>
          <a:p>
            <a:r>
              <a:rPr kumimoji="1" lang="en-US" altLang="ja-JP" sz="2400" dirty="0"/>
              <a:t>SVmas07,</a:t>
            </a:r>
            <a:r>
              <a:rPr lang="en-US" altLang="ja-JP" sz="2400" dirty="0"/>
              <a:t> SVmas08, </a:t>
            </a:r>
            <a:r>
              <a:rPr lang="en-US" altLang="ja-JP" sz="2400" dirty="0" err="1"/>
              <a:t>SVbas</a:t>
            </a:r>
            <a:r>
              <a:rPr lang="en-US" altLang="ja-JP" sz="2400" dirty="0"/>
              <a:t>, SVmas10</a:t>
            </a:r>
            <a:endParaRPr lang="ja-JP" altLang="en-US"/>
          </a:p>
        </p:txBody>
      </p:sp>
      <p:sp>
        <p:nvSpPr>
          <p:cNvPr id="16" name="テキスト ボックス 15">
            <a:extLst>
              <a:ext uri="{FF2B5EF4-FFF2-40B4-BE49-F238E27FC236}">
                <a16:creationId xmlns:a16="http://schemas.microsoft.com/office/drawing/2014/main" id="{79F2BD94-6027-AC7E-3DBD-5999C23683E9}"/>
              </a:ext>
            </a:extLst>
          </p:cNvPr>
          <p:cNvSpPr txBox="1"/>
          <p:nvPr/>
        </p:nvSpPr>
        <p:spPr>
          <a:xfrm>
            <a:off x="4137773" y="2851793"/>
            <a:ext cx="4117106" cy="307777"/>
          </a:xfrm>
          <a:prstGeom prst="rect">
            <a:avLst/>
          </a:prstGeom>
          <a:noFill/>
        </p:spPr>
        <p:txBody>
          <a:bodyPr wrap="square" rtlCol="0">
            <a:spAutoFit/>
          </a:bodyPr>
          <a:lstStyle/>
          <a:p>
            <a:r>
              <a:rPr kumimoji="1" lang="en" altLang="ja-JP" sz="1400" dirty="0"/>
              <a:t>P. </a:t>
            </a:r>
            <a:r>
              <a:rPr kumimoji="1" lang="en" altLang="ja-JP" sz="1400" dirty="0" err="1"/>
              <a:t>Klüpfel</a:t>
            </a:r>
            <a:r>
              <a:rPr kumimoji="1" lang="en" altLang="ja-JP" sz="1400" dirty="0"/>
              <a:t> et al., </a:t>
            </a:r>
            <a:r>
              <a:rPr lang="ja-JP" altLang="ja-JP" sz="1400"/>
              <a:t>Phys. Rev. C</a:t>
            </a:r>
            <a:r>
              <a:rPr kumimoji="1" lang="en" altLang="ja-JP" sz="1400" dirty="0"/>
              <a:t> 79, 034310 (2009)</a:t>
            </a:r>
            <a:endParaRPr kumimoji="1" lang="ja-JP" altLang="en-US" sz="1400" dirty="0"/>
          </a:p>
        </p:txBody>
      </p:sp>
      <p:sp>
        <p:nvSpPr>
          <p:cNvPr id="18" name="テキスト ボックス 17">
            <a:extLst>
              <a:ext uri="{FF2B5EF4-FFF2-40B4-BE49-F238E27FC236}">
                <a16:creationId xmlns:a16="http://schemas.microsoft.com/office/drawing/2014/main" id="{66ED39F6-77F8-4B0B-352C-D549CF6DCB83}"/>
              </a:ext>
            </a:extLst>
          </p:cNvPr>
          <p:cNvSpPr txBox="1"/>
          <p:nvPr/>
        </p:nvSpPr>
        <p:spPr>
          <a:xfrm>
            <a:off x="776102" y="5258351"/>
            <a:ext cx="11521103" cy="461665"/>
          </a:xfrm>
          <a:prstGeom prst="rect">
            <a:avLst/>
          </a:prstGeom>
          <a:noFill/>
        </p:spPr>
        <p:txBody>
          <a:bodyPr wrap="none" rtlCol="0">
            <a:spAutoFit/>
          </a:bodyPr>
          <a:lstStyle/>
          <a:p>
            <a:r>
              <a:rPr kumimoji="1" lang="en-US" altLang="ja-JP" sz="2400" dirty="0"/>
              <a:t>2</a:t>
            </a:r>
            <a:r>
              <a:rPr lang="en-US" altLang="ja-JP" sz="2400" dirty="0"/>
              <a:t>. Based on </a:t>
            </a:r>
            <a:r>
              <a:rPr lang="en-US" altLang="ja-JP" sz="2400" dirty="0" err="1"/>
              <a:t>SVbas</a:t>
            </a:r>
            <a:r>
              <a:rPr lang="en-US" altLang="ja-JP" sz="2400" dirty="0"/>
              <a:t>, the spin-orbit force parameters were varied by -10 to +10%.</a:t>
            </a:r>
            <a:endParaRPr kumimoji="1" lang="ja-JP" altLang="en-US" sz="2400"/>
          </a:p>
        </p:txBody>
      </p:sp>
      <p:sp>
        <p:nvSpPr>
          <p:cNvPr id="3" name="テキスト ボックス 2">
            <a:extLst>
              <a:ext uri="{FF2B5EF4-FFF2-40B4-BE49-F238E27FC236}">
                <a16:creationId xmlns:a16="http://schemas.microsoft.com/office/drawing/2014/main" id="{5B7E8BAB-6FC2-DD9A-B25E-842A87060C0A}"/>
              </a:ext>
            </a:extLst>
          </p:cNvPr>
          <p:cNvSpPr txBox="1"/>
          <p:nvPr/>
        </p:nvSpPr>
        <p:spPr>
          <a:xfrm>
            <a:off x="285039" y="5950665"/>
            <a:ext cx="9448420" cy="523220"/>
          </a:xfrm>
          <a:prstGeom prst="rect">
            <a:avLst/>
          </a:prstGeom>
          <a:noFill/>
        </p:spPr>
        <p:txBody>
          <a:bodyPr wrap="none" rtlCol="0">
            <a:spAutoFit/>
          </a:bodyPr>
          <a:lstStyle/>
          <a:p>
            <a:pPr marL="457200" indent="-457200">
              <a:buFont typeface="Arial" panose="020B0604020202020204" pitchFamily="34" charset="0"/>
              <a:buChar char="•"/>
            </a:pPr>
            <a:r>
              <a:rPr lang="en-US" altLang="ja-JP" sz="2800" dirty="0"/>
              <a:t>Nuclide: </a:t>
            </a:r>
            <a:r>
              <a:rPr lang="en-US" altLang="ja-JP" sz="2800" baseline="30000" dirty="0"/>
              <a:t>204</a:t>
            </a:r>
            <a:r>
              <a:rPr lang="en-US" altLang="ja-JP" sz="2800" dirty="0"/>
              <a:t>Rn </a:t>
            </a:r>
            <a:r>
              <a:rPr lang="en-US" altLang="ja-JP" sz="2800" dirty="0">
                <a:sym typeface="Wingdings" pitchFamily="2" charset="2"/>
              </a:rPr>
              <a:t>(</a:t>
            </a:r>
            <a:r>
              <a:rPr lang="en-US" altLang="ja-JP" sz="2800" dirty="0"/>
              <a:t>Z=86, N=</a:t>
            </a:r>
            <a:r>
              <a:rPr lang="en-US" altLang="ja-JP" sz="2800" dirty="0">
                <a:solidFill>
                  <a:srgbClr val="FF2F92"/>
                </a:solidFill>
              </a:rPr>
              <a:t>118</a:t>
            </a:r>
            <a:r>
              <a:rPr lang="en-US" altLang="ja-JP" sz="2800" dirty="0"/>
              <a:t>), </a:t>
            </a:r>
            <a:r>
              <a:rPr lang="en-US" altLang="ja-JP" sz="2800" baseline="30000" dirty="0"/>
              <a:t>298</a:t>
            </a:r>
            <a:r>
              <a:rPr lang="en-US" altLang="ja-JP" sz="2800" dirty="0"/>
              <a:t>Fl (Z=114, N=</a:t>
            </a:r>
            <a:r>
              <a:rPr lang="en-US" altLang="ja-JP" sz="2800" dirty="0">
                <a:solidFill>
                  <a:srgbClr val="FF2F92"/>
                </a:solidFill>
              </a:rPr>
              <a:t>184</a:t>
            </a:r>
            <a:r>
              <a:rPr lang="en-US" altLang="ja-JP" sz="2800" dirty="0"/>
              <a:t>)</a:t>
            </a:r>
          </a:p>
        </p:txBody>
      </p:sp>
      <p:sp>
        <p:nvSpPr>
          <p:cNvPr id="8" name="テキスト ボックス 7">
            <a:extLst>
              <a:ext uri="{FF2B5EF4-FFF2-40B4-BE49-F238E27FC236}">
                <a16:creationId xmlns:a16="http://schemas.microsoft.com/office/drawing/2014/main" id="{B0464B0E-B402-BCE3-4C1E-565E65F91CE9}"/>
              </a:ext>
            </a:extLst>
          </p:cNvPr>
          <p:cNvSpPr txBox="1"/>
          <p:nvPr/>
        </p:nvSpPr>
        <p:spPr>
          <a:xfrm>
            <a:off x="3343300" y="6378813"/>
            <a:ext cx="2310248" cy="400110"/>
          </a:xfrm>
          <a:prstGeom prst="rect">
            <a:avLst/>
          </a:prstGeom>
          <a:noFill/>
        </p:spPr>
        <p:txBody>
          <a:bodyPr wrap="none" rtlCol="0">
            <a:spAutoFit/>
          </a:bodyPr>
          <a:lstStyle/>
          <a:p>
            <a:r>
              <a:rPr kumimoji="1" lang="en-US" altLang="ja-JP" sz="2000" dirty="0" err="1"/>
              <a:t>Superdeformation</a:t>
            </a:r>
            <a:endParaRPr kumimoji="1" lang="ja-JP" altLang="en-US" sz="2000"/>
          </a:p>
        </p:txBody>
      </p:sp>
      <p:sp>
        <p:nvSpPr>
          <p:cNvPr id="10" name="テキスト ボックス 9">
            <a:extLst>
              <a:ext uri="{FF2B5EF4-FFF2-40B4-BE49-F238E27FC236}">
                <a16:creationId xmlns:a16="http://schemas.microsoft.com/office/drawing/2014/main" id="{74E24768-E341-11BA-A621-F44C92EFA885}"/>
              </a:ext>
            </a:extLst>
          </p:cNvPr>
          <p:cNvSpPr txBox="1"/>
          <p:nvPr/>
        </p:nvSpPr>
        <p:spPr>
          <a:xfrm>
            <a:off x="7343717" y="6378813"/>
            <a:ext cx="1277914" cy="400110"/>
          </a:xfrm>
          <a:prstGeom prst="rect">
            <a:avLst/>
          </a:prstGeom>
          <a:noFill/>
        </p:spPr>
        <p:txBody>
          <a:bodyPr wrap="none" rtlCol="0">
            <a:spAutoFit/>
          </a:bodyPr>
          <a:lstStyle/>
          <a:p>
            <a:r>
              <a:rPr lang="en-US" altLang="ja-JP" sz="2000" dirty="0"/>
              <a:t>Shell gap</a:t>
            </a:r>
            <a:endParaRPr kumimoji="1" lang="ja-JP" altLang="en-US" sz="2000"/>
          </a:p>
        </p:txBody>
      </p:sp>
    </p:spTree>
    <p:extLst>
      <p:ext uri="{BB962C8B-B14F-4D97-AF65-F5344CB8AC3E}">
        <p14:creationId xmlns:p14="http://schemas.microsoft.com/office/powerpoint/2010/main" val="22848513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092F623-D9F6-2410-7630-01EA043C2B1E}"/>
              </a:ext>
            </a:extLst>
          </p:cNvPr>
          <p:cNvSpPr>
            <a:spLocks noGrp="1"/>
          </p:cNvSpPr>
          <p:nvPr>
            <p:ph type="title"/>
          </p:nvPr>
        </p:nvSpPr>
        <p:spPr>
          <a:xfrm>
            <a:off x="246695" y="261717"/>
            <a:ext cx="11801168" cy="587912"/>
          </a:xfrm>
        </p:spPr>
        <p:txBody>
          <a:bodyPr/>
          <a:lstStyle/>
          <a:p>
            <a:r>
              <a:rPr lang="en-US" altLang="ja-JP" sz="3200" dirty="0"/>
              <a:t>Physical quantities for N=118 compared to the N=184 shell gap</a:t>
            </a:r>
            <a:endParaRPr kumimoji="1" lang="ja-JP" altLang="en-US" sz="3200"/>
          </a:p>
        </p:txBody>
      </p:sp>
      <p:sp>
        <p:nvSpPr>
          <p:cNvPr id="4" name="スライド番号プレースホルダー 3">
            <a:extLst>
              <a:ext uri="{FF2B5EF4-FFF2-40B4-BE49-F238E27FC236}">
                <a16:creationId xmlns:a16="http://schemas.microsoft.com/office/drawing/2014/main" id="{72B29824-CA90-66B0-5A05-4051ED1C05F6}"/>
              </a:ext>
            </a:extLst>
          </p:cNvPr>
          <p:cNvSpPr>
            <a:spLocks noGrp="1"/>
          </p:cNvSpPr>
          <p:nvPr>
            <p:ph type="sldNum" sz="quarter" idx="12"/>
          </p:nvPr>
        </p:nvSpPr>
        <p:spPr/>
        <p:txBody>
          <a:bodyPr/>
          <a:lstStyle/>
          <a:p>
            <a:fld id="{AECE1011-B0EB-A34B-826A-984540224A6C}" type="slidenum">
              <a:rPr lang="ja-JP" altLang="en-US" smtClean="0"/>
              <a:pPr/>
              <a:t>7</a:t>
            </a:fld>
            <a:endParaRPr lang="ja-JP" altLang="en-US"/>
          </a:p>
        </p:txBody>
      </p:sp>
      <p:pic>
        <p:nvPicPr>
          <p:cNvPr id="6" name="図 5">
            <a:extLst>
              <a:ext uri="{FF2B5EF4-FFF2-40B4-BE49-F238E27FC236}">
                <a16:creationId xmlns:a16="http://schemas.microsoft.com/office/drawing/2014/main" id="{89B8DD8A-97D3-444A-97B4-B083514FB1B0}"/>
              </a:ext>
            </a:extLst>
          </p:cNvPr>
          <p:cNvPicPr>
            <a:picLocks noChangeAspect="1"/>
          </p:cNvPicPr>
          <p:nvPr/>
        </p:nvPicPr>
        <p:blipFill>
          <a:blip r:embed="rId3"/>
          <a:srcRect/>
          <a:stretch/>
        </p:blipFill>
        <p:spPr>
          <a:xfrm>
            <a:off x="117100" y="1661573"/>
            <a:ext cx="5657608" cy="3394564"/>
          </a:xfrm>
          <a:prstGeom prst="rect">
            <a:avLst/>
          </a:prstGeom>
        </p:spPr>
      </p:pic>
      <p:cxnSp>
        <p:nvCxnSpPr>
          <p:cNvPr id="7" name="直線矢印コネクタ 6">
            <a:extLst>
              <a:ext uri="{FF2B5EF4-FFF2-40B4-BE49-F238E27FC236}">
                <a16:creationId xmlns:a16="http://schemas.microsoft.com/office/drawing/2014/main" id="{F57F7B60-04EA-3DDB-7AC2-6658715D8CEE}"/>
              </a:ext>
            </a:extLst>
          </p:cNvPr>
          <p:cNvCxnSpPr/>
          <p:nvPr/>
        </p:nvCxnSpPr>
        <p:spPr>
          <a:xfrm>
            <a:off x="3621478" y="2107412"/>
            <a:ext cx="0" cy="2207658"/>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8" name="直線矢印コネクタ 7">
            <a:extLst>
              <a:ext uri="{FF2B5EF4-FFF2-40B4-BE49-F238E27FC236}">
                <a16:creationId xmlns:a16="http://schemas.microsoft.com/office/drawing/2014/main" id="{FAC69606-1C9A-0A1E-6E8D-48575951E8D4}"/>
              </a:ext>
            </a:extLst>
          </p:cNvPr>
          <p:cNvCxnSpPr>
            <a:cxnSpLocks/>
          </p:cNvCxnSpPr>
          <p:nvPr/>
        </p:nvCxnSpPr>
        <p:spPr>
          <a:xfrm>
            <a:off x="4391059" y="2822437"/>
            <a:ext cx="0" cy="1492633"/>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9" name="テキスト ボックス 8">
            <a:extLst>
              <a:ext uri="{FF2B5EF4-FFF2-40B4-BE49-F238E27FC236}">
                <a16:creationId xmlns:a16="http://schemas.microsoft.com/office/drawing/2014/main" id="{4DF4B4C8-603A-04F0-4BF9-446A9ED07468}"/>
              </a:ext>
            </a:extLst>
          </p:cNvPr>
          <p:cNvSpPr txBox="1"/>
          <p:nvPr/>
        </p:nvSpPr>
        <p:spPr>
          <a:xfrm>
            <a:off x="3588667" y="3208438"/>
            <a:ext cx="646331" cy="646331"/>
          </a:xfrm>
          <a:prstGeom prst="rect">
            <a:avLst/>
          </a:prstGeom>
          <a:noFill/>
        </p:spPr>
        <p:txBody>
          <a:bodyPr wrap="none" rtlCol="0">
            <a:spAutoFit/>
          </a:bodyPr>
          <a:lstStyle/>
          <a:p>
            <a:pPr algn="l"/>
            <a:r>
              <a:rPr lang="en-US" altLang="ja-JP" sz="3600" dirty="0"/>
              <a:t>②</a:t>
            </a:r>
            <a:endParaRPr kumimoji="1" lang="ja-JP" altLang="en-US" sz="3600" dirty="0"/>
          </a:p>
        </p:txBody>
      </p:sp>
      <p:sp>
        <p:nvSpPr>
          <p:cNvPr id="10" name="テキスト ボックス 9">
            <a:extLst>
              <a:ext uri="{FF2B5EF4-FFF2-40B4-BE49-F238E27FC236}">
                <a16:creationId xmlns:a16="http://schemas.microsoft.com/office/drawing/2014/main" id="{93D95652-6529-CB09-4267-A68BED58C47D}"/>
              </a:ext>
            </a:extLst>
          </p:cNvPr>
          <p:cNvSpPr txBox="1"/>
          <p:nvPr/>
        </p:nvSpPr>
        <p:spPr>
          <a:xfrm>
            <a:off x="4462160" y="3208943"/>
            <a:ext cx="646331" cy="646331"/>
          </a:xfrm>
          <a:prstGeom prst="rect">
            <a:avLst/>
          </a:prstGeom>
          <a:noFill/>
        </p:spPr>
        <p:txBody>
          <a:bodyPr wrap="none" rtlCol="0">
            <a:spAutoFit/>
          </a:bodyPr>
          <a:lstStyle/>
          <a:p>
            <a:pPr algn="l"/>
            <a:r>
              <a:rPr lang="en-US" altLang="ja-JP" sz="3600" dirty="0"/>
              <a:t>①</a:t>
            </a:r>
            <a:endParaRPr kumimoji="1" lang="ja-JP" altLang="en-US" sz="3600" dirty="0"/>
          </a:p>
        </p:txBody>
      </p:sp>
      <p:cxnSp>
        <p:nvCxnSpPr>
          <p:cNvPr id="11" name="直線矢印コネクタ 10">
            <a:extLst>
              <a:ext uri="{FF2B5EF4-FFF2-40B4-BE49-F238E27FC236}">
                <a16:creationId xmlns:a16="http://schemas.microsoft.com/office/drawing/2014/main" id="{1B15B979-9BC4-6EC7-AC06-1D19B7494876}"/>
              </a:ext>
            </a:extLst>
          </p:cNvPr>
          <p:cNvCxnSpPr>
            <a:cxnSpLocks/>
          </p:cNvCxnSpPr>
          <p:nvPr/>
        </p:nvCxnSpPr>
        <p:spPr>
          <a:xfrm flipV="1">
            <a:off x="2761173" y="4681788"/>
            <a:ext cx="0" cy="343076"/>
          </a:xfrm>
          <a:prstGeom prst="straightConnector1">
            <a:avLst/>
          </a:prstGeom>
          <a:ln w="38100">
            <a:solidFill>
              <a:schemeClr val="accent1"/>
            </a:solidFill>
            <a:tailEnd type="triangle"/>
          </a:ln>
        </p:spPr>
        <p:style>
          <a:lnRef idx="2">
            <a:schemeClr val="accent1"/>
          </a:lnRef>
          <a:fillRef idx="0">
            <a:schemeClr val="accent1"/>
          </a:fillRef>
          <a:effectRef idx="1">
            <a:schemeClr val="accent1"/>
          </a:effectRef>
          <a:fontRef idx="minor">
            <a:schemeClr val="tx1"/>
          </a:fontRef>
        </p:style>
      </p:cxnSp>
      <p:sp>
        <p:nvSpPr>
          <p:cNvPr id="12" name="テキスト ボックス 11">
            <a:extLst>
              <a:ext uri="{FF2B5EF4-FFF2-40B4-BE49-F238E27FC236}">
                <a16:creationId xmlns:a16="http://schemas.microsoft.com/office/drawing/2014/main" id="{10043473-E590-3134-F79A-783A0CECA17A}"/>
              </a:ext>
            </a:extLst>
          </p:cNvPr>
          <p:cNvSpPr txBox="1"/>
          <p:nvPr/>
        </p:nvSpPr>
        <p:spPr>
          <a:xfrm>
            <a:off x="1908796" y="4990038"/>
            <a:ext cx="1228220" cy="830997"/>
          </a:xfrm>
          <a:prstGeom prst="rect">
            <a:avLst/>
          </a:prstGeom>
          <a:noFill/>
        </p:spPr>
        <p:txBody>
          <a:bodyPr wrap="none" rtlCol="0">
            <a:spAutoFit/>
          </a:bodyPr>
          <a:lstStyle/>
          <a:p>
            <a:pPr algn="ctr"/>
            <a:r>
              <a:rPr kumimoji="1" lang="en-US" altLang="ja-JP" sz="2400" dirty="0"/>
              <a:t>Ground</a:t>
            </a:r>
          </a:p>
          <a:p>
            <a:pPr algn="ctr"/>
            <a:r>
              <a:rPr lang="en-US" altLang="ja-JP" sz="2400" dirty="0"/>
              <a:t>states</a:t>
            </a:r>
            <a:endParaRPr kumimoji="1" lang="ja-JP" altLang="en-US" sz="2400" dirty="0"/>
          </a:p>
        </p:txBody>
      </p:sp>
      <p:cxnSp>
        <p:nvCxnSpPr>
          <p:cNvPr id="13" name="直線矢印コネクタ 12">
            <a:extLst>
              <a:ext uri="{FF2B5EF4-FFF2-40B4-BE49-F238E27FC236}">
                <a16:creationId xmlns:a16="http://schemas.microsoft.com/office/drawing/2014/main" id="{DB7FAE2C-A300-4CCF-D3CD-5A4A4B3ECCB8}"/>
              </a:ext>
            </a:extLst>
          </p:cNvPr>
          <p:cNvCxnSpPr>
            <a:cxnSpLocks/>
          </p:cNvCxnSpPr>
          <p:nvPr/>
        </p:nvCxnSpPr>
        <p:spPr>
          <a:xfrm flipV="1">
            <a:off x="3607597" y="4681788"/>
            <a:ext cx="0" cy="343076"/>
          </a:xfrm>
          <a:prstGeom prst="straightConnector1">
            <a:avLst/>
          </a:prstGeom>
          <a:ln w="38100">
            <a:solidFill>
              <a:schemeClr val="accent1"/>
            </a:solidFill>
            <a:tailEnd type="triangle"/>
          </a:ln>
        </p:spPr>
        <p:style>
          <a:lnRef idx="2">
            <a:schemeClr val="accent1"/>
          </a:lnRef>
          <a:fillRef idx="0">
            <a:schemeClr val="accent1"/>
          </a:fillRef>
          <a:effectRef idx="1">
            <a:schemeClr val="accent1"/>
          </a:effectRef>
          <a:fontRef idx="minor">
            <a:schemeClr val="tx1"/>
          </a:fontRef>
        </p:style>
      </p:cxnSp>
      <p:sp>
        <p:nvSpPr>
          <p:cNvPr id="14" name="テキスト ボックス 13">
            <a:extLst>
              <a:ext uri="{FF2B5EF4-FFF2-40B4-BE49-F238E27FC236}">
                <a16:creationId xmlns:a16="http://schemas.microsoft.com/office/drawing/2014/main" id="{E9F27257-B0D2-3BC7-C456-FB1277944BE5}"/>
              </a:ext>
            </a:extLst>
          </p:cNvPr>
          <p:cNvSpPr txBox="1"/>
          <p:nvPr/>
        </p:nvSpPr>
        <p:spPr>
          <a:xfrm>
            <a:off x="3074469" y="5000451"/>
            <a:ext cx="1152880" cy="830997"/>
          </a:xfrm>
          <a:prstGeom prst="rect">
            <a:avLst/>
          </a:prstGeom>
          <a:noFill/>
        </p:spPr>
        <p:txBody>
          <a:bodyPr wrap="none" rtlCol="0">
            <a:spAutoFit/>
          </a:bodyPr>
          <a:lstStyle/>
          <a:p>
            <a:pPr algn="ctr"/>
            <a:r>
              <a:rPr kumimoji="1" lang="en-US" altLang="ja-JP" sz="2400" dirty="0"/>
              <a:t>Barrie</a:t>
            </a:r>
            <a:r>
              <a:rPr lang="en-US" altLang="ja-JP" sz="2400" dirty="0"/>
              <a:t>r</a:t>
            </a:r>
          </a:p>
          <a:p>
            <a:pPr algn="ctr"/>
            <a:r>
              <a:rPr kumimoji="1" lang="en-US" altLang="ja-JP" sz="2400" dirty="0"/>
              <a:t>t</a:t>
            </a:r>
            <a:r>
              <a:rPr lang="en-US" altLang="ja-JP" sz="2400" dirty="0"/>
              <a:t>op</a:t>
            </a:r>
            <a:endParaRPr kumimoji="1" lang="ja-JP" altLang="en-US" sz="2400" dirty="0"/>
          </a:p>
        </p:txBody>
      </p:sp>
      <p:cxnSp>
        <p:nvCxnSpPr>
          <p:cNvPr id="15" name="直線矢印コネクタ 14">
            <a:extLst>
              <a:ext uri="{FF2B5EF4-FFF2-40B4-BE49-F238E27FC236}">
                <a16:creationId xmlns:a16="http://schemas.microsoft.com/office/drawing/2014/main" id="{659D2980-420E-80B9-D0BE-B0EDC492CC6B}"/>
              </a:ext>
            </a:extLst>
          </p:cNvPr>
          <p:cNvCxnSpPr>
            <a:cxnSpLocks/>
          </p:cNvCxnSpPr>
          <p:nvPr/>
        </p:nvCxnSpPr>
        <p:spPr>
          <a:xfrm flipV="1">
            <a:off x="4371730" y="4681788"/>
            <a:ext cx="0" cy="343076"/>
          </a:xfrm>
          <a:prstGeom prst="straightConnector1">
            <a:avLst/>
          </a:prstGeom>
          <a:ln w="38100">
            <a:solidFill>
              <a:schemeClr val="accent1"/>
            </a:solidFill>
            <a:tailEnd type="triangle"/>
          </a:ln>
        </p:spPr>
        <p:style>
          <a:lnRef idx="2">
            <a:schemeClr val="accent1"/>
          </a:lnRef>
          <a:fillRef idx="0">
            <a:schemeClr val="accent1"/>
          </a:fillRef>
          <a:effectRef idx="1">
            <a:schemeClr val="accent1"/>
          </a:effectRef>
          <a:fontRef idx="minor">
            <a:schemeClr val="tx1"/>
          </a:fontRef>
        </p:style>
      </p:cxnSp>
      <p:sp>
        <p:nvSpPr>
          <p:cNvPr id="16" name="テキスト ボックス 15">
            <a:extLst>
              <a:ext uri="{FF2B5EF4-FFF2-40B4-BE49-F238E27FC236}">
                <a16:creationId xmlns:a16="http://schemas.microsoft.com/office/drawing/2014/main" id="{3406BE7F-3308-58F3-95BE-F929C53CE742}"/>
              </a:ext>
            </a:extLst>
          </p:cNvPr>
          <p:cNvSpPr txBox="1"/>
          <p:nvPr/>
        </p:nvSpPr>
        <p:spPr>
          <a:xfrm>
            <a:off x="4089237" y="5000451"/>
            <a:ext cx="902812" cy="830997"/>
          </a:xfrm>
          <a:prstGeom prst="rect">
            <a:avLst/>
          </a:prstGeom>
          <a:noFill/>
        </p:spPr>
        <p:txBody>
          <a:bodyPr wrap="none" rtlCol="0">
            <a:spAutoFit/>
          </a:bodyPr>
          <a:lstStyle/>
          <a:p>
            <a:pPr algn="ctr"/>
            <a:r>
              <a:rPr kumimoji="1" lang="en-US" altLang="ja-JP" sz="2400" dirty="0"/>
              <a:t>SD</a:t>
            </a:r>
          </a:p>
          <a:p>
            <a:pPr algn="ctr"/>
            <a:r>
              <a:rPr lang="en-US" altLang="ja-JP" sz="2400" dirty="0"/>
              <a:t>state</a:t>
            </a:r>
            <a:endParaRPr kumimoji="1" lang="ja-JP" altLang="en-US" sz="2400" dirty="0"/>
          </a:p>
        </p:txBody>
      </p:sp>
      <p:grpSp>
        <p:nvGrpSpPr>
          <p:cNvPr id="49" name="グループ化 48">
            <a:extLst>
              <a:ext uri="{FF2B5EF4-FFF2-40B4-BE49-F238E27FC236}">
                <a16:creationId xmlns:a16="http://schemas.microsoft.com/office/drawing/2014/main" id="{B2843AC8-374F-30A5-7057-EDD954BDF488}"/>
              </a:ext>
            </a:extLst>
          </p:cNvPr>
          <p:cNvGrpSpPr/>
          <p:nvPr/>
        </p:nvGrpSpPr>
        <p:grpSpPr>
          <a:xfrm>
            <a:off x="4616134" y="5826928"/>
            <a:ext cx="3671079" cy="956370"/>
            <a:chOff x="5158596" y="5764722"/>
            <a:chExt cx="3671079" cy="956370"/>
          </a:xfrm>
        </p:grpSpPr>
        <p:sp>
          <p:nvSpPr>
            <p:cNvPr id="48" name="角丸四角形 47">
              <a:extLst>
                <a:ext uri="{FF2B5EF4-FFF2-40B4-BE49-F238E27FC236}">
                  <a16:creationId xmlns:a16="http://schemas.microsoft.com/office/drawing/2014/main" id="{2D88A4D0-4F78-6F3F-A776-B8AE4631CDBD}"/>
                </a:ext>
              </a:extLst>
            </p:cNvPr>
            <p:cNvSpPr/>
            <p:nvPr/>
          </p:nvSpPr>
          <p:spPr>
            <a:xfrm>
              <a:off x="5158596" y="5764722"/>
              <a:ext cx="3671079" cy="952039"/>
            </a:xfrm>
            <a:prstGeom prst="round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テキスト ボックス 19">
              <a:extLst>
                <a:ext uri="{FF2B5EF4-FFF2-40B4-BE49-F238E27FC236}">
                  <a16:creationId xmlns:a16="http://schemas.microsoft.com/office/drawing/2014/main" id="{D3244B88-EB03-DBFD-0CBD-70EDB8A2D51B}"/>
                </a:ext>
              </a:extLst>
            </p:cNvPr>
            <p:cNvSpPr txBox="1"/>
            <p:nvPr/>
          </p:nvSpPr>
          <p:spPr>
            <a:xfrm>
              <a:off x="5158596" y="5764722"/>
              <a:ext cx="3515706" cy="461665"/>
            </a:xfrm>
            <a:prstGeom prst="rect">
              <a:avLst/>
            </a:prstGeom>
            <a:noFill/>
          </p:spPr>
          <p:txBody>
            <a:bodyPr wrap="none" rtlCol="0">
              <a:spAutoFit/>
            </a:bodyPr>
            <a:lstStyle/>
            <a:p>
              <a:r>
                <a:rPr lang="en-US" altLang="ja-JP" sz="2400" dirty="0"/>
                <a:t>① SD excitation energy</a:t>
              </a:r>
              <a:endParaRPr kumimoji="1" lang="ja-JP" altLang="en-US" sz="2400" dirty="0"/>
            </a:p>
          </p:txBody>
        </p:sp>
        <p:sp>
          <p:nvSpPr>
            <p:cNvPr id="21" name="テキスト ボックス 20">
              <a:extLst>
                <a:ext uri="{FF2B5EF4-FFF2-40B4-BE49-F238E27FC236}">
                  <a16:creationId xmlns:a16="http://schemas.microsoft.com/office/drawing/2014/main" id="{225225EF-48FD-7265-BB03-462DB6F357FE}"/>
                </a:ext>
              </a:extLst>
            </p:cNvPr>
            <p:cNvSpPr txBox="1"/>
            <p:nvPr/>
          </p:nvSpPr>
          <p:spPr>
            <a:xfrm>
              <a:off x="5158596" y="6259427"/>
              <a:ext cx="2335896" cy="461665"/>
            </a:xfrm>
            <a:prstGeom prst="rect">
              <a:avLst/>
            </a:prstGeom>
            <a:noFill/>
          </p:spPr>
          <p:txBody>
            <a:bodyPr wrap="none" rtlCol="0">
              <a:spAutoFit/>
            </a:bodyPr>
            <a:lstStyle/>
            <a:p>
              <a:r>
                <a:rPr kumimoji="1" lang="en-US" altLang="ja-JP" sz="2400" dirty="0"/>
                <a:t>②</a:t>
              </a:r>
              <a:r>
                <a:rPr lang="en-US" altLang="ja-JP" sz="2400" dirty="0"/>
                <a:t> Inner barrier</a:t>
              </a:r>
              <a:endParaRPr kumimoji="1" lang="ja-JP" altLang="en-US" sz="2400" dirty="0"/>
            </a:p>
          </p:txBody>
        </p:sp>
      </p:grpSp>
      <p:sp>
        <p:nvSpPr>
          <p:cNvPr id="24" name="テキスト ボックス 23">
            <a:extLst>
              <a:ext uri="{FF2B5EF4-FFF2-40B4-BE49-F238E27FC236}">
                <a16:creationId xmlns:a16="http://schemas.microsoft.com/office/drawing/2014/main" id="{C318C9B3-C61B-86E8-7DCB-7E84F55627DE}"/>
              </a:ext>
            </a:extLst>
          </p:cNvPr>
          <p:cNvSpPr txBox="1"/>
          <p:nvPr/>
        </p:nvSpPr>
        <p:spPr>
          <a:xfrm>
            <a:off x="3378620" y="774709"/>
            <a:ext cx="5040162" cy="461665"/>
          </a:xfrm>
          <a:prstGeom prst="rect">
            <a:avLst/>
          </a:prstGeom>
          <a:noFill/>
        </p:spPr>
        <p:txBody>
          <a:bodyPr wrap="none" rtlCol="0">
            <a:spAutoFit/>
          </a:bodyPr>
          <a:lstStyle/>
          <a:p>
            <a:r>
              <a:rPr lang="ja-JP" altLang="ja-JP" sz="2400"/>
              <a:t>Potential Energy Surfaces of </a:t>
            </a:r>
            <a:r>
              <a:rPr lang="ja-JP" altLang="ja-JP" sz="2400" baseline="30000"/>
              <a:t>204</a:t>
            </a:r>
            <a:r>
              <a:rPr lang="ja-JP" altLang="ja-JP" sz="2400"/>
              <a:t>Rn</a:t>
            </a:r>
            <a:endParaRPr kumimoji="1" lang="ja-JP" altLang="en-US" sz="3200"/>
          </a:p>
        </p:txBody>
      </p:sp>
      <p:pic>
        <p:nvPicPr>
          <p:cNvPr id="26" name="図 25">
            <a:extLst>
              <a:ext uri="{FF2B5EF4-FFF2-40B4-BE49-F238E27FC236}">
                <a16:creationId xmlns:a16="http://schemas.microsoft.com/office/drawing/2014/main" id="{04EE2B61-EA2B-1A2A-7C01-AE864B600BCA}"/>
              </a:ext>
            </a:extLst>
          </p:cNvPr>
          <p:cNvPicPr>
            <a:picLocks noChangeAspect="1"/>
          </p:cNvPicPr>
          <p:nvPr/>
        </p:nvPicPr>
        <p:blipFill>
          <a:blip r:embed="rId4"/>
          <a:srcRect/>
          <a:stretch/>
        </p:blipFill>
        <p:spPr>
          <a:xfrm>
            <a:off x="6198789" y="1661573"/>
            <a:ext cx="5657606" cy="3394564"/>
          </a:xfrm>
          <a:prstGeom prst="rect">
            <a:avLst/>
          </a:prstGeom>
        </p:spPr>
      </p:pic>
      <p:cxnSp>
        <p:nvCxnSpPr>
          <p:cNvPr id="27" name="直線矢印コネクタ 26">
            <a:extLst>
              <a:ext uri="{FF2B5EF4-FFF2-40B4-BE49-F238E27FC236}">
                <a16:creationId xmlns:a16="http://schemas.microsoft.com/office/drawing/2014/main" id="{2A68EAD3-829C-F062-DEC6-CF702998CAE6}"/>
              </a:ext>
            </a:extLst>
          </p:cNvPr>
          <p:cNvCxnSpPr>
            <a:cxnSpLocks/>
          </p:cNvCxnSpPr>
          <p:nvPr/>
        </p:nvCxnSpPr>
        <p:spPr>
          <a:xfrm flipV="1">
            <a:off x="8728804" y="4646962"/>
            <a:ext cx="0" cy="343076"/>
          </a:xfrm>
          <a:prstGeom prst="straightConnector1">
            <a:avLst/>
          </a:prstGeom>
          <a:ln w="38100">
            <a:solidFill>
              <a:schemeClr val="accent1"/>
            </a:solidFill>
            <a:tailEnd type="triangle"/>
          </a:ln>
        </p:spPr>
        <p:style>
          <a:lnRef idx="2">
            <a:schemeClr val="accent1"/>
          </a:lnRef>
          <a:fillRef idx="0">
            <a:schemeClr val="accent1"/>
          </a:fillRef>
          <a:effectRef idx="1">
            <a:schemeClr val="accent1"/>
          </a:effectRef>
          <a:fontRef idx="minor">
            <a:schemeClr val="tx1"/>
          </a:fontRef>
        </p:style>
      </p:cxnSp>
      <p:cxnSp>
        <p:nvCxnSpPr>
          <p:cNvPr id="29" name="直線矢印コネクタ 28">
            <a:extLst>
              <a:ext uri="{FF2B5EF4-FFF2-40B4-BE49-F238E27FC236}">
                <a16:creationId xmlns:a16="http://schemas.microsoft.com/office/drawing/2014/main" id="{5FFABDF4-D6FC-F9BC-D8E8-87266338A3A3}"/>
              </a:ext>
            </a:extLst>
          </p:cNvPr>
          <p:cNvCxnSpPr>
            <a:cxnSpLocks/>
          </p:cNvCxnSpPr>
          <p:nvPr/>
        </p:nvCxnSpPr>
        <p:spPr>
          <a:xfrm flipV="1">
            <a:off x="9718108" y="4646962"/>
            <a:ext cx="0" cy="343076"/>
          </a:xfrm>
          <a:prstGeom prst="straightConnector1">
            <a:avLst/>
          </a:prstGeom>
          <a:ln w="38100">
            <a:solidFill>
              <a:schemeClr val="accent1"/>
            </a:solidFill>
            <a:tailEnd type="triangle"/>
          </a:ln>
        </p:spPr>
        <p:style>
          <a:lnRef idx="2">
            <a:schemeClr val="accent1"/>
          </a:lnRef>
          <a:fillRef idx="0">
            <a:schemeClr val="accent1"/>
          </a:fillRef>
          <a:effectRef idx="1">
            <a:schemeClr val="accent1"/>
          </a:effectRef>
          <a:fontRef idx="minor">
            <a:schemeClr val="tx1"/>
          </a:fontRef>
        </p:style>
      </p:cxnSp>
      <p:cxnSp>
        <p:nvCxnSpPr>
          <p:cNvPr id="31" name="直線矢印コネクタ 30">
            <a:extLst>
              <a:ext uri="{FF2B5EF4-FFF2-40B4-BE49-F238E27FC236}">
                <a16:creationId xmlns:a16="http://schemas.microsoft.com/office/drawing/2014/main" id="{807BE1AF-C99D-96B5-45AB-98B0036F9B1E}"/>
              </a:ext>
            </a:extLst>
          </p:cNvPr>
          <p:cNvCxnSpPr>
            <a:cxnSpLocks/>
          </p:cNvCxnSpPr>
          <p:nvPr/>
        </p:nvCxnSpPr>
        <p:spPr>
          <a:xfrm flipV="1">
            <a:off x="10467953" y="4646962"/>
            <a:ext cx="0" cy="343076"/>
          </a:xfrm>
          <a:prstGeom prst="straightConnector1">
            <a:avLst/>
          </a:prstGeom>
          <a:ln w="38100">
            <a:solidFill>
              <a:schemeClr val="accent1"/>
            </a:solidFill>
            <a:tailEnd type="triangle"/>
          </a:ln>
        </p:spPr>
        <p:style>
          <a:lnRef idx="2">
            <a:schemeClr val="accent1"/>
          </a:lnRef>
          <a:fillRef idx="0">
            <a:schemeClr val="accent1"/>
          </a:fillRef>
          <a:effectRef idx="1">
            <a:schemeClr val="accent1"/>
          </a:effectRef>
          <a:fontRef idx="minor">
            <a:schemeClr val="tx1"/>
          </a:fontRef>
        </p:style>
      </p:cxnSp>
      <p:cxnSp>
        <p:nvCxnSpPr>
          <p:cNvPr id="34" name="直線矢印コネクタ 33">
            <a:extLst>
              <a:ext uri="{FF2B5EF4-FFF2-40B4-BE49-F238E27FC236}">
                <a16:creationId xmlns:a16="http://schemas.microsoft.com/office/drawing/2014/main" id="{31EAF526-10CD-5715-5AED-E1FE1A1412A5}"/>
              </a:ext>
            </a:extLst>
          </p:cNvPr>
          <p:cNvCxnSpPr>
            <a:cxnSpLocks/>
          </p:cNvCxnSpPr>
          <p:nvPr/>
        </p:nvCxnSpPr>
        <p:spPr>
          <a:xfrm>
            <a:off x="9718108" y="2507226"/>
            <a:ext cx="0" cy="1807844"/>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35" name="直線矢印コネクタ 34">
            <a:extLst>
              <a:ext uri="{FF2B5EF4-FFF2-40B4-BE49-F238E27FC236}">
                <a16:creationId xmlns:a16="http://schemas.microsoft.com/office/drawing/2014/main" id="{10874B8A-44E2-3FCB-D141-B9F3C380E168}"/>
              </a:ext>
            </a:extLst>
          </p:cNvPr>
          <p:cNvCxnSpPr>
            <a:cxnSpLocks/>
          </p:cNvCxnSpPr>
          <p:nvPr/>
        </p:nvCxnSpPr>
        <p:spPr>
          <a:xfrm>
            <a:off x="10467953" y="3240941"/>
            <a:ext cx="0" cy="1074129"/>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36" name="テキスト ボックス 35">
            <a:extLst>
              <a:ext uri="{FF2B5EF4-FFF2-40B4-BE49-F238E27FC236}">
                <a16:creationId xmlns:a16="http://schemas.microsoft.com/office/drawing/2014/main" id="{28FDDCC7-D22C-D776-0C4B-2F196A7B4945}"/>
              </a:ext>
            </a:extLst>
          </p:cNvPr>
          <p:cNvSpPr txBox="1"/>
          <p:nvPr/>
        </p:nvSpPr>
        <p:spPr>
          <a:xfrm>
            <a:off x="9665561" y="3372749"/>
            <a:ext cx="646331" cy="646331"/>
          </a:xfrm>
          <a:prstGeom prst="rect">
            <a:avLst/>
          </a:prstGeom>
          <a:noFill/>
        </p:spPr>
        <p:txBody>
          <a:bodyPr wrap="none" rtlCol="0">
            <a:spAutoFit/>
          </a:bodyPr>
          <a:lstStyle/>
          <a:p>
            <a:pPr algn="l"/>
            <a:r>
              <a:rPr lang="en-US" altLang="ja-JP" sz="3600" dirty="0"/>
              <a:t>②</a:t>
            </a:r>
            <a:endParaRPr kumimoji="1" lang="ja-JP" altLang="en-US" sz="3600" dirty="0"/>
          </a:p>
        </p:txBody>
      </p:sp>
      <p:sp>
        <p:nvSpPr>
          <p:cNvPr id="37" name="テキスト ボックス 36">
            <a:extLst>
              <a:ext uri="{FF2B5EF4-FFF2-40B4-BE49-F238E27FC236}">
                <a16:creationId xmlns:a16="http://schemas.microsoft.com/office/drawing/2014/main" id="{87E9A2E7-0447-C1B6-3D5A-AE326EF934EB}"/>
              </a:ext>
            </a:extLst>
          </p:cNvPr>
          <p:cNvSpPr txBox="1"/>
          <p:nvPr/>
        </p:nvSpPr>
        <p:spPr>
          <a:xfrm>
            <a:off x="10539054" y="3373254"/>
            <a:ext cx="646331" cy="646331"/>
          </a:xfrm>
          <a:prstGeom prst="rect">
            <a:avLst/>
          </a:prstGeom>
          <a:noFill/>
        </p:spPr>
        <p:txBody>
          <a:bodyPr wrap="none" rtlCol="0">
            <a:spAutoFit/>
          </a:bodyPr>
          <a:lstStyle/>
          <a:p>
            <a:pPr algn="l"/>
            <a:r>
              <a:rPr lang="en-US" altLang="ja-JP" sz="3600" dirty="0"/>
              <a:t>①</a:t>
            </a:r>
            <a:endParaRPr kumimoji="1" lang="ja-JP" altLang="en-US" sz="3600" dirty="0"/>
          </a:p>
        </p:txBody>
      </p:sp>
      <p:sp>
        <p:nvSpPr>
          <p:cNvPr id="51" name="テキスト ボックス 50">
            <a:extLst>
              <a:ext uri="{FF2B5EF4-FFF2-40B4-BE49-F238E27FC236}">
                <a16:creationId xmlns:a16="http://schemas.microsoft.com/office/drawing/2014/main" id="{D85DAC29-4848-B3D9-43A7-3608EA015B5D}"/>
              </a:ext>
            </a:extLst>
          </p:cNvPr>
          <p:cNvSpPr txBox="1"/>
          <p:nvPr/>
        </p:nvSpPr>
        <p:spPr>
          <a:xfrm>
            <a:off x="705378" y="1292352"/>
            <a:ext cx="4525598" cy="461665"/>
          </a:xfrm>
          <a:prstGeom prst="rect">
            <a:avLst/>
          </a:prstGeom>
          <a:noFill/>
        </p:spPr>
        <p:txBody>
          <a:bodyPr wrap="none" rtlCol="0">
            <a:spAutoFit/>
          </a:bodyPr>
          <a:lstStyle/>
          <a:p>
            <a:r>
              <a:rPr lang="ja-JP" altLang="ja-JP" sz="2400"/>
              <a:t> </a:t>
            </a:r>
            <a:r>
              <a:rPr lang="en-US" altLang="ja-JP" sz="2400" dirty="0"/>
              <a:t>F</a:t>
            </a:r>
            <a:r>
              <a:rPr lang="ja-JP" altLang="ja-JP" sz="2400"/>
              <a:t>or </a:t>
            </a:r>
            <a:r>
              <a:rPr lang="en-US" altLang="ja-JP" sz="2400" dirty="0"/>
              <a:t>d</a:t>
            </a:r>
            <a:r>
              <a:rPr lang="ja-JP" altLang="ja-JP" sz="2400"/>
              <a:t>ifferent </a:t>
            </a:r>
            <a:r>
              <a:rPr lang="en-US" altLang="ja-JP" sz="2400" dirty="0"/>
              <a:t>e</a:t>
            </a:r>
            <a:r>
              <a:rPr lang="ja-JP" altLang="ja-JP" sz="2400"/>
              <a:t>ffective </a:t>
            </a:r>
            <a:r>
              <a:rPr lang="en-US" altLang="ja-JP" sz="2400" dirty="0"/>
              <a:t>m</a:t>
            </a:r>
            <a:r>
              <a:rPr lang="ja-JP" altLang="ja-JP" sz="2400"/>
              <a:t>asses</a:t>
            </a:r>
            <a:endParaRPr kumimoji="1" lang="ja-JP" altLang="en-US" sz="2400"/>
          </a:p>
        </p:txBody>
      </p:sp>
      <p:sp>
        <p:nvSpPr>
          <p:cNvPr id="52" name="テキスト ボックス 51">
            <a:extLst>
              <a:ext uri="{FF2B5EF4-FFF2-40B4-BE49-F238E27FC236}">
                <a16:creationId xmlns:a16="http://schemas.microsoft.com/office/drawing/2014/main" id="{17A4E3E7-041F-5F43-0E3C-1FF14D27FAAE}"/>
              </a:ext>
            </a:extLst>
          </p:cNvPr>
          <p:cNvSpPr txBox="1"/>
          <p:nvPr/>
        </p:nvSpPr>
        <p:spPr>
          <a:xfrm>
            <a:off x="6282660" y="1292352"/>
            <a:ext cx="5591595" cy="461665"/>
          </a:xfrm>
          <a:prstGeom prst="rect">
            <a:avLst/>
          </a:prstGeom>
          <a:noFill/>
        </p:spPr>
        <p:txBody>
          <a:bodyPr wrap="none" rtlCol="0">
            <a:spAutoFit/>
          </a:bodyPr>
          <a:lstStyle/>
          <a:p>
            <a:r>
              <a:rPr lang="ja-JP" altLang="ja-JP" sz="2400"/>
              <a:t> </a:t>
            </a:r>
            <a:r>
              <a:rPr lang="en-US" altLang="ja-JP" sz="2400" dirty="0"/>
              <a:t>F</a:t>
            </a:r>
            <a:r>
              <a:rPr lang="ja-JP" altLang="ja-JP" sz="2400"/>
              <a:t>or </a:t>
            </a:r>
            <a:r>
              <a:rPr lang="en-US" altLang="ja-JP" sz="2400" dirty="0"/>
              <a:t>d</a:t>
            </a:r>
            <a:r>
              <a:rPr lang="ja-JP" altLang="ja-JP" sz="2400"/>
              <a:t>ifferent </a:t>
            </a:r>
            <a:r>
              <a:rPr lang="en-US" altLang="ja-JP" sz="2400" dirty="0"/>
              <a:t>SO interaction strengths</a:t>
            </a:r>
            <a:endParaRPr kumimoji="1" lang="ja-JP" altLang="en-US" sz="2400"/>
          </a:p>
        </p:txBody>
      </p:sp>
      <p:sp>
        <p:nvSpPr>
          <p:cNvPr id="54" name="テキスト ボックス 53">
            <a:extLst>
              <a:ext uri="{FF2B5EF4-FFF2-40B4-BE49-F238E27FC236}">
                <a16:creationId xmlns:a16="http://schemas.microsoft.com/office/drawing/2014/main" id="{BAFE99C0-31ED-9D88-CBE8-949FF26E3687}"/>
              </a:ext>
            </a:extLst>
          </p:cNvPr>
          <p:cNvSpPr txBox="1"/>
          <p:nvPr/>
        </p:nvSpPr>
        <p:spPr>
          <a:xfrm>
            <a:off x="7962680" y="4927643"/>
            <a:ext cx="1228220" cy="830997"/>
          </a:xfrm>
          <a:prstGeom prst="rect">
            <a:avLst/>
          </a:prstGeom>
          <a:noFill/>
        </p:spPr>
        <p:txBody>
          <a:bodyPr wrap="none" rtlCol="0">
            <a:spAutoFit/>
          </a:bodyPr>
          <a:lstStyle/>
          <a:p>
            <a:pPr algn="ctr"/>
            <a:r>
              <a:rPr kumimoji="1" lang="en-US" altLang="ja-JP" sz="2400" dirty="0"/>
              <a:t>Ground</a:t>
            </a:r>
          </a:p>
          <a:p>
            <a:pPr algn="ctr"/>
            <a:r>
              <a:rPr lang="en-US" altLang="ja-JP" sz="2400" dirty="0"/>
              <a:t>states</a:t>
            </a:r>
            <a:endParaRPr kumimoji="1" lang="ja-JP" altLang="en-US" sz="2400" dirty="0"/>
          </a:p>
        </p:txBody>
      </p:sp>
      <p:sp>
        <p:nvSpPr>
          <p:cNvPr id="55" name="テキスト ボックス 54">
            <a:extLst>
              <a:ext uri="{FF2B5EF4-FFF2-40B4-BE49-F238E27FC236}">
                <a16:creationId xmlns:a16="http://schemas.microsoft.com/office/drawing/2014/main" id="{E993DDD4-2939-90F6-B517-79E0950102E9}"/>
              </a:ext>
            </a:extLst>
          </p:cNvPr>
          <p:cNvSpPr txBox="1"/>
          <p:nvPr/>
        </p:nvSpPr>
        <p:spPr>
          <a:xfrm>
            <a:off x="9128353" y="4938056"/>
            <a:ext cx="1152880" cy="830997"/>
          </a:xfrm>
          <a:prstGeom prst="rect">
            <a:avLst/>
          </a:prstGeom>
          <a:noFill/>
        </p:spPr>
        <p:txBody>
          <a:bodyPr wrap="none" rtlCol="0">
            <a:spAutoFit/>
          </a:bodyPr>
          <a:lstStyle/>
          <a:p>
            <a:pPr algn="ctr"/>
            <a:r>
              <a:rPr kumimoji="1" lang="en-US" altLang="ja-JP" sz="2400" dirty="0"/>
              <a:t>Barrie</a:t>
            </a:r>
            <a:r>
              <a:rPr lang="en-US" altLang="ja-JP" sz="2400" dirty="0"/>
              <a:t>r</a:t>
            </a:r>
          </a:p>
          <a:p>
            <a:pPr algn="ctr"/>
            <a:r>
              <a:rPr kumimoji="1" lang="en-US" altLang="ja-JP" sz="2400" dirty="0"/>
              <a:t>t</a:t>
            </a:r>
            <a:r>
              <a:rPr lang="en-US" altLang="ja-JP" sz="2400" dirty="0"/>
              <a:t>op</a:t>
            </a:r>
            <a:endParaRPr kumimoji="1" lang="ja-JP" altLang="en-US" sz="2400" dirty="0"/>
          </a:p>
        </p:txBody>
      </p:sp>
      <p:sp>
        <p:nvSpPr>
          <p:cNvPr id="56" name="テキスト ボックス 55">
            <a:extLst>
              <a:ext uri="{FF2B5EF4-FFF2-40B4-BE49-F238E27FC236}">
                <a16:creationId xmlns:a16="http://schemas.microsoft.com/office/drawing/2014/main" id="{47F4F424-6C64-B7D0-F7B9-DC2E91ABDD9B}"/>
              </a:ext>
            </a:extLst>
          </p:cNvPr>
          <p:cNvSpPr txBox="1"/>
          <p:nvPr/>
        </p:nvSpPr>
        <p:spPr>
          <a:xfrm>
            <a:off x="10143121" y="4938056"/>
            <a:ext cx="902812" cy="830997"/>
          </a:xfrm>
          <a:prstGeom prst="rect">
            <a:avLst/>
          </a:prstGeom>
          <a:noFill/>
        </p:spPr>
        <p:txBody>
          <a:bodyPr wrap="none" rtlCol="0">
            <a:spAutoFit/>
          </a:bodyPr>
          <a:lstStyle/>
          <a:p>
            <a:pPr algn="ctr"/>
            <a:r>
              <a:rPr kumimoji="1" lang="en-US" altLang="ja-JP" sz="2400" dirty="0"/>
              <a:t>SD</a:t>
            </a:r>
          </a:p>
          <a:p>
            <a:pPr algn="ctr"/>
            <a:r>
              <a:rPr lang="en-US" altLang="ja-JP" sz="2400" dirty="0"/>
              <a:t>state</a:t>
            </a:r>
            <a:endParaRPr kumimoji="1" lang="ja-JP" altLang="en-US" sz="2400" dirty="0"/>
          </a:p>
        </p:txBody>
      </p:sp>
      <p:cxnSp>
        <p:nvCxnSpPr>
          <p:cNvPr id="3" name="直線矢印コネクタ 2">
            <a:extLst>
              <a:ext uri="{FF2B5EF4-FFF2-40B4-BE49-F238E27FC236}">
                <a16:creationId xmlns:a16="http://schemas.microsoft.com/office/drawing/2014/main" id="{2FA74EE6-5DD9-0138-93E6-14D7AB75E1D2}"/>
              </a:ext>
            </a:extLst>
          </p:cNvPr>
          <p:cNvCxnSpPr>
            <a:cxnSpLocks/>
          </p:cNvCxnSpPr>
          <p:nvPr/>
        </p:nvCxnSpPr>
        <p:spPr>
          <a:xfrm flipV="1">
            <a:off x="2675715" y="4143532"/>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cxnSp>
        <p:nvCxnSpPr>
          <p:cNvPr id="5" name="直線矢印コネクタ 4">
            <a:extLst>
              <a:ext uri="{FF2B5EF4-FFF2-40B4-BE49-F238E27FC236}">
                <a16:creationId xmlns:a16="http://schemas.microsoft.com/office/drawing/2014/main" id="{B1578D10-8FC9-F0B7-9A78-11340D3D1378}"/>
              </a:ext>
            </a:extLst>
          </p:cNvPr>
          <p:cNvCxnSpPr>
            <a:cxnSpLocks/>
          </p:cNvCxnSpPr>
          <p:nvPr/>
        </p:nvCxnSpPr>
        <p:spPr>
          <a:xfrm flipV="1">
            <a:off x="4228230" y="2507226"/>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cxnSp>
        <p:nvCxnSpPr>
          <p:cNvPr id="17" name="直線矢印コネクタ 16">
            <a:extLst>
              <a:ext uri="{FF2B5EF4-FFF2-40B4-BE49-F238E27FC236}">
                <a16:creationId xmlns:a16="http://schemas.microsoft.com/office/drawing/2014/main" id="{8A1D60AF-A815-33D6-ED72-039DE3623285}"/>
              </a:ext>
            </a:extLst>
          </p:cNvPr>
          <p:cNvCxnSpPr>
            <a:cxnSpLocks/>
          </p:cNvCxnSpPr>
          <p:nvPr/>
        </p:nvCxnSpPr>
        <p:spPr>
          <a:xfrm>
            <a:off x="3518928" y="1829954"/>
            <a:ext cx="0" cy="366315"/>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sp>
        <p:nvSpPr>
          <p:cNvPr id="19" name="テキスト ボックス 18">
            <a:extLst>
              <a:ext uri="{FF2B5EF4-FFF2-40B4-BE49-F238E27FC236}">
                <a16:creationId xmlns:a16="http://schemas.microsoft.com/office/drawing/2014/main" id="{6025C34E-4C9B-C529-5B9E-D9FED1816F9A}"/>
              </a:ext>
            </a:extLst>
          </p:cNvPr>
          <p:cNvSpPr txBox="1"/>
          <p:nvPr/>
        </p:nvSpPr>
        <p:spPr>
          <a:xfrm>
            <a:off x="666814" y="2802404"/>
            <a:ext cx="2292039" cy="830997"/>
          </a:xfrm>
          <a:prstGeom prst="rect">
            <a:avLst/>
          </a:prstGeom>
          <a:solidFill>
            <a:schemeClr val="bg1"/>
          </a:solidFill>
        </p:spPr>
        <p:txBody>
          <a:bodyPr wrap="square" rtlCol="0">
            <a:spAutoFit/>
          </a:bodyPr>
          <a:lstStyle/>
          <a:p>
            <a:r>
              <a:rPr lang="ja-JP" altLang="ja-JP" sz="2400">
                <a:solidFill>
                  <a:srgbClr val="FF2F92"/>
                </a:solidFill>
              </a:rPr>
              <a:t>Increasing effective mass</a:t>
            </a:r>
            <a:endParaRPr kumimoji="1" lang="ja-JP" altLang="en-US" sz="2400">
              <a:solidFill>
                <a:srgbClr val="FF2F92"/>
              </a:solidFill>
            </a:endParaRPr>
          </a:p>
        </p:txBody>
      </p:sp>
      <p:cxnSp>
        <p:nvCxnSpPr>
          <p:cNvPr id="22" name="直線矢印コネクタ 21">
            <a:extLst>
              <a:ext uri="{FF2B5EF4-FFF2-40B4-BE49-F238E27FC236}">
                <a16:creationId xmlns:a16="http://schemas.microsoft.com/office/drawing/2014/main" id="{2F1DD421-B004-7A6C-8CA7-327F0AAE141D}"/>
              </a:ext>
            </a:extLst>
          </p:cNvPr>
          <p:cNvCxnSpPr>
            <a:cxnSpLocks/>
          </p:cNvCxnSpPr>
          <p:nvPr/>
        </p:nvCxnSpPr>
        <p:spPr>
          <a:xfrm flipV="1">
            <a:off x="8764874" y="4119679"/>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cxnSp>
        <p:nvCxnSpPr>
          <p:cNvPr id="23" name="直線矢印コネクタ 22">
            <a:extLst>
              <a:ext uri="{FF2B5EF4-FFF2-40B4-BE49-F238E27FC236}">
                <a16:creationId xmlns:a16="http://schemas.microsoft.com/office/drawing/2014/main" id="{7F116762-D21F-EE46-68F1-CD299B5E6EFC}"/>
              </a:ext>
            </a:extLst>
          </p:cNvPr>
          <p:cNvCxnSpPr>
            <a:cxnSpLocks/>
          </p:cNvCxnSpPr>
          <p:nvPr/>
        </p:nvCxnSpPr>
        <p:spPr>
          <a:xfrm flipV="1">
            <a:off x="10550330" y="2822437"/>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cxnSp>
        <p:nvCxnSpPr>
          <p:cNvPr id="25" name="直線矢印コネクタ 24">
            <a:extLst>
              <a:ext uri="{FF2B5EF4-FFF2-40B4-BE49-F238E27FC236}">
                <a16:creationId xmlns:a16="http://schemas.microsoft.com/office/drawing/2014/main" id="{132ADB62-1BC0-8FFC-86FC-A12697A23F86}"/>
              </a:ext>
            </a:extLst>
          </p:cNvPr>
          <p:cNvCxnSpPr>
            <a:cxnSpLocks/>
          </p:cNvCxnSpPr>
          <p:nvPr/>
        </p:nvCxnSpPr>
        <p:spPr>
          <a:xfrm>
            <a:off x="9665561" y="2196269"/>
            <a:ext cx="0" cy="366315"/>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sp>
        <p:nvSpPr>
          <p:cNvPr id="28" name="テキスト ボックス 27">
            <a:extLst>
              <a:ext uri="{FF2B5EF4-FFF2-40B4-BE49-F238E27FC236}">
                <a16:creationId xmlns:a16="http://schemas.microsoft.com/office/drawing/2014/main" id="{3191C950-0ADC-F508-2294-09DA87216858}"/>
              </a:ext>
            </a:extLst>
          </p:cNvPr>
          <p:cNvSpPr txBox="1"/>
          <p:nvPr/>
        </p:nvSpPr>
        <p:spPr>
          <a:xfrm>
            <a:off x="6790881" y="2844246"/>
            <a:ext cx="2240130" cy="830997"/>
          </a:xfrm>
          <a:prstGeom prst="rect">
            <a:avLst/>
          </a:prstGeom>
          <a:solidFill>
            <a:schemeClr val="bg1"/>
          </a:solidFill>
        </p:spPr>
        <p:txBody>
          <a:bodyPr wrap="square" rtlCol="0">
            <a:spAutoFit/>
          </a:bodyPr>
          <a:lstStyle/>
          <a:p>
            <a:r>
              <a:rPr lang="en-US" altLang="ja-JP" sz="2400" dirty="0">
                <a:solidFill>
                  <a:srgbClr val="FF2F92"/>
                </a:solidFill>
              </a:rPr>
              <a:t>De</a:t>
            </a:r>
            <a:r>
              <a:rPr lang="ja-JP" altLang="ja-JP" sz="2400">
                <a:solidFill>
                  <a:srgbClr val="FF2F92"/>
                </a:solidFill>
              </a:rPr>
              <a:t>creasing </a:t>
            </a:r>
            <a:r>
              <a:rPr lang="en-US" altLang="ja-JP" sz="2400" dirty="0">
                <a:solidFill>
                  <a:srgbClr val="FF2F92"/>
                </a:solidFill>
              </a:rPr>
              <a:t>SO interaction</a:t>
            </a:r>
            <a:r>
              <a:rPr lang="ja-JP" altLang="ja-JP" sz="2400">
                <a:solidFill>
                  <a:srgbClr val="FF2F92"/>
                </a:solidFill>
              </a:rPr>
              <a:t> </a:t>
            </a:r>
            <a:endParaRPr kumimoji="1" lang="ja-JP" altLang="en-US" sz="2400">
              <a:solidFill>
                <a:srgbClr val="FF2F92"/>
              </a:solidFill>
            </a:endParaRPr>
          </a:p>
        </p:txBody>
      </p:sp>
      <p:sp>
        <p:nvSpPr>
          <p:cNvPr id="32" name="角丸四角形 31">
            <a:extLst>
              <a:ext uri="{FF2B5EF4-FFF2-40B4-BE49-F238E27FC236}">
                <a16:creationId xmlns:a16="http://schemas.microsoft.com/office/drawing/2014/main" id="{2104B037-6191-ED20-A7D0-C48812252FAB}"/>
              </a:ext>
            </a:extLst>
          </p:cNvPr>
          <p:cNvSpPr/>
          <p:nvPr/>
        </p:nvSpPr>
        <p:spPr>
          <a:xfrm>
            <a:off x="117100" y="1269414"/>
            <a:ext cx="5742097" cy="4499639"/>
          </a:xfrm>
          <a:prstGeom prst="roundRect">
            <a:avLst>
              <a:gd name="adj" fmla="val 8819"/>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角丸四角形 37">
            <a:extLst>
              <a:ext uri="{FF2B5EF4-FFF2-40B4-BE49-F238E27FC236}">
                <a16:creationId xmlns:a16="http://schemas.microsoft.com/office/drawing/2014/main" id="{8D7F5E9F-B275-5BC3-89C2-28620467F7F1}"/>
              </a:ext>
            </a:extLst>
          </p:cNvPr>
          <p:cNvSpPr/>
          <p:nvPr/>
        </p:nvSpPr>
        <p:spPr>
          <a:xfrm>
            <a:off x="6208877" y="1269413"/>
            <a:ext cx="5742097" cy="4499639"/>
          </a:xfrm>
          <a:prstGeom prst="roundRect">
            <a:avLst>
              <a:gd name="adj" fmla="val 8819"/>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644415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8"/>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5"/>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36" grpId="0"/>
      <p:bldP spid="37" grpId="0"/>
      <p:bldP spid="19" grpId="0"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243295E-B01C-6406-A7F7-982511BA7538}"/>
              </a:ext>
            </a:extLst>
          </p:cNvPr>
          <p:cNvSpPr>
            <a:spLocks noGrp="1"/>
          </p:cNvSpPr>
          <p:nvPr>
            <p:ph type="title"/>
          </p:nvPr>
        </p:nvSpPr>
        <p:spPr>
          <a:xfrm>
            <a:off x="428727" y="344536"/>
            <a:ext cx="10515600" cy="587912"/>
          </a:xfrm>
        </p:spPr>
        <p:txBody>
          <a:bodyPr/>
          <a:lstStyle/>
          <a:p>
            <a:r>
              <a:rPr kumimoji="1" lang="en-US" altLang="ja-JP" dirty="0"/>
              <a:t>N=184</a:t>
            </a:r>
            <a:r>
              <a:rPr lang="en-US" altLang="ja-JP" dirty="0"/>
              <a:t> shell gap</a:t>
            </a:r>
            <a:r>
              <a:rPr kumimoji="1" lang="en-US" altLang="ja-JP" dirty="0"/>
              <a:t> vs SD excitation energy (①)</a:t>
            </a:r>
            <a:endParaRPr kumimoji="1" lang="ja-JP" altLang="en-US"/>
          </a:p>
        </p:txBody>
      </p:sp>
      <p:sp>
        <p:nvSpPr>
          <p:cNvPr id="4" name="スライド番号プレースホルダー 3">
            <a:extLst>
              <a:ext uri="{FF2B5EF4-FFF2-40B4-BE49-F238E27FC236}">
                <a16:creationId xmlns:a16="http://schemas.microsoft.com/office/drawing/2014/main" id="{195B1967-D3C9-255C-7CEA-86D0CB68991D}"/>
              </a:ext>
            </a:extLst>
          </p:cNvPr>
          <p:cNvSpPr>
            <a:spLocks noGrp="1"/>
          </p:cNvSpPr>
          <p:nvPr>
            <p:ph type="sldNum" sz="quarter" idx="12"/>
          </p:nvPr>
        </p:nvSpPr>
        <p:spPr/>
        <p:txBody>
          <a:bodyPr/>
          <a:lstStyle/>
          <a:p>
            <a:fld id="{AECE1011-B0EB-A34B-826A-984540224A6C}" type="slidenum">
              <a:rPr lang="ja-JP" altLang="en-US" smtClean="0"/>
              <a:pPr/>
              <a:t>8</a:t>
            </a:fld>
            <a:endParaRPr lang="ja-JP" altLang="en-US"/>
          </a:p>
        </p:txBody>
      </p:sp>
      <p:sp>
        <p:nvSpPr>
          <p:cNvPr id="17" name="テキスト ボックス 16">
            <a:extLst>
              <a:ext uri="{FF2B5EF4-FFF2-40B4-BE49-F238E27FC236}">
                <a16:creationId xmlns:a16="http://schemas.microsoft.com/office/drawing/2014/main" id="{62A2252B-D825-388C-5F6D-F3CC9EDC9477}"/>
              </a:ext>
            </a:extLst>
          </p:cNvPr>
          <p:cNvSpPr txBox="1"/>
          <p:nvPr/>
        </p:nvSpPr>
        <p:spPr>
          <a:xfrm>
            <a:off x="1124615" y="1153240"/>
            <a:ext cx="4437433" cy="461665"/>
          </a:xfrm>
          <a:prstGeom prst="rect">
            <a:avLst/>
          </a:prstGeom>
          <a:noFill/>
        </p:spPr>
        <p:txBody>
          <a:bodyPr wrap="none" rtlCol="0">
            <a:spAutoFit/>
          </a:bodyPr>
          <a:lstStyle/>
          <a:p>
            <a:r>
              <a:rPr lang="en-US" altLang="ja-JP" sz="2400" dirty="0"/>
              <a:t>For different effective masses</a:t>
            </a:r>
            <a:endParaRPr kumimoji="1" lang="ja-JP" altLang="en-US" sz="2400"/>
          </a:p>
        </p:txBody>
      </p:sp>
      <p:sp>
        <p:nvSpPr>
          <p:cNvPr id="18" name="テキスト ボックス 17">
            <a:extLst>
              <a:ext uri="{FF2B5EF4-FFF2-40B4-BE49-F238E27FC236}">
                <a16:creationId xmlns:a16="http://schemas.microsoft.com/office/drawing/2014/main" id="{2590DF6C-FF33-F6F4-C7A9-904C2614AC52}"/>
              </a:ext>
            </a:extLst>
          </p:cNvPr>
          <p:cNvSpPr txBox="1"/>
          <p:nvPr/>
        </p:nvSpPr>
        <p:spPr>
          <a:xfrm>
            <a:off x="6350434" y="1153240"/>
            <a:ext cx="5503430" cy="461665"/>
          </a:xfrm>
          <a:prstGeom prst="rect">
            <a:avLst/>
          </a:prstGeom>
          <a:noFill/>
        </p:spPr>
        <p:txBody>
          <a:bodyPr wrap="none" rtlCol="0">
            <a:spAutoFit/>
          </a:bodyPr>
          <a:lstStyle/>
          <a:p>
            <a:r>
              <a:rPr kumimoji="1" lang="en-US" altLang="ja-JP" sz="2400" dirty="0"/>
              <a:t>For different SO interaction strengths</a:t>
            </a:r>
            <a:endParaRPr kumimoji="1" lang="ja-JP" altLang="en-US" sz="2400"/>
          </a:p>
        </p:txBody>
      </p:sp>
      <p:pic>
        <p:nvPicPr>
          <p:cNvPr id="19" name="図 18">
            <a:extLst>
              <a:ext uri="{FF2B5EF4-FFF2-40B4-BE49-F238E27FC236}">
                <a16:creationId xmlns:a16="http://schemas.microsoft.com/office/drawing/2014/main" id="{98821FA6-DEEC-91DC-62AA-9B6ABC4447C5}"/>
              </a:ext>
            </a:extLst>
          </p:cNvPr>
          <p:cNvPicPr>
            <a:picLocks noChangeAspect="1"/>
          </p:cNvPicPr>
          <p:nvPr/>
        </p:nvPicPr>
        <p:blipFill>
          <a:blip r:embed="rId3"/>
          <a:stretch>
            <a:fillRect/>
          </a:stretch>
        </p:blipFill>
        <p:spPr>
          <a:xfrm>
            <a:off x="10363712" y="105753"/>
            <a:ext cx="1740170" cy="1044102"/>
          </a:xfrm>
          <a:prstGeom prst="rect">
            <a:avLst/>
          </a:prstGeom>
        </p:spPr>
      </p:pic>
      <p:cxnSp>
        <p:nvCxnSpPr>
          <p:cNvPr id="20" name="直線矢印コネクタ 19">
            <a:extLst>
              <a:ext uri="{FF2B5EF4-FFF2-40B4-BE49-F238E27FC236}">
                <a16:creationId xmlns:a16="http://schemas.microsoft.com/office/drawing/2014/main" id="{1D08B045-0381-C493-135E-0C3211A5D77A}"/>
              </a:ext>
            </a:extLst>
          </p:cNvPr>
          <p:cNvCxnSpPr>
            <a:cxnSpLocks/>
          </p:cNvCxnSpPr>
          <p:nvPr/>
        </p:nvCxnSpPr>
        <p:spPr>
          <a:xfrm>
            <a:off x="11658300" y="439341"/>
            <a:ext cx="0" cy="515620"/>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28" name="角丸四角形 27">
            <a:extLst>
              <a:ext uri="{FF2B5EF4-FFF2-40B4-BE49-F238E27FC236}">
                <a16:creationId xmlns:a16="http://schemas.microsoft.com/office/drawing/2014/main" id="{1EE1B7B8-639F-7707-C817-17497CA88C0B}"/>
              </a:ext>
            </a:extLst>
          </p:cNvPr>
          <p:cNvSpPr/>
          <p:nvPr/>
        </p:nvSpPr>
        <p:spPr>
          <a:xfrm>
            <a:off x="94811" y="1190733"/>
            <a:ext cx="5797157" cy="3802049"/>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角丸四角形 28">
            <a:extLst>
              <a:ext uri="{FF2B5EF4-FFF2-40B4-BE49-F238E27FC236}">
                <a16:creationId xmlns:a16="http://schemas.microsoft.com/office/drawing/2014/main" id="{670E3FF2-75D0-E604-4336-70E5107795E8}"/>
              </a:ext>
            </a:extLst>
          </p:cNvPr>
          <p:cNvSpPr/>
          <p:nvPr/>
        </p:nvSpPr>
        <p:spPr>
          <a:xfrm>
            <a:off x="6096975" y="1183474"/>
            <a:ext cx="5950883" cy="3809308"/>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 name="グループ化 2">
            <a:extLst>
              <a:ext uri="{FF2B5EF4-FFF2-40B4-BE49-F238E27FC236}">
                <a16:creationId xmlns:a16="http://schemas.microsoft.com/office/drawing/2014/main" id="{282913E2-F31A-A24F-6552-59EFFB6F30E1}"/>
              </a:ext>
            </a:extLst>
          </p:cNvPr>
          <p:cNvGrpSpPr/>
          <p:nvPr/>
        </p:nvGrpSpPr>
        <p:grpSpPr>
          <a:xfrm>
            <a:off x="178297" y="1438556"/>
            <a:ext cx="5837953" cy="3554226"/>
            <a:chOff x="178297" y="1279860"/>
            <a:chExt cx="6098617" cy="3712922"/>
          </a:xfrm>
        </p:grpSpPr>
        <p:pic>
          <p:nvPicPr>
            <p:cNvPr id="10" name="図 9">
              <a:extLst>
                <a:ext uri="{FF2B5EF4-FFF2-40B4-BE49-F238E27FC236}">
                  <a16:creationId xmlns:a16="http://schemas.microsoft.com/office/drawing/2014/main" id="{DC0024E9-E627-5B5A-96F5-5C113D66BE89}"/>
                </a:ext>
              </a:extLst>
            </p:cNvPr>
            <p:cNvPicPr>
              <a:picLocks noChangeAspect="1"/>
            </p:cNvPicPr>
            <p:nvPr/>
          </p:nvPicPr>
          <p:blipFill>
            <a:blip r:embed="rId4"/>
            <a:srcRect/>
            <a:stretch/>
          </p:blipFill>
          <p:spPr>
            <a:xfrm>
              <a:off x="178297" y="1279860"/>
              <a:ext cx="6098617" cy="3659169"/>
            </a:xfrm>
            <a:prstGeom prst="rect">
              <a:avLst/>
            </a:prstGeom>
          </p:spPr>
        </p:pic>
        <p:sp>
          <p:nvSpPr>
            <p:cNvPr id="31" name="テキスト ボックス 30">
              <a:extLst>
                <a:ext uri="{FF2B5EF4-FFF2-40B4-BE49-F238E27FC236}">
                  <a16:creationId xmlns:a16="http://schemas.microsoft.com/office/drawing/2014/main" id="{45C81058-1080-3C76-0CD4-D4ECB788C91E}"/>
                </a:ext>
              </a:extLst>
            </p:cNvPr>
            <p:cNvSpPr txBox="1"/>
            <p:nvPr/>
          </p:nvSpPr>
          <p:spPr>
            <a:xfrm>
              <a:off x="1007250" y="4623450"/>
              <a:ext cx="1213364" cy="369332"/>
            </a:xfrm>
            <a:prstGeom prst="rect">
              <a:avLst/>
            </a:prstGeom>
            <a:noFill/>
          </p:spPr>
          <p:txBody>
            <a:bodyPr wrap="square" rtlCol="0">
              <a:spAutoFit/>
            </a:bodyPr>
            <a:lstStyle/>
            <a:p>
              <a:r>
                <a:rPr kumimoji="1" lang="en-US" altLang="ja-JP" dirty="0">
                  <a:solidFill>
                    <a:srgbClr val="FF2F92"/>
                  </a:solidFill>
                </a:rPr>
                <a:t>N=118</a:t>
              </a:r>
              <a:endParaRPr kumimoji="1" lang="ja-JP" altLang="en-US">
                <a:solidFill>
                  <a:srgbClr val="FF2F92"/>
                </a:solidFill>
              </a:endParaRPr>
            </a:p>
          </p:txBody>
        </p:sp>
        <p:sp>
          <p:nvSpPr>
            <p:cNvPr id="34" name="円/楕円 33">
              <a:extLst>
                <a:ext uri="{FF2B5EF4-FFF2-40B4-BE49-F238E27FC236}">
                  <a16:creationId xmlns:a16="http://schemas.microsoft.com/office/drawing/2014/main" id="{C5FE6B8A-C827-B676-28C9-D855FCC89EEB}"/>
                </a:ext>
              </a:extLst>
            </p:cNvPr>
            <p:cNvSpPr/>
            <p:nvPr/>
          </p:nvSpPr>
          <p:spPr>
            <a:xfrm>
              <a:off x="186063" y="3744030"/>
              <a:ext cx="253846" cy="814584"/>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5" name="グループ化 4">
            <a:extLst>
              <a:ext uri="{FF2B5EF4-FFF2-40B4-BE49-F238E27FC236}">
                <a16:creationId xmlns:a16="http://schemas.microsoft.com/office/drawing/2014/main" id="{AB21167C-1401-651E-F1CD-E41E63161D84}"/>
              </a:ext>
            </a:extLst>
          </p:cNvPr>
          <p:cNvGrpSpPr/>
          <p:nvPr/>
        </p:nvGrpSpPr>
        <p:grpSpPr>
          <a:xfrm>
            <a:off x="6158647" y="1447010"/>
            <a:ext cx="5701548" cy="3502770"/>
            <a:chOff x="6019747" y="1226107"/>
            <a:chExt cx="6061117" cy="3723673"/>
          </a:xfrm>
        </p:grpSpPr>
        <p:pic>
          <p:nvPicPr>
            <p:cNvPr id="16" name="図 15">
              <a:extLst>
                <a:ext uri="{FF2B5EF4-FFF2-40B4-BE49-F238E27FC236}">
                  <a16:creationId xmlns:a16="http://schemas.microsoft.com/office/drawing/2014/main" id="{2C8169D5-E4B1-C53D-DDFF-302FC9F6455B}"/>
                </a:ext>
              </a:extLst>
            </p:cNvPr>
            <p:cNvPicPr>
              <a:picLocks noChangeAspect="1"/>
            </p:cNvPicPr>
            <p:nvPr/>
          </p:nvPicPr>
          <p:blipFill>
            <a:blip r:embed="rId5"/>
            <a:srcRect/>
            <a:stretch/>
          </p:blipFill>
          <p:spPr>
            <a:xfrm>
              <a:off x="6019747" y="1226107"/>
              <a:ext cx="6061117" cy="3636670"/>
            </a:xfrm>
            <a:prstGeom prst="rect">
              <a:avLst/>
            </a:prstGeom>
          </p:spPr>
        </p:pic>
        <p:sp>
          <p:nvSpPr>
            <p:cNvPr id="32" name="テキスト ボックス 31">
              <a:extLst>
                <a:ext uri="{FF2B5EF4-FFF2-40B4-BE49-F238E27FC236}">
                  <a16:creationId xmlns:a16="http://schemas.microsoft.com/office/drawing/2014/main" id="{BA78BE92-E86E-7966-4A0B-6B97A5792ACC}"/>
                </a:ext>
              </a:extLst>
            </p:cNvPr>
            <p:cNvSpPr txBox="1"/>
            <p:nvPr/>
          </p:nvSpPr>
          <p:spPr>
            <a:xfrm>
              <a:off x="6848330" y="4580448"/>
              <a:ext cx="1205361" cy="369332"/>
            </a:xfrm>
            <a:prstGeom prst="rect">
              <a:avLst/>
            </a:prstGeom>
            <a:noFill/>
          </p:spPr>
          <p:txBody>
            <a:bodyPr wrap="square" rtlCol="0">
              <a:spAutoFit/>
            </a:bodyPr>
            <a:lstStyle/>
            <a:p>
              <a:r>
                <a:rPr kumimoji="1" lang="en-US" altLang="ja-JP" dirty="0">
                  <a:solidFill>
                    <a:srgbClr val="FF2F92"/>
                  </a:solidFill>
                </a:rPr>
                <a:t>N=118</a:t>
              </a:r>
              <a:endParaRPr kumimoji="1" lang="ja-JP" altLang="en-US">
                <a:solidFill>
                  <a:srgbClr val="FF2F92"/>
                </a:solidFill>
              </a:endParaRPr>
            </a:p>
          </p:txBody>
        </p:sp>
        <p:sp>
          <p:nvSpPr>
            <p:cNvPr id="35" name="円/楕円 34">
              <a:extLst>
                <a:ext uri="{FF2B5EF4-FFF2-40B4-BE49-F238E27FC236}">
                  <a16:creationId xmlns:a16="http://schemas.microsoft.com/office/drawing/2014/main" id="{46A4254A-E04B-BD54-26A7-45B90F89CC16}"/>
                </a:ext>
              </a:extLst>
            </p:cNvPr>
            <p:cNvSpPr/>
            <p:nvPr/>
          </p:nvSpPr>
          <p:spPr>
            <a:xfrm>
              <a:off x="6024742" y="3701249"/>
              <a:ext cx="252172" cy="809211"/>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6" name="グループ化 5">
            <a:extLst>
              <a:ext uri="{FF2B5EF4-FFF2-40B4-BE49-F238E27FC236}">
                <a16:creationId xmlns:a16="http://schemas.microsoft.com/office/drawing/2014/main" id="{D0B9F940-4B9A-BA7D-8188-224133EBFC3D}"/>
              </a:ext>
            </a:extLst>
          </p:cNvPr>
          <p:cNvGrpSpPr/>
          <p:nvPr/>
        </p:nvGrpSpPr>
        <p:grpSpPr>
          <a:xfrm>
            <a:off x="1737108" y="5189149"/>
            <a:ext cx="2720329" cy="1064502"/>
            <a:chOff x="22891531" y="23156189"/>
            <a:chExt cx="2720329" cy="1064502"/>
          </a:xfrm>
        </p:grpSpPr>
        <p:sp>
          <p:nvSpPr>
            <p:cNvPr id="7" name="角丸四角形 6">
              <a:extLst>
                <a:ext uri="{FF2B5EF4-FFF2-40B4-BE49-F238E27FC236}">
                  <a16:creationId xmlns:a16="http://schemas.microsoft.com/office/drawing/2014/main" id="{D19E0740-A4A6-B556-1BE0-884E15B8BF7B}"/>
                </a:ext>
              </a:extLst>
            </p:cNvPr>
            <p:cNvSpPr/>
            <p:nvPr/>
          </p:nvSpPr>
          <p:spPr>
            <a:xfrm>
              <a:off x="22891531" y="23156189"/>
              <a:ext cx="2587506" cy="1064502"/>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a:extLst>
                <a:ext uri="{FF2B5EF4-FFF2-40B4-BE49-F238E27FC236}">
                  <a16:creationId xmlns:a16="http://schemas.microsoft.com/office/drawing/2014/main" id="{6EE42C35-9F05-31AC-D8AD-E291250135E7}"/>
                </a:ext>
              </a:extLst>
            </p:cNvPr>
            <p:cNvSpPr txBox="1"/>
            <p:nvPr/>
          </p:nvSpPr>
          <p:spPr>
            <a:xfrm>
              <a:off x="22932525" y="23232441"/>
              <a:ext cx="2679335" cy="954107"/>
            </a:xfrm>
            <a:prstGeom prst="rect">
              <a:avLst/>
            </a:prstGeom>
            <a:noFill/>
          </p:spPr>
          <p:txBody>
            <a:bodyPr wrap="square" rtlCol="0">
              <a:spAutoFit/>
            </a:bodyPr>
            <a:lstStyle/>
            <a:p>
              <a:r>
                <a:rPr lang="en-US" altLang="ja-JP" sz="2800" dirty="0"/>
                <a:t>C</a:t>
              </a:r>
              <a:r>
                <a:rPr kumimoji="1" lang="en-US" altLang="ja-JP" sz="2800" dirty="0"/>
                <a:t>orrelated</a:t>
              </a:r>
            </a:p>
            <a:p>
              <a:r>
                <a:rPr lang="en-US" altLang="ja-JP" sz="2800" dirty="0"/>
                <a:t>Slope is large</a:t>
              </a:r>
              <a:endParaRPr kumimoji="1" lang="en" altLang="ja-JP" sz="2800" dirty="0"/>
            </a:p>
          </p:txBody>
        </p:sp>
      </p:grpSp>
      <p:grpSp>
        <p:nvGrpSpPr>
          <p:cNvPr id="23" name="グループ化 22">
            <a:extLst>
              <a:ext uri="{FF2B5EF4-FFF2-40B4-BE49-F238E27FC236}">
                <a16:creationId xmlns:a16="http://schemas.microsoft.com/office/drawing/2014/main" id="{30786B4A-2EA8-2C62-790E-B1D978A9A870}"/>
              </a:ext>
            </a:extLst>
          </p:cNvPr>
          <p:cNvGrpSpPr/>
          <p:nvPr/>
        </p:nvGrpSpPr>
        <p:grpSpPr>
          <a:xfrm>
            <a:off x="6395204" y="4997049"/>
            <a:ext cx="4309543" cy="1694513"/>
            <a:chOff x="6395204" y="4997049"/>
            <a:chExt cx="4309543" cy="1694513"/>
          </a:xfrm>
        </p:grpSpPr>
        <p:sp>
          <p:nvSpPr>
            <p:cNvPr id="12" name="テキスト ボックス 11">
              <a:extLst>
                <a:ext uri="{FF2B5EF4-FFF2-40B4-BE49-F238E27FC236}">
                  <a16:creationId xmlns:a16="http://schemas.microsoft.com/office/drawing/2014/main" id="{A9376185-CE54-12D8-32EC-BD36B7110FC4}"/>
                </a:ext>
              </a:extLst>
            </p:cNvPr>
            <p:cNvSpPr txBox="1"/>
            <p:nvPr/>
          </p:nvSpPr>
          <p:spPr>
            <a:xfrm>
              <a:off x="6395204" y="5433831"/>
              <a:ext cx="803425" cy="461665"/>
            </a:xfrm>
            <a:prstGeom prst="rect">
              <a:avLst/>
            </a:prstGeom>
            <a:noFill/>
          </p:spPr>
          <p:txBody>
            <a:bodyPr wrap="none" rtlCol="0">
              <a:spAutoFit/>
            </a:bodyPr>
            <a:lstStyle/>
            <a:p>
              <a:pPr algn="l"/>
              <a:r>
                <a:rPr kumimoji="1" lang="en-US" altLang="ja-JP" sz="2400" dirty="0"/>
                <a:t>h</a:t>
              </a:r>
              <a:r>
                <a:rPr kumimoji="1" lang="en-US" altLang="ja-JP" sz="2400" baseline="-25000" dirty="0"/>
                <a:t>11/2</a:t>
              </a:r>
              <a:endParaRPr kumimoji="1" lang="ja-JP" altLang="en-US" sz="2400" baseline="-25000" dirty="0"/>
            </a:p>
          </p:txBody>
        </p:sp>
        <p:sp>
          <p:nvSpPr>
            <p:cNvPr id="13" name="テキスト ボックス 12">
              <a:extLst>
                <a:ext uri="{FF2B5EF4-FFF2-40B4-BE49-F238E27FC236}">
                  <a16:creationId xmlns:a16="http://schemas.microsoft.com/office/drawing/2014/main" id="{5C22435B-FA28-1045-1D72-1E43F9840A2A}"/>
                </a:ext>
              </a:extLst>
            </p:cNvPr>
            <p:cNvSpPr txBox="1"/>
            <p:nvPr/>
          </p:nvSpPr>
          <p:spPr>
            <a:xfrm>
              <a:off x="6395204" y="6229897"/>
              <a:ext cx="668773" cy="461665"/>
            </a:xfrm>
            <a:prstGeom prst="rect">
              <a:avLst/>
            </a:prstGeom>
            <a:noFill/>
          </p:spPr>
          <p:txBody>
            <a:bodyPr wrap="none" rtlCol="0">
              <a:spAutoFit/>
            </a:bodyPr>
            <a:lstStyle/>
            <a:p>
              <a:pPr algn="l"/>
              <a:r>
                <a:rPr kumimoji="1" lang="en-US" altLang="ja-JP" sz="2400" dirty="0"/>
                <a:t>s</a:t>
              </a:r>
              <a:r>
                <a:rPr kumimoji="1" lang="en-US" altLang="ja-JP" sz="2400" baseline="-25000" dirty="0"/>
                <a:t>1/2</a:t>
              </a:r>
              <a:endParaRPr kumimoji="1" lang="ja-JP" altLang="en-US" sz="2400" baseline="-25000" dirty="0"/>
            </a:p>
          </p:txBody>
        </p:sp>
        <p:sp>
          <p:nvSpPr>
            <p:cNvPr id="21" name="テキスト ボックス 20">
              <a:extLst>
                <a:ext uri="{FF2B5EF4-FFF2-40B4-BE49-F238E27FC236}">
                  <a16:creationId xmlns:a16="http://schemas.microsoft.com/office/drawing/2014/main" id="{49A88813-2AAE-AF12-09FC-12D95804ADFB}"/>
                </a:ext>
              </a:extLst>
            </p:cNvPr>
            <p:cNvSpPr txBox="1"/>
            <p:nvPr/>
          </p:nvSpPr>
          <p:spPr>
            <a:xfrm>
              <a:off x="8738354" y="5911923"/>
              <a:ext cx="699230" cy="461665"/>
            </a:xfrm>
            <a:prstGeom prst="rect">
              <a:avLst/>
            </a:prstGeom>
            <a:noFill/>
          </p:spPr>
          <p:txBody>
            <a:bodyPr wrap="none" rtlCol="0">
              <a:spAutoFit/>
            </a:bodyPr>
            <a:lstStyle/>
            <a:p>
              <a:pPr algn="l"/>
              <a:r>
                <a:rPr kumimoji="1" lang="en-US" altLang="ja-JP" sz="2400" dirty="0"/>
                <a:t>184</a:t>
              </a:r>
              <a:endParaRPr kumimoji="1" lang="ja-JP" altLang="en-US" sz="2400" dirty="0"/>
            </a:p>
          </p:txBody>
        </p:sp>
        <p:cxnSp>
          <p:nvCxnSpPr>
            <p:cNvPr id="53" name="直線コネクタ 52">
              <a:extLst>
                <a:ext uri="{FF2B5EF4-FFF2-40B4-BE49-F238E27FC236}">
                  <a16:creationId xmlns:a16="http://schemas.microsoft.com/office/drawing/2014/main" id="{8FF06CD1-0179-4505-FF57-3C16EA6174F4}"/>
                </a:ext>
              </a:extLst>
            </p:cNvPr>
            <p:cNvCxnSpPr>
              <a:cxnSpLocks/>
            </p:cNvCxnSpPr>
            <p:nvPr/>
          </p:nvCxnSpPr>
          <p:spPr>
            <a:xfrm>
              <a:off x="7354957" y="6587441"/>
              <a:ext cx="3017620" cy="0"/>
            </a:xfrm>
            <a:prstGeom prst="line">
              <a:avLst/>
            </a:prstGeom>
            <a:ln w="38100"/>
          </p:spPr>
          <p:style>
            <a:lnRef idx="2">
              <a:schemeClr val="accent1"/>
            </a:lnRef>
            <a:fillRef idx="0">
              <a:schemeClr val="accent1"/>
            </a:fillRef>
            <a:effectRef idx="1">
              <a:schemeClr val="accent1"/>
            </a:effectRef>
            <a:fontRef idx="minor">
              <a:schemeClr val="tx1"/>
            </a:fontRef>
          </p:style>
        </p:cxnSp>
        <p:cxnSp>
          <p:nvCxnSpPr>
            <p:cNvPr id="54" name="直線コネクタ 53">
              <a:extLst>
                <a:ext uri="{FF2B5EF4-FFF2-40B4-BE49-F238E27FC236}">
                  <a16:creationId xmlns:a16="http://schemas.microsoft.com/office/drawing/2014/main" id="{DE657353-AEE0-4C1D-9E82-DB0934341F1E}"/>
                </a:ext>
              </a:extLst>
            </p:cNvPr>
            <p:cNvCxnSpPr>
              <a:cxnSpLocks/>
            </p:cNvCxnSpPr>
            <p:nvPr/>
          </p:nvCxnSpPr>
          <p:spPr>
            <a:xfrm>
              <a:off x="7234177" y="5402336"/>
              <a:ext cx="3075405" cy="300087"/>
            </a:xfrm>
            <a:prstGeom prst="line">
              <a:avLst/>
            </a:prstGeom>
            <a:ln w="38100"/>
          </p:spPr>
          <p:style>
            <a:lnRef idx="2">
              <a:schemeClr val="accent1"/>
            </a:lnRef>
            <a:fillRef idx="0">
              <a:schemeClr val="accent1"/>
            </a:fillRef>
            <a:effectRef idx="1">
              <a:schemeClr val="accent1"/>
            </a:effectRef>
            <a:fontRef idx="minor">
              <a:schemeClr val="tx1"/>
            </a:fontRef>
          </p:style>
        </p:cxnSp>
        <p:cxnSp>
          <p:nvCxnSpPr>
            <p:cNvPr id="55" name="直線コネクタ 54">
              <a:extLst>
                <a:ext uri="{FF2B5EF4-FFF2-40B4-BE49-F238E27FC236}">
                  <a16:creationId xmlns:a16="http://schemas.microsoft.com/office/drawing/2014/main" id="{16BD889E-578A-BFAE-3727-06800369D4CE}"/>
                </a:ext>
              </a:extLst>
            </p:cNvPr>
            <p:cNvCxnSpPr>
              <a:cxnSpLocks/>
            </p:cNvCxnSpPr>
            <p:nvPr/>
          </p:nvCxnSpPr>
          <p:spPr>
            <a:xfrm flipV="1">
              <a:off x="7234177" y="5573660"/>
              <a:ext cx="3053227" cy="100866"/>
            </a:xfrm>
            <a:prstGeom prst="line">
              <a:avLst/>
            </a:prstGeom>
            <a:ln w="38100"/>
          </p:spPr>
          <p:style>
            <a:lnRef idx="2">
              <a:schemeClr val="accent1"/>
            </a:lnRef>
            <a:fillRef idx="0">
              <a:schemeClr val="accent1"/>
            </a:fillRef>
            <a:effectRef idx="1">
              <a:schemeClr val="accent1"/>
            </a:effectRef>
            <a:fontRef idx="minor">
              <a:schemeClr val="tx1"/>
            </a:fontRef>
          </p:style>
        </p:cxnSp>
        <p:sp>
          <p:nvSpPr>
            <p:cNvPr id="58" name="テキスト ボックス 57">
              <a:extLst>
                <a:ext uri="{FF2B5EF4-FFF2-40B4-BE49-F238E27FC236}">
                  <a16:creationId xmlns:a16="http://schemas.microsoft.com/office/drawing/2014/main" id="{93F0F4A4-A95E-C241-3579-8EC99F5012A5}"/>
                </a:ext>
              </a:extLst>
            </p:cNvPr>
            <p:cNvSpPr txBox="1"/>
            <p:nvPr/>
          </p:nvSpPr>
          <p:spPr>
            <a:xfrm>
              <a:off x="6972867" y="4997049"/>
              <a:ext cx="997389" cy="461665"/>
            </a:xfrm>
            <a:prstGeom prst="rect">
              <a:avLst/>
            </a:prstGeom>
            <a:noFill/>
          </p:spPr>
          <p:txBody>
            <a:bodyPr wrap="none" rtlCol="0">
              <a:spAutoFit/>
            </a:bodyPr>
            <a:lstStyle/>
            <a:p>
              <a:r>
                <a:rPr kumimoji="1" lang="en-US" altLang="ja-JP" sz="2400" dirty="0"/>
                <a:t>+10%</a:t>
              </a:r>
              <a:endParaRPr kumimoji="1" lang="ja-JP" altLang="en-US" sz="2400"/>
            </a:p>
          </p:txBody>
        </p:sp>
        <p:sp>
          <p:nvSpPr>
            <p:cNvPr id="59" name="テキスト ボックス 58">
              <a:extLst>
                <a:ext uri="{FF2B5EF4-FFF2-40B4-BE49-F238E27FC236}">
                  <a16:creationId xmlns:a16="http://schemas.microsoft.com/office/drawing/2014/main" id="{A070663A-FCCD-8721-347C-7291F1C96654}"/>
                </a:ext>
              </a:extLst>
            </p:cNvPr>
            <p:cNvSpPr txBox="1"/>
            <p:nvPr/>
          </p:nvSpPr>
          <p:spPr>
            <a:xfrm>
              <a:off x="8040150" y="4997049"/>
              <a:ext cx="910827" cy="461665"/>
            </a:xfrm>
            <a:prstGeom prst="rect">
              <a:avLst/>
            </a:prstGeom>
            <a:noFill/>
          </p:spPr>
          <p:txBody>
            <a:bodyPr wrap="none" rtlCol="0">
              <a:spAutoFit/>
            </a:bodyPr>
            <a:lstStyle/>
            <a:p>
              <a:r>
                <a:rPr kumimoji="1" lang="en-US" altLang="ja-JP" sz="2400" dirty="0"/>
                <a:t>±0%</a:t>
              </a:r>
              <a:endParaRPr kumimoji="1" lang="ja-JP" altLang="en-US" sz="2400"/>
            </a:p>
          </p:txBody>
        </p:sp>
        <p:sp>
          <p:nvSpPr>
            <p:cNvPr id="67" name="テキスト ボックス 66">
              <a:extLst>
                <a:ext uri="{FF2B5EF4-FFF2-40B4-BE49-F238E27FC236}">
                  <a16:creationId xmlns:a16="http://schemas.microsoft.com/office/drawing/2014/main" id="{395FF19B-76F5-F56B-E9A8-232314874C08}"/>
                </a:ext>
              </a:extLst>
            </p:cNvPr>
            <p:cNvSpPr txBox="1"/>
            <p:nvPr/>
          </p:nvSpPr>
          <p:spPr>
            <a:xfrm>
              <a:off x="8911783" y="4997049"/>
              <a:ext cx="737702" cy="461665"/>
            </a:xfrm>
            <a:prstGeom prst="rect">
              <a:avLst/>
            </a:prstGeom>
            <a:noFill/>
          </p:spPr>
          <p:txBody>
            <a:bodyPr wrap="none" rtlCol="0">
              <a:spAutoFit/>
            </a:bodyPr>
            <a:lstStyle/>
            <a:p>
              <a:r>
                <a:rPr lang="en-US" altLang="ja-JP" sz="2400" dirty="0"/>
                <a:t>-5</a:t>
              </a:r>
              <a:r>
                <a:rPr kumimoji="1" lang="en-US" altLang="ja-JP" sz="2400" dirty="0"/>
                <a:t>%</a:t>
              </a:r>
              <a:endParaRPr kumimoji="1" lang="ja-JP" altLang="en-US" sz="2400"/>
            </a:p>
          </p:txBody>
        </p:sp>
        <p:sp>
          <p:nvSpPr>
            <p:cNvPr id="68" name="テキスト ボックス 67">
              <a:extLst>
                <a:ext uri="{FF2B5EF4-FFF2-40B4-BE49-F238E27FC236}">
                  <a16:creationId xmlns:a16="http://schemas.microsoft.com/office/drawing/2014/main" id="{F2896553-E013-7AB0-93B3-C4ABE5829E9F}"/>
                </a:ext>
              </a:extLst>
            </p:cNvPr>
            <p:cNvSpPr txBox="1"/>
            <p:nvPr/>
          </p:nvSpPr>
          <p:spPr>
            <a:xfrm>
              <a:off x="9711341" y="4997049"/>
              <a:ext cx="909223" cy="461665"/>
            </a:xfrm>
            <a:prstGeom prst="rect">
              <a:avLst/>
            </a:prstGeom>
            <a:noFill/>
          </p:spPr>
          <p:txBody>
            <a:bodyPr wrap="none" rtlCol="0">
              <a:spAutoFit/>
            </a:bodyPr>
            <a:lstStyle/>
            <a:p>
              <a:r>
                <a:rPr lang="en-US" altLang="ja-JP" sz="2400" dirty="0"/>
                <a:t>-10</a:t>
              </a:r>
              <a:r>
                <a:rPr kumimoji="1" lang="en-US" altLang="ja-JP" sz="2400" dirty="0"/>
                <a:t>%</a:t>
              </a:r>
              <a:endParaRPr kumimoji="1" lang="ja-JP" altLang="en-US" sz="2400"/>
            </a:p>
          </p:txBody>
        </p:sp>
        <p:sp>
          <p:nvSpPr>
            <p:cNvPr id="69" name="テキスト ボックス 68">
              <a:extLst>
                <a:ext uri="{FF2B5EF4-FFF2-40B4-BE49-F238E27FC236}">
                  <a16:creationId xmlns:a16="http://schemas.microsoft.com/office/drawing/2014/main" id="{A8F944EE-61C5-D09F-3607-84BDDD588EBB}"/>
                </a:ext>
              </a:extLst>
            </p:cNvPr>
            <p:cNvSpPr txBox="1"/>
            <p:nvPr/>
          </p:nvSpPr>
          <p:spPr>
            <a:xfrm>
              <a:off x="6395204" y="5068519"/>
              <a:ext cx="715260" cy="461665"/>
            </a:xfrm>
            <a:prstGeom prst="rect">
              <a:avLst/>
            </a:prstGeom>
            <a:noFill/>
          </p:spPr>
          <p:txBody>
            <a:bodyPr wrap="none" rtlCol="0">
              <a:spAutoFit/>
            </a:bodyPr>
            <a:lstStyle/>
            <a:p>
              <a:pPr algn="l"/>
              <a:r>
                <a:rPr kumimoji="1" lang="en-US" altLang="ja-JP" sz="2400" dirty="0"/>
                <a:t>j</a:t>
              </a:r>
              <a:r>
                <a:rPr kumimoji="1" lang="en-US" altLang="ja-JP" sz="2400" baseline="-25000" dirty="0"/>
                <a:t>13/2</a:t>
              </a:r>
              <a:endParaRPr kumimoji="1" lang="ja-JP" altLang="en-US" sz="2400" baseline="-25000" dirty="0"/>
            </a:p>
          </p:txBody>
        </p:sp>
        <p:cxnSp>
          <p:nvCxnSpPr>
            <p:cNvPr id="71" name="直線矢印コネクタ 70">
              <a:extLst>
                <a:ext uri="{FF2B5EF4-FFF2-40B4-BE49-F238E27FC236}">
                  <a16:creationId xmlns:a16="http://schemas.microsoft.com/office/drawing/2014/main" id="{0DD29205-E188-FA90-3793-B0BCDC4DF5C5}"/>
                </a:ext>
              </a:extLst>
            </p:cNvPr>
            <p:cNvCxnSpPr>
              <a:cxnSpLocks/>
            </p:cNvCxnSpPr>
            <p:nvPr/>
          </p:nvCxnSpPr>
          <p:spPr>
            <a:xfrm>
              <a:off x="10449820" y="5702423"/>
              <a:ext cx="0" cy="885018"/>
            </a:xfrm>
            <a:prstGeom prst="straightConnector1">
              <a:avLst/>
            </a:prstGeom>
            <a:ln w="28575">
              <a:solidFill>
                <a:srgbClr val="FFC000"/>
              </a:solidFill>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72" name="直線矢印コネクタ 71">
              <a:extLst>
                <a:ext uri="{FF2B5EF4-FFF2-40B4-BE49-F238E27FC236}">
                  <a16:creationId xmlns:a16="http://schemas.microsoft.com/office/drawing/2014/main" id="{16779298-B24D-4331-DC6F-2AD3E19B0A83}"/>
                </a:ext>
              </a:extLst>
            </p:cNvPr>
            <p:cNvCxnSpPr>
              <a:cxnSpLocks/>
            </p:cNvCxnSpPr>
            <p:nvPr/>
          </p:nvCxnSpPr>
          <p:spPr>
            <a:xfrm>
              <a:off x="10704747" y="5530184"/>
              <a:ext cx="0" cy="1057257"/>
            </a:xfrm>
            <a:prstGeom prst="straightConnector1">
              <a:avLst/>
            </a:prstGeom>
            <a:ln w="28575">
              <a:solidFill>
                <a:srgbClr val="FF0000"/>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15" name="円/楕円 14">
              <a:extLst>
                <a:ext uri="{FF2B5EF4-FFF2-40B4-BE49-F238E27FC236}">
                  <a16:creationId xmlns:a16="http://schemas.microsoft.com/office/drawing/2014/main" id="{19B072F6-7947-EBBB-3D14-CFC60419D35D}"/>
                </a:ext>
              </a:extLst>
            </p:cNvPr>
            <p:cNvSpPr/>
            <p:nvPr/>
          </p:nvSpPr>
          <p:spPr>
            <a:xfrm>
              <a:off x="8209134" y="6503743"/>
              <a:ext cx="167396" cy="1673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22" name="円/楕円 21">
              <a:extLst>
                <a:ext uri="{FF2B5EF4-FFF2-40B4-BE49-F238E27FC236}">
                  <a16:creationId xmlns:a16="http://schemas.microsoft.com/office/drawing/2014/main" id="{7403D2C1-4B9D-B629-E2D2-A0F6B791E689}"/>
                </a:ext>
              </a:extLst>
            </p:cNvPr>
            <p:cNvSpPr/>
            <p:nvPr/>
          </p:nvSpPr>
          <p:spPr>
            <a:xfrm>
              <a:off x="9361632" y="6501893"/>
              <a:ext cx="167396" cy="1673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grpSp>
    </p:spTree>
    <p:extLst>
      <p:ext uri="{BB962C8B-B14F-4D97-AF65-F5344CB8AC3E}">
        <p14:creationId xmlns:p14="http://schemas.microsoft.com/office/powerpoint/2010/main" val="3048014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32958ED-B6D2-CBB2-D5FE-BA77DBC0CE9F}"/>
              </a:ext>
            </a:extLst>
          </p:cNvPr>
          <p:cNvSpPr>
            <a:spLocks noGrp="1"/>
          </p:cNvSpPr>
          <p:nvPr>
            <p:ph type="title"/>
          </p:nvPr>
        </p:nvSpPr>
        <p:spPr/>
        <p:txBody>
          <a:bodyPr/>
          <a:lstStyle/>
          <a:p>
            <a:r>
              <a:rPr kumimoji="1" lang="en-US" altLang="ja-JP" dirty="0"/>
              <a:t>N=184 shell gap vs Inner barrier (②)</a:t>
            </a:r>
            <a:endParaRPr kumimoji="1" lang="ja-JP" altLang="en-US"/>
          </a:p>
        </p:txBody>
      </p:sp>
      <p:sp>
        <p:nvSpPr>
          <p:cNvPr id="4" name="スライド番号プレースホルダー 3">
            <a:extLst>
              <a:ext uri="{FF2B5EF4-FFF2-40B4-BE49-F238E27FC236}">
                <a16:creationId xmlns:a16="http://schemas.microsoft.com/office/drawing/2014/main" id="{ACE1790C-C339-C7AC-B8A2-1D94455C95D1}"/>
              </a:ext>
            </a:extLst>
          </p:cNvPr>
          <p:cNvSpPr>
            <a:spLocks noGrp="1"/>
          </p:cNvSpPr>
          <p:nvPr>
            <p:ph type="sldNum" sz="quarter" idx="12"/>
          </p:nvPr>
        </p:nvSpPr>
        <p:spPr/>
        <p:txBody>
          <a:bodyPr/>
          <a:lstStyle/>
          <a:p>
            <a:fld id="{AECE1011-B0EB-A34B-826A-984540224A6C}" type="slidenum">
              <a:rPr lang="ja-JP" altLang="en-US" smtClean="0"/>
              <a:pPr/>
              <a:t>9</a:t>
            </a:fld>
            <a:endParaRPr lang="ja-JP" altLang="en-US"/>
          </a:p>
        </p:txBody>
      </p:sp>
      <p:pic>
        <p:nvPicPr>
          <p:cNvPr id="19" name="図 18">
            <a:extLst>
              <a:ext uri="{FF2B5EF4-FFF2-40B4-BE49-F238E27FC236}">
                <a16:creationId xmlns:a16="http://schemas.microsoft.com/office/drawing/2014/main" id="{8C5AA21B-EA73-0B25-7FA2-3ECB12F99087}"/>
              </a:ext>
            </a:extLst>
          </p:cNvPr>
          <p:cNvPicPr>
            <a:picLocks noChangeAspect="1"/>
          </p:cNvPicPr>
          <p:nvPr/>
        </p:nvPicPr>
        <p:blipFill>
          <a:blip r:embed="rId3"/>
          <a:stretch>
            <a:fillRect/>
          </a:stretch>
        </p:blipFill>
        <p:spPr>
          <a:xfrm>
            <a:off x="10247747" y="157880"/>
            <a:ext cx="1740170" cy="1044102"/>
          </a:xfrm>
          <a:prstGeom prst="rect">
            <a:avLst/>
          </a:prstGeom>
        </p:spPr>
      </p:pic>
      <p:cxnSp>
        <p:nvCxnSpPr>
          <p:cNvPr id="20" name="直線矢印コネクタ 19">
            <a:extLst>
              <a:ext uri="{FF2B5EF4-FFF2-40B4-BE49-F238E27FC236}">
                <a16:creationId xmlns:a16="http://schemas.microsoft.com/office/drawing/2014/main" id="{1F9CF923-62DA-FD6A-DA11-7226DA5BB7E6}"/>
              </a:ext>
            </a:extLst>
          </p:cNvPr>
          <p:cNvCxnSpPr>
            <a:cxnSpLocks/>
          </p:cNvCxnSpPr>
          <p:nvPr/>
        </p:nvCxnSpPr>
        <p:spPr>
          <a:xfrm>
            <a:off x="11333888" y="287587"/>
            <a:ext cx="0" cy="712111"/>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22" name="角丸四角形 21">
            <a:extLst>
              <a:ext uri="{FF2B5EF4-FFF2-40B4-BE49-F238E27FC236}">
                <a16:creationId xmlns:a16="http://schemas.microsoft.com/office/drawing/2014/main" id="{B2102012-DDB0-790E-C5E9-29EE9EA1DE5A}"/>
              </a:ext>
            </a:extLst>
          </p:cNvPr>
          <p:cNvSpPr/>
          <p:nvPr/>
        </p:nvSpPr>
        <p:spPr>
          <a:xfrm>
            <a:off x="102800" y="1206541"/>
            <a:ext cx="5805493" cy="3853058"/>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角丸四角形 22">
            <a:extLst>
              <a:ext uri="{FF2B5EF4-FFF2-40B4-BE49-F238E27FC236}">
                <a16:creationId xmlns:a16="http://schemas.microsoft.com/office/drawing/2014/main" id="{6797F486-85CF-7C46-3C70-DE05AA9B1C7F}"/>
              </a:ext>
            </a:extLst>
          </p:cNvPr>
          <p:cNvSpPr/>
          <p:nvPr/>
        </p:nvSpPr>
        <p:spPr>
          <a:xfrm>
            <a:off x="6096975" y="1195790"/>
            <a:ext cx="5805491" cy="3853058"/>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 name="グループ化 2">
            <a:extLst>
              <a:ext uri="{FF2B5EF4-FFF2-40B4-BE49-F238E27FC236}">
                <a16:creationId xmlns:a16="http://schemas.microsoft.com/office/drawing/2014/main" id="{F7B99E21-A0DF-2C49-7993-5F6A2E63A28D}"/>
              </a:ext>
            </a:extLst>
          </p:cNvPr>
          <p:cNvGrpSpPr/>
          <p:nvPr/>
        </p:nvGrpSpPr>
        <p:grpSpPr>
          <a:xfrm>
            <a:off x="137671" y="1475285"/>
            <a:ext cx="5746268" cy="3582953"/>
            <a:chOff x="137671" y="1713827"/>
            <a:chExt cx="5746268" cy="3582953"/>
          </a:xfrm>
        </p:grpSpPr>
        <p:pic>
          <p:nvPicPr>
            <p:cNvPr id="11" name="図 10">
              <a:extLst>
                <a:ext uri="{FF2B5EF4-FFF2-40B4-BE49-F238E27FC236}">
                  <a16:creationId xmlns:a16="http://schemas.microsoft.com/office/drawing/2014/main" id="{E36ED48F-8BF9-C08B-61B6-EB6D7A536EC2}"/>
                </a:ext>
              </a:extLst>
            </p:cNvPr>
            <p:cNvPicPr>
              <a:picLocks noChangeAspect="1"/>
            </p:cNvPicPr>
            <p:nvPr/>
          </p:nvPicPr>
          <p:blipFill>
            <a:blip r:embed="rId4"/>
            <a:srcRect/>
            <a:stretch/>
          </p:blipFill>
          <p:spPr>
            <a:xfrm>
              <a:off x="137671" y="1713827"/>
              <a:ext cx="5746268" cy="3447761"/>
            </a:xfrm>
            <a:prstGeom prst="rect">
              <a:avLst/>
            </a:prstGeom>
          </p:spPr>
        </p:pic>
        <p:sp>
          <p:nvSpPr>
            <p:cNvPr id="25" name="テキスト ボックス 24">
              <a:extLst>
                <a:ext uri="{FF2B5EF4-FFF2-40B4-BE49-F238E27FC236}">
                  <a16:creationId xmlns:a16="http://schemas.microsoft.com/office/drawing/2014/main" id="{775D796A-FB43-5E0B-0C2D-DE777BE7B7C6}"/>
                </a:ext>
              </a:extLst>
            </p:cNvPr>
            <p:cNvSpPr txBox="1"/>
            <p:nvPr/>
          </p:nvSpPr>
          <p:spPr>
            <a:xfrm>
              <a:off x="1538878" y="4927448"/>
              <a:ext cx="1142747" cy="369332"/>
            </a:xfrm>
            <a:prstGeom prst="rect">
              <a:avLst/>
            </a:prstGeom>
            <a:noFill/>
          </p:spPr>
          <p:txBody>
            <a:bodyPr wrap="square" rtlCol="0">
              <a:spAutoFit/>
            </a:bodyPr>
            <a:lstStyle/>
            <a:p>
              <a:r>
                <a:rPr kumimoji="1" lang="en-US" altLang="ja-JP" dirty="0">
                  <a:solidFill>
                    <a:srgbClr val="FF2F92"/>
                  </a:solidFill>
                </a:rPr>
                <a:t>N=118</a:t>
              </a:r>
              <a:endParaRPr kumimoji="1" lang="ja-JP" altLang="en-US">
                <a:solidFill>
                  <a:srgbClr val="FF2F92"/>
                </a:solidFill>
              </a:endParaRPr>
            </a:p>
          </p:txBody>
        </p:sp>
        <p:sp>
          <p:nvSpPr>
            <p:cNvPr id="28" name="円/楕円 27">
              <a:extLst>
                <a:ext uri="{FF2B5EF4-FFF2-40B4-BE49-F238E27FC236}">
                  <a16:creationId xmlns:a16="http://schemas.microsoft.com/office/drawing/2014/main" id="{CD7CDB80-69EF-C487-A03F-615B7C0004B9}"/>
                </a:ext>
              </a:extLst>
            </p:cNvPr>
            <p:cNvSpPr/>
            <p:nvPr/>
          </p:nvSpPr>
          <p:spPr>
            <a:xfrm>
              <a:off x="137671" y="4035723"/>
              <a:ext cx="239072" cy="767176"/>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5" name="グループ化 4">
            <a:extLst>
              <a:ext uri="{FF2B5EF4-FFF2-40B4-BE49-F238E27FC236}">
                <a16:creationId xmlns:a16="http://schemas.microsoft.com/office/drawing/2014/main" id="{802228F2-3D40-DA84-5753-EC23721E9966}"/>
              </a:ext>
            </a:extLst>
          </p:cNvPr>
          <p:cNvGrpSpPr/>
          <p:nvPr/>
        </p:nvGrpSpPr>
        <p:grpSpPr>
          <a:xfrm>
            <a:off x="6081706" y="1439751"/>
            <a:ext cx="5805493" cy="3622702"/>
            <a:chOff x="6081706" y="1678293"/>
            <a:chExt cx="5805493" cy="3622702"/>
          </a:xfrm>
        </p:grpSpPr>
        <p:pic>
          <p:nvPicPr>
            <p:cNvPr id="16" name="図 15">
              <a:extLst>
                <a:ext uri="{FF2B5EF4-FFF2-40B4-BE49-F238E27FC236}">
                  <a16:creationId xmlns:a16="http://schemas.microsoft.com/office/drawing/2014/main" id="{E169180E-E4E1-D920-30BD-570C738DB58C}"/>
                </a:ext>
              </a:extLst>
            </p:cNvPr>
            <p:cNvPicPr>
              <a:picLocks noChangeAspect="1"/>
            </p:cNvPicPr>
            <p:nvPr/>
          </p:nvPicPr>
          <p:blipFill>
            <a:blip r:embed="rId5"/>
            <a:srcRect/>
            <a:stretch/>
          </p:blipFill>
          <p:spPr>
            <a:xfrm>
              <a:off x="6081706" y="1678293"/>
              <a:ext cx="5805493" cy="3483296"/>
            </a:xfrm>
            <a:prstGeom prst="rect">
              <a:avLst/>
            </a:prstGeom>
          </p:spPr>
        </p:pic>
        <p:sp>
          <p:nvSpPr>
            <p:cNvPr id="26" name="テキスト ボックス 25">
              <a:extLst>
                <a:ext uri="{FF2B5EF4-FFF2-40B4-BE49-F238E27FC236}">
                  <a16:creationId xmlns:a16="http://schemas.microsoft.com/office/drawing/2014/main" id="{3E00FFF0-086A-321A-F146-CBF8B7214548}"/>
                </a:ext>
              </a:extLst>
            </p:cNvPr>
            <p:cNvSpPr txBox="1"/>
            <p:nvPr/>
          </p:nvSpPr>
          <p:spPr>
            <a:xfrm>
              <a:off x="7179170" y="4927448"/>
              <a:ext cx="1154525" cy="373547"/>
            </a:xfrm>
            <a:prstGeom prst="rect">
              <a:avLst/>
            </a:prstGeom>
            <a:noFill/>
          </p:spPr>
          <p:txBody>
            <a:bodyPr wrap="square" rtlCol="0">
              <a:spAutoFit/>
            </a:bodyPr>
            <a:lstStyle/>
            <a:p>
              <a:r>
                <a:rPr kumimoji="1" lang="en-US" altLang="ja-JP" dirty="0">
                  <a:solidFill>
                    <a:srgbClr val="FF2F92"/>
                  </a:solidFill>
                </a:rPr>
                <a:t>N=118</a:t>
              </a:r>
              <a:endParaRPr kumimoji="1" lang="ja-JP" altLang="en-US">
                <a:solidFill>
                  <a:srgbClr val="FF2F92"/>
                </a:solidFill>
              </a:endParaRPr>
            </a:p>
          </p:txBody>
        </p:sp>
        <p:sp>
          <p:nvSpPr>
            <p:cNvPr id="29" name="円/楕円 28">
              <a:extLst>
                <a:ext uri="{FF2B5EF4-FFF2-40B4-BE49-F238E27FC236}">
                  <a16:creationId xmlns:a16="http://schemas.microsoft.com/office/drawing/2014/main" id="{D9BAC620-69A6-8563-55E4-959539D3216F}"/>
                </a:ext>
              </a:extLst>
            </p:cNvPr>
            <p:cNvSpPr/>
            <p:nvPr/>
          </p:nvSpPr>
          <p:spPr>
            <a:xfrm>
              <a:off x="6102296" y="3964436"/>
              <a:ext cx="241536" cy="750355"/>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0" name="グループ化 29">
            <a:extLst>
              <a:ext uri="{FF2B5EF4-FFF2-40B4-BE49-F238E27FC236}">
                <a16:creationId xmlns:a16="http://schemas.microsoft.com/office/drawing/2014/main" id="{E2E61A45-DF11-434B-AA2F-21B60733487E}"/>
              </a:ext>
            </a:extLst>
          </p:cNvPr>
          <p:cNvGrpSpPr/>
          <p:nvPr/>
        </p:nvGrpSpPr>
        <p:grpSpPr>
          <a:xfrm>
            <a:off x="1168940" y="5573660"/>
            <a:ext cx="3276076" cy="704049"/>
            <a:chOff x="22891530" y="23156189"/>
            <a:chExt cx="3276076" cy="704049"/>
          </a:xfrm>
        </p:grpSpPr>
        <p:sp>
          <p:nvSpPr>
            <p:cNvPr id="31" name="角丸四角形 30">
              <a:extLst>
                <a:ext uri="{FF2B5EF4-FFF2-40B4-BE49-F238E27FC236}">
                  <a16:creationId xmlns:a16="http://schemas.microsoft.com/office/drawing/2014/main" id="{CD3EA032-D525-09C2-5596-93B60AAEC788}"/>
                </a:ext>
              </a:extLst>
            </p:cNvPr>
            <p:cNvSpPr/>
            <p:nvPr/>
          </p:nvSpPr>
          <p:spPr>
            <a:xfrm>
              <a:off x="22891530" y="23156189"/>
              <a:ext cx="3235077" cy="704049"/>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テキスト ボックス 31">
              <a:extLst>
                <a:ext uri="{FF2B5EF4-FFF2-40B4-BE49-F238E27FC236}">
                  <a16:creationId xmlns:a16="http://schemas.microsoft.com/office/drawing/2014/main" id="{48CED69B-7911-3722-A04D-D589E20B5E2D}"/>
                </a:ext>
              </a:extLst>
            </p:cNvPr>
            <p:cNvSpPr txBox="1"/>
            <p:nvPr/>
          </p:nvSpPr>
          <p:spPr>
            <a:xfrm>
              <a:off x="22932525" y="23232441"/>
              <a:ext cx="3235081" cy="523220"/>
            </a:xfrm>
            <a:prstGeom prst="rect">
              <a:avLst/>
            </a:prstGeom>
            <a:noFill/>
          </p:spPr>
          <p:txBody>
            <a:bodyPr wrap="square" rtlCol="0">
              <a:spAutoFit/>
            </a:bodyPr>
            <a:lstStyle/>
            <a:p>
              <a:r>
                <a:rPr kumimoji="1" lang="en-US" altLang="ja-JP" sz="2800" dirty="0"/>
                <a:t>Weakly correlated</a:t>
              </a:r>
              <a:endParaRPr kumimoji="1" lang="en" altLang="ja-JP" sz="2800" dirty="0"/>
            </a:p>
          </p:txBody>
        </p:sp>
      </p:grpSp>
      <p:sp>
        <p:nvSpPr>
          <p:cNvPr id="33" name="テキスト ボックス 32">
            <a:extLst>
              <a:ext uri="{FF2B5EF4-FFF2-40B4-BE49-F238E27FC236}">
                <a16:creationId xmlns:a16="http://schemas.microsoft.com/office/drawing/2014/main" id="{3BFC12D6-8D3A-86C1-0712-B0585C763796}"/>
              </a:ext>
            </a:extLst>
          </p:cNvPr>
          <p:cNvSpPr txBox="1"/>
          <p:nvPr/>
        </p:nvSpPr>
        <p:spPr>
          <a:xfrm>
            <a:off x="719506" y="1177887"/>
            <a:ext cx="4437433" cy="461665"/>
          </a:xfrm>
          <a:prstGeom prst="rect">
            <a:avLst/>
          </a:prstGeom>
          <a:noFill/>
        </p:spPr>
        <p:txBody>
          <a:bodyPr wrap="none" rtlCol="0">
            <a:spAutoFit/>
          </a:bodyPr>
          <a:lstStyle/>
          <a:p>
            <a:r>
              <a:rPr lang="en-US" altLang="ja-JP" sz="2400" dirty="0"/>
              <a:t>For different effective masses</a:t>
            </a:r>
            <a:endParaRPr kumimoji="1" lang="ja-JP" altLang="en-US" sz="2400"/>
          </a:p>
        </p:txBody>
      </p:sp>
      <p:sp>
        <p:nvSpPr>
          <p:cNvPr id="34" name="テキスト ボックス 33">
            <a:extLst>
              <a:ext uri="{FF2B5EF4-FFF2-40B4-BE49-F238E27FC236}">
                <a16:creationId xmlns:a16="http://schemas.microsoft.com/office/drawing/2014/main" id="{0E002D07-552A-70E7-20E8-595C2EE43C20}"/>
              </a:ext>
            </a:extLst>
          </p:cNvPr>
          <p:cNvSpPr txBox="1"/>
          <p:nvPr/>
        </p:nvSpPr>
        <p:spPr>
          <a:xfrm>
            <a:off x="6336843" y="1177887"/>
            <a:ext cx="5503430" cy="461665"/>
          </a:xfrm>
          <a:prstGeom prst="rect">
            <a:avLst/>
          </a:prstGeom>
          <a:noFill/>
        </p:spPr>
        <p:txBody>
          <a:bodyPr wrap="none" rtlCol="0">
            <a:spAutoFit/>
          </a:bodyPr>
          <a:lstStyle/>
          <a:p>
            <a:r>
              <a:rPr kumimoji="1" lang="en-US" altLang="ja-JP" sz="2400" dirty="0"/>
              <a:t>For different SO interaction strengths</a:t>
            </a:r>
            <a:endParaRPr kumimoji="1" lang="ja-JP" altLang="en-US" sz="2400"/>
          </a:p>
        </p:txBody>
      </p:sp>
      <p:grpSp>
        <p:nvGrpSpPr>
          <p:cNvPr id="55" name="グループ化 54">
            <a:extLst>
              <a:ext uri="{FF2B5EF4-FFF2-40B4-BE49-F238E27FC236}">
                <a16:creationId xmlns:a16="http://schemas.microsoft.com/office/drawing/2014/main" id="{EF6D3754-4397-7510-E865-73B796E4C5E0}"/>
              </a:ext>
            </a:extLst>
          </p:cNvPr>
          <p:cNvGrpSpPr/>
          <p:nvPr/>
        </p:nvGrpSpPr>
        <p:grpSpPr>
          <a:xfrm>
            <a:off x="6395204" y="4997049"/>
            <a:ext cx="4309543" cy="1694513"/>
            <a:chOff x="6395204" y="4997049"/>
            <a:chExt cx="4309543" cy="1694513"/>
          </a:xfrm>
        </p:grpSpPr>
        <p:sp>
          <p:nvSpPr>
            <p:cNvPr id="56" name="テキスト ボックス 55">
              <a:extLst>
                <a:ext uri="{FF2B5EF4-FFF2-40B4-BE49-F238E27FC236}">
                  <a16:creationId xmlns:a16="http://schemas.microsoft.com/office/drawing/2014/main" id="{7AC975C9-166D-D2BD-9272-50B4F3A3F42F}"/>
                </a:ext>
              </a:extLst>
            </p:cNvPr>
            <p:cNvSpPr txBox="1"/>
            <p:nvPr/>
          </p:nvSpPr>
          <p:spPr>
            <a:xfrm>
              <a:off x="6395204" y="5433831"/>
              <a:ext cx="803425" cy="461665"/>
            </a:xfrm>
            <a:prstGeom prst="rect">
              <a:avLst/>
            </a:prstGeom>
            <a:noFill/>
          </p:spPr>
          <p:txBody>
            <a:bodyPr wrap="none" rtlCol="0">
              <a:spAutoFit/>
            </a:bodyPr>
            <a:lstStyle/>
            <a:p>
              <a:pPr algn="l"/>
              <a:r>
                <a:rPr kumimoji="1" lang="en-US" altLang="ja-JP" sz="2400" dirty="0"/>
                <a:t>h</a:t>
              </a:r>
              <a:r>
                <a:rPr kumimoji="1" lang="en-US" altLang="ja-JP" sz="2400" baseline="-25000" dirty="0"/>
                <a:t>11/2</a:t>
              </a:r>
              <a:endParaRPr kumimoji="1" lang="ja-JP" altLang="en-US" sz="2400" baseline="-25000" dirty="0"/>
            </a:p>
          </p:txBody>
        </p:sp>
        <p:sp>
          <p:nvSpPr>
            <p:cNvPr id="57" name="テキスト ボックス 56">
              <a:extLst>
                <a:ext uri="{FF2B5EF4-FFF2-40B4-BE49-F238E27FC236}">
                  <a16:creationId xmlns:a16="http://schemas.microsoft.com/office/drawing/2014/main" id="{C8C75E40-8E1D-7834-82C5-C289F327DA8E}"/>
                </a:ext>
              </a:extLst>
            </p:cNvPr>
            <p:cNvSpPr txBox="1"/>
            <p:nvPr/>
          </p:nvSpPr>
          <p:spPr>
            <a:xfrm>
              <a:off x="6395204" y="6229897"/>
              <a:ext cx="668773" cy="461665"/>
            </a:xfrm>
            <a:prstGeom prst="rect">
              <a:avLst/>
            </a:prstGeom>
            <a:noFill/>
          </p:spPr>
          <p:txBody>
            <a:bodyPr wrap="none" rtlCol="0">
              <a:spAutoFit/>
            </a:bodyPr>
            <a:lstStyle/>
            <a:p>
              <a:pPr algn="l"/>
              <a:r>
                <a:rPr kumimoji="1" lang="en-US" altLang="ja-JP" sz="2400" dirty="0"/>
                <a:t>s</a:t>
              </a:r>
              <a:r>
                <a:rPr kumimoji="1" lang="en-US" altLang="ja-JP" sz="2400" baseline="-25000" dirty="0"/>
                <a:t>1/2</a:t>
              </a:r>
              <a:endParaRPr kumimoji="1" lang="ja-JP" altLang="en-US" sz="2400" baseline="-25000" dirty="0"/>
            </a:p>
          </p:txBody>
        </p:sp>
        <p:sp>
          <p:nvSpPr>
            <p:cNvPr id="58" name="テキスト ボックス 57">
              <a:extLst>
                <a:ext uri="{FF2B5EF4-FFF2-40B4-BE49-F238E27FC236}">
                  <a16:creationId xmlns:a16="http://schemas.microsoft.com/office/drawing/2014/main" id="{B89A9695-9BA2-DFF0-BAC3-242F3355FDA8}"/>
                </a:ext>
              </a:extLst>
            </p:cNvPr>
            <p:cNvSpPr txBox="1"/>
            <p:nvPr/>
          </p:nvSpPr>
          <p:spPr>
            <a:xfrm>
              <a:off x="8738354" y="5911923"/>
              <a:ext cx="699230" cy="461665"/>
            </a:xfrm>
            <a:prstGeom prst="rect">
              <a:avLst/>
            </a:prstGeom>
            <a:noFill/>
          </p:spPr>
          <p:txBody>
            <a:bodyPr wrap="none" rtlCol="0">
              <a:spAutoFit/>
            </a:bodyPr>
            <a:lstStyle/>
            <a:p>
              <a:pPr algn="l"/>
              <a:r>
                <a:rPr kumimoji="1" lang="en-US" altLang="ja-JP" sz="2400" dirty="0"/>
                <a:t>184</a:t>
              </a:r>
              <a:endParaRPr kumimoji="1" lang="ja-JP" altLang="en-US" sz="2400" dirty="0"/>
            </a:p>
          </p:txBody>
        </p:sp>
        <p:cxnSp>
          <p:nvCxnSpPr>
            <p:cNvPr id="59" name="直線コネクタ 58">
              <a:extLst>
                <a:ext uri="{FF2B5EF4-FFF2-40B4-BE49-F238E27FC236}">
                  <a16:creationId xmlns:a16="http://schemas.microsoft.com/office/drawing/2014/main" id="{ACED6116-3764-1A77-C456-78F8F9C542CA}"/>
                </a:ext>
              </a:extLst>
            </p:cNvPr>
            <p:cNvCxnSpPr>
              <a:cxnSpLocks/>
            </p:cNvCxnSpPr>
            <p:nvPr/>
          </p:nvCxnSpPr>
          <p:spPr>
            <a:xfrm>
              <a:off x="7354957" y="6587441"/>
              <a:ext cx="3017620" cy="0"/>
            </a:xfrm>
            <a:prstGeom prst="line">
              <a:avLst/>
            </a:prstGeom>
            <a:ln w="38100"/>
          </p:spPr>
          <p:style>
            <a:lnRef idx="2">
              <a:schemeClr val="accent1"/>
            </a:lnRef>
            <a:fillRef idx="0">
              <a:schemeClr val="accent1"/>
            </a:fillRef>
            <a:effectRef idx="1">
              <a:schemeClr val="accent1"/>
            </a:effectRef>
            <a:fontRef idx="minor">
              <a:schemeClr val="tx1"/>
            </a:fontRef>
          </p:style>
        </p:cxnSp>
        <p:cxnSp>
          <p:nvCxnSpPr>
            <p:cNvPr id="60" name="直線コネクタ 59">
              <a:extLst>
                <a:ext uri="{FF2B5EF4-FFF2-40B4-BE49-F238E27FC236}">
                  <a16:creationId xmlns:a16="http://schemas.microsoft.com/office/drawing/2014/main" id="{8A1A9051-9985-0CBE-1CD2-F9ECB67BCED5}"/>
                </a:ext>
              </a:extLst>
            </p:cNvPr>
            <p:cNvCxnSpPr>
              <a:cxnSpLocks/>
            </p:cNvCxnSpPr>
            <p:nvPr/>
          </p:nvCxnSpPr>
          <p:spPr>
            <a:xfrm>
              <a:off x="7234177" y="5402336"/>
              <a:ext cx="3075405" cy="300087"/>
            </a:xfrm>
            <a:prstGeom prst="line">
              <a:avLst/>
            </a:prstGeom>
            <a:ln w="38100"/>
          </p:spPr>
          <p:style>
            <a:lnRef idx="2">
              <a:schemeClr val="accent1"/>
            </a:lnRef>
            <a:fillRef idx="0">
              <a:schemeClr val="accent1"/>
            </a:fillRef>
            <a:effectRef idx="1">
              <a:schemeClr val="accent1"/>
            </a:effectRef>
            <a:fontRef idx="minor">
              <a:schemeClr val="tx1"/>
            </a:fontRef>
          </p:style>
        </p:cxnSp>
        <p:cxnSp>
          <p:nvCxnSpPr>
            <p:cNvPr id="61" name="直線コネクタ 60">
              <a:extLst>
                <a:ext uri="{FF2B5EF4-FFF2-40B4-BE49-F238E27FC236}">
                  <a16:creationId xmlns:a16="http://schemas.microsoft.com/office/drawing/2014/main" id="{CFD73E91-4080-BD73-5460-B726E1B3E639}"/>
                </a:ext>
              </a:extLst>
            </p:cNvPr>
            <p:cNvCxnSpPr>
              <a:cxnSpLocks/>
            </p:cNvCxnSpPr>
            <p:nvPr/>
          </p:nvCxnSpPr>
          <p:spPr>
            <a:xfrm flipV="1">
              <a:off x="7234177" y="5573660"/>
              <a:ext cx="3053227" cy="100866"/>
            </a:xfrm>
            <a:prstGeom prst="line">
              <a:avLst/>
            </a:prstGeom>
            <a:ln w="38100"/>
          </p:spPr>
          <p:style>
            <a:lnRef idx="2">
              <a:schemeClr val="accent1"/>
            </a:lnRef>
            <a:fillRef idx="0">
              <a:schemeClr val="accent1"/>
            </a:fillRef>
            <a:effectRef idx="1">
              <a:schemeClr val="accent1"/>
            </a:effectRef>
            <a:fontRef idx="minor">
              <a:schemeClr val="tx1"/>
            </a:fontRef>
          </p:style>
        </p:cxnSp>
        <p:sp>
          <p:nvSpPr>
            <p:cNvPr id="62" name="テキスト ボックス 61">
              <a:extLst>
                <a:ext uri="{FF2B5EF4-FFF2-40B4-BE49-F238E27FC236}">
                  <a16:creationId xmlns:a16="http://schemas.microsoft.com/office/drawing/2014/main" id="{3DEF81CA-FB88-0B6E-FE81-50AA2DA5BF54}"/>
                </a:ext>
              </a:extLst>
            </p:cNvPr>
            <p:cNvSpPr txBox="1"/>
            <p:nvPr/>
          </p:nvSpPr>
          <p:spPr>
            <a:xfrm>
              <a:off x="6972867" y="4997049"/>
              <a:ext cx="997389" cy="461665"/>
            </a:xfrm>
            <a:prstGeom prst="rect">
              <a:avLst/>
            </a:prstGeom>
            <a:noFill/>
          </p:spPr>
          <p:txBody>
            <a:bodyPr wrap="none" rtlCol="0">
              <a:spAutoFit/>
            </a:bodyPr>
            <a:lstStyle/>
            <a:p>
              <a:r>
                <a:rPr kumimoji="1" lang="en-US" altLang="ja-JP" sz="2400" dirty="0"/>
                <a:t>+10%</a:t>
              </a:r>
              <a:endParaRPr kumimoji="1" lang="ja-JP" altLang="en-US" sz="2400"/>
            </a:p>
          </p:txBody>
        </p:sp>
        <p:sp>
          <p:nvSpPr>
            <p:cNvPr id="63" name="テキスト ボックス 62">
              <a:extLst>
                <a:ext uri="{FF2B5EF4-FFF2-40B4-BE49-F238E27FC236}">
                  <a16:creationId xmlns:a16="http://schemas.microsoft.com/office/drawing/2014/main" id="{5FAE0D6A-044B-5BB2-674A-6821EAE9BCA3}"/>
                </a:ext>
              </a:extLst>
            </p:cNvPr>
            <p:cNvSpPr txBox="1"/>
            <p:nvPr/>
          </p:nvSpPr>
          <p:spPr>
            <a:xfrm>
              <a:off x="8040150" y="4997049"/>
              <a:ext cx="910827" cy="461665"/>
            </a:xfrm>
            <a:prstGeom prst="rect">
              <a:avLst/>
            </a:prstGeom>
            <a:noFill/>
          </p:spPr>
          <p:txBody>
            <a:bodyPr wrap="none" rtlCol="0">
              <a:spAutoFit/>
            </a:bodyPr>
            <a:lstStyle/>
            <a:p>
              <a:r>
                <a:rPr kumimoji="1" lang="en-US" altLang="ja-JP" sz="2400" dirty="0"/>
                <a:t>±0%</a:t>
              </a:r>
              <a:endParaRPr kumimoji="1" lang="ja-JP" altLang="en-US" sz="2400"/>
            </a:p>
          </p:txBody>
        </p:sp>
        <p:sp>
          <p:nvSpPr>
            <p:cNvPr id="64" name="テキスト ボックス 63">
              <a:extLst>
                <a:ext uri="{FF2B5EF4-FFF2-40B4-BE49-F238E27FC236}">
                  <a16:creationId xmlns:a16="http://schemas.microsoft.com/office/drawing/2014/main" id="{50EDBAAE-BABC-B17B-E233-075BF1C59486}"/>
                </a:ext>
              </a:extLst>
            </p:cNvPr>
            <p:cNvSpPr txBox="1"/>
            <p:nvPr/>
          </p:nvSpPr>
          <p:spPr>
            <a:xfrm>
              <a:off x="8911783" y="4997049"/>
              <a:ext cx="737702" cy="461665"/>
            </a:xfrm>
            <a:prstGeom prst="rect">
              <a:avLst/>
            </a:prstGeom>
            <a:noFill/>
          </p:spPr>
          <p:txBody>
            <a:bodyPr wrap="none" rtlCol="0">
              <a:spAutoFit/>
            </a:bodyPr>
            <a:lstStyle/>
            <a:p>
              <a:r>
                <a:rPr lang="en-US" altLang="ja-JP" sz="2400" dirty="0"/>
                <a:t>-5</a:t>
              </a:r>
              <a:r>
                <a:rPr kumimoji="1" lang="en-US" altLang="ja-JP" sz="2400" dirty="0"/>
                <a:t>%</a:t>
              </a:r>
              <a:endParaRPr kumimoji="1" lang="ja-JP" altLang="en-US" sz="2400"/>
            </a:p>
          </p:txBody>
        </p:sp>
        <p:sp>
          <p:nvSpPr>
            <p:cNvPr id="65" name="テキスト ボックス 64">
              <a:extLst>
                <a:ext uri="{FF2B5EF4-FFF2-40B4-BE49-F238E27FC236}">
                  <a16:creationId xmlns:a16="http://schemas.microsoft.com/office/drawing/2014/main" id="{1DAC38E8-0871-3578-CDF4-D0C8C062F7B7}"/>
                </a:ext>
              </a:extLst>
            </p:cNvPr>
            <p:cNvSpPr txBox="1"/>
            <p:nvPr/>
          </p:nvSpPr>
          <p:spPr>
            <a:xfrm>
              <a:off x="9711341" y="4997049"/>
              <a:ext cx="909223" cy="461665"/>
            </a:xfrm>
            <a:prstGeom prst="rect">
              <a:avLst/>
            </a:prstGeom>
            <a:noFill/>
          </p:spPr>
          <p:txBody>
            <a:bodyPr wrap="none" rtlCol="0">
              <a:spAutoFit/>
            </a:bodyPr>
            <a:lstStyle/>
            <a:p>
              <a:r>
                <a:rPr lang="en-US" altLang="ja-JP" sz="2400" dirty="0"/>
                <a:t>-10</a:t>
              </a:r>
              <a:r>
                <a:rPr kumimoji="1" lang="en-US" altLang="ja-JP" sz="2400" dirty="0"/>
                <a:t>%</a:t>
              </a:r>
              <a:endParaRPr kumimoji="1" lang="ja-JP" altLang="en-US" sz="2400"/>
            </a:p>
          </p:txBody>
        </p:sp>
        <p:sp>
          <p:nvSpPr>
            <p:cNvPr id="66" name="テキスト ボックス 65">
              <a:extLst>
                <a:ext uri="{FF2B5EF4-FFF2-40B4-BE49-F238E27FC236}">
                  <a16:creationId xmlns:a16="http://schemas.microsoft.com/office/drawing/2014/main" id="{CFE1EFBD-AAA6-F666-41D0-63D692EAE834}"/>
                </a:ext>
              </a:extLst>
            </p:cNvPr>
            <p:cNvSpPr txBox="1"/>
            <p:nvPr/>
          </p:nvSpPr>
          <p:spPr>
            <a:xfrm>
              <a:off x="6395204" y="5068519"/>
              <a:ext cx="715260" cy="461665"/>
            </a:xfrm>
            <a:prstGeom prst="rect">
              <a:avLst/>
            </a:prstGeom>
            <a:noFill/>
          </p:spPr>
          <p:txBody>
            <a:bodyPr wrap="none" rtlCol="0">
              <a:spAutoFit/>
            </a:bodyPr>
            <a:lstStyle/>
            <a:p>
              <a:pPr algn="l"/>
              <a:r>
                <a:rPr kumimoji="1" lang="en-US" altLang="ja-JP" sz="2400" dirty="0"/>
                <a:t>j</a:t>
              </a:r>
              <a:r>
                <a:rPr kumimoji="1" lang="en-US" altLang="ja-JP" sz="2400" baseline="-25000" dirty="0"/>
                <a:t>13/2</a:t>
              </a:r>
              <a:endParaRPr kumimoji="1" lang="ja-JP" altLang="en-US" sz="2400" baseline="-25000" dirty="0"/>
            </a:p>
          </p:txBody>
        </p:sp>
        <p:cxnSp>
          <p:nvCxnSpPr>
            <p:cNvPr id="67" name="直線矢印コネクタ 66">
              <a:extLst>
                <a:ext uri="{FF2B5EF4-FFF2-40B4-BE49-F238E27FC236}">
                  <a16:creationId xmlns:a16="http://schemas.microsoft.com/office/drawing/2014/main" id="{08DDCC7F-4EA2-DF9C-014C-A2ECF19A5526}"/>
                </a:ext>
              </a:extLst>
            </p:cNvPr>
            <p:cNvCxnSpPr>
              <a:cxnSpLocks/>
            </p:cNvCxnSpPr>
            <p:nvPr/>
          </p:nvCxnSpPr>
          <p:spPr>
            <a:xfrm>
              <a:off x="10449820" y="5702423"/>
              <a:ext cx="0" cy="885018"/>
            </a:xfrm>
            <a:prstGeom prst="straightConnector1">
              <a:avLst/>
            </a:prstGeom>
            <a:ln w="28575">
              <a:solidFill>
                <a:srgbClr val="FFC000"/>
              </a:solidFill>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68" name="直線矢印コネクタ 67">
              <a:extLst>
                <a:ext uri="{FF2B5EF4-FFF2-40B4-BE49-F238E27FC236}">
                  <a16:creationId xmlns:a16="http://schemas.microsoft.com/office/drawing/2014/main" id="{A05AAB8E-0ACD-8C2A-543A-653D5AFD7899}"/>
                </a:ext>
              </a:extLst>
            </p:cNvPr>
            <p:cNvCxnSpPr>
              <a:cxnSpLocks/>
            </p:cNvCxnSpPr>
            <p:nvPr/>
          </p:nvCxnSpPr>
          <p:spPr>
            <a:xfrm>
              <a:off x="10704747" y="5530184"/>
              <a:ext cx="0" cy="1057257"/>
            </a:xfrm>
            <a:prstGeom prst="straightConnector1">
              <a:avLst/>
            </a:prstGeom>
            <a:ln w="28575">
              <a:solidFill>
                <a:srgbClr val="FF0000"/>
              </a:solidFill>
              <a:headEnd type="triangle"/>
              <a:tailEnd type="triangle"/>
            </a:ln>
          </p:spPr>
          <p:style>
            <a:lnRef idx="2">
              <a:schemeClr val="accent1"/>
            </a:lnRef>
            <a:fillRef idx="0">
              <a:schemeClr val="accent1"/>
            </a:fillRef>
            <a:effectRef idx="1">
              <a:schemeClr val="accent1"/>
            </a:effectRef>
            <a:fontRef idx="minor">
              <a:schemeClr val="tx1"/>
            </a:fontRef>
          </p:style>
        </p:cxnSp>
        <p:sp>
          <p:nvSpPr>
            <p:cNvPr id="69" name="円/楕円 68">
              <a:extLst>
                <a:ext uri="{FF2B5EF4-FFF2-40B4-BE49-F238E27FC236}">
                  <a16:creationId xmlns:a16="http://schemas.microsoft.com/office/drawing/2014/main" id="{FCB4AF1F-DF9C-91FC-0624-611143B65ADF}"/>
                </a:ext>
              </a:extLst>
            </p:cNvPr>
            <p:cNvSpPr/>
            <p:nvPr/>
          </p:nvSpPr>
          <p:spPr>
            <a:xfrm>
              <a:off x="8209134" y="6503743"/>
              <a:ext cx="167396" cy="1673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70" name="円/楕円 69">
              <a:extLst>
                <a:ext uri="{FF2B5EF4-FFF2-40B4-BE49-F238E27FC236}">
                  <a16:creationId xmlns:a16="http://schemas.microsoft.com/office/drawing/2014/main" id="{91B29872-E08E-D8D4-3DA7-62C59174B09F}"/>
                </a:ext>
              </a:extLst>
            </p:cNvPr>
            <p:cNvSpPr/>
            <p:nvPr/>
          </p:nvSpPr>
          <p:spPr>
            <a:xfrm>
              <a:off x="9361632" y="6501893"/>
              <a:ext cx="167396" cy="167396"/>
            </a:xfrm>
            <a:prstGeom prst="ellipse">
              <a:avLst/>
            </a:prstGeom>
            <a:solidFill>
              <a:schemeClr val="tx2"/>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grpSp>
    </p:spTree>
    <p:extLst>
      <p:ext uri="{BB962C8B-B14F-4D97-AF65-F5344CB8AC3E}">
        <p14:creationId xmlns:p14="http://schemas.microsoft.com/office/powerpoint/2010/main" val="3108131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514E8E5-804E-4224-40AF-22A97DD559D4}"/>
              </a:ext>
            </a:extLst>
          </p:cNvPr>
          <p:cNvSpPr>
            <a:spLocks noGrp="1"/>
          </p:cNvSpPr>
          <p:nvPr>
            <p:ph type="title"/>
          </p:nvPr>
        </p:nvSpPr>
        <p:spPr>
          <a:xfrm>
            <a:off x="838200" y="156481"/>
            <a:ext cx="10515600" cy="587912"/>
          </a:xfrm>
        </p:spPr>
        <p:txBody>
          <a:bodyPr/>
          <a:lstStyle/>
          <a:p>
            <a:r>
              <a:rPr kumimoji="1" lang="en-US" altLang="ja-JP" dirty="0"/>
              <a:t>Summary &amp; Future works</a:t>
            </a:r>
            <a:endParaRPr kumimoji="1" lang="ja-JP" altLang="en-US"/>
          </a:p>
        </p:txBody>
      </p:sp>
      <p:sp>
        <p:nvSpPr>
          <p:cNvPr id="3" name="コンテンツ プレースホルダー 2">
            <a:extLst>
              <a:ext uri="{FF2B5EF4-FFF2-40B4-BE49-F238E27FC236}">
                <a16:creationId xmlns:a16="http://schemas.microsoft.com/office/drawing/2014/main" id="{96AEFAF5-3425-60C2-7B2B-B0B6B68183D8}"/>
              </a:ext>
            </a:extLst>
          </p:cNvPr>
          <p:cNvSpPr>
            <a:spLocks noGrp="1"/>
          </p:cNvSpPr>
          <p:nvPr>
            <p:ph idx="1"/>
          </p:nvPr>
        </p:nvSpPr>
        <p:spPr>
          <a:xfrm>
            <a:off x="838200" y="658924"/>
            <a:ext cx="10515600" cy="3293946"/>
          </a:xfrm>
        </p:spPr>
        <p:txBody>
          <a:bodyPr>
            <a:normAutofit lnSpcReduction="10000"/>
          </a:bodyPr>
          <a:lstStyle/>
          <a:p>
            <a:r>
              <a:rPr lang="en-US" altLang="ja-JP" dirty="0"/>
              <a:t>We want t</a:t>
            </a:r>
            <a:r>
              <a:rPr lang="ja-JP" altLang="ja-JP"/>
              <a:t>o explore the island of stability at N=184 using observables at N=118 through their correlation.</a:t>
            </a:r>
            <a:endParaRPr lang="ja-JP" altLang="en-US" sz="3600"/>
          </a:p>
          <a:p>
            <a:pPr marL="571500" indent="-571500"/>
            <a:r>
              <a:rPr lang="en-US" altLang="ja-JP" dirty="0"/>
              <a:t>N=184 neutron shell gap correlates with the N=118 SD excitation energy and inner barrier through effective mass and SO interactions.</a:t>
            </a:r>
          </a:p>
          <a:p>
            <a:pPr marL="571500" indent="-571500"/>
            <a:r>
              <a:rPr lang="en" altLang="ja-JP" dirty="0"/>
              <a:t>So far, the change in the SD excitation energy when the effective mass is varied has been found to be most sensitive to the shell gap.</a:t>
            </a:r>
          </a:p>
        </p:txBody>
      </p:sp>
      <p:sp>
        <p:nvSpPr>
          <p:cNvPr id="4" name="スライド番号プレースホルダー 3">
            <a:extLst>
              <a:ext uri="{FF2B5EF4-FFF2-40B4-BE49-F238E27FC236}">
                <a16:creationId xmlns:a16="http://schemas.microsoft.com/office/drawing/2014/main" id="{3993C40E-DF45-F3DC-FF80-62263DB20D88}"/>
              </a:ext>
            </a:extLst>
          </p:cNvPr>
          <p:cNvSpPr>
            <a:spLocks noGrp="1"/>
          </p:cNvSpPr>
          <p:nvPr>
            <p:ph type="sldNum" sz="quarter" idx="12"/>
          </p:nvPr>
        </p:nvSpPr>
        <p:spPr/>
        <p:txBody>
          <a:bodyPr/>
          <a:lstStyle/>
          <a:p>
            <a:fld id="{AECE1011-B0EB-A34B-826A-984540224A6C}" type="slidenum">
              <a:rPr lang="ja-JP" altLang="en-US" smtClean="0"/>
              <a:pPr/>
              <a:t>10</a:t>
            </a:fld>
            <a:endParaRPr lang="ja-JP" altLang="en-US"/>
          </a:p>
        </p:txBody>
      </p:sp>
      <p:sp>
        <p:nvSpPr>
          <p:cNvPr id="6" name="テキスト ボックス 5">
            <a:extLst>
              <a:ext uri="{FF2B5EF4-FFF2-40B4-BE49-F238E27FC236}">
                <a16:creationId xmlns:a16="http://schemas.microsoft.com/office/drawing/2014/main" id="{26D62819-9387-C57F-6D2B-511E1CBFD923}"/>
              </a:ext>
            </a:extLst>
          </p:cNvPr>
          <p:cNvSpPr txBox="1"/>
          <p:nvPr/>
        </p:nvSpPr>
        <p:spPr>
          <a:xfrm>
            <a:off x="838200" y="5042115"/>
            <a:ext cx="10515600" cy="1815882"/>
          </a:xfrm>
          <a:prstGeom prst="rect">
            <a:avLst/>
          </a:prstGeom>
          <a:noFill/>
        </p:spPr>
        <p:txBody>
          <a:bodyPr wrap="square">
            <a:spAutoFit/>
          </a:bodyPr>
          <a:lstStyle/>
          <a:p>
            <a:pPr marL="571500" indent="-571500">
              <a:buFont typeface="Arial" panose="020B0604020202020204" pitchFamily="34" charset="0"/>
              <a:buChar char="•"/>
            </a:pPr>
            <a:r>
              <a:rPr lang="en-US" altLang="ja-JP" sz="2800" dirty="0"/>
              <a:t>In the future, we will calculate other parameters.</a:t>
            </a:r>
          </a:p>
          <a:p>
            <a:pPr marL="571500" indent="-571500">
              <a:buFont typeface="Arial" panose="020B0604020202020204" pitchFamily="34" charset="0"/>
              <a:buChar char="•"/>
            </a:pPr>
            <a:r>
              <a:rPr lang="en" altLang="ja-JP" sz="2800" dirty="0"/>
              <a:t>We will verify whether a similar correlation between </a:t>
            </a:r>
            <a:r>
              <a:rPr lang="en" altLang="ja-JP" sz="2800" dirty="0" err="1"/>
              <a:t>superdeformed</a:t>
            </a:r>
            <a:r>
              <a:rPr lang="en" altLang="ja-JP" sz="2800" dirty="0"/>
              <a:t> states and spherical magic numbers can be observed in other experimentally accessible nuclei.</a:t>
            </a:r>
            <a:endParaRPr kumimoji="1" lang="ja-JP" altLang="en-US" sz="2800"/>
          </a:p>
        </p:txBody>
      </p:sp>
      <p:grpSp>
        <p:nvGrpSpPr>
          <p:cNvPr id="7" name="グループ化 6">
            <a:extLst>
              <a:ext uri="{FF2B5EF4-FFF2-40B4-BE49-F238E27FC236}">
                <a16:creationId xmlns:a16="http://schemas.microsoft.com/office/drawing/2014/main" id="{E435647B-40E1-9AEE-FD4F-22EE2DA1479A}"/>
              </a:ext>
            </a:extLst>
          </p:cNvPr>
          <p:cNvGrpSpPr/>
          <p:nvPr/>
        </p:nvGrpSpPr>
        <p:grpSpPr>
          <a:xfrm>
            <a:off x="167674" y="3661773"/>
            <a:ext cx="11750636" cy="1466141"/>
            <a:chOff x="220738" y="5320805"/>
            <a:chExt cx="11750636" cy="1466141"/>
          </a:xfrm>
        </p:grpSpPr>
        <p:sp>
          <p:nvSpPr>
            <p:cNvPr id="8" name="角丸四角形 7">
              <a:extLst>
                <a:ext uri="{FF2B5EF4-FFF2-40B4-BE49-F238E27FC236}">
                  <a16:creationId xmlns:a16="http://schemas.microsoft.com/office/drawing/2014/main" id="{ABD6A252-04DE-5481-60E3-CC36D97CA8DD}"/>
                </a:ext>
              </a:extLst>
            </p:cNvPr>
            <p:cNvSpPr/>
            <p:nvPr/>
          </p:nvSpPr>
          <p:spPr>
            <a:xfrm>
              <a:off x="4078130" y="6033853"/>
              <a:ext cx="3375857" cy="462778"/>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a:extLst>
                <a:ext uri="{FF2B5EF4-FFF2-40B4-BE49-F238E27FC236}">
                  <a16:creationId xmlns:a16="http://schemas.microsoft.com/office/drawing/2014/main" id="{BFFB8589-0BED-D48D-7AA9-C2875BED1AC9}"/>
                </a:ext>
              </a:extLst>
            </p:cNvPr>
            <p:cNvSpPr txBox="1"/>
            <p:nvPr/>
          </p:nvSpPr>
          <p:spPr>
            <a:xfrm>
              <a:off x="4079202" y="6046922"/>
              <a:ext cx="3485249" cy="461665"/>
            </a:xfrm>
            <a:prstGeom prst="rect">
              <a:avLst/>
            </a:prstGeom>
            <a:noFill/>
          </p:spPr>
          <p:txBody>
            <a:bodyPr wrap="none" rtlCol="0">
              <a:spAutoFit/>
            </a:bodyPr>
            <a:lstStyle/>
            <a:p>
              <a:r>
                <a:rPr kumimoji="1" lang="en-US" altLang="ja-JP" sz="2400" dirty="0"/>
                <a:t>SO interaction strength</a:t>
              </a:r>
              <a:endParaRPr kumimoji="1" lang="ja-JP" altLang="en-US" sz="2400" dirty="0"/>
            </a:p>
          </p:txBody>
        </p:sp>
        <p:sp>
          <p:nvSpPr>
            <p:cNvPr id="10" name="角丸四角形 9">
              <a:extLst>
                <a:ext uri="{FF2B5EF4-FFF2-40B4-BE49-F238E27FC236}">
                  <a16:creationId xmlns:a16="http://schemas.microsoft.com/office/drawing/2014/main" id="{08C4982E-B7B8-CBF5-4A7F-5B2633384474}"/>
                </a:ext>
              </a:extLst>
            </p:cNvPr>
            <p:cNvSpPr/>
            <p:nvPr/>
          </p:nvSpPr>
          <p:spPr>
            <a:xfrm>
              <a:off x="9130556" y="5529912"/>
              <a:ext cx="2840818" cy="960057"/>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角丸四角形 10">
              <a:extLst>
                <a:ext uri="{FF2B5EF4-FFF2-40B4-BE49-F238E27FC236}">
                  <a16:creationId xmlns:a16="http://schemas.microsoft.com/office/drawing/2014/main" id="{1C061B69-7341-6881-59DE-396DD24F3C60}"/>
                </a:ext>
              </a:extLst>
            </p:cNvPr>
            <p:cNvSpPr/>
            <p:nvPr/>
          </p:nvSpPr>
          <p:spPr>
            <a:xfrm>
              <a:off x="4349000" y="5458399"/>
              <a:ext cx="2840818" cy="462778"/>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角丸四角形 11">
              <a:extLst>
                <a:ext uri="{FF2B5EF4-FFF2-40B4-BE49-F238E27FC236}">
                  <a16:creationId xmlns:a16="http://schemas.microsoft.com/office/drawing/2014/main" id="{EDDEDD09-8AE3-DA1C-6CDF-AD738562C91C}"/>
                </a:ext>
              </a:extLst>
            </p:cNvPr>
            <p:cNvSpPr/>
            <p:nvPr/>
          </p:nvSpPr>
          <p:spPr>
            <a:xfrm>
              <a:off x="220738" y="5754639"/>
              <a:ext cx="2514902" cy="510603"/>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a:extLst>
                <a:ext uri="{FF2B5EF4-FFF2-40B4-BE49-F238E27FC236}">
                  <a16:creationId xmlns:a16="http://schemas.microsoft.com/office/drawing/2014/main" id="{B34803F4-9CD9-BAB8-D72E-8AA9609E5BF6}"/>
                </a:ext>
              </a:extLst>
            </p:cNvPr>
            <p:cNvSpPr txBox="1"/>
            <p:nvPr/>
          </p:nvSpPr>
          <p:spPr>
            <a:xfrm>
              <a:off x="9228174" y="5594442"/>
              <a:ext cx="2743200" cy="830997"/>
            </a:xfrm>
            <a:prstGeom prst="rect">
              <a:avLst/>
            </a:prstGeom>
            <a:noFill/>
          </p:spPr>
          <p:txBody>
            <a:bodyPr wrap="square" rtlCol="0">
              <a:spAutoFit/>
            </a:bodyPr>
            <a:lstStyle/>
            <a:p>
              <a:r>
                <a:rPr lang="en-US" altLang="ja-JP" sz="2400" dirty="0"/>
                <a:t>SD originated from N=118 gap</a:t>
              </a:r>
            </a:p>
          </p:txBody>
        </p:sp>
        <mc:AlternateContent xmlns:mc="http://schemas.openxmlformats.org/markup-compatibility/2006">
          <mc:Choice xmlns:a14="http://schemas.microsoft.com/office/drawing/2010/main" Requires="a14">
            <p:sp>
              <p:nvSpPr>
                <p:cNvPr id="14" name="テキスト ボックス 13">
                  <a:extLst>
                    <a:ext uri="{FF2B5EF4-FFF2-40B4-BE49-F238E27FC236}">
                      <a16:creationId xmlns:a16="http://schemas.microsoft.com/office/drawing/2014/main" id="{8432CF72-369A-E17E-7A43-96FD9CF3EA27}"/>
                    </a:ext>
                  </a:extLst>
                </p:cNvPr>
                <p:cNvSpPr txBox="1"/>
                <p:nvPr/>
              </p:nvSpPr>
              <p:spPr>
                <a:xfrm>
                  <a:off x="4412094" y="5473598"/>
                  <a:ext cx="2745688" cy="461665"/>
                </a:xfrm>
                <a:prstGeom prst="rect">
                  <a:avLst/>
                </a:prstGeom>
                <a:noFill/>
              </p:spPr>
              <p:txBody>
                <a:bodyPr wrap="none" rtlCol="0">
                  <a:spAutoFit/>
                </a:bodyPr>
                <a:lstStyle/>
                <a:p>
                  <a:r>
                    <a:rPr kumimoji="1" lang="en-US" altLang="ja-JP" sz="2400" dirty="0"/>
                    <a:t>Effective mass </a:t>
                  </a:r>
                  <a14:m>
                    <m:oMath xmlns:m="http://schemas.openxmlformats.org/officeDocument/2006/math">
                      <m:sSubSup>
                        <m:sSubSupPr>
                          <m:ctrlPr>
                            <a:rPr kumimoji="1" lang="en-US" altLang="ja-JP" sz="2400" b="0" i="1" dirty="0" smtClean="0">
                              <a:latin typeface="Cambria Math" panose="02040503050406030204" pitchFamily="18" charset="0"/>
                            </a:rPr>
                          </m:ctrlPr>
                        </m:sSubSupPr>
                        <m:e>
                          <m:r>
                            <a:rPr kumimoji="1" lang="en-US" altLang="ja-JP" sz="2400" b="0" i="1" dirty="0" smtClean="0">
                              <a:latin typeface="Cambria Math" panose="02040503050406030204" pitchFamily="18" charset="0"/>
                            </a:rPr>
                            <m:t>𝑀</m:t>
                          </m:r>
                        </m:e>
                        <m:sub>
                          <m:r>
                            <a:rPr kumimoji="1" lang="en-US" altLang="ja-JP" sz="2400" b="0" i="1" dirty="0" smtClean="0">
                              <a:latin typeface="Cambria Math" panose="02040503050406030204" pitchFamily="18" charset="0"/>
                            </a:rPr>
                            <m:t>𝑠</m:t>
                          </m:r>
                        </m:sub>
                        <m:sup>
                          <m:r>
                            <a:rPr kumimoji="1" lang="en-US" altLang="ja-JP" sz="2400" b="0" i="1" dirty="0" smtClean="0">
                              <a:latin typeface="Cambria Math" panose="02040503050406030204" pitchFamily="18" charset="0"/>
                            </a:rPr>
                            <m:t>∗</m:t>
                          </m:r>
                        </m:sup>
                      </m:sSubSup>
                    </m:oMath>
                  </a14:m>
                  <a:endParaRPr kumimoji="1" lang="ja-JP" altLang="en-US" sz="2400" dirty="0"/>
                </a:p>
              </p:txBody>
            </p:sp>
          </mc:Choice>
          <mc:Fallback>
            <p:sp>
              <p:nvSpPr>
                <p:cNvPr id="14" name="テキスト ボックス 13">
                  <a:extLst>
                    <a:ext uri="{FF2B5EF4-FFF2-40B4-BE49-F238E27FC236}">
                      <a16:creationId xmlns:a16="http://schemas.microsoft.com/office/drawing/2014/main" id="{8432CF72-369A-E17E-7A43-96FD9CF3EA27}"/>
                    </a:ext>
                  </a:extLst>
                </p:cNvPr>
                <p:cNvSpPr txBox="1">
                  <a:spLocks noRot="1" noChangeAspect="1" noMove="1" noResize="1" noEditPoints="1" noAdjustHandles="1" noChangeArrowheads="1" noChangeShapeType="1" noTextEdit="1"/>
                </p:cNvSpPr>
                <p:nvPr/>
              </p:nvSpPr>
              <p:spPr>
                <a:xfrm>
                  <a:off x="4412094" y="5473598"/>
                  <a:ext cx="2745688" cy="461665"/>
                </a:xfrm>
                <a:prstGeom prst="rect">
                  <a:avLst/>
                </a:prstGeom>
                <a:blipFill>
                  <a:blip r:embed="rId3"/>
                  <a:stretch>
                    <a:fillRect l="-3687" t="-10811" b="-29730"/>
                  </a:stretch>
                </a:blipFill>
              </p:spPr>
              <p:txBody>
                <a:bodyPr/>
                <a:lstStyle/>
                <a:p>
                  <a:r>
                    <a:rPr lang="ja-JP" altLang="en-US">
                      <a:noFill/>
                    </a:rPr>
                    <a:t> </a:t>
                  </a:r>
                </a:p>
              </p:txBody>
            </p:sp>
          </mc:Fallback>
        </mc:AlternateContent>
        <p:sp>
          <p:nvSpPr>
            <p:cNvPr id="15" name="テキスト ボックス 14">
              <a:extLst>
                <a:ext uri="{FF2B5EF4-FFF2-40B4-BE49-F238E27FC236}">
                  <a16:creationId xmlns:a16="http://schemas.microsoft.com/office/drawing/2014/main" id="{582695F9-C4F2-7791-24DB-EE94A879C87D}"/>
                </a:ext>
              </a:extLst>
            </p:cNvPr>
            <p:cNvSpPr txBox="1"/>
            <p:nvPr/>
          </p:nvSpPr>
          <p:spPr>
            <a:xfrm>
              <a:off x="220738" y="5779108"/>
              <a:ext cx="2513830" cy="461665"/>
            </a:xfrm>
            <a:prstGeom prst="rect">
              <a:avLst/>
            </a:prstGeom>
            <a:noFill/>
          </p:spPr>
          <p:txBody>
            <a:bodyPr wrap="none" rtlCol="0">
              <a:spAutoFit/>
            </a:bodyPr>
            <a:lstStyle/>
            <a:p>
              <a:pPr algn="l"/>
              <a:r>
                <a:rPr kumimoji="1" lang="en-US" altLang="ja-JP" sz="2400" dirty="0"/>
                <a:t>N=184 shell gap</a:t>
              </a:r>
              <a:endParaRPr kumimoji="1" lang="ja-JP" altLang="en-US" sz="2400" dirty="0"/>
            </a:p>
          </p:txBody>
        </p:sp>
        <p:sp>
          <p:nvSpPr>
            <p:cNvPr id="16" name="テキスト ボックス 15">
              <a:extLst>
                <a:ext uri="{FF2B5EF4-FFF2-40B4-BE49-F238E27FC236}">
                  <a16:creationId xmlns:a16="http://schemas.microsoft.com/office/drawing/2014/main" id="{A62066F0-E1A5-7ED4-EB85-AF8575D2EBAB}"/>
                </a:ext>
              </a:extLst>
            </p:cNvPr>
            <p:cNvSpPr txBox="1"/>
            <p:nvPr/>
          </p:nvSpPr>
          <p:spPr>
            <a:xfrm>
              <a:off x="2577502" y="5344923"/>
              <a:ext cx="1673856" cy="461665"/>
            </a:xfrm>
            <a:prstGeom prst="rect">
              <a:avLst/>
            </a:prstGeom>
            <a:noFill/>
          </p:spPr>
          <p:txBody>
            <a:bodyPr wrap="none" rtlCol="0">
              <a:spAutoFit/>
            </a:bodyPr>
            <a:lstStyle/>
            <a:p>
              <a:pPr algn="l"/>
              <a:r>
                <a:rPr lang="en-US" altLang="ja-JP" sz="2400" dirty="0"/>
                <a:t>C</a:t>
              </a:r>
              <a:r>
                <a:rPr kumimoji="1" lang="en-US" altLang="ja-JP" sz="2400" dirty="0"/>
                <a:t>orrelated</a:t>
              </a:r>
              <a:endParaRPr kumimoji="1" lang="ja-JP" altLang="en-US" sz="2400" dirty="0"/>
            </a:p>
          </p:txBody>
        </p:sp>
        <p:cxnSp>
          <p:nvCxnSpPr>
            <p:cNvPr id="17" name="直線矢印コネクタ 16">
              <a:extLst>
                <a:ext uri="{FF2B5EF4-FFF2-40B4-BE49-F238E27FC236}">
                  <a16:creationId xmlns:a16="http://schemas.microsoft.com/office/drawing/2014/main" id="{D8316867-550D-0131-4545-0761C290748E}"/>
                </a:ext>
              </a:extLst>
            </p:cNvPr>
            <p:cNvCxnSpPr>
              <a:cxnSpLocks/>
            </p:cNvCxnSpPr>
            <p:nvPr/>
          </p:nvCxnSpPr>
          <p:spPr>
            <a:xfrm>
              <a:off x="7482911" y="5754639"/>
              <a:ext cx="1574304" cy="255301"/>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sp>
          <p:nvSpPr>
            <p:cNvPr id="18" name="テキスト ボックス 17">
              <a:extLst>
                <a:ext uri="{FF2B5EF4-FFF2-40B4-BE49-F238E27FC236}">
                  <a16:creationId xmlns:a16="http://schemas.microsoft.com/office/drawing/2014/main" id="{7FD7492B-8182-1D0A-6FF5-336B239618E6}"/>
                </a:ext>
              </a:extLst>
            </p:cNvPr>
            <p:cNvSpPr txBox="1"/>
            <p:nvPr/>
          </p:nvSpPr>
          <p:spPr>
            <a:xfrm>
              <a:off x="7349497" y="6325281"/>
              <a:ext cx="1765227" cy="461665"/>
            </a:xfrm>
            <a:prstGeom prst="rect">
              <a:avLst/>
            </a:prstGeom>
            <a:noFill/>
          </p:spPr>
          <p:txBody>
            <a:bodyPr wrap="none" rtlCol="0">
              <a:spAutoFit/>
            </a:bodyPr>
            <a:lstStyle/>
            <a:p>
              <a:pPr algn="l"/>
              <a:r>
                <a:rPr lang="en-US" altLang="ja-JP" sz="2400" b="1" dirty="0">
                  <a:solidFill>
                    <a:srgbClr val="FF2F92"/>
                  </a:solidFill>
                </a:rPr>
                <a:t>C</a:t>
              </a:r>
              <a:r>
                <a:rPr kumimoji="1" lang="en-US" altLang="ja-JP" sz="2400" b="1" dirty="0">
                  <a:solidFill>
                    <a:srgbClr val="FF2F92"/>
                  </a:solidFill>
                </a:rPr>
                <a:t>orrelated</a:t>
              </a:r>
              <a:endParaRPr kumimoji="1" lang="ja-JP" altLang="en-US" sz="2400" b="1" dirty="0">
                <a:solidFill>
                  <a:srgbClr val="FF2F92"/>
                </a:solidFill>
              </a:endParaRPr>
            </a:p>
          </p:txBody>
        </p:sp>
        <p:cxnSp>
          <p:nvCxnSpPr>
            <p:cNvPr id="19" name="直線矢印コネクタ 18">
              <a:extLst>
                <a:ext uri="{FF2B5EF4-FFF2-40B4-BE49-F238E27FC236}">
                  <a16:creationId xmlns:a16="http://schemas.microsoft.com/office/drawing/2014/main" id="{2EAF1CC8-E5CD-A60C-02EA-C68056D50A67}"/>
                </a:ext>
              </a:extLst>
            </p:cNvPr>
            <p:cNvCxnSpPr>
              <a:cxnSpLocks/>
            </p:cNvCxnSpPr>
            <p:nvPr/>
          </p:nvCxnSpPr>
          <p:spPr>
            <a:xfrm flipV="1">
              <a:off x="2835361" y="5754639"/>
              <a:ext cx="1170646" cy="255301"/>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20" name="直線矢印コネクタ 19">
              <a:extLst>
                <a:ext uri="{FF2B5EF4-FFF2-40B4-BE49-F238E27FC236}">
                  <a16:creationId xmlns:a16="http://schemas.microsoft.com/office/drawing/2014/main" id="{E3BB7078-6178-5B79-FAC5-9F95638621B1}"/>
                </a:ext>
              </a:extLst>
            </p:cNvPr>
            <p:cNvCxnSpPr>
              <a:cxnSpLocks/>
            </p:cNvCxnSpPr>
            <p:nvPr/>
          </p:nvCxnSpPr>
          <p:spPr>
            <a:xfrm>
              <a:off x="2833258" y="6033853"/>
              <a:ext cx="1204274" cy="231389"/>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sp>
          <p:nvSpPr>
            <p:cNvPr id="21" name="テキスト ボックス 20">
              <a:extLst>
                <a:ext uri="{FF2B5EF4-FFF2-40B4-BE49-F238E27FC236}">
                  <a16:creationId xmlns:a16="http://schemas.microsoft.com/office/drawing/2014/main" id="{EE00F45E-E8D6-1014-7EA9-38A6541B8B01}"/>
                </a:ext>
              </a:extLst>
            </p:cNvPr>
            <p:cNvSpPr txBox="1"/>
            <p:nvPr/>
          </p:nvSpPr>
          <p:spPr>
            <a:xfrm>
              <a:off x="2552417" y="6289155"/>
              <a:ext cx="1673856" cy="461665"/>
            </a:xfrm>
            <a:prstGeom prst="rect">
              <a:avLst/>
            </a:prstGeom>
            <a:noFill/>
          </p:spPr>
          <p:txBody>
            <a:bodyPr wrap="none" rtlCol="0">
              <a:spAutoFit/>
            </a:bodyPr>
            <a:lstStyle/>
            <a:p>
              <a:pPr algn="l"/>
              <a:r>
                <a:rPr lang="en-US" altLang="ja-JP" sz="2400" dirty="0"/>
                <a:t>C</a:t>
              </a:r>
              <a:r>
                <a:rPr kumimoji="1" lang="en-US" altLang="ja-JP" sz="2400" dirty="0"/>
                <a:t>orrelated</a:t>
              </a:r>
              <a:endParaRPr kumimoji="1" lang="ja-JP" altLang="en-US" sz="2400" dirty="0"/>
            </a:p>
          </p:txBody>
        </p:sp>
        <p:cxnSp>
          <p:nvCxnSpPr>
            <p:cNvPr id="22" name="直線矢印コネクタ 21">
              <a:extLst>
                <a:ext uri="{FF2B5EF4-FFF2-40B4-BE49-F238E27FC236}">
                  <a16:creationId xmlns:a16="http://schemas.microsoft.com/office/drawing/2014/main" id="{3CF8D1CF-A33F-727A-BDF1-E82E75C4691D}"/>
                </a:ext>
              </a:extLst>
            </p:cNvPr>
            <p:cNvCxnSpPr>
              <a:cxnSpLocks/>
            </p:cNvCxnSpPr>
            <p:nvPr/>
          </p:nvCxnSpPr>
          <p:spPr>
            <a:xfrm flipV="1">
              <a:off x="7530476" y="6060872"/>
              <a:ext cx="1526739" cy="200451"/>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sp>
          <p:nvSpPr>
            <p:cNvPr id="23" name="テキスト ボックス 22">
              <a:extLst>
                <a:ext uri="{FF2B5EF4-FFF2-40B4-BE49-F238E27FC236}">
                  <a16:creationId xmlns:a16="http://schemas.microsoft.com/office/drawing/2014/main" id="{C30A713F-03AC-C79A-6787-9C10E8DD28EC}"/>
                </a:ext>
              </a:extLst>
            </p:cNvPr>
            <p:cNvSpPr txBox="1"/>
            <p:nvPr/>
          </p:nvSpPr>
          <p:spPr>
            <a:xfrm>
              <a:off x="7363464" y="5320805"/>
              <a:ext cx="1765227" cy="461665"/>
            </a:xfrm>
            <a:prstGeom prst="rect">
              <a:avLst/>
            </a:prstGeom>
            <a:noFill/>
          </p:spPr>
          <p:txBody>
            <a:bodyPr wrap="none" rtlCol="0">
              <a:spAutoFit/>
            </a:bodyPr>
            <a:lstStyle/>
            <a:p>
              <a:pPr algn="l"/>
              <a:r>
                <a:rPr lang="en-US" altLang="ja-JP" sz="2400" b="1" dirty="0">
                  <a:solidFill>
                    <a:srgbClr val="FF2F92"/>
                  </a:solidFill>
                </a:rPr>
                <a:t>C</a:t>
              </a:r>
              <a:r>
                <a:rPr kumimoji="1" lang="en-US" altLang="ja-JP" sz="2400" b="1" dirty="0">
                  <a:solidFill>
                    <a:srgbClr val="FF2F92"/>
                  </a:solidFill>
                </a:rPr>
                <a:t>orrelated</a:t>
              </a:r>
              <a:endParaRPr kumimoji="1" lang="ja-JP" altLang="en-US" sz="2400" b="1" dirty="0">
                <a:solidFill>
                  <a:srgbClr val="FF2F92"/>
                </a:solidFill>
              </a:endParaRPr>
            </a:p>
          </p:txBody>
        </p:sp>
      </p:grpSp>
    </p:spTree>
    <p:extLst>
      <p:ext uri="{BB962C8B-B14F-4D97-AF65-F5344CB8AC3E}">
        <p14:creationId xmlns:p14="http://schemas.microsoft.com/office/powerpoint/2010/main" val="27010471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CF3B669C-F418-83D7-B0CC-9BCEBC2C3753}"/>
              </a:ext>
            </a:extLst>
          </p:cNvPr>
          <p:cNvSpPr>
            <a:spLocks noGrp="1"/>
          </p:cNvSpPr>
          <p:nvPr>
            <p:ph type="title"/>
          </p:nvPr>
        </p:nvSpPr>
        <p:spPr/>
        <p:txBody>
          <a:bodyPr/>
          <a:lstStyle/>
          <a:p>
            <a:r>
              <a:rPr kumimoji="1" lang="en-US" altLang="ja-JP" dirty="0"/>
              <a:t>Backup</a:t>
            </a:r>
            <a:endParaRPr kumimoji="1" lang="ja-JP" altLang="en-US"/>
          </a:p>
        </p:txBody>
      </p:sp>
      <p:sp>
        <p:nvSpPr>
          <p:cNvPr id="3" name="テキスト プレースホルダー 2">
            <a:extLst>
              <a:ext uri="{FF2B5EF4-FFF2-40B4-BE49-F238E27FC236}">
                <a16:creationId xmlns:a16="http://schemas.microsoft.com/office/drawing/2014/main" id="{602CA670-D9CC-7263-CFE5-F3A5FAA7BA88}"/>
              </a:ext>
            </a:extLst>
          </p:cNvPr>
          <p:cNvSpPr>
            <a:spLocks noGrp="1"/>
          </p:cNvSpPr>
          <p:nvPr>
            <p:ph type="body"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A80686F5-1D80-1061-063B-BCB3D8391A98}"/>
              </a:ext>
            </a:extLst>
          </p:cNvPr>
          <p:cNvSpPr>
            <a:spLocks noGrp="1"/>
          </p:cNvSpPr>
          <p:nvPr>
            <p:ph type="sldNum" sz="quarter" idx="12"/>
          </p:nvPr>
        </p:nvSpPr>
        <p:spPr/>
        <p:txBody>
          <a:bodyPr/>
          <a:lstStyle/>
          <a:p>
            <a:fld id="{AECE1011-B0EB-A34B-826A-984540224A6C}" type="slidenum">
              <a:rPr kumimoji="1" lang="ja-JP" altLang="en-US" smtClean="0"/>
              <a:t>11</a:t>
            </a:fld>
            <a:endParaRPr kumimoji="1" lang="ja-JP" altLang="en-US"/>
          </a:p>
        </p:txBody>
      </p:sp>
    </p:spTree>
    <p:extLst>
      <p:ext uri="{BB962C8B-B14F-4D97-AF65-F5344CB8AC3E}">
        <p14:creationId xmlns:p14="http://schemas.microsoft.com/office/powerpoint/2010/main" val="2114177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94F4D33A-C76F-9864-559E-8157E5160FB2}"/>
              </a:ext>
            </a:extLst>
          </p:cNvPr>
          <p:cNvSpPr>
            <a:spLocks noGrp="1"/>
          </p:cNvSpPr>
          <p:nvPr>
            <p:ph type="title"/>
          </p:nvPr>
        </p:nvSpPr>
        <p:spPr/>
        <p:txBody>
          <a:bodyPr/>
          <a:lstStyle/>
          <a:p>
            <a:r>
              <a:rPr kumimoji="1" lang="en-US" altLang="ja-JP" dirty="0"/>
              <a:t>There </a:t>
            </a:r>
            <a:r>
              <a:rPr lang="en-US" altLang="ja-JP" dirty="0"/>
              <a:t>is a correlation </a:t>
            </a:r>
            <a:r>
              <a:rPr kumimoji="1" lang="en-US" altLang="ja-JP" dirty="0"/>
              <a:t>between effective mass and shell gaps.</a:t>
            </a:r>
            <a:endParaRPr kumimoji="1" lang="ja-JP" altLang="en-US"/>
          </a:p>
        </p:txBody>
      </p:sp>
      <p:sp>
        <p:nvSpPr>
          <p:cNvPr id="4" name="スライド番号プレースホルダー 3">
            <a:extLst>
              <a:ext uri="{FF2B5EF4-FFF2-40B4-BE49-F238E27FC236}">
                <a16:creationId xmlns:a16="http://schemas.microsoft.com/office/drawing/2014/main" id="{9940C302-A48C-B6E1-8B25-C4599714396B}"/>
              </a:ext>
            </a:extLst>
          </p:cNvPr>
          <p:cNvSpPr>
            <a:spLocks noGrp="1"/>
          </p:cNvSpPr>
          <p:nvPr>
            <p:ph type="sldNum" sz="quarter" idx="12"/>
          </p:nvPr>
        </p:nvSpPr>
        <p:spPr/>
        <p:txBody>
          <a:bodyPr/>
          <a:lstStyle/>
          <a:p>
            <a:fld id="{AECE1011-B0EB-A34B-826A-984540224A6C}" type="slidenum">
              <a:rPr lang="ja-JP" altLang="en-US" smtClean="0"/>
              <a:pPr/>
              <a:t>12</a:t>
            </a:fld>
            <a:endParaRPr lang="ja-JP" altLang="en-US"/>
          </a:p>
        </p:txBody>
      </p:sp>
      <mc:AlternateContent xmlns:mc="http://schemas.openxmlformats.org/markup-compatibility/2006" xmlns:a14="http://schemas.microsoft.com/office/drawing/2010/main">
        <mc:Choice Requires="a14">
          <p:sp>
            <p:nvSpPr>
              <p:cNvPr id="6" name="テキスト ボックス 5">
                <a:extLst>
                  <a:ext uri="{FF2B5EF4-FFF2-40B4-BE49-F238E27FC236}">
                    <a16:creationId xmlns:a16="http://schemas.microsoft.com/office/drawing/2014/main" id="{F8CA028E-E251-CE6A-1386-9A8C70C2C647}"/>
                  </a:ext>
                </a:extLst>
              </p:cNvPr>
              <p:cNvSpPr txBox="1"/>
              <p:nvPr/>
            </p:nvSpPr>
            <p:spPr>
              <a:xfrm>
                <a:off x="5825112" y="2397576"/>
                <a:ext cx="2494849" cy="833498"/>
              </a:xfrm>
              <a:prstGeom prst="rect">
                <a:avLst/>
              </a:prstGeom>
              <a:noFill/>
            </p:spPr>
            <p:txBody>
              <a:bodyPr wrap="none" rtlCol="0">
                <a:spAutoFit/>
              </a:bodyPr>
              <a:lstStyle/>
              <a:p>
                <a:pPr/>
                <a14:m>
                  <m:oMathPara xmlns:m="http://schemas.openxmlformats.org/officeDocument/2006/math">
                    <m:oMath>
                      <m:r>
                        <a:rPr lang="en-US" altLang="ja-JP" sz="2400" i="1" dirty="0" smtClean="0">
                          <a:latin typeface="Cambria Math" panose="02040503050406030204" pitchFamily="18" charset="0"/>
                        </a:rPr>
                        <m:t>𝜖</m:t>
                      </m:r>
                      <m:d>
                        <m:dPr>
                          <m:ctrlPr>
                            <a:rPr lang="en-US" altLang="ja-JP" sz="2400" i="1" dirty="0" smtClean="0">
                              <a:latin typeface="Cambria Math" panose="02040503050406030204" pitchFamily="18" charset="0"/>
                            </a:rPr>
                          </m:ctrlPr>
                        </m:dPr>
                        <m:e>
                          <m:r>
                            <a:rPr lang="en-US" altLang="ja-JP" sz="2400" i="1" dirty="0" smtClean="0">
                              <a:latin typeface="Cambria Math" panose="02040503050406030204" pitchFamily="18" charset="0"/>
                            </a:rPr>
                            <m:t>𝑘</m:t>
                          </m:r>
                        </m:e>
                      </m:d>
                      <m:r>
                        <a:rPr lang="en-US" altLang="ja-JP" sz="2400" i="0" dirty="0" smtClean="0">
                          <a:latin typeface="Cambria Math" panose="02040503050406030204" pitchFamily="18" charset="0"/>
                        </a:rPr>
                        <m:t>=</m:t>
                      </m:r>
                      <m:f>
                        <m:fPr>
                          <m:ctrlPr>
                            <a:rPr lang="en-US" altLang="ja-JP" sz="2400" i="1" dirty="0" smtClean="0">
                              <a:latin typeface="Cambria Math" panose="02040503050406030204" pitchFamily="18" charset="0"/>
                            </a:rPr>
                          </m:ctrlPr>
                        </m:fPr>
                        <m:num>
                          <m:sSup>
                            <m:sSupPr>
                              <m:ctrlPr>
                                <a:rPr lang="en-US" altLang="ja-JP" sz="2400" i="0" dirty="0" smtClean="0">
                                  <a:latin typeface="Cambria Math" panose="02040503050406030204" pitchFamily="18" charset="0"/>
                                </a:rPr>
                              </m:ctrlPr>
                            </m:sSupPr>
                            <m:e>
                              <m:r>
                                <m:rPr>
                                  <m:sty m:val="p"/>
                                </m:rPr>
                                <a:rPr lang="en-US" altLang="ja-JP" sz="2400" i="0" dirty="0" smtClean="0">
                                  <a:latin typeface="Cambria Math" panose="02040503050406030204" pitchFamily="18" charset="0"/>
                                </a:rPr>
                                <m:t>ℏ</m:t>
                              </m:r>
                            </m:e>
                            <m:sup>
                              <m:r>
                                <a:rPr lang="en-US" altLang="ja-JP" sz="2400" i="0" dirty="0" smtClean="0">
                                  <a:latin typeface="Cambria Math" panose="02040503050406030204" pitchFamily="18" charset="0"/>
                                </a:rPr>
                                <m:t>2</m:t>
                              </m:r>
                            </m:sup>
                          </m:sSup>
                          <m:sSup>
                            <m:sSupPr>
                              <m:ctrlPr>
                                <a:rPr lang="en-US" altLang="ja-JP" sz="2400" i="1" dirty="0" smtClean="0">
                                  <a:latin typeface="Cambria Math" panose="02040503050406030204" pitchFamily="18" charset="0"/>
                                </a:rPr>
                              </m:ctrlPr>
                            </m:sSupPr>
                            <m:e>
                              <m:r>
                                <a:rPr lang="en-US" altLang="ja-JP" sz="2400" i="1" dirty="0" smtClean="0">
                                  <a:latin typeface="Cambria Math" panose="02040503050406030204" pitchFamily="18" charset="0"/>
                                </a:rPr>
                                <m:t>𝑘</m:t>
                              </m:r>
                            </m:e>
                            <m:sup>
                              <m:r>
                                <a:rPr lang="en-US" altLang="ja-JP" sz="2400" i="0" dirty="0" smtClean="0">
                                  <a:latin typeface="Cambria Math" panose="02040503050406030204" pitchFamily="18" charset="0"/>
                                </a:rPr>
                                <m:t>2</m:t>
                              </m:r>
                            </m:sup>
                          </m:sSup>
                        </m:num>
                        <m:den>
                          <m:r>
                            <a:rPr lang="en-US" altLang="ja-JP" sz="2400" i="0" dirty="0" smtClean="0">
                              <a:latin typeface="Cambria Math" panose="02040503050406030204" pitchFamily="18" charset="0"/>
                            </a:rPr>
                            <m:t>2</m:t>
                          </m:r>
                          <m:sSup>
                            <m:sSupPr>
                              <m:ctrlPr>
                                <a:rPr lang="en-US" altLang="ja-JP" sz="2400" i="1" dirty="0" smtClean="0">
                                  <a:latin typeface="Cambria Math" panose="02040503050406030204" pitchFamily="18" charset="0"/>
                                </a:rPr>
                              </m:ctrlPr>
                            </m:sSupPr>
                            <m:e>
                              <m:r>
                                <a:rPr lang="en-US" altLang="ja-JP" sz="2400" i="1" dirty="0" smtClean="0">
                                  <a:latin typeface="Cambria Math" panose="02040503050406030204" pitchFamily="18" charset="0"/>
                                </a:rPr>
                                <m:t>𝑚</m:t>
                              </m:r>
                            </m:e>
                            <m:sup>
                              <m:r>
                                <a:rPr lang="en-US" altLang="ja-JP" sz="2400" i="0" dirty="0" smtClean="0">
                                  <a:latin typeface="Cambria Math" panose="02040503050406030204" pitchFamily="18" charset="0"/>
                                </a:rPr>
                                <m:t>∗</m:t>
                              </m:r>
                            </m:sup>
                          </m:sSup>
                        </m:den>
                      </m:f>
                      <m:r>
                        <a:rPr lang="en-US" altLang="ja-JP" sz="2400" i="0" dirty="0" smtClean="0">
                          <a:latin typeface="Cambria Math" panose="02040503050406030204" pitchFamily="18" charset="0"/>
                        </a:rPr>
                        <m:t>+</m:t>
                      </m:r>
                      <m:r>
                        <a:rPr lang="en-US" altLang="ja-JP" sz="2400" i="1" dirty="0" smtClean="0">
                          <a:latin typeface="Cambria Math" panose="02040503050406030204" pitchFamily="18" charset="0"/>
                        </a:rPr>
                        <m:t>𝑈</m:t>
                      </m:r>
                    </m:oMath>
                  </m:oMathPara>
                </a14:m>
                <a:endParaRPr kumimoji="1" lang="ja-JP" altLang="en-US" sz="2400"/>
              </a:p>
            </p:txBody>
          </p:sp>
        </mc:Choice>
        <mc:Fallback xmlns="">
          <p:sp>
            <p:nvSpPr>
              <p:cNvPr id="6" name="テキスト ボックス 5">
                <a:extLst>
                  <a:ext uri="{FF2B5EF4-FFF2-40B4-BE49-F238E27FC236}">
                    <a16:creationId xmlns:a16="http://schemas.microsoft.com/office/drawing/2014/main" id="{F8CA028E-E251-CE6A-1386-9A8C70C2C647}"/>
                  </a:ext>
                </a:extLst>
              </p:cNvPr>
              <p:cNvSpPr txBox="1">
                <a:spLocks noRot="1" noChangeAspect="1" noMove="1" noResize="1" noEditPoints="1" noAdjustHandles="1" noChangeArrowheads="1" noChangeShapeType="1" noTextEdit="1"/>
              </p:cNvSpPr>
              <p:nvPr/>
            </p:nvSpPr>
            <p:spPr>
              <a:xfrm>
                <a:off x="5825112" y="2397576"/>
                <a:ext cx="2494849" cy="833498"/>
              </a:xfrm>
              <a:prstGeom prst="rect">
                <a:avLst/>
              </a:prstGeom>
              <a:blipFill>
                <a:blip r:embed="rId2"/>
                <a:stretch>
                  <a:fillRect b="-5970"/>
                </a:stretch>
              </a:blipFill>
            </p:spPr>
            <p:txBody>
              <a:bodyPr/>
              <a:lstStyle/>
              <a:p>
                <a:r>
                  <a:rPr lang="ja-JP" altLang="en-US">
                    <a:noFill/>
                  </a:rPr>
                  <a:t> </a:t>
                </a:r>
              </a:p>
            </p:txBody>
          </p:sp>
        </mc:Fallback>
      </mc:AlternateContent>
      <p:sp>
        <p:nvSpPr>
          <p:cNvPr id="7" name="テキスト ボックス 6">
            <a:extLst>
              <a:ext uri="{FF2B5EF4-FFF2-40B4-BE49-F238E27FC236}">
                <a16:creationId xmlns:a16="http://schemas.microsoft.com/office/drawing/2014/main" id="{C955CCCC-9DDC-6BDF-E6B3-154BF07133DF}"/>
              </a:ext>
            </a:extLst>
          </p:cNvPr>
          <p:cNvSpPr txBox="1"/>
          <p:nvPr/>
        </p:nvSpPr>
        <p:spPr>
          <a:xfrm>
            <a:off x="3336246" y="2695764"/>
            <a:ext cx="2565126" cy="400110"/>
          </a:xfrm>
          <a:prstGeom prst="rect">
            <a:avLst/>
          </a:prstGeom>
          <a:noFill/>
        </p:spPr>
        <p:txBody>
          <a:bodyPr wrap="none" rtlCol="0">
            <a:spAutoFit/>
          </a:bodyPr>
          <a:lstStyle/>
          <a:p>
            <a:r>
              <a:rPr kumimoji="1" lang="ja-JP" altLang="en-US" sz="2000"/>
              <a:t>単一粒子エネルギー</a:t>
            </a:r>
            <a:r>
              <a:rPr kumimoji="1" lang="en-US" altLang="ja-JP" sz="2000" dirty="0"/>
              <a:t>:</a:t>
            </a:r>
            <a:endParaRPr kumimoji="1" lang="ja-JP" altLang="en-US" sz="2000"/>
          </a:p>
        </p:txBody>
      </p:sp>
      <p:grpSp>
        <p:nvGrpSpPr>
          <p:cNvPr id="8" name="グループ化 7">
            <a:extLst>
              <a:ext uri="{FF2B5EF4-FFF2-40B4-BE49-F238E27FC236}">
                <a16:creationId xmlns:a16="http://schemas.microsoft.com/office/drawing/2014/main" id="{31690C8F-8355-2CCA-25EE-94463CA812E5}"/>
              </a:ext>
            </a:extLst>
          </p:cNvPr>
          <p:cNvGrpSpPr/>
          <p:nvPr/>
        </p:nvGrpSpPr>
        <p:grpSpPr>
          <a:xfrm>
            <a:off x="3217910" y="1741083"/>
            <a:ext cx="6086753" cy="582771"/>
            <a:chOff x="6182409" y="3715504"/>
            <a:chExt cx="6086753" cy="582771"/>
          </a:xfrm>
        </p:grpSpPr>
        <p:sp>
          <p:nvSpPr>
            <p:cNvPr id="9" name="角丸四角形 8">
              <a:extLst>
                <a:ext uri="{FF2B5EF4-FFF2-40B4-BE49-F238E27FC236}">
                  <a16:creationId xmlns:a16="http://schemas.microsoft.com/office/drawing/2014/main" id="{6CB46B9B-2996-9A41-B03D-275E080EEE97}"/>
                </a:ext>
              </a:extLst>
            </p:cNvPr>
            <p:cNvSpPr/>
            <p:nvPr/>
          </p:nvSpPr>
          <p:spPr>
            <a:xfrm>
              <a:off x="6182409" y="3715504"/>
              <a:ext cx="6032420" cy="582771"/>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sz="1200"/>
            </a:p>
          </p:txBody>
        </p:sp>
        <p:sp>
          <p:nvSpPr>
            <p:cNvPr id="10" name="テキスト ボックス 9">
              <a:extLst>
                <a:ext uri="{FF2B5EF4-FFF2-40B4-BE49-F238E27FC236}">
                  <a16:creationId xmlns:a16="http://schemas.microsoft.com/office/drawing/2014/main" id="{5289E625-AD66-B3F3-BE94-24E6D2731F76}"/>
                </a:ext>
              </a:extLst>
            </p:cNvPr>
            <p:cNvSpPr txBox="1"/>
            <p:nvPr/>
          </p:nvSpPr>
          <p:spPr>
            <a:xfrm>
              <a:off x="6236741" y="3790662"/>
              <a:ext cx="6032421" cy="461665"/>
            </a:xfrm>
            <a:prstGeom prst="rect">
              <a:avLst/>
            </a:prstGeom>
            <a:noFill/>
          </p:spPr>
          <p:txBody>
            <a:bodyPr wrap="none" rtlCol="0">
              <a:spAutoFit/>
            </a:bodyPr>
            <a:lstStyle/>
            <a:p>
              <a:r>
                <a:rPr kumimoji="1" lang="ja-JP" altLang="en-US" sz="2400"/>
                <a:t>有効質量とシェルギャップには相関がある</a:t>
              </a:r>
            </a:p>
          </p:txBody>
        </p:sp>
      </p:grpSp>
      <p:grpSp>
        <p:nvGrpSpPr>
          <p:cNvPr id="11" name="グループ化 10">
            <a:extLst>
              <a:ext uri="{FF2B5EF4-FFF2-40B4-BE49-F238E27FC236}">
                <a16:creationId xmlns:a16="http://schemas.microsoft.com/office/drawing/2014/main" id="{B9AE3CFB-5B53-EF57-028A-EEE92C1AD551}"/>
              </a:ext>
            </a:extLst>
          </p:cNvPr>
          <p:cNvGrpSpPr/>
          <p:nvPr/>
        </p:nvGrpSpPr>
        <p:grpSpPr>
          <a:xfrm>
            <a:off x="3627459" y="3274106"/>
            <a:ext cx="2003404" cy="1633933"/>
            <a:chOff x="6538168" y="5087159"/>
            <a:chExt cx="2003404" cy="1633933"/>
          </a:xfrm>
        </p:grpSpPr>
        <p:cxnSp>
          <p:nvCxnSpPr>
            <p:cNvPr id="12" name="直線コネクタ 11">
              <a:extLst>
                <a:ext uri="{FF2B5EF4-FFF2-40B4-BE49-F238E27FC236}">
                  <a16:creationId xmlns:a16="http://schemas.microsoft.com/office/drawing/2014/main" id="{A7D9C10A-4766-CC4E-5075-DCC0BD388444}"/>
                </a:ext>
              </a:extLst>
            </p:cNvPr>
            <p:cNvCxnSpPr/>
            <p:nvPr/>
          </p:nvCxnSpPr>
          <p:spPr>
            <a:xfrm>
              <a:off x="6969211" y="5590473"/>
              <a:ext cx="1180876" cy="0"/>
            </a:xfrm>
            <a:prstGeom prst="line">
              <a:avLst/>
            </a:prstGeom>
            <a:ln w="28575"/>
          </p:spPr>
          <p:style>
            <a:lnRef idx="2">
              <a:schemeClr val="accent1"/>
            </a:lnRef>
            <a:fillRef idx="0">
              <a:schemeClr val="accent1"/>
            </a:fillRef>
            <a:effectRef idx="1">
              <a:schemeClr val="accent1"/>
            </a:effectRef>
            <a:fontRef idx="minor">
              <a:schemeClr val="tx1"/>
            </a:fontRef>
          </p:style>
        </p:cxnSp>
        <p:cxnSp>
          <p:nvCxnSpPr>
            <p:cNvPr id="13" name="直線コネクタ 12">
              <a:extLst>
                <a:ext uri="{FF2B5EF4-FFF2-40B4-BE49-F238E27FC236}">
                  <a16:creationId xmlns:a16="http://schemas.microsoft.com/office/drawing/2014/main" id="{1D773AE6-7970-2DBB-D4F4-36676FA67104}"/>
                </a:ext>
              </a:extLst>
            </p:cNvPr>
            <p:cNvCxnSpPr/>
            <p:nvPr/>
          </p:nvCxnSpPr>
          <p:spPr>
            <a:xfrm>
              <a:off x="6969211" y="5696490"/>
              <a:ext cx="1180876" cy="0"/>
            </a:xfrm>
            <a:prstGeom prst="line">
              <a:avLst/>
            </a:prstGeom>
            <a:ln w="28575"/>
          </p:spPr>
          <p:style>
            <a:lnRef idx="2">
              <a:schemeClr val="accent1"/>
            </a:lnRef>
            <a:fillRef idx="0">
              <a:schemeClr val="accent1"/>
            </a:fillRef>
            <a:effectRef idx="1">
              <a:schemeClr val="accent1"/>
            </a:effectRef>
            <a:fontRef idx="minor">
              <a:schemeClr val="tx1"/>
            </a:fontRef>
          </p:style>
        </p:cxnSp>
        <p:cxnSp>
          <p:nvCxnSpPr>
            <p:cNvPr id="14" name="直線コネクタ 13">
              <a:extLst>
                <a:ext uri="{FF2B5EF4-FFF2-40B4-BE49-F238E27FC236}">
                  <a16:creationId xmlns:a16="http://schemas.microsoft.com/office/drawing/2014/main" id="{ACBCEEAD-1C8C-8EB4-C06D-38AFCEEB3FE4}"/>
                </a:ext>
              </a:extLst>
            </p:cNvPr>
            <p:cNvCxnSpPr/>
            <p:nvPr/>
          </p:nvCxnSpPr>
          <p:spPr>
            <a:xfrm>
              <a:off x="6969211" y="5867540"/>
              <a:ext cx="1180876" cy="0"/>
            </a:xfrm>
            <a:prstGeom prst="line">
              <a:avLst/>
            </a:prstGeom>
            <a:ln w="28575"/>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15" name="テキスト ボックス 14">
                  <a:extLst>
                    <a:ext uri="{FF2B5EF4-FFF2-40B4-BE49-F238E27FC236}">
                      <a16:creationId xmlns:a16="http://schemas.microsoft.com/office/drawing/2014/main" id="{7E0C806C-57E3-D34E-BB52-0EF469720A6E}"/>
                    </a:ext>
                  </a:extLst>
                </p:cNvPr>
                <p:cNvSpPr txBox="1"/>
                <p:nvPr/>
              </p:nvSpPr>
              <p:spPr>
                <a:xfrm>
                  <a:off x="6747972" y="6217740"/>
                  <a:ext cx="1535292" cy="400110"/>
                </a:xfrm>
                <a:prstGeom prst="rect">
                  <a:avLst/>
                </a:prstGeom>
                <a:noFill/>
              </p:spPr>
              <p:txBody>
                <a:bodyPr wrap="none" rtlCol="0">
                  <a:spAutoFit/>
                </a:bodyPr>
                <a:lstStyle/>
                <a:p>
                  <a14:m>
                    <m:oMath xmlns:m="http://schemas.openxmlformats.org/officeDocument/2006/math">
                      <m:sSubSup>
                        <m:sSubSupPr>
                          <m:ctrlPr>
                            <a:rPr lang="en-US" altLang="ja-JP" sz="2000" i="1" dirty="0">
                              <a:latin typeface="Cambria Math" panose="02040503050406030204" pitchFamily="18" charset="0"/>
                            </a:rPr>
                          </m:ctrlPr>
                        </m:sSubSupPr>
                        <m:e>
                          <m:r>
                            <a:rPr lang="en-US" altLang="ja-JP" sz="2000" i="1" dirty="0">
                              <a:latin typeface="Cambria Math" panose="02040503050406030204" pitchFamily="18" charset="0"/>
                            </a:rPr>
                            <m:t>𝑀</m:t>
                          </m:r>
                        </m:e>
                        <m:sub>
                          <m:r>
                            <a:rPr lang="en-US" altLang="ja-JP" sz="2000" i="1" dirty="0">
                              <a:latin typeface="Cambria Math" panose="02040503050406030204" pitchFamily="18" charset="0"/>
                            </a:rPr>
                            <m:t>𝑠</m:t>
                          </m:r>
                        </m:sub>
                        <m:sup>
                          <m:r>
                            <a:rPr lang="en-US" altLang="ja-JP" sz="2000" i="1" dirty="0">
                              <a:latin typeface="Cambria Math" panose="02040503050406030204" pitchFamily="18" charset="0"/>
                            </a:rPr>
                            <m:t>∗</m:t>
                          </m:r>
                        </m:sup>
                      </m:sSubSup>
                    </m:oMath>
                  </a14:m>
                  <a:r>
                    <a:rPr kumimoji="1" lang="ja-JP" altLang="en-US" sz="2000"/>
                    <a:t>が大きい</a:t>
                  </a:r>
                </a:p>
              </p:txBody>
            </p:sp>
          </mc:Choice>
          <mc:Fallback xmlns="">
            <p:sp>
              <p:nvSpPr>
                <p:cNvPr id="31" name="テキスト ボックス 30">
                  <a:extLst>
                    <a:ext uri="{FF2B5EF4-FFF2-40B4-BE49-F238E27FC236}">
                      <a16:creationId xmlns:a16="http://schemas.microsoft.com/office/drawing/2014/main" id="{E1EBC1E4-13AC-F345-C8FB-D0CF073270D3}"/>
                    </a:ext>
                  </a:extLst>
                </p:cNvPr>
                <p:cNvSpPr txBox="1">
                  <a:spLocks noRot="1" noChangeAspect="1" noMove="1" noResize="1" noEditPoints="1" noAdjustHandles="1" noChangeArrowheads="1" noChangeShapeType="1" noTextEdit="1"/>
                </p:cNvSpPr>
                <p:nvPr/>
              </p:nvSpPr>
              <p:spPr>
                <a:xfrm>
                  <a:off x="6747972" y="6217740"/>
                  <a:ext cx="1535292" cy="400110"/>
                </a:xfrm>
                <a:prstGeom prst="rect">
                  <a:avLst/>
                </a:prstGeom>
                <a:blipFill>
                  <a:blip r:embed="rId10"/>
                  <a:stretch>
                    <a:fillRect t="-3030" r="-3279" b="-27273"/>
                  </a:stretch>
                </a:blipFill>
              </p:spPr>
              <p:txBody>
                <a:bodyPr/>
                <a:lstStyle/>
                <a:p>
                  <a:r>
                    <a:rPr lang="ja-JP" altLang="en-US">
                      <a:noFill/>
                    </a:rPr>
                    <a:t> </a:t>
                  </a:r>
                </a:p>
              </p:txBody>
            </p:sp>
          </mc:Fallback>
        </mc:AlternateContent>
        <p:sp>
          <p:nvSpPr>
            <p:cNvPr id="16" name="角丸四角形 15">
              <a:extLst>
                <a:ext uri="{FF2B5EF4-FFF2-40B4-BE49-F238E27FC236}">
                  <a16:creationId xmlns:a16="http://schemas.microsoft.com/office/drawing/2014/main" id="{855E9502-5D93-3645-D5B8-287F3B249DD8}"/>
                </a:ext>
              </a:extLst>
            </p:cNvPr>
            <p:cNvSpPr/>
            <p:nvPr/>
          </p:nvSpPr>
          <p:spPr>
            <a:xfrm>
              <a:off x="6538168" y="5087159"/>
              <a:ext cx="2003404" cy="1633933"/>
            </a:xfrm>
            <a:prstGeom prst="roundRect">
              <a:avLst>
                <a:gd name="adj" fmla="val 11400"/>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17" name="グループ化 16">
            <a:extLst>
              <a:ext uri="{FF2B5EF4-FFF2-40B4-BE49-F238E27FC236}">
                <a16:creationId xmlns:a16="http://schemas.microsoft.com/office/drawing/2014/main" id="{CBF58621-1850-BDBB-0F6F-A4E1EE108CE2}"/>
              </a:ext>
            </a:extLst>
          </p:cNvPr>
          <p:cNvGrpSpPr/>
          <p:nvPr/>
        </p:nvGrpSpPr>
        <p:grpSpPr>
          <a:xfrm>
            <a:off x="6057332" y="3274106"/>
            <a:ext cx="2003404" cy="1633933"/>
            <a:chOff x="8968041" y="5087159"/>
            <a:chExt cx="2003404" cy="1633933"/>
          </a:xfrm>
        </p:grpSpPr>
        <p:cxnSp>
          <p:nvCxnSpPr>
            <p:cNvPr id="18" name="直線コネクタ 17">
              <a:extLst>
                <a:ext uri="{FF2B5EF4-FFF2-40B4-BE49-F238E27FC236}">
                  <a16:creationId xmlns:a16="http://schemas.microsoft.com/office/drawing/2014/main" id="{76EC66EE-812E-D09F-5A5E-FBA0507B398F}"/>
                </a:ext>
              </a:extLst>
            </p:cNvPr>
            <p:cNvCxnSpPr/>
            <p:nvPr/>
          </p:nvCxnSpPr>
          <p:spPr>
            <a:xfrm>
              <a:off x="9332614" y="5216868"/>
              <a:ext cx="1180876" cy="0"/>
            </a:xfrm>
            <a:prstGeom prst="line">
              <a:avLst/>
            </a:prstGeom>
            <a:ln w="28575"/>
          </p:spPr>
          <p:style>
            <a:lnRef idx="2">
              <a:schemeClr val="accent1"/>
            </a:lnRef>
            <a:fillRef idx="0">
              <a:schemeClr val="accent1"/>
            </a:fillRef>
            <a:effectRef idx="1">
              <a:schemeClr val="accent1"/>
            </a:effectRef>
            <a:fontRef idx="minor">
              <a:schemeClr val="tx1"/>
            </a:fontRef>
          </p:style>
        </p:cxnSp>
        <p:cxnSp>
          <p:nvCxnSpPr>
            <p:cNvPr id="19" name="直線コネクタ 18">
              <a:extLst>
                <a:ext uri="{FF2B5EF4-FFF2-40B4-BE49-F238E27FC236}">
                  <a16:creationId xmlns:a16="http://schemas.microsoft.com/office/drawing/2014/main" id="{3C608336-D06E-8EC0-8C26-A3D35C24835C}"/>
                </a:ext>
              </a:extLst>
            </p:cNvPr>
            <p:cNvCxnSpPr/>
            <p:nvPr/>
          </p:nvCxnSpPr>
          <p:spPr>
            <a:xfrm>
              <a:off x="9332614" y="5590473"/>
              <a:ext cx="1180876" cy="0"/>
            </a:xfrm>
            <a:prstGeom prst="line">
              <a:avLst/>
            </a:prstGeom>
            <a:ln w="28575"/>
          </p:spPr>
          <p:style>
            <a:lnRef idx="2">
              <a:schemeClr val="accent1"/>
            </a:lnRef>
            <a:fillRef idx="0">
              <a:schemeClr val="accent1"/>
            </a:fillRef>
            <a:effectRef idx="1">
              <a:schemeClr val="accent1"/>
            </a:effectRef>
            <a:fontRef idx="minor">
              <a:schemeClr val="tx1"/>
            </a:fontRef>
          </p:style>
        </p:cxnSp>
        <p:cxnSp>
          <p:nvCxnSpPr>
            <p:cNvPr id="20" name="直線コネクタ 19">
              <a:extLst>
                <a:ext uri="{FF2B5EF4-FFF2-40B4-BE49-F238E27FC236}">
                  <a16:creationId xmlns:a16="http://schemas.microsoft.com/office/drawing/2014/main" id="{9FD3E9C8-49B3-18D9-249D-669F84EC5A2E}"/>
                </a:ext>
              </a:extLst>
            </p:cNvPr>
            <p:cNvCxnSpPr/>
            <p:nvPr/>
          </p:nvCxnSpPr>
          <p:spPr>
            <a:xfrm>
              <a:off x="9332614" y="6043716"/>
              <a:ext cx="1180876" cy="0"/>
            </a:xfrm>
            <a:prstGeom prst="line">
              <a:avLst/>
            </a:prstGeom>
            <a:ln w="28575"/>
          </p:spPr>
          <p:style>
            <a:lnRef idx="2">
              <a:schemeClr val="accent1"/>
            </a:lnRef>
            <a:fillRef idx="0">
              <a:schemeClr val="accent1"/>
            </a:fillRef>
            <a:effectRef idx="1">
              <a:schemeClr val="accent1"/>
            </a:effectRef>
            <a:fontRef idx="minor">
              <a:schemeClr val="tx1"/>
            </a:fontRef>
          </p:style>
        </p:cxnSp>
        <mc:AlternateContent xmlns:mc="http://schemas.openxmlformats.org/markup-compatibility/2006" xmlns:a14="http://schemas.microsoft.com/office/drawing/2010/main">
          <mc:Choice Requires="a14">
            <p:sp>
              <p:nvSpPr>
                <p:cNvPr id="21" name="テキスト ボックス 20">
                  <a:extLst>
                    <a:ext uri="{FF2B5EF4-FFF2-40B4-BE49-F238E27FC236}">
                      <a16:creationId xmlns:a16="http://schemas.microsoft.com/office/drawing/2014/main" id="{CEC074F7-CDE9-5598-6BF0-A8CB52471DF6}"/>
                    </a:ext>
                  </a:extLst>
                </p:cNvPr>
                <p:cNvSpPr txBox="1"/>
                <p:nvPr/>
              </p:nvSpPr>
              <p:spPr>
                <a:xfrm>
                  <a:off x="9202097" y="6219732"/>
                  <a:ext cx="1535292" cy="400110"/>
                </a:xfrm>
                <a:prstGeom prst="rect">
                  <a:avLst/>
                </a:prstGeom>
                <a:noFill/>
              </p:spPr>
              <p:txBody>
                <a:bodyPr wrap="none" rtlCol="0">
                  <a:spAutoFit/>
                </a:bodyPr>
                <a:lstStyle/>
                <a:p>
                  <a14:m>
                    <m:oMath xmlns:m="http://schemas.openxmlformats.org/officeDocument/2006/math">
                      <m:sSubSup>
                        <m:sSubSupPr>
                          <m:ctrlPr>
                            <a:rPr lang="en-US" altLang="ja-JP" sz="2000" i="1" dirty="0">
                              <a:latin typeface="Cambria Math" panose="02040503050406030204" pitchFamily="18" charset="0"/>
                            </a:rPr>
                          </m:ctrlPr>
                        </m:sSubSupPr>
                        <m:e>
                          <m:r>
                            <a:rPr lang="en-US" altLang="ja-JP" sz="2000" i="1" dirty="0">
                              <a:latin typeface="Cambria Math" panose="02040503050406030204" pitchFamily="18" charset="0"/>
                            </a:rPr>
                            <m:t>𝑀</m:t>
                          </m:r>
                        </m:e>
                        <m:sub>
                          <m:r>
                            <a:rPr lang="en-US" altLang="ja-JP" sz="2000" i="1" dirty="0">
                              <a:latin typeface="Cambria Math" panose="02040503050406030204" pitchFamily="18" charset="0"/>
                            </a:rPr>
                            <m:t>𝑠</m:t>
                          </m:r>
                        </m:sub>
                        <m:sup>
                          <m:r>
                            <a:rPr lang="en-US" altLang="ja-JP" sz="2000" i="1" dirty="0">
                              <a:latin typeface="Cambria Math" panose="02040503050406030204" pitchFamily="18" charset="0"/>
                            </a:rPr>
                            <m:t>∗</m:t>
                          </m:r>
                        </m:sup>
                      </m:sSubSup>
                    </m:oMath>
                  </a14:m>
                  <a:r>
                    <a:rPr kumimoji="1" lang="ja-JP" altLang="en-US" sz="2000"/>
                    <a:t>が小さい</a:t>
                  </a:r>
                </a:p>
              </p:txBody>
            </p:sp>
          </mc:Choice>
          <mc:Fallback xmlns="">
            <p:sp>
              <p:nvSpPr>
                <p:cNvPr id="32" name="テキスト ボックス 31">
                  <a:extLst>
                    <a:ext uri="{FF2B5EF4-FFF2-40B4-BE49-F238E27FC236}">
                      <a16:creationId xmlns:a16="http://schemas.microsoft.com/office/drawing/2014/main" id="{B38EEDD5-42FF-F54B-00CF-337366DF4030}"/>
                    </a:ext>
                  </a:extLst>
                </p:cNvPr>
                <p:cNvSpPr txBox="1">
                  <a:spLocks noRot="1" noChangeAspect="1" noMove="1" noResize="1" noEditPoints="1" noAdjustHandles="1" noChangeArrowheads="1" noChangeShapeType="1" noTextEdit="1"/>
                </p:cNvSpPr>
                <p:nvPr/>
              </p:nvSpPr>
              <p:spPr>
                <a:xfrm>
                  <a:off x="9202097" y="6219732"/>
                  <a:ext cx="1535292" cy="400110"/>
                </a:xfrm>
                <a:prstGeom prst="rect">
                  <a:avLst/>
                </a:prstGeom>
                <a:blipFill>
                  <a:blip r:embed="rId11"/>
                  <a:stretch>
                    <a:fillRect t="-3030" r="-3279" b="-27273"/>
                  </a:stretch>
                </a:blipFill>
              </p:spPr>
              <p:txBody>
                <a:bodyPr/>
                <a:lstStyle/>
                <a:p>
                  <a:r>
                    <a:rPr lang="ja-JP" altLang="en-US">
                      <a:noFill/>
                    </a:rPr>
                    <a:t> </a:t>
                  </a:r>
                </a:p>
              </p:txBody>
            </p:sp>
          </mc:Fallback>
        </mc:AlternateContent>
        <p:sp>
          <p:nvSpPr>
            <p:cNvPr id="22" name="角丸四角形 21">
              <a:extLst>
                <a:ext uri="{FF2B5EF4-FFF2-40B4-BE49-F238E27FC236}">
                  <a16:creationId xmlns:a16="http://schemas.microsoft.com/office/drawing/2014/main" id="{DBAA6C5A-6127-54B0-6AA0-8B76E4DF9296}"/>
                </a:ext>
              </a:extLst>
            </p:cNvPr>
            <p:cNvSpPr/>
            <p:nvPr/>
          </p:nvSpPr>
          <p:spPr>
            <a:xfrm>
              <a:off x="8968041" y="5087159"/>
              <a:ext cx="2003404" cy="1633933"/>
            </a:xfrm>
            <a:prstGeom prst="roundRect">
              <a:avLst>
                <a:gd name="adj" fmla="val 11400"/>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Tree>
    <p:extLst>
      <p:ext uri="{BB962C8B-B14F-4D97-AF65-F5344CB8AC3E}">
        <p14:creationId xmlns:p14="http://schemas.microsoft.com/office/powerpoint/2010/main" val="2945453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2A4F4482-C179-44D2-8583-BA908657E70C}"/>
              </a:ext>
            </a:extLst>
          </p:cNvPr>
          <p:cNvSpPr>
            <a:spLocks noGrp="1"/>
          </p:cNvSpPr>
          <p:nvPr>
            <p:ph type="title"/>
          </p:nvPr>
        </p:nvSpPr>
        <p:spPr/>
        <p:txBody>
          <a:bodyPr/>
          <a:lstStyle/>
          <a:p>
            <a:endParaRPr kumimoji="1" lang="ja-JP" altLang="en-US"/>
          </a:p>
        </p:txBody>
      </p:sp>
      <p:sp>
        <p:nvSpPr>
          <p:cNvPr id="3" name="コンテンツ プレースホルダー 2">
            <a:extLst>
              <a:ext uri="{FF2B5EF4-FFF2-40B4-BE49-F238E27FC236}">
                <a16:creationId xmlns:a16="http://schemas.microsoft.com/office/drawing/2014/main" id="{7094A632-3835-17FB-1208-E9A7ABE048A3}"/>
              </a:ext>
            </a:extLst>
          </p:cNvPr>
          <p:cNvSpPr>
            <a:spLocks noGrp="1"/>
          </p:cNvSpPr>
          <p:nvPr>
            <p:ph idx="1"/>
          </p:nvPr>
        </p:nvSpPr>
        <p:spPr/>
        <p:txBody>
          <a:bodyPr/>
          <a:lstStyle/>
          <a:p>
            <a:endParaRPr kumimoji="1" lang="ja-JP" altLang="en-US"/>
          </a:p>
        </p:txBody>
      </p:sp>
      <p:sp>
        <p:nvSpPr>
          <p:cNvPr id="4" name="スライド番号プレースホルダー 3">
            <a:extLst>
              <a:ext uri="{FF2B5EF4-FFF2-40B4-BE49-F238E27FC236}">
                <a16:creationId xmlns:a16="http://schemas.microsoft.com/office/drawing/2014/main" id="{F3827A6F-F436-D399-C1BF-35E353EC936B}"/>
              </a:ext>
            </a:extLst>
          </p:cNvPr>
          <p:cNvSpPr>
            <a:spLocks noGrp="1"/>
          </p:cNvSpPr>
          <p:nvPr>
            <p:ph type="sldNum" sz="quarter" idx="12"/>
          </p:nvPr>
        </p:nvSpPr>
        <p:spPr/>
        <p:txBody>
          <a:bodyPr/>
          <a:lstStyle/>
          <a:p>
            <a:fld id="{AECE1011-B0EB-A34B-826A-984540224A6C}" type="slidenum">
              <a:rPr lang="ja-JP" altLang="en-US" smtClean="0"/>
              <a:pPr/>
              <a:t>13</a:t>
            </a:fld>
            <a:endParaRPr lang="ja-JP" altLang="en-US"/>
          </a:p>
        </p:txBody>
      </p:sp>
      <p:pic>
        <p:nvPicPr>
          <p:cNvPr id="5" name="図 4">
            <a:extLst>
              <a:ext uri="{FF2B5EF4-FFF2-40B4-BE49-F238E27FC236}">
                <a16:creationId xmlns:a16="http://schemas.microsoft.com/office/drawing/2014/main" id="{1B719F72-8974-A58E-B5B3-34120D7FEF0A}"/>
              </a:ext>
            </a:extLst>
          </p:cNvPr>
          <p:cNvPicPr>
            <a:picLocks noChangeAspect="1"/>
          </p:cNvPicPr>
          <p:nvPr/>
        </p:nvPicPr>
        <p:blipFill>
          <a:blip r:embed="rId2"/>
          <a:stretch>
            <a:fillRect/>
          </a:stretch>
        </p:blipFill>
        <p:spPr>
          <a:xfrm>
            <a:off x="1811519" y="991519"/>
            <a:ext cx="7226300" cy="5664200"/>
          </a:xfrm>
          <a:prstGeom prst="rect">
            <a:avLst/>
          </a:prstGeom>
        </p:spPr>
      </p:pic>
    </p:spTree>
    <p:extLst>
      <p:ext uri="{BB962C8B-B14F-4D97-AF65-F5344CB8AC3E}">
        <p14:creationId xmlns:p14="http://schemas.microsoft.com/office/powerpoint/2010/main" val="4227996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A8E243-66F2-B259-89FA-938F556F4718}"/>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3DA411DF-1DA5-ED0E-DD8D-0CA1E2B8B934}"/>
              </a:ext>
            </a:extLst>
          </p:cNvPr>
          <p:cNvSpPr>
            <a:spLocks noGrp="1"/>
          </p:cNvSpPr>
          <p:nvPr>
            <p:ph type="title"/>
          </p:nvPr>
        </p:nvSpPr>
        <p:spPr>
          <a:xfrm>
            <a:off x="372057" y="261974"/>
            <a:ext cx="10515600" cy="587912"/>
          </a:xfrm>
        </p:spPr>
        <p:txBody>
          <a:bodyPr/>
          <a:lstStyle/>
          <a:p>
            <a:r>
              <a:rPr kumimoji="1" lang="en-US" altLang="ja-JP" dirty="0"/>
              <a:t>N=184</a:t>
            </a:r>
            <a:r>
              <a:rPr lang="en-US" altLang="ja-JP" dirty="0"/>
              <a:t> shell gap</a:t>
            </a:r>
            <a:r>
              <a:rPr kumimoji="1" lang="en-US" altLang="ja-JP" dirty="0"/>
              <a:t> vs SD excitation energy (①)</a:t>
            </a:r>
            <a:endParaRPr kumimoji="1" lang="ja-JP" altLang="en-US"/>
          </a:p>
        </p:txBody>
      </p:sp>
      <p:sp>
        <p:nvSpPr>
          <p:cNvPr id="4" name="スライド番号プレースホルダー 3">
            <a:extLst>
              <a:ext uri="{FF2B5EF4-FFF2-40B4-BE49-F238E27FC236}">
                <a16:creationId xmlns:a16="http://schemas.microsoft.com/office/drawing/2014/main" id="{788F75A8-F2F0-7F5B-6E03-5F0FBA4FE2D7}"/>
              </a:ext>
            </a:extLst>
          </p:cNvPr>
          <p:cNvSpPr>
            <a:spLocks noGrp="1"/>
          </p:cNvSpPr>
          <p:nvPr>
            <p:ph type="sldNum" sz="quarter" idx="12"/>
          </p:nvPr>
        </p:nvSpPr>
        <p:spPr/>
        <p:txBody>
          <a:bodyPr/>
          <a:lstStyle/>
          <a:p>
            <a:fld id="{AECE1011-B0EB-A34B-826A-984540224A6C}" type="slidenum">
              <a:rPr lang="ja-JP" altLang="en-US" smtClean="0"/>
              <a:pPr/>
              <a:t>14</a:t>
            </a:fld>
            <a:endParaRPr lang="ja-JP" altLang="en-US"/>
          </a:p>
        </p:txBody>
      </p:sp>
      <p:pic>
        <p:nvPicPr>
          <p:cNvPr id="10" name="図 9">
            <a:extLst>
              <a:ext uri="{FF2B5EF4-FFF2-40B4-BE49-F238E27FC236}">
                <a16:creationId xmlns:a16="http://schemas.microsoft.com/office/drawing/2014/main" id="{5B71303D-D44D-3A66-E618-3D71A200823A}"/>
              </a:ext>
            </a:extLst>
          </p:cNvPr>
          <p:cNvPicPr>
            <a:picLocks noChangeAspect="1"/>
          </p:cNvPicPr>
          <p:nvPr/>
        </p:nvPicPr>
        <p:blipFill>
          <a:blip r:embed="rId3"/>
          <a:srcRect/>
          <a:stretch/>
        </p:blipFill>
        <p:spPr>
          <a:xfrm>
            <a:off x="1054568" y="3954147"/>
            <a:ext cx="4569943" cy="2741966"/>
          </a:xfrm>
          <a:prstGeom prst="rect">
            <a:avLst/>
          </a:prstGeom>
        </p:spPr>
      </p:pic>
      <p:pic>
        <p:nvPicPr>
          <p:cNvPr id="11" name="図 10">
            <a:extLst>
              <a:ext uri="{FF2B5EF4-FFF2-40B4-BE49-F238E27FC236}">
                <a16:creationId xmlns:a16="http://schemas.microsoft.com/office/drawing/2014/main" id="{72F9BF46-373B-D6DE-CC14-1C37E8843937}"/>
              </a:ext>
            </a:extLst>
          </p:cNvPr>
          <p:cNvPicPr>
            <a:picLocks noChangeAspect="1"/>
          </p:cNvPicPr>
          <p:nvPr/>
        </p:nvPicPr>
        <p:blipFill>
          <a:blip r:embed="rId4"/>
          <a:srcRect/>
          <a:stretch/>
        </p:blipFill>
        <p:spPr>
          <a:xfrm>
            <a:off x="1061064" y="1149855"/>
            <a:ext cx="4536248" cy="2721748"/>
          </a:xfrm>
          <a:prstGeom prst="rect">
            <a:avLst/>
          </a:prstGeom>
        </p:spPr>
      </p:pic>
      <p:pic>
        <p:nvPicPr>
          <p:cNvPr id="14" name="図 13">
            <a:extLst>
              <a:ext uri="{FF2B5EF4-FFF2-40B4-BE49-F238E27FC236}">
                <a16:creationId xmlns:a16="http://schemas.microsoft.com/office/drawing/2014/main" id="{9BB7CC90-5109-F6A7-E3C1-0220080DD4E3}"/>
              </a:ext>
            </a:extLst>
          </p:cNvPr>
          <p:cNvPicPr>
            <a:picLocks noChangeAspect="1"/>
          </p:cNvPicPr>
          <p:nvPr/>
        </p:nvPicPr>
        <p:blipFill>
          <a:blip r:embed="rId5"/>
          <a:srcRect/>
          <a:stretch/>
        </p:blipFill>
        <p:spPr>
          <a:xfrm>
            <a:off x="6672164" y="1139104"/>
            <a:ext cx="4572000" cy="2743200"/>
          </a:xfrm>
          <a:prstGeom prst="rect">
            <a:avLst/>
          </a:prstGeom>
        </p:spPr>
      </p:pic>
      <p:pic>
        <p:nvPicPr>
          <p:cNvPr id="16" name="図 15">
            <a:extLst>
              <a:ext uri="{FF2B5EF4-FFF2-40B4-BE49-F238E27FC236}">
                <a16:creationId xmlns:a16="http://schemas.microsoft.com/office/drawing/2014/main" id="{D456E483-EC5C-60D3-D0BD-F188DCCADAA1}"/>
              </a:ext>
            </a:extLst>
          </p:cNvPr>
          <p:cNvPicPr>
            <a:picLocks noChangeAspect="1"/>
          </p:cNvPicPr>
          <p:nvPr/>
        </p:nvPicPr>
        <p:blipFill>
          <a:blip r:embed="rId6"/>
          <a:srcRect/>
          <a:stretch/>
        </p:blipFill>
        <p:spPr>
          <a:xfrm>
            <a:off x="6672164" y="3935004"/>
            <a:ext cx="4572000" cy="2743200"/>
          </a:xfrm>
          <a:prstGeom prst="rect">
            <a:avLst/>
          </a:prstGeom>
        </p:spPr>
      </p:pic>
      <p:sp>
        <p:nvSpPr>
          <p:cNvPr id="17" name="テキスト ボックス 16">
            <a:extLst>
              <a:ext uri="{FF2B5EF4-FFF2-40B4-BE49-F238E27FC236}">
                <a16:creationId xmlns:a16="http://schemas.microsoft.com/office/drawing/2014/main" id="{56B194BD-57CB-3D1C-697D-69512DC860A4}"/>
              </a:ext>
            </a:extLst>
          </p:cNvPr>
          <p:cNvSpPr txBox="1"/>
          <p:nvPr/>
        </p:nvSpPr>
        <p:spPr>
          <a:xfrm>
            <a:off x="719506" y="748118"/>
            <a:ext cx="4437433" cy="461665"/>
          </a:xfrm>
          <a:prstGeom prst="rect">
            <a:avLst/>
          </a:prstGeom>
          <a:noFill/>
        </p:spPr>
        <p:txBody>
          <a:bodyPr wrap="none" rtlCol="0">
            <a:spAutoFit/>
          </a:bodyPr>
          <a:lstStyle/>
          <a:p>
            <a:r>
              <a:rPr lang="en-US" altLang="ja-JP" sz="2400" dirty="0"/>
              <a:t>For different effective masses</a:t>
            </a:r>
            <a:endParaRPr kumimoji="1" lang="ja-JP" altLang="en-US" sz="2400"/>
          </a:p>
        </p:txBody>
      </p:sp>
      <p:sp>
        <p:nvSpPr>
          <p:cNvPr id="18" name="テキスト ボックス 17">
            <a:extLst>
              <a:ext uri="{FF2B5EF4-FFF2-40B4-BE49-F238E27FC236}">
                <a16:creationId xmlns:a16="http://schemas.microsoft.com/office/drawing/2014/main" id="{424166B7-D9CB-B1EE-7634-011D34B86D2E}"/>
              </a:ext>
            </a:extLst>
          </p:cNvPr>
          <p:cNvSpPr txBox="1"/>
          <p:nvPr/>
        </p:nvSpPr>
        <p:spPr>
          <a:xfrm>
            <a:off x="6217571" y="748118"/>
            <a:ext cx="4232249" cy="461665"/>
          </a:xfrm>
          <a:prstGeom prst="rect">
            <a:avLst/>
          </a:prstGeom>
          <a:noFill/>
        </p:spPr>
        <p:txBody>
          <a:bodyPr wrap="none" rtlCol="0">
            <a:spAutoFit/>
          </a:bodyPr>
          <a:lstStyle/>
          <a:p>
            <a:r>
              <a:rPr kumimoji="1" lang="en-US" altLang="ja-JP" sz="2400" dirty="0"/>
              <a:t>For different SO interactions</a:t>
            </a:r>
            <a:endParaRPr kumimoji="1" lang="ja-JP" altLang="en-US" sz="2400"/>
          </a:p>
        </p:txBody>
      </p:sp>
      <p:pic>
        <p:nvPicPr>
          <p:cNvPr id="19" name="図 18">
            <a:extLst>
              <a:ext uri="{FF2B5EF4-FFF2-40B4-BE49-F238E27FC236}">
                <a16:creationId xmlns:a16="http://schemas.microsoft.com/office/drawing/2014/main" id="{CD3DB5D9-CFCC-0F44-16CA-CABA0031B63E}"/>
              </a:ext>
            </a:extLst>
          </p:cNvPr>
          <p:cNvPicPr>
            <a:picLocks noChangeAspect="1"/>
          </p:cNvPicPr>
          <p:nvPr/>
        </p:nvPicPr>
        <p:blipFill>
          <a:blip r:embed="rId7"/>
          <a:stretch>
            <a:fillRect/>
          </a:stretch>
        </p:blipFill>
        <p:spPr>
          <a:xfrm>
            <a:off x="10363712" y="105753"/>
            <a:ext cx="1740170" cy="1044102"/>
          </a:xfrm>
          <a:prstGeom prst="rect">
            <a:avLst/>
          </a:prstGeom>
        </p:spPr>
      </p:pic>
      <p:cxnSp>
        <p:nvCxnSpPr>
          <p:cNvPr id="20" name="直線矢印コネクタ 19">
            <a:extLst>
              <a:ext uri="{FF2B5EF4-FFF2-40B4-BE49-F238E27FC236}">
                <a16:creationId xmlns:a16="http://schemas.microsoft.com/office/drawing/2014/main" id="{8C57AD82-C01C-9D2B-C5E5-53057671DFF3}"/>
              </a:ext>
            </a:extLst>
          </p:cNvPr>
          <p:cNvCxnSpPr>
            <a:cxnSpLocks/>
          </p:cNvCxnSpPr>
          <p:nvPr/>
        </p:nvCxnSpPr>
        <p:spPr>
          <a:xfrm>
            <a:off x="11658300" y="439341"/>
            <a:ext cx="0" cy="515620"/>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28" name="角丸四角形 27">
            <a:extLst>
              <a:ext uri="{FF2B5EF4-FFF2-40B4-BE49-F238E27FC236}">
                <a16:creationId xmlns:a16="http://schemas.microsoft.com/office/drawing/2014/main" id="{45A409EE-3E21-BF31-6814-306F906848EB}"/>
              </a:ext>
            </a:extLst>
          </p:cNvPr>
          <p:cNvSpPr/>
          <p:nvPr/>
        </p:nvSpPr>
        <p:spPr>
          <a:xfrm>
            <a:off x="638629" y="1149855"/>
            <a:ext cx="5269664" cy="5630837"/>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角丸四角形 28">
            <a:extLst>
              <a:ext uri="{FF2B5EF4-FFF2-40B4-BE49-F238E27FC236}">
                <a16:creationId xmlns:a16="http://schemas.microsoft.com/office/drawing/2014/main" id="{796FEA69-4A57-6F68-AD5B-76CAF3BB2F65}"/>
              </a:ext>
            </a:extLst>
          </p:cNvPr>
          <p:cNvSpPr/>
          <p:nvPr/>
        </p:nvSpPr>
        <p:spPr>
          <a:xfrm>
            <a:off x="6096976" y="1139104"/>
            <a:ext cx="5269664" cy="5641588"/>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テキスト ボックス 29">
            <a:extLst>
              <a:ext uri="{FF2B5EF4-FFF2-40B4-BE49-F238E27FC236}">
                <a16:creationId xmlns:a16="http://schemas.microsoft.com/office/drawing/2014/main" id="{BA9C5A75-F7C7-D2AA-5B91-ACCF3712649C}"/>
              </a:ext>
            </a:extLst>
          </p:cNvPr>
          <p:cNvSpPr txBox="1"/>
          <p:nvPr/>
        </p:nvSpPr>
        <p:spPr>
          <a:xfrm rot="16200000">
            <a:off x="449561" y="232603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31" name="テキスト ボックス 30">
            <a:extLst>
              <a:ext uri="{FF2B5EF4-FFF2-40B4-BE49-F238E27FC236}">
                <a16:creationId xmlns:a16="http://schemas.microsoft.com/office/drawing/2014/main" id="{4AA39473-6AE0-9C16-3678-86CD64A7B8E0}"/>
              </a:ext>
            </a:extLst>
          </p:cNvPr>
          <p:cNvSpPr txBox="1"/>
          <p:nvPr/>
        </p:nvSpPr>
        <p:spPr>
          <a:xfrm>
            <a:off x="1665148" y="642610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32" name="テキスト ボックス 31">
            <a:extLst>
              <a:ext uri="{FF2B5EF4-FFF2-40B4-BE49-F238E27FC236}">
                <a16:creationId xmlns:a16="http://schemas.microsoft.com/office/drawing/2014/main" id="{6E10D24D-D847-09C0-937A-BE0FCBBF1D77}"/>
              </a:ext>
            </a:extLst>
          </p:cNvPr>
          <p:cNvSpPr txBox="1"/>
          <p:nvPr/>
        </p:nvSpPr>
        <p:spPr>
          <a:xfrm>
            <a:off x="7272443" y="642610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33" name="テキスト ボックス 32">
            <a:extLst>
              <a:ext uri="{FF2B5EF4-FFF2-40B4-BE49-F238E27FC236}">
                <a16:creationId xmlns:a16="http://schemas.microsoft.com/office/drawing/2014/main" id="{7DE4CCF6-BBA3-9161-DDDE-E5F2656669AE}"/>
              </a:ext>
            </a:extLst>
          </p:cNvPr>
          <p:cNvSpPr txBox="1"/>
          <p:nvPr/>
        </p:nvSpPr>
        <p:spPr>
          <a:xfrm rot="16200000">
            <a:off x="6028870" y="232603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34" name="円/楕円 33">
            <a:extLst>
              <a:ext uri="{FF2B5EF4-FFF2-40B4-BE49-F238E27FC236}">
                <a16:creationId xmlns:a16="http://schemas.microsoft.com/office/drawing/2014/main" id="{5B7040AB-46B5-1D71-9CE8-6249C38778EA}"/>
              </a:ext>
            </a:extLst>
          </p:cNvPr>
          <p:cNvSpPr/>
          <p:nvPr/>
        </p:nvSpPr>
        <p:spPr>
          <a:xfrm>
            <a:off x="1054567" y="5737123"/>
            <a:ext cx="190217" cy="610401"/>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円/楕円 34">
            <a:extLst>
              <a:ext uri="{FF2B5EF4-FFF2-40B4-BE49-F238E27FC236}">
                <a16:creationId xmlns:a16="http://schemas.microsoft.com/office/drawing/2014/main" id="{E9AAACE5-1F76-8C49-C3D8-C7A112361FCB}"/>
              </a:ext>
            </a:extLst>
          </p:cNvPr>
          <p:cNvSpPr/>
          <p:nvPr/>
        </p:nvSpPr>
        <p:spPr>
          <a:xfrm>
            <a:off x="6668148" y="5718896"/>
            <a:ext cx="190217" cy="610401"/>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6" name="グループ化 35">
            <a:extLst>
              <a:ext uri="{FF2B5EF4-FFF2-40B4-BE49-F238E27FC236}">
                <a16:creationId xmlns:a16="http://schemas.microsoft.com/office/drawing/2014/main" id="{FB698DDD-2EE0-8B51-CBA6-3DD3C2916634}"/>
              </a:ext>
            </a:extLst>
          </p:cNvPr>
          <p:cNvGrpSpPr/>
          <p:nvPr/>
        </p:nvGrpSpPr>
        <p:grpSpPr>
          <a:xfrm>
            <a:off x="5079369" y="3429000"/>
            <a:ext cx="2089614" cy="704049"/>
            <a:chOff x="22891531" y="23156189"/>
            <a:chExt cx="2089614" cy="704049"/>
          </a:xfrm>
        </p:grpSpPr>
        <p:sp>
          <p:nvSpPr>
            <p:cNvPr id="37" name="角丸四角形 36">
              <a:extLst>
                <a:ext uri="{FF2B5EF4-FFF2-40B4-BE49-F238E27FC236}">
                  <a16:creationId xmlns:a16="http://schemas.microsoft.com/office/drawing/2014/main" id="{F260B43A-270F-F33B-7AD4-5FA582BB1C36}"/>
                </a:ext>
              </a:extLst>
            </p:cNvPr>
            <p:cNvSpPr/>
            <p:nvPr/>
          </p:nvSpPr>
          <p:spPr>
            <a:xfrm>
              <a:off x="22891531" y="23156189"/>
              <a:ext cx="2089614" cy="704049"/>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テキスト ボックス 37">
              <a:extLst>
                <a:ext uri="{FF2B5EF4-FFF2-40B4-BE49-F238E27FC236}">
                  <a16:creationId xmlns:a16="http://schemas.microsoft.com/office/drawing/2014/main" id="{6CCBDCD3-1AA7-D025-D938-23F89D2EDEAD}"/>
                </a:ext>
              </a:extLst>
            </p:cNvPr>
            <p:cNvSpPr txBox="1"/>
            <p:nvPr/>
          </p:nvSpPr>
          <p:spPr>
            <a:xfrm>
              <a:off x="22932526" y="23232441"/>
              <a:ext cx="2048618" cy="523220"/>
            </a:xfrm>
            <a:prstGeom prst="rect">
              <a:avLst/>
            </a:prstGeom>
            <a:noFill/>
          </p:spPr>
          <p:txBody>
            <a:bodyPr wrap="square" rtlCol="0">
              <a:spAutoFit/>
            </a:bodyPr>
            <a:lstStyle/>
            <a:p>
              <a:r>
                <a:rPr kumimoji="1" lang="ja-JP" altLang="en-US" sz="2800"/>
                <a:t>相関が弱い</a:t>
              </a:r>
              <a:endParaRPr kumimoji="1" lang="en" altLang="ja-JP" sz="2800" dirty="0"/>
            </a:p>
          </p:txBody>
        </p:sp>
      </p:grpSp>
    </p:spTree>
    <p:extLst>
      <p:ext uri="{BB962C8B-B14F-4D97-AF65-F5344CB8AC3E}">
        <p14:creationId xmlns:p14="http://schemas.microsoft.com/office/powerpoint/2010/main" val="1743199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4" grpId="0" animBg="1"/>
      <p:bldP spid="3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4F84D1-8CBB-9C0C-C8AE-B466BC5FA1C9}"/>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9BA985C4-2F3A-9D7C-F5BF-057FB2980421}"/>
              </a:ext>
            </a:extLst>
          </p:cNvPr>
          <p:cNvSpPr>
            <a:spLocks noGrp="1"/>
          </p:cNvSpPr>
          <p:nvPr>
            <p:ph type="title"/>
          </p:nvPr>
        </p:nvSpPr>
        <p:spPr/>
        <p:txBody>
          <a:bodyPr/>
          <a:lstStyle/>
          <a:p>
            <a:r>
              <a:rPr kumimoji="1" lang="en-US" altLang="ja-JP" dirty="0"/>
              <a:t>N=184 shell gap vs Inner barrier (②)</a:t>
            </a:r>
            <a:endParaRPr kumimoji="1" lang="ja-JP" altLang="en-US"/>
          </a:p>
        </p:txBody>
      </p:sp>
      <p:sp>
        <p:nvSpPr>
          <p:cNvPr id="4" name="スライド番号プレースホルダー 3">
            <a:extLst>
              <a:ext uri="{FF2B5EF4-FFF2-40B4-BE49-F238E27FC236}">
                <a16:creationId xmlns:a16="http://schemas.microsoft.com/office/drawing/2014/main" id="{7834A141-7FCD-6C0C-6553-D96383EAA73F}"/>
              </a:ext>
            </a:extLst>
          </p:cNvPr>
          <p:cNvSpPr>
            <a:spLocks noGrp="1"/>
          </p:cNvSpPr>
          <p:nvPr>
            <p:ph type="sldNum" sz="quarter" idx="12"/>
          </p:nvPr>
        </p:nvSpPr>
        <p:spPr/>
        <p:txBody>
          <a:bodyPr/>
          <a:lstStyle/>
          <a:p>
            <a:fld id="{AECE1011-B0EB-A34B-826A-984540224A6C}" type="slidenum">
              <a:rPr lang="ja-JP" altLang="en-US" smtClean="0"/>
              <a:pPr/>
              <a:t>15</a:t>
            </a:fld>
            <a:endParaRPr lang="ja-JP" altLang="en-US"/>
          </a:p>
        </p:txBody>
      </p:sp>
      <p:pic>
        <p:nvPicPr>
          <p:cNvPr id="10" name="図 9">
            <a:extLst>
              <a:ext uri="{FF2B5EF4-FFF2-40B4-BE49-F238E27FC236}">
                <a16:creationId xmlns:a16="http://schemas.microsoft.com/office/drawing/2014/main" id="{EB4ABD4C-AC26-5E88-8761-2FAB482059B2}"/>
              </a:ext>
            </a:extLst>
          </p:cNvPr>
          <p:cNvPicPr>
            <a:picLocks noChangeAspect="1"/>
          </p:cNvPicPr>
          <p:nvPr/>
        </p:nvPicPr>
        <p:blipFill>
          <a:blip r:embed="rId3"/>
          <a:srcRect/>
          <a:stretch/>
        </p:blipFill>
        <p:spPr>
          <a:xfrm>
            <a:off x="1074168" y="1201982"/>
            <a:ext cx="4572000" cy="2743200"/>
          </a:xfrm>
          <a:prstGeom prst="rect">
            <a:avLst/>
          </a:prstGeom>
        </p:spPr>
      </p:pic>
      <p:pic>
        <p:nvPicPr>
          <p:cNvPr id="11" name="図 10">
            <a:extLst>
              <a:ext uri="{FF2B5EF4-FFF2-40B4-BE49-F238E27FC236}">
                <a16:creationId xmlns:a16="http://schemas.microsoft.com/office/drawing/2014/main" id="{36DBB95B-DFB9-7548-3717-23B688DCDA83}"/>
              </a:ext>
            </a:extLst>
          </p:cNvPr>
          <p:cNvPicPr>
            <a:picLocks noChangeAspect="1"/>
          </p:cNvPicPr>
          <p:nvPr/>
        </p:nvPicPr>
        <p:blipFill>
          <a:blip r:embed="rId4"/>
          <a:srcRect/>
          <a:stretch/>
        </p:blipFill>
        <p:spPr>
          <a:xfrm>
            <a:off x="1074168" y="3961489"/>
            <a:ext cx="4572001" cy="2743200"/>
          </a:xfrm>
          <a:prstGeom prst="rect">
            <a:avLst/>
          </a:prstGeom>
        </p:spPr>
      </p:pic>
      <p:pic>
        <p:nvPicPr>
          <p:cNvPr id="14" name="図 13">
            <a:extLst>
              <a:ext uri="{FF2B5EF4-FFF2-40B4-BE49-F238E27FC236}">
                <a16:creationId xmlns:a16="http://schemas.microsoft.com/office/drawing/2014/main" id="{3DCE71C1-8A2C-2D3C-1BB9-AB632E27F9DB}"/>
              </a:ext>
            </a:extLst>
          </p:cNvPr>
          <p:cNvPicPr>
            <a:picLocks noChangeAspect="1"/>
          </p:cNvPicPr>
          <p:nvPr/>
        </p:nvPicPr>
        <p:blipFill>
          <a:blip r:embed="rId5"/>
          <a:srcRect/>
          <a:stretch/>
        </p:blipFill>
        <p:spPr>
          <a:xfrm>
            <a:off x="6644610" y="1201982"/>
            <a:ext cx="4572000" cy="2743200"/>
          </a:xfrm>
          <a:prstGeom prst="rect">
            <a:avLst/>
          </a:prstGeom>
        </p:spPr>
      </p:pic>
      <p:pic>
        <p:nvPicPr>
          <p:cNvPr id="16" name="図 15">
            <a:extLst>
              <a:ext uri="{FF2B5EF4-FFF2-40B4-BE49-F238E27FC236}">
                <a16:creationId xmlns:a16="http://schemas.microsoft.com/office/drawing/2014/main" id="{A9E79644-CF2C-9484-7841-F8F46A3B33E6}"/>
              </a:ext>
            </a:extLst>
          </p:cNvPr>
          <p:cNvPicPr>
            <a:picLocks noChangeAspect="1"/>
          </p:cNvPicPr>
          <p:nvPr/>
        </p:nvPicPr>
        <p:blipFill>
          <a:blip r:embed="rId6"/>
          <a:srcRect/>
          <a:stretch/>
        </p:blipFill>
        <p:spPr>
          <a:xfrm>
            <a:off x="6644610" y="3967183"/>
            <a:ext cx="4572000" cy="2743200"/>
          </a:xfrm>
          <a:prstGeom prst="rect">
            <a:avLst/>
          </a:prstGeom>
        </p:spPr>
      </p:pic>
      <p:pic>
        <p:nvPicPr>
          <p:cNvPr id="19" name="図 18">
            <a:extLst>
              <a:ext uri="{FF2B5EF4-FFF2-40B4-BE49-F238E27FC236}">
                <a16:creationId xmlns:a16="http://schemas.microsoft.com/office/drawing/2014/main" id="{693BBA71-27CC-8F67-CDD6-7CBA5BEBB7FD}"/>
              </a:ext>
            </a:extLst>
          </p:cNvPr>
          <p:cNvPicPr>
            <a:picLocks noChangeAspect="1"/>
          </p:cNvPicPr>
          <p:nvPr/>
        </p:nvPicPr>
        <p:blipFill>
          <a:blip r:embed="rId7"/>
          <a:stretch>
            <a:fillRect/>
          </a:stretch>
        </p:blipFill>
        <p:spPr>
          <a:xfrm>
            <a:off x="10247747" y="157880"/>
            <a:ext cx="1740170" cy="1044102"/>
          </a:xfrm>
          <a:prstGeom prst="rect">
            <a:avLst/>
          </a:prstGeom>
        </p:spPr>
      </p:pic>
      <p:cxnSp>
        <p:nvCxnSpPr>
          <p:cNvPr id="20" name="直線矢印コネクタ 19">
            <a:extLst>
              <a:ext uri="{FF2B5EF4-FFF2-40B4-BE49-F238E27FC236}">
                <a16:creationId xmlns:a16="http://schemas.microsoft.com/office/drawing/2014/main" id="{A0627E74-6EFA-4CCC-A4B3-D40272692490}"/>
              </a:ext>
            </a:extLst>
          </p:cNvPr>
          <p:cNvCxnSpPr>
            <a:cxnSpLocks/>
          </p:cNvCxnSpPr>
          <p:nvPr/>
        </p:nvCxnSpPr>
        <p:spPr>
          <a:xfrm>
            <a:off x="11333888" y="287587"/>
            <a:ext cx="0" cy="712111"/>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22" name="角丸四角形 21">
            <a:extLst>
              <a:ext uri="{FF2B5EF4-FFF2-40B4-BE49-F238E27FC236}">
                <a16:creationId xmlns:a16="http://schemas.microsoft.com/office/drawing/2014/main" id="{3BF1B4B4-280A-F9E0-3BBB-96D0A2E37319}"/>
              </a:ext>
            </a:extLst>
          </p:cNvPr>
          <p:cNvSpPr/>
          <p:nvPr/>
        </p:nvSpPr>
        <p:spPr>
          <a:xfrm>
            <a:off x="638629" y="1149855"/>
            <a:ext cx="5269664" cy="5624578"/>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角丸四角形 22">
            <a:extLst>
              <a:ext uri="{FF2B5EF4-FFF2-40B4-BE49-F238E27FC236}">
                <a16:creationId xmlns:a16="http://schemas.microsoft.com/office/drawing/2014/main" id="{D59413F9-AD16-3136-DEFC-70D40438AEE4}"/>
              </a:ext>
            </a:extLst>
          </p:cNvPr>
          <p:cNvSpPr/>
          <p:nvPr/>
        </p:nvSpPr>
        <p:spPr>
          <a:xfrm>
            <a:off x="6096976" y="1139104"/>
            <a:ext cx="5269664" cy="5624578"/>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テキスト ボックス 23">
            <a:extLst>
              <a:ext uri="{FF2B5EF4-FFF2-40B4-BE49-F238E27FC236}">
                <a16:creationId xmlns:a16="http://schemas.microsoft.com/office/drawing/2014/main" id="{25AC58F3-563F-5404-8BE4-39D01DB61B7F}"/>
              </a:ext>
            </a:extLst>
          </p:cNvPr>
          <p:cNvSpPr txBox="1"/>
          <p:nvPr/>
        </p:nvSpPr>
        <p:spPr>
          <a:xfrm rot="16200000">
            <a:off x="449561" y="232603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25" name="テキスト ボックス 24">
            <a:extLst>
              <a:ext uri="{FF2B5EF4-FFF2-40B4-BE49-F238E27FC236}">
                <a16:creationId xmlns:a16="http://schemas.microsoft.com/office/drawing/2014/main" id="{6D8CF6CF-1453-0155-A8C1-B66F0299046B}"/>
              </a:ext>
            </a:extLst>
          </p:cNvPr>
          <p:cNvSpPr txBox="1"/>
          <p:nvPr/>
        </p:nvSpPr>
        <p:spPr>
          <a:xfrm>
            <a:off x="1665148" y="642610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26" name="テキスト ボックス 25">
            <a:extLst>
              <a:ext uri="{FF2B5EF4-FFF2-40B4-BE49-F238E27FC236}">
                <a16:creationId xmlns:a16="http://schemas.microsoft.com/office/drawing/2014/main" id="{915B2664-522B-BD67-2B53-58B2DCAEAA3C}"/>
              </a:ext>
            </a:extLst>
          </p:cNvPr>
          <p:cNvSpPr txBox="1"/>
          <p:nvPr/>
        </p:nvSpPr>
        <p:spPr>
          <a:xfrm>
            <a:off x="7272443" y="642610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27" name="テキスト ボックス 26">
            <a:extLst>
              <a:ext uri="{FF2B5EF4-FFF2-40B4-BE49-F238E27FC236}">
                <a16:creationId xmlns:a16="http://schemas.microsoft.com/office/drawing/2014/main" id="{31E1D369-CE70-0A39-C510-5A29FAB4281D}"/>
              </a:ext>
            </a:extLst>
          </p:cNvPr>
          <p:cNvSpPr txBox="1"/>
          <p:nvPr/>
        </p:nvSpPr>
        <p:spPr>
          <a:xfrm rot="16200000">
            <a:off x="6028870" y="232603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28" name="円/楕円 27">
            <a:extLst>
              <a:ext uri="{FF2B5EF4-FFF2-40B4-BE49-F238E27FC236}">
                <a16:creationId xmlns:a16="http://schemas.microsoft.com/office/drawing/2014/main" id="{9B672F70-DA97-A74A-6485-A3967026412C}"/>
              </a:ext>
            </a:extLst>
          </p:cNvPr>
          <p:cNvSpPr/>
          <p:nvPr/>
        </p:nvSpPr>
        <p:spPr>
          <a:xfrm>
            <a:off x="1054567" y="5737123"/>
            <a:ext cx="190217" cy="610401"/>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円/楕円 28">
            <a:extLst>
              <a:ext uri="{FF2B5EF4-FFF2-40B4-BE49-F238E27FC236}">
                <a16:creationId xmlns:a16="http://schemas.microsoft.com/office/drawing/2014/main" id="{1BFA62A0-FAAF-6BA3-CED4-F083D9A2C003}"/>
              </a:ext>
            </a:extLst>
          </p:cNvPr>
          <p:cNvSpPr/>
          <p:nvPr/>
        </p:nvSpPr>
        <p:spPr>
          <a:xfrm>
            <a:off x="6668148" y="5718896"/>
            <a:ext cx="190217" cy="610401"/>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0" name="グループ化 29">
            <a:extLst>
              <a:ext uri="{FF2B5EF4-FFF2-40B4-BE49-F238E27FC236}">
                <a16:creationId xmlns:a16="http://schemas.microsoft.com/office/drawing/2014/main" id="{FE2CB5BF-860A-6DD4-FE45-B01962D7BFBC}"/>
              </a:ext>
            </a:extLst>
          </p:cNvPr>
          <p:cNvGrpSpPr/>
          <p:nvPr/>
        </p:nvGrpSpPr>
        <p:grpSpPr>
          <a:xfrm>
            <a:off x="4720731" y="3433360"/>
            <a:ext cx="2637248" cy="704049"/>
            <a:chOff x="22891530" y="23156189"/>
            <a:chExt cx="2637248" cy="704049"/>
          </a:xfrm>
        </p:grpSpPr>
        <p:sp>
          <p:nvSpPr>
            <p:cNvPr id="31" name="角丸四角形 30">
              <a:extLst>
                <a:ext uri="{FF2B5EF4-FFF2-40B4-BE49-F238E27FC236}">
                  <a16:creationId xmlns:a16="http://schemas.microsoft.com/office/drawing/2014/main" id="{43817A8A-2639-A113-4A90-4C2488D1B8E1}"/>
                </a:ext>
              </a:extLst>
            </p:cNvPr>
            <p:cNvSpPr/>
            <p:nvPr/>
          </p:nvSpPr>
          <p:spPr>
            <a:xfrm>
              <a:off x="22891530" y="23156189"/>
              <a:ext cx="2471805" cy="704049"/>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テキスト ボックス 31">
              <a:extLst>
                <a:ext uri="{FF2B5EF4-FFF2-40B4-BE49-F238E27FC236}">
                  <a16:creationId xmlns:a16="http://schemas.microsoft.com/office/drawing/2014/main" id="{14DDF014-41AF-3A02-6345-8ECACACE84AE}"/>
                </a:ext>
              </a:extLst>
            </p:cNvPr>
            <p:cNvSpPr txBox="1"/>
            <p:nvPr/>
          </p:nvSpPr>
          <p:spPr>
            <a:xfrm>
              <a:off x="22932525" y="23232441"/>
              <a:ext cx="2596253" cy="523220"/>
            </a:xfrm>
            <a:prstGeom prst="rect">
              <a:avLst/>
            </a:prstGeom>
            <a:noFill/>
          </p:spPr>
          <p:txBody>
            <a:bodyPr wrap="square" rtlCol="0">
              <a:spAutoFit/>
            </a:bodyPr>
            <a:lstStyle/>
            <a:p>
              <a:r>
                <a:rPr kumimoji="1" lang="ja-JP" altLang="en-US" sz="2800"/>
                <a:t>相関している</a:t>
              </a:r>
              <a:endParaRPr kumimoji="1" lang="en" altLang="ja-JP" sz="2800" dirty="0"/>
            </a:p>
          </p:txBody>
        </p:sp>
      </p:grpSp>
      <p:sp>
        <p:nvSpPr>
          <p:cNvPr id="33" name="テキスト ボックス 32">
            <a:extLst>
              <a:ext uri="{FF2B5EF4-FFF2-40B4-BE49-F238E27FC236}">
                <a16:creationId xmlns:a16="http://schemas.microsoft.com/office/drawing/2014/main" id="{51C74367-87C1-0EEA-D757-869A8957AD50}"/>
              </a:ext>
            </a:extLst>
          </p:cNvPr>
          <p:cNvSpPr txBox="1"/>
          <p:nvPr/>
        </p:nvSpPr>
        <p:spPr>
          <a:xfrm>
            <a:off x="719506" y="748118"/>
            <a:ext cx="4437433" cy="461665"/>
          </a:xfrm>
          <a:prstGeom prst="rect">
            <a:avLst/>
          </a:prstGeom>
          <a:noFill/>
        </p:spPr>
        <p:txBody>
          <a:bodyPr wrap="none" rtlCol="0">
            <a:spAutoFit/>
          </a:bodyPr>
          <a:lstStyle/>
          <a:p>
            <a:r>
              <a:rPr lang="en-US" altLang="ja-JP" sz="2400" dirty="0"/>
              <a:t>For different effective masses</a:t>
            </a:r>
            <a:endParaRPr kumimoji="1" lang="ja-JP" altLang="en-US" sz="2400"/>
          </a:p>
        </p:txBody>
      </p:sp>
      <p:sp>
        <p:nvSpPr>
          <p:cNvPr id="34" name="テキスト ボックス 33">
            <a:extLst>
              <a:ext uri="{FF2B5EF4-FFF2-40B4-BE49-F238E27FC236}">
                <a16:creationId xmlns:a16="http://schemas.microsoft.com/office/drawing/2014/main" id="{D79356AF-40C4-10E0-F41E-872C1A0D1B62}"/>
              </a:ext>
            </a:extLst>
          </p:cNvPr>
          <p:cNvSpPr txBox="1"/>
          <p:nvPr/>
        </p:nvSpPr>
        <p:spPr>
          <a:xfrm>
            <a:off x="6217571" y="748118"/>
            <a:ext cx="4232249" cy="461665"/>
          </a:xfrm>
          <a:prstGeom prst="rect">
            <a:avLst/>
          </a:prstGeom>
          <a:noFill/>
        </p:spPr>
        <p:txBody>
          <a:bodyPr wrap="none" rtlCol="0">
            <a:spAutoFit/>
          </a:bodyPr>
          <a:lstStyle/>
          <a:p>
            <a:r>
              <a:rPr kumimoji="1" lang="en-US" altLang="ja-JP" sz="2400" dirty="0"/>
              <a:t>For different SO interactions</a:t>
            </a:r>
            <a:endParaRPr kumimoji="1" lang="ja-JP" altLang="en-US" sz="2400"/>
          </a:p>
        </p:txBody>
      </p:sp>
    </p:spTree>
    <p:extLst>
      <p:ext uri="{BB962C8B-B14F-4D97-AF65-F5344CB8AC3E}">
        <p14:creationId xmlns:p14="http://schemas.microsoft.com/office/powerpoint/2010/main" val="281961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8" grpId="0" animBg="1"/>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8092F623-D9F6-2410-7630-01EA043C2B1E}"/>
              </a:ext>
            </a:extLst>
          </p:cNvPr>
          <p:cNvSpPr>
            <a:spLocks noGrp="1"/>
          </p:cNvSpPr>
          <p:nvPr>
            <p:ph type="title"/>
          </p:nvPr>
        </p:nvSpPr>
        <p:spPr/>
        <p:txBody>
          <a:bodyPr/>
          <a:lstStyle/>
          <a:p>
            <a:r>
              <a:rPr kumimoji="1" lang="en-US" altLang="ja-JP" dirty="0"/>
              <a:t>N=184</a:t>
            </a:r>
            <a:r>
              <a:rPr kumimoji="1" lang="ja-JP" altLang="en-US"/>
              <a:t>ギャップと</a:t>
            </a:r>
            <a:r>
              <a:rPr lang="ja-JP" altLang="en-US"/>
              <a:t>比較する</a:t>
            </a:r>
            <a:r>
              <a:rPr lang="en-US" altLang="ja-JP" dirty="0"/>
              <a:t>N=118</a:t>
            </a:r>
            <a:r>
              <a:rPr lang="ja-JP" altLang="en-US"/>
              <a:t>の物理量</a:t>
            </a:r>
            <a:endParaRPr kumimoji="1" lang="ja-JP" altLang="en-US"/>
          </a:p>
        </p:txBody>
      </p:sp>
      <p:sp>
        <p:nvSpPr>
          <p:cNvPr id="4" name="スライド番号プレースホルダー 3">
            <a:extLst>
              <a:ext uri="{FF2B5EF4-FFF2-40B4-BE49-F238E27FC236}">
                <a16:creationId xmlns:a16="http://schemas.microsoft.com/office/drawing/2014/main" id="{72B29824-CA90-66B0-5A05-4051ED1C05F6}"/>
              </a:ext>
            </a:extLst>
          </p:cNvPr>
          <p:cNvSpPr>
            <a:spLocks noGrp="1"/>
          </p:cNvSpPr>
          <p:nvPr>
            <p:ph type="sldNum" sz="quarter" idx="12"/>
          </p:nvPr>
        </p:nvSpPr>
        <p:spPr/>
        <p:txBody>
          <a:bodyPr/>
          <a:lstStyle/>
          <a:p>
            <a:fld id="{AECE1011-B0EB-A34B-826A-984540224A6C}" type="slidenum">
              <a:rPr lang="ja-JP" altLang="en-US" smtClean="0"/>
              <a:pPr/>
              <a:t>16</a:t>
            </a:fld>
            <a:endParaRPr lang="ja-JP" altLang="en-US"/>
          </a:p>
        </p:txBody>
      </p:sp>
      <p:pic>
        <p:nvPicPr>
          <p:cNvPr id="6" name="図 5">
            <a:extLst>
              <a:ext uri="{FF2B5EF4-FFF2-40B4-BE49-F238E27FC236}">
                <a16:creationId xmlns:a16="http://schemas.microsoft.com/office/drawing/2014/main" id="{89B8DD8A-97D3-444A-97B4-B083514FB1B0}"/>
              </a:ext>
            </a:extLst>
          </p:cNvPr>
          <p:cNvPicPr>
            <a:picLocks noChangeAspect="1"/>
          </p:cNvPicPr>
          <p:nvPr/>
        </p:nvPicPr>
        <p:blipFill>
          <a:blip r:embed="rId3"/>
          <a:stretch>
            <a:fillRect/>
          </a:stretch>
        </p:blipFill>
        <p:spPr>
          <a:xfrm>
            <a:off x="117100" y="1381357"/>
            <a:ext cx="5657609" cy="3394565"/>
          </a:xfrm>
          <a:prstGeom prst="rect">
            <a:avLst/>
          </a:prstGeom>
        </p:spPr>
      </p:pic>
      <p:cxnSp>
        <p:nvCxnSpPr>
          <p:cNvPr id="7" name="直線矢印コネクタ 6">
            <a:extLst>
              <a:ext uri="{FF2B5EF4-FFF2-40B4-BE49-F238E27FC236}">
                <a16:creationId xmlns:a16="http://schemas.microsoft.com/office/drawing/2014/main" id="{F57F7B60-04EA-3DDB-7AC2-6658715D8CEE}"/>
              </a:ext>
            </a:extLst>
          </p:cNvPr>
          <p:cNvCxnSpPr/>
          <p:nvPr/>
        </p:nvCxnSpPr>
        <p:spPr>
          <a:xfrm>
            <a:off x="3621478" y="1827196"/>
            <a:ext cx="0" cy="2207658"/>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8" name="直線矢印コネクタ 7">
            <a:extLst>
              <a:ext uri="{FF2B5EF4-FFF2-40B4-BE49-F238E27FC236}">
                <a16:creationId xmlns:a16="http://schemas.microsoft.com/office/drawing/2014/main" id="{FAC69606-1C9A-0A1E-6E8D-48575951E8D4}"/>
              </a:ext>
            </a:extLst>
          </p:cNvPr>
          <p:cNvCxnSpPr>
            <a:cxnSpLocks/>
          </p:cNvCxnSpPr>
          <p:nvPr/>
        </p:nvCxnSpPr>
        <p:spPr>
          <a:xfrm>
            <a:off x="4391059" y="2542221"/>
            <a:ext cx="0" cy="1492633"/>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9" name="テキスト ボックス 8">
            <a:extLst>
              <a:ext uri="{FF2B5EF4-FFF2-40B4-BE49-F238E27FC236}">
                <a16:creationId xmlns:a16="http://schemas.microsoft.com/office/drawing/2014/main" id="{4DF4B4C8-603A-04F0-4BF9-446A9ED07468}"/>
              </a:ext>
            </a:extLst>
          </p:cNvPr>
          <p:cNvSpPr txBox="1"/>
          <p:nvPr/>
        </p:nvSpPr>
        <p:spPr>
          <a:xfrm>
            <a:off x="3588667" y="2928222"/>
            <a:ext cx="506879" cy="506879"/>
          </a:xfrm>
          <a:prstGeom prst="rect">
            <a:avLst/>
          </a:prstGeom>
          <a:noFill/>
        </p:spPr>
        <p:txBody>
          <a:bodyPr wrap="none" rtlCol="0">
            <a:spAutoFit/>
          </a:bodyPr>
          <a:lstStyle/>
          <a:p>
            <a:pPr algn="l"/>
            <a:r>
              <a:rPr kumimoji="1" lang="en-US" altLang="ja-JP" sz="3600" dirty="0"/>
              <a:t>①</a:t>
            </a:r>
            <a:endParaRPr kumimoji="1" lang="ja-JP" altLang="en-US" sz="3600" dirty="0"/>
          </a:p>
        </p:txBody>
      </p:sp>
      <p:sp>
        <p:nvSpPr>
          <p:cNvPr id="10" name="テキスト ボックス 9">
            <a:extLst>
              <a:ext uri="{FF2B5EF4-FFF2-40B4-BE49-F238E27FC236}">
                <a16:creationId xmlns:a16="http://schemas.microsoft.com/office/drawing/2014/main" id="{93D95652-6529-CB09-4267-A68BED58C47D}"/>
              </a:ext>
            </a:extLst>
          </p:cNvPr>
          <p:cNvSpPr txBox="1"/>
          <p:nvPr/>
        </p:nvSpPr>
        <p:spPr>
          <a:xfrm>
            <a:off x="4462160" y="2928727"/>
            <a:ext cx="506879" cy="506879"/>
          </a:xfrm>
          <a:prstGeom prst="rect">
            <a:avLst/>
          </a:prstGeom>
          <a:noFill/>
        </p:spPr>
        <p:txBody>
          <a:bodyPr wrap="none" rtlCol="0">
            <a:spAutoFit/>
          </a:bodyPr>
          <a:lstStyle/>
          <a:p>
            <a:pPr algn="l"/>
            <a:r>
              <a:rPr kumimoji="1" lang="en-US" altLang="ja-JP" sz="3600" dirty="0"/>
              <a:t>②</a:t>
            </a:r>
            <a:endParaRPr kumimoji="1" lang="ja-JP" altLang="en-US" sz="3600" dirty="0"/>
          </a:p>
        </p:txBody>
      </p:sp>
      <p:cxnSp>
        <p:nvCxnSpPr>
          <p:cNvPr id="11" name="直線矢印コネクタ 10">
            <a:extLst>
              <a:ext uri="{FF2B5EF4-FFF2-40B4-BE49-F238E27FC236}">
                <a16:creationId xmlns:a16="http://schemas.microsoft.com/office/drawing/2014/main" id="{1B15B979-9BC4-6EC7-AC06-1D19B7494876}"/>
              </a:ext>
            </a:extLst>
          </p:cNvPr>
          <p:cNvCxnSpPr>
            <a:cxnSpLocks/>
          </p:cNvCxnSpPr>
          <p:nvPr/>
        </p:nvCxnSpPr>
        <p:spPr>
          <a:xfrm flipV="1">
            <a:off x="2761173" y="4401572"/>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sp>
        <p:nvSpPr>
          <p:cNvPr id="12" name="テキスト ボックス 11">
            <a:extLst>
              <a:ext uri="{FF2B5EF4-FFF2-40B4-BE49-F238E27FC236}">
                <a16:creationId xmlns:a16="http://schemas.microsoft.com/office/drawing/2014/main" id="{10043473-E590-3134-F79A-783A0CECA17A}"/>
              </a:ext>
            </a:extLst>
          </p:cNvPr>
          <p:cNvSpPr txBox="1"/>
          <p:nvPr/>
        </p:nvSpPr>
        <p:spPr>
          <a:xfrm>
            <a:off x="2451151" y="4720235"/>
            <a:ext cx="627564" cy="651701"/>
          </a:xfrm>
          <a:prstGeom prst="rect">
            <a:avLst/>
          </a:prstGeom>
          <a:noFill/>
        </p:spPr>
        <p:txBody>
          <a:bodyPr wrap="none" rtlCol="0">
            <a:spAutoFit/>
          </a:bodyPr>
          <a:lstStyle/>
          <a:p>
            <a:pPr algn="ctr"/>
            <a:r>
              <a:rPr kumimoji="1" lang="ja-JP" altLang="en-US" sz="2400"/>
              <a:t>基底</a:t>
            </a:r>
            <a:endParaRPr kumimoji="1" lang="en-US" altLang="ja-JP" sz="2400" dirty="0"/>
          </a:p>
          <a:p>
            <a:pPr algn="ctr"/>
            <a:r>
              <a:rPr kumimoji="1" lang="ja-JP" altLang="en-US" sz="2400"/>
              <a:t>状態</a:t>
            </a:r>
            <a:endParaRPr kumimoji="1" lang="ja-JP" altLang="en-US" sz="2400" dirty="0"/>
          </a:p>
        </p:txBody>
      </p:sp>
      <p:cxnSp>
        <p:nvCxnSpPr>
          <p:cNvPr id="13" name="直線矢印コネクタ 12">
            <a:extLst>
              <a:ext uri="{FF2B5EF4-FFF2-40B4-BE49-F238E27FC236}">
                <a16:creationId xmlns:a16="http://schemas.microsoft.com/office/drawing/2014/main" id="{DB7FAE2C-A300-4CCF-D3CD-5A4A4B3ECCB8}"/>
              </a:ext>
            </a:extLst>
          </p:cNvPr>
          <p:cNvCxnSpPr>
            <a:cxnSpLocks/>
          </p:cNvCxnSpPr>
          <p:nvPr/>
        </p:nvCxnSpPr>
        <p:spPr>
          <a:xfrm flipV="1">
            <a:off x="3607597" y="4401572"/>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sp>
        <p:nvSpPr>
          <p:cNvPr id="14" name="テキスト ボックス 13">
            <a:extLst>
              <a:ext uri="{FF2B5EF4-FFF2-40B4-BE49-F238E27FC236}">
                <a16:creationId xmlns:a16="http://schemas.microsoft.com/office/drawing/2014/main" id="{E9F27257-B0D2-3BC7-C456-FB1277944BE5}"/>
              </a:ext>
            </a:extLst>
          </p:cNvPr>
          <p:cNvSpPr txBox="1"/>
          <p:nvPr/>
        </p:nvSpPr>
        <p:spPr>
          <a:xfrm>
            <a:off x="3216440" y="4720235"/>
            <a:ext cx="868936" cy="651701"/>
          </a:xfrm>
          <a:prstGeom prst="rect">
            <a:avLst/>
          </a:prstGeom>
          <a:noFill/>
        </p:spPr>
        <p:txBody>
          <a:bodyPr wrap="none" rtlCol="0">
            <a:spAutoFit/>
          </a:bodyPr>
          <a:lstStyle/>
          <a:p>
            <a:pPr algn="ctr"/>
            <a:r>
              <a:rPr lang="ja-JP" altLang="en-US" sz="2400"/>
              <a:t>バリア</a:t>
            </a:r>
            <a:endParaRPr kumimoji="1" lang="en-US" altLang="ja-JP" sz="2400" dirty="0"/>
          </a:p>
          <a:p>
            <a:pPr algn="ctr"/>
            <a:r>
              <a:rPr kumimoji="1" lang="ja-JP" altLang="en-US" sz="2400"/>
              <a:t>トップ</a:t>
            </a:r>
            <a:endParaRPr kumimoji="1" lang="ja-JP" altLang="en-US" sz="2400" dirty="0"/>
          </a:p>
        </p:txBody>
      </p:sp>
      <p:cxnSp>
        <p:nvCxnSpPr>
          <p:cNvPr id="15" name="直線矢印コネクタ 14">
            <a:extLst>
              <a:ext uri="{FF2B5EF4-FFF2-40B4-BE49-F238E27FC236}">
                <a16:creationId xmlns:a16="http://schemas.microsoft.com/office/drawing/2014/main" id="{659D2980-420E-80B9-D0BE-B0EDC492CC6B}"/>
              </a:ext>
            </a:extLst>
          </p:cNvPr>
          <p:cNvCxnSpPr>
            <a:cxnSpLocks/>
          </p:cNvCxnSpPr>
          <p:nvPr/>
        </p:nvCxnSpPr>
        <p:spPr>
          <a:xfrm flipV="1">
            <a:off x="4371730" y="4401572"/>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sp>
        <p:nvSpPr>
          <p:cNvPr id="16" name="テキスト ボックス 15">
            <a:extLst>
              <a:ext uri="{FF2B5EF4-FFF2-40B4-BE49-F238E27FC236}">
                <a16:creationId xmlns:a16="http://schemas.microsoft.com/office/drawing/2014/main" id="{3406BE7F-3308-58F3-95BE-F929C53CE742}"/>
              </a:ext>
            </a:extLst>
          </p:cNvPr>
          <p:cNvSpPr txBox="1"/>
          <p:nvPr/>
        </p:nvSpPr>
        <p:spPr>
          <a:xfrm>
            <a:off x="4106174" y="4720235"/>
            <a:ext cx="868936" cy="651701"/>
          </a:xfrm>
          <a:prstGeom prst="rect">
            <a:avLst/>
          </a:prstGeom>
          <a:noFill/>
        </p:spPr>
        <p:txBody>
          <a:bodyPr wrap="none" rtlCol="0">
            <a:spAutoFit/>
          </a:bodyPr>
          <a:lstStyle/>
          <a:p>
            <a:pPr algn="ctr"/>
            <a:r>
              <a:rPr lang="ja-JP" altLang="en-US" sz="2400"/>
              <a:t>超変形</a:t>
            </a:r>
            <a:endParaRPr kumimoji="1" lang="en-US" altLang="ja-JP" sz="2400" dirty="0"/>
          </a:p>
          <a:p>
            <a:pPr algn="ctr"/>
            <a:r>
              <a:rPr lang="ja-JP" altLang="en-US" sz="2400"/>
              <a:t>状態</a:t>
            </a:r>
            <a:endParaRPr kumimoji="1" lang="ja-JP" altLang="en-US" sz="2400" dirty="0"/>
          </a:p>
        </p:txBody>
      </p:sp>
      <p:grpSp>
        <p:nvGrpSpPr>
          <p:cNvPr id="49" name="グループ化 48">
            <a:extLst>
              <a:ext uri="{FF2B5EF4-FFF2-40B4-BE49-F238E27FC236}">
                <a16:creationId xmlns:a16="http://schemas.microsoft.com/office/drawing/2014/main" id="{B2843AC8-374F-30A5-7057-EDD954BDF488}"/>
              </a:ext>
            </a:extLst>
          </p:cNvPr>
          <p:cNvGrpSpPr/>
          <p:nvPr/>
        </p:nvGrpSpPr>
        <p:grpSpPr>
          <a:xfrm>
            <a:off x="4747703" y="5541403"/>
            <a:ext cx="3671079" cy="1115162"/>
            <a:chOff x="5158596" y="5686268"/>
            <a:chExt cx="3671079" cy="1115162"/>
          </a:xfrm>
        </p:grpSpPr>
        <p:sp>
          <p:nvSpPr>
            <p:cNvPr id="48" name="角丸四角形 47">
              <a:extLst>
                <a:ext uri="{FF2B5EF4-FFF2-40B4-BE49-F238E27FC236}">
                  <a16:creationId xmlns:a16="http://schemas.microsoft.com/office/drawing/2014/main" id="{2D88A4D0-4F78-6F3F-A776-B8AE4631CDBD}"/>
                </a:ext>
              </a:extLst>
            </p:cNvPr>
            <p:cNvSpPr/>
            <p:nvPr/>
          </p:nvSpPr>
          <p:spPr>
            <a:xfrm>
              <a:off x="5158596" y="5686268"/>
              <a:ext cx="3671079" cy="1115162"/>
            </a:xfrm>
            <a:prstGeom prst="round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テキスト ボックス 19">
              <a:extLst>
                <a:ext uri="{FF2B5EF4-FFF2-40B4-BE49-F238E27FC236}">
                  <a16:creationId xmlns:a16="http://schemas.microsoft.com/office/drawing/2014/main" id="{D3244B88-EB03-DBFD-0CBD-70EDB8A2D51B}"/>
                </a:ext>
              </a:extLst>
            </p:cNvPr>
            <p:cNvSpPr txBox="1"/>
            <p:nvPr/>
          </p:nvSpPr>
          <p:spPr>
            <a:xfrm>
              <a:off x="5158596" y="5764722"/>
              <a:ext cx="2031325" cy="461665"/>
            </a:xfrm>
            <a:prstGeom prst="rect">
              <a:avLst/>
            </a:prstGeom>
            <a:noFill/>
          </p:spPr>
          <p:txBody>
            <a:bodyPr wrap="none" rtlCol="0">
              <a:spAutoFit/>
            </a:bodyPr>
            <a:lstStyle/>
            <a:p>
              <a:pPr algn="l"/>
              <a:r>
                <a:rPr kumimoji="1" lang="en-US" altLang="ja-JP" sz="2400" dirty="0"/>
                <a:t>①</a:t>
              </a:r>
              <a:r>
                <a:rPr kumimoji="1" lang="ja-JP" altLang="en-US" sz="2400"/>
                <a:t>内部バリア</a:t>
              </a:r>
              <a:endParaRPr kumimoji="1" lang="ja-JP" altLang="en-US" sz="2400" dirty="0"/>
            </a:p>
          </p:txBody>
        </p:sp>
        <p:sp>
          <p:nvSpPr>
            <p:cNvPr id="21" name="テキスト ボックス 20">
              <a:extLst>
                <a:ext uri="{FF2B5EF4-FFF2-40B4-BE49-F238E27FC236}">
                  <a16:creationId xmlns:a16="http://schemas.microsoft.com/office/drawing/2014/main" id="{225225EF-48FD-7265-BB03-462DB6F357FE}"/>
                </a:ext>
              </a:extLst>
            </p:cNvPr>
            <p:cNvSpPr txBox="1"/>
            <p:nvPr/>
          </p:nvSpPr>
          <p:spPr>
            <a:xfrm>
              <a:off x="5158596" y="6259427"/>
              <a:ext cx="3570208" cy="461665"/>
            </a:xfrm>
            <a:prstGeom prst="rect">
              <a:avLst/>
            </a:prstGeom>
            <a:noFill/>
          </p:spPr>
          <p:txBody>
            <a:bodyPr wrap="none" rtlCol="0">
              <a:spAutoFit/>
            </a:bodyPr>
            <a:lstStyle/>
            <a:p>
              <a:pPr algn="l"/>
              <a:r>
                <a:rPr kumimoji="1" lang="en-US" altLang="ja-JP" sz="2400" dirty="0"/>
                <a:t>②</a:t>
              </a:r>
              <a:r>
                <a:rPr kumimoji="1" lang="ja-JP" altLang="en-US" sz="2400"/>
                <a:t>超変形励起エネルギー</a:t>
              </a:r>
              <a:endParaRPr kumimoji="1" lang="ja-JP" altLang="en-US" sz="2400" dirty="0"/>
            </a:p>
          </p:txBody>
        </p:sp>
      </p:grpSp>
      <p:sp>
        <p:nvSpPr>
          <p:cNvPr id="24" name="テキスト ボックス 23">
            <a:extLst>
              <a:ext uri="{FF2B5EF4-FFF2-40B4-BE49-F238E27FC236}">
                <a16:creationId xmlns:a16="http://schemas.microsoft.com/office/drawing/2014/main" id="{C318C9B3-C61B-86E8-7DCB-7E84F55627DE}"/>
              </a:ext>
            </a:extLst>
          </p:cNvPr>
          <p:cNvSpPr txBox="1"/>
          <p:nvPr/>
        </p:nvSpPr>
        <p:spPr>
          <a:xfrm>
            <a:off x="336857" y="919692"/>
            <a:ext cx="5218095" cy="461665"/>
          </a:xfrm>
          <a:prstGeom prst="rect">
            <a:avLst/>
          </a:prstGeom>
          <a:noFill/>
        </p:spPr>
        <p:txBody>
          <a:bodyPr wrap="none" rtlCol="0">
            <a:spAutoFit/>
          </a:bodyPr>
          <a:lstStyle/>
          <a:p>
            <a:r>
              <a:rPr kumimoji="1" lang="en-US" altLang="ja-JP" sz="2400" baseline="30000" dirty="0"/>
              <a:t>204</a:t>
            </a:r>
            <a:r>
              <a:rPr kumimoji="1" lang="en-US" altLang="ja-JP" sz="2400" dirty="0"/>
              <a:t>Rn</a:t>
            </a:r>
            <a:r>
              <a:rPr kumimoji="1" lang="ja-JP" altLang="en-US" sz="2400"/>
              <a:t>のポテンシャルエネルギー曲面</a:t>
            </a:r>
          </a:p>
        </p:txBody>
      </p:sp>
      <p:pic>
        <p:nvPicPr>
          <p:cNvPr id="26" name="図 25">
            <a:extLst>
              <a:ext uri="{FF2B5EF4-FFF2-40B4-BE49-F238E27FC236}">
                <a16:creationId xmlns:a16="http://schemas.microsoft.com/office/drawing/2014/main" id="{04EE2B61-EA2B-1A2A-7C01-AE864B600BCA}"/>
              </a:ext>
            </a:extLst>
          </p:cNvPr>
          <p:cNvPicPr>
            <a:picLocks noChangeAspect="1"/>
          </p:cNvPicPr>
          <p:nvPr/>
        </p:nvPicPr>
        <p:blipFill>
          <a:blip r:embed="rId4"/>
          <a:stretch>
            <a:fillRect/>
          </a:stretch>
        </p:blipFill>
        <p:spPr>
          <a:xfrm>
            <a:off x="6198788" y="1381357"/>
            <a:ext cx="5657608" cy="3394565"/>
          </a:xfrm>
          <a:prstGeom prst="rect">
            <a:avLst/>
          </a:prstGeom>
        </p:spPr>
      </p:pic>
      <p:cxnSp>
        <p:nvCxnSpPr>
          <p:cNvPr id="27" name="直線矢印コネクタ 26">
            <a:extLst>
              <a:ext uri="{FF2B5EF4-FFF2-40B4-BE49-F238E27FC236}">
                <a16:creationId xmlns:a16="http://schemas.microsoft.com/office/drawing/2014/main" id="{2A68EAD3-829C-F062-DEC6-CF702998CAE6}"/>
              </a:ext>
            </a:extLst>
          </p:cNvPr>
          <p:cNvCxnSpPr>
            <a:cxnSpLocks/>
          </p:cNvCxnSpPr>
          <p:nvPr/>
        </p:nvCxnSpPr>
        <p:spPr>
          <a:xfrm flipV="1">
            <a:off x="8728804" y="4366746"/>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sp>
        <p:nvSpPr>
          <p:cNvPr id="28" name="テキスト ボックス 27">
            <a:extLst>
              <a:ext uri="{FF2B5EF4-FFF2-40B4-BE49-F238E27FC236}">
                <a16:creationId xmlns:a16="http://schemas.microsoft.com/office/drawing/2014/main" id="{3C37B322-3A8D-5170-2DF5-A8A53BD35010}"/>
              </a:ext>
            </a:extLst>
          </p:cNvPr>
          <p:cNvSpPr txBox="1"/>
          <p:nvPr/>
        </p:nvSpPr>
        <p:spPr>
          <a:xfrm>
            <a:off x="8418782" y="4720235"/>
            <a:ext cx="627564" cy="651701"/>
          </a:xfrm>
          <a:prstGeom prst="rect">
            <a:avLst/>
          </a:prstGeom>
          <a:noFill/>
        </p:spPr>
        <p:txBody>
          <a:bodyPr wrap="none" rtlCol="0">
            <a:spAutoFit/>
          </a:bodyPr>
          <a:lstStyle/>
          <a:p>
            <a:pPr algn="ctr"/>
            <a:r>
              <a:rPr kumimoji="1" lang="ja-JP" altLang="en-US" sz="2400"/>
              <a:t>基底</a:t>
            </a:r>
            <a:endParaRPr kumimoji="1" lang="en-US" altLang="ja-JP" sz="2400" dirty="0"/>
          </a:p>
          <a:p>
            <a:pPr algn="ctr"/>
            <a:r>
              <a:rPr kumimoji="1" lang="ja-JP" altLang="en-US" sz="2400"/>
              <a:t>状態</a:t>
            </a:r>
            <a:endParaRPr kumimoji="1" lang="ja-JP" altLang="en-US" sz="2400" dirty="0"/>
          </a:p>
        </p:txBody>
      </p:sp>
      <p:cxnSp>
        <p:nvCxnSpPr>
          <p:cNvPr id="29" name="直線矢印コネクタ 28">
            <a:extLst>
              <a:ext uri="{FF2B5EF4-FFF2-40B4-BE49-F238E27FC236}">
                <a16:creationId xmlns:a16="http://schemas.microsoft.com/office/drawing/2014/main" id="{5FFABDF4-D6FC-F9BC-D8E8-87266338A3A3}"/>
              </a:ext>
            </a:extLst>
          </p:cNvPr>
          <p:cNvCxnSpPr>
            <a:cxnSpLocks/>
          </p:cNvCxnSpPr>
          <p:nvPr/>
        </p:nvCxnSpPr>
        <p:spPr>
          <a:xfrm flipV="1">
            <a:off x="9718108" y="4366746"/>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sp>
        <p:nvSpPr>
          <p:cNvPr id="30" name="テキスト ボックス 29">
            <a:extLst>
              <a:ext uri="{FF2B5EF4-FFF2-40B4-BE49-F238E27FC236}">
                <a16:creationId xmlns:a16="http://schemas.microsoft.com/office/drawing/2014/main" id="{55085ACC-CF85-55E9-0447-98CED7E2F418}"/>
              </a:ext>
            </a:extLst>
          </p:cNvPr>
          <p:cNvSpPr txBox="1"/>
          <p:nvPr/>
        </p:nvSpPr>
        <p:spPr>
          <a:xfrm>
            <a:off x="9326951" y="4720235"/>
            <a:ext cx="868936" cy="651701"/>
          </a:xfrm>
          <a:prstGeom prst="rect">
            <a:avLst/>
          </a:prstGeom>
          <a:noFill/>
        </p:spPr>
        <p:txBody>
          <a:bodyPr wrap="none" rtlCol="0">
            <a:spAutoFit/>
          </a:bodyPr>
          <a:lstStyle/>
          <a:p>
            <a:pPr algn="ctr"/>
            <a:r>
              <a:rPr lang="ja-JP" altLang="en-US" sz="2400"/>
              <a:t>バリア</a:t>
            </a:r>
            <a:endParaRPr kumimoji="1" lang="en-US" altLang="ja-JP" sz="2400" dirty="0"/>
          </a:p>
          <a:p>
            <a:pPr algn="ctr"/>
            <a:r>
              <a:rPr kumimoji="1" lang="ja-JP" altLang="en-US" sz="2400"/>
              <a:t>トップ</a:t>
            </a:r>
            <a:endParaRPr kumimoji="1" lang="ja-JP" altLang="en-US" sz="2400" dirty="0"/>
          </a:p>
        </p:txBody>
      </p:sp>
      <p:cxnSp>
        <p:nvCxnSpPr>
          <p:cNvPr id="31" name="直線矢印コネクタ 30">
            <a:extLst>
              <a:ext uri="{FF2B5EF4-FFF2-40B4-BE49-F238E27FC236}">
                <a16:creationId xmlns:a16="http://schemas.microsoft.com/office/drawing/2014/main" id="{807BE1AF-C99D-96B5-45AB-98B0036F9B1E}"/>
              </a:ext>
            </a:extLst>
          </p:cNvPr>
          <p:cNvCxnSpPr>
            <a:cxnSpLocks/>
          </p:cNvCxnSpPr>
          <p:nvPr/>
        </p:nvCxnSpPr>
        <p:spPr>
          <a:xfrm flipV="1">
            <a:off x="10467953" y="4366746"/>
            <a:ext cx="0" cy="343076"/>
          </a:xfrm>
          <a:prstGeom prst="straightConnector1">
            <a:avLst/>
          </a:prstGeom>
          <a:ln w="38100">
            <a:solidFill>
              <a:srgbClr val="FF2F92"/>
            </a:solidFill>
            <a:tailEnd type="triangle"/>
          </a:ln>
        </p:spPr>
        <p:style>
          <a:lnRef idx="2">
            <a:schemeClr val="accent1"/>
          </a:lnRef>
          <a:fillRef idx="0">
            <a:schemeClr val="accent1"/>
          </a:fillRef>
          <a:effectRef idx="1">
            <a:schemeClr val="accent1"/>
          </a:effectRef>
          <a:fontRef idx="minor">
            <a:schemeClr val="tx1"/>
          </a:fontRef>
        </p:style>
      </p:cxnSp>
      <p:sp>
        <p:nvSpPr>
          <p:cNvPr id="32" name="テキスト ボックス 31">
            <a:extLst>
              <a:ext uri="{FF2B5EF4-FFF2-40B4-BE49-F238E27FC236}">
                <a16:creationId xmlns:a16="http://schemas.microsoft.com/office/drawing/2014/main" id="{EA694646-BB45-D8B7-AAFF-FB3188CE5447}"/>
              </a:ext>
            </a:extLst>
          </p:cNvPr>
          <p:cNvSpPr txBox="1"/>
          <p:nvPr/>
        </p:nvSpPr>
        <p:spPr>
          <a:xfrm>
            <a:off x="10230973" y="4720235"/>
            <a:ext cx="868936" cy="651701"/>
          </a:xfrm>
          <a:prstGeom prst="rect">
            <a:avLst/>
          </a:prstGeom>
          <a:noFill/>
        </p:spPr>
        <p:txBody>
          <a:bodyPr wrap="none" rtlCol="0">
            <a:spAutoFit/>
          </a:bodyPr>
          <a:lstStyle/>
          <a:p>
            <a:pPr algn="ctr"/>
            <a:r>
              <a:rPr lang="ja-JP" altLang="en-US" sz="2400"/>
              <a:t>超変形</a:t>
            </a:r>
            <a:endParaRPr kumimoji="1" lang="en-US" altLang="ja-JP" sz="2400" dirty="0"/>
          </a:p>
          <a:p>
            <a:pPr algn="ctr"/>
            <a:r>
              <a:rPr lang="ja-JP" altLang="en-US" sz="2400"/>
              <a:t>状態</a:t>
            </a:r>
            <a:endParaRPr kumimoji="1" lang="ja-JP" altLang="en-US" sz="2400" dirty="0"/>
          </a:p>
        </p:txBody>
      </p:sp>
      <p:sp>
        <p:nvSpPr>
          <p:cNvPr id="33" name="テキスト ボックス 32">
            <a:extLst>
              <a:ext uri="{FF2B5EF4-FFF2-40B4-BE49-F238E27FC236}">
                <a16:creationId xmlns:a16="http://schemas.microsoft.com/office/drawing/2014/main" id="{9977C47F-13E4-2161-9506-1498DEDEF221}"/>
              </a:ext>
            </a:extLst>
          </p:cNvPr>
          <p:cNvSpPr txBox="1"/>
          <p:nvPr/>
        </p:nvSpPr>
        <p:spPr>
          <a:xfrm>
            <a:off x="6418545" y="919692"/>
            <a:ext cx="5211683" cy="461665"/>
          </a:xfrm>
          <a:prstGeom prst="rect">
            <a:avLst/>
          </a:prstGeom>
          <a:noFill/>
        </p:spPr>
        <p:txBody>
          <a:bodyPr wrap="none" rtlCol="0">
            <a:spAutoFit/>
          </a:bodyPr>
          <a:lstStyle/>
          <a:p>
            <a:r>
              <a:rPr kumimoji="1" lang="en-US" altLang="ja-JP" sz="2400" baseline="30000" dirty="0"/>
              <a:t>202</a:t>
            </a:r>
            <a:r>
              <a:rPr kumimoji="1" lang="en-US" altLang="ja-JP" sz="2400" dirty="0"/>
              <a:t>Po</a:t>
            </a:r>
            <a:r>
              <a:rPr kumimoji="1" lang="ja-JP" altLang="en-US" sz="2400"/>
              <a:t>のポテンシャルエネルギー曲面</a:t>
            </a:r>
          </a:p>
        </p:txBody>
      </p:sp>
      <p:cxnSp>
        <p:nvCxnSpPr>
          <p:cNvPr id="34" name="直線矢印コネクタ 33">
            <a:extLst>
              <a:ext uri="{FF2B5EF4-FFF2-40B4-BE49-F238E27FC236}">
                <a16:creationId xmlns:a16="http://schemas.microsoft.com/office/drawing/2014/main" id="{31EAF526-10CD-5715-5AED-E1FE1A1412A5}"/>
              </a:ext>
            </a:extLst>
          </p:cNvPr>
          <p:cNvCxnSpPr>
            <a:cxnSpLocks/>
          </p:cNvCxnSpPr>
          <p:nvPr/>
        </p:nvCxnSpPr>
        <p:spPr>
          <a:xfrm>
            <a:off x="9718108" y="2328856"/>
            <a:ext cx="0" cy="1705998"/>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cxnSp>
        <p:nvCxnSpPr>
          <p:cNvPr id="35" name="直線矢印コネクタ 34">
            <a:extLst>
              <a:ext uri="{FF2B5EF4-FFF2-40B4-BE49-F238E27FC236}">
                <a16:creationId xmlns:a16="http://schemas.microsoft.com/office/drawing/2014/main" id="{10874B8A-44E2-3FCB-D141-B9F3C380E168}"/>
              </a:ext>
            </a:extLst>
          </p:cNvPr>
          <p:cNvCxnSpPr>
            <a:cxnSpLocks/>
          </p:cNvCxnSpPr>
          <p:nvPr/>
        </p:nvCxnSpPr>
        <p:spPr>
          <a:xfrm>
            <a:off x="10467953" y="2757481"/>
            <a:ext cx="0" cy="1277373"/>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36" name="テキスト ボックス 35">
            <a:extLst>
              <a:ext uri="{FF2B5EF4-FFF2-40B4-BE49-F238E27FC236}">
                <a16:creationId xmlns:a16="http://schemas.microsoft.com/office/drawing/2014/main" id="{28FDDCC7-D22C-D776-0C4B-2F196A7B4945}"/>
              </a:ext>
            </a:extLst>
          </p:cNvPr>
          <p:cNvSpPr txBox="1"/>
          <p:nvPr/>
        </p:nvSpPr>
        <p:spPr>
          <a:xfrm>
            <a:off x="9665561" y="3092533"/>
            <a:ext cx="506879" cy="506879"/>
          </a:xfrm>
          <a:prstGeom prst="rect">
            <a:avLst/>
          </a:prstGeom>
          <a:noFill/>
        </p:spPr>
        <p:txBody>
          <a:bodyPr wrap="none" rtlCol="0">
            <a:spAutoFit/>
          </a:bodyPr>
          <a:lstStyle/>
          <a:p>
            <a:pPr algn="l"/>
            <a:r>
              <a:rPr kumimoji="1" lang="en-US" altLang="ja-JP" sz="3600" dirty="0"/>
              <a:t>①</a:t>
            </a:r>
            <a:endParaRPr kumimoji="1" lang="ja-JP" altLang="en-US" sz="3600" dirty="0"/>
          </a:p>
        </p:txBody>
      </p:sp>
      <p:sp>
        <p:nvSpPr>
          <p:cNvPr id="37" name="テキスト ボックス 36">
            <a:extLst>
              <a:ext uri="{FF2B5EF4-FFF2-40B4-BE49-F238E27FC236}">
                <a16:creationId xmlns:a16="http://schemas.microsoft.com/office/drawing/2014/main" id="{87E9A2E7-0447-C1B6-3D5A-AE326EF934EB}"/>
              </a:ext>
            </a:extLst>
          </p:cNvPr>
          <p:cNvSpPr txBox="1"/>
          <p:nvPr/>
        </p:nvSpPr>
        <p:spPr>
          <a:xfrm>
            <a:off x="10539054" y="3093038"/>
            <a:ext cx="506879" cy="506879"/>
          </a:xfrm>
          <a:prstGeom prst="rect">
            <a:avLst/>
          </a:prstGeom>
          <a:noFill/>
        </p:spPr>
        <p:txBody>
          <a:bodyPr wrap="none" rtlCol="0">
            <a:spAutoFit/>
          </a:bodyPr>
          <a:lstStyle/>
          <a:p>
            <a:pPr algn="l"/>
            <a:r>
              <a:rPr kumimoji="1" lang="en-US" altLang="ja-JP" sz="3600" dirty="0"/>
              <a:t>②</a:t>
            </a:r>
            <a:endParaRPr kumimoji="1" lang="ja-JP" altLang="en-US" sz="3600" dirty="0"/>
          </a:p>
        </p:txBody>
      </p:sp>
      <p:sp>
        <p:nvSpPr>
          <p:cNvPr id="50" name="テキスト ボックス 49">
            <a:extLst>
              <a:ext uri="{FF2B5EF4-FFF2-40B4-BE49-F238E27FC236}">
                <a16:creationId xmlns:a16="http://schemas.microsoft.com/office/drawing/2014/main" id="{391F25C0-D8BC-BAA9-63C1-9D36B655C2A5}"/>
              </a:ext>
            </a:extLst>
          </p:cNvPr>
          <p:cNvSpPr txBox="1"/>
          <p:nvPr/>
        </p:nvSpPr>
        <p:spPr>
          <a:xfrm>
            <a:off x="784859" y="6243030"/>
            <a:ext cx="3057247" cy="400110"/>
          </a:xfrm>
          <a:prstGeom prst="rect">
            <a:avLst/>
          </a:prstGeom>
          <a:noFill/>
        </p:spPr>
        <p:txBody>
          <a:bodyPr wrap="none" rtlCol="0">
            <a:spAutoFit/>
          </a:bodyPr>
          <a:lstStyle/>
          <a:p>
            <a:r>
              <a:rPr kumimoji="1" lang="en-US" altLang="ja-JP" sz="2000" dirty="0"/>
              <a:t>※</a:t>
            </a:r>
            <a:r>
              <a:rPr kumimoji="1" lang="ja-JP" altLang="en-US" sz="2000"/>
              <a:t>オレンジが</a:t>
            </a:r>
            <a:r>
              <a:rPr kumimoji="1" lang="en-US" altLang="ja-JP" sz="2000" dirty="0" err="1"/>
              <a:t>SVmas</a:t>
            </a:r>
            <a:r>
              <a:rPr kumimoji="1" lang="ja-JP" altLang="en-US" sz="2000"/>
              <a:t>系列</a:t>
            </a:r>
          </a:p>
        </p:txBody>
      </p:sp>
    </p:spTree>
    <p:extLst>
      <p:ext uri="{BB962C8B-B14F-4D97-AF65-F5344CB8AC3E}">
        <p14:creationId xmlns:p14="http://schemas.microsoft.com/office/powerpoint/2010/main" val="1177766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3110001E-919B-C7D4-A22A-2E541C84BAC5}"/>
              </a:ext>
            </a:extLst>
          </p:cNvPr>
          <p:cNvSpPr>
            <a:spLocks noGrp="1"/>
          </p:cNvSpPr>
          <p:nvPr>
            <p:ph type="title"/>
          </p:nvPr>
        </p:nvSpPr>
        <p:spPr/>
        <p:txBody>
          <a:bodyPr/>
          <a:lstStyle/>
          <a:p>
            <a:r>
              <a:rPr kumimoji="1" lang="en-US" altLang="ja-JP" dirty="0"/>
              <a:t>N=184</a:t>
            </a:r>
            <a:r>
              <a:rPr kumimoji="1" lang="ja-JP" altLang="en-US"/>
              <a:t>ギャップの計算結果</a:t>
            </a:r>
          </a:p>
        </p:txBody>
      </p:sp>
      <p:sp>
        <p:nvSpPr>
          <p:cNvPr id="4" name="スライド番号プレースホルダー 3">
            <a:extLst>
              <a:ext uri="{FF2B5EF4-FFF2-40B4-BE49-F238E27FC236}">
                <a16:creationId xmlns:a16="http://schemas.microsoft.com/office/drawing/2014/main" id="{DC57D527-77B5-B4F4-3DDB-9CC3D9D041FE}"/>
              </a:ext>
            </a:extLst>
          </p:cNvPr>
          <p:cNvSpPr>
            <a:spLocks noGrp="1"/>
          </p:cNvSpPr>
          <p:nvPr>
            <p:ph type="sldNum" sz="quarter" idx="12"/>
          </p:nvPr>
        </p:nvSpPr>
        <p:spPr/>
        <p:txBody>
          <a:bodyPr/>
          <a:lstStyle/>
          <a:p>
            <a:fld id="{AECE1011-B0EB-A34B-826A-984540224A6C}" type="slidenum">
              <a:rPr lang="ja-JP" altLang="en-US" smtClean="0"/>
              <a:pPr/>
              <a:t>17</a:t>
            </a:fld>
            <a:endParaRPr lang="ja-JP" altLang="en-US"/>
          </a:p>
        </p:txBody>
      </p:sp>
      <p:pic>
        <p:nvPicPr>
          <p:cNvPr id="5" name="図 4">
            <a:extLst>
              <a:ext uri="{FF2B5EF4-FFF2-40B4-BE49-F238E27FC236}">
                <a16:creationId xmlns:a16="http://schemas.microsoft.com/office/drawing/2014/main" id="{EC86C777-56BF-87FE-DCBC-251AE83CCF66}"/>
              </a:ext>
            </a:extLst>
          </p:cNvPr>
          <p:cNvPicPr>
            <a:picLocks noChangeAspect="1"/>
          </p:cNvPicPr>
          <p:nvPr/>
        </p:nvPicPr>
        <p:blipFill>
          <a:blip r:embed="rId3"/>
          <a:stretch>
            <a:fillRect/>
          </a:stretch>
        </p:blipFill>
        <p:spPr>
          <a:xfrm>
            <a:off x="2924744" y="1091814"/>
            <a:ext cx="6113473" cy="3668084"/>
          </a:xfrm>
          <a:prstGeom prst="rect">
            <a:avLst/>
          </a:prstGeom>
        </p:spPr>
      </p:pic>
      <p:grpSp>
        <p:nvGrpSpPr>
          <p:cNvPr id="6" name="グループ化 5">
            <a:extLst>
              <a:ext uri="{FF2B5EF4-FFF2-40B4-BE49-F238E27FC236}">
                <a16:creationId xmlns:a16="http://schemas.microsoft.com/office/drawing/2014/main" id="{A15CA810-3AB2-85BE-4E9D-002444D64BA7}"/>
              </a:ext>
            </a:extLst>
          </p:cNvPr>
          <p:cNvGrpSpPr/>
          <p:nvPr/>
        </p:nvGrpSpPr>
        <p:grpSpPr>
          <a:xfrm>
            <a:off x="2069431" y="4850738"/>
            <a:ext cx="8053138" cy="704049"/>
            <a:chOff x="22891530" y="23156189"/>
            <a:chExt cx="8053138" cy="704049"/>
          </a:xfrm>
        </p:grpSpPr>
        <p:sp>
          <p:nvSpPr>
            <p:cNvPr id="7" name="角丸四角形 6">
              <a:extLst>
                <a:ext uri="{FF2B5EF4-FFF2-40B4-BE49-F238E27FC236}">
                  <a16:creationId xmlns:a16="http://schemas.microsoft.com/office/drawing/2014/main" id="{4CED218B-29D9-7FE8-1483-2D819694D427}"/>
                </a:ext>
              </a:extLst>
            </p:cNvPr>
            <p:cNvSpPr/>
            <p:nvPr/>
          </p:nvSpPr>
          <p:spPr>
            <a:xfrm>
              <a:off x="22891530" y="23156189"/>
              <a:ext cx="8053137" cy="704049"/>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a:extLst>
                <a:ext uri="{FF2B5EF4-FFF2-40B4-BE49-F238E27FC236}">
                  <a16:creationId xmlns:a16="http://schemas.microsoft.com/office/drawing/2014/main" id="{420C06A9-9223-4A8D-DF4B-3C547FAA95A2}"/>
                </a:ext>
              </a:extLst>
            </p:cNvPr>
            <p:cNvSpPr txBox="1"/>
            <p:nvPr/>
          </p:nvSpPr>
          <p:spPr>
            <a:xfrm>
              <a:off x="22932526" y="23232441"/>
              <a:ext cx="8012142" cy="523220"/>
            </a:xfrm>
            <a:prstGeom prst="rect">
              <a:avLst/>
            </a:prstGeom>
            <a:noFill/>
          </p:spPr>
          <p:txBody>
            <a:bodyPr wrap="square" rtlCol="0">
              <a:spAutoFit/>
            </a:bodyPr>
            <a:lstStyle/>
            <a:p>
              <a:r>
                <a:rPr kumimoji="1" lang="en-US" altLang="ja-JP" sz="2800" dirty="0"/>
                <a:t>N=184</a:t>
              </a:r>
              <a:r>
                <a:rPr kumimoji="1" lang="ja-JP" altLang="en-US" sz="2800"/>
                <a:t>ギャップと有効質量には相関がある</a:t>
              </a:r>
              <a:r>
                <a:rPr kumimoji="1" lang="en-US" altLang="ja-JP" sz="2800" dirty="0"/>
                <a:t>(</a:t>
              </a:r>
              <a:r>
                <a:rPr kumimoji="1" lang="ja-JP" altLang="en-US" sz="2800"/>
                <a:t>自明</a:t>
              </a:r>
              <a:r>
                <a:rPr kumimoji="1" lang="en-US" altLang="ja-JP" sz="2800" dirty="0"/>
                <a:t>)</a:t>
              </a:r>
              <a:endParaRPr kumimoji="1" lang="en" altLang="ja-JP" sz="2800" dirty="0"/>
            </a:p>
          </p:txBody>
        </p:sp>
      </p:grpSp>
      <p:sp>
        <p:nvSpPr>
          <p:cNvPr id="9" name="テキスト ボックス 8">
            <a:extLst>
              <a:ext uri="{FF2B5EF4-FFF2-40B4-BE49-F238E27FC236}">
                <a16:creationId xmlns:a16="http://schemas.microsoft.com/office/drawing/2014/main" id="{6C88713E-3677-1E58-1E86-ABA05D6E141E}"/>
              </a:ext>
            </a:extLst>
          </p:cNvPr>
          <p:cNvSpPr txBox="1"/>
          <p:nvPr/>
        </p:nvSpPr>
        <p:spPr>
          <a:xfrm>
            <a:off x="4088580" y="818952"/>
            <a:ext cx="4187365" cy="461665"/>
          </a:xfrm>
          <a:prstGeom prst="rect">
            <a:avLst/>
          </a:prstGeom>
          <a:noFill/>
        </p:spPr>
        <p:txBody>
          <a:bodyPr wrap="none" rtlCol="0">
            <a:spAutoFit/>
          </a:bodyPr>
          <a:lstStyle/>
          <a:p>
            <a:r>
              <a:rPr lang="en-US" altLang="ja-JP" sz="2400" dirty="0"/>
              <a:t>N=184 </a:t>
            </a:r>
            <a:r>
              <a:rPr lang="ja-JP" altLang="en-US" sz="2400"/>
              <a:t>ギャップ</a:t>
            </a:r>
            <a:r>
              <a:rPr lang="en-US" altLang="ja-JP" sz="2400" dirty="0"/>
              <a:t> vs </a:t>
            </a:r>
            <a:r>
              <a:rPr lang="ja-JP" altLang="en-US" sz="2400"/>
              <a:t>有効質量</a:t>
            </a:r>
            <a:endParaRPr lang="en-US" altLang="ja-JP" sz="2400" dirty="0"/>
          </a:p>
        </p:txBody>
      </p:sp>
      <p:grpSp>
        <p:nvGrpSpPr>
          <p:cNvPr id="17" name="グループ化 16">
            <a:extLst>
              <a:ext uri="{FF2B5EF4-FFF2-40B4-BE49-F238E27FC236}">
                <a16:creationId xmlns:a16="http://schemas.microsoft.com/office/drawing/2014/main" id="{97A9E1C1-B7FD-5E39-F0CE-F0FE0B5A8BA4}"/>
              </a:ext>
            </a:extLst>
          </p:cNvPr>
          <p:cNvGrpSpPr/>
          <p:nvPr/>
        </p:nvGrpSpPr>
        <p:grpSpPr>
          <a:xfrm>
            <a:off x="452592" y="5579256"/>
            <a:ext cx="11286816" cy="1200319"/>
            <a:chOff x="452592" y="4285834"/>
            <a:chExt cx="11286816" cy="1200319"/>
          </a:xfrm>
        </p:grpSpPr>
        <p:sp>
          <p:nvSpPr>
            <p:cNvPr id="18" name="角丸四角形 17">
              <a:extLst>
                <a:ext uri="{FF2B5EF4-FFF2-40B4-BE49-F238E27FC236}">
                  <a16:creationId xmlns:a16="http://schemas.microsoft.com/office/drawing/2014/main" id="{FD46C9F6-BAD4-2DA4-F13F-EC64D9DF03BC}"/>
                </a:ext>
              </a:extLst>
            </p:cNvPr>
            <p:cNvSpPr/>
            <p:nvPr/>
          </p:nvSpPr>
          <p:spPr>
            <a:xfrm>
              <a:off x="8898590" y="4285834"/>
              <a:ext cx="2840818" cy="1200319"/>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テキスト ボックス 18">
              <a:extLst>
                <a:ext uri="{FF2B5EF4-FFF2-40B4-BE49-F238E27FC236}">
                  <a16:creationId xmlns:a16="http://schemas.microsoft.com/office/drawing/2014/main" id="{EF167413-1CED-DA30-9775-104FA8775B25}"/>
                </a:ext>
              </a:extLst>
            </p:cNvPr>
            <p:cNvSpPr txBox="1"/>
            <p:nvPr/>
          </p:nvSpPr>
          <p:spPr>
            <a:xfrm>
              <a:off x="8947399" y="4457428"/>
              <a:ext cx="2743200" cy="830997"/>
            </a:xfrm>
            <a:prstGeom prst="rect">
              <a:avLst/>
            </a:prstGeom>
            <a:noFill/>
          </p:spPr>
          <p:txBody>
            <a:bodyPr wrap="square" rtlCol="0">
              <a:spAutoFit/>
            </a:bodyPr>
            <a:lstStyle/>
            <a:p>
              <a:pPr algn="l"/>
              <a:r>
                <a:rPr kumimoji="1" lang="en-US" altLang="ja-JP" sz="2400" dirty="0"/>
                <a:t>N=118</a:t>
              </a:r>
              <a:r>
                <a:rPr kumimoji="1" lang="ja-JP" altLang="en-US" sz="2400"/>
                <a:t>ギャップに起因する超変形</a:t>
              </a:r>
              <a:endParaRPr kumimoji="1" lang="en-US" altLang="ja-JP" sz="2400" dirty="0"/>
            </a:p>
          </p:txBody>
        </p:sp>
        <p:sp>
          <p:nvSpPr>
            <p:cNvPr id="20" name="角丸四角形 19">
              <a:extLst>
                <a:ext uri="{FF2B5EF4-FFF2-40B4-BE49-F238E27FC236}">
                  <a16:creationId xmlns:a16="http://schemas.microsoft.com/office/drawing/2014/main" id="{1959C11E-4E30-4399-4C74-1FCF46438D15}"/>
                </a:ext>
              </a:extLst>
            </p:cNvPr>
            <p:cNvSpPr/>
            <p:nvPr/>
          </p:nvSpPr>
          <p:spPr>
            <a:xfrm>
              <a:off x="4442564" y="4654610"/>
              <a:ext cx="2840818" cy="462778"/>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角丸四角形 20">
              <a:extLst>
                <a:ext uri="{FF2B5EF4-FFF2-40B4-BE49-F238E27FC236}">
                  <a16:creationId xmlns:a16="http://schemas.microsoft.com/office/drawing/2014/main" id="{6580137F-868E-7B61-BA97-B2CF3520E027}"/>
                </a:ext>
              </a:extLst>
            </p:cNvPr>
            <p:cNvSpPr/>
            <p:nvPr/>
          </p:nvSpPr>
          <p:spPr>
            <a:xfrm>
              <a:off x="452592" y="4630698"/>
              <a:ext cx="2514902" cy="510603"/>
            </a:xfrm>
            <a:prstGeom prst="roundRect">
              <a:avLst/>
            </a:prstGeom>
            <a:solidFill>
              <a:schemeClr val="tx2">
                <a:lumMod val="10000"/>
                <a:lumOff val="90000"/>
              </a:scheme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mc:AlternateContent xmlns:mc="http://schemas.openxmlformats.org/markup-compatibility/2006" xmlns:a14="http://schemas.microsoft.com/office/drawing/2010/main">
          <mc:Choice Requires="a14">
            <p:sp>
              <p:nvSpPr>
                <p:cNvPr id="22" name="テキスト ボックス 21">
                  <a:extLst>
                    <a:ext uri="{FF2B5EF4-FFF2-40B4-BE49-F238E27FC236}">
                      <a16:creationId xmlns:a16="http://schemas.microsoft.com/office/drawing/2014/main" id="{FB6B2CBD-0428-9904-92DF-C613B5ED1C20}"/>
                    </a:ext>
                  </a:extLst>
                </p:cNvPr>
                <p:cNvSpPr txBox="1"/>
                <p:nvPr/>
              </p:nvSpPr>
              <p:spPr>
                <a:xfrm>
                  <a:off x="5030207" y="4655166"/>
                  <a:ext cx="1806328" cy="461666"/>
                </a:xfrm>
                <a:prstGeom prst="rect">
                  <a:avLst/>
                </a:prstGeom>
                <a:noFill/>
              </p:spPr>
              <p:txBody>
                <a:bodyPr wrap="none" rtlCol="0">
                  <a:spAutoFit/>
                </a:bodyPr>
                <a:lstStyle/>
                <a:p>
                  <a:r>
                    <a:rPr kumimoji="1" lang="ja-JP" altLang="en-US" sz="2400" dirty="0"/>
                    <a:t>有効質量</a:t>
                  </a:r>
                  <a14:m>
                    <m:oMath xmlns:m="http://schemas.openxmlformats.org/officeDocument/2006/math">
                      <m:sSubSup>
                        <m:sSubSupPr>
                          <m:ctrlPr>
                            <a:rPr kumimoji="1" lang="en-US" altLang="ja-JP" sz="2400" b="0" i="1" dirty="0" smtClean="0">
                              <a:latin typeface="Cambria Math" panose="02040503050406030204" pitchFamily="18" charset="0"/>
                            </a:rPr>
                          </m:ctrlPr>
                        </m:sSubSupPr>
                        <m:e>
                          <m:r>
                            <a:rPr kumimoji="1" lang="en-US" altLang="ja-JP" sz="2400" b="0" i="1" dirty="0" smtClean="0">
                              <a:latin typeface="Cambria Math" panose="02040503050406030204" pitchFamily="18" charset="0"/>
                            </a:rPr>
                            <m:t>𝑀</m:t>
                          </m:r>
                        </m:e>
                        <m:sub>
                          <m:r>
                            <a:rPr kumimoji="1" lang="en-US" altLang="ja-JP" sz="2400" b="0" i="1" dirty="0" smtClean="0">
                              <a:latin typeface="Cambria Math" panose="02040503050406030204" pitchFamily="18" charset="0"/>
                            </a:rPr>
                            <m:t>𝑠</m:t>
                          </m:r>
                        </m:sub>
                        <m:sup>
                          <m:r>
                            <a:rPr kumimoji="1" lang="en-US" altLang="ja-JP" sz="2400" b="0" i="1" dirty="0" smtClean="0">
                              <a:latin typeface="Cambria Math" panose="02040503050406030204" pitchFamily="18" charset="0"/>
                            </a:rPr>
                            <m:t>∗</m:t>
                          </m:r>
                        </m:sup>
                      </m:sSubSup>
                    </m:oMath>
                  </a14:m>
                  <a:endParaRPr kumimoji="1" lang="ja-JP" altLang="en-US" sz="2400" dirty="0"/>
                </a:p>
              </p:txBody>
            </p:sp>
          </mc:Choice>
          <mc:Fallback xmlns="">
            <p:sp>
              <p:nvSpPr>
                <p:cNvPr id="22" name="テキスト ボックス 21">
                  <a:extLst>
                    <a:ext uri="{FF2B5EF4-FFF2-40B4-BE49-F238E27FC236}">
                      <a16:creationId xmlns:a16="http://schemas.microsoft.com/office/drawing/2014/main" id="{FB6B2CBD-0428-9904-92DF-C613B5ED1C20}"/>
                    </a:ext>
                  </a:extLst>
                </p:cNvPr>
                <p:cNvSpPr txBox="1">
                  <a:spLocks noRot="1" noChangeAspect="1" noMove="1" noResize="1" noEditPoints="1" noAdjustHandles="1" noChangeArrowheads="1" noChangeShapeType="1" noTextEdit="1"/>
                </p:cNvSpPr>
                <p:nvPr/>
              </p:nvSpPr>
              <p:spPr>
                <a:xfrm>
                  <a:off x="5030207" y="4655166"/>
                  <a:ext cx="1806328" cy="461666"/>
                </a:xfrm>
                <a:prstGeom prst="rect">
                  <a:avLst/>
                </a:prstGeom>
                <a:blipFill>
                  <a:blip r:embed="rId4"/>
                  <a:stretch>
                    <a:fillRect l="-5594" t="-10811" b="-29730"/>
                  </a:stretch>
                </a:blipFill>
              </p:spPr>
              <p:txBody>
                <a:bodyPr/>
                <a:lstStyle/>
                <a:p>
                  <a:r>
                    <a:rPr lang="ja-JP" altLang="en-US">
                      <a:noFill/>
                    </a:rPr>
                    <a:t> </a:t>
                  </a:r>
                </a:p>
              </p:txBody>
            </p:sp>
          </mc:Fallback>
        </mc:AlternateContent>
        <p:sp>
          <p:nvSpPr>
            <p:cNvPr id="23" name="テキスト ボックス 22">
              <a:extLst>
                <a:ext uri="{FF2B5EF4-FFF2-40B4-BE49-F238E27FC236}">
                  <a16:creationId xmlns:a16="http://schemas.microsoft.com/office/drawing/2014/main" id="{6423EE31-CF2E-5ED6-0368-2983824AC8B1}"/>
                </a:ext>
              </a:extLst>
            </p:cNvPr>
            <p:cNvSpPr txBox="1"/>
            <p:nvPr/>
          </p:nvSpPr>
          <p:spPr>
            <a:xfrm>
              <a:off x="452592" y="4655167"/>
              <a:ext cx="2472152" cy="461665"/>
            </a:xfrm>
            <a:prstGeom prst="rect">
              <a:avLst/>
            </a:prstGeom>
            <a:noFill/>
          </p:spPr>
          <p:txBody>
            <a:bodyPr wrap="none" rtlCol="0">
              <a:spAutoFit/>
            </a:bodyPr>
            <a:lstStyle/>
            <a:p>
              <a:pPr algn="l"/>
              <a:r>
                <a:rPr kumimoji="1" lang="en-US" altLang="ja-JP" sz="2400" dirty="0"/>
                <a:t>N=184 </a:t>
              </a:r>
              <a:r>
                <a:rPr kumimoji="1" lang="ja-JP" altLang="en-US" sz="2400"/>
                <a:t>ギャップ</a:t>
              </a:r>
              <a:endParaRPr kumimoji="1" lang="ja-JP" altLang="en-US" sz="2400" dirty="0"/>
            </a:p>
          </p:txBody>
        </p:sp>
        <p:sp>
          <p:nvSpPr>
            <p:cNvPr id="24" name="テキスト ボックス 23">
              <a:extLst>
                <a:ext uri="{FF2B5EF4-FFF2-40B4-BE49-F238E27FC236}">
                  <a16:creationId xmlns:a16="http://schemas.microsoft.com/office/drawing/2014/main" id="{DBDF8D31-91BE-AC98-28B7-2F9638D76889}"/>
                </a:ext>
              </a:extLst>
            </p:cNvPr>
            <p:cNvSpPr txBox="1"/>
            <p:nvPr/>
          </p:nvSpPr>
          <p:spPr>
            <a:xfrm>
              <a:off x="3240907" y="4967565"/>
              <a:ext cx="800219" cy="461666"/>
            </a:xfrm>
            <a:prstGeom prst="rect">
              <a:avLst/>
            </a:prstGeom>
            <a:noFill/>
          </p:spPr>
          <p:txBody>
            <a:bodyPr wrap="none" rtlCol="0">
              <a:spAutoFit/>
            </a:bodyPr>
            <a:lstStyle/>
            <a:p>
              <a:pPr algn="l"/>
              <a:r>
                <a:rPr kumimoji="1" lang="ja-JP" altLang="en-US" sz="2400"/>
                <a:t>相関</a:t>
              </a:r>
              <a:endParaRPr kumimoji="1" lang="ja-JP" altLang="en-US" sz="2400" dirty="0"/>
            </a:p>
          </p:txBody>
        </p:sp>
        <p:cxnSp>
          <p:nvCxnSpPr>
            <p:cNvPr id="25" name="直線矢印コネクタ 24">
              <a:extLst>
                <a:ext uri="{FF2B5EF4-FFF2-40B4-BE49-F238E27FC236}">
                  <a16:creationId xmlns:a16="http://schemas.microsoft.com/office/drawing/2014/main" id="{D916337F-028A-8F23-8272-EB609CCF2C2C}"/>
                </a:ext>
              </a:extLst>
            </p:cNvPr>
            <p:cNvCxnSpPr>
              <a:cxnSpLocks/>
            </p:cNvCxnSpPr>
            <p:nvPr/>
          </p:nvCxnSpPr>
          <p:spPr>
            <a:xfrm>
              <a:off x="7344329" y="4885999"/>
              <a:ext cx="1522736" cy="0"/>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sp>
          <p:nvSpPr>
            <p:cNvPr id="26" name="テキスト ボックス 25">
              <a:extLst>
                <a:ext uri="{FF2B5EF4-FFF2-40B4-BE49-F238E27FC236}">
                  <a16:creationId xmlns:a16="http://schemas.microsoft.com/office/drawing/2014/main" id="{0A114DD8-6435-44F1-2497-8140F4D64BF6}"/>
                </a:ext>
              </a:extLst>
            </p:cNvPr>
            <p:cNvSpPr txBox="1"/>
            <p:nvPr/>
          </p:nvSpPr>
          <p:spPr>
            <a:xfrm>
              <a:off x="7648277" y="4967565"/>
              <a:ext cx="974947" cy="461665"/>
            </a:xfrm>
            <a:prstGeom prst="rect">
              <a:avLst/>
            </a:prstGeom>
            <a:noFill/>
          </p:spPr>
          <p:txBody>
            <a:bodyPr wrap="none" rtlCol="0">
              <a:spAutoFit/>
            </a:bodyPr>
            <a:lstStyle/>
            <a:p>
              <a:pPr algn="l"/>
              <a:r>
                <a:rPr kumimoji="1" lang="ja-JP" altLang="en-US" sz="2400" b="1">
                  <a:solidFill>
                    <a:srgbClr val="FF2F92"/>
                  </a:solidFill>
                </a:rPr>
                <a:t>相関</a:t>
              </a:r>
              <a:r>
                <a:rPr kumimoji="1" lang="en-US" altLang="ja-JP" sz="2400" b="1" dirty="0">
                  <a:solidFill>
                    <a:srgbClr val="FF2F92"/>
                  </a:solidFill>
                </a:rPr>
                <a:t>?</a:t>
              </a:r>
              <a:endParaRPr kumimoji="1" lang="ja-JP" altLang="en-US" sz="2400" b="1" dirty="0">
                <a:solidFill>
                  <a:srgbClr val="FF2F92"/>
                </a:solidFill>
              </a:endParaRPr>
            </a:p>
          </p:txBody>
        </p:sp>
        <p:cxnSp>
          <p:nvCxnSpPr>
            <p:cNvPr id="27" name="直線矢印コネクタ 26">
              <a:extLst>
                <a:ext uri="{FF2B5EF4-FFF2-40B4-BE49-F238E27FC236}">
                  <a16:creationId xmlns:a16="http://schemas.microsoft.com/office/drawing/2014/main" id="{11197A56-FB54-8570-BEAB-A43AEE15B7B0}"/>
                </a:ext>
              </a:extLst>
            </p:cNvPr>
            <p:cNvCxnSpPr>
              <a:cxnSpLocks/>
            </p:cNvCxnSpPr>
            <p:nvPr/>
          </p:nvCxnSpPr>
          <p:spPr>
            <a:xfrm>
              <a:off x="3067215" y="4885999"/>
              <a:ext cx="1133157" cy="0"/>
            </a:xfrm>
            <a:prstGeom prst="straightConnector1">
              <a:avLst/>
            </a:prstGeom>
            <a:ln w="76200">
              <a:headEnd type="triangle"/>
              <a:tailEnd type="triangle"/>
            </a:ln>
          </p:spPr>
          <p:style>
            <a:lnRef idx="2">
              <a:schemeClr val="accent1"/>
            </a:lnRef>
            <a:fillRef idx="0">
              <a:schemeClr val="accent1"/>
            </a:fillRef>
            <a:effectRef idx="1">
              <a:schemeClr val="accent1"/>
            </a:effectRef>
            <a:fontRef idx="minor">
              <a:schemeClr val="tx1"/>
            </a:fontRef>
          </p:style>
        </p:cxnSp>
      </p:grpSp>
      <p:sp>
        <p:nvSpPr>
          <p:cNvPr id="28" name="角丸四角形 27">
            <a:extLst>
              <a:ext uri="{FF2B5EF4-FFF2-40B4-BE49-F238E27FC236}">
                <a16:creationId xmlns:a16="http://schemas.microsoft.com/office/drawing/2014/main" id="{51DE1274-1C57-3119-9A10-C055F36DE75A}"/>
              </a:ext>
            </a:extLst>
          </p:cNvPr>
          <p:cNvSpPr/>
          <p:nvPr/>
        </p:nvSpPr>
        <p:spPr>
          <a:xfrm>
            <a:off x="246554" y="5766186"/>
            <a:ext cx="7093267" cy="954906"/>
          </a:xfrm>
          <a:prstGeom prst="roundRect">
            <a:avLst>
              <a:gd name="adj" fmla="val 3432"/>
            </a:avLst>
          </a:prstGeom>
          <a:noFill/>
          <a:ln w="57150">
            <a:solidFill>
              <a:srgbClr val="FF2F92"/>
            </a:solid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テキスト ボックス 28">
            <a:extLst>
              <a:ext uri="{FF2B5EF4-FFF2-40B4-BE49-F238E27FC236}">
                <a16:creationId xmlns:a16="http://schemas.microsoft.com/office/drawing/2014/main" id="{77E4FAC4-ED93-3996-7458-30DA7CC29A24}"/>
              </a:ext>
            </a:extLst>
          </p:cNvPr>
          <p:cNvSpPr txBox="1"/>
          <p:nvPr/>
        </p:nvSpPr>
        <p:spPr>
          <a:xfrm>
            <a:off x="8990616" y="3893088"/>
            <a:ext cx="3057247" cy="400110"/>
          </a:xfrm>
          <a:prstGeom prst="rect">
            <a:avLst/>
          </a:prstGeom>
          <a:noFill/>
        </p:spPr>
        <p:txBody>
          <a:bodyPr wrap="none" rtlCol="0">
            <a:spAutoFit/>
          </a:bodyPr>
          <a:lstStyle/>
          <a:p>
            <a:r>
              <a:rPr kumimoji="1" lang="en-US" altLang="ja-JP" sz="2000" dirty="0"/>
              <a:t>※</a:t>
            </a:r>
            <a:r>
              <a:rPr kumimoji="1" lang="ja-JP" altLang="en-US" sz="2000"/>
              <a:t>オレンジが</a:t>
            </a:r>
            <a:r>
              <a:rPr kumimoji="1" lang="en-US" altLang="ja-JP" sz="2000" dirty="0" err="1"/>
              <a:t>SVmas</a:t>
            </a:r>
            <a:r>
              <a:rPr kumimoji="1" lang="ja-JP" altLang="en-US" sz="2000"/>
              <a:t>系列</a:t>
            </a:r>
          </a:p>
        </p:txBody>
      </p:sp>
    </p:spTree>
    <p:extLst>
      <p:ext uri="{BB962C8B-B14F-4D97-AF65-F5344CB8AC3E}">
        <p14:creationId xmlns:p14="http://schemas.microsoft.com/office/powerpoint/2010/main" val="12017062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18E4A-0B4E-4276-ED4E-94AAE7DAC6E3}"/>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27F9DB53-9C07-52FC-F686-5CC388C84C27}"/>
              </a:ext>
            </a:extLst>
          </p:cNvPr>
          <p:cNvSpPr>
            <a:spLocks noGrp="1"/>
          </p:cNvSpPr>
          <p:nvPr>
            <p:ph type="title"/>
          </p:nvPr>
        </p:nvSpPr>
        <p:spPr>
          <a:xfrm>
            <a:off x="372057" y="261974"/>
            <a:ext cx="10515600" cy="587912"/>
          </a:xfrm>
        </p:spPr>
        <p:txBody>
          <a:bodyPr/>
          <a:lstStyle/>
          <a:p>
            <a:r>
              <a:rPr kumimoji="1" lang="en-US" altLang="ja-JP" dirty="0"/>
              <a:t>N=184</a:t>
            </a:r>
            <a:r>
              <a:rPr kumimoji="1" lang="ja-JP" altLang="en-US"/>
              <a:t>ギャップ</a:t>
            </a:r>
            <a:r>
              <a:rPr kumimoji="1" lang="en-US" altLang="ja-JP" dirty="0"/>
              <a:t> vs </a:t>
            </a:r>
            <a:r>
              <a:rPr kumimoji="1" lang="ja-JP" altLang="en-US"/>
              <a:t>超変形励起エネルギー</a:t>
            </a:r>
            <a:r>
              <a:rPr kumimoji="1" lang="en-US" altLang="ja-JP" dirty="0"/>
              <a:t>(①)</a:t>
            </a:r>
            <a:endParaRPr kumimoji="1" lang="ja-JP" altLang="en-US"/>
          </a:p>
        </p:txBody>
      </p:sp>
      <p:sp>
        <p:nvSpPr>
          <p:cNvPr id="4" name="スライド番号プレースホルダー 3">
            <a:extLst>
              <a:ext uri="{FF2B5EF4-FFF2-40B4-BE49-F238E27FC236}">
                <a16:creationId xmlns:a16="http://schemas.microsoft.com/office/drawing/2014/main" id="{C70A1A3D-DD9E-2D61-9A13-EB2FE8791231}"/>
              </a:ext>
            </a:extLst>
          </p:cNvPr>
          <p:cNvSpPr>
            <a:spLocks noGrp="1"/>
          </p:cNvSpPr>
          <p:nvPr>
            <p:ph type="sldNum" sz="quarter" idx="12"/>
          </p:nvPr>
        </p:nvSpPr>
        <p:spPr/>
        <p:txBody>
          <a:bodyPr/>
          <a:lstStyle/>
          <a:p>
            <a:fld id="{AECE1011-B0EB-A34B-826A-984540224A6C}" type="slidenum">
              <a:rPr lang="ja-JP" altLang="en-US" smtClean="0"/>
              <a:pPr/>
              <a:t>18</a:t>
            </a:fld>
            <a:endParaRPr lang="ja-JP" altLang="en-US"/>
          </a:p>
        </p:txBody>
      </p:sp>
      <p:pic>
        <p:nvPicPr>
          <p:cNvPr id="10" name="図 9">
            <a:extLst>
              <a:ext uri="{FF2B5EF4-FFF2-40B4-BE49-F238E27FC236}">
                <a16:creationId xmlns:a16="http://schemas.microsoft.com/office/drawing/2014/main" id="{DD0E63A6-1778-F8AF-D69F-11116FFFF690}"/>
              </a:ext>
            </a:extLst>
          </p:cNvPr>
          <p:cNvPicPr>
            <a:picLocks noChangeAspect="1"/>
          </p:cNvPicPr>
          <p:nvPr/>
        </p:nvPicPr>
        <p:blipFill>
          <a:blip r:embed="rId3"/>
          <a:stretch>
            <a:fillRect/>
          </a:stretch>
        </p:blipFill>
        <p:spPr>
          <a:xfrm>
            <a:off x="1054567" y="3954147"/>
            <a:ext cx="4569945" cy="2741966"/>
          </a:xfrm>
          <a:prstGeom prst="rect">
            <a:avLst/>
          </a:prstGeom>
        </p:spPr>
      </p:pic>
      <p:pic>
        <p:nvPicPr>
          <p:cNvPr id="11" name="図 10">
            <a:extLst>
              <a:ext uri="{FF2B5EF4-FFF2-40B4-BE49-F238E27FC236}">
                <a16:creationId xmlns:a16="http://schemas.microsoft.com/office/drawing/2014/main" id="{F33F7D79-7D40-AB3F-E717-B570663571F4}"/>
              </a:ext>
            </a:extLst>
          </p:cNvPr>
          <p:cNvPicPr>
            <a:picLocks noChangeAspect="1"/>
          </p:cNvPicPr>
          <p:nvPr/>
        </p:nvPicPr>
        <p:blipFill>
          <a:blip r:embed="rId4"/>
          <a:stretch>
            <a:fillRect/>
          </a:stretch>
        </p:blipFill>
        <p:spPr>
          <a:xfrm>
            <a:off x="1061064" y="1149855"/>
            <a:ext cx="4536248" cy="2721749"/>
          </a:xfrm>
          <a:prstGeom prst="rect">
            <a:avLst/>
          </a:prstGeom>
        </p:spPr>
      </p:pic>
      <p:pic>
        <p:nvPicPr>
          <p:cNvPr id="14" name="図 13">
            <a:extLst>
              <a:ext uri="{FF2B5EF4-FFF2-40B4-BE49-F238E27FC236}">
                <a16:creationId xmlns:a16="http://schemas.microsoft.com/office/drawing/2014/main" id="{5B5816B4-F347-064A-C2C8-F250DE4619EF}"/>
              </a:ext>
            </a:extLst>
          </p:cNvPr>
          <p:cNvPicPr>
            <a:picLocks noChangeAspect="1"/>
          </p:cNvPicPr>
          <p:nvPr/>
        </p:nvPicPr>
        <p:blipFill>
          <a:blip r:embed="rId5"/>
          <a:stretch>
            <a:fillRect/>
          </a:stretch>
        </p:blipFill>
        <p:spPr>
          <a:xfrm>
            <a:off x="6672164" y="1139104"/>
            <a:ext cx="4572000" cy="2743200"/>
          </a:xfrm>
          <a:prstGeom prst="rect">
            <a:avLst/>
          </a:prstGeom>
        </p:spPr>
      </p:pic>
      <p:pic>
        <p:nvPicPr>
          <p:cNvPr id="16" name="図 15">
            <a:extLst>
              <a:ext uri="{FF2B5EF4-FFF2-40B4-BE49-F238E27FC236}">
                <a16:creationId xmlns:a16="http://schemas.microsoft.com/office/drawing/2014/main" id="{A112F6AF-C8ED-83BD-C576-5DBBDE434535}"/>
              </a:ext>
            </a:extLst>
          </p:cNvPr>
          <p:cNvPicPr>
            <a:picLocks noChangeAspect="1"/>
          </p:cNvPicPr>
          <p:nvPr/>
        </p:nvPicPr>
        <p:blipFill>
          <a:blip r:embed="rId6"/>
          <a:stretch>
            <a:fillRect/>
          </a:stretch>
        </p:blipFill>
        <p:spPr>
          <a:xfrm>
            <a:off x="6672164" y="3935004"/>
            <a:ext cx="4572000" cy="2743200"/>
          </a:xfrm>
          <a:prstGeom prst="rect">
            <a:avLst/>
          </a:prstGeom>
        </p:spPr>
      </p:pic>
      <p:sp>
        <p:nvSpPr>
          <p:cNvPr id="17" name="テキスト ボックス 16">
            <a:extLst>
              <a:ext uri="{FF2B5EF4-FFF2-40B4-BE49-F238E27FC236}">
                <a16:creationId xmlns:a16="http://schemas.microsoft.com/office/drawing/2014/main" id="{B254112C-1534-C9EE-0576-99FCAE749961}"/>
              </a:ext>
            </a:extLst>
          </p:cNvPr>
          <p:cNvSpPr txBox="1"/>
          <p:nvPr/>
        </p:nvSpPr>
        <p:spPr>
          <a:xfrm>
            <a:off x="2681616" y="776683"/>
            <a:ext cx="909223" cy="461665"/>
          </a:xfrm>
          <a:prstGeom prst="rect">
            <a:avLst/>
          </a:prstGeom>
          <a:noFill/>
        </p:spPr>
        <p:txBody>
          <a:bodyPr wrap="none" rtlCol="0">
            <a:spAutoFit/>
          </a:bodyPr>
          <a:lstStyle/>
          <a:p>
            <a:r>
              <a:rPr kumimoji="1" lang="en-US" altLang="ja-JP" sz="2400" baseline="30000" dirty="0"/>
              <a:t>204</a:t>
            </a:r>
            <a:r>
              <a:rPr kumimoji="1" lang="en-US" altLang="ja-JP" sz="2400" dirty="0"/>
              <a:t>Rn</a:t>
            </a:r>
            <a:endParaRPr kumimoji="1" lang="ja-JP" altLang="en-US" sz="2400"/>
          </a:p>
        </p:txBody>
      </p:sp>
      <p:sp>
        <p:nvSpPr>
          <p:cNvPr id="18" name="テキスト ボックス 17">
            <a:extLst>
              <a:ext uri="{FF2B5EF4-FFF2-40B4-BE49-F238E27FC236}">
                <a16:creationId xmlns:a16="http://schemas.microsoft.com/office/drawing/2014/main" id="{2CFC96C4-4035-BDFA-6260-D807CC60CC6B}"/>
              </a:ext>
            </a:extLst>
          </p:cNvPr>
          <p:cNvSpPr txBox="1"/>
          <p:nvPr/>
        </p:nvSpPr>
        <p:spPr>
          <a:xfrm>
            <a:off x="8230575" y="776683"/>
            <a:ext cx="902811" cy="461665"/>
          </a:xfrm>
          <a:prstGeom prst="rect">
            <a:avLst/>
          </a:prstGeom>
          <a:noFill/>
        </p:spPr>
        <p:txBody>
          <a:bodyPr wrap="none" rtlCol="0">
            <a:spAutoFit/>
          </a:bodyPr>
          <a:lstStyle/>
          <a:p>
            <a:r>
              <a:rPr kumimoji="1" lang="en-US" altLang="ja-JP" sz="2400" baseline="30000" dirty="0"/>
              <a:t>202</a:t>
            </a:r>
            <a:r>
              <a:rPr kumimoji="1" lang="en-US" altLang="ja-JP" sz="2400" dirty="0"/>
              <a:t>Po</a:t>
            </a:r>
            <a:endParaRPr kumimoji="1" lang="ja-JP" altLang="en-US" sz="2400"/>
          </a:p>
        </p:txBody>
      </p:sp>
      <p:pic>
        <p:nvPicPr>
          <p:cNvPr id="19" name="図 18">
            <a:extLst>
              <a:ext uri="{FF2B5EF4-FFF2-40B4-BE49-F238E27FC236}">
                <a16:creationId xmlns:a16="http://schemas.microsoft.com/office/drawing/2014/main" id="{EAA71BF8-D91D-6FCC-A4C4-73AD2B14B7AF}"/>
              </a:ext>
            </a:extLst>
          </p:cNvPr>
          <p:cNvPicPr>
            <a:picLocks noChangeAspect="1"/>
          </p:cNvPicPr>
          <p:nvPr/>
        </p:nvPicPr>
        <p:blipFill>
          <a:blip r:embed="rId7"/>
          <a:stretch>
            <a:fillRect/>
          </a:stretch>
        </p:blipFill>
        <p:spPr>
          <a:xfrm>
            <a:off x="9894501" y="158307"/>
            <a:ext cx="1740170" cy="1044102"/>
          </a:xfrm>
          <a:prstGeom prst="rect">
            <a:avLst/>
          </a:prstGeom>
        </p:spPr>
      </p:pic>
      <p:cxnSp>
        <p:nvCxnSpPr>
          <p:cNvPr id="20" name="直線矢印コネクタ 19">
            <a:extLst>
              <a:ext uri="{FF2B5EF4-FFF2-40B4-BE49-F238E27FC236}">
                <a16:creationId xmlns:a16="http://schemas.microsoft.com/office/drawing/2014/main" id="{5EFC89E0-88F7-1551-FBAC-25F0833AF530}"/>
              </a:ext>
            </a:extLst>
          </p:cNvPr>
          <p:cNvCxnSpPr>
            <a:cxnSpLocks/>
          </p:cNvCxnSpPr>
          <p:nvPr/>
        </p:nvCxnSpPr>
        <p:spPr>
          <a:xfrm>
            <a:off x="11189089" y="491895"/>
            <a:ext cx="0" cy="515620"/>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28" name="角丸四角形 27">
            <a:extLst>
              <a:ext uri="{FF2B5EF4-FFF2-40B4-BE49-F238E27FC236}">
                <a16:creationId xmlns:a16="http://schemas.microsoft.com/office/drawing/2014/main" id="{E04D90F0-27F2-6238-B32B-3A1DA47F979B}"/>
              </a:ext>
            </a:extLst>
          </p:cNvPr>
          <p:cNvSpPr/>
          <p:nvPr/>
        </p:nvSpPr>
        <p:spPr>
          <a:xfrm>
            <a:off x="638629" y="1149855"/>
            <a:ext cx="5269664" cy="5630837"/>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角丸四角形 28">
            <a:extLst>
              <a:ext uri="{FF2B5EF4-FFF2-40B4-BE49-F238E27FC236}">
                <a16:creationId xmlns:a16="http://schemas.microsoft.com/office/drawing/2014/main" id="{2EE473E0-7AE5-60FD-DBF3-DA32E5FCCBF5}"/>
              </a:ext>
            </a:extLst>
          </p:cNvPr>
          <p:cNvSpPr/>
          <p:nvPr/>
        </p:nvSpPr>
        <p:spPr>
          <a:xfrm>
            <a:off x="6096976" y="1139104"/>
            <a:ext cx="5269664" cy="5641588"/>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テキスト ボックス 29">
            <a:extLst>
              <a:ext uri="{FF2B5EF4-FFF2-40B4-BE49-F238E27FC236}">
                <a16:creationId xmlns:a16="http://schemas.microsoft.com/office/drawing/2014/main" id="{4D2853C1-F289-2462-58BF-806B5A905D84}"/>
              </a:ext>
            </a:extLst>
          </p:cNvPr>
          <p:cNvSpPr txBox="1"/>
          <p:nvPr/>
        </p:nvSpPr>
        <p:spPr>
          <a:xfrm rot="16200000">
            <a:off x="449561" y="232603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31" name="テキスト ボックス 30">
            <a:extLst>
              <a:ext uri="{FF2B5EF4-FFF2-40B4-BE49-F238E27FC236}">
                <a16:creationId xmlns:a16="http://schemas.microsoft.com/office/drawing/2014/main" id="{11385FDA-1234-FF84-41EC-B95830EADB13}"/>
              </a:ext>
            </a:extLst>
          </p:cNvPr>
          <p:cNvSpPr txBox="1"/>
          <p:nvPr/>
        </p:nvSpPr>
        <p:spPr>
          <a:xfrm>
            <a:off x="1665148" y="642610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32" name="テキスト ボックス 31">
            <a:extLst>
              <a:ext uri="{FF2B5EF4-FFF2-40B4-BE49-F238E27FC236}">
                <a16:creationId xmlns:a16="http://schemas.microsoft.com/office/drawing/2014/main" id="{EC98B678-4ADB-D8CD-74A6-477C1EED548F}"/>
              </a:ext>
            </a:extLst>
          </p:cNvPr>
          <p:cNvSpPr txBox="1"/>
          <p:nvPr/>
        </p:nvSpPr>
        <p:spPr>
          <a:xfrm>
            <a:off x="7272443" y="642610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33" name="テキスト ボックス 32">
            <a:extLst>
              <a:ext uri="{FF2B5EF4-FFF2-40B4-BE49-F238E27FC236}">
                <a16:creationId xmlns:a16="http://schemas.microsoft.com/office/drawing/2014/main" id="{977884FC-FC6D-07E3-0C8E-FA3411D3E49E}"/>
              </a:ext>
            </a:extLst>
          </p:cNvPr>
          <p:cNvSpPr txBox="1"/>
          <p:nvPr/>
        </p:nvSpPr>
        <p:spPr>
          <a:xfrm rot="16200000">
            <a:off x="6028870" y="232603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34" name="円/楕円 33">
            <a:extLst>
              <a:ext uri="{FF2B5EF4-FFF2-40B4-BE49-F238E27FC236}">
                <a16:creationId xmlns:a16="http://schemas.microsoft.com/office/drawing/2014/main" id="{873B3D27-A732-C1DD-1EF6-F02B13CF2502}"/>
              </a:ext>
            </a:extLst>
          </p:cNvPr>
          <p:cNvSpPr/>
          <p:nvPr/>
        </p:nvSpPr>
        <p:spPr>
          <a:xfrm>
            <a:off x="1054567" y="5737123"/>
            <a:ext cx="190217" cy="610401"/>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円/楕円 34">
            <a:extLst>
              <a:ext uri="{FF2B5EF4-FFF2-40B4-BE49-F238E27FC236}">
                <a16:creationId xmlns:a16="http://schemas.microsoft.com/office/drawing/2014/main" id="{367043DF-C344-AB0E-C908-43DB49F8D722}"/>
              </a:ext>
            </a:extLst>
          </p:cNvPr>
          <p:cNvSpPr/>
          <p:nvPr/>
        </p:nvSpPr>
        <p:spPr>
          <a:xfrm>
            <a:off x="6668148" y="5718896"/>
            <a:ext cx="190217" cy="610401"/>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6" name="グループ化 35">
            <a:extLst>
              <a:ext uri="{FF2B5EF4-FFF2-40B4-BE49-F238E27FC236}">
                <a16:creationId xmlns:a16="http://schemas.microsoft.com/office/drawing/2014/main" id="{E13035A3-3CE0-FD74-A914-21E5F1544CED}"/>
              </a:ext>
            </a:extLst>
          </p:cNvPr>
          <p:cNvGrpSpPr/>
          <p:nvPr/>
        </p:nvGrpSpPr>
        <p:grpSpPr>
          <a:xfrm>
            <a:off x="5079369" y="3429000"/>
            <a:ext cx="2089614" cy="704049"/>
            <a:chOff x="22891531" y="23156189"/>
            <a:chExt cx="2089614" cy="704049"/>
          </a:xfrm>
        </p:grpSpPr>
        <p:sp>
          <p:nvSpPr>
            <p:cNvPr id="37" name="角丸四角形 36">
              <a:extLst>
                <a:ext uri="{FF2B5EF4-FFF2-40B4-BE49-F238E27FC236}">
                  <a16:creationId xmlns:a16="http://schemas.microsoft.com/office/drawing/2014/main" id="{43544197-B12C-5262-D607-1419DBC999E4}"/>
                </a:ext>
              </a:extLst>
            </p:cNvPr>
            <p:cNvSpPr/>
            <p:nvPr/>
          </p:nvSpPr>
          <p:spPr>
            <a:xfrm>
              <a:off x="22891531" y="23156189"/>
              <a:ext cx="2089614" cy="704049"/>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テキスト ボックス 37">
              <a:extLst>
                <a:ext uri="{FF2B5EF4-FFF2-40B4-BE49-F238E27FC236}">
                  <a16:creationId xmlns:a16="http://schemas.microsoft.com/office/drawing/2014/main" id="{1FC94A19-5143-2933-CB94-F94253F50ACA}"/>
                </a:ext>
              </a:extLst>
            </p:cNvPr>
            <p:cNvSpPr txBox="1"/>
            <p:nvPr/>
          </p:nvSpPr>
          <p:spPr>
            <a:xfrm>
              <a:off x="22932526" y="23232441"/>
              <a:ext cx="2048618" cy="523220"/>
            </a:xfrm>
            <a:prstGeom prst="rect">
              <a:avLst/>
            </a:prstGeom>
            <a:noFill/>
          </p:spPr>
          <p:txBody>
            <a:bodyPr wrap="square" rtlCol="0">
              <a:spAutoFit/>
            </a:bodyPr>
            <a:lstStyle/>
            <a:p>
              <a:r>
                <a:rPr kumimoji="1" lang="ja-JP" altLang="en-US" sz="2800"/>
                <a:t>相関が弱い</a:t>
              </a:r>
              <a:endParaRPr kumimoji="1" lang="en" altLang="ja-JP" sz="2800" dirty="0"/>
            </a:p>
          </p:txBody>
        </p:sp>
      </p:grpSp>
    </p:spTree>
    <p:extLst>
      <p:ext uri="{BB962C8B-B14F-4D97-AF65-F5344CB8AC3E}">
        <p14:creationId xmlns:p14="http://schemas.microsoft.com/office/powerpoint/2010/main" val="3843973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4" grpId="0" animBg="1"/>
      <p:bldP spid="3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547BE-4951-EB69-29B3-9455EB5C3753}"/>
            </a:ext>
          </a:extLst>
        </p:cNvPr>
        <p:cNvGrpSpPr/>
        <p:nvPr/>
      </p:nvGrpSpPr>
      <p:grpSpPr>
        <a:xfrm>
          <a:off x="0" y="0"/>
          <a:ext cx="0" cy="0"/>
          <a:chOff x="0" y="0"/>
          <a:chExt cx="0" cy="0"/>
        </a:xfrm>
      </p:grpSpPr>
      <p:sp>
        <p:nvSpPr>
          <p:cNvPr id="2" name="タイトル 1">
            <a:extLst>
              <a:ext uri="{FF2B5EF4-FFF2-40B4-BE49-F238E27FC236}">
                <a16:creationId xmlns:a16="http://schemas.microsoft.com/office/drawing/2014/main" id="{5BABD746-7362-1D33-C229-363824536FAC}"/>
              </a:ext>
            </a:extLst>
          </p:cNvPr>
          <p:cNvSpPr>
            <a:spLocks noGrp="1"/>
          </p:cNvSpPr>
          <p:nvPr>
            <p:ph type="title"/>
          </p:nvPr>
        </p:nvSpPr>
        <p:spPr/>
        <p:txBody>
          <a:bodyPr/>
          <a:lstStyle/>
          <a:p>
            <a:r>
              <a:rPr kumimoji="1" lang="en-US" altLang="ja-JP" dirty="0"/>
              <a:t>N=184</a:t>
            </a:r>
            <a:r>
              <a:rPr kumimoji="1" lang="ja-JP" altLang="en-US"/>
              <a:t>ギャップ</a:t>
            </a:r>
            <a:r>
              <a:rPr kumimoji="1" lang="en-US" altLang="ja-JP" dirty="0"/>
              <a:t> vs </a:t>
            </a:r>
            <a:r>
              <a:rPr kumimoji="1" lang="ja-JP" altLang="en-US"/>
              <a:t>内部バリア</a:t>
            </a:r>
            <a:r>
              <a:rPr kumimoji="1" lang="en-US" altLang="ja-JP" dirty="0"/>
              <a:t>(②)</a:t>
            </a:r>
            <a:endParaRPr kumimoji="1" lang="ja-JP" altLang="en-US"/>
          </a:p>
        </p:txBody>
      </p:sp>
      <p:sp>
        <p:nvSpPr>
          <p:cNvPr id="4" name="スライド番号プレースホルダー 3">
            <a:extLst>
              <a:ext uri="{FF2B5EF4-FFF2-40B4-BE49-F238E27FC236}">
                <a16:creationId xmlns:a16="http://schemas.microsoft.com/office/drawing/2014/main" id="{5F860BA6-BF90-6483-C0BF-87B40C4A769B}"/>
              </a:ext>
            </a:extLst>
          </p:cNvPr>
          <p:cNvSpPr>
            <a:spLocks noGrp="1"/>
          </p:cNvSpPr>
          <p:nvPr>
            <p:ph type="sldNum" sz="quarter" idx="12"/>
          </p:nvPr>
        </p:nvSpPr>
        <p:spPr/>
        <p:txBody>
          <a:bodyPr/>
          <a:lstStyle/>
          <a:p>
            <a:fld id="{AECE1011-B0EB-A34B-826A-984540224A6C}" type="slidenum">
              <a:rPr lang="ja-JP" altLang="en-US" smtClean="0"/>
              <a:pPr/>
              <a:t>19</a:t>
            </a:fld>
            <a:endParaRPr lang="ja-JP" altLang="en-US"/>
          </a:p>
        </p:txBody>
      </p:sp>
      <p:pic>
        <p:nvPicPr>
          <p:cNvPr id="10" name="図 9">
            <a:extLst>
              <a:ext uri="{FF2B5EF4-FFF2-40B4-BE49-F238E27FC236}">
                <a16:creationId xmlns:a16="http://schemas.microsoft.com/office/drawing/2014/main" id="{FDC5A025-9C98-FF22-6176-2E462B7A3AA2}"/>
              </a:ext>
            </a:extLst>
          </p:cNvPr>
          <p:cNvPicPr>
            <a:picLocks noChangeAspect="1"/>
          </p:cNvPicPr>
          <p:nvPr/>
        </p:nvPicPr>
        <p:blipFill>
          <a:blip r:embed="rId3"/>
          <a:stretch>
            <a:fillRect/>
          </a:stretch>
        </p:blipFill>
        <p:spPr>
          <a:xfrm>
            <a:off x="1074168" y="1201982"/>
            <a:ext cx="4572000" cy="2743200"/>
          </a:xfrm>
          <a:prstGeom prst="rect">
            <a:avLst/>
          </a:prstGeom>
        </p:spPr>
      </p:pic>
      <p:pic>
        <p:nvPicPr>
          <p:cNvPr id="11" name="図 10">
            <a:extLst>
              <a:ext uri="{FF2B5EF4-FFF2-40B4-BE49-F238E27FC236}">
                <a16:creationId xmlns:a16="http://schemas.microsoft.com/office/drawing/2014/main" id="{4D4D0C4F-040D-FEAB-7EDA-8B2F56C4BA1B}"/>
              </a:ext>
            </a:extLst>
          </p:cNvPr>
          <p:cNvPicPr>
            <a:picLocks noChangeAspect="1"/>
          </p:cNvPicPr>
          <p:nvPr/>
        </p:nvPicPr>
        <p:blipFill>
          <a:blip r:embed="rId4"/>
          <a:stretch>
            <a:fillRect/>
          </a:stretch>
        </p:blipFill>
        <p:spPr>
          <a:xfrm>
            <a:off x="1074168" y="3961489"/>
            <a:ext cx="4572001" cy="2743201"/>
          </a:xfrm>
          <a:prstGeom prst="rect">
            <a:avLst/>
          </a:prstGeom>
        </p:spPr>
      </p:pic>
      <p:pic>
        <p:nvPicPr>
          <p:cNvPr id="14" name="図 13">
            <a:extLst>
              <a:ext uri="{FF2B5EF4-FFF2-40B4-BE49-F238E27FC236}">
                <a16:creationId xmlns:a16="http://schemas.microsoft.com/office/drawing/2014/main" id="{C6AAA81D-B2BE-C9EE-0EC4-AEAFE5E24E52}"/>
              </a:ext>
            </a:extLst>
          </p:cNvPr>
          <p:cNvPicPr>
            <a:picLocks noChangeAspect="1"/>
          </p:cNvPicPr>
          <p:nvPr/>
        </p:nvPicPr>
        <p:blipFill>
          <a:blip r:embed="rId5"/>
          <a:stretch>
            <a:fillRect/>
          </a:stretch>
        </p:blipFill>
        <p:spPr>
          <a:xfrm>
            <a:off x="6644610" y="1201982"/>
            <a:ext cx="4572000" cy="2743200"/>
          </a:xfrm>
          <a:prstGeom prst="rect">
            <a:avLst/>
          </a:prstGeom>
        </p:spPr>
      </p:pic>
      <p:pic>
        <p:nvPicPr>
          <p:cNvPr id="16" name="図 15">
            <a:extLst>
              <a:ext uri="{FF2B5EF4-FFF2-40B4-BE49-F238E27FC236}">
                <a16:creationId xmlns:a16="http://schemas.microsoft.com/office/drawing/2014/main" id="{286EED0F-C497-F174-B039-CA5EDFD0E285}"/>
              </a:ext>
            </a:extLst>
          </p:cNvPr>
          <p:cNvPicPr>
            <a:picLocks noChangeAspect="1"/>
          </p:cNvPicPr>
          <p:nvPr/>
        </p:nvPicPr>
        <p:blipFill>
          <a:blip r:embed="rId6"/>
          <a:stretch>
            <a:fillRect/>
          </a:stretch>
        </p:blipFill>
        <p:spPr>
          <a:xfrm>
            <a:off x="6644610" y="3967183"/>
            <a:ext cx="4572000" cy="2743200"/>
          </a:xfrm>
          <a:prstGeom prst="rect">
            <a:avLst/>
          </a:prstGeom>
        </p:spPr>
      </p:pic>
      <p:sp>
        <p:nvSpPr>
          <p:cNvPr id="17" name="テキスト ボックス 16">
            <a:extLst>
              <a:ext uri="{FF2B5EF4-FFF2-40B4-BE49-F238E27FC236}">
                <a16:creationId xmlns:a16="http://schemas.microsoft.com/office/drawing/2014/main" id="{FCE8DFA2-81E4-2ED5-C719-F222F61775BC}"/>
              </a:ext>
            </a:extLst>
          </p:cNvPr>
          <p:cNvSpPr txBox="1"/>
          <p:nvPr/>
        </p:nvSpPr>
        <p:spPr>
          <a:xfrm>
            <a:off x="2910210" y="776683"/>
            <a:ext cx="909223" cy="461665"/>
          </a:xfrm>
          <a:prstGeom prst="rect">
            <a:avLst/>
          </a:prstGeom>
          <a:noFill/>
        </p:spPr>
        <p:txBody>
          <a:bodyPr wrap="none" rtlCol="0">
            <a:spAutoFit/>
          </a:bodyPr>
          <a:lstStyle/>
          <a:p>
            <a:r>
              <a:rPr kumimoji="1" lang="en-US" altLang="ja-JP" sz="2400" baseline="30000" dirty="0"/>
              <a:t>204</a:t>
            </a:r>
            <a:r>
              <a:rPr kumimoji="1" lang="en-US" altLang="ja-JP" sz="2400" dirty="0"/>
              <a:t>Rn</a:t>
            </a:r>
            <a:endParaRPr kumimoji="1" lang="ja-JP" altLang="en-US" sz="2400"/>
          </a:p>
        </p:txBody>
      </p:sp>
      <p:sp>
        <p:nvSpPr>
          <p:cNvPr id="18" name="テキスト ボックス 17">
            <a:extLst>
              <a:ext uri="{FF2B5EF4-FFF2-40B4-BE49-F238E27FC236}">
                <a16:creationId xmlns:a16="http://schemas.microsoft.com/office/drawing/2014/main" id="{01310C14-5516-0E0E-5602-8BF4692A65A3}"/>
              </a:ext>
            </a:extLst>
          </p:cNvPr>
          <p:cNvSpPr txBox="1"/>
          <p:nvPr/>
        </p:nvSpPr>
        <p:spPr>
          <a:xfrm>
            <a:off x="8270486" y="776683"/>
            <a:ext cx="902811" cy="461665"/>
          </a:xfrm>
          <a:prstGeom prst="rect">
            <a:avLst/>
          </a:prstGeom>
          <a:noFill/>
        </p:spPr>
        <p:txBody>
          <a:bodyPr wrap="none" rtlCol="0">
            <a:spAutoFit/>
          </a:bodyPr>
          <a:lstStyle/>
          <a:p>
            <a:r>
              <a:rPr kumimoji="1" lang="en-US" altLang="ja-JP" sz="2400" baseline="30000" dirty="0"/>
              <a:t>202</a:t>
            </a:r>
            <a:r>
              <a:rPr kumimoji="1" lang="en-US" altLang="ja-JP" sz="2400" dirty="0"/>
              <a:t>Po</a:t>
            </a:r>
            <a:endParaRPr kumimoji="1" lang="ja-JP" altLang="en-US" sz="2400"/>
          </a:p>
        </p:txBody>
      </p:sp>
      <p:pic>
        <p:nvPicPr>
          <p:cNvPr id="19" name="図 18">
            <a:extLst>
              <a:ext uri="{FF2B5EF4-FFF2-40B4-BE49-F238E27FC236}">
                <a16:creationId xmlns:a16="http://schemas.microsoft.com/office/drawing/2014/main" id="{D521DD98-86A2-7A3A-ECEB-72E021949A3B}"/>
              </a:ext>
            </a:extLst>
          </p:cNvPr>
          <p:cNvPicPr>
            <a:picLocks noChangeAspect="1"/>
          </p:cNvPicPr>
          <p:nvPr/>
        </p:nvPicPr>
        <p:blipFill>
          <a:blip r:embed="rId7"/>
          <a:stretch>
            <a:fillRect/>
          </a:stretch>
        </p:blipFill>
        <p:spPr>
          <a:xfrm>
            <a:off x="9894501" y="158307"/>
            <a:ext cx="1740170" cy="1044102"/>
          </a:xfrm>
          <a:prstGeom prst="rect">
            <a:avLst/>
          </a:prstGeom>
        </p:spPr>
      </p:pic>
      <p:cxnSp>
        <p:nvCxnSpPr>
          <p:cNvPr id="20" name="直線矢印コネクタ 19">
            <a:extLst>
              <a:ext uri="{FF2B5EF4-FFF2-40B4-BE49-F238E27FC236}">
                <a16:creationId xmlns:a16="http://schemas.microsoft.com/office/drawing/2014/main" id="{6EF83DC4-2E80-B485-51DF-CD822A0F6525}"/>
              </a:ext>
            </a:extLst>
          </p:cNvPr>
          <p:cNvCxnSpPr>
            <a:cxnSpLocks/>
          </p:cNvCxnSpPr>
          <p:nvPr/>
        </p:nvCxnSpPr>
        <p:spPr>
          <a:xfrm>
            <a:off x="10980642" y="288014"/>
            <a:ext cx="0" cy="712111"/>
          </a:xfrm>
          <a:prstGeom prst="straightConnector1">
            <a:avLst/>
          </a:prstGeom>
          <a:ln w="38100">
            <a:headEnd type="triangle"/>
            <a:tailEnd type="triangle"/>
          </a:ln>
        </p:spPr>
        <p:style>
          <a:lnRef idx="2">
            <a:schemeClr val="accent1"/>
          </a:lnRef>
          <a:fillRef idx="0">
            <a:schemeClr val="accent1"/>
          </a:fillRef>
          <a:effectRef idx="1">
            <a:schemeClr val="accent1"/>
          </a:effectRef>
          <a:fontRef idx="minor">
            <a:schemeClr val="tx1"/>
          </a:fontRef>
        </p:style>
      </p:cxnSp>
      <p:sp>
        <p:nvSpPr>
          <p:cNvPr id="22" name="角丸四角形 21">
            <a:extLst>
              <a:ext uri="{FF2B5EF4-FFF2-40B4-BE49-F238E27FC236}">
                <a16:creationId xmlns:a16="http://schemas.microsoft.com/office/drawing/2014/main" id="{9641676F-0EB9-A80D-5109-659CF3748FDF}"/>
              </a:ext>
            </a:extLst>
          </p:cNvPr>
          <p:cNvSpPr/>
          <p:nvPr/>
        </p:nvSpPr>
        <p:spPr>
          <a:xfrm>
            <a:off x="638629" y="1149855"/>
            <a:ext cx="5269664" cy="5624578"/>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角丸四角形 22">
            <a:extLst>
              <a:ext uri="{FF2B5EF4-FFF2-40B4-BE49-F238E27FC236}">
                <a16:creationId xmlns:a16="http://schemas.microsoft.com/office/drawing/2014/main" id="{5E07B9AD-B470-E377-167B-9DD5206A52BE}"/>
              </a:ext>
            </a:extLst>
          </p:cNvPr>
          <p:cNvSpPr/>
          <p:nvPr/>
        </p:nvSpPr>
        <p:spPr>
          <a:xfrm>
            <a:off x="6096976" y="1139104"/>
            <a:ext cx="5269664" cy="5624578"/>
          </a:xfrm>
          <a:prstGeom prst="roundRect">
            <a:avLst>
              <a:gd name="adj" fmla="val 7578"/>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テキスト ボックス 23">
            <a:extLst>
              <a:ext uri="{FF2B5EF4-FFF2-40B4-BE49-F238E27FC236}">
                <a16:creationId xmlns:a16="http://schemas.microsoft.com/office/drawing/2014/main" id="{92C83D95-D214-C1B7-81D7-2992BDFF05D4}"/>
              </a:ext>
            </a:extLst>
          </p:cNvPr>
          <p:cNvSpPr txBox="1"/>
          <p:nvPr/>
        </p:nvSpPr>
        <p:spPr>
          <a:xfrm rot="16200000">
            <a:off x="449561" y="232603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25" name="テキスト ボックス 24">
            <a:extLst>
              <a:ext uri="{FF2B5EF4-FFF2-40B4-BE49-F238E27FC236}">
                <a16:creationId xmlns:a16="http://schemas.microsoft.com/office/drawing/2014/main" id="{F9D0C76F-886B-2602-6E3E-57F2B1D4269A}"/>
              </a:ext>
            </a:extLst>
          </p:cNvPr>
          <p:cNvSpPr txBox="1"/>
          <p:nvPr/>
        </p:nvSpPr>
        <p:spPr>
          <a:xfrm>
            <a:off x="1665148" y="642610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26" name="テキスト ボックス 25">
            <a:extLst>
              <a:ext uri="{FF2B5EF4-FFF2-40B4-BE49-F238E27FC236}">
                <a16:creationId xmlns:a16="http://schemas.microsoft.com/office/drawing/2014/main" id="{F084CF2B-6763-7503-FC5D-2417CF0EFA09}"/>
              </a:ext>
            </a:extLst>
          </p:cNvPr>
          <p:cNvSpPr txBox="1"/>
          <p:nvPr/>
        </p:nvSpPr>
        <p:spPr>
          <a:xfrm>
            <a:off x="7272443" y="642610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27" name="テキスト ボックス 26">
            <a:extLst>
              <a:ext uri="{FF2B5EF4-FFF2-40B4-BE49-F238E27FC236}">
                <a16:creationId xmlns:a16="http://schemas.microsoft.com/office/drawing/2014/main" id="{8F114F27-A04E-EF5B-38C5-1A0B7961F5DF}"/>
              </a:ext>
            </a:extLst>
          </p:cNvPr>
          <p:cNvSpPr txBox="1"/>
          <p:nvPr/>
        </p:nvSpPr>
        <p:spPr>
          <a:xfrm rot="16200000">
            <a:off x="6028870" y="2326038"/>
            <a:ext cx="909223" cy="369332"/>
          </a:xfrm>
          <a:prstGeom prst="rect">
            <a:avLst/>
          </a:prstGeom>
          <a:noFill/>
        </p:spPr>
        <p:txBody>
          <a:bodyPr wrap="none" rtlCol="0">
            <a:spAutoFit/>
          </a:bodyPr>
          <a:lstStyle/>
          <a:p>
            <a:r>
              <a:rPr kumimoji="1" lang="en-US" altLang="ja-JP" dirty="0">
                <a:solidFill>
                  <a:srgbClr val="FF2F92"/>
                </a:solidFill>
              </a:rPr>
              <a:t>N=118</a:t>
            </a:r>
            <a:endParaRPr kumimoji="1" lang="ja-JP" altLang="en-US">
              <a:solidFill>
                <a:srgbClr val="FF2F92"/>
              </a:solidFill>
            </a:endParaRPr>
          </a:p>
        </p:txBody>
      </p:sp>
      <p:sp>
        <p:nvSpPr>
          <p:cNvPr id="28" name="円/楕円 27">
            <a:extLst>
              <a:ext uri="{FF2B5EF4-FFF2-40B4-BE49-F238E27FC236}">
                <a16:creationId xmlns:a16="http://schemas.microsoft.com/office/drawing/2014/main" id="{8E6D6CE4-7340-A8F9-DA7C-30EA26382F11}"/>
              </a:ext>
            </a:extLst>
          </p:cNvPr>
          <p:cNvSpPr/>
          <p:nvPr/>
        </p:nvSpPr>
        <p:spPr>
          <a:xfrm>
            <a:off x="1054567" y="5737123"/>
            <a:ext cx="190217" cy="610401"/>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円/楕円 28">
            <a:extLst>
              <a:ext uri="{FF2B5EF4-FFF2-40B4-BE49-F238E27FC236}">
                <a16:creationId xmlns:a16="http://schemas.microsoft.com/office/drawing/2014/main" id="{AF3ECC26-A7B8-4FA5-3E2D-96AAB89925C0}"/>
              </a:ext>
            </a:extLst>
          </p:cNvPr>
          <p:cNvSpPr/>
          <p:nvPr/>
        </p:nvSpPr>
        <p:spPr>
          <a:xfrm>
            <a:off x="6668148" y="5718896"/>
            <a:ext cx="190217" cy="610401"/>
          </a:xfrm>
          <a:prstGeom prst="ellipse">
            <a:avLst/>
          </a:prstGeom>
          <a:noFill/>
          <a:ln>
            <a:solidFill>
              <a:srgbClr val="FF2F9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0" name="グループ化 29">
            <a:extLst>
              <a:ext uri="{FF2B5EF4-FFF2-40B4-BE49-F238E27FC236}">
                <a16:creationId xmlns:a16="http://schemas.microsoft.com/office/drawing/2014/main" id="{82B48F34-6F1A-2B9F-AC2A-9D1630E85DD8}"/>
              </a:ext>
            </a:extLst>
          </p:cNvPr>
          <p:cNvGrpSpPr/>
          <p:nvPr/>
        </p:nvGrpSpPr>
        <p:grpSpPr>
          <a:xfrm>
            <a:off x="4720731" y="3433360"/>
            <a:ext cx="2637248" cy="704049"/>
            <a:chOff x="22891530" y="23156189"/>
            <a:chExt cx="2637248" cy="704049"/>
          </a:xfrm>
        </p:grpSpPr>
        <p:sp>
          <p:nvSpPr>
            <p:cNvPr id="31" name="角丸四角形 30">
              <a:extLst>
                <a:ext uri="{FF2B5EF4-FFF2-40B4-BE49-F238E27FC236}">
                  <a16:creationId xmlns:a16="http://schemas.microsoft.com/office/drawing/2014/main" id="{D88E17D0-556C-D01D-BD1E-A7E650F63742}"/>
                </a:ext>
              </a:extLst>
            </p:cNvPr>
            <p:cNvSpPr/>
            <p:nvPr/>
          </p:nvSpPr>
          <p:spPr>
            <a:xfrm>
              <a:off x="22891530" y="23156189"/>
              <a:ext cx="2471805" cy="704049"/>
            </a:xfrm>
            <a:prstGeom prst="roundRect">
              <a:avLst/>
            </a:prstGeom>
            <a:solidFill>
              <a:srgbClr val="FFFF00">
                <a:alpha val="65098"/>
              </a:srgbClr>
            </a:solidFill>
            <a:ln w="57150">
              <a:noFill/>
              <a:headEnd type="none" w="med" len="med"/>
              <a:tailEnd type="arrow" w="med" len="me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テキスト ボックス 31">
              <a:extLst>
                <a:ext uri="{FF2B5EF4-FFF2-40B4-BE49-F238E27FC236}">
                  <a16:creationId xmlns:a16="http://schemas.microsoft.com/office/drawing/2014/main" id="{D9089519-B8F6-715C-457B-75B24C64F866}"/>
                </a:ext>
              </a:extLst>
            </p:cNvPr>
            <p:cNvSpPr txBox="1"/>
            <p:nvPr/>
          </p:nvSpPr>
          <p:spPr>
            <a:xfrm>
              <a:off x="22932525" y="23232441"/>
              <a:ext cx="2596253" cy="523220"/>
            </a:xfrm>
            <a:prstGeom prst="rect">
              <a:avLst/>
            </a:prstGeom>
            <a:noFill/>
          </p:spPr>
          <p:txBody>
            <a:bodyPr wrap="square" rtlCol="0">
              <a:spAutoFit/>
            </a:bodyPr>
            <a:lstStyle/>
            <a:p>
              <a:r>
                <a:rPr kumimoji="1" lang="ja-JP" altLang="en-US" sz="2800"/>
                <a:t>相関している</a:t>
              </a:r>
              <a:endParaRPr kumimoji="1" lang="en" altLang="ja-JP" sz="2800" dirty="0"/>
            </a:p>
          </p:txBody>
        </p:sp>
      </p:grpSp>
    </p:spTree>
    <p:extLst>
      <p:ext uri="{BB962C8B-B14F-4D97-AF65-F5344CB8AC3E}">
        <p14:creationId xmlns:p14="http://schemas.microsoft.com/office/powerpoint/2010/main" val="382440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8" grpId="0" animBg="1"/>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AC404384-6E27-3F76-FC80-73A04C463250}"/>
              </a:ext>
            </a:extLst>
          </p:cNvPr>
          <p:cNvSpPr>
            <a:spLocks noGrp="1"/>
          </p:cNvSpPr>
          <p:nvPr>
            <p:ph type="title"/>
          </p:nvPr>
        </p:nvSpPr>
        <p:spPr/>
        <p:txBody>
          <a:bodyPr/>
          <a:lstStyle/>
          <a:p>
            <a:r>
              <a:rPr kumimoji="1" lang="ja-JP" altLang="en-US"/>
              <a:t>質問</a:t>
            </a:r>
          </a:p>
        </p:txBody>
      </p:sp>
      <p:sp>
        <p:nvSpPr>
          <p:cNvPr id="3" name="コンテンツ プレースホルダー 2">
            <a:extLst>
              <a:ext uri="{FF2B5EF4-FFF2-40B4-BE49-F238E27FC236}">
                <a16:creationId xmlns:a16="http://schemas.microsoft.com/office/drawing/2014/main" id="{95F5659C-FAD7-B6A1-992A-612744840CBD}"/>
              </a:ext>
            </a:extLst>
          </p:cNvPr>
          <p:cNvSpPr>
            <a:spLocks noGrp="1"/>
          </p:cNvSpPr>
          <p:nvPr>
            <p:ph idx="1"/>
          </p:nvPr>
        </p:nvSpPr>
        <p:spPr/>
        <p:txBody>
          <a:bodyPr/>
          <a:lstStyle/>
          <a:p>
            <a:r>
              <a:rPr kumimoji="1" lang="ja-JP" altLang="en-US"/>
              <a:t>他の原子核で実際に同じ軌道を共有しているために同じ核構造を持つというのはあるのか</a:t>
            </a:r>
            <a:endParaRPr lang="en-US" altLang="ja-JP" dirty="0"/>
          </a:p>
          <a:p>
            <a:r>
              <a:rPr kumimoji="1" lang="en-US" altLang="ja-JP" dirty="0"/>
              <a:t>204Rn</a:t>
            </a:r>
            <a:r>
              <a:rPr kumimoji="1" lang="ja-JP" altLang="en-US"/>
              <a:t>と</a:t>
            </a:r>
            <a:r>
              <a:rPr kumimoji="1" lang="en-US" altLang="ja-JP" dirty="0"/>
              <a:t>202Po</a:t>
            </a:r>
            <a:r>
              <a:rPr kumimoji="1" lang="ja-JP" altLang="en-US"/>
              <a:t>以外に調べられるものはあるのか</a:t>
            </a:r>
            <a:endParaRPr kumimoji="1" lang="en-US" altLang="ja-JP" dirty="0"/>
          </a:p>
          <a:p>
            <a:r>
              <a:rPr lang="ja-JP" altLang="en-US"/>
              <a:t>パラメータを振るという考え。今後はこれは予想なのか事実なのか明らかにするといいかも</a:t>
            </a:r>
            <a:endParaRPr kumimoji="1" lang="en-US" altLang="ja-JP" dirty="0"/>
          </a:p>
        </p:txBody>
      </p:sp>
      <p:sp>
        <p:nvSpPr>
          <p:cNvPr id="4" name="スライド番号プレースホルダー 3">
            <a:extLst>
              <a:ext uri="{FF2B5EF4-FFF2-40B4-BE49-F238E27FC236}">
                <a16:creationId xmlns:a16="http://schemas.microsoft.com/office/drawing/2014/main" id="{1D5439F4-A84D-7506-CE0E-97AB8B09BAD7}"/>
              </a:ext>
            </a:extLst>
          </p:cNvPr>
          <p:cNvSpPr>
            <a:spLocks noGrp="1"/>
          </p:cNvSpPr>
          <p:nvPr>
            <p:ph type="sldNum" sz="quarter" idx="12"/>
          </p:nvPr>
        </p:nvSpPr>
        <p:spPr/>
        <p:txBody>
          <a:bodyPr/>
          <a:lstStyle/>
          <a:p>
            <a:fld id="{AECE1011-B0EB-A34B-826A-984540224A6C}" type="slidenum">
              <a:rPr lang="ja-JP" altLang="en-US" smtClean="0"/>
              <a:pPr/>
              <a:t>20</a:t>
            </a:fld>
            <a:endParaRPr lang="ja-JP" altLang="en-US"/>
          </a:p>
        </p:txBody>
      </p:sp>
    </p:spTree>
    <p:extLst>
      <p:ext uri="{BB962C8B-B14F-4D97-AF65-F5344CB8AC3E}">
        <p14:creationId xmlns:p14="http://schemas.microsoft.com/office/powerpoint/2010/main" val="2255814419"/>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游ゴシック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2BB5FEF1-5603-FC44-B979-FDB56B197B3F}">
  <we:reference id="WA200005566" version="3.0.0.3" store="Omex" storeType="OMEX"/>
  <we:alternateReferences>
    <we:reference id="WA200005566" version="3.0.0.3" store="WA200005566"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otalTime>83156</TotalTime>
  <Words>2728</Words>
  <Application>Microsoft Macintosh PowerPoint</Application>
  <PresentationFormat>ワイド画面</PresentationFormat>
  <Paragraphs>384</Paragraphs>
  <Slides>21</Slides>
  <Notes>17</Notes>
  <HiddenSlides>0</HiddenSlides>
  <MMClips>0</MMClips>
  <ScaleCrop>false</ScaleCrop>
  <HeadingPairs>
    <vt:vector size="6" baseType="variant">
      <vt:variant>
        <vt:lpstr>使用されているフォント</vt:lpstr>
      </vt:variant>
      <vt:variant>
        <vt:i4>7</vt:i4>
      </vt:variant>
      <vt:variant>
        <vt:lpstr>テーマ</vt:lpstr>
      </vt:variant>
      <vt:variant>
        <vt:i4>1</vt:i4>
      </vt:variant>
      <vt:variant>
        <vt:lpstr>スライド タイトル</vt:lpstr>
      </vt:variant>
      <vt:variant>
        <vt:i4>21</vt:i4>
      </vt:variant>
    </vt:vector>
  </HeadingPairs>
  <TitlesOfParts>
    <vt:vector size="29" baseType="lpstr">
      <vt:lpstr>-webkit-standard</vt:lpstr>
      <vt:lpstr>Yu Gothic Regular</vt:lpstr>
      <vt:lpstr>游ゴシック</vt:lpstr>
      <vt:lpstr>游ゴシック Light</vt:lpstr>
      <vt:lpstr>Arial</vt:lpstr>
      <vt:lpstr>Cambria Math</vt:lpstr>
      <vt:lpstr>Wingdings</vt:lpstr>
      <vt:lpstr>Office テーマ</vt:lpstr>
      <vt:lpstr>Exploring the Island of Stability through Deformed Shell Structure at N = 118 </vt:lpstr>
      <vt:lpstr>Island of Stability</vt:lpstr>
      <vt:lpstr>Superdeformed state</vt:lpstr>
      <vt:lpstr>There is a correlation between N=184 and N=118.</vt:lpstr>
      <vt:lpstr>Parameters to be varied: Effective mass, SO interaction</vt:lpstr>
      <vt:lpstr>Purpose</vt:lpstr>
      <vt:lpstr>Method</vt:lpstr>
      <vt:lpstr>Physical quantities for N=118 compared to the N=184 shell gap</vt:lpstr>
      <vt:lpstr>N=184 shell gap vs SD excitation energy (①)</vt:lpstr>
      <vt:lpstr>N=184 shell gap vs Inner barrier (②)</vt:lpstr>
      <vt:lpstr>Summary &amp; Future works</vt:lpstr>
      <vt:lpstr>Backup</vt:lpstr>
      <vt:lpstr>There is a correlation between effective mass and shell gaps.</vt:lpstr>
      <vt:lpstr>PowerPoint プレゼンテーション</vt:lpstr>
      <vt:lpstr>N=184 shell gap vs SD excitation energy (①)</vt:lpstr>
      <vt:lpstr>N=184 shell gap vs Inner barrier (②)</vt:lpstr>
      <vt:lpstr>N=184ギャップと比較するN=118の物理量</vt:lpstr>
      <vt:lpstr>N=184ギャップの計算結果</vt:lpstr>
      <vt:lpstr>N=184ギャップ vs 超変形励起エネルギー(①)</vt:lpstr>
      <vt:lpstr>N=184ギャップ vs 内部バリア(②)</vt:lpstr>
      <vt:lpstr>質問</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三河　美紗希</dc:creator>
  <cp:lastModifiedBy>三河 美紗希</cp:lastModifiedBy>
  <cp:revision>19</cp:revision>
  <dcterms:created xsi:type="dcterms:W3CDTF">2024-10-11T06:31:29Z</dcterms:created>
  <dcterms:modified xsi:type="dcterms:W3CDTF">2026-08-27T04:50:58Z</dcterms:modified>
</cp:coreProperties>
</file>