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1328" r:id="rId2"/>
    <p:sldId id="1298" r:id="rId3"/>
    <p:sldId id="1374" r:id="rId4"/>
    <p:sldId id="1309" r:id="rId5"/>
    <p:sldId id="1333" r:id="rId6"/>
    <p:sldId id="1334" r:id="rId7"/>
    <p:sldId id="1336" r:id="rId8"/>
    <p:sldId id="1339" r:id="rId9"/>
    <p:sldId id="1338" r:id="rId10"/>
    <p:sldId id="1341" r:id="rId11"/>
    <p:sldId id="1375" r:id="rId12"/>
    <p:sldId id="1253" r:id="rId13"/>
    <p:sldId id="1241" r:id="rId14"/>
    <p:sldId id="1284" r:id="rId15"/>
    <p:sldId id="1376" r:id="rId16"/>
    <p:sldId id="1377" r:id="rId17"/>
    <p:sldId id="1378" r:id="rId18"/>
    <p:sldId id="1367" r:id="rId19"/>
    <p:sldId id="1242" r:id="rId20"/>
    <p:sldId id="1209" r:id="rId21"/>
  </p:sldIdLst>
  <p:sldSz cx="9144000" cy="5715000" type="screen16x10"/>
  <p:notesSz cx="7104063" cy="10234613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50000"/>
      </a:spcBef>
      <a:spcAft>
        <a:spcPct val="0"/>
      </a:spcAft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50000"/>
      </a:spcBef>
      <a:spcAft>
        <a:spcPct val="0"/>
      </a:spcAft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50000"/>
      </a:spcBef>
      <a:spcAft>
        <a:spcPct val="0"/>
      </a:spcAft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50000"/>
      </a:spcBef>
      <a:spcAft>
        <a:spcPct val="0"/>
      </a:spcAft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i="1" kern="1200">
        <a:solidFill>
          <a:srgbClr val="B80415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9E9"/>
    <a:srgbClr val="B80415"/>
    <a:srgbClr val="D39FAE"/>
    <a:srgbClr val="E9B0C1"/>
    <a:srgbClr val="B8C4F0"/>
    <a:srgbClr val="58A3C5"/>
    <a:srgbClr val="F1A320"/>
    <a:srgbClr val="74B7C5"/>
    <a:srgbClr val="94778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 autoAdjust="0"/>
    <p:restoredTop sz="92671" autoAdjust="0"/>
  </p:normalViewPr>
  <p:slideViewPr>
    <p:cSldViewPr>
      <p:cViewPr varScale="1">
        <p:scale>
          <a:sx n="136" d="100"/>
          <a:sy n="136" d="100"/>
        </p:scale>
        <p:origin x="1072" y="184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1388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102"/>
      </p:cViewPr>
      <p:guideLst>
        <p:guide orient="horz" pos="3225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E5DFB3-06D3-3748-A5FC-A861B4221904}" type="datetime1">
              <a:rPr lang="en-US" smtClean="0"/>
              <a:t>3/14/26</a:t>
            </a:fld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26A967-3922-BA40-85E0-CD191AD29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1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i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97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5FC895-BEF2-ED4A-AC08-D12F8BFA889A}" type="datetime1">
              <a:rPr lang="en-US" smtClean="0"/>
              <a:t>3/14/26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766763"/>
            <a:ext cx="614203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16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i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64B30-80CD-F94B-97B5-9331E2AB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7299C-2925-77D7-1712-CDC8BBBB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BC109BF-0328-1106-5C7E-DF3C6BD73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8AFE988-AA67-C1D2-A9E9-10F7880A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5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dirty="0">
                <a:latin typeface="Calibri" charset="0"/>
                <a:ea typeface="굴림" charset="0"/>
                <a:cs typeface="굴림" charset="0"/>
              </a:rPr>
              <a:t>Our</a:t>
            </a:r>
            <a:r>
              <a:rPr lang="en-US" altLang="ko-KR" baseline="0" dirty="0">
                <a:latin typeface="Calibri" charset="0"/>
                <a:ea typeface="굴림" charset="0"/>
                <a:cs typeface="굴림" charset="0"/>
              </a:rPr>
              <a:t> preliminary results shows excellent convergence of perturbative uncertainty as we go from NLL to N3LL.</a:t>
            </a:r>
          </a:p>
          <a:p>
            <a:pPr eaLnBrk="1" hangingPunct="1"/>
            <a:r>
              <a:rPr lang="en-US" altLang="ko-KR" baseline="0" dirty="0">
                <a:latin typeface="Calibri" charset="0"/>
                <a:ea typeface="굴림" charset="0"/>
                <a:cs typeface="굴림" charset="0"/>
              </a:rPr>
              <a:t>The width of band, which is perturbative uncertainty, reduces dramatically as we go from NLL to N3LL.</a:t>
            </a:r>
          </a:p>
          <a:p>
            <a:pPr eaLnBrk="1" hangingPunct="1"/>
            <a:r>
              <a:rPr lang="en-US" altLang="ko-KR" baseline="0" dirty="0">
                <a:latin typeface="Calibri" charset="0"/>
                <a:ea typeface="굴림" charset="0"/>
                <a:cs typeface="굴림" charset="0"/>
              </a:rPr>
              <a:t>Final perturbative uncertainty is 1-3% at N3LL accuracy.</a:t>
            </a:r>
          </a:p>
          <a:p>
            <a:pPr eaLnBrk="1" hangingPunct="1"/>
            <a:r>
              <a:rPr lang="en-US" altLang="ko-KR" baseline="0" dirty="0">
                <a:latin typeface="Calibri" charset="0"/>
                <a:ea typeface="굴림" charset="0"/>
                <a:cs typeface="굴림" charset="0"/>
              </a:rPr>
              <a:t>(more explain about the curve and spend more time here) 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1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6B254-BECD-43B2-AD27-8EFAAA790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21C77-9028-363B-9F38-193A099C6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64599-4844-48B6-90B8-1598FA0B5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D2A8E-63C2-FE15-CB12-5922B31F2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64B30-80CD-F94B-97B5-9331E2ABCD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3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>
              <a:latin typeface="Calibri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7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>
              <a:latin typeface="Calibri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7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36072-6805-BA04-AFF5-3432D59D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5771248-6133-236E-15F8-F4E6EFE31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CA03A3A-AE01-97D6-095B-76CCFEAD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>
              <a:latin typeface="Calibri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1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2AEB3-925A-F11A-AC71-75677C2A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3247766-EB43-B006-CF0F-9B7D809842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A604031-FC12-E7E8-C423-03B0804F1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>
              <a:latin typeface="Calibri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BAEF2-A1DA-7D8C-75C8-E6C923B48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21902B8-1348-58D8-816C-9FF3B81DA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89D027C-F231-19A6-2EF5-59520D46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>
              <a:latin typeface="Calibri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8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DFC1E-A250-8FBC-8647-A64980387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1A99C-0B7A-A3E0-0C2C-D04FAFC9E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852BD-5141-E769-A310-E65058755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682CC-533C-654C-FC04-A66BB0CC9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64B30-80CD-F94B-97B5-9331E2ABCD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6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963D-F17D-326E-C12A-A8F819AF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FFC9C-B26D-E49C-FCB9-30A11D90D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CCC08-1CDD-5319-0658-CD7E621D8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90C93-7789-6144-9292-BB6248462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64B30-80CD-F94B-97B5-9331E2ABCD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CF7BB-7D60-9046-7A5B-34ADC512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17CBB-5999-C266-C955-CD8208BEF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6AEFD-73F4-D909-269A-D5569F34D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12D4-301A-3F40-77DA-C412C30DE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64B30-80CD-F94B-97B5-9331E2ABCD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cross lines looking good? better</a:t>
            </a:r>
          </a:p>
        </p:txBody>
      </p:sp>
    </p:spTree>
    <p:extLst>
      <p:ext uri="{BB962C8B-B14F-4D97-AF65-F5344CB8AC3E}">
        <p14:creationId xmlns:p14="http://schemas.microsoft.com/office/powerpoint/2010/main" val="132419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4188" y="766763"/>
            <a:ext cx="6142037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4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A64A4-DAD7-9940-A1ED-B03A1BB5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56BD5-8F9C-B74C-81FC-D2B0AE7C0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50BD-B164-A14A-86D2-5210A72B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9657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5319-2EE7-214E-BFD6-E5BADC5EA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1D20-E70A-414B-8595-47029599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D85A8EE-3A0F-2B00-881F-FC3ABE65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28C99C-2D8F-CA84-36D4-AC0AB692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LANL</a:t>
            </a:r>
            <a:endParaRPr lang="en-US" altLang="ko-K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5BD73F-B446-E35B-61A0-FD013B73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3B0B0-D889-9249-B7B3-6A03D02F8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A591-1A55-9345-BAE4-7FF28D84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2DB3C-E144-5A45-8F85-22A494E0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25F8-6022-1641-B2F8-B07D91EF6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8911-1579-6F4C-BA76-463F4A3E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C13A-493A-064A-9CBE-BC27AA71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r>
              <a:rPr lang="en-US"/>
              <a:t>June 9, 2014</a:t>
            </a:r>
            <a:endParaRPr lang="en-US" altLang="ko-KR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r>
              <a:rPr lang="en-US" altLang="ko-KR"/>
              <a:t>LANL</a:t>
            </a:r>
            <a:endParaRPr lang="en-US" altLang="ko-KR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A3B0B0-D889-9249-B7B3-6A03D02F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62FC4-974B-31FF-7F8F-60F2E33F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>
            <a:extLst>
              <a:ext uri="{FF2B5EF4-FFF2-40B4-BE49-F238E27FC236}">
                <a16:creationId xmlns:a16="http://schemas.microsoft.com/office/drawing/2014/main" id="{3C68AFA4-B46C-EFE4-85AB-016CDB88D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1DEA412-3695-4B4F-AAF3-8FB0633508C1}" type="slidenum">
              <a:rPr lang="en-US" sz="1400" i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400" i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5362" name="Group 8">
            <a:extLst>
              <a:ext uri="{FF2B5EF4-FFF2-40B4-BE49-F238E27FC236}">
                <a16:creationId xmlns:a16="http://schemas.microsoft.com/office/drawing/2014/main" id="{6FDD3C0A-43AE-CD12-BEAE-A12E36278BE0}"/>
              </a:ext>
            </a:extLst>
          </p:cNvPr>
          <p:cNvGrpSpPr>
            <a:grpSpLocks/>
          </p:cNvGrpSpPr>
          <p:nvPr/>
        </p:nvGrpSpPr>
        <p:grpSpPr bwMode="auto">
          <a:xfrm>
            <a:off x="47634" y="457288"/>
            <a:ext cx="9096375" cy="1828712"/>
            <a:chOff x="336" y="656"/>
            <a:chExt cx="5376" cy="928"/>
          </a:xfrm>
        </p:grpSpPr>
        <p:sp>
          <p:nvSpPr>
            <p:cNvPr id="74759" name="AutoShape 7">
              <a:extLst>
                <a:ext uri="{FF2B5EF4-FFF2-40B4-BE49-F238E27FC236}">
                  <a16:creationId xmlns:a16="http://schemas.microsoft.com/office/drawing/2014/main" id="{984C707F-B6E4-BDC2-6282-7FB016A4F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20"/>
              <a:ext cx="5280" cy="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alpha val="89999"/>
                  </a:schemeClr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758" name="AutoShape 6">
              <a:extLst>
                <a:ext uri="{FF2B5EF4-FFF2-40B4-BE49-F238E27FC236}">
                  <a16:creationId xmlns:a16="http://schemas.microsoft.com/office/drawing/2014/main" id="{70B42F5D-2CDB-2B49-F66A-650A548A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656"/>
              <a:ext cx="5280" cy="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80415"/>
                </a:gs>
                <a:gs pos="100000">
                  <a:srgbClr val="FF0505">
                    <a:alpha val="94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4400" b="1" i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363" name="Rectangle 4">
            <a:extLst>
              <a:ext uri="{FF2B5EF4-FFF2-40B4-BE49-F238E27FC236}">
                <a16:creationId xmlns:a16="http://schemas.microsoft.com/office/drawing/2014/main" id="{C6FEEFA3-A441-9900-D750-1FE7F448E1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608543"/>
            <a:ext cx="9525000" cy="12223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latin typeface="Gill Sans MT" panose="020B0502020104020203" pitchFamily="34" charset="0"/>
              </a:rPr>
              <a:t>Phenomenology at the EIC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42078421-C70F-5E4D-F0F8-111C91E82B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16300"/>
            <a:ext cx="6324600" cy="50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>
                <a:latin typeface="Gill Sans MT" panose="020B0502020104020203" pitchFamily="34" charset="0"/>
              </a:rPr>
              <a:t>Daekyoung</a:t>
            </a:r>
            <a:r>
              <a:rPr lang="en-US" sz="2800" b="1" dirty="0">
                <a:latin typeface="Gill Sans MT" panose="020B0502020104020203" pitchFamily="34" charset="0"/>
              </a:rPr>
              <a:t> Kang (</a:t>
            </a:r>
            <a:r>
              <a:rPr lang="en-US" sz="2800" dirty="0">
                <a:latin typeface="Calibri" charset="0"/>
              </a:rPr>
              <a:t>Fudan U -&gt; Sejong U</a:t>
            </a:r>
            <a:r>
              <a:rPr lang="en-US" sz="2800" b="1" dirty="0">
                <a:latin typeface="Gill Sans MT" panose="020B0502020104020203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BF18FB27-0629-F8C6-D558-A58266F3C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3911600"/>
                <a:ext cx="48768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400" i="0" dirty="0">
                    <a:latin typeface="Calibri" charset="0"/>
                  </a:rPr>
                  <a:t>On behalf of </a:t>
                </a:r>
                <a:r>
                  <a:rPr lang="en-US" sz="2400" i="0" dirty="0" err="1">
                    <a:latin typeface="Calibri" charset="0"/>
                  </a:rPr>
                  <a:t>EIC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i="0" dirty="0">
                    <a:latin typeface="Calibri" charset="0"/>
                  </a:rPr>
                  <a:t> collaboration</a:t>
                </a:r>
                <a:br>
                  <a:rPr lang="en-US" sz="2400" i="0" dirty="0">
                    <a:latin typeface="Calibri" charset="0"/>
                  </a:rPr>
                </a:br>
                <a:endParaRPr lang="en-US" sz="3600" i="0" dirty="0">
                  <a:latin typeface="Calibri" charset="0"/>
                </a:endParaRPr>
              </a:p>
            </p:txBody>
          </p:sp>
        </mc:Choice>
        <mc:Fallback xmlns=""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BF18FB27-0629-F8C6-D558-A58266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3911600"/>
                <a:ext cx="4876800" cy="698500"/>
              </a:xfrm>
              <a:prstGeom prst="rect">
                <a:avLst/>
              </a:prstGeom>
              <a:blipFill>
                <a:blip r:embed="rId3"/>
                <a:stretch>
                  <a:fillRect t="-1636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media file">
            <a:extLst>
              <a:ext uri="{FF2B5EF4-FFF2-40B4-BE49-F238E27FC236}">
                <a16:creationId xmlns:a16="http://schemas.microsoft.com/office/drawing/2014/main" id="{BA3B21BA-4696-32D9-A287-233C7983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1522"/>
            <a:ext cx="3012935" cy="9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D5AC1-12BB-A4AD-027E-5B0284C87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081" y="4807555"/>
            <a:ext cx="5839519" cy="9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8C83-CF2D-AF59-1335-6CDB3A027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BE502-8755-384E-A275-A32231BC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327714"/>
            <a:ext cx="8963025" cy="505957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E6AFD8-EDD3-4244-899F-C153F4313006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N" i="0" kern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CF81BE4D-1DE8-B131-70BF-E8FA762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8EA25F8-6022-1641-B2F8-B07D91EF6A92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B52AD-59F2-9D89-B589-0265DEEC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1" y="5067300"/>
            <a:ext cx="4559300" cy="58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10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A0B-310A-CADC-3341-01E242F8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228865"/>
            <a:ext cx="9052560" cy="952500"/>
          </a:xfrm>
        </p:spPr>
        <p:txBody>
          <a:bodyPr/>
          <a:lstStyle/>
          <a:p>
            <a:r>
              <a:rPr lang="en-CN" dirty="0"/>
              <a:t>Synergy with ongoing 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A3137-84D2-5328-A070-25CE52FF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CC998-2170-269D-0DEE-D2658D4E8C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11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93F4F-E872-237F-54C0-02CF805B9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57" y="1509645"/>
            <a:ext cx="3516887" cy="34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18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304800" y="2095500"/>
            <a:ext cx="8610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70000"/>
            </a:pPr>
            <a:endParaRPr lang="en-US" altLang="ko-KR" sz="3200">
              <a:solidFill>
                <a:schemeClr val="tx1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28600" y="78054"/>
            <a:ext cx="9525000" cy="627063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latin typeface="Calibri" charset="0"/>
                <a:ea typeface="굴림" charset="0"/>
                <a:cs typeface="굴림" charset="0"/>
              </a:rPr>
              <a:t>Jets in collider </a:t>
            </a:r>
            <a:endParaRPr lang="en-US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10502642" y="4233337"/>
            <a:ext cx="184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304800" y="4249600"/>
            <a:ext cx="8382000" cy="13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l-GR" altLang="ko-KR" sz="2400" dirty="0" err="1">
                <a:solidFill>
                  <a:schemeClr val="tx1"/>
                </a:solidFill>
                <a:ea typeface="굴림" charset="0"/>
                <a:cs typeface="굴림" charset="0"/>
              </a:rPr>
              <a:t>α</a:t>
            </a:r>
            <a:r>
              <a:rPr lang="el-GR" altLang="ko-KR" sz="2400" baseline="-25000" dirty="0" err="1">
                <a:solidFill>
                  <a:schemeClr val="tx1"/>
                </a:solidFill>
                <a:ea typeface="굴림" charset="0"/>
                <a:cs typeface="굴림" charset="0"/>
              </a:rPr>
              <a:t>s</a:t>
            </a:r>
            <a:r>
              <a:rPr lang="en-US" altLang="ko-KR" sz="2400" baseline="-25000" dirty="0">
                <a:solidFill>
                  <a:schemeClr val="tx1"/>
                </a:solidFill>
                <a:latin typeface="Gill Sans MT" panose="020B0502020104020203" pitchFamily="34" charset="77"/>
                <a:ea typeface="굴림" charset="0"/>
                <a:cs typeface="굴림" charset="0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Gill Sans MT" panose="020B0502020104020203" pitchFamily="34" charset="77"/>
                <a:ea typeface="굴림" charset="0"/>
                <a:cs typeface="굴림" charset="0"/>
              </a:rPr>
              <a:t> </a:t>
            </a:r>
            <a:r>
              <a:rPr lang="en-US" altLang="ko-KR" sz="2400" i="0" dirty="0">
                <a:solidFill>
                  <a:schemeClr val="tx1"/>
                </a:solidFill>
                <a:latin typeface="Gill Sans MT" panose="020B0502020104020203" pitchFamily="34" charset="77"/>
                <a:ea typeface="굴림" charset="0"/>
                <a:cs typeface="굴림" charset="0"/>
              </a:rPr>
              <a:t>values are different (3 sigma level).  What’s wrong?</a:t>
            </a:r>
          </a:p>
          <a:p>
            <a:pPr marL="457200" indent="-4572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US" altLang="ko-KR" sz="2400" i="0" dirty="0">
                <a:solidFill>
                  <a:schemeClr val="tx1"/>
                </a:solidFill>
                <a:latin typeface="Gill Sans MT" panose="020B0502020104020203" pitchFamily="34" charset="77"/>
                <a:ea typeface="굴림" charset="0"/>
                <a:cs typeface="굴림" charset="0"/>
              </a:rPr>
              <a:t>A long-lasting discrepancy remains </a:t>
            </a:r>
            <a:r>
              <a:rPr lang="en-US" altLang="ko-KR" sz="2400" i="0" dirty="0">
                <a:solidFill>
                  <a:srgbClr val="0070C0"/>
                </a:solidFill>
                <a:latin typeface="Gill Sans MT" panose="020B0502020104020203" pitchFamily="34" charset="77"/>
                <a:ea typeface="굴림" charset="0"/>
                <a:cs typeface="굴림" charset="0"/>
              </a:rPr>
              <a:t>unresolved for 15 years</a:t>
            </a:r>
          </a:p>
          <a:p>
            <a:pPr marL="457200" indent="-4572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CN" sz="2400" i="0" kern="0" dirty="0">
                <a:latin typeface="Gill Sans MT" panose="020B0502020104020203" pitchFamily="34" charset="77"/>
              </a:rPr>
              <a:t>fut</a:t>
            </a:r>
            <a:r>
              <a:rPr lang="en-US" sz="2400" i="0" kern="0" dirty="0">
                <a:latin typeface="Gill Sans MT" panose="020B0502020104020203" pitchFamily="34" charset="77"/>
              </a:rPr>
              <a:t>u</a:t>
            </a:r>
            <a:r>
              <a:rPr lang="en-CN" sz="2400" i="0" kern="0" dirty="0">
                <a:latin typeface="Gill Sans MT" panose="020B0502020104020203" pitchFamily="34" charset="77"/>
              </a:rPr>
              <a:t>re EIC experiment provides independent data</a:t>
            </a:r>
            <a:endParaRPr lang="en-US" altLang="ko-KR" sz="2400" i="0" dirty="0">
              <a:solidFill>
                <a:srgbClr val="0070C0"/>
              </a:solidFill>
              <a:latin typeface="Gill Sans MT" panose="020B0502020104020203" pitchFamily="34" charset="77"/>
              <a:ea typeface="굴림" charset="0"/>
              <a:cs typeface="굴림" charset="0"/>
            </a:endParaRPr>
          </a:p>
          <a:p>
            <a:pPr marL="457200" indent="-4572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A64A4-DAD7-9940-A1ED-B03A1BB59AE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Screenshot 2025-03-19 at 1.00.36 PM.png" descr="Screenshot 2025-03-19 at 1.00.36 PM.png">
            <a:extLst>
              <a:ext uri="{FF2B5EF4-FFF2-40B4-BE49-F238E27FC236}">
                <a16:creationId xmlns:a16="http://schemas.microsoft.com/office/drawing/2014/main" id="{3DB8DA7C-0E53-C795-200D-55B0AC75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816" y="807139"/>
            <a:ext cx="2275222" cy="158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">
            <a:extLst>
              <a:ext uri="{FF2B5EF4-FFF2-40B4-BE49-F238E27FC236}">
                <a16:creationId xmlns:a16="http://schemas.microsoft.com/office/drawing/2014/main" id="{C13A9E63-6969-D69A-1958-81C149FDB3E0}"/>
              </a:ext>
            </a:extLst>
          </p:cNvPr>
          <p:cNvSpPr/>
          <p:nvPr/>
        </p:nvSpPr>
        <p:spPr>
          <a:xfrm>
            <a:off x="5810055" y="342900"/>
            <a:ext cx="2495745" cy="2286000"/>
          </a:xfrm>
          <a:prstGeom prst="roundRect">
            <a:avLst>
              <a:gd name="adj" fmla="val 30173"/>
            </a:avLst>
          </a:prstGeom>
          <a:ln w="25400">
            <a:solidFill>
              <a:schemeClr val="bg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A26662-D0C7-BA93-D77A-455B6B53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5" y="1166201"/>
            <a:ext cx="4921291" cy="30474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BF1AF7-5AF5-666E-B933-D68C7DF89CAF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3517" y="759539"/>
            <a:ext cx="2404767" cy="2354868"/>
          </a:xfrm>
          <a:prstGeom prst="straightConnector1">
            <a:avLst/>
          </a:prstGeom>
          <a:ln w="15875">
            <a:solidFill>
              <a:schemeClr val="bg2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8C0AA8-A464-1FCD-6E11-45AE9C0AE0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33103" y="2664883"/>
            <a:ext cx="2878738" cy="660482"/>
          </a:xfrm>
          <a:prstGeom prst="straightConnector1">
            <a:avLst/>
          </a:prstGeom>
          <a:ln w="15875">
            <a:solidFill>
              <a:schemeClr val="bg2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44093FB4-F751-3EAF-D78D-D40D3316EAB3}"/>
              </a:ext>
            </a:extLst>
          </p:cNvPr>
          <p:cNvSpPr/>
          <p:nvPr/>
        </p:nvSpPr>
        <p:spPr>
          <a:xfrm>
            <a:off x="3313931" y="3122083"/>
            <a:ext cx="219172" cy="195606"/>
          </a:xfrm>
          <a:prstGeom prst="roundRect">
            <a:avLst>
              <a:gd name="adj" fmla="val 30173"/>
            </a:avLst>
          </a:prstGeom>
          <a:ln w="15875">
            <a:solidFill>
              <a:schemeClr val="bg2">
                <a:lumMod val="60000"/>
                <a:lumOff val="4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7" name="Rounded Rectangle">
            <a:extLst>
              <a:ext uri="{FF2B5EF4-FFF2-40B4-BE49-F238E27FC236}">
                <a16:creationId xmlns:a16="http://schemas.microsoft.com/office/drawing/2014/main" id="{75B437D3-AAAB-8C64-266F-EA70E3E0EAE0}"/>
              </a:ext>
            </a:extLst>
          </p:cNvPr>
          <p:cNvSpPr/>
          <p:nvPr/>
        </p:nvSpPr>
        <p:spPr>
          <a:xfrm>
            <a:off x="5923817" y="859818"/>
            <a:ext cx="958418" cy="461230"/>
          </a:xfrm>
          <a:prstGeom prst="roundRect">
            <a:avLst>
              <a:gd name="adj" fmla="val 30173"/>
            </a:avLst>
          </a:prstGeom>
          <a:ln w="25400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C13E9-17E1-3A5E-306D-200BBDEE1E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164" y="2949149"/>
            <a:ext cx="1511907" cy="1423450"/>
          </a:xfrm>
          <a:prstGeom prst="rect">
            <a:avLst/>
          </a:prstGeom>
        </p:spPr>
      </p:pic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3D1E6E64-CB3F-B051-9F7F-BA893B8364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4171" y="3512013"/>
            <a:ext cx="914400" cy="9144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8457" y="108565"/>
            <a:ext cx="7997088" cy="7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en-US" altLang="ko-KR" sz="2800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A puzzle in the </a:t>
            </a:r>
            <a:r>
              <a:rPr lang="en-US" altLang="ko-KR" sz="2800" b="1" i="0" dirty="0" err="1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e+e</a:t>
            </a:r>
            <a:r>
              <a:rPr lang="en-US" altLang="ko-KR" sz="2800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- strong coupling</a:t>
            </a:r>
          </a:p>
        </p:txBody>
      </p:sp>
    </p:spTree>
    <p:extLst>
      <p:ext uri="{BB962C8B-B14F-4D97-AF65-F5344CB8AC3E}">
        <p14:creationId xmlns:p14="http://schemas.microsoft.com/office/powerpoint/2010/main" val="68890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D2FBF0B-8217-EA43-BE05-0204635D6B3A}" type="slidenum">
              <a:rPr lang="en-US" sz="1400" i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3" y="127000"/>
            <a:ext cx="8810645" cy="5914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sz="4000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Up-to-date progress for HERA</a:t>
            </a:r>
            <a:endParaRPr lang="en-US" altLang="ko-KR" sz="4000" b="1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85755" y="952499"/>
            <a:ext cx="8557492" cy="46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sz="2000" i="0" dirty="0">
                <a:solidFill>
                  <a:srgbClr val="0070C0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World–leading precision</a:t>
            </a: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improved with </a:t>
            </a: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higher-order O(</a:t>
            </a:r>
            <a:r>
              <a:rPr lang="el-GR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α</a:t>
            </a:r>
            <a:r>
              <a:rPr lang="en-US" altLang="ko-KR" sz="1800" i="0" baseline="-2500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s</a:t>
            </a:r>
            <a:r>
              <a:rPr lang="en-US" altLang="ko-KR" sz="1800" i="0" baseline="3000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2</a:t>
            </a: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) correction, non-perturbative correction, renormalon subtraction</a:t>
            </a: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The determination of the strong coupling is underway.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96A027-7CC9-EDE5-3B04-F9CC357D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18" y="2247900"/>
            <a:ext cx="3886228" cy="295971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B7110B9-B2F5-6BA4-F849-443EBC94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803" y="986230"/>
            <a:ext cx="3506015" cy="353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[JHEP2025 Ee, </a:t>
            </a:r>
            <a:r>
              <a:rPr lang="en-US" sz="1400" i="0" dirty="0">
                <a:solidFill>
                  <a:srgbClr val="FF0000"/>
                </a:solidFill>
                <a:latin typeface="Gill Sans MT" panose="020B0502020104020203" pitchFamily="34" charset="0"/>
              </a:rPr>
              <a:t>DK,</a:t>
            </a:r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 Lee, Stewart]</a:t>
            </a:r>
            <a:endParaRPr lang="en-US" altLang="ko-KR" sz="1400" i="0" dirty="0">
              <a:solidFill>
                <a:schemeClr val="tx1"/>
              </a:solidFill>
              <a:ea typeface="굴림" charset="0"/>
              <a:cs typeface="굴림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D5D32C-9FB5-F0F8-0F64-F9C1527E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531" y="1866900"/>
            <a:ext cx="6580269" cy="4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       </a:t>
            </a:r>
            <a:r>
              <a:rPr lang="en-US" altLang="ko-KR" sz="1800" i="0" dirty="0">
                <a:solidFill>
                  <a:srgbClr val="FF0000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Theory</a:t>
            </a: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 vs.  Exp (</a:t>
            </a:r>
            <a:r>
              <a:rPr lang="en-US" altLang="ko-KR" sz="1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H1 coll., 1</a:t>
            </a:r>
            <a:r>
              <a:rPr lang="en-US" altLang="ko-KR" sz="1800" baseline="30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</a:t>
            </a:r>
            <a:r>
              <a:rPr lang="en-US" altLang="ko-KR" sz="1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EPJC ‘24</a:t>
            </a: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FDE4C-C353-0804-DBAF-2A015A9C0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491074"/>
            <a:ext cx="3144822" cy="243009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24DC0A8-AE21-6E16-DBFF-6D7FA8DE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88977"/>
            <a:ext cx="1432059" cy="4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 (Not a fit)</a:t>
            </a:r>
          </a:p>
        </p:txBody>
      </p:sp>
    </p:spTree>
    <p:extLst>
      <p:ext uri="{BB962C8B-B14F-4D97-AF65-F5344CB8AC3E}">
        <p14:creationId xmlns:p14="http://schemas.microsoft.com/office/powerpoint/2010/main" val="11993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D2FBF0B-8217-EA43-BE05-0204635D6B3A}" type="slidenum">
              <a:rPr lang="en-US" sz="1400" i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3" y="127000"/>
            <a:ext cx="8810645" cy="5914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Uncertainty budget in x-Q</a:t>
            </a:r>
            <a:r>
              <a:rPr lang="en-US" altLang="ko-KR" b="1" i="0" baseline="3000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2</a:t>
            </a:r>
            <a:r>
              <a:rPr lang="en-US" altLang="ko-KR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plane</a:t>
            </a:r>
            <a:endParaRPr lang="en-US" altLang="ko-KR" b="1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419600" y="952500"/>
            <a:ext cx="4724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a14="http://schemas.microsoft.com/office/drawing/2010/main" xmlns:mc="http://schemas.openxmlformats.org/markup-compatibility/2006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1800" i="0" dirty="0">
              <a:solidFill>
                <a:srgbClr val="FF0000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D2EE3-B21C-A4E6-94AA-76B51285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3" y="1599548"/>
            <a:ext cx="8025114" cy="3010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9B2D0A-8897-7D1E-943F-13A2E247A554}"/>
              </a:ext>
            </a:extLst>
          </p:cNvPr>
          <p:cNvSpPr txBox="1"/>
          <p:nvPr/>
        </p:nvSpPr>
        <p:spPr>
          <a:xfrm>
            <a:off x="1371600" y="10287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chemeClr val="tx1"/>
                </a:solidFill>
                <a:latin typeface="+mn-lt"/>
              </a:rPr>
              <a:t>HERA</a:t>
            </a:r>
            <a:endParaRPr lang="en-C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1F497-44FC-DD74-F6EA-96D0613E6830}"/>
              </a:ext>
            </a:extLst>
          </p:cNvPr>
          <p:cNvSpPr txBox="1"/>
          <p:nvPr/>
        </p:nvSpPr>
        <p:spPr>
          <a:xfrm>
            <a:off x="5638800" y="102944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chemeClr val="tx1"/>
                </a:solidFill>
                <a:latin typeface="+mn-lt"/>
              </a:rPr>
              <a:t>EIC</a:t>
            </a:r>
            <a:endParaRPr lang="en-C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D64E692-B7CA-6340-A07F-CC047CCC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053" y="793836"/>
            <a:ext cx="3506015" cy="353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[JHEP2025 Ee, </a:t>
            </a:r>
            <a:r>
              <a:rPr lang="en-US" sz="1400" i="0" dirty="0">
                <a:solidFill>
                  <a:srgbClr val="FF0000"/>
                </a:solidFill>
                <a:latin typeface="Gill Sans MT" panose="020B0502020104020203" pitchFamily="34" charset="0"/>
              </a:rPr>
              <a:t>DK,</a:t>
            </a:r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 Lee, Stewart]</a:t>
            </a:r>
            <a:endParaRPr lang="en-US" altLang="ko-KR" sz="1400" i="0" dirty="0">
              <a:solidFill>
                <a:schemeClr val="tx1"/>
              </a:solidFill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47509-9AA2-D0D0-F318-3CC4A37B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47"/>
          <a:stretch>
            <a:fillRect/>
          </a:stretch>
        </p:blipFill>
        <p:spPr>
          <a:xfrm>
            <a:off x="20" y="10"/>
            <a:ext cx="9143980" cy="5714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0F3895A-C169-9C7C-A615-4B349B5D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40745319-2EE7-214E-BFD6-E5BADC5EA72E}" type="slidenum">
              <a:rPr 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6C513-2A1C-616E-C505-971E43B5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"/>
            <a:ext cx="7772400" cy="3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25C6-2A8A-2875-A3AB-0672589E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575A-629D-008A-B7B4-8A55A0929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E9C6-C5E0-22A5-67E5-1D08B36C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6536"/>
            <a:ext cx="8549640" cy="50619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9BA32-436D-CB82-8A62-9B83ABA4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5319-2EE7-214E-BFD6-E5BADC5EA7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E575F-F31A-89B1-D98B-354E61286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"/>
            <a:ext cx="7772400" cy="3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F078-0CA4-19B5-00FE-CEC0B8B4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B150-58DF-8DBE-0BD1-21D022F9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B580E-43DD-EDF3-93BC-B592A1B4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5319-2EE7-214E-BFD6-E5BADC5EA7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1E948-0EF4-CE5F-8658-BCB68054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" y="342900"/>
            <a:ext cx="8284210" cy="4931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CC8635-2C4D-A1AC-0950-1C4D4255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"/>
            <a:ext cx="7772400" cy="3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1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8B47E-7DD2-4A0C-91EE-9913E461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1ECB2-6DCA-FA01-9C67-762B6EB4A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327914"/>
            <a:ext cx="8963025" cy="505917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EFF002-2F40-9091-B7DB-2191CBD71411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N" i="0" kern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30DDA9BB-4E90-2EFC-498C-BB2662DB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8EA25F8-6022-1641-B2F8-B07D91EF6A92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ko-KR" altLang="en-US" sz="4400" b="1" i="0" dirty="0">
                <a:solidFill>
                  <a:schemeClr val="tx2"/>
                </a:solidFill>
                <a:latin typeface="+mj-lt"/>
                <a:cs typeface="+mj-cs"/>
              </a:rPr>
              <a:t>맺음말</a:t>
            </a:r>
            <a:endParaRPr lang="en-US" altLang="ko-KR" sz="4400" b="1" i="0" dirty="0">
              <a:solidFill>
                <a:schemeClr val="tx2"/>
              </a:solidFill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5F8E50-A5E2-E332-6EBE-4953B3726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8" r="23289" b="2"/>
          <a:stretch>
            <a:fillRect/>
          </a:stretch>
        </p:blipFill>
        <p:spPr>
          <a:xfrm>
            <a:off x="381000" y="-114300"/>
            <a:ext cx="1415505" cy="1321935"/>
          </a:xfrm>
          <a:prstGeom prst="rect">
            <a:avLst/>
          </a:prstGeom>
          <a:noFill/>
        </p:spPr>
      </p:pic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4392517" y="1333500"/>
            <a:ext cx="4522883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r>
              <a:rPr lang="ko-KR" altLang="en-US" sz="1600" i="0" dirty="0">
                <a:solidFill>
                  <a:schemeClr val="tx1"/>
                </a:solidFill>
                <a:latin typeface="+mn-lt"/>
                <a:cs typeface="+mn-cs"/>
              </a:rPr>
              <a:t>핵물리 장기계획이 우리에게 무엇을 줄 것인가</a:t>
            </a:r>
            <a: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  <a:t>?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r>
              <a:rPr lang="en-US" altLang="ko-KR" sz="1800" i="0" dirty="0">
                <a:solidFill>
                  <a:schemeClr val="tx1"/>
                </a:solidFill>
              </a:rPr>
              <a:t>Request for an EIC theory alliance in Korea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r>
              <a:rPr lang="ko-KR" altLang="en-US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작년 </a:t>
            </a: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EIC𝜙 collaboration</a:t>
            </a:r>
            <a:r>
              <a:rPr lang="ko-KR" altLang="en-US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의 활동</a:t>
            </a: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</a:t>
            </a:r>
            <a:r>
              <a:rPr lang="ko-KR" altLang="en-US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소개</a:t>
            </a: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r>
              <a:rPr lang="en-US" altLang="ko-KR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EIC</a:t>
            </a:r>
            <a:r>
              <a:rPr lang="ko-KR" altLang="en-US" sz="18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의 기회</a:t>
            </a:r>
            <a:endParaRPr lang="en-US" altLang="ko-KR" sz="18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742950" lvl="2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  <a:t>Main pillars: </a:t>
            </a:r>
            <a:b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  <a:t>mass, spin, 3D structure, gluon saturation, …</a:t>
            </a:r>
          </a:p>
          <a:p>
            <a:pPr marL="742950" lvl="2" indent="-342900" algn="l">
              <a:lnSpc>
                <a:spcPct val="90000"/>
              </a:lnSpc>
              <a:spcBef>
                <a:spcPct val="20000"/>
              </a:spcBef>
              <a:buSzPct val="70000"/>
              <a:buFont typeface="Wingdings" charset="2"/>
              <a:buChar char="•"/>
            </a:pPr>
            <a:r>
              <a:rPr lang="ko-KR" altLang="en-US" sz="1600" i="0" dirty="0">
                <a:solidFill>
                  <a:schemeClr val="tx1"/>
                </a:solidFill>
                <a:latin typeface="+mn-lt"/>
                <a:cs typeface="+mn-cs"/>
              </a:rPr>
              <a:t>기존의 실험과 시너지</a:t>
            </a:r>
            <a:endParaRPr lang="en-US" altLang="ko-KR" sz="1600" i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00050" lvl="2" indent="0" algn="l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ko-KR" altLang="en-US" sz="1600" i="0" dirty="0">
                <a:solidFill>
                  <a:schemeClr val="tx1"/>
                </a:solidFill>
                <a:latin typeface="+mn-lt"/>
                <a:cs typeface="+mn-cs"/>
              </a:rPr>
              <a:t>예</a:t>
            </a:r>
            <a: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  <a:r>
              <a:rPr lang="ko-KR" altLang="en-US" sz="1600" i="0" dirty="0">
                <a:solidFill>
                  <a:schemeClr val="tx1"/>
                </a:solidFill>
                <a:latin typeface="+mn-lt"/>
                <a:cs typeface="+mn-cs"/>
              </a:rPr>
              <a:t> 강력상수 퍼즐</a:t>
            </a:r>
            <a: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  <a:t>,  </a:t>
            </a:r>
            <a:r>
              <a:rPr lang="ko-KR" altLang="en-US" sz="1600" i="0" dirty="0" err="1">
                <a:solidFill>
                  <a:schemeClr val="tx1"/>
                </a:solidFill>
                <a:latin typeface="+mn-lt"/>
                <a:cs typeface="+mn-cs"/>
              </a:rPr>
              <a:t>쿼코늄의</a:t>
            </a:r>
            <a:r>
              <a:rPr lang="ko-KR" altLang="en-US" sz="1600" i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1600" i="0" dirty="0">
                <a:solidFill>
                  <a:schemeClr val="tx1"/>
                </a:solidFill>
                <a:latin typeface="+mn-lt"/>
                <a:cs typeface="+mn-cs"/>
              </a:rPr>
              <a:t>LDME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423A64A4-DAD7-9940-A1ED-B03A1BB59AE9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61083-A9B9-8825-15A7-C047F803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838700"/>
            <a:ext cx="1561952" cy="71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3EE26-9F77-DDBE-ECEC-7288B6830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30" y="1866900"/>
            <a:ext cx="3988470" cy="47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501E0-4AF9-BB87-9CE9-D5B06FC54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474221"/>
            <a:ext cx="3625882" cy="76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026C1-0A3B-1752-12CE-4F18BAB5C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99" y="3314700"/>
            <a:ext cx="3988470" cy="67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3F74B-4ABC-289E-A7EA-6D221EB8FD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18" y="1104900"/>
            <a:ext cx="3625882" cy="68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D212A-0C3D-7FDA-B810-9FF24A2544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44" y="4066700"/>
            <a:ext cx="3296256" cy="68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94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057A-DD08-D4BE-B347-201EBC17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160-E915-BD7A-7587-D16209FE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2</a:t>
            </a:fld>
            <a:endParaRPr lang="en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3EAE7-F54D-FEC1-1848-574578D2EDCF}"/>
              </a:ext>
            </a:extLst>
          </p:cNvPr>
          <p:cNvSpPr txBox="1"/>
          <p:nvPr/>
        </p:nvSpPr>
        <p:spPr>
          <a:xfrm>
            <a:off x="-2098146" y="253672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62F7F-D775-1831-4B6A-7611F5654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BB56E0-E008-5792-CBC9-5617B974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51"/>
            <a:ext cx="9201292" cy="54889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C79C4-669D-D497-82A4-91FF9C5485CB}"/>
              </a:ext>
            </a:extLst>
          </p:cNvPr>
          <p:cNvSpPr txBox="1"/>
          <p:nvPr/>
        </p:nvSpPr>
        <p:spPr>
          <a:xfrm>
            <a:off x="-228600" y="-1968"/>
            <a:ext cx="274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감사의 인사</a:t>
            </a:r>
            <a:endParaRPr lang="en-CN" sz="27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D5C08-2ED4-82A5-5B95-3BE8F72D1241}"/>
              </a:ext>
            </a:extLst>
          </p:cNvPr>
          <p:cNvSpPr txBox="1"/>
          <p:nvPr/>
        </p:nvSpPr>
        <p:spPr>
          <a:xfrm>
            <a:off x="3908242" y="114300"/>
            <a:ext cx="528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0" dirty="0">
                <a:solidFill>
                  <a:schemeClr val="tx1"/>
                </a:solidFill>
                <a:highlight>
                  <a:srgbClr val="E9E9E9"/>
                </a:highlight>
              </a:rPr>
              <a:t>총 참여자 </a:t>
            </a:r>
            <a:r>
              <a:rPr lang="en-US" altLang="ko-KR" sz="2400" b="1" i="0" dirty="0">
                <a:solidFill>
                  <a:schemeClr val="tx1"/>
                </a:solidFill>
                <a:highlight>
                  <a:srgbClr val="E9E9E9"/>
                </a:highlight>
              </a:rPr>
              <a:t>81</a:t>
            </a:r>
            <a:r>
              <a:rPr lang="ko-KR" altLang="en-US" sz="2400" b="1" i="0" dirty="0">
                <a:solidFill>
                  <a:schemeClr val="tx1"/>
                </a:solidFill>
                <a:highlight>
                  <a:srgbClr val="E9E9E9"/>
                </a:highlight>
              </a:rPr>
              <a:t>명 중 한국 학생이 </a:t>
            </a:r>
            <a:r>
              <a:rPr lang="en-US" altLang="ko-KR" sz="2400" b="1" i="0" dirty="0">
                <a:solidFill>
                  <a:schemeClr val="tx1"/>
                </a:solidFill>
                <a:highlight>
                  <a:srgbClr val="E9E9E9"/>
                </a:highlight>
              </a:rPr>
              <a:t>30</a:t>
            </a:r>
            <a:r>
              <a:rPr lang="ko-KR" altLang="en-US" sz="2400" b="1" i="0" dirty="0">
                <a:solidFill>
                  <a:schemeClr val="tx1"/>
                </a:solidFill>
                <a:highlight>
                  <a:srgbClr val="E9E9E9"/>
                </a:highlight>
              </a:rPr>
              <a:t>명</a:t>
            </a:r>
            <a:endParaRPr lang="en-CN" sz="2400" b="1" i="0" dirty="0">
              <a:solidFill>
                <a:schemeClr val="tx1"/>
              </a:solidFill>
              <a:highlight>
                <a:srgbClr val="E9E9E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279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561140" y="703791"/>
            <a:ext cx="8534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329051" y="31105"/>
            <a:ext cx="8839200" cy="8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SzPct val="70000"/>
            </a:pPr>
            <a:endParaRPr lang="en-US" altLang="ko-KR" sz="3200" b="1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A64A4-DAD7-9940-A1ED-B03A1BB59A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33800" y="2641600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[PRD `19, </a:t>
            </a:r>
            <a:r>
              <a:rPr lang="en-US" sz="1400" i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Chien</a:t>
            </a:r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, Lee, </a:t>
            </a:r>
            <a:r>
              <a:rPr lang="en-US" sz="1400" i="0" dirty="0">
                <a:solidFill>
                  <a:srgbClr val="FF0000"/>
                </a:solidFill>
                <a:latin typeface="Gill Sans MT" panose="020B0502020104020203" pitchFamily="34" charset="0"/>
              </a:rPr>
              <a:t>DK,</a:t>
            </a:r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i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Makris</a:t>
            </a:r>
            <a:r>
              <a:rPr lang="en-US" sz="1400" i="0" dirty="0">
                <a:solidFill>
                  <a:srgbClr val="000000"/>
                </a:solidFill>
                <a:latin typeface="Gill Sans MT" panose="020B0502020104020203" pitchFamily="34" charset="0"/>
              </a:rPr>
              <a:t>]</a:t>
            </a:r>
            <a:endParaRPr lang="en-US" altLang="ko-KR" sz="1400" i="0" dirty="0">
              <a:solidFill>
                <a:schemeClr val="tx1"/>
              </a:solidFill>
              <a:ea typeface="굴림" charset="0"/>
              <a:cs typeface="굴림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61096" y="2267481"/>
            <a:ext cx="8269432" cy="971021"/>
            <a:chOff x="336" y="624"/>
            <a:chExt cx="5376" cy="96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432" y="719"/>
              <a:ext cx="5280" cy="8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alpha val="89999"/>
                  </a:schemeClr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36" y="624"/>
              <a:ext cx="5280" cy="8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80415"/>
                </a:gs>
                <a:gs pos="100000">
                  <a:srgbClr val="FF0505">
                    <a:alpha val="94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4400" b="1" i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4364" y="2441314"/>
            <a:ext cx="8659091" cy="627063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Thank you!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2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1EEE-5E91-FCE2-55B8-08511EF0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/>
              <a:t>10</a:t>
            </a:r>
            <a:r>
              <a:rPr lang="ko-KR" altLang="en-US" sz="4000" b="1" dirty="0"/>
              <a:t>일된 </a:t>
            </a:r>
            <a:r>
              <a:rPr lang="en-US" altLang="ko-KR" sz="4000" b="1" dirty="0"/>
              <a:t>(</a:t>
            </a:r>
            <a:r>
              <a:rPr lang="ko-KR" altLang="en-US" sz="4000" b="1" dirty="0"/>
              <a:t>중고</a:t>
            </a:r>
            <a:r>
              <a:rPr lang="en-US" altLang="ko-KR" sz="4000" b="1" dirty="0"/>
              <a:t>)</a:t>
            </a:r>
            <a:r>
              <a:rPr lang="ko-KR" altLang="en-US" sz="4000" b="1" dirty="0"/>
              <a:t> 신임교수의 질문</a:t>
            </a:r>
            <a:endParaRPr lang="en-C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C626-B5CD-1861-1BA0-7881D25E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70854"/>
          </a:xfrm>
        </p:spPr>
        <p:txBody>
          <a:bodyPr/>
          <a:lstStyle/>
          <a:p>
            <a:r>
              <a:rPr lang="ko-KR" altLang="en-US" sz="2400" dirty="0"/>
              <a:t>이걸 왜 하지</a:t>
            </a:r>
            <a:r>
              <a:rPr lang="en-US" altLang="ko-KR" sz="2400" dirty="0"/>
              <a:t>?</a:t>
            </a:r>
          </a:p>
          <a:p>
            <a:pPr lvl="1"/>
            <a:r>
              <a:rPr lang="ko-KR" altLang="en-US" sz="2000" dirty="0"/>
              <a:t>내 강의</a:t>
            </a:r>
            <a:r>
              <a:rPr lang="en-US" altLang="ko-KR" sz="2000" dirty="0"/>
              <a:t>/</a:t>
            </a:r>
            <a:r>
              <a:rPr lang="ko-KR" altLang="en-US" sz="2000" dirty="0"/>
              <a:t>연구하기도 바쁜데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r>
              <a:rPr lang="en-US" altLang="ko-KR" sz="2400" dirty="0"/>
              <a:t>10</a:t>
            </a:r>
            <a:r>
              <a:rPr lang="ko-KR" altLang="en-US" sz="2400" dirty="0"/>
              <a:t>년 전 나는 어디서 무엇을</a:t>
            </a:r>
            <a:r>
              <a:rPr lang="en-US" altLang="ko-KR" sz="2400" dirty="0"/>
              <a:t>?</a:t>
            </a:r>
          </a:p>
          <a:p>
            <a:pPr lvl="1"/>
            <a:r>
              <a:rPr lang="en-US" altLang="ko-KR" sz="2000" dirty="0"/>
              <a:t>2016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포스닥</a:t>
            </a:r>
            <a:r>
              <a:rPr lang="ko-KR" altLang="en-US" sz="2000" dirty="0"/>
              <a:t> </a:t>
            </a:r>
            <a:r>
              <a:rPr lang="en-US" altLang="ko-KR" sz="2000" dirty="0"/>
              <a:t>5</a:t>
            </a:r>
            <a:r>
              <a:rPr lang="ko-KR" altLang="en-US" sz="2000" dirty="0" err="1"/>
              <a:t>년차</a:t>
            </a:r>
            <a:r>
              <a:rPr lang="en-US" altLang="ko-KR" sz="2000" dirty="0"/>
              <a:t>:</a:t>
            </a:r>
            <a:r>
              <a:rPr lang="ko-KR" altLang="en-US" sz="2000" dirty="0"/>
              <a:t> 미래에 대한 두려움</a:t>
            </a:r>
            <a:r>
              <a:rPr lang="en-US" altLang="ko-KR" sz="2000" dirty="0"/>
              <a:t>/</a:t>
            </a:r>
            <a:r>
              <a:rPr lang="ko-KR" altLang="en-US" sz="2000" dirty="0"/>
              <a:t>불안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r>
              <a:rPr lang="ko-KR" altLang="en-US" sz="2400" dirty="0"/>
              <a:t>장기계획은 나</a:t>
            </a:r>
            <a:r>
              <a:rPr lang="en-US" altLang="ko-KR" sz="2400" dirty="0"/>
              <a:t>/</a:t>
            </a:r>
            <a:r>
              <a:rPr lang="ko-KR" altLang="en-US" sz="2400" dirty="0"/>
              <a:t>우리에게 무엇을 해줄 수 있을까</a:t>
            </a:r>
            <a:r>
              <a:rPr lang="en-US" altLang="ko-KR" sz="2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96800-3516-BFC2-4B32-CB762D1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5319-2EE7-214E-BFD6-E5BADC5EA7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6FE9E-4FE1-813D-C769-2802D185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25F8-6022-1641-B2F8-B07D91EF6A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media file">
            <a:extLst>
              <a:ext uri="{FF2B5EF4-FFF2-40B4-BE49-F238E27FC236}">
                <a16:creationId xmlns:a16="http://schemas.microsoft.com/office/drawing/2014/main" id="{F2E973A3-97A4-F047-034E-7086ADB7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15" y="1900441"/>
            <a:ext cx="3200400" cy="32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edia file">
            <a:extLst>
              <a:ext uri="{FF2B5EF4-FFF2-40B4-BE49-F238E27FC236}">
                <a16:creationId xmlns:a16="http://schemas.microsoft.com/office/drawing/2014/main" id="{24917665-F537-F458-228E-7166782A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68521"/>
            <a:ext cx="7319185" cy="22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A671D7-222F-AE34-9161-2C55CC263A8B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i="0" kern="0" dirty="0">
                <a:solidFill>
                  <a:schemeClr val="bg1"/>
                </a:solidFill>
              </a:rPr>
              <a:t>Electron-Ion Collider</a:t>
            </a:r>
            <a:endParaRPr lang="en-CN" i="0" kern="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3BF11C-4877-2E43-8B80-28D7D33C1BF9}"/>
              </a:ext>
            </a:extLst>
          </p:cNvPr>
          <p:cNvSpPr txBox="1">
            <a:spLocks/>
          </p:cNvSpPr>
          <p:nvPr/>
        </p:nvSpPr>
        <p:spPr>
          <a:xfrm>
            <a:off x="5304831" y="4780673"/>
            <a:ext cx="3839169" cy="5914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i="0" kern="0" dirty="0">
                <a:solidFill>
                  <a:schemeClr val="bg1"/>
                </a:solidFill>
              </a:rPr>
              <a:t>probing nuclear structure</a:t>
            </a:r>
            <a:endParaRPr lang="en-CN" sz="2400" i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6822-1D47-B955-F957-A600CB5B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>
            <a:extLst>
              <a:ext uri="{FF2B5EF4-FFF2-40B4-BE49-F238E27FC236}">
                <a16:creationId xmlns:a16="http://schemas.microsoft.com/office/drawing/2014/main" id="{04EF5208-D01C-2E8A-CBC1-E1E2426CC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09900"/>
            <a:ext cx="8534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one-year old: newly formed in 2025 </a:t>
            </a:r>
            <a:b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</a:b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by Sejong, Korea, PKNU, GWNU, Seoul Tech, IBS-CTPU </a:t>
            </a:r>
            <a:b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</a:b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  + overseas (</a:t>
            </a:r>
            <a:r>
              <a:rPr lang="en-US" altLang="ko-KR" sz="2000" i="0" strike="sngStrike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Fudan, LLNL, </a:t>
            </a: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MIT)</a:t>
            </a: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id="{565BE9D1-953B-3B4D-8DF1-65A8CD11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38100"/>
            <a:ext cx="8839200" cy="8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en-US" altLang="ko-KR" sz="32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Related talks</a:t>
            </a:r>
            <a:endParaRPr lang="en-US" altLang="ko-KR" sz="3200" b="1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47840-1F69-3BC9-C1BD-5A42B5B0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A64A4-DAD7-9940-A1ED-B03A1BB59A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EA9914-623D-1F74-3563-2835B2088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21" y="-78197"/>
            <a:ext cx="2029779" cy="1138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915E0-8CF0-A1A2-2C49-F1F1DAD503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7134"/>
          <a:stretch>
            <a:fillRect/>
          </a:stretch>
        </p:blipFill>
        <p:spPr>
          <a:xfrm>
            <a:off x="76200" y="4190907"/>
            <a:ext cx="8958473" cy="95259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9D043AD-DDF5-DB37-1B79-FF4CA3D1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24100"/>
            <a:ext cx="8839200" cy="8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en-US" altLang="ko-KR" sz="32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EIC𝜙 collaboration (theory)</a:t>
            </a:r>
            <a:endParaRPr lang="en-US" altLang="ko-KR" sz="3200" b="1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212DB-E623-A13E-F8AE-C30C9CF47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952500"/>
            <a:ext cx="8549640" cy="615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57ABE-F8C3-99F1-5CD3-3DCCFD7D3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638300"/>
            <a:ext cx="8549640" cy="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92D63-1AE6-79EC-1223-48CD4005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>
            <a:extLst>
              <a:ext uri="{FF2B5EF4-FFF2-40B4-BE49-F238E27FC236}">
                <a16:creationId xmlns:a16="http://schemas.microsoft.com/office/drawing/2014/main" id="{F964767A-D408-9917-F712-0FFC1172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89000"/>
            <a:ext cx="8534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id="{BC8B8F88-7274-8506-DE15-AE657A54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1823"/>
            <a:ext cx="8839200" cy="8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sz="32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EIC𝜙 activity: Pioneer Symposium in KPS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DD463-3258-6CF9-7264-5B79066D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A64A4-DAD7-9940-A1ED-B03A1BB59AE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AB852-A850-6116-9EE3-B7340434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1" y="1333500"/>
            <a:ext cx="8590459" cy="6109105"/>
          </a:xfrm>
          <a:prstGeom prst="rect">
            <a:avLst/>
          </a:prstGeom>
        </p:spPr>
      </p:pic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F763BDF-94A5-299E-8738-5F20C48B193C}"/>
              </a:ext>
            </a:extLst>
          </p:cNvPr>
          <p:cNvSpPr/>
          <p:nvPr/>
        </p:nvSpPr>
        <p:spPr>
          <a:xfrm>
            <a:off x="165846" y="4091541"/>
            <a:ext cx="8520953" cy="1509687"/>
          </a:xfrm>
          <a:prstGeom prst="roundRect">
            <a:avLst>
              <a:gd name="adj" fmla="val 30173"/>
            </a:avLst>
          </a:prstGeom>
          <a:ln w="25400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86EC16-865C-E89C-9719-067F2ED55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680" y="865025"/>
            <a:ext cx="2029779" cy="11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21FBE-BF2E-6125-575C-367FEA10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>
            <a:extLst>
              <a:ext uri="{FF2B5EF4-FFF2-40B4-BE49-F238E27FC236}">
                <a16:creationId xmlns:a16="http://schemas.microsoft.com/office/drawing/2014/main" id="{D3A39528-4452-F95D-8C1B-23EC4DE8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89000"/>
            <a:ext cx="8534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1085850" lvl="1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endParaRPr lang="en-US" altLang="ko-KR" sz="20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Academic activities (tentative): </a:t>
            </a:r>
            <a:b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</a:br>
            <a:r>
              <a:rPr lang="en-US" altLang="ko-KR" sz="20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EIC school, Workshops, international exchange and collaboration program</a:t>
            </a:r>
          </a:p>
          <a:p>
            <a:pPr marL="342900" indent="-342900" algn="l">
              <a:spcBef>
                <a:spcPct val="20000"/>
              </a:spcBef>
              <a:buSzPct val="70000"/>
              <a:buFont typeface="Wingdings" charset="2"/>
              <a:buChar char="q"/>
            </a:pPr>
            <a:r>
              <a:rPr lang="en-US" altLang="ko-KR" sz="2000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Need support from </a:t>
            </a:r>
            <a:r>
              <a:rPr lang="en-US" altLang="ko-KR" sz="2000" b="1" i="0" dirty="0" err="1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Nuc</a:t>
            </a:r>
            <a:r>
              <a:rPr lang="en-US" altLang="ko-KR" sz="2000" b="1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community!</a:t>
            </a: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id="{3E31B78F-B754-FB9F-D170-DE0616BA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"/>
            <a:ext cx="8839200" cy="8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SzPct val="70000"/>
            </a:pPr>
            <a:r>
              <a:rPr lang="en-US" altLang="ko-KR" sz="3200" i="0" dirty="0">
                <a:solidFill>
                  <a:schemeClr val="tx1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EIC𝜙 activity: </a:t>
            </a:r>
            <a:r>
              <a:rPr lang="en-US" altLang="ko-KR" sz="3200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collaboration’s </a:t>
            </a:r>
            <a:r>
              <a:rPr lang="en-US" altLang="ko-KR" sz="3200" b="1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long-range plan</a:t>
            </a:r>
          </a:p>
          <a:p>
            <a:pPr algn="l">
              <a:spcBef>
                <a:spcPct val="20000"/>
              </a:spcBef>
              <a:buSzPct val="70000"/>
            </a:pPr>
            <a:endParaRPr lang="en-US" altLang="ko-KR" sz="3200" i="0" dirty="0">
              <a:solidFill>
                <a:schemeClr val="tx1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5C467-46D2-65E1-084A-A5D5B345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A64A4-DAD7-9940-A1ED-B03A1BB59A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EDE89-8F13-5420-52D3-669FF43B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85911"/>
            <a:ext cx="7065818" cy="1888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FAD91F-5FD9-0924-F694-7A2C9A3C9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804674"/>
            <a:ext cx="2029779" cy="1138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9EE07-E3DB-DB1C-F7AE-8A432BBCC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45022"/>
            <a:ext cx="42291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28AE9-0195-6E75-CB05-C81FA6BC4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175487"/>
            <a:ext cx="43942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A4E66-0120-5373-FFE1-A533BA41A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467100"/>
            <a:ext cx="17272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51807-6E22-9298-AC7A-D23C33F39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00" y="3759200"/>
            <a:ext cx="29845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62A51-D4BA-4296-70C6-1BDD56CF3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025900"/>
            <a:ext cx="5765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9230-C81E-4768-A4BE-61218378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E3B5F-47B7-C98D-1471-F22BB0C3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327714"/>
            <a:ext cx="8963025" cy="505957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40BA2D-EBA2-858C-F577-0F0CD465E5DF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N" i="0" kern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8D57253D-823D-A5B5-89FD-EE46AF84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8EA25F8-6022-1641-B2F8-B07D91EF6A92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927226-DF13-5D72-9794-F3318F3A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3003"/>
            <a:ext cx="4474268" cy="7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i="1">
                <a:solidFill>
                  <a:srgbClr val="B80415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ko-KR" altLang="en-US" sz="2400" b="1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작동 </a:t>
            </a:r>
            <a:r>
              <a:rPr lang="en-US" altLang="ko-KR" sz="2400" b="1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~10</a:t>
            </a:r>
            <a:r>
              <a:rPr lang="ko-KR" altLang="en-US" sz="2400" b="1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년 남았어요</a:t>
            </a:r>
            <a:r>
              <a:rPr lang="en-US" altLang="ko-KR" sz="2400" b="1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!</a:t>
            </a:r>
            <a:r>
              <a:rPr lang="ko-KR" altLang="en-US" sz="2400" b="1" i="0" dirty="0">
                <a:solidFill>
                  <a:schemeClr val="accent2"/>
                </a:solidFill>
                <a:latin typeface="Gill Sans MT" panose="020B0502020104020203" pitchFamily="34" charset="0"/>
                <a:ea typeface="굴림" charset="0"/>
                <a:cs typeface="굴림" charset="0"/>
              </a:rPr>
              <a:t> </a:t>
            </a:r>
            <a:endParaRPr lang="en-US" altLang="ko-KR" sz="2400" b="1" i="0" dirty="0">
              <a:solidFill>
                <a:schemeClr val="accent2"/>
              </a:solidFill>
              <a:latin typeface="Gill Sans MT" panose="020B0502020104020203" pitchFamily="34" charset="0"/>
              <a:ea typeface="굴림" charset="0"/>
              <a:cs typeface="굴림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EF714-7078-A943-78E0-0A36D052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1" y="4901934"/>
            <a:ext cx="4559300" cy="58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06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60CA-13A9-9C85-EEC3-4F8DDC53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945D40-2661-A9EF-24FB-54434CFA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266700"/>
            <a:ext cx="8963025" cy="505957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235C80-69F6-56A6-1B74-E7A529790741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N" i="0" kern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E116CB82-CD61-8C49-D3F7-4462EB41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8EA25F8-6022-1641-B2F8-B07D91EF6A92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4F1CF-16A1-98BC-E970-83B10616D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1" y="4991100"/>
            <a:ext cx="4559300" cy="58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F6AD78-3358-28F4-1D18-A6FD59BABDE1}"/>
              </a:ext>
            </a:extLst>
          </p:cNvPr>
          <p:cNvCxnSpPr/>
          <p:nvPr/>
        </p:nvCxnSpPr>
        <p:spPr>
          <a:xfrm>
            <a:off x="4572000" y="36957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476314-9181-F596-D613-AB03CA133368}"/>
              </a:ext>
            </a:extLst>
          </p:cNvPr>
          <p:cNvCxnSpPr/>
          <p:nvPr/>
        </p:nvCxnSpPr>
        <p:spPr>
          <a:xfrm>
            <a:off x="228600" y="32385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709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FF"/>
        </a:solidFill>
        <a:ln w="3175"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132457</TotalTime>
  <Words>442</Words>
  <Application>Microsoft Macintosh PowerPoint</Application>
  <PresentationFormat>On-screen Show (16:10)</PresentationFormat>
  <Paragraphs>102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굴림</vt:lpstr>
      <vt:lpstr>Arial</vt:lpstr>
      <vt:lpstr>Calibri</vt:lpstr>
      <vt:lpstr>Cambria Math</vt:lpstr>
      <vt:lpstr>Gill Sans</vt:lpstr>
      <vt:lpstr>Gill Sans MT</vt:lpstr>
      <vt:lpstr>Wingdings</vt:lpstr>
      <vt:lpstr>Custom Design</vt:lpstr>
      <vt:lpstr>Phenomenology at the EIC</vt:lpstr>
      <vt:lpstr>PowerPoint Presentation</vt:lpstr>
      <vt:lpstr>10일된 (중고) 신임교수의 질문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Synergy with ongoing experiments</vt:lpstr>
      <vt:lpstr>Jets in collider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Manager/>
  <Company>Los Alamos National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Dekyoung Kang</dc:creator>
  <cp:keywords/>
  <dc:description/>
  <cp:lastModifiedBy>Daekyoung Kang</cp:lastModifiedBy>
  <cp:revision>5153</cp:revision>
  <cp:lastPrinted>2025-04-08T05:22:40Z</cp:lastPrinted>
  <dcterms:created xsi:type="dcterms:W3CDTF">2008-11-02T17:03:58Z</dcterms:created>
  <dcterms:modified xsi:type="dcterms:W3CDTF">2026-03-13T23:09:28Z</dcterms:modified>
  <cp:category/>
</cp:coreProperties>
</file>