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60" r:id="rId7"/>
    <p:sldId id="259" r:id="rId8"/>
    <p:sldId id="266" r:id="rId9"/>
    <p:sldId id="261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81E2B-D89D-A917-0AC8-2748FFDBE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0E8CAD-DEB0-FB3E-73B2-B044104B0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6DF4A6-8208-C5D4-8E4F-0D62BCF6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3810F2-1C53-B1C2-AC27-A64ADD28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D4B5EC-CF07-1879-638F-3A64065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0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4E4C3A-7C6D-1CB5-EB83-D0DD8838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8E7819-DEDD-062F-B869-29FEA99D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61684F-B7E6-580D-C581-2D60ECE8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E1BF9-D982-00D8-61BE-5D24B6B6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21C5F6-2D84-EC25-C590-6CEC65F1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84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8674D43-47CA-B111-7ED1-C2A8911BB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A761FF-69C0-D938-57B5-199E6E88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8E688B-0B4C-B69D-CF6B-AD76736F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E53AE-15A2-45C6-82F8-434B6B8D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D6267D-D0D6-402C-8AEA-784370D1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6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FB1AD-1571-2981-5910-7E49C6AC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9F89A2-96F6-5369-3B03-85DE785E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9B99BE-1A54-088A-14CF-2D173C43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FC306C-0682-4C20-5CAC-9BF9F6A5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3D4644-CADA-5660-47AE-09049BCD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39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7498D-2D1F-B52B-B50E-E0608F37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DD274A-4146-CBA7-B5F0-9441AE6E0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E0E378-BF20-DDF4-7DFF-688495C5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48B126-8705-0464-E5CD-33AAD86C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47D036-A6A7-3A3B-3945-03A29444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2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CECCF-1AAD-1591-1F0B-8C41D021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6C55EC-55E4-32BC-1DA9-F00F50993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06B53F-EDA9-0808-E2C5-0858D4762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A06A0C-DCAD-10E6-1510-50406376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2A6C85-4E5C-632D-CF96-9973F8F3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6462DD-ABF1-F89D-8F3D-ACBD5621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1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76D7B-365B-C287-33C4-A7C94834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68E0EB-514A-74F8-1949-3AF2BDDC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C0E8F9-4108-9D77-1938-4CD1A77BE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646BB6-08FE-90BF-424A-9E408411C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2145CD7-EFB9-CC50-696D-23B38BC68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3F74CE5-EB1F-51AF-0829-D93ACAD7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0104A1-6A1C-CB72-4732-3B5E4B18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99FD81D-B5AB-3EF1-A8CC-918CBC86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0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B9B11E-64B0-1A06-CEFE-529D3D7D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B5033F-C263-CC92-DE11-AA97C4F1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C655508-FB06-C53F-AD87-76C3F8F0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ED8985-6E54-F517-408A-C13B5F94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88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2EF3176-5510-B185-B1C0-FBC160D7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07FA0D-6773-C429-5725-61C0EB81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6E852D-18F0-E84B-1107-A018A7D9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77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AC8A8E-6A98-7B92-2333-AC50FAFD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AB059F-D209-191D-4722-939BEBE4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D81813-C40F-FD39-691C-4A3B6C08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C39148-D96B-64E2-12AC-B0878A46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992705-CF2E-03ED-875B-1FDA1ECF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C2D3A1-2C97-CDA6-C2C5-C7DA437A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7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6FB8B3-29A0-36B0-495E-CC18D8D9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8654363-039C-0942-7C63-624FC8D49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A62A60-BFE6-13F9-2115-2585632E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55F748-0029-B7BC-C132-4C9C1B1A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CD4B9E-3281-DB4E-8B8E-F3C35648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A70810-E09A-4EB0-366A-C0526E1C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0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8D73F7-8F70-6228-4BA7-206256CB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D6A609-DAD4-403F-2D30-3EBC1EB5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652A07-6920-02D2-246A-EE22C9807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7EE4AF-0AD6-48D9-A4FE-74E456E3D3A2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A6F2AD-4691-D68F-45E6-5E3084F57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9F77DD-5B0F-9933-62E5-79070BC3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CA313-11D1-4CBA-B46B-095B8F09B3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64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3CD7AD-87E9-5F25-BFE7-D399F8F97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817" y="1122363"/>
            <a:ext cx="10027663" cy="2387600"/>
          </a:xfrm>
        </p:spPr>
        <p:txBody>
          <a:bodyPr>
            <a:normAutofit/>
          </a:bodyPr>
          <a:lstStyle/>
          <a:p>
            <a:pPr fontAlgn="base" latinLnBrk="0">
              <a:lnSpc>
                <a:spcPct val="100000"/>
              </a:lnSpc>
            </a:pPr>
            <a:r>
              <a:rPr lang="ko-KR" altLang="en-US" sz="3200" dirty="0"/>
              <a:t>국적 파운드리를 활용하는 </a:t>
            </a:r>
            <a:br>
              <a:rPr lang="ko-KR" altLang="en-US" sz="3200" dirty="0"/>
            </a:br>
            <a:r>
              <a:rPr lang="ko-KR" altLang="en-US" sz="3200" dirty="0"/>
              <a:t>고에너지 핵</a:t>
            </a:r>
            <a:r>
              <a:rPr lang="en-US" altLang="ko-KR" sz="3200" dirty="0"/>
              <a:t>·</a:t>
            </a:r>
            <a:r>
              <a:rPr lang="ko-KR" altLang="en-US" sz="3200" dirty="0"/>
              <a:t>입자 실험용 단면 능동 화소 센서 개발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553194-3A70-9056-2F8D-F33DA2F9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0259"/>
            <a:ext cx="9144000" cy="1655762"/>
          </a:xfrm>
        </p:spPr>
        <p:txBody>
          <a:bodyPr/>
          <a:lstStyle/>
          <a:p>
            <a:r>
              <a:rPr lang="ko-KR" altLang="en-US" dirty="0"/>
              <a:t>권 영일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연세대학교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903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5CB30B-17C8-A696-C294-9FEC8EFD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요약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54349D-2D7F-CA01-876A-55127BBDB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내가</a:t>
            </a:r>
            <a:r>
              <a:rPr lang="en-US" altLang="ko-KR" dirty="0"/>
              <a:t> </a:t>
            </a:r>
            <a:r>
              <a:rPr lang="ko-KR" altLang="en-US" dirty="0"/>
              <a:t>할</a:t>
            </a:r>
            <a:r>
              <a:rPr lang="en-US" altLang="ko-KR" dirty="0"/>
              <a:t> </a:t>
            </a:r>
            <a:r>
              <a:rPr lang="ko-KR" altLang="en-US" dirty="0"/>
              <a:t>수 있을까</a:t>
            </a:r>
            <a:r>
              <a:rPr lang="en-US" altLang="ko-KR" dirty="0"/>
              <a:t>? Maybe/Maybe not/Maybe… </a:t>
            </a:r>
            <a:r>
              <a:rPr lang="ko-KR" altLang="en-US" dirty="0"/>
              <a:t>하늘 뜻일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좌절은 없기에 전진은 계속된다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692943-A2D1-5904-7F14-1B25B06C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35" y="2972079"/>
            <a:ext cx="3385729" cy="33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5E50E-FF90-8AA6-5D58-7A587FB4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/>
              <a:t>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269728-B6E3-7CA9-894D-3732C1E9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마지막 노력</a:t>
            </a:r>
            <a:endParaRPr lang="en-US" altLang="ko-KR" sz="2400" dirty="0"/>
          </a:p>
          <a:p>
            <a:r>
              <a:rPr lang="en-US" altLang="ko-KR" sz="2400" dirty="0"/>
              <a:t>HEP/NP</a:t>
            </a:r>
            <a:r>
              <a:rPr lang="ko-KR" altLang="en-US" sz="2400" dirty="0"/>
              <a:t>의 미래와 단면 능동 화소 센서</a:t>
            </a:r>
            <a:endParaRPr lang="en-US" altLang="ko-KR" sz="2400" dirty="0"/>
          </a:p>
          <a:p>
            <a:r>
              <a:rPr lang="ko-KR" altLang="en-US" sz="2400" dirty="0"/>
              <a:t>내재화</a:t>
            </a:r>
            <a:r>
              <a:rPr lang="en-US" altLang="ko-KR" sz="2400" dirty="0"/>
              <a:t>,</a:t>
            </a:r>
            <a:r>
              <a:rPr lang="ko-KR" altLang="en-US" sz="2400" dirty="0"/>
              <a:t> 핵심 도전</a:t>
            </a:r>
            <a:endParaRPr lang="en-US" altLang="ko-KR" sz="2400" dirty="0"/>
          </a:p>
          <a:p>
            <a:r>
              <a:rPr lang="ko-KR" altLang="en-US" sz="2400" dirty="0"/>
              <a:t>무엇이 필요한가</a:t>
            </a:r>
            <a:r>
              <a:rPr lang="en-US" altLang="ko-KR" sz="2400" dirty="0"/>
              <a:t>?</a:t>
            </a:r>
          </a:p>
          <a:p>
            <a:pPr lvl="1"/>
            <a:r>
              <a:rPr lang="ko-KR" altLang="en-US" dirty="0"/>
              <a:t>인적 네트워크</a:t>
            </a:r>
            <a:r>
              <a:rPr lang="en-US" altLang="ko-KR" dirty="0"/>
              <a:t>(1)</a:t>
            </a:r>
          </a:p>
          <a:p>
            <a:pPr lvl="1"/>
            <a:r>
              <a:rPr lang="ko-KR" altLang="en-US" dirty="0"/>
              <a:t>인적 네트워크</a:t>
            </a:r>
            <a:r>
              <a:rPr lang="en-US" altLang="ko-KR" dirty="0"/>
              <a:t>(2)</a:t>
            </a:r>
          </a:p>
          <a:p>
            <a:pPr lvl="1"/>
            <a:r>
              <a:rPr lang="en-US" altLang="ko-KR" dirty="0"/>
              <a:t>15</a:t>
            </a:r>
            <a:r>
              <a:rPr lang="ko-KR" altLang="en-US" dirty="0"/>
              <a:t>억</a:t>
            </a:r>
            <a:r>
              <a:rPr lang="en-US" altLang="ko-KR" dirty="0"/>
              <a:t>/3</a:t>
            </a:r>
            <a:r>
              <a:rPr lang="ko-KR" altLang="en-US" dirty="0"/>
              <a:t>년 </a:t>
            </a:r>
            <a:r>
              <a:rPr lang="en-US" altLang="ko-KR" dirty="0"/>
              <a:t>(</a:t>
            </a:r>
            <a:r>
              <a:rPr lang="ko-KR" altLang="en-US" dirty="0"/>
              <a:t>가능성 입증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416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656237-5492-EF44-4353-71710A6E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/>
              <a:t>마지막 노력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F8117-4D7B-4C91-1BBE-3EC5ACBB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권 영일</a:t>
            </a:r>
            <a:endParaRPr lang="en-US" altLang="ko-KR" sz="2400" dirty="0"/>
          </a:p>
          <a:p>
            <a:pPr lvl="1"/>
            <a:r>
              <a:rPr lang="en-US" altLang="ko-KR" dirty="0"/>
              <a:t>1970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</a:t>
            </a:r>
            <a:endParaRPr lang="en-US" altLang="ko-KR" dirty="0"/>
          </a:p>
          <a:p>
            <a:pPr lvl="1"/>
            <a:r>
              <a:rPr lang="ko-KR" altLang="en-US" dirty="0"/>
              <a:t>연세대학교 물리학과</a:t>
            </a:r>
            <a:r>
              <a:rPr lang="en-US" altLang="ko-KR" dirty="0"/>
              <a:t>… 2035</a:t>
            </a:r>
            <a:r>
              <a:rPr lang="ko-KR" altLang="en-US" dirty="0"/>
              <a:t>년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가능성 입증</a:t>
            </a:r>
            <a:r>
              <a:rPr lang="en-US" altLang="ko-KR" dirty="0"/>
              <a:t> 3</a:t>
            </a:r>
            <a:r>
              <a:rPr lang="ko-KR" altLang="en-US" dirty="0"/>
              <a:t>년</a:t>
            </a:r>
            <a:r>
              <a:rPr lang="en-US" altLang="ko-KR" dirty="0"/>
              <a:t>(15</a:t>
            </a:r>
            <a:r>
              <a:rPr lang="ko-KR" altLang="en-US" dirty="0"/>
              <a:t>억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+ </a:t>
            </a:r>
            <a:r>
              <a:rPr lang="ko-KR" altLang="en-US" dirty="0"/>
              <a:t>기둥 박기</a:t>
            </a:r>
            <a:r>
              <a:rPr lang="en-US" altLang="ko-KR" dirty="0"/>
              <a:t> 3</a:t>
            </a:r>
            <a:r>
              <a:rPr lang="ko-KR" altLang="en-US" dirty="0"/>
              <a:t>년</a:t>
            </a:r>
            <a:r>
              <a:rPr lang="en-US" altLang="ko-KR" dirty="0"/>
              <a:t>(75</a:t>
            </a:r>
            <a:r>
              <a:rPr lang="ko-KR" altLang="en-US" dirty="0"/>
              <a:t>억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47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929C933F-1B4B-522D-9DCE-8A679FC1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/>
              <a:t>HEP/NP</a:t>
            </a:r>
            <a:r>
              <a:rPr lang="ko-KR" altLang="en-US" sz="3200" dirty="0"/>
              <a:t>의 미래와 단면 능동 화소 센서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4B5113B3-FD67-2BA6-E36C-BA340EE0EF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99027"/>
            <a:ext cx="5181600" cy="3204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A7FE2CE5-F5EB-3781-FDC6-4B3EE8D2159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2" y="2427307"/>
                <a:ext cx="5181600" cy="2900834"/>
              </a:xfrm>
            </p:spPr>
            <p:txBody>
              <a:bodyPr>
                <a:noAutofit/>
              </a:bodyPr>
              <a:lstStyle/>
              <a:p>
                <a:r>
                  <a:rPr lang="ko-KR" altLang="en-US" sz="2400" dirty="0"/>
                  <a:t>지속적으로 발전하는 화소</a:t>
                </a:r>
                <a:endParaRPr lang="en-US" altLang="ko-KR" sz="2400" dirty="0"/>
              </a:p>
              <a:p>
                <a:pPr lvl="1"/>
                <a:r>
                  <a:rPr lang="en-US" altLang="ko-KR" dirty="0"/>
                  <a:t>Full depletion </a:t>
                </a:r>
              </a:p>
              <a:p>
                <a:pPr lvl="1"/>
                <a:r>
                  <a:rPr lang="en-US" altLang="ko-KR" dirty="0"/>
                  <a:t>LGAD(SPAD)?</a:t>
                </a:r>
              </a:p>
              <a:p>
                <a:r>
                  <a:rPr lang="en-US" altLang="ko-KR" sz="2400" dirty="0"/>
                  <a:t>Analog/digital electronics </a:t>
                </a:r>
                <a:r>
                  <a:rPr lang="ko-KR" altLang="en-US" sz="2400" dirty="0"/>
                  <a:t>포함</a:t>
                </a:r>
                <a:endParaRPr lang="en-US" altLang="ko-KR" sz="2400" dirty="0"/>
              </a:p>
              <a:p>
                <a:r>
                  <a:rPr lang="en-US" altLang="ko-KR" sz="2400" dirty="0"/>
                  <a:t>Low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material budget 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35 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2400" dirty="0"/>
                  <a:t> thick</a:t>
                </a:r>
              </a:p>
              <a:p>
                <a:r>
                  <a:rPr lang="ko-KR" altLang="en-US" sz="2400" dirty="0"/>
                  <a:t>산업적 기술 진화</a:t>
                </a:r>
                <a:endParaRPr lang="en-US" altLang="ko-KR" sz="2400" dirty="0"/>
              </a:p>
              <a:p>
                <a:pPr lvl="1"/>
                <a:r>
                  <a:rPr lang="ko-KR" altLang="en-US" sz="2000" dirty="0"/>
                  <a:t>내재화 대한민국</a:t>
                </a:r>
                <a:r>
                  <a:rPr lang="en-US" altLang="ko-KR" sz="2000" dirty="0"/>
                  <a:t>(</a:t>
                </a:r>
                <a:r>
                  <a:rPr lang="ko-KR" altLang="en-US" sz="2000" dirty="0"/>
                  <a:t>삼성 파운드리</a:t>
                </a:r>
                <a:r>
                  <a:rPr lang="en-US" altLang="ko-KR" sz="2000" dirty="0"/>
                  <a:t>)</a:t>
                </a:r>
              </a:p>
              <a:p>
                <a:pPr lvl="1"/>
                <a:r>
                  <a:rPr lang="ko-KR" altLang="en-US" sz="2000" dirty="0"/>
                  <a:t>한국이 잘 할 수도</a:t>
                </a:r>
                <a:r>
                  <a:rPr lang="en-US" altLang="ko-KR" sz="2000" dirty="0"/>
                  <a:t>…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10% </a:t>
                </a:r>
                <a:r>
                  <a:rPr lang="ko-KR" altLang="en-US" sz="2000" dirty="0"/>
                  <a:t>모자란다</a:t>
                </a:r>
                <a:r>
                  <a:rPr lang="en-US" altLang="ko-KR" sz="2000" dirty="0"/>
                  <a:t>.</a:t>
                </a:r>
                <a:endParaRPr lang="ko-KR" altLang="en-US" sz="2000" dirty="0"/>
              </a:p>
            </p:txBody>
          </p:sp>
        </mc:Choice>
        <mc:Fallback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A7FE2CE5-F5EB-3781-FDC6-4B3EE8D21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2" y="2427307"/>
                <a:ext cx="5181600" cy="2900834"/>
              </a:xfrm>
              <a:blipFill>
                <a:blip r:embed="rId3"/>
                <a:stretch>
                  <a:fillRect l="-1647" t="-2941" r="-1294" b="-15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88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4B97E-053D-D39F-CFFB-7F4DB9F8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1" y="1839555"/>
            <a:ext cx="11011638" cy="292028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029C0EA0-131F-FEF5-A499-E6647A81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" y="365125"/>
            <a:ext cx="12004589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/>
              <a:t>내재화</a:t>
            </a:r>
            <a:r>
              <a:rPr lang="en-US" altLang="ko-KR" sz="3200" dirty="0"/>
              <a:t>,</a:t>
            </a:r>
            <a:r>
              <a:rPr lang="ko-KR" altLang="en-US" sz="3200" dirty="0"/>
              <a:t> 핵심 도전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5CE76-BF83-C5ED-93CA-409D8518DD7E}"/>
              </a:ext>
            </a:extLst>
          </p:cNvPr>
          <p:cNvSpPr txBox="1"/>
          <p:nvPr/>
        </p:nvSpPr>
        <p:spPr>
          <a:xfrm>
            <a:off x="3862192" y="5406080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삼성 파운드리와 함께</a:t>
            </a:r>
            <a:r>
              <a:rPr lang="en-US" altLang="ko-KR" sz="2400" dirty="0"/>
              <a:t> </a:t>
            </a:r>
            <a:r>
              <a:rPr lang="ko-KR" altLang="en-US" sz="2400" dirty="0"/>
              <a:t>뛰는 것</a:t>
            </a:r>
            <a:r>
              <a:rPr lang="en-US" altLang="ko-KR" sz="2400" dirty="0"/>
              <a:t>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56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8B041E-78D4-A18B-9CB5-504D7C52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5D4EAA1-7DF4-14D9-8783-FD32A649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125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/>
              <a:t>무엇이 필요한가</a:t>
            </a:r>
            <a:r>
              <a:rPr lang="en-US" altLang="ko-KR" sz="3200" dirty="0"/>
              <a:t>? </a:t>
            </a:r>
            <a:r>
              <a:rPr lang="ko-KR" altLang="en-US" sz="3200" dirty="0"/>
              <a:t>인적 네트워크</a:t>
            </a:r>
            <a:r>
              <a:rPr lang="en-US" altLang="ko-KR" sz="3200" dirty="0"/>
              <a:t>(1)</a:t>
            </a:r>
            <a:endParaRPr lang="ko-KR" altLang="en-US" sz="3200" dirty="0"/>
          </a:p>
        </p:txBody>
      </p:sp>
      <p:pic>
        <p:nvPicPr>
          <p:cNvPr id="5" name="_x436285728">
            <a:extLst>
              <a:ext uri="{FF2B5EF4-FFF2-40B4-BE49-F238E27FC236}">
                <a16:creationId xmlns:a16="http://schemas.microsoft.com/office/drawing/2014/main" id="{0A2AFD05-58EC-6A14-9998-CB0BA1C2C3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03" y="2165645"/>
            <a:ext cx="5181600" cy="29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15EB594-DCEF-F510-B0A7-7CEEF5B4F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324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_x590543264">
            <a:extLst>
              <a:ext uri="{FF2B5EF4-FFF2-40B4-BE49-F238E27FC236}">
                <a16:creationId xmlns:a16="http://schemas.microsoft.com/office/drawing/2014/main" id="{A12882D4-7DEE-B52C-F8CB-EF62CB09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13" y="32735"/>
            <a:ext cx="4379246" cy="68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AAAD5-600C-A196-8F4B-059673E85BAF}"/>
              </a:ext>
            </a:extLst>
          </p:cNvPr>
          <p:cNvSpPr txBox="1"/>
          <p:nvPr/>
        </p:nvSpPr>
        <p:spPr>
          <a:xfrm>
            <a:off x="1447346" y="5689300"/>
            <a:ext cx="43669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효과적인 </a:t>
            </a:r>
            <a:r>
              <a:rPr lang="en-US" altLang="ko-KR" sz="2400" dirty="0"/>
              <a:t>CERN</a:t>
            </a:r>
            <a:r>
              <a:rPr lang="ko-KR" altLang="en-US" sz="2400" dirty="0"/>
              <a:t>과의 네트워크 </a:t>
            </a:r>
          </a:p>
        </p:txBody>
      </p:sp>
    </p:spTree>
    <p:extLst>
      <p:ext uri="{BB962C8B-B14F-4D97-AF65-F5344CB8AC3E}">
        <p14:creationId xmlns:p14="http://schemas.microsoft.com/office/powerpoint/2010/main" val="348455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043075-EBFA-A127-AA1E-00547C11B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EA5BE8C-407B-C400-D4D9-235B2B47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/>
              <a:t>무엇이 필요한가</a:t>
            </a:r>
            <a:r>
              <a:rPr lang="en-US" altLang="ko-KR" sz="3200" dirty="0"/>
              <a:t>? </a:t>
            </a:r>
            <a:r>
              <a:rPr lang="ko-KR" altLang="en-US" sz="3200" dirty="0"/>
              <a:t>인적 네트워크</a:t>
            </a:r>
            <a:r>
              <a:rPr lang="en-US" altLang="ko-KR" sz="3200" dirty="0"/>
              <a:t>(2) </a:t>
            </a:r>
            <a:endParaRPr lang="ko-KR" altLang="en-US" sz="3200" dirty="0"/>
          </a:p>
        </p:txBody>
      </p:sp>
      <p:pic>
        <p:nvPicPr>
          <p:cNvPr id="6" name="_x446159656">
            <a:extLst>
              <a:ext uri="{FF2B5EF4-FFF2-40B4-BE49-F238E27FC236}">
                <a16:creationId xmlns:a16="http://schemas.microsoft.com/office/drawing/2014/main" id="{ABEDD0F8-6FC9-9E90-5E85-FE86179D2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65" y="1461107"/>
            <a:ext cx="76670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A70F0-B4D6-7D05-1326-59C4967D41B6}"/>
              </a:ext>
            </a:extLst>
          </p:cNvPr>
          <p:cNvSpPr txBox="1"/>
          <p:nvPr/>
        </p:nvSpPr>
        <p:spPr>
          <a:xfrm>
            <a:off x="3334666" y="6031210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유관 전문가 들과의 소통</a:t>
            </a:r>
            <a:r>
              <a:rPr lang="en-US" altLang="ko-KR" sz="2400" dirty="0"/>
              <a:t>, </a:t>
            </a:r>
            <a:r>
              <a:rPr lang="ko-KR" altLang="en-US" sz="2400" dirty="0"/>
              <a:t>그리고 동행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9C7CA55-937C-6A25-D59F-1E7A753AB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20" y="4797722"/>
            <a:ext cx="5340350" cy="10731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12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B3F7F-0C88-C5B1-C3C0-36122FB7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109ECC-F569-4F4F-6048-B91C19F9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718CEF8-3F94-7D5B-2BE8-1061885E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/>
              <a:t>무엇이 필요한가</a:t>
            </a:r>
            <a:r>
              <a:rPr lang="en-US" altLang="ko-KR" sz="3200" dirty="0"/>
              <a:t>? 15</a:t>
            </a:r>
            <a:r>
              <a:rPr lang="ko-KR" altLang="en-US" sz="3200" dirty="0"/>
              <a:t>억</a:t>
            </a:r>
            <a:r>
              <a:rPr lang="en-US" altLang="ko-KR" sz="3200" dirty="0"/>
              <a:t>/3</a:t>
            </a:r>
            <a:r>
              <a:rPr lang="ko-KR" altLang="en-US" sz="3200" dirty="0"/>
              <a:t>년 </a:t>
            </a:r>
            <a:r>
              <a:rPr lang="en-US" altLang="ko-KR" sz="3200" dirty="0"/>
              <a:t>(</a:t>
            </a:r>
            <a:r>
              <a:rPr lang="ko-KR" altLang="en-US" sz="3200" dirty="0"/>
              <a:t>가능성 입증</a:t>
            </a:r>
            <a:r>
              <a:rPr lang="en-US" altLang="ko-KR" sz="3200" dirty="0"/>
              <a:t>)  </a:t>
            </a:r>
            <a:endParaRPr lang="ko-KR" altLang="en-US" sz="3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5567C3-1BF0-3EC1-1BC3-53F0740F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721" y="1690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590554856">
            <a:extLst>
              <a:ext uri="{FF2B5EF4-FFF2-40B4-BE49-F238E27FC236}">
                <a16:creationId xmlns:a16="http://schemas.microsoft.com/office/drawing/2014/main" id="{79000625-D646-01E1-AFB2-57D79329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472649"/>
            <a:ext cx="84391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2668B03-4FE4-9DE6-0C9E-15B70AE3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4313186"/>
            <a:ext cx="8505825" cy="11906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F1D0424-BBF5-750E-DD41-F06EE01C94D1}"/>
              </a:ext>
            </a:extLst>
          </p:cNvPr>
          <p:cNvSpPr/>
          <p:nvPr/>
        </p:nvSpPr>
        <p:spPr>
          <a:xfrm>
            <a:off x="7600493" y="4313186"/>
            <a:ext cx="2748419" cy="1026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43FB41B-83E0-DC0B-A609-D67CD092F2E5}"/>
              </a:ext>
            </a:extLst>
          </p:cNvPr>
          <p:cNvSpPr/>
          <p:nvPr/>
        </p:nvSpPr>
        <p:spPr>
          <a:xfrm>
            <a:off x="4742346" y="2510521"/>
            <a:ext cx="2748419" cy="1026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C4A39-990F-1177-019C-6A04309336CA}"/>
              </a:ext>
            </a:extLst>
          </p:cNvPr>
          <p:cNvSpPr txBox="1"/>
          <p:nvPr/>
        </p:nvSpPr>
        <p:spPr>
          <a:xfrm>
            <a:off x="8558784" y="535380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10 </a:t>
            </a:r>
            <a:r>
              <a:rPr lang="ko-KR" altLang="en-US" sz="2400" dirty="0"/>
              <a:t>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CAEA7-1802-34BB-AFC2-184FCFD2E641}"/>
              </a:ext>
            </a:extLst>
          </p:cNvPr>
          <p:cNvSpPr txBox="1"/>
          <p:nvPr/>
        </p:nvSpPr>
        <p:spPr>
          <a:xfrm>
            <a:off x="5645913" y="355251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10 </a:t>
            </a:r>
            <a:r>
              <a:rPr lang="ko-KR" altLang="en-US" sz="2400" dirty="0"/>
              <a:t>억</a:t>
            </a:r>
          </a:p>
        </p:txBody>
      </p:sp>
    </p:spTree>
    <p:extLst>
      <p:ext uri="{BB962C8B-B14F-4D97-AF65-F5344CB8AC3E}">
        <p14:creationId xmlns:p14="http://schemas.microsoft.com/office/powerpoint/2010/main" val="27293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900404-BB5B-AC03-CB5F-40BE8E83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DCAC99-CE02-7D02-76BA-190ABC8F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FBE73B0-D95E-C7C9-C35D-23CCF94A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Global</a:t>
            </a:r>
            <a:r>
              <a:rPr lang="ko-KR" altLang="en-US" dirty="0"/>
              <a:t> </a:t>
            </a:r>
            <a:r>
              <a:rPr lang="en-US" altLang="ko-KR" dirty="0"/>
              <a:t>collaboration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A8BD8493-7A33-F0FF-F0FF-1D666C33BC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3392" y="2208457"/>
            <a:ext cx="2791215" cy="2810267"/>
          </a:xfrm>
          <a:prstGeom prst="rect">
            <a:avLst/>
          </a:prstGeom>
        </p:spPr>
      </p:pic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0BD1D310-B6D3-EB31-6F7D-8DB5B0EA8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0455" y="1568234"/>
            <a:ext cx="3210373" cy="26864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FF36298-834B-A573-032C-D828CD49C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38" y="5082754"/>
            <a:ext cx="2684912" cy="9187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28AA7D1-EA5A-C184-AC48-7D809D268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977" y="2538374"/>
            <a:ext cx="2285422" cy="2922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DA5247-554F-A50F-94D2-0F7C03C4097C}"/>
              </a:ext>
            </a:extLst>
          </p:cNvPr>
          <p:cNvSpPr txBox="1"/>
          <p:nvPr/>
        </p:nvSpPr>
        <p:spPr>
          <a:xfrm>
            <a:off x="5888735" y="5688444"/>
            <a:ext cx="530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임</a:t>
            </a:r>
            <a:r>
              <a:rPr lang="en-US" altLang="ko-KR" dirty="0"/>
              <a:t> </a:t>
            </a:r>
            <a:r>
              <a:rPr lang="ko-KR" altLang="en-US" dirty="0" err="1"/>
              <a:t>봉휘</a:t>
            </a:r>
            <a:r>
              <a:rPr lang="en-US" altLang="ko-KR" dirty="0"/>
              <a:t>(junior</a:t>
            </a:r>
            <a:r>
              <a:rPr lang="ko-KR" altLang="en-US" dirty="0"/>
              <a:t> </a:t>
            </a:r>
            <a:r>
              <a:rPr lang="en-US" altLang="ko-KR" dirty="0"/>
              <a:t>staff), Taku</a:t>
            </a:r>
            <a:r>
              <a:rPr lang="ko-KR" altLang="en-US" dirty="0"/>
              <a:t> </a:t>
            </a:r>
            <a:r>
              <a:rPr lang="en-US" altLang="ko-KR" dirty="0"/>
              <a:t>Gunji (</a:t>
            </a:r>
            <a:r>
              <a:rPr lang="ko-KR" altLang="en-US" dirty="0"/>
              <a:t>그룹</a:t>
            </a:r>
            <a:r>
              <a:rPr lang="en-US" altLang="ko-KR" dirty="0"/>
              <a:t> </a:t>
            </a:r>
            <a:r>
              <a:rPr lang="ko-KR" altLang="en-US" dirty="0"/>
              <a:t>리더</a:t>
            </a:r>
            <a:r>
              <a:rPr lang="en-US" altLang="ko-KR" dirty="0"/>
              <a:t>), CNS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05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228</Words>
  <Application>Microsoft Office PowerPoint</Application>
  <PresentationFormat>와이드스크린</PresentationFormat>
  <Paragraphs>39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Cambria Math</vt:lpstr>
      <vt:lpstr>Office 테마</vt:lpstr>
      <vt:lpstr>국적 파운드리를 활용하는  고에너지 핵·입자 실험용 단면 능동 화소 센서 개발</vt:lpstr>
      <vt:lpstr>내용</vt:lpstr>
      <vt:lpstr>마지막 노력</vt:lpstr>
      <vt:lpstr>HEP/NP의 미래와 단면 능동 화소 센서</vt:lpstr>
      <vt:lpstr>내재화, 핵심 도전</vt:lpstr>
      <vt:lpstr>무엇이 필요한가? 인적 네트워크(1)</vt:lpstr>
      <vt:lpstr>무엇이 필요한가? 인적 네트워크(2) </vt:lpstr>
      <vt:lpstr>무엇이 필요한가? 15억/3년 (가능성 입증)  </vt:lpstr>
      <vt:lpstr>Global collaboration</vt:lpstr>
      <vt:lpstr>요약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권영일</dc:creator>
  <cp:lastModifiedBy>권영일</cp:lastModifiedBy>
  <cp:revision>2</cp:revision>
  <dcterms:created xsi:type="dcterms:W3CDTF">2026-03-13T11:28:31Z</dcterms:created>
  <dcterms:modified xsi:type="dcterms:W3CDTF">2026-03-13T16:50:01Z</dcterms:modified>
</cp:coreProperties>
</file>