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6" r:id="rId1"/>
  </p:sldMasterIdLst>
  <p:notesMasterIdLst>
    <p:notesMasterId r:id="rId18"/>
  </p:notesMasterIdLst>
  <p:sldIdLst>
    <p:sldId id="355" r:id="rId2"/>
    <p:sldId id="356" r:id="rId3"/>
    <p:sldId id="357" r:id="rId4"/>
    <p:sldId id="358" r:id="rId5"/>
    <p:sldId id="359" r:id="rId6"/>
    <p:sldId id="360" r:id="rId7"/>
    <p:sldId id="364" r:id="rId8"/>
    <p:sldId id="361" r:id="rId9"/>
    <p:sldId id="362" r:id="rId10"/>
    <p:sldId id="366" r:id="rId11"/>
    <p:sldId id="363" r:id="rId12"/>
    <p:sldId id="365" r:id="rId13"/>
    <p:sldId id="367" r:id="rId14"/>
    <p:sldId id="368" r:id="rId15"/>
    <p:sldId id="369" r:id="rId16"/>
    <p:sldId id="370" r:id="rId17"/>
  </p:sldIdLst>
  <p:sldSz cx="9144000" cy="6858000" type="screen4x3"/>
  <p:notesSz cx="6858000" cy="9144000"/>
  <p:embeddedFontLs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맑은 고딕" panose="020B0503020000020004" pitchFamily="50" charset="-127"/>
      <p:regular r:id="rId23"/>
      <p:bold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am HAHN" initials="GH" lastIdx="0" clrIdx="0">
    <p:extLst>
      <p:ext uri="{19B8F6BF-5375-455C-9EA6-DF929625EA0E}">
        <p15:presenceInfo xmlns:p15="http://schemas.microsoft.com/office/powerpoint/2012/main" userId="Garam HA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6"/>
    <a:srgbClr val="0000C8"/>
    <a:srgbClr val="00B0F0"/>
    <a:srgbClr val="FF66CC"/>
    <a:srgbClr val="00FF00"/>
    <a:srgbClr val="FF00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>
        <p:scale>
          <a:sx n="125" d="100"/>
          <a:sy n="125" d="100"/>
        </p:scale>
        <p:origin x="12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AC343-FC5B-4D33-ABD0-298B6566DB67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466CB-DDCE-4422-8F69-147B5637B9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97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6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92566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+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979" y="253519"/>
            <a:ext cx="7886700" cy="4496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9226"/>
            <a:ext cx="2057400" cy="365125"/>
          </a:xfrm>
        </p:spPr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99226"/>
            <a:ext cx="3086100" cy="365125"/>
          </a:xfrm>
        </p:spPr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9F224193-F842-44BB-B935-F44CE6E5DBC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" y="189543"/>
            <a:ext cx="1175873" cy="553651"/>
          </a:xfrm>
          <a:prstGeom prst="rect">
            <a:avLst/>
          </a:prstGeom>
        </p:spPr>
      </p:pic>
      <p:cxnSp>
        <p:nvCxnSpPr>
          <p:cNvPr id="10" name="직선 연결선 9"/>
          <p:cNvCxnSpPr/>
          <p:nvPr/>
        </p:nvCxnSpPr>
        <p:spPr bwMode="auto">
          <a:xfrm flipH="1">
            <a:off x="0" y="900280"/>
            <a:ext cx="87641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B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그룹 10"/>
          <p:cNvGrpSpPr/>
          <p:nvPr/>
        </p:nvGrpSpPr>
        <p:grpSpPr>
          <a:xfrm rot="10800000">
            <a:off x="8478381" y="582676"/>
            <a:ext cx="650298" cy="640316"/>
            <a:chOff x="6439716" y="9117918"/>
            <a:chExt cx="1722905" cy="1696458"/>
          </a:xfrm>
        </p:grpSpPr>
        <p:sp>
          <p:nvSpPr>
            <p:cNvPr id="12" name="포인트가 4개인 별 11"/>
            <p:cNvSpPr/>
            <p:nvPr/>
          </p:nvSpPr>
          <p:spPr bwMode="auto">
            <a:xfrm>
              <a:off x="6442622" y="9123069"/>
              <a:ext cx="1719999" cy="1691307"/>
            </a:xfrm>
            <a:prstGeom prst="star4">
              <a:avLst>
                <a:gd name="adj" fmla="val 9512"/>
              </a:avLst>
            </a:prstGeom>
            <a:solidFill>
              <a:srgbClr val="0033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970039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7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13" name="포인트가 4개인 별 12"/>
            <p:cNvSpPr/>
            <p:nvPr/>
          </p:nvSpPr>
          <p:spPr bwMode="auto">
            <a:xfrm>
              <a:off x="6439716" y="9117918"/>
              <a:ext cx="1719999" cy="1691304"/>
            </a:xfrm>
            <a:prstGeom prst="star4">
              <a:avLst>
                <a:gd name="adj" fmla="val 3827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970039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7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endParaRPr>
            </a:p>
          </p:txBody>
        </p:sp>
      </p:grpSp>
      <p:sp>
        <p:nvSpPr>
          <p:cNvPr id="17" name="텍스트 개체 틀 16"/>
          <p:cNvSpPr>
            <a:spLocks noGrp="1"/>
          </p:cNvSpPr>
          <p:nvPr>
            <p:ph type="body" sz="quarter" idx="13"/>
          </p:nvPr>
        </p:nvSpPr>
        <p:spPr>
          <a:xfrm>
            <a:off x="381000" y="1095375"/>
            <a:ext cx="8383588" cy="5181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206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+내용없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" y="189543"/>
            <a:ext cx="1175873" cy="553651"/>
          </a:xfrm>
          <a:prstGeom prst="rect">
            <a:avLst/>
          </a:prstGeom>
        </p:spPr>
      </p:pic>
      <p:cxnSp>
        <p:nvCxnSpPr>
          <p:cNvPr id="8" name="직선 연결선 7"/>
          <p:cNvCxnSpPr/>
          <p:nvPr userDrawn="1"/>
        </p:nvCxnSpPr>
        <p:spPr bwMode="auto">
          <a:xfrm flipH="1">
            <a:off x="0" y="900280"/>
            <a:ext cx="87641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B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41979" y="253519"/>
            <a:ext cx="7886700" cy="4496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grpSp>
        <p:nvGrpSpPr>
          <p:cNvPr id="13" name="그룹 12"/>
          <p:cNvGrpSpPr/>
          <p:nvPr userDrawn="1"/>
        </p:nvGrpSpPr>
        <p:grpSpPr>
          <a:xfrm rot="10800000">
            <a:off x="8478381" y="582676"/>
            <a:ext cx="650298" cy="640316"/>
            <a:chOff x="6439716" y="9117918"/>
            <a:chExt cx="1722905" cy="1696458"/>
          </a:xfrm>
        </p:grpSpPr>
        <p:sp>
          <p:nvSpPr>
            <p:cNvPr id="14" name="포인트가 4개인 별 13"/>
            <p:cNvSpPr/>
            <p:nvPr/>
          </p:nvSpPr>
          <p:spPr bwMode="auto">
            <a:xfrm>
              <a:off x="6442622" y="9123069"/>
              <a:ext cx="1719999" cy="1691307"/>
            </a:xfrm>
            <a:prstGeom prst="star4">
              <a:avLst>
                <a:gd name="adj" fmla="val 9512"/>
              </a:avLst>
            </a:prstGeom>
            <a:solidFill>
              <a:srgbClr val="0033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970039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7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15" name="포인트가 4개인 별 14"/>
            <p:cNvSpPr/>
            <p:nvPr/>
          </p:nvSpPr>
          <p:spPr bwMode="auto">
            <a:xfrm>
              <a:off x="6439716" y="9117918"/>
              <a:ext cx="1719999" cy="1691304"/>
            </a:xfrm>
            <a:prstGeom prst="star4">
              <a:avLst>
                <a:gd name="adj" fmla="val 3827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970039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7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47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그림 두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" y="189543"/>
            <a:ext cx="1175873" cy="553651"/>
          </a:xfrm>
          <a:prstGeom prst="rect">
            <a:avLst/>
          </a:prstGeom>
        </p:spPr>
      </p:pic>
      <p:cxnSp>
        <p:nvCxnSpPr>
          <p:cNvPr id="8" name="직선 연결선 7"/>
          <p:cNvCxnSpPr/>
          <p:nvPr userDrawn="1"/>
        </p:nvCxnSpPr>
        <p:spPr bwMode="auto">
          <a:xfrm flipH="1">
            <a:off x="0" y="900280"/>
            <a:ext cx="87641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B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41979" y="253519"/>
            <a:ext cx="7886700" cy="4496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6" name="그림 개체 틀 5"/>
          <p:cNvSpPr>
            <a:spLocks noGrp="1"/>
          </p:cNvSpPr>
          <p:nvPr>
            <p:ph type="pic" sz="quarter" idx="13"/>
          </p:nvPr>
        </p:nvSpPr>
        <p:spPr>
          <a:xfrm>
            <a:off x="209550" y="1100631"/>
            <a:ext cx="4265136" cy="324276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3" name="그림 개체 틀 5"/>
          <p:cNvSpPr>
            <a:spLocks noGrp="1"/>
          </p:cNvSpPr>
          <p:nvPr>
            <p:ph type="pic" sz="quarter" idx="14"/>
          </p:nvPr>
        </p:nvSpPr>
        <p:spPr>
          <a:xfrm>
            <a:off x="4649596" y="1100631"/>
            <a:ext cx="4265136" cy="324276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grpSp>
        <p:nvGrpSpPr>
          <p:cNvPr id="15" name="그룹 14"/>
          <p:cNvGrpSpPr/>
          <p:nvPr userDrawn="1"/>
        </p:nvGrpSpPr>
        <p:grpSpPr>
          <a:xfrm rot="10800000">
            <a:off x="8478381" y="582676"/>
            <a:ext cx="650298" cy="640316"/>
            <a:chOff x="6439716" y="9117918"/>
            <a:chExt cx="1722905" cy="1696458"/>
          </a:xfrm>
        </p:grpSpPr>
        <p:sp>
          <p:nvSpPr>
            <p:cNvPr id="16" name="포인트가 4개인 별 15"/>
            <p:cNvSpPr/>
            <p:nvPr/>
          </p:nvSpPr>
          <p:spPr bwMode="auto">
            <a:xfrm>
              <a:off x="6442622" y="9123069"/>
              <a:ext cx="1719999" cy="1691307"/>
            </a:xfrm>
            <a:prstGeom prst="star4">
              <a:avLst>
                <a:gd name="adj" fmla="val 9512"/>
              </a:avLst>
            </a:prstGeom>
            <a:solidFill>
              <a:srgbClr val="0033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970039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7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17" name="포인트가 4개인 별 16"/>
            <p:cNvSpPr/>
            <p:nvPr/>
          </p:nvSpPr>
          <p:spPr bwMode="auto">
            <a:xfrm>
              <a:off x="6439716" y="9117918"/>
              <a:ext cx="1719999" cy="1691304"/>
            </a:xfrm>
            <a:prstGeom prst="star4">
              <a:avLst>
                <a:gd name="adj" fmla="val 3827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970039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7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endParaRPr>
            </a:p>
          </p:txBody>
        </p:sp>
      </p:grpSp>
      <p:sp>
        <p:nvSpPr>
          <p:cNvPr id="18" name="텍스트 개체 틀 16"/>
          <p:cNvSpPr>
            <a:spLocks noGrp="1"/>
          </p:cNvSpPr>
          <p:nvPr>
            <p:ph type="body" sz="quarter" idx="15"/>
          </p:nvPr>
        </p:nvSpPr>
        <p:spPr>
          <a:xfrm>
            <a:off x="381000" y="4543749"/>
            <a:ext cx="8383588" cy="17520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025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" y="189543"/>
            <a:ext cx="1175873" cy="553651"/>
          </a:xfrm>
          <a:prstGeom prst="rect">
            <a:avLst/>
          </a:prstGeom>
        </p:spPr>
      </p:pic>
      <p:cxnSp>
        <p:nvCxnSpPr>
          <p:cNvPr id="8" name="직선 연결선 7"/>
          <p:cNvCxnSpPr/>
          <p:nvPr userDrawn="1"/>
        </p:nvCxnSpPr>
        <p:spPr bwMode="auto">
          <a:xfrm flipH="1">
            <a:off x="0" y="900280"/>
            <a:ext cx="87641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B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41979" y="253519"/>
            <a:ext cx="7886700" cy="4496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그림 개체 틀 5"/>
          <p:cNvSpPr>
            <a:spLocks noGrp="1"/>
          </p:cNvSpPr>
          <p:nvPr>
            <p:ph type="pic" sz="quarter" idx="14"/>
          </p:nvPr>
        </p:nvSpPr>
        <p:spPr>
          <a:xfrm>
            <a:off x="278289" y="1199248"/>
            <a:ext cx="4265136" cy="322987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grpSp>
        <p:nvGrpSpPr>
          <p:cNvPr id="15" name="그룹 14"/>
          <p:cNvGrpSpPr/>
          <p:nvPr userDrawn="1"/>
        </p:nvGrpSpPr>
        <p:grpSpPr>
          <a:xfrm rot="10800000">
            <a:off x="8478381" y="582676"/>
            <a:ext cx="650298" cy="640316"/>
            <a:chOff x="6439716" y="9117918"/>
            <a:chExt cx="1722905" cy="1696458"/>
          </a:xfrm>
        </p:grpSpPr>
        <p:sp>
          <p:nvSpPr>
            <p:cNvPr id="16" name="포인트가 4개인 별 15"/>
            <p:cNvSpPr/>
            <p:nvPr/>
          </p:nvSpPr>
          <p:spPr bwMode="auto">
            <a:xfrm>
              <a:off x="6442622" y="9123069"/>
              <a:ext cx="1719999" cy="1691307"/>
            </a:xfrm>
            <a:prstGeom prst="star4">
              <a:avLst>
                <a:gd name="adj" fmla="val 9512"/>
              </a:avLst>
            </a:prstGeom>
            <a:solidFill>
              <a:srgbClr val="0033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970039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7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17" name="포인트가 4개인 별 16"/>
            <p:cNvSpPr/>
            <p:nvPr/>
          </p:nvSpPr>
          <p:spPr bwMode="auto">
            <a:xfrm>
              <a:off x="6439716" y="9117918"/>
              <a:ext cx="1719999" cy="1691304"/>
            </a:xfrm>
            <a:prstGeom prst="star4">
              <a:avLst>
                <a:gd name="adj" fmla="val 3827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970039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7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endParaRPr>
            </a:p>
          </p:txBody>
        </p:sp>
      </p:grpSp>
      <p:sp>
        <p:nvSpPr>
          <p:cNvPr id="18" name="텍스트 개체 틀 16"/>
          <p:cNvSpPr>
            <a:spLocks noGrp="1"/>
          </p:cNvSpPr>
          <p:nvPr>
            <p:ph type="body" sz="quarter" idx="13"/>
          </p:nvPr>
        </p:nvSpPr>
        <p:spPr>
          <a:xfrm>
            <a:off x="4600575" y="1095375"/>
            <a:ext cx="4192588" cy="5181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702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" y="189543"/>
            <a:ext cx="1175873" cy="553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6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9578" y="207832"/>
            <a:ext cx="7319834" cy="69755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36" y="85641"/>
            <a:ext cx="1175750" cy="738123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 bwMode="auto">
          <a:xfrm>
            <a:off x="0" y="905388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B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4620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865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altLang="ko-KR" smtClean="0"/>
              <a:t>G. Hahn, Int. Geant4 Tutorial in Korea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652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24193-F842-44BB-B935-F44CE6E5DB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26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2" r:id="rId3"/>
    <p:sldLayoutId id="2147483663" r:id="rId4"/>
    <p:sldLayoutId id="2147483664" r:id="rId5"/>
    <p:sldLayoutId id="2147483665" r:id="rId6"/>
    <p:sldLayoutId id="2147483658" r:id="rId7"/>
    <p:sldLayoutId id="2147483667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cmu.edu/~15131/f17/topics/vim/vim-cheatsheet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nu.org/software/emacs/refcards/pdf/refcard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ppletree.or.kr/quick_reference_cards/Unix-Linux/Linux%20Command%20Line%20Cheat%20Sheet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리눅스 기초 개발환경</a:t>
            </a:r>
            <a:r>
              <a:rPr lang="en-US" altLang="ko-KR" dirty="0"/>
              <a:t> </a:t>
            </a:r>
            <a:r>
              <a:rPr lang="ko-KR" altLang="en-US" dirty="0" smtClean="0"/>
              <a:t>소개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400" dirty="0"/>
              <a:t>C++ Development Environment 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>(</a:t>
            </a:r>
            <a:r>
              <a:rPr lang="en-US" altLang="ko-KR" sz="2400" dirty="0"/>
              <a:t>Editor, Bash, </a:t>
            </a:r>
            <a:r>
              <a:rPr lang="en-US" altLang="ko-KR" sz="2400" dirty="0" err="1"/>
              <a:t>CMake</a:t>
            </a:r>
            <a:r>
              <a:rPr lang="en-US" altLang="ko-KR" sz="2400" dirty="0"/>
              <a:t>, Make, C++, CL)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2019 / 11 / 18</a:t>
            </a:r>
          </a:p>
          <a:p>
            <a:r>
              <a:rPr lang="ko-KR" altLang="en-US" dirty="0" smtClean="0"/>
              <a:t>포항가속기연구소 </a:t>
            </a:r>
            <a:r>
              <a:rPr lang="en-US" altLang="ko-KR" dirty="0" smtClean="0"/>
              <a:t>(PAL/POSTECH)</a:t>
            </a:r>
            <a:endParaRPr lang="en-US" altLang="ko-KR" dirty="0" smtClean="0"/>
          </a:p>
          <a:p>
            <a:r>
              <a:rPr lang="ko-KR" altLang="en-US" dirty="0" smtClean="0"/>
              <a:t>한가람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91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Compiler &amp; Linker</a:t>
            </a:r>
            <a:endParaRPr lang="ko-KR" alt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381000" y="1095375"/>
            <a:ext cx="8663940" cy="5181600"/>
          </a:xfrm>
        </p:spPr>
        <p:txBody>
          <a:bodyPr/>
          <a:lstStyle/>
          <a:p>
            <a:r>
              <a:rPr lang="en-US" altLang="ko-KR" dirty="0" smtClean="0"/>
              <a:t>compiling command example</a:t>
            </a:r>
          </a:p>
          <a:p>
            <a:pPr marL="45720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]$ g++ -c -Wall </a:t>
            </a:r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(other user specific options)</a:t>
            </a:r>
            <a:r>
              <a:rPr lang="en-US" altLang="ko-KR" sz="1200" dirty="0" smtClean="0">
                <a:latin typeface="Consolas" panose="020B0609020204030204" pitchFamily="49" charset="0"/>
              </a:rPr>
              <a:t/>
            </a:r>
            <a:br>
              <a:rPr lang="en-US" altLang="ko-KR" sz="1200" dirty="0" smtClean="0">
                <a:latin typeface="Consolas" panose="020B0609020204030204" pitchFamily="49" charset="0"/>
              </a:rPr>
            </a:br>
            <a:r>
              <a:rPr lang="en-US" altLang="ko-KR" sz="1200" dirty="0" smtClean="0">
                <a:latin typeface="Consolas" panose="020B0609020204030204" pitchFamily="49" charset="0"/>
              </a:rPr>
              <a:t>   -L/</a:t>
            </a:r>
            <a:r>
              <a:rPr lang="en-US" altLang="ko-KR" sz="1200" dirty="0" err="1" smtClean="0">
                <a:latin typeface="Consolas" panose="020B0609020204030204" pitchFamily="49" charset="0"/>
              </a:rPr>
              <a:t>usr</a:t>
            </a:r>
            <a:r>
              <a:rPr lang="en-US" altLang="ko-KR" sz="1200" dirty="0" smtClean="0">
                <a:latin typeface="Consolas" panose="020B0609020204030204" pitchFamily="49" charset="0"/>
              </a:rPr>
              <a:t>/local/geant4/lib </a:t>
            </a:r>
            <a:br>
              <a:rPr lang="en-US" altLang="ko-KR" sz="1200" dirty="0" smtClean="0">
                <a:latin typeface="Consolas" panose="020B0609020204030204" pitchFamily="49" charset="0"/>
              </a:rPr>
            </a:br>
            <a:r>
              <a:rPr lang="en-US" altLang="ko-KR" sz="1200" dirty="0" smtClean="0">
                <a:latin typeface="Consolas" panose="020B0609020204030204" pitchFamily="49" charset="0"/>
              </a:rPr>
              <a:t>   -I../include </a:t>
            </a:r>
            <a:br>
              <a:rPr lang="en-US" altLang="ko-KR" sz="1200" dirty="0" smtClean="0">
                <a:latin typeface="Consolas" panose="020B0609020204030204" pitchFamily="49" charset="0"/>
              </a:rPr>
            </a:br>
            <a:r>
              <a:rPr lang="en-US" altLang="ko-KR" sz="1200" dirty="0" smtClean="0">
                <a:latin typeface="Consolas" panose="020B0609020204030204" pitchFamily="49" charset="0"/>
              </a:rPr>
              <a:t>   -I/</a:t>
            </a:r>
            <a:r>
              <a:rPr lang="en-US" altLang="ko-KR" sz="1200" dirty="0" err="1" smtClean="0">
                <a:latin typeface="Consolas" panose="020B0609020204030204" pitchFamily="49" charset="0"/>
              </a:rPr>
              <a:t>usr</a:t>
            </a:r>
            <a:r>
              <a:rPr lang="en-US" altLang="ko-KR" sz="1200" dirty="0" smtClean="0">
                <a:latin typeface="Consolas" panose="020B0609020204030204" pitchFamily="49" charset="0"/>
              </a:rPr>
              <a:t>/local/geant4/include/Geant4 </a:t>
            </a:r>
            <a:br>
              <a:rPr lang="en-US" altLang="ko-KR" sz="1200" dirty="0" smtClean="0">
                <a:latin typeface="Consolas" panose="020B0609020204030204" pitchFamily="49" charset="0"/>
              </a:rPr>
            </a:br>
            <a:r>
              <a:rPr lang="en-US" altLang="ko-KR" sz="1200" dirty="0" smtClean="0">
                <a:latin typeface="Consolas" panose="020B0609020204030204" pitchFamily="49" charset="0"/>
              </a:rPr>
              <a:t>   ../src/B1ActionInitialization.cc</a:t>
            </a:r>
            <a:endParaRPr lang="en-US" altLang="ko-KR" sz="1200" dirty="0">
              <a:latin typeface="Consolas" panose="020B0609020204030204" pitchFamily="49" charset="0"/>
            </a:endParaRPr>
          </a:p>
          <a:p>
            <a:r>
              <a:rPr lang="en-US" altLang="ko-KR" dirty="0" smtClean="0"/>
              <a:t>linking command example</a:t>
            </a:r>
          </a:p>
          <a:p>
            <a:pPr marL="45720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]$ g</a:t>
            </a:r>
            <a:r>
              <a:rPr lang="en-US" altLang="ko-KR" sz="1400" dirty="0">
                <a:latin typeface="Consolas" panose="020B0609020204030204" pitchFamily="49" charset="0"/>
              </a:rPr>
              <a:t>++ -o exampleB1 *.o </a:t>
            </a:r>
            <a:endParaRPr lang="en-US" altLang="ko-KR" sz="1400" dirty="0" smtClean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   -</a:t>
            </a:r>
            <a:r>
              <a:rPr lang="en-US" altLang="ko-KR" sz="1400" dirty="0">
                <a:latin typeface="Consolas" panose="020B0609020204030204" pitchFamily="49" charset="0"/>
              </a:rPr>
              <a:t>lG4analysis </a:t>
            </a:r>
            <a:r>
              <a:rPr lang="en-US" altLang="ko-KR" sz="1400" dirty="0" smtClean="0">
                <a:latin typeface="Consolas" panose="020B0609020204030204" pitchFamily="49" charset="0"/>
              </a:rPr>
              <a:t>-lG4digits_hits ... ... </a:t>
            </a:r>
            <a:r>
              <a:rPr lang="en-US" altLang="ko-KR" sz="1400" dirty="0">
                <a:latin typeface="Consolas" panose="020B0609020204030204" pitchFamily="49" charset="0"/>
              </a:rPr>
              <a:t>-</a:t>
            </a:r>
            <a:r>
              <a:rPr lang="en-US" altLang="ko-KR" sz="1400" dirty="0" smtClean="0">
                <a:latin typeface="Consolas" panose="020B0609020204030204" pitchFamily="49" charset="0"/>
              </a:rPr>
              <a:t>lG4zlib</a:t>
            </a:r>
            <a:endParaRPr lang="en-US" altLang="ko-KR" dirty="0" smtClean="0">
              <a:latin typeface="Consolas" panose="020B0609020204030204" pitchFamily="49" charset="0"/>
            </a:endParaRPr>
          </a:p>
          <a:p>
            <a:r>
              <a:rPr lang="en-US" altLang="ko-KR" dirty="0" smtClean="0"/>
              <a:t>Check</a:t>
            </a:r>
          </a:p>
          <a:p>
            <a:pPr marL="0" indent="0"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</a:rPr>
              <a:t>   </a:t>
            </a:r>
            <a:r>
              <a:rPr lang="en-US" altLang="ko-KR" sz="1400" dirty="0" err="1" smtClean="0">
                <a:latin typeface="Consolas" panose="020B0609020204030204" pitchFamily="49" charset="0"/>
              </a:rPr>
              <a:t>pal@VPAL</a:t>
            </a:r>
            <a:r>
              <a:rPr lang="en-US" altLang="ko-KR" sz="1400" dirty="0">
                <a:latin typeface="Consolas" panose="020B0609020204030204" pitchFamily="49" charset="0"/>
              </a:rPr>
              <a:t>:~/examples/basic/B1$ </a:t>
            </a:r>
            <a:r>
              <a:rPr lang="en-US" altLang="ko-KR" sz="1400" dirty="0" err="1">
                <a:latin typeface="Consolas" panose="020B0609020204030204" pitchFamily="49" charset="0"/>
              </a:rPr>
              <a:t>ldd</a:t>
            </a:r>
            <a:r>
              <a:rPr lang="en-US" altLang="ko-KR" sz="1400" dirty="0">
                <a:latin typeface="Consolas" panose="020B0609020204030204" pitchFamily="49" charset="0"/>
              </a:rPr>
              <a:t> exampleB1</a:t>
            </a:r>
          </a:p>
          <a:p>
            <a:pPr marL="45720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  </a:t>
            </a:r>
            <a:r>
              <a:rPr lang="en-US" altLang="ko-KR" sz="1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linux-vdso.so.1</a:t>
            </a:r>
            <a:r>
              <a:rPr lang="en-US" altLang="ko-KR" sz="1400" dirty="0" smtClean="0"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</a:rPr>
              <a:t>(0x00007ffcfe399000)</a:t>
            </a:r>
          </a:p>
          <a:p>
            <a:pPr marL="45720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  </a:t>
            </a:r>
            <a:r>
              <a:rPr lang="en-US" altLang="ko-KR" sz="1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libG4analysis.so</a:t>
            </a:r>
            <a:r>
              <a:rPr lang="en-US" altLang="ko-KR" sz="1400" dirty="0" smtClean="0"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</a:rPr>
              <a:t>=&gt; /usr/local/geant4/lib/libG4analysis.so (0x00007fa8fb743000)</a:t>
            </a:r>
          </a:p>
          <a:p>
            <a:pPr marL="45720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  </a:t>
            </a:r>
            <a:r>
              <a:rPr lang="en-US" altLang="ko-KR" sz="1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libG4clhep.so</a:t>
            </a:r>
            <a:r>
              <a:rPr lang="en-US" altLang="ko-KR" sz="1400" dirty="0" smtClean="0"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</a:rPr>
              <a:t>=&gt; /usr/local/geant4/lib/libG4clhep.so (0x00007fa8fb6a4000)</a:t>
            </a:r>
          </a:p>
          <a:p>
            <a:pPr marL="45720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  </a:t>
            </a:r>
            <a:r>
              <a:rPr lang="en-US" altLang="ko-KR" sz="1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libG4event.so</a:t>
            </a:r>
            <a:r>
              <a:rPr lang="en-US" altLang="ko-KR" sz="1400" dirty="0" smtClean="0"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</a:rPr>
              <a:t>=&gt; /usr/local/geant4/lib/libG4event.so (0x00007fa8fb62a000)</a:t>
            </a:r>
          </a:p>
          <a:p>
            <a:pPr marL="45720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  </a:t>
            </a:r>
            <a:r>
              <a:rPr lang="en-US" altLang="ko-KR" sz="1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libG4FR.so </a:t>
            </a:r>
            <a:r>
              <a:rPr lang="en-US" altLang="ko-KR" sz="1400" dirty="0">
                <a:latin typeface="Consolas" panose="020B0609020204030204" pitchFamily="49" charset="0"/>
              </a:rPr>
              <a:t>=&gt; /usr/local/geant4/lib/libG4FR.so (0x00007fa8fb613000</a:t>
            </a:r>
            <a:r>
              <a:rPr lang="en-US" altLang="ko-KR" sz="1400" dirty="0" smtClean="0">
                <a:latin typeface="Consolas" panose="020B06090202040302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  ...</a:t>
            </a:r>
          </a:p>
          <a:p>
            <a:pPr marL="457200" lvl="1" indent="0"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</a:rPr>
              <a:t> ...</a:t>
            </a:r>
            <a:endParaRPr lang="en-US" altLang="ko-K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Integrated Development Environment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Visual Studio (for windows)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Code::Blocks </a:t>
            </a:r>
            <a:r>
              <a:rPr lang="en-US" altLang="ko-KR" dirty="0" smtClean="0"/>
              <a:t>(for Linux or windows)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err="1" smtClean="0"/>
              <a:t>Xcode</a:t>
            </a:r>
            <a:r>
              <a:rPr lang="en-US" altLang="ko-KR" dirty="0" smtClean="0"/>
              <a:t> (for </a:t>
            </a:r>
            <a:r>
              <a:rPr lang="en-US" altLang="ko-KR" dirty="0" err="1" smtClean="0"/>
              <a:t>MacOS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026" name="Picture 2" descr="Visual Studio Work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965421"/>
            <a:ext cx="3364865" cy="187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buntu-code-blocks-setup-17-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974591"/>
            <a:ext cx="2237105" cy="162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596" y="4731530"/>
            <a:ext cx="3858559" cy="16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CMake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81" y="1188720"/>
            <a:ext cx="7188638" cy="51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CMakelist.txt </a:t>
            </a:r>
            <a:r>
              <a:rPr lang="en-US" altLang="ko-KR" dirty="0" smtClean="0"/>
              <a:t>basic example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3" y="1290794"/>
            <a:ext cx="6803708" cy="45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CMakelist.txt other example</a:t>
            </a:r>
            <a:endParaRPr lang="ko-KR" alt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root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Qt5</a:t>
            </a:r>
          </a:p>
          <a:p>
            <a:endParaRPr lang="en-US" altLang="ko-KR" dirty="0"/>
          </a:p>
          <a:p>
            <a:r>
              <a:rPr lang="en-US" altLang="ko-KR" dirty="0" err="1" smtClean="0"/>
              <a:t>WxWidgets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etc...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476804"/>
            <a:ext cx="8069263" cy="143164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" y="3363486"/>
            <a:ext cx="6393424" cy="30956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l="5158"/>
          <a:stretch/>
        </p:blipFill>
        <p:spPr>
          <a:xfrm>
            <a:off x="655319" y="4210286"/>
            <a:ext cx="5850255" cy="99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 1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err="1" smtClean="0"/>
              <a:t>mkdir</a:t>
            </a:r>
            <a:r>
              <a:rPr lang="en-US" altLang="ko-KR" dirty="0" smtClean="0"/>
              <a:t> build</a:t>
            </a:r>
          </a:p>
          <a:p>
            <a:r>
              <a:rPr lang="en-US" altLang="ko-KR" dirty="0" smtClean="0"/>
              <a:t>cd build</a:t>
            </a:r>
          </a:p>
          <a:p>
            <a:r>
              <a:rPr lang="en-US" altLang="ko-KR" dirty="0" smtClean="0"/>
              <a:t>[</a:t>
            </a:r>
            <a:r>
              <a:rPr lang="en-US" altLang="ko-KR" dirty="0" err="1" smtClean="0"/>
              <a:t>cmake</a:t>
            </a:r>
            <a:r>
              <a:rPr lang="en-US" altLang="ko-KR" dirty="0" smtClean="0"/>
              <a:t>]</a:t>
            </a:r>
          </a:p>
          <a:p>
            <a:pPr lvl="1"/>
            <a:r>
              <a:rPr lang="en-US" altLang="ko-KR" dirty="0" err="1" smtClean="0"/>
              <a:t>cmake</a:t>
            </a:r>
            <a:r>
              <a:rPr lang="en-US" altLang="ko-KR" dirty="0" smtClean="0"/>
              <a:t> ..</a:t>
            </a:r>
          </a:p>
          <a:p>
            <a:pPr lvl="1"/>
            <a:r>
              <a:rPr lang="en-US" altLang="ko-KR" dirty="0" err="1" smtClean="0"/>
              <a:t>cmake-gui</a:t>
            </a:r>
            <a:r>
              <a:rPr lang="en-US" altLang="ko-KR" dirty="0" smtClean="0"/>
              <a:t> ..</a:t>
            </a:r>
          </a:p>
          <a:p>
            <a:pPr lvl="1"/>
            <a:r>
              <a:rPr lang="en-US" altLang="ko-KR" dirty="0" err="1" smtClean="0"/>
              <a:t>cmake-gui</a:t>
            </a:r>
            <a:endParaRPr lang="en-US" altLang="ko-KR" dirty="0" smtClean="0"/>
          </a:p>
          <a:p>
            <a:r>
              <a:rPr lang="en-US" altLang="ko-KR" dirty="0" smtClean="0"/>
              <a:t>[make]</a:t>
            </a:r>
          </a:p>
          <a:p>
            <a:pPr lvl="1"/>
            <a:r>
              <a:rPr lang="en-US" altLang="ko-KR" dirty="0" smtClean="0"/>
              <a:t>make</a:t>
            </a:r>
          </a:p>
          <a:p>
            <a:pPr lvl="1"/>
            <a:r>
              <a:rPr lang="en-US" altLang="ko-KR" dirty="0" smtClean="0"/>
              <a:t>make -j2</a:t>
            </a:r>
          </a:p>
          <a:p>
            <a:pPr lvl="1"/>
            <a:r>
              <a:rPr lang="en-US" altLang="ko-KR" dirty="0" smtClean="0"/>
              <a:t>make -j3</a:t>
            </a:r>
          </a:p>
          <a:p>
            <a:r>
              <a:rPr lang="en-US" altLang="ko-KR" dirty="0" smtClean="0"/>
              <a:t>[linking]</a:t>
            </a:r>
          </a:p>
          <a:p>
            <a:pPr lvl="1"/>
            <a:r>
              <a:rPr lang="en-US" altLang="ko-KR" dirty="0" err="1" smtClean="0"/>
              <a:t>ldd</a:t>
            </a:r>
            <a:r>
              <a:rPr lang="en-US" altLang="ko-KR" dirty="0" smtClean="0"/>
              <a:t> &lt;target executable file&gt;</a:t>
            </a:r>
          </a:p>
        </p:txBody>
      </p:sp>
    </p:spTree>
    <p:extLst>
      <p:ext uri="{BB962C8B-B14F-4D97-AF65-F5344CB8AC3E}">
        <p14:creationId xmlns:p14="http://schemas.microsoft.com/office/powerpoint/2010/main" val="6754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 2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[linking2]</a:t>
            </a:r>
          </a:p>
          <a:p>
            <a:pPr lvl="1"/>
            <a:r>
              <a:rPr lang="en-US" altLang="ko-KR" dirty="0" smtClean="0"/>
              <a:t>close terminal</a:t>
            </a:r>
          </a:p>
          <a:p>
            <a:pPr lvl="1"/>
            <a:r>
              <a:rPr lang="en-US" altLang="ko-KR" dirty="0" smtClean="0"/>
              <a:t>re-run terminal</a:t>
            </a:r>
          </a:p>
          <a:p>
            <a:pPr lvl="1"/>
            <a:r>
              <a:rPr lang="en-US" altLang="ko-KR" dirty="0" smtClean="0"/>
              <a:t>before running "source /</a:t>
            </a:r>
            <a:r>
              <a:rPr lang="en-US" altLang="ko-KR" dirty="0" err="1" smtClean="0"/>
              <a:t>usr</a:t>
            </a:r>
            <a:r>
              <a:rPr lang="en-US" altLang="ko-KR" dirty="0" smtClean="0"/>
              <a:t>/local/.../geant4.sh"</a:t>
            </a:r>
          </a:p>
          <a:p>
            <a:pPr lvl="1"/>
            <a:r>
              <a:rPr lang="en-US" altLang="ko-KR" dirty="0" smtClean="0"/>
              <a:t>just run "</a:t>
            </a:r>
            <a:r>
              <a:rPr lang="en-US" altLang="ko-KR" dirty="0" err="1" smtClean="0"/>
              <a:t>ldd</a:t>
            </a:r>
            <a:r>
              <a:rPr lang="en-US" altLang="ko-KR" dirty="0" smtClean="0"/>
              <a:t> &lt;target executable file&gt;"</a:t>
            </a:r>
          </a:p>
          <a:p>
            <a:pPr lvl="1"/>
            <a:r>
              <a:rPr lang="en-US" altLang="ko-KR" dirty="0" smtClean="0"/>
              <a:t>just run "./</a:t>
            </a:r>
            <a:r>
              <a:rPr lang="en-US" altLang="ko-KR" dirty="0" err="1" smtClean="0"/>
              <a:t>executeFileName</a:t>
            </a:r>
            <a:r>
              <a:rPr lang="en-US" altLang="ko-KR" dirty="0" smtClean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2809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 smtClean="0"/>
              <a:t>편집기 </a:t>
            </a:r>
            <a:r>
              <a:rPr lang="en-US" altLang="ko-KR" dirty="0" smtClean="0"/>
              <a:t>(vi, </a:t>
            </a:r>
            <a:r>
              <a:rPr lang="en-US" altLang="ko-KR" dirty="0" err="1" smtClean="0"/>
              <a:t>emacs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r>
              <a:rPr lang="en-US" altLang="ko-KR" dirty="0" smtClean="0"/>
              <a:t>Bash</a:t>
            </a:r>
          </a:p>
          <a:p>
            <a:r>
              <a:rPr lang="en-US" altLang="ko-KR" dirty="0" smtClean="0"/>
              <a:t>Compiler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Linker</a:t>
            </a:r>
          </a:p>
          <a:p>
            <a:r>
              <a:rPr lang="en-US" altLang="ko-KR" dirty="0" smtClean="0"/>
              <a:t>Library ?</a:t>
            </a:r>
            <a:endParaRPr lang="en-US" altLang="ko-KR" dirty="0" smtClean="0"/>
          </a:p>
          <a:p>
            <a:r>
              <a:rPr lang="en-US" altLang="ko-KR" dirty="0" err="1" smtClean="0"/>
              <a:t>CMake</a:t>
            </a:r>
            <a:endParaRPr lang="en-US" altLang="ko-KR" dirty="0" smtClean="0"/>
          </a:p>
          <a:p>
            <a:r>
              <a:rPr lang="en-US" altLang="ko-KR" dirty="0" smtClean="0"/>
              <a:t>Geant4 Example </a:t>
            </a:r>
            <a:r>
              <a:rPr lang="ko-KR" altLang="en-US" dirty="0" smtClean="0"/>
              <a:t>실행과 응용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root</a:t>
            </a:r>
            <a:r>
              <a:rPr lang="ko-KR" altLang="en-US" dirty="0" smtClean="0"/>
              <a:t>랑 합쳐 보기</a:t>
            </a:r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7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텍스트 편집기</a:t>
            </a:r>
            <a:r>
              <a:rPr lang="en-US" altLang="ko-KR" dirty="0" smtClean="0"/>
              <a:t>1 - Vim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Cheat sheet </a:t>
            </a:r>
          </a:p>
          <a:p>
            <a:pPr lvl="1"/>
            <a:r>
              <a:rPr lang="en-US" altLang="ko-KR" dirty="0">
                <a:hlinkClick r:id="rId2"/>
              </a:rPr>
              <a:t>https://www.cs.cmu.edu/~</a:t>
            </a:r>
            <a:r>
              <a:rPr lang="en-US" altLang="ko-KR" dirty="0" smtClean="0">
                <a:hlinkClick r:id="rId2"/>
              </a:rPr>
              <a:t>15131/f17/topics/vim/vim-cheatsheet.pdf</a:t>
            </a:r>
            <a:endParaRPr lang="en-US" altLang="ko-KR" dirty="0" smtClean="0"/>
          </a:p>
          <a:p>
            <a:r>
              <a:rPr lang="ko-KR" altLang="en-US" dirty="0" smtClean="0"/>
              <a:t>반드시 알아야 할 기능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이동하기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복사하기 </a:t>
            </a:r>
            <a:r>
              <a:rPr lang="en-US" altLang="ko-KR" dirty="0" err="1" smtClean="0"/>
              <a:t>yy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붙여넣기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p</a:t>
            </a:r>
          </a:p>
          <a:p>
            <a:pPr lvl="1"/>
            <a:r>
              <a:rPr lang="ko-KR" altLang="en-US" dirty="0" smtClean="0"/>
              <a:t>찾기 </a:t>
            </a:r>
            <a:r>
              <a:rPr lang="en-US" altLang="ko-KR" dirty="0"/>
              <a:t>/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자동으로 찾아 고치기 </a:t>
            </a:r>
            <a:r>
              <a:rPr lang="en-US" altLang="ko-KR" dirty="0" smtClean="0"/>
              <a:t>:s/xxx/</a:t>
            </a:r>
            <a:r>
              <a:rPr lang="en-US" altLang="ko-KR" dirty="0" err="1" smtClean="0"/>
              <a:t>yyy</a:t>
            </a:r>
            <a:r>
              <a:rPr lang="en-US" altLang="ko-KR" dirty="0" smtClean="0"/>
              <a:t>/g</a:t>
            </a:r>
          </a:p>
          <a:p>
            <a:pPr lvl="1"/>
            <a:r>
              <a:rPr lang="ko-KR" altLang="en-US" dirty="0" smtClean="0"/>
              <a:t>취소하기 </a:t>
            </a:r>
            <a:r>
              <a:rPr lang="en-US" altLang="ko-KR" dirty="0" smtClean="0"/>
              <a:t>:u</a:t>
            </a:r>
          </a:p>
          <a:p>
            <a:pPr lvl="1"/>
            <a:r>
              <a:rPr lang="ko-KR" altLang="en-US" dirty="0" smtClean="0"/>
              <a:t>저장하기 </a:t>
            </a:r>
            <a:r>
              <a:rPr lang="en-US" altLang="ko-KR" dirty="0" smtClean="0"/>
              <a:t>:w</a:t>
            </a:r>
          </a:p>
          <a:p>
            <a:pPr lvl="1"/>
            <a:r>
              <a:rPr lang="ko-KR" altLang="en-US" dirty="0" smtClean="0"/>
              <a:t>나가기 </a:t>
            </a:r>
            <a:r>
              <a:rPr lang="en-US" altLang="ko-KR" dirty="0" smtClean="0"/>
              <a:t>:q</a:t>
            </a:r>
          </a:p>
        </p:txBody>
      </p:sp>
    </p:spTree>
    <p:extLst>
      <p:ext uri="{BB962C8B-B14F-4D97-AF65-F5344CB8AC3E}">
        <p14:creationId xmlns:p14="http://schemas.microsoft.com/office/powerpoint/2010/main" val="11822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텍스트 편집기</a:t>
            </a:r>
            <a:r>
              <a:rPr lang="en-US" altLang="ko-KR" dirty="0" smtClean="0"/>
              <a:t>2 - </a:t>
            </a:r>
            <a:r>
              <a:rPr lang="en-US" altLang="ko-KR" dirty="0" err="1" smtClean="0"/>
              <a:t>Emacs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Cheat Sheet</a:t>
            </a:r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www.gnu.org/software/emacs/refcards/pdf/refcard.pdf</a:t>
            </a:r>
            <a:endParaRPr lang="en-US" altLang="ko-KR" dirty="0" smtClean="0"/>
          </a:p>
          <a:p>
            <a:r>
              <a:rPr lang="ko-KR" altLang="en-US" dirty="0" smtClean="0"/>
              <a:t>반드시 알아야 할 기능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이동하기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복사하기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찾기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자동으로 찾아 고치기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취소하기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파일</a:t>
            </a:r>
            <a:r>
              <a:rPr lang="en-US" altLang="ko-KR" dirty="0" smtClean="0"/>
              <a:t>/</a:t>
            </a:r>
            <a:r>
              <a:rPr lang="ko-KR" altLang="en-US" dirty="0" smtClean="0"/>
              <a:t>버퍼 간 이동하기</a:t>
            </a:r>
            <a:r>
              <a:rPr lang="en-US" altLang="ko-KR" dirty="0" smtClean="0"/>
              <a:t>/</a:t>
            </a:r>
            <a:r>
              <a:rPr lang="ko-KR" altLang="en-US" dirty="0" smtClean="0"/>
              <a:t>제거하기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창 나누기</a:t>
            </a:r>
            <a:r>
              <a:rPr lang="en-US" altLang="ko-KR" dirty="0" smtClean="0"/>
              <a:t>/</a:t>
            </a:r>
            <a:r>
              <a:rPr lang="ko-KR" altLang="en-US" dirty="0" smtClean="0"/>
              <a:t>합치기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shell </a:t>
            </a:r>
            <a:r>
              <a:rPr lang="ko-KR" altLang="en-US" dirty="0" smtClean="0"/>
              <a:t>실행하기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새 파일 만들기</a:t>
            </a:r>
            <a:r>
              <a:rPr lang="en-US" altLang="ko-KR" dirty="0" smtClean="0"/>
              <a:t>/</a:t>
            </a:r>
            <a:r>
              <a:rPr lang="ko-KR" altLang="en-US" dirty="0" smtClean="0"/>
              <a:t>열기</a:t>
            </a:r>
            <a:r>
              <a:rPr lang="en-US" altLang="ko-KR" dirty="0" smtClean="0"/>
              <a:t>/</a:t>
            </a:r>
            <a:r>
              <a:rPr lang="ko-KR" altLang="en-US" dirty="0" smtClean="0"/>
              <a:t>저장하기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나가기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38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Bash </a:t>
            </a:r>
            <a:r>
              <a:rPr lang="ko-KR" altLang="en-US" dirty="0" smtClean="0"/>
              <a:t>기초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Bash(Bourne Again </a:t>
            </a:r>
            <a:r>
              <a:rPr lang="en-US" altLang="ko-KR" dirty="0" err="1" smtClean="0"/>
              <a:t>SHell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Shell</a:t>
            </a:r>
            <a:r>
              <a:rPr lang="ko-KR" altLang="en-US" dirty="0" smtClean="0"/>
              <a:t>의 한 종류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다른 종류 </a:t>
            </a:r>
            <a:r>
              <a:rPr lang="en-US" altLang="ko-KR" dirty="0" err="1" smtClean="0"/>
              <a:t>csh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tcsh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zsh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ksh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등등</a:t>
            </a:r>
            <a:endParaRPr lang="en-US" altLang="ko-KR" dirty="0" smtClean="0"/>
          </a:p>
          <a:p>
            <a:r>
              <a:rPr lang="ko-KR" altLang="en-US" dirty="0" smtClean="0"/>
              <a:t>역할은 시스템과 사용자 사이의 </a:t>
            </a:r>
            <a:r>
              <a:rPr lang="en-US" altLang="ko-KR" dirty="0" smtClean="0"/>
              <a:t>Interface</a:t>
            </a:r>
          </a:p>
          <a:p>
            <a:pPr lvl="1"/>
            <a:r>
              <a:rPr lang="ko-KR" altLang="en-US" dirty="0" smtClean="0"/>
              <a:t>명령도 실행해주고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결과도 보여줌</a:t>
            </a:r>
            <a:endParaRPr lang="en-US" altLang="ko-KR" dirty="0"/>
          </a:p>
          <a:p>
            <a:r>
              <a:rPr lang="ko-KR" altLang="en-US" dirty="0" smtClean="0"/>
              <a:t>단순한 명령의 실행이 아니라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복잡하게 논리를 구성하려면 </a:t>
            </a:r>
            <a:r>
              <a:rPr lang="en-US" altLang="ko-KR" dirty="0" smtClean="0"/>
              <a:t>Shell Script</a:t>
            </a:r>
            <a:r>
              <a:rPr lang="ko-KR" altLang="en-US" dirty="0" smtClean="0"/>
              <a:t>를 만들어 쓰면 됨</a:t>
            </a:r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sz="1600" dirty="0" smtClean="0">
                <a:latin typeface="Consolas" panose="020B0609020204030204" pitchFamily="49" charset="0"/>
              </a:rPr>
              <a:t>   for x in *.tar.gz;</a:t>
            </a:r>
          </a:p>
          <a:p>
            <a:pPr marL="457200" lvl="1" indent="0">
              <a:buNone/>
            </a:pPr>
            <a:r>
              <a:rPr lang="en-US" altLang="ko-KR" sz="1600" dirty="0" smtClean="0">
                <a:latin typeface="Consolas" panose="020B0609020204030204" pitchFamily="49" charset="0"/>
              </a:rPr>
              <a:t>   do </a:t>
            </a:r>
          </a:p>
          <a:p>
            <a:pPr marL="457200" lvl="1" indent="0">
              <a:buNone/>
            </a:pPr>
            <a:r>
              <a:rPr lang="en-US" altLang="ko-KR" sz="1600" dirty="0" smtClean="0">
                <a:latin typeface="Consolas" panose="020B0609020204030204" pitchFamily="49" charset="0"/>
              </a:rPr>
              <a:t>       tar </a:t>
            </a:r>
            <a:r>
              <a:rPr lang="en-US" altLang="ko-KR" sz="1600" dirty="0" err="1" smtClean="0">
                <a:latin typeface="Consolas" panose="020B0609020204030204" pitchFamily="49" charset="0"/>
              </a:rPr>
              <a:t>xzf</a:t>
            </a:r>
            <a:r>
              <a:rPr lang="en-US" altLang="ko-KR" sz="1600" dirty="0" smtClean="0">
                <a:latin typeface="Consolas" panose="020B0609020204030204" pitchFamily="49" charset="0"/>
              </a:rPr>
              <a:t> $x;</a:t>
            </a:r>
          </a:p>
          <a:p>
            <a:pPr marL="457200" lvl="1" indent="0">
              <a:buNone/>
            </a:pPr>
            <a:r>
              <a:rPr lang="en-US" altLang="ko-KR" sz="1600" dirty="0" smtClean="0">
                <a:latin typeface="Consolas" panose="020B0609020204030204" pitchFamily="49" charset="0"/>
              </a:rPr>
              <a:t>   done</a:t>
            </a:r>
          </a:p>
          <a:p>
            <a:r>
              <a:rPr lang="ko-KR" altLang="en-US" dirty="0" smtClean="0"/>
              <a:t>변수를</a:t>
            </a:r>
            <a:r>
              <a:rPr lang="en-US" altLang="ko-KR" dirty="0" smtClean="0"/>
              <a:t> Variable</a:t>
            </a:r>
            <a:r>
              <a:rPr lang="ko-KR" altLang="en-US" dirty="0" smtClean="0"/>
              <a:t>을 설정해 쓰면</a:t>
            </a:r>
            <a:r>
              <a:rPr lang="en-US" altLang="ko-KR" dirty="0" smtClean="0"/>
              <a:t>, Shell </a:t>
            </a:r>
            <a:r>
              <a:rPr lang="ko-KR" altLang="en-US" dirty="0" smtClean="0"/>
              <a:t>위에서 실행되는 </a:t>
            </a:r>
            <a:r>
              <a:rPr lang="en-US" altLang="ko-KR" dirty="0" smtClean="0"/>
              <a:t>executable file</a:t>
            </a:r>
            <a:r>
              <a:rPr lang="ko-KR" altLang="en-US" dirty="0" smtClean="0"/>
              <a:t>이 보다 효율적인 방식으로 동작할 수 있다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매번 실행파일에 </a:t>
            </a:r>
            <a:r>
              <a:rPr lang="en-US" altLang="ko-KR" dirty="0" smtClean="0"/>
              <a:t>G4DATADIR</a:t>
            </a:r>
            <a:r>
              <a:rPr lang="ko-KR" altLang="en-US" dirty="0" smtClean="0"/>
              <a:t>을 알려줄 것인가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매번 실행파일</a:t>
            </a:r>
            <a:r>
              <a:rPr lang="en-US" altLang="ko-KR" dirty="0" smtClean="0"/>
              <a:t>/</a:t>
            </a:r>
            <a:r>
              <a:rPr lang="ko-KR" altLang="en-US" dirty="0" smtClean="0"/>
              <a:t>동적라이브러리 파일을 찾아볼 위치를 알려줄 것인가</a:t>
            </a:r>
            <a:r>
              <a:rPr lang="en-US" altLang="ko-KR" dirty="0"/>
              <a:t>?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6314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shell + basic </a:t>
            </a:r>
            <a:r>
              <a:rPr lang="en-US" altLang="ko-KR" dirty="0" err="1" smtClean="0"/>
              <a:t>cmd</a:t>
            </a:r>
            <a:r>
              <a:rPr lang="en-US" altLang="ko-KR" dirty="0" smtClean="0"/>
              <a:t> example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en-US" altLang="ko-KR" dirty="0" smtClean="0"/>
              <a:t>heat sheet</a:t>
            </a:r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appletree.or.kr/quick_reference_cards/Unix-Linux/Linux%20Command%20Line%20Cheat%20Sheet.pdf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771" y="2173247"/>
            <a:ext cx="2825024" cy="201259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2173247"/>
            <a:ext cx="3716746" cy="409327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771" y="4185845"/>
            <a:ext cx="3503204" cy="237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shell + basic </a:t>
            </a:r>
            <a:r>
              <a:rPr lang="en-US" altLang="ko-KR" dirty="0" err="1"/>
              <a:t>cmd</a:t>
            </a:r>
            <a:r>
              <a:rPr lang="en-US" altLang="ko-KR" dirty="0"/>
              <a:t> </a:t>
            </a:r>
            <a:r>
              <a:rPr lang="en-US" altLang="ko-KR" dirty="0" smtClean="0"/>
              <a:t>example (cont'd)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1322998"/>
            <a:ext cx="4016076" cy="516352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349" y="1322998"/>
            <a:ext cx="3950970" cy="302929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349" y="4318688"/>
            <a:ext cx="3950970" cy="22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shell + basic </a:t>
            </a:r>
            <a:r>
              <a:rPr lang="en-US" altLang="ko-KR" dirty="0" err="1"/>
              <a:t>cmd</a:t>
            </a:r>
            <a:r>
              <a:rPr lang="en-US" altLang="ko-KR" dirty="0"/>
              <a:t> </a:t>
            </a:r>
            <a:r>
              <a:rPr lang="en-US" altLang="ko-KR" dirty="0" smtClean="0"/>
              <a:t>example (cont'd)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1024891"/>
            <a:ext cx="3299020" cy="243653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" y="3508004"/>
            <a:ext cx="3299020" cy="291629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270" y="1024891"/>
            <a:ext cx="4210490" cy="53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18th. Nov. 2019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G. Hahn, Int. Geant4 Tutorial in Korea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4193-F842-44BB-B935-F44CE6E5DBCF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Compiler &amp; Linker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43000"/>
            <a:ext cx="4787265" cy="191839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308872"/>
            <a:ext cx="4787265" cy="30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23723</TotalTime>
  <Words>601</Words>
  <Application>Microsoft Office PowerPoint</Application>
  <PresentationFormat>화면 슬라이드 쇼(4:3)</PresentationFormat>
  <Paragraphs>162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Times New Roman</vt:lpstr>
      <vt:lpstr>굴림</vt:lpstr>
      <vt:lpstr>Consolas</vt:lpstr>
      <vt:lpstr>맑은 고딕</vt:lpstr>
      <vt:lpstr>Arial</vt:lpstr>
      <vt:lpstr>Office 테마</vt:lpstr>
      <vt:lpstr>리눅스 기초 개발환경 소개 C++ Development Environment  (Editor, Bash, CMake, Make, C++, CL)</vt:lpstr>
      <vt:lpstr>목차</vt:lpstr>
      <vt:lpstr>텍스트 편집기1 - Vim</vt:lpstr>
      <vt:lpstr>텍스트 편집기2 - Emacs</vt:lpstr>
      <vt:lpstr>Bash 기초</vt:lpstr>
      <vt:lpstr>shell + basic cmd example</vt:lpstr>
      <vt:lpstr>shell + basic cmd example (cont'd)</vt:lpstr>
      <vt:lpstr>shell + basic cmd example (cont'd)</vt:lpstr>
      <vt:lpstr>Compiler &amp; Linker</vt:lpstr>
      <vt:lpstr>Compiler &amp; Linker</vt:lpstr>
      <vt:lpstr>Integrated Development Environment</vt:lpstr>
      <vt:lpstr>CMake</vt:lpstr>
      <vt:lpstr>CMakelist.txt basic example</vt:lpstr>
      <vt:lpstr>CMakelist.txt other example</vt:lpstr>
      <vt:lpstr>Example 1</vt:lpstr>
      <vt:lpstr>Example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Garam HAHN</cp:lastModifiedBy>
  <cp:revision>195</cp:revision>
  <dcterms:created xsi:type="dcterms:W3CDTF">2018-10-26T07:05:27Z</dcterms:created>
  <dcterms:modified xsi:type="dcterms:W3CDTF">2019-11-17T16:21:14Z</dcterms:modified>
</cp:coreProperties>
</file>