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</p:sldMasterIdLst>
  <p:notesMasterIdLst>
    <p:notesMasterId r:id="rId36"/>
  </p:notesMasterIdLst>
  <p:sldIdLst>
    <p:sldId id="312" r:id="rId4"/>
    <p:sldId id="2752" r:id="rId5"/>
    <p:sldId id="2750" r:id="rId6"/>
    <p:sldId id="1328" r:id="rId7"/>
    <p:sldId id="1334" r:id="rId8"/>
    <p:sldId id="317" r:id="rId9"/>
    <p:sldId id="1337" r:id="rId10"/>
    <p:sldId id="1240" r:id="rId11"/>
    <p:sldId id="1241" r:id="rId12"/>
    <p:sldId id="1249" r:id="rId13"/>
    <p:sldId id="1280" r:id="rId14"/>
    <p:sldId id="1295" r:id="rId15"/>
    <p:sldId id="1297" r:id="rId16"/>
    <p:sldId id="1298" r:id="rId17"/>
    <p:sldId id="1317" r:id="rId18"/>
    <p:sldId id="1307" r:id="rId19"/>
    <p:sldId id="1321" r:id="rId20"/>
    <p:sldId id="1322" r:id="rId21"/>
    <p:sldId id="1339" r:id="rId22"/>
    <p:sldId id="1340" r:id="rId23"/>
    <p:sldId id="2751" r:id="rId24"/>
    <p:sldId id="1282" r:id="rId25"/>
    <p:sldId id="259" r:id="rId26"/>
    <p:sldId id="2745" r:id="rId27"/>
    <p:sldId id="2746" r:id="rId28"/>
    <p:sldId id="1329" r:id="rId29"/>
    <p:sldId id="1330" r:id="rId30"/>
    <p:sldId id="1331" r:id="rId31"/>
    <p:sldId id="1332" r:id="rId32"/>
    <p:sldId id="2748" r:id="rId33"/>
    <p:sldId id="1326" r:id="rId34"/>
    <p:sldId id="1397" r:id="rId3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FFFF"/>
    <a:srgbClr val="008000"/>
    <a:srgbClr val="F79646"/>
    <a:srgbClr val="ACE946"/>
    <a:srgbClr val="4BACC6"/>
    <a:srgbClr val="47D872"/>
    <a:srgbClr val="FF7C8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E953EE-D4E7-47ED-BD53-C01A8B0EC355}" v="1" dt="2026-07-20T01:40:21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5090" autoAdjust="0"/>
  </p:normalViewPr>
  <p:slideViewPr>
    <p:cSldViewPr snapToGrid="0">
      <p:cViewPr varScale="1">
        <p:scale>
          <a:sx n="79" d="100"/>
          <a:sy n="79" d="100"/>
        </p:scale>
        <p:origin x="614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寛 渡邉" userId="556407f432b5019f" providerId="LiveId" clId="{853F8ABC-9519-4914-A5AD-3AD8A1EDB302}"/>
    <pc:docChg chg="undo redo custSel addSld delSld modSld sldOrd delMainMaster">
      <pc:chgData name="寛 渡邉" userId="556407f432b5019f" providerId="LiveId" clId="{853F8ABC-9519-4914-A5AD-3AD8A1EDB302}" dt="2026-07-20T01:44:38.386" v="32065" actId="22"/>
      <pc:docMkLst>
        <pc:docMk/>
      </pc:docMkLst>
      <pc:sldChg chg="modSp mod">
        <pc:chgData name="寛 渡邉" userId="556407f432b5019f" providerId="LiveId" clId="{853F8ABC-9519-4914-A5AD-3AD8A1EDB302}" dt="2026-07-20T01:34:17.894" v="31428" actId="20577"/>
        <pc:sldMkLst>
          <pc:docMk/>
          <pc:sldMk cId="4073081683" sldId="312"/>
        </pc:sldMkLst>
        <pc:spChg chg="mod">
          <ac:chgData name="寛 渡邉" userId="556407f432b5019f" providerId="LiveId" clId="{853F8ABC-9519-4914-A5AD-3AD8A1EDB302}" dt="2026-07-20T01:34:17.894" v="31428" actId="20577"/>
          <ac:spMkLst>
            <pc:docMk/>
            <pc:sldMk cId="4073081683" sldId="312"/>
            <ac:spMk id="2" creationId="{FAEE9468-B400-13B2-AA03-77D466AB90F5}"/>
          </ac:spMkLst>
        </pc:spChg>
        <pc:spChg chg="mod">
          <ac:chgData name="寛 渡邉" userId="556407f432b5019f" providerId="LiveId" clId="{853F8ABC-9519-4914-A5AD-3AD8A1EDB302}" dt="2026-07-03T07:13:22.060" v="15128" actId="20577"/>
          <ac:spMkLst>
            <pc:docMk/>
            <pc:sldMk cId="4073081683" sldId="312"/>
            <ac:spMk id="12" creationId="{00000000-0000-0000-0000-000000000000}"/>
          </ac:spMkLst>
        </pc:spChg>
      </pc:sldChg>
      <pc:sldChg chg="delSp add mod">
        <pc:chgData name="寛 渡邉" userId="556407f432b5019f" providerId="LiveId" clId="{853F8ABC-9519-4914-A5AD-3AD8A1EDB302}" dt="2026-07-11T14:06:43.610" v="30752" actId="478"/>
        <pc:sldMkLst>
          <pc:docMk/>
          <pc:sldMk cId="1106230994" sldId="1307"/>
        </pc:sldMkLst>
      </pc:sldChg>
      <pc:sldChg chg="modSp add mod">
        <pc:chgData name="寛 渡邉" userId="556407f432b5019f" providerId="LiveId" clId="{853F8ABC-9519-4914-A5AD-3AD8A1EDB302}" dt="2026-07-11T14:13:58.078" v="30850" actId="207"/>
        <pc:sldMkLst>
          <pc:docMk/>
          <pc:sldMk cId="1091293357" sldId="1321"/>
        </pc:sldMkLst>
        <pc:spChg chg="mod">
          <ac:chgData name="寛 渡邉" userId="556407f432b5019f" providerId="LiveId" clId="{853F8ABC-9519-4914-A5AD-3AD8A1EDB302}" dt="2026-07-11T14:13:58.078" v="30850" actId="207"/>
          <ac:spMkLst>
            <pc:docMk/>
            <pc:sldMk cId="1091293357" sldId="1321"/>
            <ac:spMk id="17" creationId="{4BEB2D15-AE79-04A1-F625-AB577EED4162}"/>
          </ac:spMkLst>
        </pc:spChg>
      </pc:sldChg>
      <pc:sldChg chg="addSp add mod">
        <pc:chgData name="寛 渡邉" userId="556407f432b5019f" providerId="LiveId" clId="{853F8ABC-9519-4914-A5AD-3AD8A1EDB302}" dt="2026-07-11T02:40:43.103" v="30077" actId="22"/>
        <pc:sldMkLst>
          <pc:docMk/>
          <pc:sldMk cId="3975007834" sldId="1322"/>
        </pc:sldMkLst>
        <pc:spChg chg="add">
          <ac:chgData name="寛 渡邉" userId="556407f432b5019f" providerId="LiveId" clId="{853F8ABC-9519-4914-A5AD-3AD8A1EDB302}" dt="2026-07-11T02:40:43.103" v="30077" actId="22"/>
          <ac:spMkLst>
            <pc:docMk/>
            <pc:sldMk cId="3975007834" sldId="1322"/>
            <ac:spMk id="5" creationId="{A6FD8467-3629-3907-9885-9E99F4CCF440}"/>
          </ac:spMkLst>
        </pc:spChg>
      </pc:sldChg>
      <pc:sldChg chg="addSp modSp add mod ord modAnim">
        <pc:chgData name="寛 渡邉" userId="556407f432b5019f" providerId="LiveId" clId="{853F8ABC-9519-4914-A5AD-3AD8A1EDB302}" dt="2026-07-08T06:15:14.101" v="20952"/>
        <pc:sldMkLst>
          <pc:docMk/>
          <pc:sldMk cId="1301406453" sldId="1328"/>
        </pc:sldMkLst>
      </pc:sldChg>
      <pc:sldChg chg="addSp modSp mod">
        <pc:chgData name="寛 渡邉" userId="556407f432b5019f" providerId="LiveId" clId="{853F8ABC-9519-4914-A5AD-3AD8A1EDB302}" dt="2026-07-20T01:44:30.717" v="32064" actId="1035"/>
        <pc:sldMkLst>
          <pc:docMk/>
          <pc:sldMk cId="4193548166" sldId="1329"/>
        </pc:sldMkLst>
        <pc:spChg chg="add mod">
          <ac:chgData name="寛 渡邉" userId="556407f432b5019f" providerId="LiveId" clId="{853F8ABC-9519-4914-A5AD-3AD8A1EDB302}" dt="2026-07-20T01:44:30.717" v="32064" actId="1035"/>
          <ac:spMkLst>
            <pc:docMk/>
            <pc:sldMk cId="4193548166" sldId="1329"/>
            <ac:spMk id="3" creationId="{8C3327BB-2C43-33AB-242E-6555DCB088EA}"/>
          </ac:spMkLst>
        </pc:spChg>
        <pc:picChg chg="mod">
          <ac:chgData name="寛 渡邉" userId="556407f432b5019f" providerId="LiveId" clId="{853F8ABC-9519-4914-A5AD-3AD8A1EDB302}" dt="2026-07-20T01:43:41.574" v="31832" actId="1035"/>
          <ac:picMkLst>
            <pc:docMk/>
            <pc:sldMk cId="4193548166" sldId="1329"/>
            <ac:picMk id="5" creationId="{A0FA1477-4360-B8E7-4159-137403A46F53}"/>
          </ac:picMkLst>
        </pc:picChg>
      </pc:sldChg>
      <pc:sldChg chg="addSp mod">
        <pc:chgData name="寛 渡邉" userId="556407f432b5019f" providerId="LiveId" clId="{853F8ABC-9519-4914-A5AD-3AD8A1EDB302}" dt="2026-07-20T01:44:38.386" v="32065" actId="22"/>
        <pc:sldMkLst>
          <pc:docMk/>
          <pc:sldMk cId="2612760144" sldId="1330"/>
        </pc:sldMkLst>
        <pc:spChg chg="add">
          <ac:chgData name="寛 渡邉" userId="556407f432b5019f" providerId="LiveId" clId="{853F8ABC-9519-4914-A5AD-3AD8A1EDB302}" dt="2026-07-20T01:44:38.386" v="32065" actId="22"/>
          <ac:spMkLst>
            <pc:docMk/>
            <pc:sldMk cId="2612760144" sldId="1330"/>
            <ac:spMk id="8" creationId="{65D0FF03-3AA8-C356-5010-54FE50C39CB8}"/>
          </ac:spMkLst>
        </pc:spChg>
      </pc:sldChg>
      <pc:sldChg chg="delSp add mod ord delAnim">
        <pc:chgData name="寛 渡邉" userId="556407f432b5019f" providerId="LiveId" clId="{853F8ABC-9519-4914-A5AD-3AD8A1EDB302}" dt="2026-07-03T09:56:49.881" v="19555"/>
        <pc:sldMkLst>
          <pc:docMk/>
          <pc:sldMk cId="296565016" sldId="1334"/>
        </pc:sldMkLst>
      </pc:sldChg>
      <pc:sldChg chg="addSp modSp add mod">
        <pc:chgData name="寛 渡邉" userId="556407f432b5019f" providerId="LiveId" clId="{853F8ABC-9519-4914-A5AD-3AD8A1EDB302}" dt="2026-07-11T02:40:34.938" v="30076" actId="1036"/>
        <pc:sldMkLst>
          <pc:docMk/>
          <pc:sldMk cId="2573058024" sldId="1339"/>
        </pc:sldMkLst>
        <pc:spChg chg="add mod">
          <ac:chgData name="寛 渡邉" userId="556407f432b5019f" providerId="LiveId" clId="{853F8ABC-9519-4914-A5AD-3AD8A1EDB302}" dt="2026-07-11T02:40:34.938" v="30076" actId="1036"/>
          <ac:spMkLst>
            <pc:docMk/>
            <pc:sldMk cId="2573058024" sldId="1339"/>
            <ac:spMk id="6" creationId="{A2D83354-2103-9A11-9301-53BD1AC02DF5}"/>
          </ac:spMkLst>
        </pc:spChg>
      </pc:sldChg>
      <pc:sldChg chg="addSp modSp mod">
        <pc:chgData name="寛 渡邉" userId="556407f432b5019f" providerId="LiveId" clId="{853F8ABC-9519-4914-A5AD-3AD8A1EDB302}" dt="2026-07-20T01:41:53.823" v="31521" actId="554"/>
        <pc:sldMkLst>
          <pc:docMk/>
          <pc:sldMk cId="966653528" sldId="1340"/>
        </pc:sldMkLst>
        <pc:spChg chg="add mod">
          <ac:chgData name="寛 渡邉" userId="556407f432b5019f" providerId="LiveId" clId="{853F8ABC-9519-4914-A5AD-3AD8A1EDB302}" dt="2026-07-20T01:41:53.823" v="31521" actId="554"/>
          <ac:spMkLst>
            <pc:docMk/>
            <pc:sldMk cId="966653528" sldId="1340"/>
            <ac:spMk id="3" creationId="{8C004E91-3A31-B274-2591-2DA2CC6D3D57}"/>
          </ac:spMkLst>
        </pc:spChg>
      </pc:sldChg>
      <pc:sldChg chg="addSp delSp modSp add mod">
        <pc:chgData name="寛 渡邉" userId="556407f432b5019f" providerId="LiveId" clId="{853F8ABC-9519-4914-A5AD-3AD8A1EDB302}" dt="2026-07-11T04:10:33.197" v="30747" actId="12788"/>
        <pc:sldMkLst>
          <pc:docMk/>
          <pc:sldMk cId="805714100" sldId="2748"/>
        </pc:sldMkLst>
        <pc:spChg chg="mod">
          <ac:chgData name="寛 渡邉" userId="556407f432b5019f" providerId="LiveId" clId="{853F8ABC-9519-4914-A5AD-3AD8A1EDB302}" dt="2026-07-11T04:10:33.197" v="30747" actId="12788"/>
          <ac:spMkLst>
            <pc:docMk/>
            <pc:sldMk cId="805714100" sldId="2748"/>
            <ac:spMk id="3" creationId="{8E4D5A27-3AD3-CEA7-BB97-C83FA4B7F289}"/>
          </ac:spMkLst>
        </pc:spChg>
      </pc:sldChg>
      <pc:sldChg chg="addSp delSp modSp new add del mod">
        <pc:chgData name="寛 渡邉" userId="556407f432b5019f" providerId="LiveId" clId="{853F8ABC-9519-4914-A5AD-3AD8A1EDB302}" dt="2026-07-20T01:34:43.546" v="31429" actId="47"/>
        <pc:sldMkLst>
          <pc:docMk/>
          <pc:sldMk cId="2218685030" sldId="2749"/>
        </pc:sldMkLst>
      </pc:sldChg>
      <pc:sldChg chg="addSp delSp modSp new mod">
        <pc:chgData name="寛 渡邉" userId="556407f432b5019f" providerId="LiveId" clId="{853F8ABC-9519-4914-A5AD-3AD8A1EDB302}" dt="2026-07-20T01:36:34.976" v="31442" actId="20577"/>
        <pc:sldMkLst>
          <pc:docMk/>
          <pc:sldMk cId="983333498" sldId="2750"/>
        </pc:sldMkLst>
        <pc:spChg chg="add mod">
          <ac:chgData name="寛 渡邉" userId="556407f432b5019f" providerId="LiveId" clId="{853F8ABC-9519-4914-A5AD-3AD8A1EDB302}" dt="2026-07-20T01:36:34.976" v="31442" actId="20577"/>
          <ac:spMkLst>
            <pc:docMk/>
            <pc:sldMk cId="983333498" sldId="2750"/>
            <ac:spMk id="2" creationId="{CBDE8514-207E-8FAC-C7CF-9F7C726888A3}"/>
          </ac:spMkLst>
        </pc:spChg>
        <pc:spChg chg="add mod">
          <ac:chgData name="寛 渡邉" userId="556407f432b5019f" providerId="LiveId" clId="{853F8ABC-9519-4914-A5AD-3AD8A1EDB302}" dt="2026-07-10T05:03:35.177" v="23735" actId="20577"/>
          <ac:spMkLst>
            <pc:docMk/>
            <pc:sldMk cId="983333498" sldId="2750"/>
            <ac:spMk id="4" creationId="{F266EA34-FECE-47BF-1893-C86243963AFC}"/>
          </ac:spMkLst>
        </pc:spChg>
        <pc:spChg chg="add mod">
          <ac:chgData name="寛 渡邉" userId="556407f432b5019f" providerId="LiveId" clId="{853F8ABC-9519-4914-A5AD-3AD8A1EDB302}" dt="2026-07-08T06:58:53.989" v="23709" actId="1037"/>
          <ac:spMkLst>
            <pc:docMk/>
            <pc:sldMk cId="983333498" sldId="2750"/>
            <ac:spMk id="17" creationId="{F705BEE1-E116-FB75-DD03-4EB627069019}"/>
          </ac:spMkLst>
        </pc:spChg>
        <pc:spChg chg="add mod">
          <ac:chgData name="寛 渡邉" userId="556407f432b5019f" providerId="LiveId" clId="{853F8ABC-9519-4914-A5AD-3AD8A1EDB302}" dt="2026-07-08T06:59:27.117" v="23715" actId="554"/>
          <ac:spMkLst>
            <pc:docMk/>
            <pc:sldMk cId="983333498" sldId="2750"/>
            <ac:spMk id="19" creationId="{00066B73-954A-89CC-4E69-746FFD833BC0}"/>
          </ac:spMkLst>
        </pc:spChg>
        <pc:spChg chg="add mod">
          <ac:chgData name="寛 渡邉" userId="556407f432b5019f" providerId="LiveId" clId="{853F8ABC-9519-4914-A5AD-3AD8A1EDB302}" dt="2026-07-08T06:58:53.989" v="23709" actId="1037"/>
          <ac:spMkLst>
            <pc:docMk/>
            <pc:sldMk cId="983333498" sldId="2750"/>
            <ac:spMk id="21" creationId="{A9F09BC3-9F92-13BD-19E5-823AA9185DE4}"/>
          </ac:spMkLst>
        </pc:spChg>
        <pc:spChg chg="add mod">
          <ac:chgData name="寛 渡邉" userId="556407f432b5019f" providerId="LiveId" clId="{853F8ABC-9519-4914-A5AD-3AD8A1EDB302}" dt="2026-07-08T06:59:27.117" v="23715" actId="554"/>
          <ac:spMkLst>
            <pc:docMk/>
            <pc:sldMk cId="983333498" sldId="2750"/>
            <ac:spMk id="23" creationId="{3FA87C0A-1EE9-CEA2-09FB-3C442330352B}"/>
          </ac:spMkLst>
        </pc:spChg>
        <pc:spChg chg="add mod">
          <ac:chgData name="寛 渡邉" userId="556407f432b5019f" providerId="LiveId" clId="{853F8ABC-9519-4914-A5AD-3AD8A1EDB302}" dt="2026-07-08T06:59:27.117" v="23715" actId="554"/>
          <ac:spMkLst>
            <pc:docMk/>
            <pc:sldMk cId="983333498" sldId="2750"/>
            <ac:spMk id="25" creationId="{2F10FBE2-DF72-3BEC-C265-BA2617E2D365}"/>
          </ac:spMkLst>
        </pc:spChg>
        <pc:spChg chg="add mod">
          <ac:chgData name="寛 渡邉" userId="556407f432b5019f" providerId="LiveId" clId="{853F8ABC-9519-4914-A5AD-3AD8A1EDB302}" dt="2026-07-08T06:58:53.989" v="23709" actId="1037"/>
          <ac:spMkLst>
            <pc:docMk/>
            <pc:sldMk cId="983333498" sldId="2750"/>
            <ac:spMk id="27" creationId="{DD22248E-5259-5DB1-05BC-3B0D4B0B0D01}"/>
          </ac:spMkLst>
        </pc:spChg>
        <pc:spChg chg="add mod">
          <ac:chgData name="寛 渡邉" userId="556407f432b5019f" providerId="LiveId" clId="{853F8ABC-9519-4914-A5AD-3AD8A1EDB302}" dt="2026-07-08T06:59:17.930" v="23714" actId="1037"/>
          <ac:spMkLst>
            <pc:docMk/>
            <pc:sldMk cId="983333498" sldId="2750"/>
            <ac:spMk id="29" creationId="{84D46B58-4048-8555-F07D-5F186026F192}"/>
          </ac:spMkLst>
        </pc:spChg>
        <pc:spChg chg="add mod">
          <ac:chgData name="寛 渡邉" userId="556407f432b5019f" providerId="LiveId" clId="{853F8ABC-9519-4914-A5AD-3AD8A1EDB302}" dt="2026-07-08T06:59:17.930" v="23714" actId="1037"/>
          <ac:spMkLst>
            <pc:docMk/>
            <pc:sldMk cId="983333498" sldId="2750"/>
            <ac:spMk id="31" creationId="{08670462-B656-C260-86AC-6CFDF6278736}"/>
          </ac:spMkLst>
        </pc:spChg>
        <pc:spChg chg="add mod">
          <ac:chgData name="寛 渡邉" userId="556407f432b5019f" providerId="LiveId" clId="{853F8ABC-9519-4914-A5AD-3AD8A1EDB302}" dt="2026-07-08T06:58:53.989" v="23709" actId="1037"/>
          <ac:spMkLst>
            <pc:docMk/>
            <pc:sldMk cId="983333498" sldId="2750"/>
            <ac:spMk id="33" creationId="{B4449565-D2D2-40CC-E1FD-6C01851A819A}"/>
          </ac:spMkLst>
        </pc:spChg>
        <pc:picChg chg="add mod">
          <ac:chgData name="寛 渡邉" userId="556407f432b5019f" providerId="LiveId" clId="{853F8ABC-9519-4914-A5AD-3AD8A1EDB302}" dt="2026-07-08T07:00:24.341" v="23716" actId="2085"/>
          <ac:picMkLst>
            <pc:docMk/>
            <pc:sldMk cId="983333498" sldId="2750"/>
            <ac:picMk id="5" creationId="{8152E99E-8060-A086-1AFE-2A5F3A59C0E0}"/>
          </ac:picMkLst>
        </pc:picChg>
        <pc:picChg chg="add mod">
          <ac:chgData name="寛 渡邉" userId="556407f432b5019f" providerId="LiveId" clId="{853F8ABC-9519-4914-A5AD-3AD8A1EDB302}" dt="2026-07-08T06:59:17.930" v="23714" actId="1037"/>
          <ac:picMkLst>
            <pc:docMk/>
            <pc:sldMk cId="983333498" sldId="2750"/>
            <ac:picMk id="6" creationId="{2AB445B1-8176-DF76-E9E1-6145616E37E8}"/>
          </ac:picMkLst>
        </pc:picChg>
        <pc:picChg chg="add mod">
          <ac:chgData name="寛 渡邉" userId="556407f432b5019f" providerId="LiveId" clId="{853F8ABC-9519-4914-A5AD-3AD8A1EDB302}" dt="2026-07-08T06:42:48.098" v="23133" actId="12788"/>
          <ac:picMkLst>
            <pc:docMk/>
            <pc:sldMk cId="983333498" sldId="2750"/>
            <ac:picMk id="7" creationId="{28399D7E-9AFF-F718-D3B1-68C51C62604A}"/>
          </ac:picMkLst>
        </pc:picChg>
        <pc:picChg chg="add mod">
          <ac:chgData name="寛 渡邉" userId="556407f432b5019f" providerId="LiveId" clId="{853F8ABC-9519-4914-A5AD-3AD8A1EDB302}" dt="2026-07-08T06:54:17.707" v="23538" actId="12788"/>
          <ac:picMkLst>
            <pc:docMk/>
            <pc:sldMk cId="983333498" sldId="2750"/>
            <ac:picMk id="8" creationId="{F0582CE2-2E6D-8B87-ECDD-D875615A2FED}"/>
          </ac:picMkLst>
        </pc:picChg>
        <pc:picChg chg="add mod">
          <ac:chgData name="寛 渡邉" userId="556407f432b5019f" providerId="LiveId" clId="{853F8ABC-9519-4914-A5AD-3AD8A1EDB302}" dt="2026-07-08T06:59:17.930" v="23714" actId="1037"/>
          <ac:picMkLst>
            <pc:docMk/>
            <pc:sldMk cId="983333498" sldId="2750"/>
            <ac:picMk id="9" creationId="{46DA6FE2-AB83-363E-578C-CD08C2AACF3C}"/>
          </ac:picMkLst>
        </pc:picChg>
        <pc:picChg chg="add mod">
          <ac:chgData name="寛 渡邉" userId="556407f432b5019f" providerId="LiveId" clId="{853F8ABC-9519-4914-A5AD-3AD8A1EDB302}" dt="2026-07-08T06:42:48.098" v="23133" actId="12788"/>
          <ac:picMkLst>
            <pc:docMk/>
            <pc:sldMk cId="983333498" sldId="2750"/>
            <ac:picMk id="10" creationId="{13288274-9BA6-2748-8B19-CACA9E62DB89}"/>
          </ac:picMkLst>
        </pc:picChg>
        <pc:picChg chg="add mod">
          <ac:chgData name="寛 渡邉" userId="556407f432b5019f" providerId="LiveId" clId="{853F8ABC-9519-4914-A5AD-3AD8A1EDB302}" dt="2026-07-08T06:54:17.707" v="23538" actId="12788"/>
          <ac:picMkLst>
            <pc:docMk/>
            <pc:sldMk cId="983333498" sldId="2750"/>
            <ac:picMk id="12" creationId="{FEEE990C-FD4F-523A-427C-10F5530206AE}"/>
          </ac:picMkLst>
        </pc:picChg>
        <pc:picChg chg="add mod">
          <ac:chgData name="寛 渡邉" userId="556407f432b5019f" providerId="LiveId" clId="{853F8ABC-9519-4914-A5AD-3AD8A1EDB302}" dt="2026-07-08T06:59:17.930" v="23714" actId="1037"/>
          <ac:picMkLst>
            <pc:docMk/>
            <pc:sldMk cId="983333498" sldId="2750"/>
            <ac:picMk id="14" creationId="{EC29BFB2-EF60-5029-D90C-244043A8AA12}"/>
          </ac:picMkLst>
        </pc:picChg>
        <pc:picChg chg="add mod">
          <ac:chgData name="寛 渡邉" userId="556407f432b5019f" providerId="LiveId" clId="{853F8ABC-9519-4914-A5AD-3AD8A1EDB302}" dt="2026-07-08T06:43:35.459" v="23137" actId="554"/>
          <ac:picMkLst>
            <pc:docMk/>
            <pc:sldMk cId="983333498" sldId="2750"/>
            <ac:picMk id="16" creationId="{297FCC02-5FA6-7532-6156-2D5C9338B771}"/>
          </ac:picMkLst>
        </pc:picChg>
      </pc:sldChg>
      <pc:sldChg chg="addSp delSp modSp new mod modAnim">
        <pc:chgData name="寛 渡邉" userId="556407f432b5019f" providerId="LiveId" clId="{853F8ABC-9519-4914-A5AD-3AD8A1EDB302}" dt="2026-07-20T01:42:10.491" v="31523" actId="554"/>
        <pc:sldMkLst>
          <pc:docMk/>
          <pc:sldMk cId="2370323940" sldId="2751"/>
        </pc:sldMkLst>
        <pc:spChg chg="add mod">
          <ac:chgData name="寛 渡邉" userId="556407f432b5019f" providerId="LiveId" clId="{853F8ABC-9519-4914-A5AD-3AD8A1EDB302}" dt="2026-07-20T01:42:10.491" v="31523" actId="554"/>
          <ac:spMkLst>
            <pc:docMk/>
            <pc:sldMk cId="2370323940" sldId="2751"/>
            <ac:spMk id="2" creationId="{08E741E7-3D6C-76C2-940B-C0D39CBB353B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11" creationId="{E033E74E-E561-DA8E-3383-C2718299E63D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15" creationId="{2385CF84-769F-E807-FB10-5207A09D435B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17" creationId="{D23C8695-C1D7-2F35-8768-1A9C3DEA2327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19" creationId="{456A5D24-29C7-1EC1-3259-AFD2E5E3766B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24" creationId="{42606DCE-4860-4A2B-8019-598646354488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25" creationId="{F684E059-A125-C15C-79C0-355CEFD88E1F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27" creationId="{12C53753-0629-ED23-C7C6-8F9CD0F02692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28" creationId="{A9676E8A-AD0E-2991-9548-E75403B27813}"/>
          </ac:spMkLst>
        </pc:spChg>
        <pc:spChg chg="add mod">
          <ac:chgData name="寛 渡邉" userId="556407f432b5019f" providerId="LiveId" clId="{853F8ABC-9519-4914-A5AD-3AD8A1EDB302}" dt="2026-07-11T15:31:29.188" v="31064" actId="1037"/>
          <ac:spMkLst>
            <pc:docMk/>
            <pc:sldMk cId="2370323940" sldId="2751"/>
            <ac:spMk id="30" creationId="{1D8152F2-4675-6B90-F409-AA0B95172B1E}"/>
          </ac:spMkLst>
        </pc:spChg>
        <pc:spChg chg="add mod">
          <ac:chgData name="寛 渡邉" userId="556407f432b5019f" providerId="LiveId" clId="{853F8ABC-9519-4914-A5AD-3AD8A1EDB302}" dt="2026-07-10T11:58:31.935" v="27156" actId="20577"/>
          <ac:spMkLst>
            <pc:docMk/>
            <pc:sldMk cId="2370323940" sldId="2751"/>
            <ac:spMk id="33" creationId="{738A8876-FACF-47B9-B00F-F86DF71E2F6E}"/>
          </ac:spMkLst>
        </pc:spChg>
        <pc:spChg chg="add mod">
          <ac:chgData name="寛 渡邉" userId="556407f432b5019f" providerId="LiveId" clId="{853F8ABC-9519-4914-A5AD-3AD8A1EDB302}" dt="2026-07-11T15:32:28.626" v="31210" actId="1037"/>
          <ac:spMkLst>
            <pc:docMk/>
            <pc:sldMk cId="2370323940" sldId="2751"/>
            <ac:spMk id="34" creationId="{EB93BB7A-F7C0-637F-4440-02108B823132}"/>
          </ac:spMkLst>
        </pc:spChg>
        <pc:spChg chg="add mod">
          <ac:chgData name="寛 渡邉" userId="556407f432b5019f" providerId="LiveId" clId="{853F8ABC-9519-4914-A5AD-3AD8A1EDB302}" dt="2026-07-11T02:45:21.899" v="30084" actId="164"/>
          <ac:spMkLst>
            <pc:docMk/>
            <pc:sldMk cId="2370323940" sldId="2751"/>
            <ac:spMk id="35" creationId="{03AE0295-5202-AFF4-40B6-D0DD1354CB9A}"/>
          </ac:spMkLst>
        </pc:spChg>
        <pc:spChg chg="add mod">
          <ac:chgData name="寛 渡邉" userId="556407f432b5019f" providerId="LiveId" clId="{853F8ABC-9519-4914-A5AD-3AD8A1EDB302}" dt="2026-07-11T02:45:21.899" v="30084" actId="164"/>
          <ac:spMkLst>
            <pc:docMk/>
            <pc:sldMk cId="2370323940" sldId="2751"/>
            <ac:spMk id="37" creationId="{AB23C3AA-44F5-46C3-7E82-07D03E8C5B28}"/>
          </ac:spMkLst>
        </pc:spChg>
        <pc:spChg chg="add mod">
          <ac:chgData name="寛 渡邉" userId="556407f432b5019f" providerId="LiveId" clId="{853F8ABC-9519-4914-A5AD-3AD8A1EDB302}" dt="2026-07-11T15:32:28.626" v="31210" actId="1037"/>
          <ac:spMkLst>
            <pc:docMk/>
            <pc:sldMk cId="2370323940" sldId="2751"/>
            <ac:spMk id="46" creationId="{A5FC518A-B564-71C7-C12E-2AD052198011}"/>
          </ac:spMkLst>
        </pc:spChg>
        <pc:grpChg chg="add mod">
          <ac:chgData name="寛 渡邉" userId="556407f432b5019f" providerId="LiveId" clId="{853F8ABC-9519-4914-A5AD-3AD8A1EDB302}" dt="2026-07-11T15:31:59.257" v="31150" actId="1037"/>
          <ac:grpSpMkLst>
            <pc:docMk/>
            <pc:sldMk cId="2370323940" sldId="2751"/>
            <ac:grpSpMk id="49" creationId="{1574BC85-93B7-9341-980A-791FF9257071}"/>
          </ac:grpSpMkLst>
        </pc:grpChg>
        <pc:picChg chg="add mod">
          <ac:chgData name="寛 渡邉" userId="556407f432b5019f" providerId="LiveId" clId="{853F8ABC-9519-4914-A5AD-3AD8A1EDB302}" dt="2026-07-11T15:31:59.257" v="31150" actId="1037"/>
          <ac:picMkLst>
            <pc:docMk/>
            <pc:sldMk cId="2370323940" sldId="2751"/>
            <ac:picMk id="5" creationId="{2B581205-09F4-F28A-CB2D-36098930ED25}"/>
          </ac:picMkLst>
        </pc:picChg>
        <pc:picChg chg="add mod">
          <ac:chgData name="寛 渡邉" userId="556407f432b5019f" providerId="LiveId" clId="{853F8ABC-9519-4914-A5AD-3AD8A1EDB302}" dt="2026-07-10T12:34:14.539" v="28818" actId="1036"/>
          <ac:picMkLst>
            <pc:docMk/>
            <pc:sldMk cId="2370323940" sldId="2751"/>
            <ac:picMk id="7" creationId="{51C40AB2-F93D-0441-58BB-26C3D45AF905}"/>
          </ac:picMkLst>
        </pc:picChg>
        <pc:picChg chg="add mod ord modCrop">
          <ac:chgData name="寛 渡邉" userId="556407f432b5019f" providerId="LiveId" clId="{853F8ABC-9519-4914-A5AD-3AD8A1EDB302}" dt="2026-07-10T17:45:41.743" v="29580" actId="1037"/>
          <ac:picMkLst>
            <pc:docMk/>
            <pc:sldMk cId="2370323940" sldId="2751"/>
            <ac:picMk id="13" creationId="{9F687312-660E-0FB7-2AA3-8B5ED03F4C3A}"/>
          </ac:picMkLst>
        </pc:picChg>
        <pc:picChg chg="add mod ord">
          <ac:chgData name="寛 渡邉" userId="556407f432b5019f" providerId="LiveId" clId="{853F8ABC-9519-4914-A5AD-3AD8A1EDB302}" dt="2026-07-11T15:31:29.188" v="31064" actId="1037"/>
          <ac:picMkLst>
            <pc:docMk/>
            <pc:sldMk cId="2370323940" sldId="2751"/>
            <ac:picMk id="21" creationId="{EC1A8A8D-981F-F003-BC4B-EAC0FC549969}"/>
          </ac:picMkLst>
        </pc:picChg>
        <pc:picChg chg="add mod ord">
          <ac:chgData name="寛 渡邉" userId="556407f432b5019f" providerId="LiveId" clId="{853F8ABC-9519-4914-A5AD-3AD8A1EDB302}" dt="2026-07-10T12:27:48.914" v="28333" actId="1037"/>
          <ac:picMkLst>
            <pc:docMk/>
            <pc:sldMk cId="2370323940" sldId="2751"/>
            <ac:picMk id="23" creationId="{F6BC9009-14E1-A0FD-01A6-C91770EC2AAC}"/>
          </ac:picMkLst>
        </pc:picChg>
        <pc:picChg chg="add mod ord">
          <ac:chgData name="寛 渡邉" userId="556407f432b5019f" providerId="LiveId" clId="{853F8ABC-9519-4914-A5AD-3AD8A1EDB302}" dt="2026-07-11T15:32:40.344" v="31277" actId="1038"/>
          <ac:picMkLst>
            <pc:docMk/>
            <pc:sldMk cId="2370323940" sldId="2751"/>
            <ac:picMk id="45" creationId="{9097D336-C648-14FE-592F-AD5CB000DF23}"/>
          </ac:picMkLst>
        </pc:picChg>
        <pc:cxnChg chg="add mod">
          <ac:chgData name="寛 渡邉" userId="556407f432b5019f" providerId="LiveId" clId="{853F8ABC-9519-4914-A5AD-3AD8A1EDB302}" dt="2026-07-11T02:45:21.899" v="30084" actId="164"/>
          <ac:cxnSpMkLst>
            <pc:docMk/>
            <pc:sldMk cId="2370323940" sldId="2751"/>
            <ac:cxnSpMk id="39" creationId="{5476525A-17E8-AA54-350B-AF2C17D43333}"/>
          </ac:cxnSpMkLst>
        </pc:cxnChg>
        <pc:cxnChg chg="add mod">
          <ac:chgData name="寛 渡邉" userId="556407f432b5019f" providerId="LiveId" clId="{853F8ABC-9519-4914-A5AD-3AD8A1EDB302}" dt="2026-07-11T02:45:21.899" v="30084" actId="164"/>
          <ac:cxnSpMkLst>
            <pc:docMk/>
            <pc:sldMk cId="2370323940" sldId="2751"/>
            <ac:cxnSpMk id="40" creationId="{DE9F1F21-488E-3418-6D51-62AB4BEF4E07}"/>
          </ac:cxnSpMkLst>
        </pc:cxnChg>
      </pc:sldChg>
      <pc:sldChg chg="modSp new mod">
        <pc:chgData name="寛 渡邉" userId="556407f432b5019f" providerId="LiveId" clId="{853F8ABC-9519-4914-A5AD-3AD8A1EDB302}" dt="2026-07-11T02:28:52.371" v="29998" actId="20577"/>
        <pc:sldMkLst>
          <pc:docMk/>
          <pc:sldMk cId="1227401934" sldId="2752"/>
        </pc:sldMkLst>
        <pc:spChg chg="mod">
          <ac:chgData name="寛 渡邉" userId="556407f432b5019f" providerId="LiveId" clId="{853F8ABC-9519-4914-A5AD-3AD8A1EDB302}" dt="2026-07-11T02:26:19.816" v="29954" actId="122"/>
          <ac:spMkLst>
            <pc:docMk/>
            <pc:sldMk cId="1227401934" sldId="2752"/>
            <ac:spMk id="2" creationId="{ABC9511D-02EC-2DA5-1C3C-C1FE234F6A35}"/>
          </ac:spMkLst>
        </pc:spChg>
        <pc:spChg chg="mod">
          <ac:chgData name="寛 渡邉" userId="556407f432b5019f" providerId="LiveId" clId="{853F8ABC-9519-4914-A5AD-3AD8A1EDB302}" dt="2026-07-11T02:28:52.371" v="29998" actId="20577"/>
          <ac:spMkLst>
            <pc:docMk/>
            <pc:sldMk cId="1227401934" sldId="2752"/>
            <ac:spMk id="3" creationId="{D80D944D-F707-4CDA-BA50-F3BA4E089CB7}"/>
          </ac:spMkLst>
        </pc:spChg>
      </pc:sldChg>
      <pc:sldMasterChg chg="delSldLayout">
        <pc:chgData name="寛 渡邉" userId="556407f432b5019f" providerId="LiveId" clId="{853F8ABC-9519-4914-A5AD-3AD8A1EDB302}" dt="2026-07-10T12:38:15.408" v="28823" actId="47"/>
        <pc:sldMasterMkLst>
          <pc:docMk/>
          <pc:sldMasterMk cId="1211890594" sldId="2147483685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CE5C4-4BE6-48D5-9040-26AEE8BCCA1C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0A328-1E94-489E-B77E-2474D1B58C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06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D8B3D7-29F7-584B-369C-A94F4965A1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004141F-AD27-8B4E-23AF-4111A10E7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4EF705-ADF9-354B-5AB4-F9CD605F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BC8242-2C20-5CAB-7696-43FC0390D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21AC44-E383-10AA-5820-6D5E293E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412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FDD24E-49E6-201D-6738-2664B7DE3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641309-2C84-5800-4759-E92E3CFC85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81613D-E39F-A89A-D961-A1B412B1B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0276F0-E5BA-3860-AED8-39F1DB2A8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836B8F-6291-6629-08F9-1EE3DC3C9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91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ACE8A61-C182-840F-8BBE-40FBA7971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3173523-6DE9-235A-FB95-E93DD9F81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D16D17-1383-3D52-EF17-2AAABC0C3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6782AE-48C4-DCEE-0574-FDECD3DA0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B74350-7AC3-8A5F-0439-B505B4B0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3033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2142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371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732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330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08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502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447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1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6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1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55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C1B932-5AAC-289F-F171-CE50F651A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E03CA7-6563-AEB8-21AA-EB0FAAE8D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3B16D8-F0D4-7090-92B5-95762145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0408F-CC5E-66DA-4099-C3F87ED1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89E76A-E5A4-A7C3-B239-B1C620792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779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4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042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4330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81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6659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393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179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928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881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556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21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8ABB2E-858E-0169-58E2-1DFC0264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054AC53-8AB4-708B-770B-FFE1147C9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AF4A89-F345-41C9-E575-2D1C6667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F1F323-239C-4672-43DA-6BBADF9D4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57D997-C04C-18E7-E7B6-BD8ABB186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6217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587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489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339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376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886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666DD0-7F28-8721-152D-389B92735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541624-E9BB-C355-EEEB-52C7CB9D2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A12FD6-D55E-13F8-1B9B-4DDEE6CAE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8A245A7-C232-C062-B5C1-7A5F6F8E5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7BCE0E-E0A6-669F-AF88-7D97A0181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39EBAA-070C-72BD-3867-862464F7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728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40C2ED-E3C1-116C-0F73-E7B5816A9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AC9819-E68F-3A7A-7CC8-08ED71E3F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2799BD-FFFF-E107-F93E-7805BC76D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A05E2D-6C75-B692-410C-4DBDB8CFDA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AA169CA-485B-9EC9-6DD7-B7499D58D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C90E538-010B-D86E-66C0-FFBAF03F9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24D2DE9-29FE-5833-34D9-F8BF6E579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6669837-7410-9B6A-EB10-FE968754C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562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914AE0-C0DA-D60A-C63D-22C086F2F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8209D8B-93C5-7DF1-62E4-5064D68BC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F8BADFA-763F-BC1A-B30B-44BA3433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8CF02AA-A525-FFEE-B167-AFEA8511E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337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5A74627-74C2-D514-FD37-C1941724A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8E13B7-3A1B-E35B-8F6C-DF0BBC317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92EDDD-503E-590E-B2D4-48892A744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110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CDE49-1117-A0EF-9CF1-32C214AF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B30A1F-903C-4F95-A795-15BF84171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C7BD1D-26CB-4F0C-B412-009D1DEB7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C76E13-B177-A115-6F33-1B4F7711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BF1A6A-2F63-E7DF-A5C8-FDF3C1EC8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DB23B5-DB53-09CD-FD5D-F198038F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1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F2B63F-9300-DEA5-6EA3-72EBB8926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A1B6694-6427-F3A7-3FDE-E44293214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18D515-7C17-23C5-D152-7836A6E93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13EB44A-1CAD-A89C-40B1-D22AADE8F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BF2A462-0A80-C703-60CD-EB969DDD3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9CE5A50-CDF6-19A0-DE9B-B3CC0CB8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118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0843041-3D44-1B90-4A23-9ABCE8694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F9D162-5F9E-30B1-2FEA-183C78692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275B15-CDC1-EEA0-50AF-CAAAEE4265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55759-887C-4A1C-B7E5-FC521C98D2FD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0B032F-7D62-5456-FF49-F40B1E4A8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5E5F2E-66EE-761B-9CCD-C9E7842462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F5D05-8C6D-4E75-9CC0-E69E7B1CEA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2026/7/20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29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E8D70-60E9-44B4-BF78-BD56E8AB0351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E9AF1-7B24-4D9E-812A-8E94CEB91C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89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7.gif"/><Relationship Id="rId7" Type="http://schemas.openxmlformats.org/officeDocument/2006/relationships/image" Target="../media/image2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9.emf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250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40.png"/><Relationship Id="rId5" Type="http://schemas.openxmlformats.org/officeDocument/2006/relationships/image" Target="../media/image41.svg"/><Relationship Id="rId4" Type="http://schemas.openxmlformats.org/officeDocument/2006/relationships/image" Target="../media/image4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2.emf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0.emf"/><Relationship Id="rId5" Type="http://schemas.openxmlformats.org/officeDocument/2006/relationships/image" Target="../media/image120.png"/><Relationship Id="rId10" Type="http://schemas.openxmlformats.org/officeDocument/2006/relationships/image" Target="../media/image100.png"/><Relationship Id="rId9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761.png"/><Relationship Id="rId7" Type="http://schemas.openxmlformats.org/officeDocument/2006/relationships/image" Target="../media/image80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G"/><Relationship Id="rId4" Type="http://schemas.openxmlformats.org/officeDocument/2006/relationships/image" Target="../media/image6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0.emf"/><Relationship Id="rId5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6000"/>
          </a:xfrm>
          <a:prstGeom prst="rect">
            <a:avLst/>
          </a:prstGeom>
        </p:spPr>
      </p:pic>
      <p:sp>
        <p:nvSpPr>
          <p:cNvPr id="4" name="AutoShape 2" descr="https://www.nap.edu/openbook/0309062764/xhtml/images/img00000.jpg"/>
          <p:cNvSpPr>
            <a:spLocks noChangeAspect="1" noChangeArrowheads="1"/>
          </p:cNvSpPr>
          <p:nvPr/>
        </p:nvSpPr>
        <p:spPr bwMode="auto">
          <a:xfrm>
            <a:off x="84667" y="-136526"/>
            <a:ext cx="4445000" cy="31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ja-JP" altLang="en-US" sz="2400">
              <a:solidFill>
                <a:prstClr val="black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>
              <a:solidFill>
                <a:prstClr val="white"/>
              </a:solidFill>
            </a:endParaRPr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416703" y="1857375"/>
            <a:ext cx="11358595" cy="314325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CENS research activities on excited- state lifetime measurements</a:t>
            </a:r>
          </a:p>
        </p:txBody>
      </p:sp>
      <p:sp>
        <p:nvSpPr>
          <p:cNvPr id="13" name="サブタイトル 2"/>
          <p:cNvSpPr txBox="1">
            <a:spLocks/>
          </p:cNvSpPr>
          <p:nvPr/>
        </p:nvSpPr>
        <p:spPr>
          <a:xfrm>
            <a:off x="7348736" y="5445224"/>
            <a:ext cx="4843264" cy="1412776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ja-JP" sz="4267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Hiroshi Watanabe</a:t>
            </a:r>
          </a:p>
          <a:p>
            <a:pPr marL="0" indent="0" algn="ctr">
              <a:buNone/>
            </a:pPr>
            <a:r>
              <a:rPr lang="en-US" altLang="ja-JP" sz="4267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CENS, IBS</a:t>
            </a:r>
            <a:endParaRPr lang="ja-JP" altLang="en-US" sz="4267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EE9468-B400-13B2-AA03-77D466AB90F5}"/>
              </a:ext>
            </a:extLst>
          </p:cNvPr>
          <p:cNvSpPr txBox="1"/>
          <p:nvPr/>
        </p:nvSpPr>
        <p:spPr>
          <a:xfrm>
            <a:off x="1764518" y="700388"/>
            <a:ext cx="86629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800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2</a:t>
            </a:r>
            <a:r>
              <a:rPr kumimoji="1" lang="en-US" altLang="ja-JP" sz="2800" baseline="30000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kumimoji="1" lang="en-US" altLang="ja-JP" sz="2800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IBS Conference on Exotic Nuclei (</a:t>
            </a:r>
            <a:r>
              <a:rPr lang="en-US" altLang="ja-JP" sz="2800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ISEN</a:t>
            </a:r>
            <a:r>
              <a:rPr kumimoji="1" lang="en-US" altLang="ja-JP" sz="2800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2026)</a:t>
            </a:r>
          </a:p>
          <a:p>
            <a:pPr algn="ctr"/>
            <a:r>
              <a:rPr lang="en-US" altLang="ja-JP" sz="2800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July 22-24, 2026, Science Culture Center at IBS, Daejeon</a:t>
            </a:r>
          </a:p>
        </p:txBody>
      </p:sp>
    </p:spTree>
    <p:extLst>
      <p:ext uri="{BB962C8B-B14F-4D97-AF65-F5344CB8AC3E}">
        <p14:creationId xmlns:p14="http://schemas.microsoft.com/office/powerpoint/2010/main" val="4073081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F6DDC9F-C6AF-4FB2-A13E-C1E3630BE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23" t="11766" r="18074" b="26469"/>
          <a:stretch/>
        </p:blipFill>
        <p:spPr>
          <a:xfrm>
            <a:off x="3853944" y="1318806"/>
            <a:ext cx="2814587" cy="2520000"/>
          </a:xfrm>
          <a:prstGeom prst="rect">
            <a:avLst/>
          </a:prstGeom>
        </p:spPr>
      </p:pic>
      <p:pic>
        <p:nvPicPr>
          <p:cNvPr id="6" name="Picture 3" descr="C:\Users\phs1pr\AppData\Local\Microsoft\Windows\Temporary Internet Files\Content.Outlook\ET9VR3A6\20140903_095147 (3).jpg">
            <a:extLst>
              <a:ext uri="{FF2B5EF4-FFF2-40B4-BE49-F238E27FC236}">
                <a16:creationId xmlns:a16="http://schemas.microsoft.com/office/drawing/2014/main" id="{CD6F806C-7055-4DE5-9F15-4A0EC7C51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7" r="27078"/>
          <a:stretch/>
        </p:blipFill>
        <p:spPr bwMode="auto">
          <a:xfrm>
            <a:off x="50230" y="1318806"/>
            <a:ext cx="2832003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タイトル 1">
            <a:extLst>
              <a:ext uri="{FF2B5EF4-FFF2-40B4-BE49-F238E27FC236}">
                <a16:creationId xmlns:a16="http://schemas.microsoft.com/office/drawing/2014/main" id="{37087AA1-537F-4CE6-B2C7-8101A42BBE0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0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nternational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D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etector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A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ssembly for fast-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T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iming measurements of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E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xotic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N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uclei: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IDATEN</a:t>
            </a:r>
            <a:r>
              <a:rPr kumimoji="1" lang="en-US" altLang="ja-JP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 </a:t>
            </a:r>
            <a:endParaRPr kumimoji="1" lang="ja-JP" alt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53FACD8-C5B5-4CEB-9E6A-D533BF245BEB}"/>
              </a:ext>
            </a:extLst>
          </p:cNvPr>
          <p:cNvSpPr txBox="1"/>
          <p:nvPr/>
        </p:nvSpPr>
        <p:spPr>
          <a:xfrm>
            <a:off x="414212" y="526678"/>
            <a:ext cx="2104038" cy="73866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FATIMA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FA</a:t>
            </a:r>
            <a:r>
              <a:rPr kumimoji="1" lang="en-US" altLang="ja-JP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st-</a:t>
            </a:r>
            <a:r>
              <a:rPr kumimoji="1" lang="en-US" altLang="ja-JP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TIM</a:t>
            </a:r>
            <a:r>
              <a:rPr kumimoji="1" lang="en-US" altLang="ja-JP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ing</a:t>
            </a: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</a:t>
            </a: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rray 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AB2EC3E-40B7-42D6-B3A6-462E9A4E8898}"/>
              </a:ext>
            </a:extLst>
          </p:cNvPr>
          <p:cNvSpPr txBox="1"/>
          <p:nvPr/>
        </p:nvSpPr>
        <p:spPr>
          <a:xfrm>
            <a:off x="3241710" y="526678"/>
            <a:ext cx="4245136" cy="7489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KHALA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K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orea </a:t>
            </a: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H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igh-resolution </a:t>
            </a: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A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rray of </a:t>
            </a: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LA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Br</a:t>
            </a:r>
            <a:r>
              <a:rPr kumimoji="1" lang="en-US" altLang="ja-JP" sz="1800" b="0" i="1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3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(Ce)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D09CD3F-E72B-4C20-B16B-E59129A186C4}"/>
              </a:ext>
            </a:extLst>
          </p:cNvPr>
          <p:cNvSpPr txBox="1"/>
          <p:nvPr/>
        </p:nvSpPr>
        <p:spPr>
          <a:xfrm>
            <a:off x="3124782" y="2095682"/>
            <a:ext cx="679994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5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+</a:t>
            </a:r>
            <a:endParaRPr kumimoji="1" lang="ja-JP" altLang="en-US" sz="5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E56A7F46-A21C-4599-9FEF-1CAEEEF0D8FA}"/>
              </a:ext>
            </a:extLst>
          </p:cNvPr>
          <p:cNvSpPr/>
          <p:nvPr/>
        </p:nvSpPr>
        <p:spPr>
          <a:xfrm>
            <a:off x="6977525" y="2175466"/>
            <a:ext cx="480053" cy="78428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4" name="表 6">
            <a:extLst>
              <a:ext uri="{FF2B5EF4-FFF2-40B4-BE49-F238E27FC236}">
                <a16:creationId xmlns:a16="http://schemas.microsoft.com/office/drawing/2014/main" id="{5B3F4891-8003-45C1-A2FE-EDD29B6F443A}"/>
              </a:ext>
            </a:extLst>
          </p:cNvPr>
          <p:cNvGraphicFramePr>
            <a:graphicFrameLocks noGrp="1"/>
          </p:cNvGraphicFramePr>
          <p:nvPr/>
        </p:nvGraphicFramePr>
        <p:xfrm>
          <a:off x="18662" y="4221374"/>
          <a:ext cx="5908807" cy="25806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313180">
                  <a:extLst>
                    <a:ext uri="{9D8B030D-6E8A-4147-A177-3AD203B41FA5}">
                      <a16:colId xmlns:a16="http://schemas.microsoft.com/office/drawing/2014/main" val="242932081"/>
                    </a:ext>
                  </a:extLst>
                </a:gridCol>
                <a:gridCol w="2203397">
                  <a:extLst>
                    <a:ext uri="{9D8B030D-6E8A-4147-A177-3AD203B41FA5}">
                      <a16:colId xmlns:a16="http://schemas.microsoft.com/office/drawing/2014/main" val="1606770112"/>
                    </a:ext>
                  </a:extLst>
                </a:gridCol>
                <a:gridCol w="2392230">
                  <a:extLst>
                    <a:ext uri="{9D8B030D-6E8A-4147-A177-3AD203B41FA5}">
                      <a16:colId xmlns:a16="http://schemas.microsoft.com/office/drawing/2014/main" val="1358362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units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units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670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Crystal size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𝜙</a:t>
                      </a:r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1.5” × 2”-length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𝜙</a:t>
                      </a:r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1.5” × 1.5”-length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087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PMT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R9779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R13408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809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δE</a:t>
                      </a:r>
                      <a:r>
                        <a:rPr lang="en-US" altLang="ja-JP" sz="1800" b="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ja-JP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altLang="ja-JP" sz="1800" b="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3.4 % @779 keV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3.3 % @662 keV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7923081"/>
                  </a:ext>
                </a:extLst>
              </a:tr>
              <a:tr h="472341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δT</a:t>
                      </a:r>
                      <a:r>
                        <a:rPr lang="en-US" altLang="ja-JP" sz="1800" b="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US" altLang="ja-JP" sz="1800" b="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altLang="ja-JP" sz="1400" b="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FWHM</a:t>
                      </a: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(γ-γ coin.)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334.3(4) </a:t>
                      </a:r>
                      <a:r>
                        <a:rPr lang="en-US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</a:t>
                      </a:r>
                      <a:endParaRPr lang="en-US" sz="1800" b="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(1332-1173 keV)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335(1) </a:t>
                      </a:r>
                      <a:r>
                        <a:rPr lang="en-US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</a:t>
                      </a:r>
                      <a:endParaRPr lang="en-US" sz="1800" b="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(511-511 keV)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634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Owners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 of Surrey</a:t>
                      </a:r>
                    </a:p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 of Brighton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Korea U.</a:t>
                      </a:r>
                    </a:p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Times New Roman" panose="02020603050405020304" pitchFamily="18" charset="0"/>
                        </a:rPr>
                        <a:t>Seoul National U.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2768179"/>
                  </a:ext>
                </a:extLst>
              </a:tr>
            </a:tbl>
          </a:graphicData>
        </a:graphic>
      </p:graphicFrame>
      <p:sp>
        <p:nvSpPr>
          <p:cNvPr id="7" name="矢印: 下 6">
            <a:extLst>
              <a:ext uri="{FF2B5EF4-FFF2-40B4-BE49-F238E27FC236}">
                <a16:creationId xmlns:a16="http://schemas.microsoft.com/office/drawing/2014/main" id="{FD2E2B97-5E7E-4762-BA32-E0BA940788CA}"/>
              </a:ext>
            </a:extLst>
          </p:cNvPr>
          <p:cNvSpPr/>
          <p:nvPr/>
        </p:nvSpPr>
        <p:spPr>
          <a:xfrm>
            <a:off x="2081369" y="3909040"/>
            <a:ext cx="690465" cy="252000"/>
          </a:xfrm>
          <a:prstGeom prst="downArrow">
            <a:avLst/>
          </a:prstGeom>
          <a:noFill/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7" name="矢印: 下 26">
            <a:extLst>
              <a:ext uri="{FF2B5EF4-FFF2-40B4-BE49-F238E27FC236}">
                <a16:creationId xmlns:a16="http://schemas.microsoft.com/office/drawing/2014/main" id="{20B9838D-CA3E-42E9-8213-84F65A600A83}"/>
              </a:ext>
            </a:extLst>
          </p:cNvPr>
          <p:cNvSpPr/>
          <p:nvPr/>
        </p:nvSpPr>
        <p:spPr>
          <a:xfrm flipH="1">
            <a:off x="4392599" y="3909040"/>
            <a:ext cx="690465" cy="252000"/>
          </a:xfrm>
          <a:prstGeom prst="downArrow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88D9F41-F02B-4C00-8F0C-392F45A958AD}"/>
              </a:ext>
            </a:extLst>
          </p:cNvPr>
          <p:cNvSpPr txBox="1"/>
          <p:nvPr/>
        </p:nvSpPr>
        <p:spPr>
          <a:xfrm>
            <a:off x="8063921" y="526678"/>
            <a:ext cx="3995004" cy="7386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IDATEN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82 LaBr</a:t>
            </a:r>
            <a:r>
              <a:rPr kumimoji="1" lang="en-US" altLang="ja-JP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3</a:t>
            </a:r>
            <a:r>
              <a:rPr kumimoji="1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(Ce) + 2 Clover </a:t>
            </a:r>
            <a:r>
              <a:rPr kumimoji="1" lang="en-US" altLang="ja-JP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HPGe</a:t>
            </a:r>
            <a:r>
              <a:rPr kumimoji="1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 detectors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54C6BF4-E082-4E6A-9F70-6487E604CFF4}"/>
              </a:ext>
            </a:extLst>
          </p:cNvPr>
          <p:cNvSpPr/>
          <p:nvPr/>
        </p:nvSpPr>
        <p:spPr>
          <a:xfrm>
            <a:off x="3549831" y="4217564"/>
            <a:ext cx="2376000" cy="259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B568C662-4CBD-45D1-8DD7-C382AFB91001}"/>
              </a:ext>
            </a:extLst>
          </p:cNvPr>
          <p:cNvSpPr/>
          <p:nvPr/>
        </p:nvSpPr>
        <p:spPr>
          <a:xfrm>
            <a:off x="1328601" y="4217564"/>
            <a:ext cx="2196000" cy="2592000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3" name="図 2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302C2593-FD3F-4F6A-9449-39A11C578E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7692000" y="1451738"/>
            <a:ext cx="4500000" cy="2254137"/>
          </a:xfrm>
          <a:prstGeom prst="rect">
            <a:avLst/>
          </a:prstGeom>
        </p:spPr>
      </p:pic>
      <p:pic>
        <p:nvPicPr>
          <p:cNvPr id="149" name="図 148" descr="ロゴ&#10;&#10;自動的に生成された説明">
            <a:extLst>
              <a:ext uri="{FF2B5EF4-FFF2-40B4-BE49-F238E27FC236}">
                <a16:creationId xmlns:a16="http://schemas.microsoft.com/office/drawing/2014/main" id="{4D8CB618-2F31-4591-B8FD-2ED0BF733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227" y="1391285"/>
            <a:ext cx="1062404" cy="720000"/>
          </a:xfrm>
          <a:prstGeom prst="rect">
            <a:avLst/>
          </a:prstGeom>
        </p:spPr>
      </p:pic>
      <p:pic>
        <p:nvPicPr>
          <p:cNvPr id="1028" name="Picture 4" descr="Image result for イギリス 国旗">
            <a:extLst>
              <a:ext uri="{FF2B5EF4-FFF2-40B4-BE49-F238E27FC236}">
                <a16:creationId xmlns:a16="http://schemas.microsoft.com/office/drawing/2014/main" id="{6A160680-C5F3-4F59-ACCB-3C356A9D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42" y="1437375"/>
            <a:ext cx="1008000" cy="62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図 150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040563F4-1DAE-46EB-AF43-B7B0280472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7692000" y="1451738"/>
            <a:ext cx="4500000" cy="225413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C1DAA13-3DCA-A04E-9CB9-9647BE248B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0865" y="3693385"/>
            <a:ext cx="4322271" cy="313200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6B187C0-8DFE-7F4C-EF79-C1C3B28E5DF5}"/>
              </a:ext>
            </a:extLst>
          </p:cNvPr>
          <p:cNvSpPr txBox="1"/>
          <p:nvPr/>
        </p:nvSpPr>
        <p:spPr>
          <a:xfrm>
            <a:off x="8841839" y="3731298"/>
            <a:ext cx="331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Simulated γ-ray FEP efficiency with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82 LaBr</a:t>
            </a:r>
            <a:r>
              <a:rPr kumimoji="1" lang="en-US" altLang="ja-JP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(Ce) at 17cm from the center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96981906-B4C4-CE56-FC30-8FA57AF86623}"/>
              </a:ext>
            </a:extLst>
          </p:cNvPr>
          <p:cNvCxnSpPr>
            <a:cxnSpLocks/>
          </p:cNvCxnSpPr>
          <p:nvPr/>
        </p:nvCxnSpPr>
        <p:spPr>
          <a:xfrm flipH="1">
            <a:off x="8731624" y="4899252"/>
            <a:ext cx="393349" cy="4296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140B3AC-AD54-5106-4C77-5A6ECE1DC618}"/>
              </a:ext>
            </a:extLst>
          </p:cNvPr>
          <p:cNvSpPr txBox="1"/>
          <p:nvPr/>
        </p:nvSpPr>
        <p:spPr>
          <a:xfrm>
            <a:off x="8724837" y="4625170"/>
            <a:ext cx="178286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~9 % @500 keV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237DE0C-0D80-7120-E84A-C33F73EFC88E}"/>
              </a:ext>
            </a:extLst>
          </p:cNvPr>
          <p:cNvSpPr txBox="1"/>
          <p:nvPr/>
        </p:nvSpPr>
        <p:spPr>
          <a:xfrm>
            <a:off x="9186765" y="5180062"/>
            <a:ext cx="284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The world’s most efficient fast-timing LaBr</a:t>
            </a:r>
            <a:r>
              <a:rPr kumimoji="1" lang="en-US" altLang="ja-JP" sz="1800" b="1" i="1" u="none" strike="noStrike" kern="1200" cap="none" spc="0" normalizeH="0" baseline="-2500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</a:t>
            </a:r>
            <a:r>
              <a:rPr kumimoji="1" lang="en-US" altLang="ja-JP" sz="1800" b="1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(Ce) array</a:t>
            </a:r>
            <a:endParaRPr kumimoji="1" lang="ja-JP" altLang="en-US" sz="1800" b="1" i="1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52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F6DDC9F-C6AF-4FB2-A13E-C1E3630BE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23" t="11766" r="18074" b="26469"/>
          <a:stretch/>
        </p:blipFill>
        <p:spPr>
          <a:xfrm>
            <a:off x="3853944" y="1318806"/>
            <a:ext cx="2814587" cy="2520000"/>
          </a:xfrm>
          <a:prstGeom prst="rect">
            <a:avLst/>
          </a:prstGeom>
        </p:spPr>
      </p:pic>
      <p:pic>
        <p:nvPicPr>
          <p:cNvPr id="6" name="Picture 3" descr="C:\Users\phs1pr\AppData\Local\Microsoft\Windows\Temporary Internet Files\Content.Outlook\ET9VR3A6\20140903_095147 (3).jpg">
            <a:extLst>
              <a:ext uri="{FF2B5EF4-FFF2-40B4-BE49-F238E27FC236}">
                <a16:creationId xmlns:a16="http://schemas.microsoft.com/office/drawing/2014/main" id="{CD6F806C-7055-4DE5-9F15-4A0EC7C51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7" r="27078"/>
          <a:stretch/>
        </p:blipFill>
        <p:spPr bwMode="auto">
          <a:xfrm>
            <a:off x="50230" y="1318806"/>
            <a:ext cx="2832003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タイトル 1">
            <a:extLst>
              <a:ext uri="{FF2B5EF4-FFF2-40B4-BE49-F238E27FC236}">
                <a16:creationId xmlns:a16="http://schemas.microsoft.com/office/drawing/2014/main" id="{37087AA1-537F-4CE6-B2C7-8101A42BBE0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0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nternational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D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etector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A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ssembly for fast-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T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iming measurements of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E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xotic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N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uclei: </a:t>
            </a:r>
            <a:r>
              <a:rPr kumimoji="1" lang="en-US" altLang="ja-JP" sz="2400" b="1" i="0" u="sng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IDATEN</a:t>
            </a:r>
            <a:r>
              <a:rPr kumimoji="1" lang="en-US" altLang="ja-JP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 </a:t>
            </a:r>
            <a:endParaRPr kumimoji="1" lang="ja-JP" alt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53FACD8-C5B5-4CEB-9E6A-D533BF245BEB}"/>
              </a:ext>
            </a:extLst>
          </p:cNvPr>
          <p:cNvSpPr txBox="1"/>
          <p:nvPr/>
        </p:nvSpPr>
        <p:spPr>
          <a:xfrm>
            <a:off x="414212" y="526678"/>
            <a:ext cx="2104038" cy="73866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FATIMA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FA</a:t>
            </a:r>
            <a:r>
              <a:rPr kumimoji="1" lang="en-US" altLang="ja-JP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st-</a:t>
            </a:r>
            <a:r>
              <a:rPr kumimoji="1" lang="en-US" altLang="ja-JP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TIM</a:t>
            </a:r>
            <a:r>
              <a:rPr kumimoji="1" lang="en-US" altLang="ja-JP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ing</a:t>
            </a: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</a:t>
            </a: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rray 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AB2EC3E-40B7-42D6-B3A6-462E9A4E8898}"/>
              </a:ext>
            </a:extLst>
          </p:cNvPr>
          <p:cNvSpPr txBox="1"/>
          <p:nvPr/>
        </p:nvSpPr>
        <p:spPr>
          <a:xfrm>
            <a:off x="3241710" y="526678"/>
            <a:ext cx="4245136" cy="7489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KHALA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K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orea </a:t>
            </a: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H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igh-resolution </a:t>
            </a: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A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rray of </a:t>
            </a:r>
            <a:r>
              <a:rPr kumimoji="1" lang="en-US" altLang="ja-JP" sz="18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LA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Br</a:t>
            </a:r>
            <a:r>
              <a:rPr kumimoji="1" lang="en-US" altLang="ja-JP" sz="1800" b="0" i="1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3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(Ce)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D09CD3F-E72B-4C20-B16B-E59129A186C4}"/>
              </a:ext>
            </a:extLst>
          </p:cNvPr>
          <p:cNvSpPr txBox="1"/>
          <p:nvPr/>
        </p:nvSpPr>
        <p:spPr>
          <a:xfrm>
            <a:off x="3124782" y="2095682"/>
            <a:ext cx="679994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53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+</a:t>
            </a:r>
            <a:endParaRPr kumimoji="1" lang="ja-JP" altLang="en-US" sz="5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E56A7F46-A21C-4599-9FEF-1CAEEEF0D8FA}"/>
              </a:ext>
            </a:extLst>
          </p:cNvPr>
          <p:cNvSpPr/>
          <p:nvPr/>
        </p:nvSpPr>
        <p:spPr>
          <a:xfrm>
            <a:off x="6977525" y="2175466"/>
            <a:ext cx="480053" cy="78428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FD2E2B97-5E7E-4762-BA32-E0BA940788CA}"/>
              </a:ext>
            </a:extLst>
          </p:cNvPr>
          <p:cNvSpPr/>
          <p:nvPr/>
        </p:nvSpPr>
        <p:spPr>
          <a:xfrm>
            <a:off x="2081369" y="3909040"/>
            <a:ext cx="690465" cy="252000"/>
          </a:xfrm>
          <a:prstGeom prst="downArrow">
            <a:avLst/>
          </a:prstGeom>
          <a:noFill/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7" name="矢印: 下 26">
            <a:extLst>
              <a:ext uri="{FF2B5EF4-FFF2-40B4-BE49-F238E27FC236}">
                <a16:creationId xmlns:a16="http://schemas.microsoft.com/office/drawing/2014/main" id="{20B9838D-CA3E-42E9-8213-84F65A600A83}"/>
              </a:ext>
            </a:extLst>
          </p:cNvPr>
          <p:cNvSpPr/>
          <p:nvPr/>
        </p:nvSpPr>
        <p:spPr>
          <a:xfrm flipH="1">
            <a:off x="4392599" y="3909040"/>
            <a:ext cx="690465" cy="252000"/>
          </a:xfrm>
          <a:prstGeom prst="downArrow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88D9F41-F02B-4C00-8F0C-392F45A958AD}"/>
              </a:ext>
            </a:extLst>
          </p:cNvPr>
          <p:cNvSpPr txBox="1"/>
          <p:nvPr/>
        </p:nvSpPr>
        <p:spPr>
          <a:xfrm>
            <a:off x="8063921" y="526678"/>
            <a:ext cx="3995004" cy="7386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IDATEN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82 LaBr</a:t>
            </a:r>
            <a:r>
              <a:rPr kumimoji="1" lang="en-US" altLang="ja-JP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3</a:t>
            </a:r>
            <a:r>
              <a:rPr kumimoji="1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(Ce) + 2 Clover </a:t>
            </a:r>
            <a:r>
              <a:rPr kumimoji="1" lang="en-US" altLang="ja-JP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HPGe</a:t>
            </a:r>
            <a:r>
              <a:rPr kumimoji="1" lang="en-US" altLang="ja-JP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 detectors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3" name="図 2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302C2593-FD3F-4F6A-9449-39A11C578E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7692000" y="1451738"/>
            <a:ext cx="4500000" cy="2254137"/>
          </a:xfrm>
          <a:prstGeom prst="rect">
            <a:avLst/>
          </a:prstGeom>
        </p:spPr>
      </p:pic>
      <p:pic>
        <p:nvPicPr>
          <p:cNvPr id="149" name="図 148" descr="ロゴ&#10;&#10;自動的に生成された説明">
            <a:extLst>
              <a:ext uri="{FF2B5EF4-FFF2-40B4-BE49-F238E27FC236}">
                <a16:creationId xmlns:a16="http://schemas.microsoft.com/office/drawing/2014/main" id="{4D8CB618-2F31-4591-B8FD-2ED0BF733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227" y="1391285"/>
            <a:ext cx="1062404" cy="720000"/>
          </a:xfrm>
          <a:prstGeom prst="rect">
            <a:avLst/>
          </a:prstGeom>
        </p:spPr>
      </p:pic>
      <p:pic>
        <p:nvPicPr>
          <p:cNvPr id="1028" name="Picture 4" descr="Image result for イギリス 国旗">
            <a:extLst>
              <a:ext uri="{FF2B5EF4-FFF2-40B4-BE49-F238E27FC236}">
                <a16:creationId xmlns:a16="http://schemas.microsoft.com/office/drawing/2014/main" id="{6A160680-C5F3-4F59-ACCB-3C356A9D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42" y="1437375"/>
            <a:ext cx="1008000" cy="62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図 150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040563F4-1DAE-46EB-AF43-B7B0280472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7692000" y="1451738"/>
            <a:ext cx="4500000" cy="2254137"/>
          </a:xfrm>
          <a:prstGeom prst="rect">
            <a:avLst/>
          </a:prstGeom>
        </p:spPr>
      </p:pic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DF579C54-F1E5-2DE7-19B2-061FEEF3A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720" y="4799387"/>
            <a:ext cx="5508000" cy="2016000"/>
          </a:xfr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of 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ja-JP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- 10 ns lifetimes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 electronic fast-timing methods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of </a:t>
            </a: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levels and γ rays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β-γ spectroscopy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for </a:t>
            </a: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previously unexplored isomers</a:t>
            </a:r>
            <a:endParaRPr lang="ja-JP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FBDC60C-5B55-83F3-4CEC-01421DE2CFAD}"/>
              </a:ext>
            </a:extLst>
          </p:cNvPr>
          <p:cNvSpPr txBox="1"/>
          <p:nvPr/>
        </p:nvSpPr>
        <p:spPr>
          <a:xfrm>
            <a:off x="7874127" y="4204352"/>
            <a:ext cx="2931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Scope of IDATEN</a:t>
            </a:r>
          </a:p>
        </p:txBody>
      </p:sp>
      <p:graphicFrame>
        <p:nvGraphicFramePr>
          <p:cNvPr id="2" name="表 6">
            <a:extLst>
              <a:ext uri="{FF2B5EF4-FFF2-40B4-BE49-F238E27FC236}">
                <a16:creationId xmlns:a16="http://schemas.microsoft.com/office/drawing/2014/main" id="{E51EA457-2986-01F1-3511-740C70FC7F25}"/>
              </a:ext>
            </a:extLst>
          </p:cNvPr>
          <p:cNvGraphicFramePr>
            <a:graphicFrameLocks noGrp="1"/>
          </p:cNvGraphicFramePr>
          <p:nvPr/>
        </p:nvGraphicFramePr>
        <p:xfrm>
          <a:off x="18662" y="4221374"/>
          <a:ext cx="5908807" cy="25806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313180">
                  <a:extLst>
                    <a:ext uri="{9D8B030D-6E8A-4147-A177-3AD203B41FA5}">
                      <a16:colId xmlns:a16="http://schemas.microsoft.com/office/drawing/2014/main" val="242932081"/>
                    </a:ext>
                  </a:extLst>
                </a:gridCol>
                <a:gridCol w="2203397">
                  <a:extLst>
                    <a:ext uri="{9D8B030D-6E8A-4147-A177-3AD203B41FA5}">
                      <a16:colId xmlns:a16="http://schemas.microsoft.com/office/drawing/2014/main" val="1606770112"/>
                    </a:ext>
                  </a:extLst>
                </a:gridCol>
                <a:gridCol w="2392230">
                  <a:extLst>
                    <a:ext uri="{9D8B030D-6E8A-4147-A177-3AD203B41FA5}">
                      <a16:colId xmlns:a16="http://schemas.microsoft.com/office/drawing/2014/main" val="1358362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units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units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670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Crystal size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𝜙</a:t>
                      </a:r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1.5” × 2”-length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𝜙</a:t>
                      </a:r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1.5” × 1.5”-length</a:t>
                      </a:r>
                      <a:endParaRPr kumimoji="1" lang="ja-JP" alt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087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PMT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R9779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R13408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809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δE</a:t>
                      </a:r>
                      <a:r>
                        <a:rPr lang="en-US" altLang="ja-JP" sz="1800" b="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ja-JP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altLang="ja-JP" sz="1800" b="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3.4 % @779 keV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3.3 % @662 keV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7923081"/>
                  </a:ext>
                </a:extLst>
              </a:tr>
              <a:tr h="472341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δT</a:t>
                      </a:r>
                      <a:r>
                        <a:rPr lang="en-US" altLang="ja-JP" sz="1800" b="0" kern="1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r>
                        <a:rPr lang="en-US" altLang="ja-JP" sz="1800" b="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altLang="ja-JP" sz="1400" b="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FWHM</a:t>
                      </a: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(γ-γ coin.)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334.3(4) </a:t>
                      </a:r>
                      <a:r>
                        <a:rPr lang="en-US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</a:t>
                      </a:r>
                      <a:endParaRPr lang="en-US" sz="1800" b="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(1332-1173 keV)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335(1) </a:t>
                      </a:r>
                      <a:r>
                        <a:rPr lang="en-US" sz="1800" b="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</a:t>
                      </a:r>
                      <a:endParaRPr lang="en-US" sz="1800" b="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(511-511 keV)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634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Owners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 of Surrey</a:t>
                      </a:r>
                    </a:p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 of Brighton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Korea U.</a:t>
                      </a:r>
                    </a:p>
                    <a:p>
                      <a:pPr algn="ctr"/>
                      <a:r>
                        <a:rPr lang="en-US" altLang="ja-JP" sz="1800" b="0" kern="1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Times New Roman" panose="02020603050405020304" pitchFamily="18" charset="0"/>
                        </a:rPr>
                        <a:t>Seoul National U.</a:t>
                      </a:r>
                      <a:endParaRPr lang="ja-JP" sz="1800" b="0" kern="1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2768179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8DFD50-55FC-75EC-FA9D-3014F0A90ABB}"/>
              </a:ext>
            </a:extLst>
          </p:cNvPr>
          <p:cNvSpPr/>
          <p:nvPr/>
        </p:nvSpPr>
        <p:spPr>
          <a:xfrm>
            <a:off x="3549831" y="4217564"/>
            <a:ext cx="2376000" cy="259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3482A0E-777C-FA41-EBA1-FB255ABE5290}"/>
              </a:ext>
            </a:extLst>
          </p:cNvPr>
          <p:cNvSpPr/>
          <p:nvPr/>
        </p:nvSpPr>
        <p:spPr>
          <a:xfrm>
            <a:off x="1328601" y="4217564"/>
            <a:ext cx="2196000" cy="2592000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156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B53C7480-0407-496C-5A0E-53320983D5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574779" y="688163"/>
            <a:ext cx="4500000" cy="2254137"/>
          </a:xfrm>
          <a:prstGeom prst="rect">
            <a:avLst/>
          </a:prstGeom>
        </p:spPr>
      </p:pic>
      <p:pic>
        <p:nvPicPr>
          <p:cNvPr id="5" name="図 4" descr="ダイアグラム, 概略図&#10;&#10;自動的に生成された説明">
            <a:extLst>
              <a:ext uri="{FF2B5EF4-FFF2-40B4-BE49-F238E27FC236}">
                <a16:creationId xmlns:a16="http://schemas.microsoft.com/office/drawing/2014/main" id="{C9D13C1C-F5A9-4F69-9BAF-BCDF14C5B3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7" b="14422"/>
          <a:stretch/>
        </p:blipFill>
        <p:spPr>
          <a:xfrm>
            <a:off x="5385210" y="503377"/>
            <a:ext cx="6016022" cy="3240000"/>
          </a:xfrm>
          <a:prstGeom prst="rect">
            <a:avLst/>
          </a:prstGeom>
        </p:spPr>
      </p:pic>
      <p:sp>
        <p:nvSpPr>
          <p:cNvPr id="135" name="タイトル 1">
            <a:extLst>
              <a:ext uri="{FF2B5EF4-FFF2-40B4-BE49-F238E27FC236}">
                <a16:creationId xmlns:a16="http://schemas.microsoft.com/office/drawing/2014/main" id="{5C94DD4B-5B5A-4AB7-92DD-1C2944BFF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setup: SRC </a:t>
            </a:r>
            <a:r>
              <a:rPr lang="ja-JP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ja-JP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BigRIPS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ja-JP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ZeroDegree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ja-JP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IDATEN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9" name="直線矢印コネクタ 138">
            <a:extLst>
              <a:ext uri="{FF2B5EF4-FFF2-40B4-BE49-F238E27FC236}">
                <a16:creationId xmlns:a16="http://schemas.microsoft.com/office/drawing/2014/main" id="{3C4F9CE6-926E-4714-A0C5-7B7B1B46A84F}"/>
              </a:ext>
            </a:extLst>
          </p:cNvPr>
          <p:cNvCxnSpPr/>
          <p:nvPr/>
        </p:nvCxnSpPr>
        <p:spPr>
          <a:xfrm flipH="1">
            <a:off x="2871245" y="1808211"/>
            <a:ext cx="3181739" cy="0"/>
          </a:xfrm>
          <a:prstGeom prst="straightConnector1">
            <a:avLst/>
          </a:prstGeom>
          <a:ln w="5715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直方体 156">
            <a:extLst>
              <a:ext uri="{FF2B5EF4-FFF2-40B4-BE49-F238E27FC236}">
                <a16:creationId xmlns:a16="http://schemas.microsoft.com/office/drawing/2014/main" id="{0DBCBBAA-BA78-4C94-93B0-2FD013C6AD99}"/>
              </a:ext>
            </a:extLst>
          </p:cNvPr>
          <p:cNvSpPr/>
          <p:nvPr/>
        </p:nvSpPr>
        <p:spPr>
          <a:xfrm flipH="1">
            <a:off x="2701838" y="1686911"/>
            <a:ext cx="216000" cy="216000"/>
          </a:xfrm>
          <a:prstGeom prst="cub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1EDBDEE-9144-9094-431B-4885BE56379E}"/>
              </a:ext>
            </a:extLst>
          </p:cNvPr>
          <p:cNvSpPr txBox="1"/>
          <p:nvPr/>
        </p:nvSpPr>
        <p:spPr>
          <a:xfrm>
            <a:off x="10660812" y="512124"/>
            <a:ext cx="1531188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238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U beam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345 MeV/u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70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pnA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51" name="図 150" descr="屋内, テーブル, 座る, ボックス が含まれている画像&#10;&#10;自動的に生成された説明">
            <a:extLst>
              <a:ext uri="{FF2B5EF4-FFF2-40B4-BE49-F238E27FC236}">
                <a16:creationId xmlns:a16="http://schemas.microsoft.com/office/drawing/2014/main" id="{7F057721-280F-CAA9-7F19-D511EF7F53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" r="1622" b="33907"/>
          <a:stretch/>
        </p:blipFill>
        <p:spPr>
          <a:xfrm flipH="1">
            <a:off x="379195" y="5130910"/>
            <a:ext cx="2979690" cy="1620000"/>
          </a:xfrm>
          <a:prstGeom prst="rect">
            <a:avLst/>
          </a:prstGeom>
        </p:spPr>
      </p:pic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F3E3B2A3-E07C-5B68-B4E2-EBD473893987}"/>
              </a:ext>
            </a:extLst>
          </p:cNvPr>
          <p:cNvSpPr txBox="1"/>
          <p:nvPr/>
        </p:nvSpPr>
        <p:spPr>
          <a:xfrm>
            <a:off x="693077" y="4771185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DSSSD (Micron BB-7)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56" name="図 155">
            <a:extLst>
              <a:ext uri="{FF2B5EF4-FFF2-40B4-BE49-F238E27FC236}">
                <a16:creationId xmlns:a16="http://schemas.microsoft.com/office/drawing/2014/main" id="{5188BD1B-229F-B096-5A3C-9CE45F461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287" y="5090171"/>
            <a:ext cx="1805651" cy="1701478"/>
          </a:xfrm>
          <a:prstGeom prst="rect">
            <a:avLst/>
          </a:prstGeom>
        </p:spPr>
      </p:pic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1A965EB8-5167-9C60-4CFA-81EA6F85C96F}"/>
              </a:ext>
            </a:extLst>
          </p:cNvPr>
          <p:cNvSpPr txBox="1"/>
          <p:nvPr/>
        </p:nvSpPr>
        <p:spPr>
          <a:xfrm>
            <a:off x="3416746" y="4759464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Segmented plastic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59" name="図 158" descr="ロゴ&#10;&#10;自動的に生成された説明">
            <a:extLst>
              <a:ext uri="{FF2B5EF4-FFF2-40B4-BE49-F238E27FC236}">
                <a16:creationId xmlns:a16="http://schemas.microsoft.com/office/drawing/2014/main" id="{BA2E9BDA-0E76-CC4C-3980-01F80BD4FE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82" y="539411"/>
            <a:ext cx="1062404" cy="720000"/>
          </a:xfrm>
          <a:prstGeom prst="rect">
            <a:avLst/>
          </a:prstGeom>
        </p:spPr>
      </p:pic>
      <p:pic>
        <p:nvPicPr>
          <p:cNvPr id="160" name="Picture 4" descr="Image result for イギリス 国旗">
            <a:extLst>
              <a:ext uri="{FF2B5EF4-FFF2-40B4-BE49-F238E27FC236}">
                <a16:creationId xmlns:a16="http://schemas.microsoft.com/office/drawing/2014/main" id="{525AD8D4-F034-24CA-F37D-9EBDAAEC7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82" y="585501"/>
            <a:ext cx="1008000" cy="62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" name="吹き出し: 四角形 166">
            <a:extLst>
              <a:ext uri="{FF2B5EF4-FFF2-40B4-BE49-F238E27FC236}">
                <a16:creationId xmlns:a16="http://schemas.microsoft.com/office/drawing/2014/main" id="{78BB438B-4FC6-FC56-DE04-E37CC56D0DB2}"/>
              </a:ext>
            </a:extLst>
          </p:cNvPr>
          <p:cNvSpPr/>
          <p:nvPr/>
        </p:nvSpPr>
        <p:spPr>
          <a:xfrm>
            <a:off x="304803" y="4370415"/>
            <a:ext cx="5027884" cy="2431970"/>
          </a:xfrm>
          <a:prstGeom prst="wedgeRectCallout">
            <a:avLst>
              <a:gd name="adj1" fmla="val -947"/>
              <a:gd name="adj2" fmla="val -150478"/>
            </a:avLst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68" name="テキスト ボックス 167">
            <a:extLst>
              <a:ext uri="{FF2B5EF4-FFF2-40B4-BE49-F238E27FC236}">
                <a16:creationId xmlns:a16="http://schemas.microsoft.com/office/drawing/2014/main" id="{3529ACD4-D5A2-24E5-7D59-022771F91242}"/>
              </a:ext>
            </a:extLst>
          </p:cNvPr>
          <p:cNvSpPr txBox="1"/>
          <p:nvPr/>
        </p:nvSpPr>
        <p:spPr>
          <a:xfrm>
            <a:off x="1589081" y="4370415"/>
            <a:ext cx="24593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Active stopper system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6" name="図 5" descr="図形, バブル チャート&#10;&#10;自動的に生成された説明">
            <a:extLst>
              <a:ext uri="{FF2B5EF4-FFF2-40B4-BE49-F238E27FC236}">
                <a16:creationId xmlns:a16="http://schemas.microsoft.com/office/drawing/2014/main" id="{ECDE9FE0-1952-C5AB-FEA8-713FD65414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833" y="3593698"/>
            <a:ext cx="1062000" cy="73523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コンテンツ プレースホルダー 11">
            <a:extLst>
              <a:ext uri="{FF2B5EF4-FFF2-40B4-BE49-F238E27FC236}">
                <a16:creationId xmlns:a16="http://schemas.microsoft.com/office/drawing/2014/main" id="{87FB633B-2D0B-278A-561C-C148C98C2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720" y="4799387"/>
            <a:ext cx="5508000" cy="2016000"/>
          </a:xfr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of 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ja-JP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- 10 ns lifetimes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 electronic fast-timing methods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of </a:t>
            </a: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levels and γ rays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β-γ spectroscopy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for </a:t>
            </a: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previously unexplored isomers</a:t>
            </a:r>
            <a:endParaRPr lang="ja-JP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28E4C25-0796-8E86-D925-AF0F69802F61}"/>
              </a:ext>
            </a:extLst>
          </p:cNvPr>
          <p:cNvSpPr txBox="1"/>
          <p:nvPr/>
        </p:nvSpPr>
        <p:spPr>
          <a:xfrm>
            <a:off x="7874127" y="4204352"/>
            <a:ext cx="2931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Scope of IDATEN</a:t>
            </a:r>
          </a:p>
        </p:txBody>
      </p:sp>
    </p:spTree>
    <p:extLst>
      <p:ext uri="{BB962C8B-B14F-4D97-AF65-F5344CB8AC3E}">
        <p14:creationId xmlns:p14="http://schemas.microsoft.com/office/powerpoint/2010/main" val="1314681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7AE3D9-DE6F-C4ED-2EE7-44153A26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3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IDATEN commissioning experiment (26-27 June 2024)</a:t>
            </a:r>
            <a:endParaRPr kumimoji="1" lang="ja-JP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15229D3-71D4-CDBD-FC9F-B54732EE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819" y="1300528"/>
            <a:ext cx="11000362" cy="4351338"/>
          </a:xfrm>
        </p:spPr>
        <p:txBody>
          <a:bodyPr/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Spokespersons: HW, P.H. Regan, </a:t>
            </a:r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Moon</a:t>
            </a:r>
          </a:p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on-site participants from Korea, Japan, China, UK, Spain, Norway, Germany, France</a:t>
            </a:r>
          </a:p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beam: </a:t>
            </a:r>
            <a:r>
              <a:rPr lang="en-US" altLang="ja-JP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124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Xe, 345 MeV/u, 140 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pnA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29.5 hours for user beam time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DATEN_group_photo_2.jpeg" descr="IDATEN_group_photo_2.jpeg">
            <a:extLst>
              <a:ext uri="{FF2B5EF4-FFF2-40B4-BE49-F238E27FC236}">
                <a16:creationId xmlns:a16="http://schemas.microsoft.com/office/drawing/2014/main" id="{B8CF008B-FDF6-8E73-DD2C-E43DFC046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124" y="4287600"/>
            <a:ext cx="5101790" cy="24742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25922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532255C6-035A-2615-DC96-610A3283D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3"/>
          <a:stretch/>
        </p:blipFill>
        <p:spPr>
          <a:xfrm>
            <a:off x="3341290" y="895800"/>
            <a:ext cx="8748912" cy="4068000"/>
          </a:xfrm>
          <a:prstGeom prst="rect">
            <a:avLst/>
          </a:prstGeom>
        </p:spPr>
      </p:pic>
      <p:pic>
        <p:nvPicPr>
          <p:cNvPr id="16" name="이미지" descr="이미지">
            <a:extLst>
              <a:ext uri="{FF2B5EF4-FFF2-40B4-BE49-F238E27FC236}">
                <a16:creationId xmlns:a16="http://schemas.microsoft.com/office/drawing/2014/main" id="{F2A91CE9-08E5-F0CD-F62B-DE53D0D13E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36" y="784968"/>
            <a:ext cx="3067846" cy="406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タイトル 1">
            <a:extLst>
              <a:ext uri="{FF2B5EF4-FFF2-40B4-BE49-F238E27FC236}">
                <a16:creationId xmlns:a16="http://schemas.microsoft.com/office/drawing/2014/main" id="{600F8CA8-043F-F280-6A16-A52BC66B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setup in the IDATEN commissioning experiment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A222045-D5D5-FEAB-A352-20FC4B63059F}"/>
              </a:ext>
            </a:extLst>
          </p:cNvPr>
          <p:cNvSpPr txBox="1"/>
          <p:nvPr/>
        </p:nvSpPr>
        <p:spPr>
          <a:xfrm>
            <a:off x="8969888" y="794395"/>
            <a:ext cx="1954381" cy="36933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Courtesy of Y. Jang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" name="コンテンツ プレースホルダー 2">
            <a:extLst>
              <a:ext uri="{FF2B5EF4-FFF2-40B4-BE49-F238E27FC236}">
                <a16:creationId xmlns:a16="http://schemas.microsoft.com/office/drawing/2014/main" id="{4A9976EA-F6CB-B96D-91D0-F2567D09F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00" y="4990291"/>
            <a:ext cx="11052000" cy="1800000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LaBr</a:t>
            </a:r>
            <a:r>
              <a:rPr kumimoji="1" lang="en-US" altLang="ja-JP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(Ce) detectors (KHALA: 36 units from Korea U, 12 units from SNU)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Segmented plastic (</a:t>
            </a:r>
            <a:r>
              <a:rPr lang="en-US" altLang="ja-JP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GARi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2×2) as an active stopper for heavy ions and decay particles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PPAC and VETO plastic to monitor the beam profile</a:t>
            </a:r>
          </a:p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~2 m downstream from the original position at F11</a:t>
            </a:r>
            <a:endParaRPr kumimoji="1" lang="en-US" altLang="ja-JP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36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4" descr="텍스트, 도표, 폰트, 라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6D26776-308E-DCC8-8CA1-DBEB506C9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09" y="2141056"/>
            <a:ext cx="8129691" cy="4680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5584DBA-317E-2695-1DA3-43326611AE18}"/>
              </a:ext>
            </a:extLst>
          </p:cNvPr>
          <p:cNvSpPr txBox="1"/>
          <p:nvPr/>
        </p:nvSpPr>
        <p:spPr>
          <a:xfrm>
            <a:off x="4769896" y="284613"/>
            <a:ext cx="6757619" cy="1600438"/>
          </a:xfrm>
          <a:prstGeom prst="rect">
            <a:avLst/>
          </a:prstGeom>
          <a:noFill/>
          <a:ln w="28575">
            <a:solidFill>
              <a:srgbClr val="00FFFF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KHALA: 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orea 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H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igh-resolution 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rray of </a:t>
            </a:r>
            <a:r>
              <a:rPr kumimoji="1" lang="en-US" altLang="ja-JP" sz="2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LA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Br</a:t>
            </a:r>
            <a:r>
              <a:rPr kumimoji="1" lang="en-US" altLang="ja-JP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(Ce)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				B. Moon et al., NIMB 541 (2023) 253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𝜙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1.5”×1.5” crystal (BrilLanCe380) from Saint-Gobain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HAMAMATSU R13408 PMT assembly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36 units from Korea U., 12 units from SNU 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1FF63165-E98D-9225-A11F-8E8DB5AD2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184073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LaBr</a:t>
            </a:r>
            <a:r>
              <a:rPr lang="en-US" altLang="ja-JP" sz="2800" b="1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(Ce) detectors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F959532-C08B-1DB1-8D25-32CDFADA66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64" t="8154" r="20235" b="11184"/>
          <a:stretch/>
        </p:blipFill>
        <p:spPr>
          <a:xfrm rot="5400000">
            <a:off x="957327" y="177721"/>
            <a:ext cx="2276289" cy="336577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8BA9A0-4AEA-6823-1216-FDC5A7FD8AF4}"/>
              </a:ext>
            </a:extLst>
          </p:cNvPr>
          <p:cNvSpPr txBox="1"/>
          <p:nvPr/>
        </p:nvSpPr>
        <p:spPr>
          <a:xfrm>
            <a:off x="2344278" y="6386134"/>
            <a:ext cx="1829347" cy="36933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Courtesy of J. Lee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625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F2B58ED-7887-CC78-3431-AD11B1C4D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583" y="659753"/>
            <a:ext cx="5157787" cy="468000"/>
          </a:xfr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Times New Roman"/>
              </a:rPr>
              <a:t>Low-rate setting: ~120 cps at F11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EA2FAD-1A7F-A384-F63C-D015D03A8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476" y="5072817"/>
            <a:ext cx="5940000" cy="1692000"/>
          </a:xfr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for 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β-γ fast timing measurement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β-delayed proton emitter </a:t>
            </a:r>
            <a:r>
              <a:rPr lang="en-US" altLang="ja-JP" sz="2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</a:t>
            </a:r>
            <a:r>
              <a:rPr lang="en-US" altLang="ja-JP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1.17 s, </a:t>
            </a:r>
            <a:r>
              <a:rPr lang="en-US" altLang="ja-JP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εp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7.5 %)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Feasibility study for ion-β position correlation</a:t>
            </a:r>
            <a:endParaRPr lang="ja-JP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0B546083-D8F6-456E-FF5E-B2708AFA7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50607" y="659753"/>
            <a:ext cx="5183188" cy="468000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Times New Roman"/>
              </a:rPr>
              <a:t>High-rate setting: ~12 </a:t>
            </a:r>
            <a:r>
              <a:rPr kumimoji="0" lang="en-US" altLang="ja-JP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Times New Roman"/>
              </a:rPr>
              <a:t>kcps</a:t>
            </a:r>
            <a:r>
              <a:rPr kumimoji="0" lang="en-US" altLang="ja-JP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sym typeface="Times New Roman"/>
              </a:rPr>
              <a:t> at F11</a:t>
            </a: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50248DAC-D96B-4B10-9E50-651B640659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5072817"/>
            <a:ext cx="5940000" cy="1692000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for 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isomer-γ-γ fast-timing measurement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ja-JP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μs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isomers in </a:t>
            </a:r>
            <a:r>
              <a:rPr lang="en-US" altLang="ja-JP" sz="2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94,96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ja-JP" sz="2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feed the lower-lying levels with </a:t>
            </a:r>
            <a:r>
              <a:rPr lang="en-US" altLang="ja-JP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-ns lifetimes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 check at high-beam intensity</a:t>
            </a:r>
            <a:endParaRPr lang="ja-JP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7460913-2471-29FC-7350-A4CDFF822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settings in the commissioning experiment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2024-07-01_15-35-57.png" descr="2024-07-01_15-35-57.png">
            <a:extLst>
              <a:ext uri="{FF2B5EF4-FFF2-40B4-BE49-F238E27FC236}">
                <a16:creationId xmlns:a16="http://schemas.microsoft.com/office/drawing/2014/main" id="{BC67B360-70C1-9103-496C-1B973B5D4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4" y="1192789"/>
            <a:ext cx="5818075" cy="374388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선">
            <a:extLst>
              <a:ext uri="{FF2B5EF4-FFF2-40B4-BE49-F238E27FC236}">
                <a16:creationId xmlns:a16="http://schemas.microsoft.com/office/drawing/2014/main" id="{258113BC-9784-CA30-3522-97D6C30D88FE}"/>
              </a:ext>
            </a:extLst>
          </p:cNvPr>
          <p:cNvSpPr/>
          <p:nvPr/>
        </p:nvSpPr>
        <p:spPr>
          <a:xfrm>
            <a:off x="1291728" y="1921295"/>
            <a:ext cx="297443" cy="921706"/>
          </a:xfrm>
          <a:prstGeom prst="line">
            <a:avLst/>
          </a:prstGeom>
          <a:ln w="1905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12" name="선">
            <a:extLst>
              <a:ext uri="{FF2B5EF4-FFF2-40B4-BE49-F238E27FC236}">
                <a16:creationId xmlns:a16="http://schemas.microsoft.com/office/drawing/2014/main" id="{24110C4C-1662-377B-DC3E-D3F9A7539297}"/>
              </a:ext>
            </a:extLst>
          </p:cNvPr>
          <p:cNvSpPr/>
          <p:nvPr/>
        </p:nvSpPr>
        <p:spPr>
          <a:xfrm flipH="1">
            <a:off x="1943710" y="1935023"/>
            <a:ext cx="470432" cy="907978"/>
          </a:xfrm>
          <a:prstGeom prst="line">
            <a:avLst/>
          </a:prstGeom>
          <a:ln w="1905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13" name="94Pd">
            <a:extLst>
              <a:ext uri="{FF2B5EF4-FFF2-40B4-BE49-F238E27FC236}">
                <a16:creationId xmlns:a16="http://schemas.microsoft.com/office/drawing/2014/main" id="{87602A95-E5BE-FF60-1DAF-BBDE6DF2E94A}"/>
              </a:ext>
            </a:extLst>
          </p:cNvPr>
          <p:cNvSpPr txBox="1"/>
          <p:nvPr/>
        </p:nvSpPr>
        <p:spPr>
          <a:xfrm>
            <a:off x="2239143" y="1538384"/>
            <a:ext cx="551897" cy="382911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94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Pd</a:t>
            </a:r>
          </a:p>
        </p:txBody>
      </p:sp>
      <p:sp>
        <p:nvSpPr>
          <p:cNvPr id="14" name="93Pd">
            <a:extLst>
              <a:ext uri="{FF2B5EF4-FFF2-40B4-BE49-F238E27FC236}">
                <a16:creationId xmlns:a16="http://schemas.microsoft.com/office/drawing/2014/main" id="{8907D161-CAC9-B83B-FA07-240DBD036101}"/>
              </a:ext>
            </a:extLst>
          </p:cNvPr>
          <p:cNvSpPr txBox="1"/>
          <p:nvPr/>
        </p:nvSpPr>
        <p:spPr>
          <a:xfrm>
            <a:off x="954231" y="1524655"/>
            <a:ext cx="543418" cy="410369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93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Pd</a:t>
            </a:r>
          </a:p>
        </p:txBody>
      </p:sp>
      <p:pic>
        <p:nvPicPr>
          <p:cNvPr id="15" name="2024-07-01_15-54-37.png" descr="2024-07-01_15-54-37.png">
            <a:extLst>
              <a:ext uri="{FF2B5EF4-FFF2-40B4-BE49-F238E27FC236}">
                <a16:creationId xmlns:a16="http://schemas.microsoft.com/office/drawing/2014/main" id="{A0FBD084-8CCA-91AD-3C2E-E5E2486B2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204" y="1192789"/>
            <a:ext cx="5924189" cy="374388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94Pd">
            <a:extLst>
              <a:ext uri="{FF2B5EF4-FFF2-40B4-BE49-F238E27FC236}">
                <a16:creationId xmlns:a16="http://schemas.microsoft.com/office/drawing/2014/main" id="{101FFB58-26F5-C417-C027-6D3CB7C75539}"/>
              </a:ext>
            </a:extLst>
          </p:cNvPr>
          <p:cNvSpPr txBox="1"/>
          <p:nvPr/>
        </p:nvSpPr>
        <p:spPr>
          <a:xfrm>
            <a:off x="6909625" y="1524655"/>
            <a:ext cx="543418" cy="410369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94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Pd</a:t>
            </a:r>
          </a:p>
        </p:txBody>
      </p:sp>
      <p:sp>
        <p:nvSpPr>
          <p:cNvPr id="17" name="96Pd">
            <a:extLst>
              <a:ext uri="{FF2B5EF4-FFF2-40B4-BE49-F238E27FC236}">
                <a16:creationId xmlns:a16="http://schemas.microsoft.com/office/drawing/2014/main" id="{C926EFDE-3074-306D-A8A2-AE76FBAEE5C5}"/>
              </a:ext>
            </a:extLst>
          </p:cNvPr>
          <p:cNvSpPr txBox="1"/>
          <p:nvPr/>
        </p:nvSpPr>
        <p:spPr>
          <a:xfrm>
            <a:off x="8931410" y="1524655"/>
            <a:ext cx="543418" cy="410369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96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Pd</a:t>
            </a:r>
          </a:p>
        </p:txBody>
      </p:sp>
      <p:sp>
        <p:nvSpPr>
          <p:cNvPr id="18" name="선">
            <a:extLst>
              <a:ext uri="{FF2B5EF4-FFF2-40B4-BE49-F238E27FC236}">
                <a16:creationId xmlns:a16="http://schemas.microsoft.com/office/drawing/2014/main" id="{DF25DD4A-E5DA-7631-F56E-7C943A6B153E}"/>
              </a:ext>
            </a:extLst>
          </p:cNvPr>
          <p:cNvSpPr/>
          <p:nvPr/>
        </p:nvSpPr>
        <p:spPr>
          <a:xfrm flipH="1">
            <a:off x="8486350" y="1935023"/>
            <a:ext cx="445059" cy="869065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19" name="선">
            <a:extLst>
              <a:ext uri="{FF2B5EF4-FFF2-40B4-BE49-F238E27FC236}">
                <a16:creationId xmlns:a16="http://schemas.microsoft.com/office/drawing/2014/main" id="{5131A120-CD4A-0708-F7B0-58AA2716EB5C}"/>
              </a:ext>
            </a:extLst>
          </p:cNvPr>
          <p:cNvSpPr/>
          <p:nvPr/>
        </p:nvSpPr>
        <p:spPr>
          <a:xfrm>
            <a:off x="7203294" y="1935023"/>
            <a:ext cx="650530" cy="869065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20" name="선">
            <a:extLst>
              <a:ext uri="{FF2B5EF4-FFF2-40B4-BE49-F238E27FC236}">
                <a16:creationId xmlns:a16="http://schemas.microsoft.com/office/drawing/2014/main" id="{2A4DEBDC-D1F1-2F80-74BA-34F272A641E4}"/>
              </a:ext>
            </a:extLst>
          </p:cNvPr>
          <p:cNvSpPr/>
          <p:nvPr/>
        </p:nvSpPr>
        <p:spPr>
          <a:xfrm flipV="1">
            <a:off x="8540654" y="3371489"/>
            <a:ext cx="268544" cy="565999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21" name="93Ru">
            <a:extLst>
              <a:ext uri="{FF2B5EF4-FFF2-40B4-BE49-F238E27FC236}">
                <a16:creationId xmlns:a16="http://schemas.microsoft.com/office/drawing/2014/main" id="{95F91598-6D4E-5A5E-2D85-C9646B308DE3}"/>
              </a:ext>
            </a:extLst>
          </p:cNvPr>
          <p:cNvSpPr txBox="1"/>
          <p:nvPr/>
        </p:nvSpPr>
        <p:spPr>
          <a:xfrm>
            <a:off x="8236924" y="3937489"/>
            <a:ext cx="572273" cy="410369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93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Ru</a:t>
            </a:r>
          </a:p>
        </p:txBody>
      </p:sp>
      <p:sp>
        <p:nvSpPr>
          <p:cNvPr id="22" name="선">
            <a:extLst>
              <a:ext uri="{FF2B5EF4-FFF2-40B4-BE49-F238E27FC236}">
                <a16:creationId xmlns:a16="http://schemas.microsoft.com/office/drawing/2014/main" id="{9278A1C1-0B44-9F58-6DB5-B37859947618}"/>
              </a:ext>
            </a:extLst>
          </p:cNvPr>
          <p:cNvSpPr/>
          <p:nvPr/>
        </p:nvSpPr>
        <p:spPr>
          <a:xfrm flipH="1" flipV="1">
            <a:off x="9173183" y="3346324"/>
            <a:ext cx="644328" cy="565999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23" name="94Ru">
            <a:extLst>
              <a:ext uri="{FF2B5EF4-FFF2-40B4-BE49-F238E27FC236}">
                <a16:creationId xmlns:a16="http://schemas.microsoft.com/office/drawing/2014/main" id="{BB07D176-ED98-903F-FE9A-4809FA510EAF}"/>
              </a:ext>
            </a:extLst>
          </p:cNvPr>
          <p:cNvSpPr txBox="1"/>
          <p:nvPr/>
        </p:nvSpPr>
        <p:spPr>
          <a:xfrm>
            <a:off x="9785141" y="3869393"/>
            <a:ext cx="572273" cy="410369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94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Ru</a:t>
            </a:r>
          </a:p>
        </p:txBody>
      </p:sp>
      <p:sp>
        <p:nvSpPr>
          <p:cNvPr id="24" name="선">
            <a:extLst>
              <a:ext uri="{FF2B5EF4-FFF2-40B4-BE49-F238E27FC236}">
                <a16:creationId xmlns:a16="http://schemas.microsoft.com/office/drawing/2014/main" id="{0225B258-F588-1A5A-ACC8-72C11EFFEE91}"/>
              </a:ext>
            </a:extLst>
          </p:cNvPr>
          <p:cNvSpPr/>
          <p:nvPr/>
        </p:nvSpPr>
        <p:spPr>
          <a:xfrm flipV="1">
            <a:off x="7689917" y="3434661"/>
            <a:ext cx="782732" cy="532447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ple SD 산돌고딕 Neo 옅은체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25" name="92Ru">
            <a:extLst>
              <a:ext uri="{FF2B5EF4-FFF2-40B4-BE49-F238E27FC236}">
                <a16:creationId xmlns:a16="http://schemas.microsoft.com/office/drawing/2014/main" id="{491A369D-FFB3-9C8A-E82B-0AE63B50B517}"/>
              </a:ext>
            </a:extLst>
          </p:cNvPr>
          <p:cNvSpPr txBox="1"/>
          <p:nvPr/>
        </p:nvSpPr>
        <p:spPr>
          <a:xfrm>
            <a:off x="7117644" y="3937489"/>
            <a:ext cx="572273" cy="410369"/>
          </a:xfrm>
          <a:prstGeom prst="rect">
            <a:avLst/>
          </a:prstGeom>
          <a:ln w="19050"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0800" tIns="50800" rIns="50800" bIns="50800" anchor="ctr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kumimoji="0" sz="2000" b="0" i="0" u="none" strike="noStrike" kern="0" cap="none" spc="0" normalizeH="0" baseline="31999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92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Ru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9892A3A-F027-DF41-4937-74447E9076DD}"/>
              </a:ext>
            </a:extLst>
          </p:cNvPr>
          <p:cNvSpPr txBox="1"/>
          <p:nvPr/>
        </p:nvSpPr>
        <p:spPr>
          <a:xfrm>
            <a:off x="10039929" y="35636"/>
            <a:ext cx="210801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Courtesy of B. Moon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230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959BF-0513-BCD4-004F-ED1DAEC57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1FE4B7F-703D-32D9-0C4E-9742F47BA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2" y="1868622"/>
            <a:ext cx="3369920" cy="45360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2B2918F-1629-7F0B-A94E-A5817C58F4C6}"/>
              </a:ext>
            </a:extLst>
          </p:cNvPr>
          <p:cNvSpPr/>
          <p:nvPr/>
        </p:nvSpPr>
        <p:spPr>
          <a:xfrm>
            <a:off x="932872" y="2040589"/>
            <a:ext cx="609601" cy="2198902"/>
          </a:xfrm>
          <a:prstGeom prst="rect">
            <a:avLst/>
          </a:prstGeom>
          <a:noFill/>
          <a:ln w="28575" cap="flat" cmpd="sng" algn="ctr">
            <a:solidFill>
              <a:srgbClr val="0000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381FE5BD-B360-E504-017B-A843824C3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technique: Generalized Centroid Difference (GCD)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9D364EF-FFD3-4D67-0451-A495FB21D19A}"/>
              </a:ext>
            </a:extLst>
          </p:cNvPr>
          <p:cNvSpPr txBox="1"/>
          <p:nvPr/>
        </p:nvSpPr>
        <p:spPr>
          <a:xfrm>
            <a:off x="167094" y="6457101"/>
            <a:ext cx="2969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H. Mach et al., PRC95, 014313 (2017)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5" name="그래픽 321">
            <a:extLst>
              <a:ext uri="{FF2B5EF4-FFF2-40B4-BE49-F238E27FC236}">
                <a16:creationId xmlns:a16="http://schemas.microsoft.com/office/drawing/2014/main" id="{B594BD8D-61FC-22CD-C0C1-0ADBC2C055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0477" y="1862072"/>
            <a:ext cx="3459406" cy="2141537"/>
          </a:xfrm>
          <a:prstGeom prst="rect">
            <a:avLst/>
          </a:prstGeom>
        </p:spPr>
      </p:pic>
      <p:pic>
        <p:nvPicPr>
          <p:cNvPr id="6" name="그래픽 323">
            <a:extLst>
              <a:ext uri="{FF2B5EF4-FFF2-40B4-BE49-F238E27FC236}">
                <a16:creationId xmlns:a16="http://schemas.microsoft.com/office/drawing/2014/main" id="{0306E820-EC7C-1AA8-7FB9-55AA6CEDCC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914" y="3209274"/>
            <a:ext cx="5400675" cy="3686175"/>
          </a:xfrm>
          <a:prstGeom prst="rect">
            <a:avLst/>
          </a:prstGeom>
        </p:spPr>
      </p:pic>
      <p:pic>
        <p:nvPicPr>
          <p:cNvPr id="8" name="그래픽 325">
            <a:extLst>
              <a:ext uri="{FF2B5EF4-FFF2-40B4-BE49-F238E27FC236}">
                <a16:creationId xmlns:a16="http://schemas.microsoft.com/office/drawing/2014/main" id="{E51E6A7F-3682-C91D-DEDA-6A30A89E80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4759" y="4012553"/>
            <a:ext cx="2772000" cy="24200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내용 개체 틀 2">
                <a:extLst>
                  <a:ext uri="{FF2B5EF4-FFF2-40B4-BE49-F238E27FC236}">
                    <a16:creationId xmlns:a16="http://schemas.microsoft.com/office/drawing/2014/main" id="{6228F836-84E4-6836-E84E-440021C942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16283" y="1706241"/>
                <a:ext cx="4629538" cy="1404000"/>
              </a:xfr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𝑇𝑐𝑜</m:t>
                          </m:r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𝑇𝑐𝑜</m:t>
                          </m:r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br>
                  <a:rPr lang="en-US" altLang="ko-K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ko-K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altLang="ko-K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BG-to-Peak ratio: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ko-K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altLang="ko-KR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BG correction factor: </a:t>
                </a:r>
                <a14:m>
                  <m:oMath xmlns:m="http://schemas.openxmlformats.org/officeDocument/2006/math"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𝑇𝑐𝑜</m:t>
                    </m:r>
                    <m:sSub>
                      <m:sSub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𝑒𝑥𝑝</m:t>
                            </m:r>
                          </m:sub>
                        </m:s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𝐵𝐺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ko-KR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내용 개체 틀 2">
                <a:extLst>
                  <a:ext uri="{FF2B5EF4-FFF2-40B4-BE49-F238E27FC236}">
                    <a16:creationId xmlns:a16="http://schemas.microsoft.com/office/drawing/2014/main" id="{6228F836-84E4-6836-E84E-440021C942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16283" y="1706241"/>
                <a:ext cx="4629538" cy="1404000"/>
              </a:xfrm>
              <a:blipFill>
                <a:blip r:embed="rId6"/>
                <a:stretch>
                  <a:fillRect b="-8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226C35D-EEDA-FEEC-C1C1-3F0FA360D8CA}"/>
                  </a:ext>
                </a:extLst>
              </p:cNvPr>
              <p:cNvSpPr txBox="1"/>
              <p:nvPr/>
            </p:nvSpPr>
            <p:spPr>
              <a:xfrm>
                <a:off x="4779816" y="1742174"/>
                <a:ext cx="1722138" cy="298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𝑒𝑥𝑝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756−311</m:t>
                          </m:r>
                        </m:e>
                      </m:d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226C35D-EEDA-FEEC-C1C1-3F0FA360D8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816" y="1742174"/>
                <a:ext cx="1722138" cy="298415"/>
              </a:xfrm>
              <a:prstGeom prst="rect">
                <a:avLst/>
              </a:prstGeom>
              <a:blipFill>
                <a:blip r:embed="rId7"/>
                <a:stretch>
                  <a:fillRect l="-2473" b="-183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BEB2D15-AE79-04A1-F625-AB577EED4162}"/>
              </a:ext>
            </a:extLst>
          </p:cNvPr>
          <p:cNvSpPr txBox="1"/>
          <p:nvPr/>
        </p:nvSpPr>
        <p:spPr>
          <a:xfrm>
            <a:off x="603265" y="625248"/>
            <a:ext cx="10985470" cy="83099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Lifetimes </a:t>
            </a:r>
            <a:r>
              <a:rPr lang="en-US" altLang="ja-JP" sz="24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comparable with time resolution (</a:t>
            </a: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10 – 100 </a:t>
            </a:r>
            <a:r>
              <a:rPr lang="en-US" altLang="ja-JP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r>
              <a:rPr lang="en-US" altLang="ja-JP" sz="2400" dirty="0">
                <a:solidFill>
                  <a:prstClr val="black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)</a:t>
            </a:r>
            <a:r>
              <a:rPr kumimoji="1" lang="en-US" altLang="ja-JP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can be determined by means of the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GCD method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using fast-response γ-ray detectors such as LaBr</a:t>
            </a:r>
            <a:r>
              <a:rPr kumimoji="1" lang="en-US" altLang="ja-JP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3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(Ce).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図形 2">
            <a:extLst>
              <a:ext uri="{FF2B5EF4-FFF2-40B4-BE49-F238E27FC236}">
                <a16:creationId xmlns:a16="http://schemas.microsoft.com/office/drawing/2014/main" id="{0DB04298-E22D-9527-3749-5965757BEDC1}"/>
              </a:ext>
            </a:extLst>
          </p:cNvPr>
          <p:cNvSpPr/>
          <p:nvPr/>
        </p:nvSpPr>
        <p:spPr>
          <a:xfrm rot="-1320000" flipV="1">
            <a:off x="1684434" y="2755453"/>
            <a:ext cx="2322463" cy="1080094"/>
          </a:xfrm>
          <a:prstGeom prst="swooshArrow">
            <a:avLst>
              <a:gd name="adj1" fmla="val 25000"/>
              <a:gd name="adj2" fmla="val 25000"/>
            </a:avLst>
          </a:prstGeom>
          <a:noFill/>
          <a:ln w="28575">
            <a:solidFill>
              <a:srgbClr val="0000FF"/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293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8577FD80-F824-9DCD-2D15-5DA04375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u="sng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 results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그림 4">
            <a:extLst>
              <a:ext uri="{FF2B5EF4-FFF2-40B4-BE49-F238E27FC236}">
                <a16:creationId xmlns:a16="http://schemas.microsoft.com/office/drawing/2014/main" id="{84974ABD-899F-F280-D819-27EE880E7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3" y="187560"/>
            <a:ext cx="1204000" cy="1548000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6CFF070-9862-D43A-C529-2950A01CF324}"/>
              </a:ext>
            </a:extLst>
          </p:cNvPr>
          <p:cNvSpPr txBox="1"/>
          <p:nvPr/>
        </p:nvSpPr>
        <p:spPr>
          <a:xfrm>
            <a:off x="1635205" y="638395"/>
            <a:ext cx="178125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Jaehwan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Lee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Korea University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5" name="그림 8">
            <a:extLst>
              <a:ext uri="{FF2B5EF4-FFF2-40B4-BE49-F238E27FC236}">
                <a16:creationId xmlns:a16="http://schemas.microsoft.com/office/drawing/2014/main" id="{DAD248E2-DC0A-A461-8515-273AAAD4B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0485" y="1656917"/>
            <a:ext cx="4976385" cy="36360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3471C8-0E69-A059-A011-6CF2B631E0EB}"/>
              </a:ext>
            </a:extLst>
          </p:cNvPr>
          <p:cNvSpPr txBox="1"/>
          <p:nvPr/>
        </p:nvSpPr>
        <p:spPr>
          <a:xfrm>
            <a:off x="3768431" y="1744081"/>
            <a:ext cx="11267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Reference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7FB9507-994D-68F5-D686-5C10705FC77C}"/>
              </a:ext>
            </a:extLst>
          </p:cNvPr>
          <p:cNvSpPr txBox="1"/>
          <p:nvPr/>
        </p:nvSpPr>
        <p:spPr>
          <a:xfrm>
            <a:off x="4973776" y="1744081"/>
            <a:ext cx="13965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Present work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21A80B5-FDE0-ED20-FDEF-8B9438F6D517}"/>
              </a:ext>
            </a:extLst>
          </p:cNvPr>
          <p:cNvSpPr txBox="1"/>
          <p:nvPr/>
        </p:nvSpPr>
        <p:spPr>
          <a:xfrm>
            <a:off x="5053926" y="2142848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97.0(12) ns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1" name="그림 13">
            <a:extLst>
              <a:ext uri="{FF2B5EF4-FFF2-40B4-BE49-F238E27FC236}">
                <a16:creationId xmlns:a16="http://schemas.microsoft.com/office/drawing/2014/main" id="{BF9FFB67-8BCC-305D-9F0B-A59E762345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02" t="40670" r="5385"/>
          <a:stretch>
            <a:fillRect/>
          </a:stretch>
        </p:blipFill>
        <p:spPr>
          <a:xfrm>
            <a:off x="309034" y="2128180"/>
            <a:ext cx="4558530" cy="316800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107A388-7084-1264-7999-5A86F0947444}"/>
              </a:ext>
            </a:extLst>
          </p:cNvPr>
          <p:cNvSpPr txBox="1"/>
          <p:nvPr/>
        </p:nvSpPr>
        <p:spPr>
          <a:xfrm>
            <a:off x="5140488" y="2433788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50(17) </a:t>
            </a:r>
            <a:r>
              <a:rPr kumimoji="1" lang="en-US" altLang="ja-JP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E40148-CDF8-CF7F-FE98-B94A41F249F2}"/>
              </a:ext>
            </a:extLst>
          </p:cNvPr>
          <p:cNvSpPr txBox="1"/>
          <p:nvPr/>
        </p:nvSpPr>
        <p:spPr>
          <a:xfrm>
            <a:off x="5239073" y="2886371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&lt; 35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8585C20-AE70-D902-FEC0-0D4533D55698}"/>
              </a:ext>
            </a:extLst>
          </p:cNvPr>
          <p:cNvSpPr txBox="1"/>
          <p:nvPr/>
        </p:nvSpPr>
        <p:spPr>
          <a:xfrm>
            <a:off x="5239073" y="3648365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&lt; 35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24590D3-0C52-48B5-1562-1EB9C1B0A72B}"/>
              </a:ext>
            </a:extLst>
          </p:cNvPr>
          <p:cNvSpPr txBox="1"/>
          <p:nvPr/>
        </p:nvSpPr>
        <p:spPr>
          <a:xfrm>
            <a:off x="8063351" y="1348518"/>
            <a:ext cx="143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162-keV gate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0FF2849-149E-5F9E-853B-7E2D7ED799A5}"/>
              </a:ext>
            </a:extLst>
          </p:cNvPr>
          <p:cNvSpPr txBox="1"/>
          <p:nvPr/>
        </p:nvSpPr>
        <p:spPr>
          <a:xfrm>
            <a:off x="9776695" y="1348518"/>
            <a:ext cx="1405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818-keV gate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4" name="コンテンツ プレースホルダー 2">
            <a:extLst>
              <a:ext uri="{FF2B5EF4-FFF2-40B4-BE49-F238E27FC236}">
                <a16:creationId xmlns:a16="http://schemas.microsoft.com/office/drawing/2014/main" id="{D73A6BE1-F747-F3E6-4D53-388315343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000" y="5636830"/>
            <a:ext cx="7056000" cy="1152000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of the (8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isomer consistent with the reference value</a:t>
            </a:r>
          </a:p>
          <a:p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Lifetime of the (6</a:t>
            </a:r>
            <a:r>
              <a:rPr kumimoji="1" lang="en-US" altLang="ja-JP" sz="20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level measured for the first time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Upper limit of lifetime defined for the (2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(4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levels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A502F95-EDEB-47C5-D07E-F1EF60AFE3ED}"/>
              </a:ext>
            </a:extLst>
          </p:cNvPr>
          <p:cNvSpPr/>
          <p:nvPr/>
        </p:nvSpPr>
        <p:spPr>
          <a:xfrm>
            <a:off x="1182249" y="2003645"/>
            <a:ext cx="648000" cy="1296000"/>
          </a:xfrm>
          <a:prstGeom prst="rect">
            <a:avLst/>
          </a:prstGeom>
          <a:noFill/>
          <a:ln w="28575" cap="flat" cmpd="sng" algn="ctr">
            <a:solidFill>
              <a:srgbClr val="0000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FD8467-3629-3907-9885-9E99F4CCF440}"/>
              </a:ext>
            </a:extLst>
          </p:cNvPr>
          <p:cNvSpPr txBox="1"/>
          <p:nvPr/>
        </p:nvSpPr>
        <p:spPr>
          <a:xfrm>
            <a:off x="8813347" y="379379"/>
            <a:ext cx="3331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 discussion underway</a:t>
            </a:r>
            <a:endParaRPr kumimoji="1" lang="ja-JP" alt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007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AE78F-4424-1C6B-E557-30C78D569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19">
            <a:extLst>
              <a:ext uri="{FF2B5EF4-FFF2-40B4-BE49-F238E27FC236}">
                <a16:creationId xmlns:a16="http://schemas.microsoft.com/office/drawing/2014/main" id="{3B7EB0C5-6B67-E36B-081E-1FE7478062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33" t="40560"/>
          <a:stretch>
            <a:fillRect/>
          </a:stretch>
        </p:blipFill>
        <p:spPr>
          <a:xfrm>
            <a:off x="18480" y="2158288"/>
            <a:ext cx="4830912" cy="3168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D6D28BF2-0A4B-8A82-7594-A1D3D5AD0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u="sng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 results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4">
            <a:extLst>
              <a:ext uri="{FF2B5EF4-FFF2-40B4-BE49-F238E27FC236}">
                <a16:creationId xmlns:a16="http://schemas.microsoft.com/office/drawing/2014/main" id="{C9B87AFA-E00C-7851-5645-E6A7ADFCC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73" y="187560"/>
            <a:ext cx="1204000" cy="1548000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F8F2E0-F90B-B9B3-3C09-D00C68102CEF}"/>
              </a:ext>
            </a:extLst>
          </p:cNvPr>
          <p:cNvSpPr txBox="1"/>
          <p:nvPr/>
        </p:nvSpPr>
        <p:spPr>
          <a:xfrm>
            <a:off x="1635205" y="638395"/>
            <a:ext cx="178125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Jaehwan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Lee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Korea University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7" name="그림 8">
            <a:extLst>
              <a:ext uri="{FF2B5EF4-FFF2-40B4-BE49-F238E27FC236}">
                <a16:creationId xmlns:a16="http://schemas.microsoft.com/office/drawing/2014/main" id="{1A8E2668-0E3E-F00A-4984-ED0289CD92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771" y="587847"/>
            <a:ext cx="5501387" cy="4871197"/>
          </a:xfrm>
          <a:prstGeom prst="rect">
            <a:avLst/>
          </a:prstGeom>
        </p:spPr>
      </p:pic>
      <p:sp>
        <p:nvSpPr>
          <p:cNvPr id="551" name="テキスト ボックス 550">
            <a:extLst>
              <a:ext uri="{FF2B5EF4-FFF2-40B4-BE49-F238E27FC236}">
                <a16:creationId xmlns:a16="http://schemas.microsoft.com/office/drawing/2014/main" id="{FFAA48A9-2DE2-A835-B7DF-A6C75715CC0A}"/>
              </a:ext>
            </a:extLst>
          </p:cNvPr>
          <p:cNvSpPr txBox="1"/>
          <p:nvPr/>
        </p:nvSpPr>
        <p:spPr>
          <a:xfrm>
            <a:off x="7636293" y="199966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146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552" name="テキスト ボックス 551">
            <a:extLst>
              <a:ext uri="{FF2B5EF4-FFF2-40B4-BE49-F238E27FC236}">
                <a16:creationId xmlns:a16="http://schemas.microsoft.com/office/drawing/2014/main" id="{188F2046-13AA-E9A5-CA91-A8CA1A3B9FBD}"/>
              </a:ext>
            </a:extLst>
          </p:cNvPr>
          <p:cNvSpPr txBox="1"/>
          <p:nvPr/>
        </p:nvSpPr>
        <p:spPr>
          <a:xfrm>
            <a:off x="8439847" y="284016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544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553" name="テキスト ボックス 552">
            <a:extLst>
              <a:ext uri="{FF2B5EF4-FFF2-40B4-BE49-F238E27FC236}">
                <a16:creationId xmlns:a16="http://schemas.microsoft.com/office/drawing/2014/main" id="{FB2A1EAF-EAA6-6682-C286-DC7C230A0120}"/>
              </a:ext>
            </a:extLst>
          </p:cNvPr>
          <p:cNvSpPr txBox="1"/>
          <p:nvPr/>
        </p:nvSpPr>
        <p:spPr>
          <a:xfrm>
            <a:off x="10331014" y="413326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1392</a:t>
            </a:r>
            <a:endParaRPr kumimoji="1" lang="ja-JP" alt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65B960A-4407-BE14-E254-D08007A9FC7D}"/>
              </a:ext>
            </a:extLst>
          </p:cNvPr>
          <p:cNvSpPr txBox="1"/>
          <p:nvPr/>
        </p:nvSpPr>
        <p:spPr>
          <a:xfrm>
            <a:off x="3768431" y="1744081"/>
            <a:ext cx="11267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Reference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529FA36-AECF-9022-985E-B4E4A3955A53}"/>
              </a:ext>
            </a:extLst>
          </p:cNvPr>
          <p:cNvSpPr txBox="1"/>
          <p:nvPr/>
        </p:nvSpPr>
        <p:spPr>
          <a:xfrm>
            <a:off x="4973776" y="1744081"/>
            <a:ext cx="13965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Present work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B2AEBBF-F816-2AC6-DF04-48C73B736AC0}"/>
              </a:ext>
            </a:extLst>
          </p:cNvPr>
          <p:cNvSpPr txBox="1"/>
          <p:nvPr/>
        </p:nvSpPr>
        <p:spPr>
          <a:xfrm>
            <a:off x="5107627" y="2281388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2.48(6)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μs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6E8BD9-E477-A414-37F3-BDD33AE448F6}"/>
              </a:ext>
            </a:extLst>
          </p:cNvPr>
          <p:cNvSpPr txBox="1"/>
          <p:nvPr/>
        </p:nvSpPr>
        <p:spPr>
          <a:xfrm>
            <a:off x="5111634" y="2590805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2.71(6) ns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2BAEC28-EDD2-4F07-BD9A-82CE60B218E9}"/>
              </a:ext>
            </a:extLst>
          </p:cNvPr>
          <p:cNvSpPr txBox="1"/>
          <p:nvPr/>
        </p:nvSpPr>
        <p:spPr>
          <a:xfrm>
            <a:off x="5296781" y="299720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&lt; 6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7BCB0E19-374A-3F6B-3B54-2B9F46979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000" y="5636830"/>
            <a:ext cx="7056000" cy="1152000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of the (21/2)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isomer consistent with the reference value</a:t>
            </a:r>
          </a:p>
          <a:p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Lifetime of the (17/2)</a:t>
            </a:r>
            <a:r>
              <a:rPr kumimoji="1" lang="en-US" altLang="ja-JP" sz="20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level measured for the first time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Upper limit of lifetime defined for the (13/2)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A4A9420-83E2-F0BA-2C32-5DAF791373C3}"/>
              </a:ext>
            </a:extLst>
          </p:cNvPr>
          <p:cNvSpPr txBox="1"/>
          <p:nvPr/>
        </p:nvSpPr>
        <p:spPr>
          <a:xfrm>
            <a:off x="10162447" y="2752425"/>
            <a:ext cx="154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Time difference between the 146 and 544 keV γ rays</a:t>
            </a:r>
            <a:endParaRPr kumimoji="1" lang="ja-JP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B8535A3-C4CF-5565-3E84-1D1BD9A75965}"/>
              </a:ext>
            </a:extLst>
          </p:cNvPr>
          <p:cNvSpPr/>
          <p:nvPr/>
        </p:nvSpPr>
        <p:spPr>
          <a:xfrm>
            <a:off x="868219" y="2142187"/>
            <a:ext cx="1044000" cy="1224000"/>
          </a:xfrm>
          <a:prstGeom prst="rect">
            <a:avLst/>
          </a:prstGeom>
          <a:noFill/>
          <a:ln w="28575" cap="flat" cmpd="sng" algn="ctr">
            <a:solidFill>
              <a:srgbClr val="0000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2D83354-2103-9A11-9301-53BD1AC02DF5}"/>
              </a:ext>
            </a:extLst>
          </p:cNvPr>
          <p:cNvSpPr txBox="1"/>
          <p:nvPr/>
        </p:nvSpPr>
        <p:spPr>
          <a:xfrm>
            <a:off x="8813347" y="379379"/>
            <a:ext cx="3331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 discussion underway</a:t>
            </a:r>
            <a:endParaRPr kumimoji="1" lang="ja-JP" alt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058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C9511D-02EC-2DA5-1C3C-C1FE234F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80D944D-F707-4CDA-BA50-F3BA4E089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CENS Nuclear Structure group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experiments for excited-state lifetime measurement</a:t>
            </a:r>
          </a:p>
          <a:p>
            <a:pPr lvl="1"/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IDATEN project at RIBF</a:t>
            </a:r>
          </a:p>
          <a:p>
            <a:pPr marL="914400" lvl="2" indent="0">
              <a:buNone/>
            </a:pP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fast-timing method using a large LaBr</a:t>
            </a:r>
            <a:r>
              <a:rPr lang="en-US" altLang="ja-JP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(Ce) array</a:t>
            </a:r>
            <a:endParaRPr kumimoji="1" lang="en-US" altLang="ja-JP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ASGARD campaign at RAON</a:t>
            </a:r>
          </a:p>
          <a:p>
            <a:pPr marL="914400" lvl="2" indent="0">
              <a:buNone/>
            </a:pPr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plunger</a:t>
            </a:r>
          </a:p>
          <a:p>
            <a:pPr marL="914400" lvl="2" indent="0">
              <a:buNone/>
            </a:pPr>
            <a:r>
              <a:rPr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Low-energy Coulomb excitation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401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B2002FDE-36A9-C9E8-2BC7-C0B54A58A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u="sng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 results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B7521AC-097B-0CD3-B8C8-40103923F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5" y="1906046"/>
            <a:ext cx="4975700" cy="3852000"/>
          </a:xfrm>
          <a:prstGeom prst="rect">
            <a:avLst/>
          </a:prstGeom>
          <a:noFill/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D2A4DB-133B-B597-04BF-1B56787AA614}"/>
              </a:ext>
            </a:extLst>
          </p:cNvPr>
          <p:cNvSpPr txBox="1"/>
          <p:nvPr/>
        </p:nvSpPr>
        <p:spPr>
          <a:xfrm>
            <a:off x="1635205" y="638395"/>
            <a:ext cx="178125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Youngseub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Jang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Korea University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9" name="증명사진.JPG" descr="증명사진.JPG">
            <a:extLst>
              <a:ext uri="{FF2B5EF4-FFF2-40B4-BE49-F238E27FC236}">
                <a16:creationId xmlns:a16="http://schemas.microsoft.com/office/drawing/2014/main" id="{0E3E16CD-E536-D547-4F09-F067F0C14B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73" y="187560"/>
            <a:ext cx="1203033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AA64E4F-D800-13A0-018E-CC29EF85E786}"/>
              </a:ext>
            </a:extLst>
          </p:cNvPr>
          <p:cNvSpPr txBox="1"/>
          <p:nvPr/>
        </p:nvSpPr>
        <p:spPr>
          <a:xfrm>
            <a:off x="3768431" y="1696946"/>
            <a:ext cx="112678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Reference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E7344E3-4B37-D76A-9A29-DEB73BC8A97E}"/>
              </a:ext>
            </a:extLst>
          </p:cNvPr>
          <p:cNvSpPr txBox="1"/>
          <p:nvPr/>
        </p:nvSpPr>
        <p:spPr>
          <a:xfrm>
            <a:off x="4973776" y="1696946"/>
            <a:ext cx="13965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Present work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6F792C2-ACF2-1F0A-CA8C-486A0CCE13B5}"/>
              </a:ext>
            </a:extLst>
          </p:cNvPr>
          <p:cNvSpPr txBox="1"/>
          <p:nvPr/>
        </p:nvSpPr>
        <p:spPr>
          <a:xfrm>
            <a:off x="5082780" y="2104947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560(10) ns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A852CA3-0046-2300-166A-CF835CBB1CCD}"/>
              </a:ext>
            </a:extLst>
          </p:cNvPr>
          <p:cNvSpPr txBox="1"/>
          <p:nvPr/>
        </p:nvSpPr>
        <p:spPr>
          <a:xfrm>
            <a:off x="5239073" y="2820760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&lt; 19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F414F1F-1C3A-C374-1E56-E2A19748BB2A}"/>
              </a:ext>
            </a:extLst>
          </p:cNvPr>
          <p:cNvSpPr txBox="1"/>
          <p:nvPr/>
        </p:nvSpPr>
        <p:spPr>
          <a:xfrm>
            <a:off x="5082780" y="340265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693(72) </a:t>
            </a:r>
            <a:r>
              <a:rPr kumimoji="1" lang="en-US" altLang="ja-JP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3FFF419-8222-6873-251D-13B140FB67F2}"/>
              </a:ext>
            </a:extLst>
          </p:cNvPr>
          <p:cNvSpPr txBox="1"/>
          <p:nvPr/>
        </p:nvSpPr>
        <p:spPr>
          <a:xfrm>
            <a:off x="5239073" y="3656651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&lt; 13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EA6276E-9404-42C7-A352-3A079DCB8D0D}"/>
              </a:ext>
            </a:extLst>
          </p:cNvPr>
          <p:cNvSpPr txBox="1"/>
          <p:nvPr/>
        </p:nvSpPr>
        <p:spPr>
          <a:xfrm>
            <a:off x="5239073" y="4589513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&lt; 15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6666C71-E2B6-D876-039F-DDF7766472DB}"/>
              </a:ext>
            </a:extLst>
          </p:cNvPr>
          <p:cNvSpPr txBox="1"/>
          <p:nvPr/>
        </p:nvSpPr>
        <p:spPr>
          <a:xfrm>
            <a:off x="5144785" y="4044575"/>
            <a:ext cx="1054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13(11)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24" name="붙여넣은 동영상.png" descr="붙여넣은 동영상.png">
            <a:extLst>
              <a:ext uri="{FF2B5EF4-FFF2-40B4-BE49-F238E27FC236}">
                <a16:creationId xmlns:a16="http://schemas.microsoft.com/office/drawing/2014/main" id="{0D845B74-F599-2F16-C3E0-28B48D4001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5676" y="2698140"/>
            <a:ext cx="3019536" cy="2880000"/>
          </a:xfrm>
          <a:prstGeom prst="rect">
            <a:avLst/>
          </a:prstGeom>
          <a:ln w="28575">
            <a:noFill/>
            <a:miter lim="400000"/>
          </a:ln>
        </p:spPr>
      </p:pic>
      <p:sp>
        <p:nvSpPr>
          <p:cNvPr id="29" name="コンテンツ プレースホルダー 2">
            <a:extLst>
              <a:ext uri="{FF2B5EF4-FFF2-40B4-BE49-F238E27FC236}">
                <a16:creationId xmlns:a16="http://schemas.microsoft.com/office/drawing/2014/main" id="{41447E53-AF45-4B1B-DA56-40EDF5A11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2000" y="5674538"/>
            <a:ext cx="6948000" cy="1152000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Lifetime of the (8</a:t>
            </a:r>
            <a:r>
              <a:rPr kumimoji="1" lang="en-US" altLang="ja-JP" sz="2000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level measured in better precision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of the (4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level measured for the first time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Upper limit of lifetime defined for the (2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(6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and (10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levels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710FFFC-488C-CB64-5F0D-41FBCE7F2DA1}"/>
              </a:ext>
            </a:extLst>
          </p:cNvPr>
          <p:cNvSpPr/>
          <p:nvPr/>
        </p:nvSpPr>
        <p:spPr>
          <a:xfrm>
            <a:off x="1291472" y="2474279"/>
            <a:ext cx="772998" cy="144727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668B4664-7F47-6DC2-E760-4BF92BDA5DE3}"/>
              </a:ext>
            </a:extLst>
          </p:cNvPr>
          <p:cNvGrpSpPr/>
          <p:nvPr/>
        </p:nvGrpSpPr>
        <p:grpSpPr>
          <a:xfrm>
            <a:off x="7346804" y="650613"/>
            <a:ext cx="4086513" cy="2065772"/>
            <a:chOff x="5167803" y="1312098"/>
            <a:chExt cx="4086513" cy="2065772"/>
          </a:xfrm>
        </p:grpSpPr>
        <p:pic>
          <p:nvPicPr>
            <p:cNvPr id="32" name="붙여넣은 동영상.png" descr="붙여넣은 동영상.png">
              <a:extLst>
                <a:ext uri="{FF2B5EF4-FFF2-40B4-BE49-F238E27FC236}">
                  <a16:creationId xmlns:a16="http://schemas.microsoft.com/office/drawing/2014/main" id="{62B05404-FDAF-A602-97AD-DE57C9C09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54597"/>
            <a:stretch>
              <a:fillRect/>
            </a:stretch>
          </p:blipFill>
          <p:spPr>
            <a:xfrm>
              <a:off x="5167803" y="1312098"/>
              <a:ext cx="4086513" cy="172184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33" name="붙여넣은 동영상.png" descr="붙여넣은 동영상.png">
              <a:extLst>
                <a:ext uri="{FF2B5EF4-FFF2-40B4-BE49-F238E27FC236}">
                  <a16:creationId xmlns:a16="http://schemas.microsoft.com/office/drawing/2014/main" id="{F272D9E7-F571-D8D4-2684-5F85C969E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0390" b="1066"/>
            <a:stretch>
              <a:fillRect/>
            </a:stretch>
          </p:blipFill>
          <p:spPr>
            <a:xfrm>
              <a:off x="5167803" y="3053870"/>
              <a:ext cx="4086513" cy="324000"/>
            </a:xfrm>
            <a:prstGeom prst="rect">
              <a:avLst/>
            </a:prstGeom>
            <a:ln w="12700">
              <a:miter lim="400000"/>
            </a:ln>
          </p:spPr>
        </p:pic>
      </p:grp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931FF5E8-B5B8-8C39-3B23-A59241DA8301}"/>
              </a:ext>
            </a:extLst>
          </p:cNvPr>
          <p:cNvCxnSpPr>
            <a:cxnSpLocks/>
          </p:cNvCxnSpPr>
          <p:nvPr/>
        </p:nvCxnSpPr>
        <p:spPr>
          <a:xfrm flipH="1">
            <a:off x="6261308" y="3059668"/>
            <a:ext cx="935919" cy="36933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19AB049-A981-FEF2-3FEF-0864DEAEED27}"/>
              </a:ext>
            </a:extLst>
          </p:cNvPr>
          <p:cNvSpPr/>
          <p:nvPr/>
        </p:nvSpPr>
        <p:spPr>
          <a:xfrm>
            <a:off x="7329124" y="613049"/>
            <a:ext cx="4217607" cy="4965091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004E91-3A31-B274-2591-2DA2CC6D3D57}"/>
              </a:ext>
            </a:extLst>
          </p:cNvPr>
          <p:cNvSpPr txBox="1"/>
          <p:nvPr/>
        </p:nvSpPr>
        <p:spPr>
          <a:xfrm>
            <a:off x="10989042" y="0"/>
            <a:ext cx="120295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Talked by</a:t>
            </a:r>
          </a:p>
          <a:p>
            <a:r>
              <a:rPr kumimoji="1" lang="en-US" altLang="ja-JP" dirty="0" err="1"/>
              <a:t>Youngseub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6653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붙여넣은 동영상.png" descr="붙여넣은 동영상.png">
            <a:extLst>
              <a:ext uri="{FF2B5EF4-FFF2-40B4-BE49-F238E27FC236}">
                <a16:creationId xmlns:a16="http://schemas.microsoft.com/office/drawing/2014/main" id="{9097D336-C648-14FE-592F-AD5CB000D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532" y="3619161"/>
            <a:ext cx="4010299" cy="320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붙여넣은 동영상.png" descr="붙여넣은 동영상.png">
            <a:extLst>
              <a:ext uri="{FF2B5EF4-FFF2-40B4-BE49-F238E27FC236}">
                <a16:creationId xmlns:a16="http://schemas.microsoft.com/office/drawing/2014/main" id="{9F687312-660E-0FB7-2AA3-8B5ED03F4C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870"/>
          <a:stretch>
            <a:fillRect/>
          </a:stretch>
        </p:blipFill>
        <p:spPr>
          <a:xfrm>
            <a:off x="2661825" y="1838517"/>
            <a:ext cx="2750425" cy="46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붙여넣은 동영상.png" descr="붙여넣은 동영상.png">
            <a:extLst>
              <a:ext uri="{FF2B5EF4-FFF2-40B4-BE49-F238E27FC236}">
                <a16:creationId xmlns:a16="http://schemas.microsoft.com/office/drawing/2014/main" id="{EC1A8A8D-981F-F003-BC4B-EAC0FC5499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870"/>
          <a:stretch>
            <a:fillRect/>
          </a:stretch>
        </p:blipFill>
        <p:spPr>
          <a:xfrm>
            <a:off x="2661825" y="2362583"/>
            <a:ext cx="2750425" cy="46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붙여넣은 동영상.png" descr="붙여넣은 동영상.png">
            <a:extLst>
              <a:ext uri="{FF2B5EF4-FFF2-40B4-BE49-F238E27FC236}">
                <a16:creationId xmlns:a16="http://schemas.microsoft.com/office/drawing/2014/main" id="{F6BC9009-14E1-A0FD-01A6-C91770EC2A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870"/>
          <a:stretch>
            <a:fillRect/>
          </a:stretch>
        </p:blipFill>
        <p:spPr>
          <a:xfrm>
            <a:off x="2661825" y="2886649"/>
            <a:ext cx="2750425" cy="46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붙여넣은 동영상.png" descr="붙여넣은 동영상.png">
            <a:extLst>
              <a:ext uri="{FF2B5EF4-FFF2-40B4-BE49-F238E27FC236}">
                <a16:creationId xmlns:a16="http://schemas.microsoft.com/office/drawing/2014/main" id="{2B581205-09F4-F28A-CB2D-36098930E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194" y="651099"/>
            <a:ext cx="6012000" cy="4089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1C40AB2-F93D-0441-58BB-26C3D45AF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0316" y="6955923"/>
            <a:ext cx="8280000" cy="219047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033E74E-E561-DA8E-3383-C2718299E63D}"/>
              </a:ext>
            </a:extLst>
          </p:cNvPr>
          <p:cNvSpPr txBox="1"/>
          <p:nvPr/>
        </p:nvSpPr>
        <p:spPr>
          <a:xfrm>
            <a:off x="17953" y="485734"/>
            <a:ext cx="63081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space: p</a:t>
            </a:r>
            <a:r>
              <a:rPr kumimoji="1"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3/2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</a:t>
            </a:r>
            <a:r>
              <a:rPr kumimoji="1"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5/2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</a:t>
            </a:r>
            <a:r>
              <a:rPr kumimoji="1"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</a:t>
            </a:r>
            <a:r>
              <a:rPr kumimoji="1"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9/2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protons and neutrons</a:t>
            </a: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Interactions: JUN45 (optimized using experimental data)</a:t>
            </a: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charges: 1.5e for protons, 1.1e for neutrons</a:t>
            </a: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types of calculation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using the KSHELL code: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385CF84-769F-E807-FB10-5207A09D435B}"/>
              </a:ext>
            </a:extLst>
          </p:cNvPr>
          <p:cNvSpPr txBox="1"/>
          <p:nvPr/>
        </p:nvSpPr>
        <p:spPr>
          <a:xfrm>
            <a:off x="1292273" y="1887851"/>
            <a:ext cx="1217000" cy="369332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JUN45 full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23C8695-C1D7-2F35-8768-1A9C3DEA2327}"/>
              </a:ext>
            </a:extLst>
          </p:cNvPr>
          <p:cNvSpPr txBox="1"/>
          <p:nvPr/>
        </p:nvSpPr>
        <p:spPr>
          <a:xfrm>
            <a:off x="844394" y="2411917"/>
            <a:ext cx="1664879" cy="369332"/>
          </a:xfrm>
          <a:prstGeom prst="rect">
            <a:avLst/>
          </a:prstGeom>
          <a:noFill/>
          <a:ln w="28575">
            <a:solidFill>
              <a:srgbClr val="FF00FF"/>
            </a:solidFill>
            <a:prstDash val="dash"/>
          </a:ln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T=0 (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ja-JP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altLang="ja-JP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ja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off)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56A5D24-29C7-1EC1-3259-AFD2E5E3766B}"/>
              </a:ext>
            </a:extLst>
          </p:cNvPr>
          <p:cNvSpPr txBox="1"/>
          <p:nvPr/>
        </p:nvSpPr>
        <p:spPr>
          <a:xfrm>
            <a:off x="844394" y="2935983"/>
            <a:ext cx="1664879" cy="369332"/>
          </a:xfrm>
          <a:prstGeom prst="rect">
            <a:avLst/>
          </a:prstGeom>
          <a:noFill/>
          <a:ln w="28575">
            <a:solidFill>
              <a:srgbClr val="7030A0"/>
            </a:solidFill>
            <a:prstDash val="dashDot"/>
          </a:ln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T=1 (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ja-JP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</a:t>
            </a:r>
            <a:r>
              <a:rPr lang="en-US" altLang="ja-JP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ja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off)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2606DCE-4860-4A2B-8019-598646354488}"/>
              </a:ext>
            </a:extLst>
          </p:cNvPr>
          <p:cNvSpPr txBox="1"/>
          <p:nvPr/>
        </p:nvSpPr>
        <p:spPr>
          <a:xfrm>
            <a:off x="3332860" y="3433852"/>
            <a:ext cx="637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= 1</a:t>
            </a:r>
            <a:endParaRPr kumimoji="1" lang="ja-JP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左中かっこ 24">
            <a:extLst>
              <a:ext uri="{FF2B5EF4-FFF2-40B4-BE49-F238E27FC236}">
                <a16:creationId xmlns:a16="http://schemas.microsoft.com/office/drawing/2014/main" id="{F684E059-A125-C15C-79C0-355CEFD88E1F}"/>
              </a:ext>
            </a:extLst>
          </p:cNvPr>
          <p:cNvSpPr/>
          <p:nvPr/>
        </p:nvSpPr>
        <p:spPr>
          <a:xfrm rot="16200000" flipV="1">
            <a:off x="3561761" y="2572960"/>
            <a:ext cx="180000" cy="1692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2C53753-0629-ED23-C7C6-8F9CD0F02692}"/>
              </a:ext>
            </a:extLst>
          </p:cNvPr>
          <p:cNvSpPr txBox="1"/>
          <p:nvPr/>
        </p:nvSpPr>
        <p:spPr>
          <a:xfrm>
            <a:off x="4788767" y="3433852"/>
            <a:ext cx="637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= 0</a:t>
            </a:r>
            <a:endParaRPr kumimoji="1" lang="ja-JP" alt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9676E8A-AD0E-2991-9548-E75403B27813}"/>
              </a:ext>
            </a:extLst>
          </p:cNvPr>
          <p:cNvSpPr/>
          <p:nvPr/>
        </p:nvSpPr>
        <p:spPr>
          <a:xfrm>
            <a:off x="3397053" y="2335701"/>
            <a:ext cx="529087" cy="504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off</a:t>
            </a:r>
            <a:endParaRPr kumimoji="1" lang="ja-JP" altLang="en-US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1D8152F2-4675-6B90-F409-AA0B95172B1E}"/>
              </a:ext>
            </a:extLst>
          </p:cNvPr>
          <p:cNvSpPr/>
          <p:nvPr/>
        </p:nvSpPr>
        <p:spPr>
          <a:xfrm>
            <a:off x="4833507" y="2857756"/>
            <a:ext cx="529087" cy="504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off</a:t>
            </a:r>
            <a:endParaRPr kumimoji="1" lang="ja-JP" altLang="en-US" dirty="0"/>
          </a:p>
        </p:txBody>
      </p:sp>
      <p:sp>
        <p:nvSpPr>
          <p:cNvPr id="33" name="タイトル 1">
            <a:extLst>
              <a:ext uri="{FF2B5EF4-FFF2-40B4-BE49-F238E27FC236}">
                <a16:creationId xmlns:a16="http://schemas.microsoft.com/office/drawing/2014/main" id="{738A8876-FACF-47B9-B00F-F86DF71E2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u="sng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 results: compared to shell-model calculations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574BC85-93B7-9341-980A-791FF9257071}"/>
              </a:ext>
            </a:extLst>
          </p:cNvPr>
          <p:cNvGrpSpPr/>
          <p:nvPr/>
        </p:nvGrpSpPr>
        <p:grpSpPr>
          <a:xfrm>
            <a:off x="5560664" y="953310"/>
            <a:ext cx="6634388" cy="5878349"/>
            <a:chOff x="-721531" y="953310"/>
            <a:chExt cx="6634388" cy="5878349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EB93BB7A-F7C0-637F-4440-02108B823132}"/>
                </a:ext>
              </a:extLst>
            </p:cNvPr>
            <p:cNvSpPr txBox="1"/>
            <p:nvPr/>
          </p:nvSpPr>
          <p:spPr>
            <a:xfrm>
              <a:off x="-721531" y="5048650"/>
              <a:ext cx="6588000" cy="1323439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Newly measured B(E2) values can put a stricter constraint on the p-n interactions</a:t>
              </a:r>
            </a:p>
            <a:p>
              <a:pPr marL="342900" indent="-342900">
                <a:buFont typeface="Wingdings" panose="05000000000000000000" pitchFamily="2" charset="2"/>
                <a:buChar char="Ø"/>
              </a:pPr>
              <a:r>
                <a:rPr kumimoji="1"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 = 0 component plays a dominant role in </a:t>
              </a:r>
              <a:r>
                <a:rPr kumimoji="1" lang="en-US" altLang="ja-JP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6</a:t>
              </a:r>
              <a:r>
                <a:rPr kumimoji="1" lang="en-US" altLang="ja-JP" sz="20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kumimoji="1" lang="en-US" altLang="ja-JP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state</a:t>
              </a:r>
            </a:p>
            <a:p>
              <a:pPr marL="342900" indent="-342900">
                <a:buFont typeface="Wingdings" panose="05000000000000000000" pitchFamily="2" charset="2"/>
                <a:buChar char="Ø"/>
              </a:pPr>
              <a:r>
                <a:rPr lang="en-US" altLang="ja-JP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Both T = 0 and T = 1 components contribute to </a:t>
              </a:r>
              <a:r>
                <a:rPr lang="en-US" altLang="ja-JP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8</a:t>
              </a:r>
              <a:r>
                <a:rPr lang="en-US" altLang="ja-JP" sz="20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ja-JP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state</a:t>
              </a: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03AE0295-5202-AFF4-40B6-D0DD1354CB9A}"/>
                </a:ext>
              </a:extLst>
            </p:cNvPr>
            <p:cNvSpPr/>
            <p:nvPr/>
          </p:nvSpPr>
          <p:spPr>
            <a:xfrm>
              <a:off x="2461098" y="953310"/>
              <a:ext cx="360000" cy="972000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AB23C3AA-44F5-46C3-7E82-07D03E8C5B28}"/>
                </a:ext>
              </a:extLst>
            </p:cNvPr>
            <p:cNvSpPr/>
            <p:nvPr/>
          </p:nvSpPr>
          <p:spPr>
            <a:xfrm>
              <a:off x="3099883" y="2175751"/>
              <a:ext cx="360000" cy="972000"/>
            </a:xfrm>
            <a:prstGeom prst="rect">
              <a:avLst/>
            </a:prstGeom>
            <a:noFill/>
            <a:ln w="19050">
              <a:solidFill>
                <a:srgbClr val="00FF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9" name="直線コネクタ 38">
              <a:extLst>
                <a:ext uri="{FF2B5EF4-FFF2-40B4-BE49-F238E27FC236}">
                  <a16:creationId xmlns:a16="http://schemas.microsoft.com/office/drawing/2014/main" id="{5476525A-17E8-AA54-350B-AF2C17D43333}"/>
                </a:ext>
              </a:extLst>
            </p:cNvPr>
            <p:cNvCxnSpPr>
              <a:cxnSpLocks/>
              <a:stCxn id="35" idx="2"/>
            </p:cNvCxnSpPr>
            <p:nvPr/>
          </p:nvCxnSpPr>
          <p:spPr>
            <a:xfrm flipH="1">
              <a:off x="1916349" y="1925310"/>
              <a:ext cx="724749" cy="3123340"/>
            </a:xfrm>
            <a:prstGeom prst="line">
              <a:avLst/>
            </a:prstGeom>
            <a:ln w="19050">
              <a:solidFill>
                <a:srgbClr val="00FF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DE9F1F21-488E-3418-6D51-62AB4BEF4E07}"/>
                </a:ext>
              </a:extLst>
            </p:cNvPr>
            <p:cNvCxnSpPr>
              <a:cxnSpLocks/>
              <a:stCxn id="37" idx="2"/>
            </p:cNvCxnSpPr>
            <p:nvPr/>
          </p:nvCxnSpPr>
          <p:spPr>
            <a:xfrm flipH="1">
              <a:off x="1916349" y="3147751"/>
              <a:ext cx="1363534" cy="1900899"/>
            </a:xfrm>
            <a:prstGeom prst="line">
              <a:avLst/>
            </a:prstGeom>
            <a:ln w="19050">
              <a:solidFill>
                <a:srgbClr val="00FF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5FC518A-B564-71C7-C12E-2AD052198011}"/>
                </a:ext>
              </a:extLst>
            </p:cNvPr>
            <p:cNvSpPr txBox="1"/>
            <p:nvPr/>
          </p:nvSpPr>
          <p:spPr>
            <a:xfrm>
              <a:off x="2624777" y="6462327"/>
              <a:ext cx="32880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Submitted for publication in PRC</a:t>
              </a:r>
              <a:endPara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E741E7-3D6C-76C2-940B-C0D39CBB353B}"/>
              </a:ext>
            </a:extLst>
          </p:cNvPr>
          <p:cNvSpPr txBox="1"/>
          <p:nvPr/>
        </p:nvSpPr>
        <p:spPr>
          <a:xfrm>
            <a:off x="10989042" y="0"/>
            <a:ext cx="120295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Talked by</a:t>
            </a:r>
          </a:p>
          <a:p>
            <a:r>
              <a:rPr kumimoji="1" lang="en-US" altLang="ja-JP" dirty="0" err="1"/>
              <a:t>Youngseub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032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6DA8C9F6-8563-4A40-B0FA-D0574885E03A}"/>
              </a:ext>
            </a:extLst>
          </p:cNvPr>
          <p:cNvGraphicFramePr>
            <a:graphicFrameLocks noGrp="1"/>
          </p:cNvGraphicFramePr>
          <p:nvPr/>
        </p:nvGraphicFramePr>
        <p:xfrm>
          <a:off x="92120" y="836665"/>
          <a:ext cx="12007760" cy="5922692"/>
        </p:xfrm>
        <a:graphic>
          <a:graphicData uri="http://schemas.openxmlformats.org/drawingml/2006/table">
            <a:tbl>
              <a:tblPr/>
              <a:tblGrid>
                <a:gridCol w="670049">
                  <a:extLst>
                    <a:ext uri="{9D8B030D-6E8A-4147-A177-3AD203B41FA5}">
                      <a16:colId xmlns:a16="http://schemas.microsoft.com/office/drawing/2014/main" val="1640726683"/>
                    </a:ext>
                  </a:extLst>
                </a:gridCol>
                <a:gridCol w="1127249">
                  <a:extLst>
                    <a:ext uri="{9D8B030D-6E8A-4147-A177-3AD203B41FA5}">
                      <a16:colId xmlns:a16="http://schemas.microsoft.com/office/drawing/2014/main" val="3363301989"/>
                    </a:ext>
                  </a:extLst>
                </a:gridCol>
                <a:gridCol w="3430394">
                  <a:extLst>
                    <a:ext uri="{9D8B030D-6E8A-4147-A177-3AD203B41FA5}">
                      <a16:colId xmlns:a16="http://schemas.microsoft.com/office/drawing/2014/main" val="3822120825"/>
                    </a:ext>
                  </a:extLst>
                </a:gridCol>
                <a:gridCol w="1813509">
                  <a:extLst>
                    <a:ext uri="{9D8B030D-6E8A-4147-A177-3AD203B41FA5}">
                      <a16:colId xmlns:a16="http://schemas.microsoft.com/office/drawing/2014/main" val="518961220"/>
                    </a:ext>
                  </a:extLst>
                </a:gridCol>
                <a:gridCol w="1215958">
                  <a:extLst>
                    <a:ext uri="{9D8B030D-6E8A-4147-A177-3AD203B41FA5}">
                      <a16:colId xmlns:a16="http://schemas.microsoft.com/office/drawing/2014/main" val="3046450799"/>
                    </a:ext>
                  </a:extLst>
                </a:gridCol>
                <a:gridCol w="719847">
                  <a:extLst>
                    <a:ext uri="{9D8B030D-6E8A-4147-A177-3AD203B41FA5}">
                      <a16:colId xmlns:a16="http://schemas.microsoft.com/office/drawing/2014/main" val="1742991901"/>
                    </a:ext>
                  </a:extLst>
                </a:gridCol>
                <a:gridCol w="1955259">
                  <a:extLst>
                    <a:ext uri="{9D8B030D-6E8A-4147-A177-3AD203B41FA5}">
                      <a16:colId xmlns:a16="http://schemas.microsoft.com/office/drawing/2014/main" val="2527049384"/>
                    </a:ext>
                  </a:extLst>
                </a:gridCol>
                <a:gridCol w="1075495">
                  <a:extLst>
                    <a:ext uri="{9D8B030D-6E8A-4147-A177-3AD203B41FA5}">
                      <a16:colId xmlns:a16="http://schemas.microsoft.com/office/drawing/2014/main" val="2675683082"/>
                    </a:ext>
                  </a:extLst>
                </a:gridCol>
              </a:tblGrid>
              <a:tr h="1923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Grade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Proposal #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Title of proposal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Spokesperson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Primary beam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BT [days]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BigRIPS setting(s)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Stopper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038917"/>
                  </a:ext>
                </a:extLst>
              </a:tr>
              <a:tr h="1923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RIBF212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Fast-timing γ-ray spectroscopy of exotic nuclei at RIBF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Hiroshi Watanabe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124Xe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94Pd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Segmented plastic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754508"/>
                  </a:ext>
                </a:extLst>
              </a:tr>
              <a:tr h="3847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RIBF229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Study of shell structure, core-breaking and seniority-breaking effects close to 100Sn with IDATEN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Andrey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Blazhev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Yu Gothic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124Xe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105Te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Segmented plastic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266620"/>
                  </a:ext>
                </a:extLst>
              </a:tr>
              <a:tr h="3847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RIBF230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Nuclear structure study of Pd, Ag, and Cd isotopes towards N=82 with fast-timing lifetime measurement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Hiroshi Watanabe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238U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128Pd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Passive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6857003"/>
                  </a:ext>
                </a:extLst>
              </a:tr>
              <a:tr h="1923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RIBF232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Locating the center of the N = 40 Island of Inversion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Bruno Olaizola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238U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64V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993344"/>
                  </a:ext>
                </a:extLst>
              </a:tr>
              <a:tr h="1923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RIBF215R1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Seniority and collectivity beyond 132Sn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Radomira Lozeva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238U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136,138Sn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Passive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270125"/>
                  </a:ext>
                </a:extLst>
              </a:tr>
              <a:tr h="3847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RIBF218R1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Exploring quantum shape phase transition around Z = 40 and N = 60 with gamma-gamma fast timing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Tumpa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 Bhattacharjee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238U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100,102Rb,Sr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011609"/>
                  </a:ext>
                </a:extLst>
              </a:tr>
              <a:tr h="3847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RBF219R1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Nuclear structure beyond N=126 and the nucleosynthesis of actinide elements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Ana Isabel Morales López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238U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218Hg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075077"/>
                  </a:ext>
                </a:extLst>
              </a:tr>
              <a:tr h="3847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RIBF220R1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Shape coexistence and collectivity in the doubly magic 78Ni region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Eda Sahin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238U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77Ni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780840"/>
                  </a:ext>
                </a:extLst>
              </a:tr>
              <a:tr h="3847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RIBF222R1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Fast-timing spectroscopy of excited states in N ~ Z nuclei below 100Sn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Joochun Park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124Xe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95Cd, 99Sn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Active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0589"/>
                  </a:ext>
                </a:extLst>
              </a:tr>
              <a:tr h="1923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RIBF239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Collectivity and isoscalar interaction in 82Nb and 86Tc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Byul Moon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124Xe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4.5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82Nb, 86Tc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Yu Gothic" panose="020B0400000000000000" pitchFamily="50" charset="-128"/>
                          <a:cs typeface="Times New Roman" panose="02020603050405020304" pitchFamily="18" charset="0"/>
                        </a:rPr>
                        <a:t>Passive</a:t>
                      </a:r>
                    </a:p>
                  </a:txBody>
                  <a:tcPr marL="6412" marR="6412" marT="64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365522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602D0E-E48C-0574-2AEE-E6412A46C03B}"/>
              </a:ext>
            </a:extLst>
          </p:cNvPr>
          <p:cNvSpPr txBox="1"/>
          <p:nvPr/>
        </p:nvSpPr>
        <p:spPr>
          <a:xfrm>
            <a:off x="2242125" y="136190"/>
            <a:ext cx="7707751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50" charset="-128"/>
                <a:cs typeface="Times New Roman" panose="02020603050405020304" pitchFamily="18" charset="0"/>
              </a:rPr>
              <a:t>Approved IDATEN proposals (43 days BT granted) 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16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&#10;&#10;自動的に生成された説明">
            <a:extLst>
              <a:ext uri="{FF2B5EF4-FFF2-40B4-BE49-F238E27FC236}">
                <a16:creationId xmlns:a16="http://schemas.microsoft.com/office/drawing/2014/main" id="{438DF874-FFC4-88DE-AACA-DF41DC028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23" y="9728"/>
            <a:ext cx="9960167" cy="6840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E2F7D9-8155-BACD-DD74-DE286146D0FB}"/>
              </a:ext>
            </a:extLst>
          </p:cNvPr>
          <p:cNvSpPr/>
          <p:nvPr/>
        </p:nvSpPr>
        <p:spPr>
          <a:xfrm>
            <a:off x="773993" y="97277"/>
            <a:ext cx="1643974" cy="17315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A3C59A3E-103B-19FA-943F-5A30610FE852}"/>
              </a:ext>
            </a:extLst>
          </p:cNvPr>
          <p:cNvSpPr/>
          <p:nvPr/>
        </p:nvSpPr>
        <p:spPr>
          <a:xfrm>
            <a:off x="5498142" y="3330999"/>
            <a:ext cx="324000" cy="25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29DFA64-5627-3D72-1FAC-5E0FDE0B2597}"/>
              </a:ext>
            </a:extLst>
          </p:cNvPr>
          <p:cNvSpPr txBox="1"/>
          <p:nvPr/>
        </p:nvSpPr>
        <p:spPr>
          <a:xfrm>
            <a:off x="6160355" y="4120718"/>
            <a:ext cx="521969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N=82 shell quenching;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125-128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Pd,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125-128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Ag,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126-130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Cd, In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E2D7D5C-B705-DC2A-0C30-08902A0271DE}"/>
              </a:ext>
            </a:extLst>
          </p:cNvPr>
          <p:cNvCxnSpPr>
            <a:cxnSpLocks/>
            <a:stCxn id="7" idx="5"/>
          </p:cNvCxnSpPr>
          <p:nvPr/>
        </p:nvCxnSpPr>
        <p:spPr>
          <a:xfrm>
            <a:off x="5774693" y="3546094"/>
            <a:ext cx="738619" cy="57462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楕円 10">
            <a:extLst>
              <a:ext uri="{FF2B5EF4-FFF2-40B4-BE49-F238E27FC236}">
                <a16:creationId xmlns:a16="http://schemas.microsoft.com/office/drawing/2014/main" id="{59EB3033-30C2-EC39-9EF5-EC19C5BA95E5}"/>
              </a:ext>
            </a:extLst>
          </p:cNvPr>
          <p:cNvSpPr/>
          <p:nvPr/>
        </p:nvSpPr>
        <p:spPr>
          <a:xfrm>
            <a:off x="3150532" y="4825806"/>
            <a:ext cx="108000" cy="108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0BC4990-D2F2-7643-FB5C-629178470C23}"/>
              </a:ext>
            </a:extLst>
          </p:cNvPr>
          <p:cNvSpPr txBox="1"/>
          <p:nvPr/>
        </p:nvSpPr>
        <p:spPr>
          <a:xfrm>
            <a:off x="5126091" y="5788667"/>
            <a:ext cx="302037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N=40 Island of Inversion;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64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Cr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A8714CAD-CC8A-E059-091A-0E635B1CCFB8}"/>
              </a:ext>
            </a:extLst>
          </p:cNvPr>
          <p:cNvCxnSpPr>
            <a:cxnSpLocks/>
            <a:stCxn id="11" idx="5"/>
            <a:endCxn id="12" idx="1"/>
          </p:cNvCxnSpPr>
          <p:nvPr/>
        </p:nvCxnSpPr>
        <p:spPr>
          <a:xfrm>
            <a:off x="3242716" y="4917990"/>
            <a:ext cx="1883375" cy="105534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楕円 14">
            <a:extLst>
              <a:ext uri="{FF2B5EF4-FFF2-40B4-BE49-F238E27FC236}">
                <a16:creationId xmlns:a16="http://schemas.microsoft.com/office/drawing/2014/main" id="{895CC952-17A1-54F0-7C33-07AA8F586F18}"/>
              </a:ext>
            </a:extLst>
          </p:cNvPr>
          <p:cNvSpPr/>
          <p:nvPr/>
        </p:nvSpPr>
        <p:spPr>
          <a:xfrm>
            <a:off x="5884010" y="3230491"/>
            <a:ext cx="252919" cy="144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187A58-C4A3-A730-6BAA-A4A2A9EE9757}"/>
              </a:ext>
            </a:extLst>
          </p:cNvPr>
          <p:cNvSpPr txBox="1"/>
          <p:nvPr/>
        </p:nvSpPr>
        <p:spPr>
          <a:xfrm>
            <a:off x="6604590" y="3524090"/>
            <a:ext cx="3409908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Collectivity beyond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132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Sn;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136,138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Sn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C1BD1B0-93F4-3335-9298-2B1D6B17F835}"/>
              </a:ext>
            </a:extLst>
          </p:cNvPr>
          <p:cNvCxnSpPr>
            <a:cxnSpLocks/>
            <a:stCxn id="15" idx="5"/>
            <a:endCxn id="16" idx="1"/>
          </p:cNvCxnSpPr>
          <p:nvPr/>
        </p:nvCxnSpPr>
        <p:spPr>
          <a:xfrm>
            <a:off x="6099890" y="3353403"/>
            <a:ext cx="504700" cy="35535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楕円 18">
            <a:extLst>
              <a:ext uri="{FF2B5EF4-FFF2-40B4-BE49-F238E27FC236}">
                <a16:creationId xmlns:a16="http://schemas.microsoft.com/office/drawing/2014/main" id="{B91D1087-33C7-ACF8-F32D-D1EB45F77F0B}"/>
              </a:ext>
            </a:extLst>
          </p:cNvPr>
          <p:cNvSpPr/>
          <p:nvPr/>
        </p:nvSpPr>
        <p:spPr>
          <a:xfrm>
            <a:off x="3949667" y="3123058"/>
            <a:ext cx="108000" cy="108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7972ABB-9777-DC69-BA24-286F97C039F1}"/>
              </a:ext>
            </a:extLst>
          </p:cNvPr>
          <p:cNvSpPr txBox="1"/>
          <p:nvPr/>
        </p:nvSpPr>
        <p:spPr>
          <a:xfrm>
            <a:off x="1845634" y="1408464"/>
            <a:ext cx="3736920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Core/seniority breaking close</a:t>
            </a: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to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100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Sn;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101,102,103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Sn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949F212-6D91-1C70-3621-DC037B79655D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4003667" y="2054795"/>
            <a:ext cx="46955" cy="106826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楕円 23">
            <a:extLst>
              <a:ext uri="{FF2B5EF4-FFF2-40B4-BE49-F238E27FC236}">
                <a16:creationId xmlns:a16="http://schemas.microsoft.com/office/drawing/2014/main" id="{33A694B9-AA4F-73D0-A8EE-C45D2ED20173}"/>
              </a:ext>
            </a:extLst>
          </p:cNvPr>
          <p:cNvSpPr/>
          <p:nvPr/>
        </p:nvSpPr>
        <p:spPr>
          <a:xfrm>
            <a:off x="4295157" y="3849818"/>
            <a:ext cx="252919" cy="25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334F5D0-596E-72E7-CA51-F11A3959B2A0}"/>
              </a:ext>
            </a:extLst>
          </p:cNvPr>
          <p:cNvSpPr txBox="1"/>
          <p:nvPr/>
        </p:nvSpPr>
        <p:spPr>
          <a:xfrm>
            <a:off x="5792669" y="4720585"/>
            <a:ext cx="476450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Shape/phase transition around A=100;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100,102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Sr,Zr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FA0B52A6-AF24-F919-9239-39E580AE5C5D}"/>
              </a:ext>
            </a:extLst>
          </p:cNvPr>
          <p:cNvCxnSpPr>
            <a:cxnSpLocks/>
            <a:stCxn id="24" idx="5"/>
            <a:endCxn id="25" idx="1"/>
          </p:cNvCxnSpPr>
          <p:nvPr/>
        </p:nvCxnSpPr>
        <p:spPr>
          <a:xfrm>
            <a:off x="4511037" y="4064913"/>
            <a:ext cx="1281632" cy="840338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楕円 28">
            <a:extLst>
              <a:ext uri="{FF2B5EF4-FFF2-40B4-BE49-F238E27FC236}">
                <a16:creationId xmlns:a16="http://schemas.microsoft.com/office/drawing/2014/main" id="{C9A5F92E-943A-75F7-C833-0ED1FC07B884}"/>
              </a:ext>
            </a:extLst>
          </p:cNvPr>
          <p:cNvSpPr/>
          <p:nvPr/>
        </p:nvSpPr>
        <p:spPr>
          <a:xfrm>
            <a:off x="8691988" y="1296777"/>
            <a:ext cx="252919" cy="25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D485EB0-BCDC-7165-FB99-DE831A36115F}"/>
              </a:ext>
            </a:extLst>
          </p:cNvPr>
          <p:cNvSpPr txBox="1"/>
          <p:nvPr/>
        </p:nvSpPr>
        <p:spPr>
          <a:xfrm>
            <a:off x="8790082" y="2022779"/>
            <a:ext cx="255069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Structure beyond N=126;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216-222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Pb,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212-216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Hg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7778901D-D99F-D608-4086-27135234FDB1}"/>
              </a:ext>
            </a:extLst>
          </p:cNvPr>
          <p:cNvCxnSpPr>
            <a:cxnSpLocks/>
            <a:stCxn id="29" idx="5"/>
          </p:cNvCxnSpPr>
          <p:nvPr/>
        </p:nvCxnSpPr>
        <p:spPr>
          <a:xfrm>
            <a:off x="8907868" y="1511872"/>
            <a:ext cx="407753" cy="518556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楕円 33">
            <a:extLst>
              <a:ext uri="{FF2B5EF4-FFF2-40B4-BE49-F238E27FC236}">
                <a16:creationId xmlns:a16="http://schemas.microsoft.com/office/drawing/2014/main" id="{6DFB11F3-7C45-84EF-1854-F8B73068A3BB}"/>
              </a:ext>
            </a:extLst>
          </p:cNvPr>
          <p:cNvSpPr/>
          <p:nvPr/>
        </p:nvSpPr>
        <p:spPr>
          <a:xfrm>
            <a:off x="3497486" y="4540488"/>
            <a:ext cx="252919" cy="144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727745B6-0FEA-9FCD-2247-45C8A72A5324}"/>
              </a:ext>
            </a:extLst>
          </p:cNvPr>
          <p:cNvSpPr txBox="1"/>
          <p:nvPr/>
        </p:nvSpPr>
        <p:spPr>
          <a:xfrm>
            <a:off x="5495198" y="5262092"/>
            <a:ext cx="417934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Collectivity in the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78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Ni region;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75,77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Cu,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76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Ni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8EDF29D7-53E2-3D09-3704-242432AB263B}"/>
              </a:ext>
            </a:extLst>
          </p:cNvPr>
          <p:cNvCxnSpPr>
            <a:cxnSpLocks/>
            <a:stCxn id="34" idx="5"/>
            <a:endCxn id="35" idx="1"/>
          </p:cNvCxnSpPr>
          <p:nvPr/>
        </p:nvCxnSpPr>
        <p:spPr>
          <a:xfrm>
            <a:off x="3713366" y="4663400"/>
            <a:ext cx="1781832" cy="783358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楕円 38">
            <a:extLst>
              <a:ext uri="{FF2B5EF4-FFF2-40B4-BE49-F238E27FC236}">
                <a16:creationId xmlns:a16="http://schemas.microsoft.com/office/drawing/2014/main" id="{5EA5AE7C-33A9-7542-9278-6955443F3E32}"/>
              </a:ext>
            </a:extLst>
          </p:cNvPr>
          <p:cNvSpPr/>
          <p:nvPr/>
        </p:nvSpPr>
        <p:spPr>
          <a:xfrm>
            <a:off x="3601257" y="3350465"/>
            <a:ext cx="180000" cy="25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03E9A27-19A6-1E58-C089-F6A92738353A}"/>
              </a:ext>
            </a:extLst>
          </p:cNvPr>
          <p:cNvSpPr txBox="1"/>
          <p:nvPr/>
        </p:nvSpPr>
        <p:spPr>
          <a:xfrm>
            <a:off x="912231" y="2209072"/>
            <a:ext cx="262443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N~Z nuclei towards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100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Sn;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95,96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Cd,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95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Ag,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97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Pd,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99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Cd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77660D61-B449-3FA6-19CE-540F3ECD90EE}"/>
              </a:ext>
            </a:extLst>
          </p:cNvPr>
          <p:cNvCxnSpPr>
            <a:cxnSpLocks/>
            <a:stCxn id="39" idx="1"/>
          </p:cNvCxnSpPr>
          <p:nvPr/>
        </p:nvCxnSpPr>
        <p:spPr>
          <a:xfrm flipH="1" flipV="1">
            <a:off x="2982171" y="2855403"/>
            <a:ext cx="645446" cy="53196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楕円 45">
            <a:extLst>
              <a:ext uri="{FF2B5EF4-FFF2-40B4-BE49-F238E27FC236}">
                <a16:creationId xmlns:a16="http://schemas.microsoft.com/office/drawing/2014/main" id="{EEE85F17-FC0B-B01C-E598-D84F0368A861}"/>
              </a:ext>
            </a:extLst>
          </p:cNvPr>
          <p:cNvSpPr/>
          <p:nvPr/>
        </p:nvSpPr>
        <p:spPr>
          <a:xfrm rot="2700000">
            <a:off x="3267285" y="3648781"/>
            <a:ext cx="144000" cy="25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87470C5-2BCE-E060-14C5-6DA880055145}"/>
              </a:ext>
            </a:extLst>
          </p:cNvPr>
          <p:cNvSpPr txBox="1"/>
          <p:nvPr/>
        </p:nvSpPr>
        <p:spPr>
          <a:xfrm>
            <a:off x="779978" y="3053713"/>
            <a:ext cx="209858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Collectivity at N=Z;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82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Nb,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86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Tc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D25E7D8D-E84F-3FEF-5B95-5D2EA81FFF48}"/>
              </a:ext>
            </a:extLst>
          </p:cNvPr>
          <p:cNvCxnSpPr>
            <a:cxnSpLocks/>
            <a:stCxn id="46" idx="2"/>
            <a:endCxn id="47" idx="3"/>
          </p:cNvCxnSpPr>
          <p:nvPr/>
        </p:nvCxnSpPr>
        <p:spPr>
          <a:xfrm flipH="1" flipV="1">
            <a:off x="2878566" y="3376879"/>
            <a:ext cx="409807" cy="34699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06C271-5F3E-2A07-9807-BA16E919CA66}"/>
              </a:ext>
            </a:extLst>
          </p:cNvPr>
          <p:cNvSpPr txBox="1"/>
          <p:nvPr/>
        </p:nvSpPr>
        <p:spPr>
          <a:xfrm>
            <a:off x="6306437" y="3149939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Z=50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EE6831-C089-5A27-ABEE-75B7EF2DA050}"/>
              </a:ext>
            </a:extLst>
          </p:cNvPr>
          <p:cNvSpPr txBox="1"/>
          <p:nvPr/>
        </p:nvSpPr>
        <p:spPr>
          <a:xfrm>
            <a:off x="9292585" y="1201947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Z=82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D5ABF1-112C-CDFB-E06D-15743F80F119}"/>
              </a:ext>
            </a:extLst>
          </p:cNvPr>
          <p:cNvSpPr txBox="1"/>
          <p:nvPr/>
        </p:nvSpPr>
        <p:spPr>
          <a:xfrm>
            <a:off x="4050622" y="4479280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Z=28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4654DB2-D200-A344-9695-2D29E7354601}"/>
              </a:ext>
            </a:extLst>
          </p:cNvPr>
          <p:cNvSpPr txBox="1"/>
          <p:nvPr/>
        </p:nvSpPr>
        <p:spPr>
          <a:xfrm>
            <a:off x="3198092" y="4966651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Z=20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E13385C-72B8-34F1-58C4-2ECAC219D838}"/>
              </a:ext>
            </a:extLst>
          </p:cNvPr>
          <p:cNvSpPr txBox="1"/>
          <p:nvPr/>
        </p:nvSpPr>
        <p:spPr>
          <a:xfrm>
            <a:off x="382469" y="5699982"/>
            <a:ext cx="48442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Z=8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598E044-1BCE-F950-509D-A9D96A311CE9}"/>
              </a:ext>
            </a:extLst>
          </p:cNvPr>
          <p:cNvSpPr txBox="1"/>
          <p:nvPr/>
        </p:nvSpPr>
        <p:spPr>
          <a:xfrm rot="-5400000">
            <a:off x="1008793" y="4976253"/>
            <a:ext cx="50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CCB34F9-8C64-34F5-5446-F47EB5F2E133}"/>
              </a:ext>
            </a:extLst>
          </p:cNvPr>
          <p:cNvSpPr txBox="1"/>
          <p:nvPr/>
        </p:nvSpPr>
        <p:spPr>
          <a:xfrm rot="-5400000">
            <a:off x="1698198" y="408494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N=20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D667708-59D1-9175-0D13-C844B9F5A5F9}"/>
              </a:ext>
            </a:extLst>
          </p:cNvPr>
          <p:cNvSpPr txBox="1"/>
          <p:nvPr/>
        </p:nvSpPr>
        <p:spPr>
          <a:xfrm rot="-5400000">
            <a:off x="2183102" y="3784763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N=28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84328A5-829E-886D-9AB1-22DA3D3DDBC8}"/>
              </a:ext>
            </a:extLst>
          </p:cNvPr>
          <p:cNvSpPr txBox="1"/>
          <p:nvPr/>
        </p:nvSpPr>
        <p:spPr>
          <a:xfrm rot="-5400000">
            <a:off x="3517766" y="2754907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N=50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584F876-283A-3460-6405-3DAC1A97DE33}"/>
              </a:ext>
            </a:extLst>
          </p:cNvPr>
          <p:cNvSpPr txBox="1"/>
          <p:nvPr/>
        </p:nvSpPr>
        <p:spPr>
          <a:xfrm rot="-5400000">
            <a:off x="5457406" y="1360211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N=82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9A0DB710-DEFB-76CA-9248-D297710F3D22}"/>
              </a:ext>
            </a:extLst>
          </p:cNvPr>
          <p:cNvSpPr txBox="1"/>
          <p:nvPr/>
        </p:nvSpPr>
        <p:spPr>
          <a:xfrm rot="-5400000">
            <a:off x="8081839" y="168732"/>
            <a:ext cx="68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N=126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FABF1B5-B938-5EF3-F5DE-253E152EBEC3}"/>
              </a:ext>
            </a:extLst>
          </p:cNvPr>
          <p:cNvSpPr txBox="1"/>
          <p:nvPr/>
        </p:nvSpPr>
        <p:spPr>
          <a:xfrm>
            <a:off x="978275" y="0"/>
            <a:ext cx="460895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Physics interest with IDATEN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Shell evolution, seniority breaking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Collectivity and shape transition/coexistence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Pairing, IS/IV interactions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214FA0-ACD5-D110-2927-DFBCC530BA51}"/>
              </a:ext>
            </a:extLst>
          </p:cNvPr>
          <p:cNvSpPr txBox="1"/>
          <p:nvPr/>
        </p:nvSpPr>
        <p:spPr>
          <a:xfrm>
            <a:off x="10015057" y="5636656"/>
            <a:ext cx="215956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Waiting 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BT allocation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at RIBF</a:t>
            </a:r>
            <a:endParaRPr kumimoji="1" lang="ja-JP" altLang="en-US" sz="2400" b="1" i="0" u="none" strike="noStrike" kern="1200" cap="none" spc="0" normalizeH="0" baseline="0" noProof="0" dirty="0">
              <a:ln w="22225">
                <a:solidFill>
                  <a:srgbClr val="7030A0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696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55105-6BE2-35D1-BD97-819456B66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DAEB656C-C261-D266-D5B9-DA0364D94F3D}"/>
                  </a:ext>
                </a:extLst>
              </p:cNvPr>
              <p:cNvSpPr txBox="1"/>
              <p:nvPr/>
            </p:nvSpPr>
            <p:spPr bwMode="auto">
              <a:xfrm>
                <a:off x="347756" y="1200666"/>
                <a:ext cx="5000343" cy="820283"/>
              </a:xfrm>
              <a:prstGeom prst="rect">
                <a:avLst/>
              </a:prstGeom>
              <a:solidFill>
                <a:srgbClr val="CCFFFF"/>
              </a:solidFill>
            </p:spPr>
            <p:txBody>
              <a:bodyPr anchor="ctr"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τ</m:t>
                          </m:r>
                        </m:den>
                      </m:f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1" lang="el-GR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Γ</m:t>
                          </m:r>
                        </m:num>
                        <m:den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ℏ</m:t>
                          </m:r>
                        </m:den>
                      </m:f>
                      <m:r>
                        <a:rPr kumimoji="1" lang="ja-JP" alt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8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𝜋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(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+1)</m:t>
                          </m:r>
                        </m:num>
                        <m:den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[(2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+1)!!</m:t>
                          </m:r>
                          <m:sSup>
                            <m:sSup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ℏ</m:t>
                          </m:r>
                        </m:den>
                      </m:f>
                      <m:sSup>
                        <m:sSup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𝛾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ℏ</m:t>
                                  </m:r>
                                  <m: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</m:t>
                          </m:r>
                        </m:sup>
                      </m:sSup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𝐵</m:t>
                      </m:r>
                      <m:d>
                        <m:d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→</m:t>
                          </m:r>
                          <m:sSub>
                            <m:sSub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3B631070-DD54-49CC-812C-04EEE5990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7756" y="1200666"/>
                <a:ext cx="5000343" cy="8202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7E0F328-6813-DCE2-7BBC-87180F319C1C}"/>
              </a:ext>
            </a:extLst>
          </p:cNvPr>
          <p:cNvGrpSpPr/>
          <p:nvPr/>
        </p:nvGrpSpPr>
        <p:grpSpPr>
          <a:xfrm>
            <a:off x="17168" y="2369318"/>
            <a:ext cx="6111433" cy="4470678"/>
            <a:chOff x="17168" y="2369318"/>
            <a:chExt cx="6111433" cy="4470678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B31937CD-573D-EC72-4355-449F9BE37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168" y="2742558"/>
              <a:ext cx="6111433" cy="4097438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CA1797-5039-B871-E9A5-C98BD29525E9}"/>
                </a:ext>
              </a:extLst>
            </p:cNvPr>
            <p:cNvSpPr txBox="1"/>
            <p:nvPr/>
          </p:nvSpPr>
          <p:spPr>
            <a:xfrm>
              <a:off x="17168" y="2369318"/>
              <a:ext cx="569329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P.J. Nolan and J. F. </a:t>
              </a:r>
              <a:r>
                <a:rPr kumimoji="1" lang="en-US" altLang="ja-JP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Sharpey</a:t>
              </a: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-Schafer, Rep. Prog. Phys. 42, 1 (1979)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5F90EE3-27E7-3E5E-0DC9-5EFE6F346A23}"/>
              </a:ext>
            </a:extLst>
          </p:cNvPr>
          <p:cNvSpPr txBox="1"/>
          <p:nvPr/>
        </p:nvSpPr>
        <p:spPr>
          <a:xfrm>
            <a:off x="101410" y="586461"/>
            <a:ext cx="1198918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Lifetime of an excited state is one of the most important observables in nuclear structure studies</a:t>
            </a: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17EB63E5-7DD7-2A4A-7751-B59DEE1C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motivation for measuring excited-state lifetime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6">
            <a:extLst>
              <a:ext uri="{FF2B5EF4-FFF2-40B4-BE49-F238E27FC236}">
                <a16:creationId xmlns:a16="http://schemas.microsoft.com/office/drawing/2014/main" id="{65FC5BB8-84E3-0E83-DE91-DAE7996BF3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328" y="2234690"/>
            <a:ext cx="5544000" cy="1939226"/>
          </a:xfrm>
          <a:prstGeom prst="rect">
            <a:avLst/>
          </a:prstGeom>
        </p:spPr>
      </p:pic>
      <p:pic>
        <p:nvPicPr>
          <p:cNvPr id="23" name="Picture 34">
            <a:extLst>
              <a:ext uri="{FF2B5EF4-FFF2-40B4-BE49-F238E27FC236}">
                <a16:creationId xmlns:a16="http://schemas.microsoft.com/office/drawing/2014/main" id="{46EDEDF9-FA72-152A-1DEE-29E4B3770C2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781"/>
          <a:stretch>
            <a:fillRect/>
          </a:stretch>
        </p:blipFill>
        <p:spPr>
          <a:xfrm>
            <a:off x="9545494" y="4683828"/>
            <a:ext cx="2457035" cy="2160000"/>
          </a:xfrm>
          <a:prstGeom prst="rect">
            <a:avLst/>
          </a:prstGeom>
        </p:spPr>
      </p:pic>
      <p:sp>
        <p:nvSpPr>
          <p:cNvPr id="25" name="フローチャート: 直接アクセス記憶 24">
            <a:extLst>
              <a:ext uri="{FF2B5EF4-FFF2-40B4-BE49-F238E27FC236}">
                <a16:creationId xmlns:a16="http://schemas.microsoft.com/office/drawing/2014/main" id="{71CCC219-44F1-B3C1-A0D9-958E5490EA9B}"/>
              </a:ext>
            </a:extLst>
          </p:cNvPr>
          <p:cNvSpPr/>
          <p:nvPr/>
        </p:nvSpPr>
        <p:spPr>
          <a:xfrm rot="3900000">
            <a:off x="10492016" y="4144988"/>
            <a:ext cx="324000" cy="648000"/>
          </a:xfrm>
          <a:prstGeom prst="flowChartMagneticDrum">
            <a:avLst/>
          </a:prstGeom>
          <a:solidFill>
            <a:srgbClr val="00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1171DA8-6F18-F7ED-1A99-63A9AC0B0C05}"/>
                  </a:ext>
                </a:extLst>
              </p:cNvPr>
              <p:cNvSpPr txBox="1"/>
              <p:nvPr/>
            </p:nvSpPr>
            <p:spPr>
              <a:xfrm>
                <a:off x="6753552" y="4826307"/>
                <a:ext cx="2412000" cy="189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  <m:e>
                          <m:r>
                            <a:rPr kumimoji="1" lang="ja-JP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</m:d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nary>
                    </m:oMath>
                  </m:oMathPara>
                </a14:m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  <m:e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</m:d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nary>
                    </m:oMath>
                  </m:oMathPara>
                </a14:m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≡</m:t>
                      </m:r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1171DA8-6F18-F7ED-1A99-63A9AC0B0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552" y="4826307"/>
                <a:ext cx="2412000" cy="189513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楕円 37">
            <a:extLst>
              <a:ext uri="{FF2B5EF4-FFF2-40B4-BE49-F238E27FC236}">
                <a16:creationId xmlns:a16="http://schemas.microsoft.com/office/drawing/2014/main" id="{829C0A32-4D51-EEC8-F3DC-03B235EC096E}"/>
              </a:ext>
            </a:extLst>
          </p:cNvPr>
          <p:cNvSpPr/>
          <p:nvPr/>
        </p:nvSpPr>
        <p:spPr>
          <a:xfrm>
            <a:off x="3468603" y="5399845"/>
            <a:ext cx="504000" cy="317241"/>
          </a:xfrm>
          <a:prstGeom prst="ellipse">
            <a:avLst/>
          </a:prstGeom>
          <a:noFill/>
          <a:ln w="28575"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6" name="図形 45">
            <a:extLst>
              <a:ext uri="{FF2B5EF4-FFF2-40B4-BE49-F238E27FC236}">
                <a16:creationId xmlns:a16="http://schemas.microsoft.com/office/drawing/2014/main" id="{D8F6ED98-67B9-B8DE-78EB-19B6C25ADF15}"/>
              </a:ext>
            </a:extLst>
          </p:cNvPr>
          <p:cNvSpPr/>
          <p:nvPr/>
        </p:nvSpPr>
        <p:spPr>
          <a:xfrm rot="420000">
            <a:off x="3931482" y="4268993"/>
            <a:ext cx="2424517" cy="1289731"/>
          </a:xfrm>
          <a:prstGeom prst="swooshArrow">
            <a:avLst>
              <a:gd name="adj1" fmla="val 16310"/>
              <a:gd name="adj2" fmla="val 31370"/>
            </a:avLst>
          </a:prstGeom>
          <a:noFill/>
          <a:ln w="28575">
            <a:solidFill>
              <a:srgbClr val="F7964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A1F161C2-EC6E-7EB5-C4A6-758FD2EB14E8}"/>
              </a:ext>
            </a:extLst>
          </p:cNvPr>
          <p:cNvSpPr/>
          <p:nvPr/>
        </p:nvSpPr>
        <p:spPr>
          <a:xfrm>
            <a:off x="2366139" y="4141732"/>
            <a:ext cx="1476000" cy="317241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4" name="図形 53">
            <a:extLst>
              <a:ext uri="{FF2B5EF4-FFF2-40B4-BE49-F238E27FC236}">
                <a16:creationId xmlns:a16="http://schemas.microsoft.com/office/drawing/2014/main" id="{868EF465-5047-AD26-2B64-3A4DD758BFF2}"/>
              </a:ext>
            </a:extLst>
          </p:cNvPr>
          <p:cNvSpPr/>
          <p:nvPr/>
        </p:nvSpPr>
        <p:spPr>
          <a:xfrm rot="360000">
            <a:off x="3601633" y="2757295"/>
            <a:ext cx="2683495" cy="1548480"/>
          </a:xfrm>
          <a:prstGeom prst="swooshArrow">
            <a:avLst>
              <a:gd name="adj1" fmla="val 16310"/>
              <a:gd name="adj2" fmla="val 31370"/>
            </a:avLst>
          </a:prstGeom>
          <a:noFill/>
          <a:ln w="28575"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154033A-6FF7-ED35-A896-B0EDF4F26676}"/>
              </a:ext>
            </a:extLst>
          </p:cNvPr>
          <p:cNvSpPr txBox="1"/>
          <p:nvPr/>
        </p:nvSpPr>
        <p:spPr>
          <a:xfrm>
            <a:off x="6321286" y="1846148"/>
            <a:ext cx="586408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excitation induced by the impinging charged particle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A1ACBEA-2F7C-DFED-8036-0E4D3809269B}"/>
              </a:ext>
            </a:extLst>
          </p:cNvPr>
          <p:cNvSpPr txBox="1"/>
          <p:nvPr/>
        </p:nvSpPr>
        <p:spPr>
          <a:xfrm>
            <a:off x="6321286" y="1349751"/>
            <a:ext cx="2210862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Coulomb excitation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87D70F1-3205-7925-6E99-FEA22D7EA803}"/>
              </a:ext>
            </a:extLst>
          </p:cNvPr>
          <p:cNvSpPr txBox="1"/>
          <p:nvPr/>
        </p:nvSpPr>
        <p:spPr>
          <a:xfrm>
            <a:off x="6652603" y="4285106"/>
            <a:ext cx="2587568" cy="400110"/>
          </a:xfrm>
          <a:prstGeom prst="rect">
            <a:avLst/>
          </a:prstGeom>
          <a:noFill/>
          <a:ln w="28575">
            <a:solidFill>
              <a:srgbClr val="F79646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Recoil distance method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2816A656-FBA7-540E-6025-3D61AFCA0D37}"/>
                  </a:ext>
                </a:extLst>
              </p:cNvPr>
              <p:cNvSpPr txBox="1"/>
              <p:nvPr/>
            </p:nvSpPr>
            <p:spPr>
              <a:xfrm>
                <a:off x="8829877" y="2435084"/>
                <a:ext cx="16049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ja-JP" alt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ja-JP" alt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ja-JP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ja-JP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ja-JP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ja-JP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↑</m:t>
                          </m:r>
                        </m:e>
                      </m:d>
                    </m:oMath>
                  </m:oMathPara>
                </a14:m>
                <a:endParaRPr lang="ja-JP" alt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2816A656-FBA7-540E-6025-3D61AFCA0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877" y="2435084"/>
                <a:ext cx="1604991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633100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 descr="ダイアグラム, 設計図&#10;&#10;AI 生成コンテンツは誤りを含む可能性があります。">
            <a:extLst>
              <a:ext uri="{FF2B5EF4-FFF2-40B4-BE49-F238E27FC236}">
                <a16:creationId xmlns:a16="http://schemas.microsoft.com/office/drawing/2014/main" id="{C8D50F83-F6F9-820F-1761-3CC4F68A9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2" r="10757"/>
          <a:stretch>
            <a:fillRect/>
          </a:stretch>
        </p:blipFill>
        <p:spPr>
          <a:xfrm>
            <a:off x="-18466" y="18477"/>
            <a:ext cx="6834910" cy="5029200"/>
          </a:xfrm>
          <a:prstGeom prst="rect">
            <a:avLst/>
          </a:prstGeom>
        </p:spPr>
      </p:pic>
      <p:pic>
        <p:nvPicPr>
          <p:cNvPr id="6" name="図 5" descr="スポーツゲーム, ボトル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17DDC4E-DD6B-C1A0-AFB8-DA1608728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54" y="5170698"/>
            <a:ext cx="1747504" cy="1620000"/>
          </a:xfrm>
          <a:prstGeom prst="rect">
            <a:avLst/>
          </a:prstGeom>
        </p:spPr>
      </p:pic>
      <p:pic>
        <p:nvPicPr>
          <p:cNvPr id="7" name="Picture 13">
            <a:extLst>
              <a:ext uri="{FF2B5EF4-FFF2-40B4-BE49-F238E27FC236}">
                <a16:creationId xmlns:a16="http://schemas.microsoft.com/office/drawing/2014/main" id="{22D030E1-999B-8B21-FCCB-9F811084C7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606" y="5170698"/>
            <a:ext cx="2050505" cy="16200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50E3779-65E3-E451-B679-A6609E944B3E}"/>
              </a:ext>
            </a:extLst>
          </p:cNvPr>
          <p:cNvSpPr txBox="1"/>
          <p:nvPr/>
        </p:nvSpPr>
        <p:spPr>
          <a:xfrm>
            <a:off x="6280771" y="1388064"/>
            <a:ext cx="630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F3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focus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92C8C23-1123-719A-44BD-4F571B1D1F35}"/>
              </a:ext>
            </a:extLst>
          </p:cNvPr>
          <p:cNvSpPr txBox="1"/>
          <p:nvPr/>
        </p:nvSpPr>
        <p:spPr>
          <a:xfrm>
            <a:off x="252534" y="5201543"/>
            <a:ext cx="119218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STARK Jr.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4073887-1235-FB04-B67A-5B14F51A5101}"/>
              </a:ext>
            </a:extLst>
          </p:cNvPr>
          <p:cNvSpPr txBox="1"/>
          <p:nvPr/>
        </p:nvSpPr>
        <p:spPr>
          <a:xfrm>
            <a:off x="2920169" y="5201543"/>
            <a:ext cx="90281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Plunger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6" name="四角形: 上の 2 つの角を切り取る 15">
            <a:extLst>
              <a:ext uri="{FF2B5EF4-FFF2-40B4-BE49-F238E27FC236}">
                <a16:creationId xmlns:a16="http://schemas.microsoft.com/office/drawing/2014/main" id="{CA32599B-1458-0688-7F26-9C58C76C5602}"/>
              </a:ext>
            </a:extLst>
          </p:cNvPr>
          <p:cNvSpPr/>
          <p:nvPr/>
        </p:nvSpPr>
        <p:spPr>
          <a:xfrm>
            <a:off x="158394" y="1934892"/>
            <a:ext cx="5328000" cy="4886966"/>
          </a:xfrm>
          <a:prstGeom prst="snip2SameRect">
            <a:avLst>
              <a:gd name="adj1" fmla="val 50000"/>
              <a:gd name="adj2" fmla="val 0"/>
            </a:avLst>
          </a:prstGeom>
          <a:noFill/>
          <a:ln>
            <a:solidFill>
              <a:srgbClr val="00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1C8F6AA3-E964-CEE4-CB49-5682D7B8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6786" y="18473"/>
            <a:ext cx="7776744" cy="61582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s</a:t>
            </a:r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etup for Fall 2025 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xp. at </a:t>
            </a:r>
            <a:r>
              <a:rPr kumimoji="1" lang="en-US" altLang="ja-JP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KoBRA</a:t>
            </a:r>
            <a:endParaRPr kumimoji="1" lang="ja-JP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F4E26F3-FE6C-BF87-6C18-010ED2E53FE2}"/>
              </a:ext>
            </a:extLst>
          </p:cNvPr>
          <p:cNvSpPr txBox="1"/>
          <p:nvPr/>
        </p:nvSpPr>
        <p:spPr>
          <a:xfrm>
            <a:off x="4396786" y="884671"/>
            <a:ext cx="617477" cy="338554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MCP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B8E65D1-0F83-1C24-E86D-4C70414B642E}"/>
              </a:ext>
            </a:extLst>
          </p:cNvPr>
          <p:cNvSpPr txBox="1"/>
          <p:nvPr/>
        </p:nvSpPr>
        <p:spPr>
          <a:xfrm>
            <a:off x="5075426" y="884671"/>
            <a:ext cx="1157689" cy="83099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Degrader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Collimators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Pb shield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1" name="右中かっこ 30">
            <a:extLst>
              <a:ext uri="{FF2B5EF4-FFF2-40B4-BE49-F238E27FC236}">
                <a16:creationId xmlns:a16="http://schemas.microsoft.com/office/drawing/2014/main" id="{A6BD0BDB-9B20-8239-8541-C7153DE6A455}"/>
              </a:ext>
            </a:extLst>
          </p:cNvPr>
          <p:cNvSpPr/>
          <p:nvPr/>
        </p:nvSpPr>
        <p:spPr>
          <a:xfrm rot="16200000">
            <a:off x="5403901" y="1102523"/>
            <a:ext cx="152736" cy="1512000"/>
          </a:xfrm>
          <a:prstGeom prst="rightBrac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24351420-6633-2BF0-CF5F-234B11B0EB9C}"/>
              </a:ext>
            </a:extLst>
          </p:cNvPr>
          <p:cNvCxnSpPr>
            <a:stCxn id="28" idx="2"/>
          </p:cNvCxnSpPr>
          <p:nvPr/>
        </p:nvCxnSpPr>
        <p:spPr>
          <a:xfrm flipH="1">
            <a:off x="4396786" y="1223225"/>
            <a:ext cx="308739" cy="711666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E856A61-52BD-7421-C55A-5A9C7F817659}"/>
              </a:ext>
            </a:extLst>
          </p:cNvPr>
          <p:cNvSpPr txBox="1"/>
          <p:nvPr/>
        </p:nvSpPr>
        <p:spPr>
          <a:xfrm>
            <a:off x="397192" y="638450"/>
            <a:ext cx="734496" cy="10772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Plastic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FC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BD</a:t>
            </a:r>
          </a:p>
        </p:txBody>
      </p:sp>
      <p:sp>
        <p:nvSpPr>
          <p:cNvPr id="35" name="右中かっこ 34">
            <a:extLst>
              <a:ext uri="{FF2B5EF4-FFF2-40B4-BE49-F238E27FC236}">
                <a16:creationId xmlns:a16="http://schemas.microsoft.com/office/drawing/2014/main" id="{5A1260E6-6C39-C7B0-DA54-D7A1124F6967}"/>
              </a:ext>
            </a:extLst>
          </p:cNvPr>
          <p:cNvSpPr/>
          <p:nvPr/>
        </p:nvSpPr>
        <p:spPr>
          <a:xfrm rot="16200000">
            <a:off x="795527" y="1300522"/>
            <a:ext cx="152736" cy="1116000"/>
          </a:xfrm>
          <a:prstGeom prst="righ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8" name="コンテンツ プレースホルダー 17">
            <a:extLst>
              <a:ext uri="{FF2B5EF4-FFF2-40B4-BE49-F238E27FC236}">
                <a16:creationId xmlns:a16="http://schemas.microsoft.com/office/drawing/2014/main" id="{66952E90-2122-7AE4-09BE-1292F16B8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7485" y="637315"/>
            <a:ext cx="4860000" cy="6192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beam experiment with ASGARD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Clover </a:t>
            </a:r>
            <a:r>
              <a:rPr lang="en-US" altLang="ja-JP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detectors on the ASGARD frame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position ~2 m downstream from the original F3 focal point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STARK Jr. or Plunger installed at the array center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PPACs in the F3 chamber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Degrader, 2 collimators, beam viewer (MCP) installed in the upstream of the target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detectors, plastic, FC, beam dump located in the downstream of the target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person: H. Watanabe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69846721-DF7D-73D0-BA2C-645EBE1C18B4}"/>
              </a:ext>
            </a:extLst>
          </p:cNvPr>
          <p:cNvCxnSpPr/>
          <p:nvPr/>
        </p:nvCxnSpPr>
        <p:spPr>
          <a:xfrm flipH="1">
            <a:off x="6299243" y="2142836"/>
            <a:ext cx="71115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D60D4575-8828-A974-36B3-5CA51961485E}"/>
              </a:ext>
            </a:extLst>
          </p:cNvPr>
          <p:cNvCxnSpPr>
            <a:cxnSpLocks/>
          </p:cNvCxnSpPr>
          <p:nvPr/>
        </p:nvCxnSpPr>
        <p:spPr>
          <a:xfrm rot="2700000">
            <a:off x="6594741" y="2036244"/>
            <a:ext cx="0" cy="216000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014213A-95BA-999D-D02B-464C0451DE29}"/>
              </a:ext>
            </a:extLst>
          </p:cNvPr>
          <p:cNvCxnSpPr>
            <a:cxnSpLocks/>
          </p:cNvCxnSpPr>
          <p:nvPr/>
        </p:nvCxnSpPr>
        <p:spPr>
          <a:xfrm rot="8100000">
            <a:off x="6594741" y="2036244"/>
            <a:ext cx="0" cy="216000"/>
          </a:xfrm>
          <a:prstGeom prst="line">
            <a:avLst/>
          </a:prstGeom>
          <a:ln w="190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51C510-1D81-AD9D-4377-0223F4CBE63A}"/>
              </a:ext>
            </a:extLst>
          </p:cNvPr>
          <p:cNvSpPr txBox="1"/>
          <p:nvPr/>
        </p:nvSpPr>
        <p:spPr>
          <a:xfrm>
            <a:off x="6462519" y="2205480"/>
            <a:ext cx="663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Beam</a:t>
            </a:r>
          </a:p>
        </p:txBody>
      </p:sp>
    </p:spTree>
    <p:extLst>
      <p:ext uri="{BB962C8B-B14F-4D97-AF65-F5344CB8AC3E}">
        <p14:creationId xmlns:p14="http://schemas.microsoft.com/office/powerpoint/2010/main" val="950218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2BA9ED26-48B0-717C-E741-4293634E5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</a:t>
            </a:r>
            <a:r>
              <a:rPr lang="en-US" altLang="ja-JP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Plunger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~1 </a:t>
            </a:r>
            <a:r>
              <a:rPr lang="en-US" altLang="ja-JP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lifetime measurement of excited states</a:t>
            </a:r>
            <a:endParaRPr kumimoji="1" lang="ja-JP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4">
            <a:extLst>
              <a:ext uri="{FF2B5EF4-FFF2-40B4-BE49-F238E27FC236}">
                <a16:creationId xmlns:a16="http://schemas.microsoft.com/office/drawing/2014/main" id="{A0FA1477-4360-B8E7-4159-137403A46F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81"/>
          <a:stretch>
            <a:fillRect/>
          </a:stretch>
        </p:blipFill>
        <p:spPr>
          <a:xfrm>
            <a:off x="1337021" y="1522324"/>
            <a:ext cx="2537094" cy="2230380"/>
          </a:xfrm>
          <a:prstGeom prst="rect">
            <a:avLst/>
          </a:prstGeom>
        </p:spPr>
      </p:pic>
      <p:sp>
        <p:nvSpPr>
          <p:cNvPr id="6" name="フローチャート: 直接アクセス記憶 5">
            <a:extLst>
              <a:ext uri="{FF2B5EF4-FFF2-40B4-BE49-F238E27FC236}">
                <a16:creationId xmlns:a16="http://schemas.microsoft.com/office/drawing/2014/main" id="{1C39D4CD-2766-6D0C-8467-90BDC36B9DA6}"/>
              </a:ext>
            </a:extLst>
          </p:cNvPr>
          <p:cNvSpPr/>
          <p:nvPr/>
        </p:nvSpPr>
        <p:spPr>
          <a:xfrm rot="3900000">
            <a:off x="2046466" y="719158"/>
            <a:ext cx="720000" cy="817123"/>
          </a:xfrm>
          <a:prstGeom prst="flowChartMagneticDrum">
            <a:avLst/>
          </a:prstGeom>
          <a:solidFill>
            <a:srgbClr val="00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B87D4B-4EDE-DADE-E919-279610324055}"/>
              </a:ext>
            </a:extLst>
          </p:cNvPr>
          <p:cNvSpPr txBox="1"/>
          <p:nvPr/>
        </p:nvSpPr>
        <p:spPr>
          <a:xfrm rot="-1500000">
            <a:off x="2005644" y="859476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t>HPGe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12A4D34D-4623-EB4E-6E2C-B7C5E1933F30}"/>
                  </a:ext>
                </a:extLst>
              </p:cNvPr>
              <p:cNvSpPr txBox="1"/>
              <p:nvPr/>
            </p:nvSpPr>
            <p:spPr>
              <a:xfrm>
                <a:off x="73988" y="4064423"/>
                <a:ext cx="4739439" cy="2726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Recoil Distance Doppler Shift (RDDS) method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Intensities of the shifted and unshifted peaks: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p>
                        <m:e>
                          <m:r>
                            <a:rPr kumimoji="1" lang="ja-JP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</m:d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nary>
                    </m:oMath>
                  </m:oMathPara>
                </a14:m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  <m:e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e>
                          </m:d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  <m: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nary>
                    </m:oMath>
                  </m:oMathPara>
                </a14:m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d>
                        <m:d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ja-JP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≡</m:t>
                      </m:r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12A4D34D-4623-EB4E-6E2C-B7C5E1933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8" y="4064423"/>
                <a:ext cx="4739439" cy="2726131"/>
              </a:xfrm>
              <a:prstGeom prst="rect">
                <a:avLst/>
              </a:prstGeom>
              <a:blipFill>
                <a:blip r:embed="rId3"/>
                <a:stretch>
                  <a:fillRect l="-1028" t="-1342" r="-1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7">
            <a:extLst>
              <a:ext uri="{FF2B5EF4-FFF2-40B4-BE49-F238E27FC236}">
                <a16:creationId xmlns:a16="http://schemas.microsoft.com/office/drawing/2014/main" id="{63E8A185-5ABC-B37B-E4C2-486E9B21C6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01"/>
          <a:stretch/>
        </p:blipFill>
        <p:spPr>
          <a:xfrm rot="5400000">
            <a:off x="5159002" y="682663"/>
            <a:ext cx="2256639" cy="2145118"/>
          </a:xfrm>
          <a:prstGeom prst="rect">
            <a:avLst/>
          </a:prstGeom>
        </p:spPr>
      </p:pic>
      <p:pic>
        <p:nvPicPr>
          <p:cNvPr id="11" name="그림 3">
            <a:extLst>
              <a:ext uri="{FF2B5EF4-FFF2-40B4-BE49-F238E27FC236}">
                <a16:creationId xmlns:a16="http://schemas.microsoft.com/office/drawing/2014/main" id="{301784B3-A24E-CCDB-A692-9B2D4DC39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3126">
            <a:off x="5429655" y="3299698"/>
            <a:ext cx="2087974" cy="3168050"/>
          </a:xfrm>
          <a:prstGeom prst="rect">
            <a:avLst/>
          </a:prstGeom>
        </p:spPr>
      </p:pic>
      <p:cxnSp>
        <p:nvCxnSpPr>
          <p:cNvPr id="12" name="직선 화살표 연결선 25">
            <a:extLst>
              <a:ext uri="{FF2B5EF4-FFF2-40B4-BE49-F238E27FC236}">
                <a16:creationId xmlns:a16="http://schemas.microsoft.com/office/drawing/2014/main" id="{1DF4EA80-1A0C-02D0-4862-EDB8C3E6FC8E}"/>
              </a:ext>
            </a:extLst>
          </p:cNvPr>
          <p:cNvCxnSpPr>
            <a:cxnSpLocks/>
          </p:cNvCxnSpPr>
          <p:nvPr/>
        </p:nvCxnSpPr>
        <p:spPr>
          <a:xfrm>
            <a:off x="5472622" y="3525650"/>
            <a:ext cx="0" cy="24119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28">
            <a:extLst>
              <a:ext uri="{FF2B5EF4-FFF2-40B4-BE49-F238E27FC236}">
                <a16:creationId xmlns:a16="http://schemas.microsoft.com/office/drawing/2014/main" id="{D08FD805-F6AD-DBC0-845F-D70F0D47723D}"/>
              </a:ext>
            </a:extLst>
          </p:cNvPr>
          <p:cNvCxnSpPr>
            <a:cxnSpLocks/>
          </p:cNvCxnSpPr>
          <p:nvPr/>
        </p:nvCxnSpPr>
        <p:spPr>
          <a:xfrm flipH="1" flipV="1">
            <a:off x="7179865" y="4700285"/>
            <a:ext cx="1" cy="15885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9">
            <a:extLst>
              <a:ext uri="{FF2B5EF4-FFF2-40B4-BE49-F238E27FC236}">
                <a16:creationId xmlns:a16="http://schemas.microsoft.com/office/drawing/2014/main" id="{81C9E556-2083-2B87-905C-A01DBDFFF314}"/>
              </a:ext>
            </a:extLst>
          </p:cNvPr>
          <p:cNvSpPr txBox="1"/>
          <p:nvPr/>
        </p:nvSpPr>
        <p:spPr>
          <a:xfrm>
            <a:off x="4698291" y="4988783"/>
            <a:ext cx="86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rPr>
              <a:t>98 mm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BB3C37F6-906D-5BD3-E6E3-3978132C8AE3}"/>
              </a:ext>
            </a:extLst>
          </p:cNvPr>
          <p:cNvSpPr txBox="1"/>
          <p:nvPr/>
        </p:nvSpPr>
        <p:spPr>
          <a:xfrm>
            <a:off x="7115213" y="5131686"/>
            <a:ext cx="864000" cy="317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+mn-cs"/>
              </a:rPr>
              <a:t>64 mm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cxnSp>
        <p:nvCxnSpPr>
          <p:cNvPr id="16" name="직선 연결선 32">
            <a:extLst>
              <a:ext uri="{FF2B5EF4-FFF2-40B4-BE49-F238E27FC236}">
                <a16:creationId xmlns:a16="http://schemas.microsoft.com/office/drawing/2014/main" id="{859305F3-4FB2-E32C-95FC-63CAAAC9D49D}"/>
              </a:ext>
            </a:extLst>
          </p:cNvPr>
          <p:cNvCxnSpPr>
            <a:cxnSpLocks/>
          </p:cNvCxnSpPr>
          <p:nvPr/>
        </p:nvCxnSpPr>
        <p:spPr>
          <a:xfrm flipV="1">
            <a:off x="4969645" y="4665038"/>
            <a:ext cx="2769249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091E84A-256A-DD0C-FF80-2894585AFF5F}"/>
              </a:ext>
            </a:extLst>
          </p:cNvPr>
          <p:cNvSpPr txBox="1"/>
          <p:nvPr/>
        </p:nvSpPr>
        <p:spPr>
          <a:xfrm>
            <a:off x="8173893" y="2861836"/>
            <a:ext cx="3996000" cy="39549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Precision linear stage (Q-545K048) + Controller (E-873.1 AT)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Resolution: 1 nm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Travel range: 26 mm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Target-stopper distance measured by means of the capacitance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Feedback system to monitor/correct the slow changes of the distance caused by heating of the mechanics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Target to Clover distance: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/>
              <a:cs typeface="Arial"/>
              <a:sym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~11 cm at 90° (4 units)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/>
              <a:cs typeface="Arial"/>
              <a:sym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~13.3 cm at 45°, 135° 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(3 units each)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A368C21-A906-40D7-6D83-72AB07250475}"/>
              </a:ext>
            </a:extLst>
          </p:cNvPr>
          <p:cNvSpPr txBox="1"/>
          <p:nvPr/>
        </p:nvSpPr>
        <p:spPr>
          <a:xfrm>
            <a:off x="5869844" y="6507454"/>
            <a:ext cx="2051139" cy="3385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Precision linear stage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5478BB8-B0E4-97A3-2342-3053FDA05E7D}"/>
              </a:ext>
            </a:extLst>
          </p:cNvPr>
          <p:cNvSpPr txBox="1"/>
          <p:nvPr/>
        </p:nvSpPr>
        <p:spPr>
          <a:xfrm>
            <a:off x="5061652" y="3039209"/>
            <a:ext cx="2233175" cy="3385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Target/degrader holder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A754F52-B2A3-3A7C-47D5-4216A9898151}"/>
              </a:ext>
            </a:extLst>
          </p:cNvPr>
          <p:cNvSpPr txBox="1"/>
          <p:nvPr/>
        </p:nvSpPr>
        <p:spPr>
          <a:xfrm>
            <a:off x="4493599" y="6184192"/>
            <a:ext cx="1003288" cy="33855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Stretcher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D2F51C95-561A-03F7-587B-3D8BF7E297A9}"/>
              </a:ext>
            </a:extLst>
          </p:cNvPr>
          <p:cNvCxnSpPr>
            <a:cxnSpLocks/>
          </p:cNvCxnSpPr>
          <p:nvPr/>
        </p:nvCxnSpPr>
        <p:spPr>
          <a:xfrm>
            <a:off x="6169887" y="3392940"/>
            <a:ext cx="1" cy="25200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CF078D57-A41B-08AC-1FF6-97574142D775}"/>
              </a:ext>
            </a:extLst>
          </p:cNvPr>
          <p:cNvCxnSpPr>
            <a:cxnSpLocks/>
          </p:cNvCxnSpPr>
          <p:nvPr/>
        </p:nvCxnSpPr>
        <p:spPr>
          <a:xfrm flipV="1">
            <a:off x="5496887" y="5523351"/>
            <a:ext cx="534458" cy="66084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62899567-47B5-7990-8404-11E1583AB21E}"/>
              </a:ext>
            </a:extLst>
          </p:cNvPr>
          <p:cNvCxnSpPr>
            <a:cxnSpLocks/>
          </p:cNvCxnSpPr>
          <p:nvPr/>
        </p:nvCxnSpPr>
        <p:spPr>
          <a:xfrm flipV="1">
            <a:off x="6567058" y="6202664"/>
            <a:ext cx="0" cy="30479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09115EF8-32FB-B183-1E15-938AF9667C9E}"/>
              </a:ext>
            </a:extLst>
          </p:cNvPr>
          <p:cNvCxnSpPr>
            <a:cxnSpLocks/>
          </p:cNvCxnSpPr>
          <p:nvPr/>
        </p:nvCxnSpPr>
        <p:spPr>
          <a:xfrm flipH="1">
            <a:off x="4831580" y="2115127"/>
            <a:ext cx="1633875" cy="92408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5BC9A78-8012-DE37-BA22-B329476A9B37}"/>
              </a:ext>
            </a:extLst>
          </p:cNvPr>
          <p:cNvCxnSpPr>
            <a:cxnSpLocks/>
          </p:cNvCxnSpPr>
          <p:nvPr/>
        </p:nvCxnSpPr>
        <p:spPr>
          <a:xfrm>
            <a:off x="6968836" y="2115127"/>
            <a:ext cx="551250" cy="1072379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図 37" descr="シャツを着ている人はスマイルし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A437F4D2-47F1-C6EE-03A8-F85871322B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243" y="623175"/>
            <a:ext cx="1313523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6EF83FC-0B99-1E4E-EA01-D3F2804FEE44}"/>
              </a:ext>
            </a:extLst>
          </p:cNvPr>
          <p:cNvSpPr txBox="1"/>
          <p:nvPr/>
        </p:nvSpPr>
        <p:spPr>
          <a:xfrm>
            <a:off x="8331200" y="2358729"/>
            <a:ext cx="175560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Arunita Mukherjee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CEAF3BB0-D213-3135-4F97-793AC793B5C3}"/>
                  </a:ext>
                </a:extLst>
              </p:cNvPr>
              <p:cNvSpPr txBox="1"/>
              <p:nvPr/>
            </p:nvSpPr>
            <p:spPr>
              <a:xfrm>
                <a:off x="184725" y="1352055"/>
                <a:ext cx="1755352" cy="60439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Doppler shift: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ja-JP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sSub>
                        <m:sSubPr>
                          <m:ctrlP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ja-JP" alt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𝛾</m:t>
                          </m:r>
                        </m:sub>
                      </m:sSub>
                      <m:r>
                        <a:rPr kumimoji="1" lang="en-US" altLang="ja-JP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ja-JP" alt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𝛾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ja-JP" alt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  <m:func>
                        <m:funcPr>
                          <m:ctrlPr>
                            <a:rPr kumimoji="1" lang="en-US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ja-JP" sz="1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kumimoji="1" lang="el-GR" altLang="ja-JP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Θ</m:t>
                          </m:r>
                        </m:e>
                      </m:func>
                    </m:oMath>
                  </m:oMathPara>
                </a14:m>
                <a:endPara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CEAF3BB0-D213-3135-4F97-793AC793B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25" y="1352055"/>
                <a:ext cx="1755352" cy="604396"/>
              </a:xfrm>
              <a:prstGeom prst="rect">
                <a:avLst/>
              </a:prstGeom>
              <a:blipFill>
                <a:blip r:embed="rId7"/>
                <a:stretch>
                  <a:fillRect l="-1379" t="-1980" b="-198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図 46" descr="メガネを掛けた少年&#10;&#10;AI 生成コンテンツは誤りを含む可能性があります。">
            <a:extLst>
              <a:ext uri="{FF2B5EF4-FFF2-40B4-BE49-F238E27FC236}">
                <a16:creationId xmlns:a16="http://schemas.microsoft.com/office/drawing/2014/main" id="{E4A46971-E68A-4423-08A3-006C1C7C1C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784" y="623175"/>
            <a:ext cx="1313523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F8EF0C1-5A0C-70BB-5537-530927540408}"/>
              </a:ext>
            </a:extLst>
          </p:cNvPr>
          <p:cNvSpPr txBox="1"/>
          <p:nvPr/>
        </p:nvSpPr>
        <p:spPr>
          <a:xfrm>
            <a:off x="10380819" y="2358729"/>
            <a:ext cx="141545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Yung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Hee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Kim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493B7F6-57C5-1A4B-8D77-BE9E85DE67B4}"/>
              </a:ext>
            </a:extLst>
          </p:cNvPr>
          <p:cNvSpPr txBox="1"/>
          <p:nvPr/>
        </p:nvSpPr>
        <p:spPr>
          <a:xfrm>
            <a:off x="3274275" y="710034"/>
            <a:ext cx="1755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Courtesy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Arunita Mukherjee</a:t>
            </a:r>
            <a:endParaRPr kumimoji="1" lang="ja-JP" alt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3327BB-2C43-33AB-242E-6555DCB088EA}"/>
              </a:ext>
            </a:extLst>
          </p:cNvPr>
          <p:cNvSpPr txBox="1"/>
          <p:nvPr/>
        </p:nvSpPr>
        <p:spPr>
          <a:xfrm>
            <a:off x="7393014" y="583656"/>
            <a:ext cx="105413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Talked by</a:t>
            </a:r>
            <a:endParaRPr lang="en-US" altLang="ja-JP" dirty="0"/>
          </a:p>
          <a:p>
            <a:r>
              <a:rPr lang="en-US" altLang="ja-JP" dirty="0"/>
              <a:t>Arunita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3548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92;p41">
            <a:extLst>
              <a:ext uri="{FF2B5EF4-FFF2-40B4-BE49-F238E27FC236}">
                <a16:creationId xmlns:a16="http://schemas.microsoft.com/office/drawing/2014/main" id="{936D41B2-077D-C6A4-669B-C7AF22138958}"/>
              </a:ext>
            </a:extLst>
          </p:cNvPr>
          <p:cNvSpPr/>
          <p:nvPr/>
        </p:nvSpPr>
        <p:spPr>
          <a:xfrm>
            <a:off x="36821" y="631586"/>
            <a:ext cx="4536000" cy="1728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122025" tIns="60825" rIns="122025" bIns="608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r>
              <a:rPr kumimoji="1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KO-25-08</a:t>
            </a:r>
            <a:r>
              <a:rPr kumimoji="1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carried out in Oct. 20-28, 2025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Beam: </a:t>
            </a:r>
            <a:r>
              <a:rPr kumimoji="1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20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 at 90 MeV</a:t>
            </a: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Target: </a:t>
            </a:r>
            <a:r>
              <a:rPr kumimoji="1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64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Zn 1.4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μm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(~1 mg/cm</a:t>
            </a:r>
            <a:r>
              <a:rPr kumimoji="1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</a:t>
            </a: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Stopper: </a:t>
            </a:r>
            <a:r>
              <a:rPr kumimoji="1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181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7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μm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Arial"/>
              </a:rPr>
              <a:t> (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~12 mg/cm</a:t>
            </a:r>
            <a:r>
              <a:rPr kumimoji="1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Reaction: 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64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Zn(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Ne, αγ)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80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Sr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endParaRPr kumimoji="1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3" name="Google Shape;412;p46">
            <a:extLst>
              <a:ext uri="{FF2B5EF4-FFF2-40B4-BE49-F238E27FC236}">
                <a16:creationId xmlns:a16="http://schemas.microsoft.com/office/drawing/2014/main" id="{7C59CDC3-78A1-D18F-8B20-EA93B09FEBC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82867" y="1668501"/>
            <a:ext cx="3852000" cy="51653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CB23F1E3-8250-76D1-1149-6533C4339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experiment for the Plunger system at RAON</a:t>
            </a:r>
            <a:endParaRPr kumimoji="1" lang="ja-JP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oogle Shape;284;p41">
            <a:extLst>
              <a:ext uri="{FF2B5EF4-FFF2-40B4-BE49-F238E27FC236}">
                <a16:creationId xmlns:a16="http://schemas.microsoft.com/office/drawing/2014/main" id="{126891B8-D656-8C73-F427-CEC081C5A21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925" r="66416"/>
          <a:stretch/>
        </p:blipFill>
        <p:spPr>
          <a:xfrm>
            <a:off x="1013113" y="2529290"/>
            <a:ext cx="1195560" cy="371988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85;p41">
            <a:extLst>
              <a:ext uri="{FF2B5EF4-FFF2-40B4-BE49-F238E27FC236}">
                <a16:creationId xmlns:a16="http://schemas.microsoft.com/office/drawing/2014/main" id="{ABA36429-D3A1-D442-CCE2-EC0B54FF17B2}"/>
              </a:ext>
            </a:extLst>
          </p:cNvPr>
          <p:cNvSpPr/>
          <p:nvPr/>
        </p:nvSpPr>
        <p:spPr>
          <a:xfrm>
            <a:off x="2254968" y="5761582"/>
            <a:ext cx="1188000" cy="4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Times New Roman"/>
              <a:buNone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49.4 (18) </a:t>
            </a:r>
            <a:r>
              <a:rPr kumimoji="1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ps</a:t>
            </a:r>
            <a:endParaRPr kumimoji="1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286;p41">
            <a:extLst>
              <a:ext uri="{FF2B5EF4-FFF2-40B4-BE49-F238E27FC236}">
                <a16:creationId xmlns:a16="http://schemas.microsoft.com/office/drawing/2014/main" id="{A4747237-CE57-F578-DB50-9EF97281CC6E}"/>
              </a:ext>
            </a:extLst>
          </p:cNvPr>
          <p:cNvSpPr/>
          <p:nvPr/>
        </p:nvSpPr>
        <p:spPr>
          <a:xfrm>
            <a:off x="2362968" y="5401122"/>
            <a:ext cx="972000" cy="4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Times New Roman"/>
              <a:buNone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4.2 (2) </a:t>
            </a:r>
            <a:r>
              <a:rPr kumimoji="1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ps</a:t>
            </a:r>
            <a:endParaRPr kumimoji="1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87;p41">
            <a:extLst>
              <a:ext uri="{FF2B5EF4-FFF2-40B4-BE49-F238E27FC236}">
                <a16:creationId xmlns:a16="http://schemas.microsoft.com/office/drawing/2014/main" id="{EA18D819-F523-2F94-4609-8E88C6E24AFA}"/>
              </a:ext>
            </a:extLst>
          </p:cNvPr>
          <p:cNvSpPr/>
          <p:nvPr/>
        </p:nvSpPr>
        <p:spPr>
          <a:xfrm>
            <a:off x="2344968" y="4957130"/>
            <a:ext cx="1008000" cy="4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Times New Roman"/>
              <a:buNone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0.82(8) </a:t>
            </a:r>
            <a:r>
              <a:rPr kumimoji="1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ps</a:t>
            </a:r>
            <a:endParaRPr kumimoji="1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88;p41">
            <a:extLst>
              <a:ext uri="{FF2B5EF4-FFF2-40B4-BE49-F238E27FC236}">
                <a16:creationId xmlns:a16="http://schemas.microsoft.com/office/drawing/2014/main" id="{28B439BA-94A3-CA45-F904-68034F022D47}"/>
              </a:ext>
            </a:extLst>
          </p:cNvPr>
          <p:cNvSpPr/>
          <p:nvPr/>
        </p:nvSpPr>
        <p:spPr>
          <a:xfrm>
            <a:off x="2344968" y="4466090"/>
            <a:ext cx="1008000" cy="4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Times New Roman"/>
              <a:buNone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0.47(6) </a:t>
            </a:r>
            <a:r>
              <a:rPr kumimoji="1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ps</a:t>
            </a:r>
            <a:endParaRPr kumimoji="1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89;p41">
            <a:extLst>
              <a:ext uri="{FF2B5EF4-FFF2-40B4-BE49-F238E27FC236}">
                <a16:creationId xmlns:a16="http://schemas.microsoft.com/office/drawing/2014/main" id="{F2E0D8D1-2B56-03EA-7761-AD4AD23F0D44}"/>
              </a:ext>
            </a:extLst>
          </p:cNvPr>
          <p:cNvSpPr/>
          <p:nvPr/>
        </p:nvSpPr>
        <p:spPr>
          <a:xfrm>
            <a:off x="2344968" y="3855225"/>
            <a:ext cx="1008000" cy="4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Times New Roman"/>
              <a:buNone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0.49(2) </a:t>
            </a:r>
            <a:r>
              <a:rPr kumimoji="1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ps</a:t>
            </a:r>
            <a:endParaRPr kumimoji="1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90;p41">
            <a:extLst>
              <a:ext uri="{FF2B5EF4-FFF2-40B4-BE49-F238E27FC236}">
                <a16:creationId xmlns:a16="http://schemas.microsoft.com/office/drawing/2014/main" id="{F33E7241-7ACF-3FA0-B858-43CBD894A8D7}"/>
              </a:ext>
            </a:extLst>
          </p:cNvPr>
          <p:cNvSpPr/>
          <p:nvPr/>
        </p:nvSpPr>
        <p:spPr>
          <a:xfrm>
            <a:off x="1286671" y="6224770"/>
            <a:ext cx="540000" cy="42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9"/>
              <a:buFont typeface="Times New Roman"/>
              <a:buNone/>
              <a:tabLst/>
              <a:defRPr/>
            </a:pPr>
            <a:r>
              <a:rPr kumimoji="1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80</a:t>
            </a: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Sr</a:t>
            </a:r>
            <a:endParaRPr kumimoji="1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91;p41">
            <a:extLst>
              <a:ext uri="{FF2B5EF4-FFF2-40B4-BE49-F238E27FC236}">
                <a16:creationId xmlns:a16="http://schemas.microsoft.com/office/drawing/2014/main" id="{89D73229-5767-62AF-52D5-C7F930CE8B10}"/>
              </a:ext>
            </a:extLst>
          </p:cNvPr>
          <p:cNvSpPr/>
          <p:nvPr/>
        </p:nvSpPr>
        <p:spPr>
          <a:xfrm>
            <a:off x="992593" y="5523486"/>
            <a:ext cx="2373840" cy="216000"/>
          </a:xfrm>
          <a:prstGeom prst="rect">
            <a:avLst/>
          </a:prstGeom>
          <a:noFill/>
          <a:ln w="180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Google Shape;410;p46">
            <a:extLst>
              <a:ext uri="{FF2B5EF4-FFF2-40B4-BE49-F238E27FC236}">
                <a16:creationId xmlns:a16="http://schemas.microsoft.com/office/drawing/2014/main" id="{C3F4F1D9-C395-120A-8DCC-E4CA1C8137AD}"/>
              </a:ext>
            </a:extLst>
          </p:cNvPr>
          <p:cNvSpPr/>
          <p:nvPr/>
        </p:nvSpPr>
        <p:spPr>
          <a:xfrm>
            <a:off x="4312340" y="1259440"/>
            <a:ext cx="3204000" cy="42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Gate on 6</a:t>
            </a:r>
            <a:r>
              <a:rPr kumimoji="0" lang="en-US" sz="1600" b="0" i="1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ja-JP" alt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→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4</a:t>
            </a:r>
            <a:r>
              <a:rPr kumimoji="0" lang="en-US" sz="1600" b="0" i="1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+ 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(783 keV, shifted)</a:t>
            </a:r>
            <a:endParaRPr kumimoji="0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89;p41">
            <a:extLst>
              <a:ext uri="{FF2B5EF4-FFF2-40B4-BE49-F238E27FC236}">
                <a16:creationId xmlns:a16="http://schemas.microsoft.com/office/drawing/2014/main" id="{9FF6E137-7E24-4C9B-CDE2-53B8B7E444F8}"/>
              </a:ext>
            </a:extLst>
          </p:cNvPr>
          <p:cNvSpPr/>
          <p:nvPr/>
        </p:nvSpPr>
        <p:spPr>
          <a:xfrm>
            <a:off x="2218968" y="3471910"/>
            <a:ext cx="1260000" cy="420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0350" tIns="90350" rIns="90350" bIns="903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Times New Roman"/>
              <a:buNone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τ  (reference)</a:t>
            </a:r>
            <a:endParaRPr kumimoji="1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415;p46">
            <a:extLst>
              <a:ext uri="{FF2B5EF4-FFF2-40B4-BE49-F238E27FC236}">
                <a16:creationId xmlns:a16="http://schemas.microsoft.com/office/drawing/2014/main" id="{7849820F-7D8D-C9A6-F36B-20AA88813B9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r="53739"/>
          <a:stretch>
            <a:fillRect/>
          </a:stretch>
        </p:blipFill>
        <p:spPr>
          <a:xfrm>
            <a:off x="7834081" y="3029358"/>
            <a:ext cx="2165021" cy="334149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419;p46">
            <a:extLst>
              <a:ext uri="{FF2B5EF4-FFF2-40B4-BE49-F238E27FC236}">
                <a16:creationId xmlns:a16="http://schemas.microsoft.com/office/drawing/2014/main" id="{EA8D9E5E-FE18-2211-4D86-85FAC3B1B9AE}"/>
              </a:ext>
            </a:extLst>
          </p:cNvPr>
          <p:cNvSpPr txBox="1"/>
          <p:nvPr/>
        </p:nvSpPr>
        <p:spPr>
          <a:xfrm>
            <a:off x="8426389" y="2763088"/>
            <a:ext cx="1116000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46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Angle: 45</a:t>
            </a:r>
            <a:r>
              <a:rPr kumimoji="0" lang="en-US" altLang="ja-JP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DB538177-0FE9-A9F8-50EC-691DF30DDEB0}"/>
              </a:ext>
            </a:extLst>
          </p:cNvPr>
          <p:cNvSpPr txBox="1"/>
          <p:nvPr/>
        </p:nvSpPr>
        <p:spPr>
          <a:xfrm>
            <a:off x="8077595" y="6419653"/>
            <a:ext cx="4153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τ = 4.67(43) </a:t>
            </a: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ps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velocity </a:t>
            </a:r>
            <a:r>
              <a:rPr kumimoji="0" lang="el-GR" altLang="ja-JP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β ~ 0.021(3)</a:t>
            </a:r>
            <a:r>
              <a:rPr kumimoji="0" lang="en-US" altLang="ja-JP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kumimoji="1" lang="ja-JP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38" name="Google Shape;415;p46">
            <a:extLst>
              <a:ext uri="{FF2B5EF4-FFF2-40B4-BE49-F238E27FC236}">
                <a16:creationId xmlns:a16="http://schemas.microsoft.com/office/drawing/2014/main" id="{C41AAE31-8E28-C8EA-2C46-96D433213B4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53739"/>
          <a:stretch>
            <a:fillRect/>
          </a:stretch>
        </p:blipFill>
        <p:spPr>
          <a:xfrm>
            <a:off x="10001834" y="3029358"/>
            <a:ext cx="2165021" cy="334149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418;p46">
            <a:extLst>
              <a:ext uri="{FF2B5EF4-FFF2-40B4-BE49-F238E27FC236}">
                <a16:creationId xmlns:a16="http://schemas.microsoft.com/office/drawing/2014/main" id="{14F0EB1C-42C9-E07D-9F5C-AAA1226B4C31}"/>
              </a:ext>
            </a:extLst>
          </p:cNvPr>
          <p:cNvSpPr/>
          <p:nvPr/>
        </p:nvSpPr>
        <p:spPr>
          <a:xfrm>
            <a:off x="10595783" y="2765448"/>
            <a:ext cx="12240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16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Angle: 135</a:t>
            </a:r>
            <a:r>
              <a:rPr kumimoji="0" lang="en-US" altLang="ja-JP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endParaRPr kumimoji="0" sz="1400" b="0" i="1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図 1" descr="シャツを着ている人はスマイルし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D69BE090-B522-0FBB-6B1E-D00D7EC1EF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243" y="623175"/>
            <a:ext cx="1313523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3CB1F2-0E45-AD9A-621F-B0F235E5D1F9}"/>
              </a:ext>
            </a:extLst>
          </p:cNvPr>
          <p:cNvSpPr txBox="1"/>
          <p:nvPr/>
        </p:nvSpPr>
        <p:spPr>
          <a:xfrm>
            <a:off x="8331200" y="2358729"/>
            <a:ext cx="175560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Arunita Mukherjee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5" name="図 4" descr="メガネを掛けた少年&#10;&#10;AI 生成コンテンツは誤りを含む可能性があります。">
            <a:extLst>
              <a:ext uri="{FF2B5EF4-FFF2-40B4-BE49-F238E27FC236}">
                <a16:creationId xmlns:a16="http://schemas.microsoft.com/office/drawing/2014/main" id="{253F41BF-1CB6-23E5-AAD6-F728363174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784" y="623175"/>
            <a:ext cx="1313523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A6AEDC-9301-693B-CD94-FC855F516DFF}"/>
              </a:ext>
            </a:extLst>
          </p:cNvPr>
          <p:cNvSpPr txBox="1"/>
          <p:nvPr/>
        </p:nvSpPr>
        <p:spPr>
          <a:xfrm>
            <a:off x="10380819" y="2358729"/>
            <a:ext cx="141545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Yung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Hee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Kim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5D0FF03-3AA8-C356-5010-54FE50C39CB8}"/>
              </a:ext>
            </a:extLst>
          </p:cNvPr>
          <p:cNvSpPr txBox="1"/>
          <p:nvPr/>
        </p:nvSpPr>
        <p:spPr>
          <a:xfrm>
            <a:off x="7393014" y="583656"/>
            <a:ext cx="1054135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Talked by</a:t>
            </a:r>
            <a:endParaRPr lang="en-US" altLang="ja-JP" dirty="0"/>
          </a:p>
          <a:p>
            <a:r>
              <a:rPr lang="en-US" altLang="ja-JP" dirty="0"/>
              <a:t>Arunita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2760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B06717FD-BC51-2F2C-4FDA-C89CF4BF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Low-energy Coulomb excitation</a:t>
            </a:r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powerful tool for shapes and collectivity</a:t>
            </a:r>
            <a:endParaRPr kumimoji="1" lang="ja-JP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16">
            <a:extLst>
              <a:ext uri="{FF2B5EF4-FFF2-40B4-BE49-F238E27FC236}">
                <a16:creationId xmlns:a16="http://schemas.microsoft.com/office/drawing/2014/main" id="{E9275831-D171-32D5-0488-539C068710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118" y="834743"/>
            <a:ext cx="5544000" cy="1939226"/>
          </a:xfrm>
          <a:prstGeom prst="rect">
            <a:avLst/>
          </a:prstGeom>
        </p:spPr>
      </p:pic>
      <p:sp>
        <p:nvSpPr>
          <p:cNvPr id="23" name="Rectangle 17">
            <a:extLst>
              <a:ext uri="{FF2B5EF4-FFF2-40B4-BE49-F238E27FC236}">
                <a16:creationId xmlns:a16="http://schemas.microsoft.com/office/drawing/2014/main" id="{8B956B91-BEC4-6A57-8AB9-C9B375668483}"/>
              </a:ext>
            </a:extLst>
          </p:cNvPr>
          <p:cNvSpPr/>
          <p:nvPr/>
        </p:nvSpPr>
        <p:spPr>
          <a:xfrm>
            <a:off x="3760439" y="2580455"/>
            <a:ext cx="29171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C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Ekström, PhD thesis (2009)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5E9DEB45-BA76-868A-2B04-BCA419E214E3}"/>
              </a:ext>
            </a:extLst>
          </p:cNvPr>
          <p:cNvSpPr txBox="1"/>
          <p:nvPr/>
        </p:nvSpPr>
        <p:spPr>
          <a:xfrm>
            <a:off x="7883073" y="785336"/>
            <a:ext cx="4140000" cy="23237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excitation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a nucleus induced by the impinging charged particle (i.e. emission/absorption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virtual photons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Very clean process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“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Safe-energy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criterion for bombarding energy to avoid nuclear interactions</a:t>
            </a: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086F44A1-D7AD-7652-9F7B-E504285F000A}"/>
              </a:ext>
            </a:extLst>
          </p:cNvPr>
          <p:cNvSpPr txBox="1"/>
          <p:nvPr/>
        </p:nvSpPr>
        <p:spPr>
          <a:xfrm>
            <a:off x="3987347" y="3604591"/>
            <a:ext cx="81000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order process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Electric multipole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λ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transition probabilities connecting the ground state to the excited states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(and higher) order process</a:t>
            </a:r>
            <a:endParaRPr kumimoji="0" lang="en-US" sz="20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Multiple excitation 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Transition probabilities up to higher-spin states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the magnetic substate population (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Reorientation effect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Static/spectroscopic quadrupole moment </a:t>
            </a:r>
            <a:r>
              <a:rPr kumimoji="0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kumimoji="0" lang="en-US" altLang="ja-JP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deduced from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</a:t>
            </a:r>
            <a:r>
              <a:rPr kumimoji="0" 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 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Nuclear shape: Spherical (≈ 0): Prolate (&lt; 0): Oblate (&gt; 0)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2">
            <a:extLst>
              <a:ext uri="{FF2B5EF4-FFF2-40B4-BE49-F238E27FC236}">
                <a16:creationId xmlns:a16="http://schemas.microsoft.com/office/drawing/2014/main" id="{8D1906D5-4944-179C-79CA-B07592797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6" y="3533671"/>
            <a:ext cx="3737104" cy="3240000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C47F570-7E93-3CE5-D1A2-615A1EC27C1C}"/>
              </a:ext>
            </a:extLst>
          </p:cNvPr>
          <p:cNvSpPr/>
          <p:nvPr/>
        </p:nvSpPr>
        <p:spPr>
          <a:xfrm>
            <a:off x="62368" y="3465944"/>
            <a:ext cx="12060000" cy="334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6496490-9431-9020-FAB4-A02D009D8AB0}"/>
              </a:ext>
            </a:extLst>
          </p:cNvPr>
          <p:cNvSpPr txBox="1"/>
          <p:nvPr/>
        </p:nvSpPr>
        <p:spPr>
          <a:xfrm>
            <a:off x="96980" y="6251864"/>
            <a:ext cx="1138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Courtesy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Jason Park</a:t>
            </a:r>
            <a:endParaRPr kumimoji="1" lang="ja-JP" alt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3" name="図 2" descr="メガネをかけた少年&#10;&#10;AI 生成コンテンツは誤りを含む可能性があります。">
            <a:extLst>
              <a:ext uri="{FF2B5EF4-FFF2-40B4-BE49-F238E27FC236}">
                <a16:creationId xmlns:a16="http://schemas.microsoft.com/office/drawing/2014/main" id="{B2596585-3CE2-B199-348F-80A462585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8" y="843364"/>
            <a:ext cx="1313523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0DDC34-6955-1C41-BA5B-1CF3C68CFDF8}"/>
              </a:ext>
            </a:extLst>
          </p:cNvPr>
          <p:cNvSpPr txBox="1"/>
          <p:nvPr/>
        </p:nvSpPr>
        <p:spPr>
          <a:xfrm>
            <a:off x="18841" y="2541087"/>
            <a:ext cx="1460656" cy="64633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Jason Park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Hope College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492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145481CF-56CD-584F-8F23-101E8FCE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15820"/>
          </a:xfrm>
        </p:spPr>
        <p:txBody>
          <a:bodyPr>
            <a:normAutofit/>
          </a:bodyPr>
          <a:lstStyle/>
          <a:p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experiment for Coulomb excitation at RAON</a:t>
            </a:r>
            <a:endParaRPr kumimoji="1" lang="ja-JP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8D537CF4-6BA0-48A9-60A9-ED5D40FF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5624" y="790384"/>
            <a:ext cx="6408000" cy="3924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KO-24-26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carried out in Nov. 24-28, 2025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Beam: </a:t>
            </a:r>
            <a:r>
              <a:rPr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at 4.42 MeV/u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Target: </a:t>
            </a:r>
            <a:r>
              <a:rPr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and </a:t>
            </a:r>
            <a:r>
              <a:rPr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with 1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9136" lvl="1" indent="-285750">
              <a:spcAft>
                <a:spcPts val="600"/>
              </a:spcAft>
              <a:buFont typeface="Times New Roman" panose="02020603050405020304" pitchFamily="18" charset="0"/>
              <a:buChar char="※"/>
            </a:pP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High-Z monoisotopic elements preferred for safe-energy </a:t>
            </a:r>
            <a:r>
              <a:rPr lang="en-US" altLang="ja-JP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Coulex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studies due to high </a:t>
            </a:r>
            <a:r>
              <a:rPr lang="en-US" altLang="ja-JP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ja-JP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safe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ja-JP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</a:t>
            </a:r>
            <a:r>
              <a:rPr kumimoji="1" lang="en-US" altLang="ja-JP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ja-JP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9136" lvl="1" indent="-285750">
              <a:spcAft>
                <a:spcPts val="600"/>
              </a:spcAft>
              <a:buFont typeface="Times New Roman" panose="02020603050405020304" pitchFamily="18" charset="0"/>
              <a:buChar char="※"/>
            </a:pPr>
            <a:r>
              <a:rPr kumimoji="0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kumimoji="0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(angle) selection for “safe-energy” Coulomb excitation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</a:p>
          <a:p>
            <a:pPr>
              <a:spcAft>
                <a:spcPts val="600"/>
              </a:spcAft>
              <a:buFont typeface="+mj-ea"/>
              <a:buAutoNum type="circleNumDbPlain"/>
            </a:pP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Precision improvements in B(E2</a:t>
            </a:r>
            <a:r>
              <a:rPr kumimoji="1"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of 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Ar, 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Ta, 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</a:p>
          <a:p>
            <a:pPr>
              <a:spcAft>
                <a:spcPts val="600"/>
              </a:spcAft>
              <a:buFont typeface="+mj-ea"/>
              <a:buAutoNum type="circleNumDbPlain"/>
            </a:pP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Q</a:t>
            </a:r>
            <a:r>
              <a:rPr kumimoji="1"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measurements of excited states in 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and </a:t>
            </a:r>
            <a:r>
              <a:rPr kumimoji="1" lang="en-US" altLang="ja-JP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</a:t>
            </a: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endParaRPr kumimoji="0" lang="en-US" altLang="ja-JP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4">
            <a:extLst>
              <a:ext uri="{FF2B5EF4-FFF2-40B4-BE49-F238E27FC236}">
                <a16:creationId xmlns:a16="http://schemas.microsoft.com/office/drawing/2014/main" id="{2E56B257-4767-D026-1973-DACE2E515F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61"/>
          <a:stretch>
            <a:fillRect/>
          </a:stretch>
        </p:blipFill>
        <p:spPr>
          <a:xfrm>
            <a:off x="8137504" y="3605505"/>
            <a:ext cx="4031390" cy="2630269"/>
          </a:xfrm>
          <a:prstGeom prst="rect">
            <a:avLst/>
          </a:prstGeom>
        </p:spPr>
      </p:pic>
      <p:pic>
        <p:nvPicPr>
          <p:cNvPr id="3" name="Picture 43">
            <a:extLst>
              <a:ext uri="{FF2B5EF4-FFF2-40B4-BE49-F238E27FC236}">
                <a16:creationId xmlns:a16="http://schemas.microsoft.com/office/drawing/2014/main" id="{32D3776B-088C-19D0-A667-81DEB5D46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564" y="1008997"/>
            <a:ext cx="3919480" cy="2594841"/>
          </a:xfrm>
          <a:prstGeom prst="rect">
            <a:avLst/>
          </a:prstGeom>
        </p:spPr>
      </p:pic>
      <p:sp>
        <p:nvSpPr>
          <p:cNvPr id="12" name="Down Arrow 16">
            <a:extLst>
              <a:ext uri="{FF2B5EF4-FFF2-40B4-BE49-F238E27FC236}">
                <a16:creationId xmlns:a16="http://schemas.microsoft.com/office/drawing/2014/main" id="{0289F069-7ACA-0600-24A8-37C2719A717B}"/>
              </a:ext>
            </a:extLst>
          </p:cNvPr>
          <p:cNvSpPr/>
          <p:nvPr/>
        </p:nvSpPr>
        <p:spPr>
          <a:xfrm rot="10800000">
            <a:off x="10622975" y="2385835"/>
            <a:ext cx="200578" cy="28323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own Arrow 18">
            <a:extLst>
              <a:ext uri="{FF2B5EF4-FFF2-40B4-BE49-F238E27FC236}">
                <a16:creationId xmlns:a16="http://schemas.microsoft.com/office/drawing/2014/main" id="{41C94F39-E4DD-37D9-AF82-B9AC8B8A9810}"/>
              </a:ext>
            </a:extLst>
          </p:cNvPr>
          <p:cNvSpPr/>
          <p:nvPr/>
        </p:nvSpPr>
        <p:spPr>
          <a:xfrm rot="10800000">
            <a:off x="9300573" y="2134980"/>
            <a:ext cx="200578" cy="28323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R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ADB5C5C0-AA4C-D15E-CB50-8E54DE74F281}"/>
              </a:ext>
            </a:extLst>
          </p:cNvPr>
          <p:cNvSpPr txBox="1"/>
          <p:nvPr/>
        </p:nvSpPr>
        <p:spPr>
          <a:xfrm>
            <a:off x="10169086" y="2638757"/>
            <a:ext cx="1258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KR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r>
              <a:rPr kumimoji="0" lang="en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Coulex</a:t>
            </a:r>
            <a:endParaRPr kumimoji="0" lang="en-K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4F4F4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Down Arrow 24">
            <a:extLst>
              <a:ext uri="{FF2B5EF4-FFF2-40B4-BE49-F238E27FC236}">
                <a16:creationId xmlns:a16="http://schemas.microsoft.com/office/drawing/2014/main" id="{3999A5F6-CB70-E22D-1035-DD4E73D4CDA9}"/>
              </a:ext>
            </a:extLst>
          </p:cNvPr>
          <p:cNvSpPr/>
          <p:nvPr/>
        </p:nvSpPr>
        <p:spPr>
          <a:xfrm rot="10800000">
            <a:off x="9640601" y="5118116"/>
            <a:ext cx="200578" cy="28323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Down Arrow 26">
            <a:extLst>
              <a:ext uri="{FF2B5EF4-FFF2-40B4-BE49-F238E27FC236}">
                <a16:creationId xmlns:a16="http://schemas.microsoft.com/office/drawing/2014/main" id="{E1584291-E434-2B6B-F1ED-18070F1EDB53}"/>
              </a:ext>
            </a:extLst>
          </p:cNvPr>
          <p:cNvSpPr/>
          <p:nvPr/>
        </p:nvSpPr>
        <p:spPr>
          <a:xfrm>
            <a:off x="9793765" y="4340700"/>
            <a:ext cx="200578" cy="28323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7">
            <a:extLst>
              <a:ext uri="{FF2B5EF4-FFF2-40B4-BE49-F238E27FC236}">
                <a16:creationId xmlns:a16="http://schemas.microsoft.com/office/drawing/2014/main" id="{33E5DBD8-3E53-773E-1A68-C0FA06058A1E}"/>
              </a:ext>
            </a:extLst>
          </p:cNvPr>
          <p:cNvSpPr txBox="1"/>
          <p:nvPr/>
        </p:nvSpPr>
        <p:spPr>
          <a:xfrm>
            <a:off x="9254934" y="4004856"/>
            <a:ext cx="1258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KR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r>
              <a:rPr kumimoji="0" lang="en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Coulex</a:t>
            </a:r>
            <a:endParaRPr kumimoji="0" lang="en-K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4F4F4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F23DF8B7-58B1-D637-8192-3604A36E1A76}"/>
              </a:ext>
            </a:extLst>
          </p:cNvPr>
          <p:cNvSpPr txBox="1"/>
          <p:nvPr/>
        </p:nvSpPr>
        <p:spPr>
          <a:xfrm>
            <a:off x="9240510" y="1097682"/>
            <a:ext cx="26836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Before D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oppler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corr.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9" name="TextBox 12">
            <a:extLst>
              <a:ext uri="{FF2B5EF4-FFF2-40B4-BE49-F238E27FC236}">
                <a16:creationId xmlns:a16="http://schemas.microsoft.com/office/drawing/2014/main" id="{E5440C6F-A3C4-01E7-59FD-82B085CF4E47}"/>
              </a:ext>
            </a:extLst>
          </p:cNvPr>
          <p:cNvSpPr txBox="1"/>
          <p:nvPr/>
        </p:nvSpPr>
        <p:spPr>
          <a:xfrm>
            <a:off x="8715886" y="2451262"/>
            <a:ext cx="1478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KR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r>
              <a:rPr kumimoji="0" lang="en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K E.C. decay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4F4F4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(Background)</a:t>
            </a:r>
            <a:endParaRPr kumimoji="0" lang="en-K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4F4F4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3D2CA5B5-6EB6-DAC0-D4E6-2BE7476DB6A4}"/>
              </a:ext>
            </a:extLst>
          </p:cNvPr>
          <p:cNvSpPr txBox="1"/>
          <p:nvPr/>
        </p:nvSpPr>
        <p:spPr>
          <a:xfrm>
            <a:off x="9101970" y="5407714"/>
            <a:ext cx="1478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KR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r>
              <a:rPr kumimoji="0" lang="en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4F4F4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K E.C. decay</a:t>
            </a:r>
          </a:p>
        </p:txBody>
      </p:sp>
      <p:pic>
        <p:nvPicPr>
          <p:cNvPr id="33" name="図 32" descr="メガネをかけた少年&#10;&#10;AI 生成コンテンツは誤りを含む可能性があります。">
            <a:extLst>
              <a:ext uri="{FF2B5EF4-FFF2-40B4-BE49-F238E27FC236}">
                <a16:creationId xmlns:a16="http://schemas.microsoft.com/office/drawing/2014/main" id="{AD88A794-7C2F-7A71-B998-C1F5B4C77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8" y="843364"/>
            <a:ext cx="1313523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14A9AB8-C725-3DDF-3EDE-C952027D6609}"/>
              </a:ext>
            </a:extLst>
          </p:cNvPr>
          <p:cNvSpPr txBox="1"/>
          <p:nvPr/>
        </p:nvSpPr>
        <p:spPr>
          <a:xfrm>
            <a:off x="18841" y="2541087"/>
            <a:ext cx="1460656" cy="64633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Jason Park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Hope College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1B948FD-F9C6-0092-FC5B-ADB0C6D891AE}"/>
              </a:ext>
            </a:extLst>
          </p:cNvPr>
          <p:cNvSpPr txBox="1"/>
          <p:nvPr/>
        </p:nvSpPr>
        <p:spPr>
          <a:xfrm>
            <a:off x="18841" y="5224246"/>
            <a:ext cx="1522917" cy="64633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Minju Kim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Ewha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W.Univ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5BF81DAB-EA18-F617-DEEA-7BA8BE0D0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" y="3540940"/>
            <a:ext cx="1215000" cy="162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9BD9F62-C63C-9066-D57A-2938C46FAD98}"/>
              </a:ext>
            </a:extLst>
          </p:cNvPr>
          <p:cNvSpPr txBox="1"/>
          <p:nvPr/>
        </p:nvSpPr>
        <p:spPr>
          <a:xfrm>
            <a:off x="9212802" y="658640"/>
            <a:ext cx="227132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1461 keV γ</a:t>
            </a:r>
            <a:r>
              <a:rPr kumimoji="1" lang="ja-JP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ray in </a:t>
            </a:r>
            <a:r>
              <a:rPr kumimoji="1" lang="en-US" altLang="ja-JP" sz="1800" b="0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40</a:t>
            </a:r>
            <a:r>
              <a:rPr kumimoji="1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Ar</a:t>
            </a:r>
            <a:endParaRPr kumimoji="1" lang="ja-JP" alt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9" name="TextBox 31">
            <a:extLst>
              <a:ext uri="{FF2B5EF4-FFF2-40B4-BE49-F238E27FC236}">
                <a16:creationId xmlns:a16="http://schemas.microsoft.com/office/drawing/2014/main" id="{86F82F98-4809-F109-DA17-6EC4F10C4F5E}"/>
              </a:ext>
            </a:extLst>
          </p:cNvPr>
          <p:cNvSpPr txBox="1"/>
          <p:nvPr/>
        </p:nvSpPr>
        <p:spPr>
          <a:xfrm>
            <a:off x="9476034" y="3623830"/>
            <a:ext cx="26836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After D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oppler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corr.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36C3409-747A-CDC6-7F10-704E23CA6C50}"/>
              </a:ext>
            </a:extLst>
          </p:cNvPr>
          <p:cNvSpPr txBox="1"/>
          <p:nvPr/>
        </p:nvSpPr>
        <p:spPr>
          <a:xfrm>
            <a:off x="8386617" y="6466677"/>
            <a:ext cx="392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Angle difference between particle and γ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620125D2-7DE2-CE62-4F94-94CC88305D62}"/>
              </a:ext>
            </a:extLst>
          </p:cNvPr>
          <p:cNvCxnSpPr>
            <a:cxnSpLocks/>
          </p:cNvCxnSpPr>
          <p:nvPr/>
        </p:nvCxnSpPr>
        <p:spPr>
          <a:xfrm flipV="1">
            <a:off x="11519739" y="6263482"/>
            <a:ext cx="0" cy="258611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3FE4DB9-F3F8-FBB3-FFC4-B8232CE0CAC9}"/>
              </a:ext>
            </a:extLst>
          </p:cNvPr>
          <p:cNvSpPr txBox="1"/>
          <p:nvPr/>
        </p:nvSpPr>
        <p:spPr>
          <a:xfrm>
            <a:off x="2081035" y="5323968"/>
            <a:ext cx="558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Successful Doppler correction of the 1461-keV </a:t>
            </a:r>
            <a:r>
              <a:rPr kumimoji="1" lang="el-GR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γ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-ray from </a:t>
            </a:r>
            <a:r>
              <a: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40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Ar using STARK Jr. and ASGARD data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※"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This transition is important for normalization of target </a:t>
            </a:r>
            <a:r>
              <a:rPr kumimoji="1" lang="el-GR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γ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-ray yields in GOSIA analysis: absolute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I</a:t>
            </a:r>
            <a:r>
              <a:rPr kumimoji="1" lang="en-US" altLang="ja-JP" sz="1600" b="0" i="0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beam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not needed</a:t>
            </a:r>
          </a:p>
        </p:txBody>
      </p:sp>
      <p:sp>
        <p:nvSpPr>
          <p:cNvPr id="48" name="矢印: 右 47">
            <a:extLst>
              <a:ext uri="{FF2B5EF4-FFF2-40B4-BE49-F238E27FC236}">
                <a16:creationId xmlns:a16="http://schemas.microsoft.com/office/drawing/2014/main" id="{AF152F03-46FD-84C7-5920-491312090BD3}"/>
              </a:ext>
            </a:extLst>
          </p:cNvPr>
          <p:cNvSpPr/>
          <p:nvPr/>
        </p:nvSpPr>
        <p:spPr>
          <a:xfrm rot="-1260000">
            <a:off x="7649971" y="5107811"/>
            <a:ext cx="674254" cy="39716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74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DE8514-207E-8FAC-C7CF-9F7C726888A3}"/>
              </a:ext>
            </a:extLst>
          </p:cNvPr>
          <p:cNvSpPr txBox="1"/>
          <p:nvPr/>
        </p:nvSpPr>
        <p:spPr>
          <a:xfrm>
            <a:off x="38904" y="733406"/>
            <a:ext cx="6948000" cy="5924699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Bef>
                <a:spcPts val="900"/>
              </a:spcBef>
              <a:buFont typeface="Wingdings" panose="05000000000000000000" pitchFamily="2" charset="2"/>
              <a:buChar char="n"/>
            </a:pP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Probing the mechanism of a </a:t>
            </a:r>
            <a:r>
              <a:rPr lang="en-US" altLang="ja-JP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 many-body system</a:t>
            </a: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Magicity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loss and new magic numbers (shell evolution)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 co-existence and higher-order deformation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Isospin breaking, seniority (non-)conservation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Proton-neutron pairing </a:t>
            </a:r>
          </a:p>
          <a:p>
            <a:pPr marL="285750" indent="-285750">
              <a:spcBef>
                <a:spcPts val="900"/>
              </a:spcBef>
              <a:buFont typeface="Wingdings" panose="05000000000000000000" pitchFamily="2" charset="2"/>
              <a:buChar char="n"/>
            </a:pP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Filtering/enhancing specific interactions relevant to </a:t>
            </a:r>
            <a:r>
              <a:rPr lang="en-US" altLang="ja-JP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1" lang="en-US" altLang="ja-JP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undamental symmetries</a:t>
            </a:r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β/γ asymmetry and correlations from polarized nuclei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γ-ray circular polarization from parity-mixed nuclear levels</a:t>
            </a:r>
            <a:endParaRPr kumimoji="1"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900"/>
              </a:spcBef>
              <a:buFont typeface="Wingdings" panose="05000000000000000000" pitchFamily="2" charset="2"/>
              <a:buChar char="n"/>
            </a:pP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Exploring exotic nuclei and their sensitivity to </a:t>
            </a:r>
            <a:r>
              <a:rPr lang="en-US" altLang="ja-JP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nucleosynthesis</a:t>
            </a: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properties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(β-T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etc.) and masses</a:t>
            </a:r>
          </a:p>
          <a:p>
            <a:pPr marL="742950" lvl="1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Isomers on s/i/r-process pathways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F266EA34-FECE-47BF-1893-C86243963AF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486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2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Research interest of Nuclear Structure group</a:t>
            </a:r>
            <a:r>
              <a:rPr lang="ja-JP" altLang="en-US" sz="32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32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at</a:t>
            </a:r>
            <a:r>
              <a:rPr lang="ja-JP" altLang="en-US" sz="32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3200" b="1" u="sng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CENS</a:t>
            </a:r>
            <a:endParaRPr kumimoji="1" lang="ja-JP" alt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152E99E-8060-A086-1AFE-2A5F3A59C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472" y="744801"/>
            <a:ext cx="1255135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AB445B1-8176-DF76-E9E1-6145616E3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208" y="744801"/>
            <a:ext cx="1255135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8399D7E-9AFF-F718-D3B1-68C51C626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805" y="744801"/>
            <a:ext cx="1161000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0582CE2-2E6D-8B87-ECDD-D875615A2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539" y="2844607"/>
            <a:ext cx="1161000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6DA6FE2-AB83-363E-578C-CD08C2AACF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4208" y="2844607"/>
            <a:ext cx="1255135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3288274-9BA6-2748-8B19-CACA9E62DB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6737" y="2844607"/>
            <a:ext cx="1255136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증명사진.JPG" descr="증명사진.JPG">
            <a:extLst>
              <a:ext uri="{FF2B5EF4-FFF2-40B4-BE49-F238E27FC236}">
                <a16:creationId xmlns:a16="http://schemas.microsoft.com/office/drawing/2014/main" id="{FEEE990C-FD4F-523A-427C-10F5530206A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4523" y="4944413"/>
            <a:ext cx="1203033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그림 4">
            <a:extLst>
              <a:ext uri="{FF2B5EF4-FFF2-40B4-BE49-F238E27FC236}">
                <a16:creationId xmlns:a16="http://schemas.microsoft.com/office/drawing/2014/main" id="{EC29BFB2-EF60-5029-D90C-244043A8AA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343" y="4944413"/>
            <a:ext cx="1204000" cy="1548000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97FCC02-5FA6-7532-6156-2D5C9338B7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805" y="4944413"/>
            <a:ext cx="1161000" cy="1548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705BEE1-E116-FB75-DD03-4EB627069019}"/>
              </a:ext>
            </a:extLst>
          </p:cNvPr>
          <p:cNvSpPr txBox="1"/>
          <p:nvPr/>
        </p:nvSpPr>
        <p:spPr>
          <a:xfrm>
            <a:off x="7290643" y="6498080"/>
            <a:ext cx="1490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Youngseub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JANG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0066B73-954A-89CC-4E69-746FFD833BC0}"/>
              </a:ext>
            </a:extLst>
          </p:cNvPr>
          <p:cNvSpPr txBox="1"/>
          <p:nvPr/>
        </p:nvSpPr>
        <p:spPr>
          <a:xfrm>
            <a:off x="7166891" y="2302197"/>
            <a:ext cx="173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Hiroshi WATANABE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9F09BC3-9F92-13BD-19E5-823AA9185DE4}"/>
              </a:ext>
            </a:extLst>
          </p:cNvPr>
          <p:cNvSpPr txBox="1"/>
          <p:nvPr/>
        </p:nvSpPr>
        <p:spPr>
          <a:xfrm>
            <a:off x="7019575" y="4410306"/>
            <a:ext cx="2032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Xesus PEREIRA-LOPEZ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FA87C0A-1EE9-CEA2-09FB-3C442330352B}"/>
              </a:ext>
            </a:extLst>
          </p:cNvPr>
          <p:cNvSpPr txBox="1"/>
          <p:nvPr/>
        </p:nvSpPr>
        <p:spPr>
          <a:xfrm>
            <a:off x="9231008" y="2302197"/>
            <a:ext cx="1293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Yung Hee KIM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F10FBE2-DF72-3BEC-C265-BA2617E2D365}"/>
              </a:ext>
            </a:extLst>
          </p:cNvPr>
          <p:cNvSpPr txBox="1"/>
          <p:nvPr/>
        </p:nvSpPr>
        <p:spPr>
          <a:xfrm>
            <a:off x="11007931" y="2302197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Byul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MOON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D22248E-5259-5DB1-05BC-3B0D4B0B0D01}"/>
              </a:ext>
            </a:extLst>
          </p:cNvPr>
          <p:cNvSpPr txBox="1"/>
          <p:nvPr/>
        </p:nvSpPr>
        <p:spPr>
          <a:xfrm>
            <a:off x="10845668" y="4410306"/>
            <a:ext cx="1366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Zhiqiang CHEN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4D46B58-4048-8555-F07D-5F186026F192}"/>
              </a:ext>
            </a:extLst>
          </p:cNvPr>
          <p:cNvSpPr txBox="1"/>
          <p:nvPr/>
        </p:nvSpPr>
        <p:spPr>
          <a:xfrm>
            <a:off x="8937172" y="4410306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Arunita MUKHERJEE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8670462-B656-C260-86AC-6CFDF6278736}"/>
              </a:ext>
            </a:extLst>
          </p:cNvPr>
          <p:cNvSpPr txBox="1"/>
          <p:nvPr/>
        </p:nvSpPr>
        <p:spPr>
          <a:xfrm>
            <a:off x="9325714" y="6498080"/>
            <a:ext cx="1176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Jaehwan</a:t>
            </a:r>
            <a:r>
              <a:rPr lang="ja-JP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4449565-D2D2-40CC-E1FD-6C01851A819A}"/>
              </a:ext>
            </a:extLst>
          </p:cNvPr>
          <p:cNvSpPr txBox="1"/>
          <p:nvPr/>
        </p:nvSpPr>
        <p:spPr>
          <a:xfrm>
            <a:off x="11019300" y="6498080"/>
            <a:ext cx="1018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Minju</a:t>
            </a:r>
            <a:r>
              <a:rPr lang="ja-JP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33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BD56A-DEBA-ADA2-F3F5-A23F9E4F4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4D5A27-3AD3-CEA7-BB97-C83FA4B7F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000" y="875597"/>
            <a:ext cx="11160000" cy="5617561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CENS Nuclear Structure group is promoting lifetime measurements of excited states</a:t>
            </a:r>
          </a:p>
          <a:p>
            <a:pPr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IDATEN</a:t>
            </a:r>
            <a:r>
              <a:rPr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nternational </a:t>
            </a:r>
            <a:r>
              <a:rPr lang="en-US" altLang="ja-JP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etector </a:t>
            </a:r>
            <a:r>
              <a:rPr lang="en-US" altLang="ja-JP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ssembly for fast-</a:t>
            </a:r>
            <a:r>
              <a:rPr lang="en-US" altLang="ja-JP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iming measurements of </a:t>
            </a:r>
            <a:r>
              <a:rPr lang="en-US" altLang="ja-JP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xotic </a:t>
            </a:r>
            <a:r>
              <a:rPr lang="en-US" altLang="ja-JP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uclei)</a:t>
            </a:r>
            <a:r>
              <a:rPr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fast-timing method </a:t>
            </a:r>
            <a:r>
              <a:rPr lang="ja-JP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altLang="ja-JP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 = 10 </a:t>
            </a:r>
            <a:r>
              <a:rPr lang="en-US" altLang="ja-JP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ja-JP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 ns</a:t>
            </a:r>
          </a:p>
          <a:p>
            <a:pPr lvl="1" indent="-304792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Commissioning experiment performed at RIBF in June 2024</a:t>
            </a:r>
          </a:p>
          <a:p>
            <a:pPr lvl="1" indent="-304792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Lifetimes in </a:t>
            </a:r>
            <a:r>
              <a:rPr lang="en-US" altLang="ja-JP" sz="2000" baseline="30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92,93</a:t>
            </a:r>
            <a:r>
              <a:rPr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Ru </a:t>
            </a:r>
            <a:r>
              <a:rPr lang="ja-JP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→ </a:t>
            </a:r>
            <a:r>
              <a:rPr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Physics discussion is underway</a:t>
            </a:r>
          </a:p>
          <a:p>
            <a:pPr lvl="1" indent="-304792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Lifetimes in </a:t>
            </a:r>
            <a:r>
              <a: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94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Pd 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→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Role of the T = 0 and T = 1 components in p-n interactions</a:t>
            </a:r>
          </a:p>
          <a:p>
            <a:pPr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Plunger</a:t>
            </a:r>
            <a:r>
              <a:rPr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device for doppler-shift recoil-distance method </a:t>
            </a:r>
            <a:r>
              <a:rPr lang="ja-JP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altLang="ja-JP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 = 1 </a:t>
            </a:r>
            <a:r>
              <a:rPr lang="en-US" altLang="ja-JP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en-US" altLang="ja-JP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 </a:t>
            </a:r>
            <a:r>
              <a:rPr lang="en-US" altLang="ja-JP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altLang="ja-JP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04792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Commissioning experiment performed at RAON in Oct. 2025</a:t>
            </a:r>
          </a:p>
          <a:p>
            <a:pPr lvl="1" indent="-304792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ja-JP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Lifetime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of the 4</a:t>
            </a:r>
            <a:r>
              <a: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+</a:t>
            </a:r>
            <a:r>
              <a:rPr lang="ja-JP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state in </a:t>
            </a:r>
            <a:r>
              <a:rPr lang="en-US" altLang="ja-JP" sz="2000" baseline="30000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8</a:t>
            </a:r>
            <a:r>
              <a:rPr kumimoji="1" lang="en-US" altLang="ja-JP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0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Sr measured, consistent with the reference value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Safe-energy </a:t>
            </a:r>
            <a:r>
              <a:rPr lang="en-US" altLang="ja-JP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Coulomb excitation</a:t>
            </a:r>
            <a:r>
              <a:rPr lang="en-US" altLang="ja-JP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ja-JP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⇒ </a:t>
            </a:r>
            <a:r>
              <a:rPr lang="en-US" altLang="ja-JP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 &lt; 1 </a:t>
            </a:r>
            <a:r>
              <a:rPr lang="en-US" altLang="ja-JP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endParaRPr lang="en-US" altLang="ja-JP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experiment performed at RAON in Nov. 2025</a:t>
            </a:r>
            <a:endParaRPr lang="en-US" altLang="ja-JP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Successful Doppler correction of the 2</a:t>
            </a:r>
            <a:r>
              <a:rPr lang="en-US" altLang="ja-JP" sz="20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ja-JP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γ-ray in </a:t>
            </a:r>
            <a:r>
              <a:rPr lang="en-US" altLang="ja-JP" sz="20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ja-JP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</a:p>
          <a:p>
            <a:pPr marL="0" indent="0">
              <a:spcBef>
                <a:spcPts val="1200"/>
              </a:spcBef>
              <a:buNone/>
            </a:pPr>
            <a:endParaRPr lang="en-US" altLang="ja-JP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997450A0-9DF3-3A5C-1A32-3F68F3FB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24000"/>
          </a:xfrm>
        </p:spPr>
        <p:txBody>
          <a:bodyPr>
            <a:normAutofit/>
          </a:bodyPr>
          <a:lstStyle/>
          <a:p>
            <a:r>
              <a:rPr lang="en-US" altLang="ja-JP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ja-JP" alt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714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002036AF-6811-2660-DD65-56E85100B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0" y="976750"/>
            <a:ext cx="10944000" cy="5881250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C6EB1B6B-855B-A0C2-5D68-71060C69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Autofit/>
          </a:bodyPr>
          <a:lstStyle/>
          <a:p>
            <a:r>
              <a:rPr kumimoji="1" lang="en-US" altLang="ja-JP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 for IDATEN commissioning experiment</a:t>
            </a:r>
            <a:endParaRPr kumimoji="1" lang="ja-JP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07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BF367D-9F69-6569-4B4D-9B2FAFD44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Acknowledgements for ASGARD in-beam γ campaign</a:t>
            </a:r>
            <a:endParaRPr kumimoji="1" lang="ja-JP" altLang="en-US" sz="3600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C9DE2F-3C57-3A90-3AB0-0065CE226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" indent="-457200" algn="just" fontAlgn="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n"/>
            </a:pP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CENS</a:t>
            </a:r>
          </a:p>
          <a:p>
            <a:pPr marL="0" algn="just" fontAlgn="t">
              <a:lnSpc>
                <a:spcPct val="107000"/>
              </a:lnSpc>
              <a:spcAft>
                <a:spcPts val="800"/>
              </a:spcAft>
              <a:buNone/>
            </a:pP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S. Ahn</a:t>
            </a:r>
            <a:r>
              <a:rPr lang="en-US" altLang="ja-JP" sz="3200" dirty="0">
                <a:latin typeface="Arial" panose="020B0604020202020204" pitchFamily="34" charset="0"/>
              </a:rPr>
              <a:t>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C. Anastasiia</a:t>
            </a:r>
            <a:r>
              <a:rPr lang="en-US" altLang="ja-JP" sz="3200" dirty="0">
                <a:latin typeface="Arial" panose="020B0604020202020204" pitchFamily="34" charset="0"/>
              </a:rPr>
              <a:t>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Y. Cho, J. Ha</a:t>
            </a:r>
            <a:r>
              <a:rPr lang="en-US" altLang="ja-JP" sz="3200" dirty="0">
                <a:latin typeface="Arial" panose="020B0604020202020204" pitchFamily="34" charset="0"/>
              </a:rPr>
              <a:t>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K.I. Hahn, J. Huh, J. Hwang, Y. Jang</a:t>
            </a:r>
            <a:r>
              <a:rPr lang="en-US" altLang="ja-JP" sz="3200" dirty="0">
                <a:latin typeface="Arial" panose="020B0604020202020204" pitchFamily="34" charset="0"/>
              </a:rPr>
              <a:t>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S. Kim, Y.H. Kim, J. Lee, </a:t>
            </a:r>
            <a: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 Pereira-Lopez,</a:t>
            </a:r>
            <a:r>
              <a:rPr lang="ja-JP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B. Moon,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A. Mukherjee</a:t>
            </a:r>
            <a:r>
              <a:rPr lang="en-US" altLang="ja-JP" sz="3200" dirty="0">
                <a:latin typeface="Arial" panose="020B0604020202020204" pitchFamily="34" charset="0"/>
              </a:rPr>
              <a:t>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J. Park</a:t>
            </a:r>
            <a:r>
              <a:rPr lang="en-US" altLang="ja-JP" sz="3200" dirty="0">
                <a:latin typeface="Arial" panose="020B0604020202020204" pitchFamily="34" charset="0"/>
              </a:rPr>
              <a:t>, </a:t>
            </a:r>
            <a:r>
              <a:rPr kumimoji="1"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H. Watanabe</a:t>
            </a:r>
          </a:p>
          <a:p>
            <a:pPr marL="11" indent="-457200" algn="just" fontAlgn="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n"/>
            </a:pPr>
            <a:r>
              <a:rPr lang="en-US" altLang="ja-JP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KoBRA</a:t>
            </a:r>
            <a:r>
              <a:rPr lang="en-US" altLang="ja-JP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team</a:t>
            </a:r>
          </a:p>
          <a:p>
            <a:pPr marL="11" indent="-457200" algn="just" fontAlgn="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n"/>
            </a:pPr>
            <a:r>
              <a:rPr lang="en-US" altLang="ja-JP" sz="3200" b="0" i="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Accelerator team</a:t>
            </a:r>
            <a:endParaRPr lang="ja-JP" altLang="ja-JP" sz="3200" b="0" i="0" u="none" strike="noStrike" dirty="0">
              <a:effectLst/>
              <a:latin typeface="Arial" panose="020B0604020202020204" pitchFamily="34" charset="0"/>
            </a:endParaRPr>
          </a:p>
          <a:p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55293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1524000" y="0"/>
            <a:ext cx="9144000" cy="5486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Gamma-ray spectroscopy in nuclear physics</a:t>
            </a:r>
            <a:endParaRPr kumimoji="1" lang="ja-JP" alt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680297" y="756075"/>
            <a:ext cx="8831406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Powerful experimental means to investigate (bound) excited states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89245" y="1588481"/>
            <a:ext cx="10013510" cy="415498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Observables/techniques				Physics outputs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Full-energy (photo) peak			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⇒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	Level and transition energy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Time distribution, Doppler shift		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⇒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	Lifetime of excited states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Coincidence relationship			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⇒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	Level scheme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Angular distribution and correlation	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⇒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	Spin, 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multipolarity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(λ)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Linear polarization				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⇒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	Parity (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Eλ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or </a:t>
            </a:r>
            <a:r>
              <a:rPr kumimoji="1" lang="en-US" altLang="ja-JP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Mλ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)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291627" y="5903894"/>
            <a:ext cx="9608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High resolution γ-ray spectroscopy with </a:t>
            </a:r>
            <a:r>
              <a:rPr kumimoji="1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large detector arrays 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has been a cornerstone in nuclear structure studies 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5E3E77-038B-A5FB-9ED2-542C4853319D}"/>
              </a:ext>
            </a:extLst>
          </p:cNvPr>
          <p:cNvSpPr/>
          <p:nvPr/>
        </p:nvSpPr>
        <p:spPr>
          <a:xfrm>
            <a:off x="1089245" y="3025302"/>
            <a:ext cx="9811128" cy="54474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40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692BCC-0BF5-E7E5-A518-C1D6621E67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486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Two main research</a:t>
            </a:r>
            <a:r>
              <a:rPr kumimoji="1" lang="ja-JP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gears for γ-ray spectroscopy at</a:t>
            </a:r>
            <a:r>
              <a:rPr kumimoji="1" lang="ja-JP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CENS</a:t>
            </a:r>
            <a:endParaRPr kumimoji="1" lang="ja-JP" alt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3" name="図 2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7BDE1DB8-0E8E-1F5E-A490-921497CF60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548647" y="1815002"/>
            <a:ext cx="5030751" cy="2520000"/>
          </a:xfrm>
          <a:prstGeom prst="rect">
            <a:avLst/>
          </a:prstGeom>
        </p:spPr>
      </p:pic>
      <p:pic>
        <p:nvPicPr>
          <p:cNvPr id="4" name="2021-10-21_14-15-43.png" descr="2021-10-21_14-15-43.png">
            <a:extLst>
              <a:ext uri="{FF2B5EF4-FFF2-40B4-BE49-F238E27FC236}">
                <a16:creationId xmlns:a16="http://schemas.microsoft.com/office/drawing/2014/main" id="{82AC3599-3427-BD05-C6C0-A52670F68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308" y="1459179"/>
            <a:ext cx="5089327" cy="334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E3FAC2-C047-A52A-C67C-038EA806447E}"/>
              </a:ext>
            </a:extLst>
          </p:cNvPr>
          <p:cNvSpPr txBox="1"/>
          <p:nvPr/>
        </p:nvSpPr>
        <p:spPr>
          <a:xfrm>
            <a:off x="6901700" y="669643"/>
            <a:ext cx="4602542" cy="7386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ASGARD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(Array of Super clover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GAmma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-Ray Detectors)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FD7CC4-EB81-6A0C-58B7-78C3BA9116C8}"/>
              </a:ext>
            </a:extLst>
          </p:cNvPr>
          <p:cNvSpPr txBox="1"/>
          <p:nvPr/>
        </p:nvSpPr>
        <p:spPr>
          <a:xfrm>
            <a:off x="699465" y="669643"/>
            <a:ext cx="4729115" cy="10156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IDATEN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(International Detector Assembly for fast-Timing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measurements of Exotic Nuclei)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ED015FD-B1AE-BA0B-4885-9544772BB64B}"/>
              </a:ext>
            </a:extLst>
          </p:cNvPr>
          <p:cNvSpPr txBox="1"/>
          <p:nvPr/>
        </p:nvSpPr>
        <p:spPr>
          <a:xfrm>
            <a:off x="76022" y="6114470"/>
            <a:ext cx="597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5 proposals from CENS (spokesperson/co-spokesperson) approved by RIBF PAC in 2022/2023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56B873A-E8E7-6AED-AFE4-D7235267F37B}"/>
              </a:ext>
            </a:extLst>
          </p:cNvPr>
          <p:cNvSpPr txBox="1"/>
          <p:nvPr/>
        </p:nvSpPr>
        <p:spPr>
          <a:xfrm>
            <a:off x="6700971" y="6128320"/>
            <a:ext cx="500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4 experiments proposed by the CENS members scheduled at RAON in Oct-Nov 2025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B95DF2-B7A6-2EF9-AD23-19752D83C7F9}"/>
              </a:ext>
            </a:extLst>
          </p:cNvPr>
          <p:cNvSpPr txBox="1"/>
          <p:nvPr/>
        </p:nvSpPr>
        <p:spPr>
          <a:xfrm>
            <a:off x="1549826" y="4830620"/>
            <a:ext cx="3028393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LaBr</a:t>
            </a:r>
            <a:r>
              <a:rPr kumimoji="1" lang="en-US" altLang="ja-JP" sz="2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3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(Ce)-based array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⇓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Fast time response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7D77B3-A7EA-D6D0-B454-2B76CE809876}"/>
              </a:ext>
            </a:extLst>
          </p:cNvPr>
          <p:cNvSpPr txBox="1"/>
          <p:nvPr/>
        </p:nvSpPr>
        <p:spPr>
          <a:xfrm>
            <a:off x="7593268" y="4830620"/>
            <a:ext cx="3219407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Hyper-pure Ge detectors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⇓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High energy resolution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6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691"/>
            <a:ext cx="12192000" cy="7363968"/>
          </a:xfrm>
          <a:prstGeom prst="rect">
            <a:avLst/>
          </a:prstGeom>
        </p:spPr>
      </p:pic>
      <p:cxnSp>
        <p:nvCxnSpPr>
          <p:cNvPr id="25" name="直線コネクタ 24"/>
          <p:cNvCxnSpPr>
            <a:stCxn id="37" idx="2"/>
          </p:cNvCxnSpPr>
          <p:nvPr/>
        </p:nvCxnSpPr>
        <p:spPr>
          <a:xfrm>
            <a:off x="3029857" y="2496287"/>
            <a:ext cx="377846" cy="4435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>
            <a:endCxn id="32" idx="3"/>
          </p:cNvCxnSpPr>
          <p:nvPr/>
        </p:nvCxnSpPr>
        <p:spPr>
          <a:xfrm flipH="1" flipV="1">
            <a:off x="5598229" y="4782282"/>
            <a:ext cx="497782" cy="6826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31" idx="2"/>
          </p:cNvCxnSpPr>
          <p:nvPr/>
        </p:nvCxnSpPr>
        <p:spPr>
          <a:xfrm flipH="1">
            <a:off x="6864107" y="3293020"/>
            <a:ext cx="380853" cy="9909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>
            <a:stCxn id="33" idx="1"/>
          </p:cNvCxnSpPr>
          <p:nvPr/>
        </p:nvCxnSpPr>
        <p:spPr>
          <a:xfrm flipH="1">
            <a:off x="4950140" y="3150101"/>
            <a:ext cx="501766" cy="5771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36" idx="2"/>
          </p:cNvCxnSpPr>
          <p:nvPr/>
        </p:nvCxnSpPr>
        <p:spPr>
          <a:xfrm flipH="1">
            <a:off x="3791747" y="2332913"/>
            <a:ext cx="348269" cy="606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>
            <a:stCxn id="34" idx="2"/>
          </p:cNvCxnSpPr>
          <p:nvPr/>
        </p:nvCxnSpPr>
        <p:spPr>
          <a:xfrm>
            <a:off x="566524" y="3513895"/>
            <a:ext cx="582396" cy="6069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6864086" y="2872456"/>
            <a:ext cx="761747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FF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SRC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943883" y="4572000"/>
            <a:ext cx="654346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00CC66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IRC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451906" y="2939819"/>
            <a:ext cx="776175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3333CC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RRC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39351" y="3093331"/>
            <a:ext cx="654346" cy="420564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fRC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6294281" y="1403648"/>
            <a:ext cx="989373" cy="420564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RILAC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3791747" y="1912349"/>
            <a:ext cx="696537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AVF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2398113" y="2075723"/>
            <a:ext cx="1263487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RILACⅡ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6643786" y="6145947"/>
            <a:ext cx="1218603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BigRIPS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0" y="5"/>
            <a:ext cx="12192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R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adioactive </a:t>
            </a: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I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sotope-</a:t>
            </a: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B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eam </a:t>
            </a:r>
            <a:r>
              <a:rPr kumimoji="1" lang="en-US" altLang="ja-JP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F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actory (RIBF) at RIKEN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 Unicode MS" panose="020B060402020202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47328" y="843843"/>
            <a:ext cx="5088000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66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New generation in-flight facility that came online in 2007</a:t>
            </a:r>
          </a:p>
        </p:txBody>
      </p:sp>
      <p:graphicFrame>
        <p:nvGraphicFramePr>
          <p:cNvPr id="43" name="表 42"/>
          <p:cNvGraphicFramePr>
            <a:graphicFrameLocks noGrp="1"/>
          </p:cNvGraphicFramePr>
          <p:nvPr/>
        </p:nvGraphicFramePr>
        <p:xfrm>
          <a:off x="8913002" y="4521420"/>
          <a:ext cx="3205305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3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 beam intensities in </a:t>
                      </a:r>
                      <a:r>
                        <a:rPr kumimoji="1" lang="en-US" altLang="ja-JP" sz="2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pnA</a:t>
                      </a:r>
                      <a:r>
                        <a:rPr kumimoji="1" lang="en-US" altLang="ja-JP" sz="2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(as of June 2022)</a:t>
                      </a:r>
                      <a:endParaRPr kumimoji="1" lang="ja-JP" alt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~600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Zn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~600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楕円 1">
            <a:extLst>
              <a:ext uri="{FF2B5EF4-FFF2-40B4-BE49-F238E27FC236}">
                <a16:creationId xmlns:a16="http://schemas.microsoft.com/office/drawing/2014/main" id="{CD0B5126-C12F-4546-91C3-675148D17ED4}"/>
              </a:ext>
            </a:extLst>
          </p:cNvPr>
          <p:cNvSpPr/>
          <p:nvPr/>
        </p:nvSpPr>
        <p:spPr>
          <a:xfrm rot="1440000">
            <a:off x="7529224" y="3567080"/>
            <a:ext cx="768000" cy="26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EBB648D9-FFAA-4559-A616-4DF81268268C}"/>
              </a:ext>
            </a:extLst>
          </p:cNvPr>
          <p:cNvSpPr/>
          <p:nvPr/>
        </p:nvSpPr>
        <p:spPr>
          <a:xfrm>
            <a:off x="2255574" y="4541520"/>
            <a:ext cx="480053" cy="481885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B9EB28FE-E7BD-4255-8266-3F841285A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46000"/>
            <a:ext cx="1860936" cy="211200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50D9674-7977-446B-BFC4-533B32AA4E24}"/>
              </a:ext>
            </a:extLst>
          </p:cNvPr>
          <p:cNvSpPr txBox="1"/>
          <p:nvPr/>
        </p:nvSpPr>
        <p:spPr>
          <a:xfrm>
            <a:off x="1387387" y="4897808"/>
            <a:ext cx="808235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KISS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4" name="図 3" descr="筆記用具, 文房具, 鉛筆, レゴ が含まれている画像&#10;&#10;自動的に生成された説明">
            <a:extLst>
              <a:ext uri="{FF2B5EF4-FFF2-40B4-BE49-F238E27FC236}">
                <a16:creationId xmlns:a16="http://schemas.microsoft.com/office/drawing/2014/main" id="{CCE82AB5-BD0D-1110-CB41-0FC476897F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t="16209" r="3888" b="12550"/>
          <a:stretch/>
        </p:blipFill>
        <p:spPr>
          <a:xfrm>
            <a:off x="9488401" y="982501"/>
            <a:ext cx="2520000" cy="1262323"/>
          </a:xfrm>
          <a:prstGeom prst="rect">
            <a:avLst/>
          </a:prstGeo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DE3F94AE-95A0-7C46-0D82-7028E30A85B5}"/>
              </a:ext>
            </a:extLst>
          </p:cNvPr>
          <p:cNvSpPr/>
          <p:nvPr/>
        </p:nvSpPr>
        <p:spPr>
          <a:xfrm>
            <a:off x="8283501" y="2592741"/>
            <a:ext cx="360000" cy="360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吹き出し: 四角形 7">
            <a:extLst>
              <a:ext uri="{FF2B5EF4-FFF2-40B4-BE49-F238E27FC236}">
                <a16:creationId xmlns:a16="http://schemas.microsoft.com/office/drawing/2014/main" id="{DA18218B-AD80-BEC7-D365-918E7D9C231B}"/>
              </a:ext>
            </a:extLst>
          </p:cNvPr>
          <p:cNvSpPr/>
          <p:nvPr/>
        </p:nvSpPr>
        <p:spPr>
          <a:xfrm>
            <a:off x="9488402" y="982501"/>
            <a:ext cx="2520000" cy="1262323"/>
          </a:xfrm>
          <a:prstGeom prst="wedgeRectCallout">
            <a:avLst>
              <a:gd name="adj1" fmla="val -88001"/>
              <a:gd name="adj2" fmla="val 77141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7AEF4F7-414E-CC22-0A51-0BF1EAB20485}"/>
              </a:ext>
            </a:extLst>
          </p:cNvPr>
          <p:cNvSpPr txBox="1"/>
          <p:nvPr/>
        </p:nvSpPr>
        <p:spPr>
          <a:xfrm>
            <a:off x="8741720" y="695191"/>
            <a:ext cx="1166217" cy="420564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133" dirty="0">
                <a:solidFill>
                  <a:prstClr val="black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IDATEN</a:t>
            </a:r>
            <a:endParaRPr kumimoji="1" lang="ja-JP" alt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5251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ダイアグラム&#10;&#10;自動的に生成された説明">
            <a:extLst>
              <a:ext uri="{FF2B5EF4-FFF2-40B4-BE49-F238E27FC236}">
                <a16:creationId xmlns:a16="http://schemas.microsoft.com/office/drawing/2014/main" id="{4C68820C-DDEF-C8CE-2363-DD9C20B8A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" t="12795" r="3247" b="26330"/>
          <a:stretch/>
        </p:blipFill>
        <p:spPr>
          <a:xfrm>
            <a:off x="4507416" y="476294"/>
            <a:ext cx="7740000" cy="366621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182D05B-3EA1-AADD-DFB5-9AB6D1694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843" y="4458499"/>
            <a:ext cx="6459716" cy="23400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97D3BAE-5E02-57F6-2F77-3820B5C1F6C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0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Rare isotope Accelerator complex for </a:t>
            </a:r>
            <a:r>
              <a:rPr kumimoji="1" lang="en-US" altLang="ja-JP" sz="2800" b="1" i="0" u="sng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ON-line</a:t>
            </a:r>
            <a:r>
              <a:rPr kumimoji="1" lang="en-US" altLang="ja-JP" sz="2800" b="1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 experiments: RAON</a:t>
            </a:r>
            <a:endParaRPr kumimoji="1" lang="ja-JP" altLang="en-US" sz="2800" b="1" i="0" u="sng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AD1C9A-986C-82F6-A0A1-F5C3AC8AF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97" y="748120"/>
            <a:ext cx="4500000" cy="3096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Commissioning of SCL3, ISOL, </a:t>
            </a:r>
            <a:r>
              <a:rPr kumimoji="1" lang="en-US" altLang="ja-JP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KoBRA</a:t>
            </a:r>
            <a:r>
              <a:rPr kumimoji="1" lang="en-US" altLang="ja-JP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performed in 2023 and 2024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 RIBs produced from </a:t>
            </a:r>
            <a:r>
              <a:rPr kumimoji="1" lang="en-US" altLang="ja-JP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</a:t>
            </a:r>
            <a:r>
              <a:rPr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</a:t>
            </a:r>
            <a:r>
              <a:rPr kumimoji="1" lang="en-US" altLang="ja-JP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targets (planed with an UC</a:t>
            </a:r>
            <a:r>
              <a:rPr kumimoji="1" lang="en-US" altLang="ja-JP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in 2026)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KoBRA</a:t>
            </a:r>
            <a:r>
              <a:rPr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spectrometer separated/identified secondary RIBs from 18.5 MeV/u </a:t>
            </a:r>
            <a:r>
              <a:rPr lang="en-US" altLang="ja-JP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altLang="ja-JP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8+ </a:t>
            </a:r>
            <a:endParaRPr lang="en-US" altLang="ja-JP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accelerated (16.4 MeV/u) </a:t>
            </a:r>
            <a:r>
              <a:rPr kumimoji="1" lang="en-US" altLang="ja-JP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kumimoji="1" lang="en-US" altLang="ja-JP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5+ 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RIB provided through ISOL-SCL3-KoBRA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F41CA1D-8B0F-1259-AC9F-720BA702A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428" y="5069392"/>
            <a:ext cx="1638341" cy="1728000"/>
          </a:xfrm>
          <a:prstGeom prst="rect">
            <a:avLst/>
          </a:prstGeom>
        </p:spPr>
      </p:pic>
      <p:pic>
        <p:nvPicPr>
          <p:cNvPr id="9" name="図 8" descr="ロゴ, 会社名&#10;&#10;AI 生成コンテンツは誤りを含む可能性があります。">
            <a:extLst>
              <a:ext uri="{FF2B5EF4-FFF2-40B4-BE49-F238E27FC236}">
                <a16:creationId xmlns:a16="http://schemas.microsoft.com/office/drawing/2014/main" id="{4B746D46-7927-B4BB-D542-F6580E0E6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0" b="35575"/>
          <a:stretch>
            <a:fillRect/>
          </a:stretch>
        </p:blipFill>
        <p:spPr>
          <a:xfrm>
            <a:off x="6963083" y="6188365"/>
            <a:ext cx="1905000" cy="600364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739F09-686F-FC18-9A5F-AEB987F184EE}"/>
              </a:ext>
            </a:extLst>
          </p:cNvPr>
          <p:cNvSpPr/>
          <p:nvPr/>
        </p:nvSpPr>
        <p:spPr>
          <a:xfrm>
            <a:off x="461834" y="4384611"/>
            <a:ext cx="10590901" cy="244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6045A84-58E0-95AA-0645-9DEA323F9CFB}"/>
              </a:ext>
            </a:extLst>
          </p:cNvPr>
          <p:cNvSpPr txBox="1"/>
          <p:nvPr/>
        </p:nvSpPr>
        <p:spPr>
          <a:xfrm>
            <a:off x="461835" y="4432090"/>
            <a:ext cx="3537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CENS managing device for in-beam γ experiments in Oct-Nov 2025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33479ADD-E6FA-9EDC-BF02-77F1BE4E3E2B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049769" y="5933392"/>
            <a:ext cx="1319046" cy="393516"/>
          </a:xfrm>
          <a:prstGeom prst="straightConnector1">
            <a:avLst/>
          </a:prstGeom>
          <a:ln w="38100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A705341-8C31-74E3-D20F-F27626EAADE6}"/>
              </a:ext>
            </a:extLst>
          </p:cNvPr>
          <p:cNvSpPr/>
          <p:nvPr/>
        </p:nvSpPr>
        <p:spPr>
          <a:xfrm>
            <a:off x="5256290" y="3685310"/>
            <a:ext cx="1116000" cy="432000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89695113-6418-D4ED-6EB3-A9B1054CCBD2}"/>
              </a:ext>
            </a:extLst>
          </p:cNvPr>
          <p:cNvSpPr/>
          <p:nvPr/>
        </p:nvSpPr>
        <p:spPr>
          <a:xfrm>
            <a:off x="5172363" y="4181962"/>
            <a:ext cx="1283854" cy="167725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51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3B631070-DD54-49CC-812C-04EEE5990ADB}"/>
                  </a:ext>
                </a:extLst>
              </p:cNvPr>
              <p:cNvSpPr txBox="1"/>
              <p:nvPr/>
            </p:nvSpPr>
            <p:spPr bwMode="auto">
              <a:xfrm>
                <a:off x="347756" y="1200666"/>
                <a:ext cx="5000343" cy="820283"/>
              </a:xfrm>
              <a:prstGeom prst="rect">
                <a:avLst/>
              </a:prstGeom>
              <a:solidFill>
                <a:srgbClr val="CCFFFF"/>
              </a:solidFill>
            </p:spPr>
            <p:txBody>
              <a:bodyPr anchor="ctr"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τ</m:t>
                          </m:r>
                        </m:den>
                      </m:f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1" lang="el-GR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Γ</m:t>
                          </m:r>
                        </m:num>
                        <m:den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ℏ</m:t>
                          </m:r>
                        </m:den>
                      </m:f>
                      <m:r>
                        <a:rPr kumimoji="1" lang="ja-JP" alt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8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𝜋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(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+1)</m:t>
                          </m:r>
                        </m:num>
                        <m:den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[(2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+1)!!</m:t>
                          </m:r>
                          <m:sSup>
                            <m:sSup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ℏ</m:t>
                          </m:r>
                        </m:den>
                      </m:f>
                      <m:sSup>
                        <m:sSup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𝛾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ℏ</m:t>
                                  </m:r>
                                  <m: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</m:t>
                          </m:r>
                        </m:sup>
                      </m:sSup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𝐵</m:t>
                      </m:r>
                      <m:d>
                        <m:d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→</m:t>
                          </m:r>
                          <m:sSub>
                            <m:sSub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3B631070-DD54-49CC-812C-04EEE5990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7756" y="1200666"/>
                <a:ext cx="5000343" cy="8202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タイトル 1">
            <a:extLst>
              <a:ext uri="{FF2B5EF4-FFF2-40B4-BE49-F238E27FC236}">
                <a16:creationId xmlns:a16="http://schemas.microsoft.com/office/drawing/2014/main" id="{D5DF2462-30C0-4C35-B3DF-DCE8E2C81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motivation for measuring excited-state lifetime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C191E4-4CD3-478E-93F5-A4B95C99597D}"/>
              </a:ext>
            </a:extLst>
          </p:cNvPr>
          <p:cNvSpPr txBox="1"/>
          <p:nvPr/>
        </p:nvSpPr>
        <p:spPr>
          <a:xfrm>
            <a:off x="101410" y="586461"/>
            <a:ext cx="1198918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Lifetime of an excited state is one of the most important observables in nuclear structure studies</a:t>
            </a:r>
          </a:p>
        </p:txBody>
      </p:sp>
      <p:sp>
        <p:nvSpPr>
          <p:cNvPr id="16" name="コンテンツ プレースホルダー 12">
            <a:extLst>
              <a:ext uri="{FF2B5EF4-FFF2-40B4-BE49-F238E27FC236}">
                <a16:creationId xmlns:a16="http://schemas.microsoft.com/office/drawing/2014/main" id="{9294BA09-3B90-49B4-8010-E83226B1BD3B}"/>
              </a:ext>
            </a:extLst>
          </p:cNvPr>
          <p:cNvSpPr txBox="1">
            <a:spLocks/>
          </p:cNvSpPr>
          <p:nvPr/>
        </p:nvSpPr>
        <p:spPr>
          <a:xfrm>
            <a:off x="6173700" y="1200666"/>
            <a:ext cx="6012000" cy="266400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B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</a:t>
            </a: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σλ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) 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contains information of the wave functions of the initial and final states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More sensitive to the intrinsic structure than level energies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In-depth study of the underlying nuclear structure aspects, such as single-particle and collective motion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Probe for the “hidden” mechanism of 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structural change (e.g., shell/shape evolution)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Good testing ground for theoretical nuclear structure models</a:t>
            </a:r>
            <a:endParaRPr kumimoji="1" lang="en-US" altLang="ja-JP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027DB8D1-FAD7-4057-87EE-CE5F6D55D6AA}"/>
              </a:ext>
            </a:extLst>
          </p:cNvPr>
          <p:cNvSpPr/>
          <p:nvPr/>
        </p:nvSpPr>
        <p:spPr>
          <a:xfrm>
            <a:off x="5427301" y="1340258"/>
            <a:ext cx="649626" cy="54109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8263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3B631070-DD54-49CC-812C-04EEE5990ADB}"/>
                  </a:ext>
                </a:extLst>
              </p:cNvPr>
              <p:cNvSpPr txBox="1"/>
              <p:nvPr/>
            </p:nvSpPr>
            <p:spPr bwMode="auto">
              <a:xfrm>
                <a:off x="347756" y="1200666"/>
                <a:ext cx="5000343" cy="820283"/>
              </a:xfrm>
              <a:prstGeom prst="rect">
                <a:avLst/>
              </a:prstGeom>
              <a:solidFill>
                <a:srgbClr val="CCFFFF"/>
              </a:solidFill>
            </p:spPr>
            <p:txBody>
              <a:bodyPr anchor="ctr"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kumimoji="1" lang="en-US" altLang="ja-JP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τ</m:t>
                          </m:r>
                        </m:den>
                      </m:f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kumimoji="1" lang="el-GR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Γ</m:t>
                          </m:r>
                        </m:num>
                        <m:den>
                          <m:r>
                            <a:rPr kumimoji="1" lang="en-US" altLang="ja-JP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ℏ</m:t>
                          </m:r>
                        </m:den>
                      </m:f>
                      <m:r>
                        <a:rPr kumimoji="1" lang="ja-JP" alt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8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𝜋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(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+1)</m:t>
                          </m:r>
                        </m:num>
                        <m:den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[(2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+1)!!</m:t>
                          </m:r>
                          <m:sSup>
                            <m:sSup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]</m:t>
                              </m:r>
                            </m:e>
                            <m:sup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ℏ</m:t>
                          </m:r>
                        </m:den>
                      </m:f>
                      <m:sSup>
                        <m:sSup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kumimoji="1" lang="ja-JP" altLang="en-US" sz="1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𝛾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ℏ</m:t>
                                  </m:r>
                                  <m:r>
                                    <a:rPr kumimoji="1" lang="ja-JP" altLang="en-US" sz="1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+1</m:t>
                          </m:r>
                        </m:sup>
                      </m:sSup>
                      <m:r>
                        <a:rPr kumimoji="1" lang="ja-JP" alt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𝐵</m:t>
                      </m:r>
                      <m:d>
                        <m:dPr>
                          <m:ctrlP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𝜎𝜆</m:t>
                          </m:r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ja-JP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→</m:t>
                          </m:r>
                          <m:sSub>
                            <m:sSubPr>
                              <m:ctrlP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ja-JP" altLang="en-US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Object 5">
                <a:extLst>
                  <a:ext uri="{FF2B5EF4-FFF2-40B4-BE49-F238E27FC236}">
                    <a16:creationId xmlns:a16="http://schemas.microsoft.com/office/drawing/2014/main" id="{3B631070-DD54-49CC-812C-04EEE5990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7756" y="1200666"/>
                <a:ext cx="5000343" cy="8202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86F069F-B3B7-4E46-AC1C-165AA0EC827B}"/>
              </a:ext>
            </a:extLst>
          </p:cNvPr>
          <p:cNvGrpSpPr/>
          <p:nvPr/>
        </p:nvGrpSpPr>
        <p:grpSpPr>
          <a:xfrm>
            <a:off x="17168" y="2369318"/>
            <a:ext cx="6111433" cy="4470678"/>
            <a:chOff x="17168" y="2369318"/>
            <a:chExt cx="6111433" cy="4470678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C531E08-0FC2-4F8E-B9E7-5C70C02B0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168" y="2742558"/>
              <a:ext cx="6111433" cy="4097438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D2CC2A1-A390-41CE-B984-7BE745E93B3E}"/>
                </a:ext>
              </a:extLst>
            </p:cNvPr>
            <p:cNvSpPr txBox="1"/>
            <p:nvPr/>
          </p:nvSpPr>
          <p:spPr>
            <a:xfrm>
              <a:off x="17168" y="2369318"/>
              <a:ext cx="569329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P.J. Nolan and J. F. </a:t>
              </a:r>
              <a:r>
                <a:rPr kumimoji="1" lang="en-US" altLang="ja-JP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Sharpey</a:t>
              </a: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rPr>
                <a:t>-Schafer, Rep. Prog. Phys. 42, 1 (1979)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C191E4-4CD3-478E-93F5-A4B95C99597D}"/>
              </a:ext>
            </a:extLst>
          </p:cNvPr>
          <p:cNvSpPr txBox="1"/>
          <p:nvPr/>
        </p:nvSpPr>
        <p:spPr>
          <a:xfrm>
            <a:off x="101410" y="586461"/>
            <a:ext cx="1198918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Lifetime of an excited state is one of the most important observables in nuclear structure studies</a:t>
            </a:r>
          </a:p>
        </p:txBody>
      </p:sp>
      <p:sp>
        <p:nvSpPr>
          <p:cNvPr id="16" name="コンテンツ プレースホルダー 12">
            <a:extLst>
              <a:ext uri="{FF2B5EF4-FFF2-40B4-BE49-F238E27FC236}">
                <a16:creationId xmlns:a16="http://schemas.microsoft.com/office/drawing/2014/main" id="{9294BA09-3B90-49B4-8010-E83226B1BD3B}"/>
              </a:ext>
            </a:extLst>
          </p:cNvPr>
          <p:cNvSpPr txBox="1">
            <a:spLocks/>
          </p:cNvSpPr>
          <p:nvPr/>
        </p:nvSpPr>
        <p:spPr>
          <a:xfrm>
            <a:off x="6173700" y="1200666"/>
            <a:ext cx="6012000" cy="266400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B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(</a:t>
            </a: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σλ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) 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contains information of the wave functions of the initial and final states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More sensitive to the intrinsic structure than level energies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In-depth study of the underlying nuclear structure aspects, such as single-particle and collective motion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Probe for the “hidden” mechanism of </a:t>
            </a: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structural change (e.g., shell/shape evolution)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en-US" altLang="ja-JP" sz="1800" b="0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anose="020B0604020202020204"/>
                <a:cs typeface="Times New Roman" panose="02020603050405020304" pitchFamily="18" charset="0"/>
              </a:rPr>
              <a:t>Good testing ground for theoretical nuclear structure models</a:t>
            </a:r>
            <a:endParaRPr kumimoji="1" lang="en-US" altLang="ja-JP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027DB8D1-FAD7-4057-87EE-CE5F6D55D6AA}"/>
              </a:ext>
            </a:extLst>
          </p:cNvPr>
          <p:cNvSpPr/>
          <p:nvPr/>
        </p:nvSpPr>
        <p:spPr>
          <a:xfrm>
            <a:off x="5427301" y="1340258"/>
            <a:ext cx="649626" cy="541098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B26C2DF-1A8E-6573-7F2C-7A8A1F124A0B}"/>
              </a:ext>
            </a:extLst>
          </p:cNvPr>
          <p:cNvGrpSpPr/>
          <p:nvPr/>
        </p:nvGrpSpPr>
        <p:grpSpPr>
          <a:xfrm>
            <a:off x="3526971" y="4119655"/>
            <a:ext cx="8665029" cy="2728727"/>
            <a:chOff x="3526971" y="4119655"/>
            <a:chExt cx="8665029" cy="2728727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49BD7089-466A-4D13-BCBD-75C44DBFD40B}"/>
                </a:ext>
              </a:extLst>
            </p:cNvPr>
            <p:cNvGrpSpPr/>
            <p:nvPr/>
          </p:nvGrpSpPr>
          <p:grpSpPr>
            <a:xfrm>
              <a:off x="6213893" y="4119655"/>
              <a:ext cx="5978107" cy="2728727"/>
              <a:chOff x="6213893" y="4119655"/>
              <a:chExt cx="5978107" cy="2728727"/>
            </a:xfrm>
          </p:grpSpPr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513743BC-2683-4FD0-AC64-1231747538A8}"/>
                  </a:ext>
                </a:extLst>
              </p:cNvPr>
              <p:cNvSpPr txBox="1"/>
              <p:nvPr/>
            </p:nvSpPr>
            <p:spPr>
              <a:xfrm>
                <a:off x="6432000" y="6202051"/>
                <a:ext cx="5760000" cy="64633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The mean lifetime can be determined </a:t>
                </a: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directly</a:t>
                </a: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 from </a:t>
                </a:r>
                <a:r>
                  <a:rPr kumimoji="1" lang="en-US" altLang="ja-JP" sz="1800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the slope or the shift of centroids of the time differential spectrum</a:t>
                </a: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.</a:t>
                </a:r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" name="直線コネクタ 6">
                <a:extLst>
                  <a:ext uri="{FF2B5EF4-FFF2-40B4-BE49-F238E27FC236}">
                    <a16:creationId xmlns:a16="http://schemas.microsoft.com/office/drawing/2014/main" id="{540546E0-C45D-45C1-AD4A-268E2D31C0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93537" y="6016881"/>
                <a:ext cx="864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矢印コネクタ 10">
                <a:extLst>
                  <a:ext uri="{FF2B5EF4-FFF2-40B4-BE49-F238E27FC236}">
                    <a16:creationId xmlns:a16="http://schemas.microsoft.com/office/drawing/2014/main" id="{28A70512-1C88-46CC-999C-88AED40333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25537" y="5068268"/>
                <a:ext cx="0" cy="948613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2F28BAFC-FD95-4D89-A1C2-F645581B3F89}"/>
                  </a:ext>
                </a:extLst>
              </p:cNvPr>
              <p:cNvSpPr txBox="1"/>
              <p:nvPr/>
            </p:nvSpPr>
            <p:spPr>
              <a:xfrm>
                <a:off x="7337571" y="4806207"/>
                <a:ext cx="3080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τ</a:t>
                </a:r>
                <a:endParaRPr kumimoji="1" lang="ja-JP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62306DFE-71BE-47EA-ACEB-FD40E0742B0C}"/>
                  </a:ext>
                </a:extLst>
              </p:cNvPr>
              <p:cNvSpPr txBox="1"/>
              <p:nvPr/>
            </p:nvSpPr>
            <p:spPr>
              <a:xfrm>
                <a:off x="7156315" y="4332351"/>
                <a:ext cx="1656000" cy="523220"/>
              </a:xfrm>
              <a:prstGeom prst="rect">
                <a:avLst/>
              </a:prstGeom>
              <a:ln w="19050">
                <a:prstDash val="soli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Beam pulse, particle, radiation (β, γ, etc.)</a:t>
                </a:r>
                <a:endPara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EB7EB018-68BB-4902-AF69-FE72B809141B}"/>
                  </a:ext>
                </a:extLst>
              </p:cNvPr>
              <p:cNvSpPr txBox="1"/>
              <p:nvPr/>
            </p:nvSpPr>
            <p:spPr>
              <a:xfrm>
                <a:off x="7300315" y="5388686"/>
                <a:ext cx="1512000" cy="307777"/>
              </a:xfrm>
              <a:prstGeom prst="rect">
                <a:avLst/>
              </a:prstGeom>
              <a:ln w="190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Deexcitation γ ray</a:t>
                </a:r>
                <a:endParaRPr kumimoji="1" lang="ja-JP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FE3C2B19-57A8-4199-8BB4-2932CA8CD3F9}"/>
                  </a:ext>
                </a:extLst>
              </p:cNvPr>
              <p:cNvSpPr txBox="1"/>
              <p:nvPr/>
            </p:nvSpPr>
            <p:spPr>
              <a:xfrm>
                <a:off x="6304976" y="5357908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E</a:t>
                </a:r>
                <a:r>
                  <a:rPr kumimoji="1" lang="en-US" altLang="ja-JP" sz="18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γ</a:t>
                </a: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, λ</a:t>
                </a:r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8DE9147A-697D-4405-8C66-F00E16E1C88B}"/>
                  </a:ext>
                </a:extLst>
              </p:cNvPr>
              <p:cNvSpPr txBox="1"/>
              <p:nvPr/>
            </p:nvSpPr>
            <p:spPr>
              <a:xfrm>
                <a:off x="6217900" y="4874638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I</a:t>
                </a:r>
                <a:r>
                  <a:rPr kumimoji="1" lang="en-US" altLang="ja-JP" sz="18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i</a:t>
                </a:r>
                <a:endParaRPr kumimoji="1" lang="ja-JP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409CE6E2-AE02-4986-A8D4-EF6D7B943B9E}"/>
                  </a:ext>
                </a:extLst>
              </p:cNvPr>
              <p:cNvSpPr txBox="1"/>
              <p:nvPr/>
            </p:nvSpPr>
            <p:spPr>
              <a:xfrm>
                <a:off x="6213893" y="5810806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I</a:t>
                </a:r>
                <a:r>
                  <a:rPr kumimoji="1" lang="en-US" altLang="ja-JP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f</a:t>
                </a:r>
                <a:endParaRPr kumimoji="1" lang="ja-JP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9" name="Picture 3">
                <a:extLst>
                  <a:ext uri="{FF2B5EF4-FFF2-40B4-BE49-F238E27FC236}">
                    <a16:creationId xmlns:a16="http://schemas.microsoft.com/office/drawing/2014/main" id="{BF4A4BFB-4EAF-4F28-8A0D-673D36EC21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7745" t="10851" r="2255" b="6928"/>
              <a:stretch/>
            </p:blipFill>
            <p:spPr>
              <a:xfrm>
                <a:off x="10019197" y="4444560"/>
                <a:ext cx="2160000" cy="1296000"/>
              </a:xfrm>
              <a:prstGeom prst="rect">
                <a:avLst/>
              </a:prstGeom>
              <a:ln w="19050">
                <a:noFill/>
              </a:ln>
            </p:spPr>
          </p:pic>
          <p:cxnSp>
            <p:nvCxnSpPr>
              <p:cNvPr id="41" name="直線矢印コネクタ 40">
                <a:extLst>
                  <a:ext uri="{FF2B5EF4-FFF2-40B4-BE49-F238E27FC236}">
                    <a16:creationId xmlns:a16="http://schemas.microsoft.com/office/drawing/2014/main" id="{94956A3A-1E7F-45DF-AE76-7EB01E2079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25537" y="4119655"/>
                <a:ext cx="0" cy="948613"/>
              </a:xfrm>
              <a:prstGeom prst="straightConnector1">
                <a:avLst/>
              </a:prstGeom>
              <a:ln w="57150">
                <a:prstDash val="solid"/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3" name="円柱 42">
                <a:extLst>
                  <a:ext uri="{FF2B5EF4-FFF2-40B4-BE49-F238E27FC236}">
                    <a16:creationId xmlns:a16="http://schemas.microsoft.com/office/drawing/2014/main" id="{7A423347-AEDB-481D-B1E8-7104FCEBB64F}"/>
                  </a:ext>
                </a:extLst>
              </p:cNvPr>
              <p:cNvSpPr/>
              <p:nvPr/>
            </p:nvSpPr>
            <p:spPr>
              <a:xfrm rot="16200000">
                <a:off x="9206537" y="4269961"/>
                <a:ext cx="432000" cy="648000"/>
              </a:xfrm>
              <a:prstGeom prst="can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B0E8CAE7-732E-41B4-9FDB-9DE858CA1CDE}"/>
                  </a:ext>
                </a:extLst>
              </p:cNvPr>
              <p:cNvSpPr txBox="1"/>
              <p:nvPr/>
            </p:nvSpPr>
            <p:spPr>
              <a:xfrm>
                <a:off x="9154523" y="4424684"/>
                <a:ext cx="6190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Unicode MS"/>
                    <a:ea typeface="游ゴシック" panose="020B0400000000000000" pitchFamily="50" charset="-128"/>
                    <a:cs typeface="+mn-cs"/>
                  </a:rPr>
                  <a:t>Start</a:t>
                </a:r>
                <a:endPara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44" name="円柱 43">
                <a:extLst>
                  <a:ext uri="{FF2B5EF4-FFF2-40B4-BE49-F238E27FC236}">
                    <a16:creationId xmlns:a16="http://schemas.microsoft.com/office/drawing/2014/main" id="{CF44813D-36B2-47BE-8340-84A6DD54D60C}"/>
                  </a:ext>
                </a:extLst>
              </p:cNvPr>
              <p:cNvSpPr/>
              <p:nvPr/>
            </p:nvSpPr>
            <p:spPr>
              <a:xfrm rot="16200000">
                <a:off x="9206537" y="5218574"/>
                <a:ext cx="432000" cy="648000"/>
              </a:xfrm>
              <a:prstGeom prst="can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8C3CC7D8-C2C0-45A2-B266-4014BDFA8072}"/>
                  </a:ext>
                </a:extLst>
              </p:cNvPr>
              <p:cNvSpPr txBox="1"/>
              <p:nvPr/>
            </p:nvSpPr>
            <p:spPr>
              <a:xfrm>
                <a:off x="9154523" y="5373297"/>
                <a:ext cx="6062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Unicode MS"/>
                    <a:ea typeface="游ゴシック" panose="020B0400000000000000" pitchFamily="50" charset="-128"/>
                    <a:cs typeface="+mn-cs"/>
                  </a:rPr>
                  <a:t>Stop</a:t>
                </a:r>
                <a:endPara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/>
                  <a:ea typeface="游ゴシック" panose="020B0400000000000000" pitchFamily="50" charset="-128"/>
                  <a:cs typeface="+mn-cs"/>
                </a:endParaRPr>
              </a:p>
            </p:txBody>
          </p:sp>
          <p:cxnSp>
            <p:nvCxnSpPr>
              <p:cNvPr id="47" name="直線矢印コネクタ 46">
                <a:extLst>
                  <a:ext uri="{FF2B5EF4-FFF2-40B4-BE49-F238E27FC236}">
                    <a16:creationId xmlns:a16="http://schemas.microsoft.com/office/drawing/2014/main" id="{F714E2B5-C616-4A0B-B1A4-3BD3DBAC6D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1231" y="4593961"/>
                <a:ext cx="3600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9" name="直線矢印コネクタ 48">
                <a:extLst>
                  <a:ext uri="{FF2B5EF4-FFF2-40B4-BE49-F238E27FC236}">
                    <a16:creationId xmlns:a16="http://schemas.microsoft.com/office/drawing/2014/main" id="{33A48DD6-1A7F-4683-A7E2-4B44888802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11231" y="5542574"/>
                <a:ext cx="3600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50" name="右中かっこ 49">
                <a:extLst>
                  <a:ext uri="{FF2B5EF4-FFF2-40B4-BE49-F238E27FC236}">
                    <a16:creationId xmlns:a16="http://schemas.microsoft.com/office/drawing/2014/main" id="{67B0C4F9-F2B2-4588-BAD4-A4DBAA1873E6}"/>
                  </a:ext>
                </a:extLst>
              </p:cNvPr>
              <p:cNvSpPr/>
              <p:nvPr/>
            </p:nvSpPr>
            <p:spPr>
              <a:xfrm>
                <a:off x="9797143" y="4584280"/>
                <a:ext cx="191211" cy="1008000"/>
              </a:xfrm>
              <a:prstGeom prst="rightBrac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72726E5C-008C-4E8F-B71F-82A7E1CB3547}"/>
                  </a:ext>
                </a:extLst>
              </p:cNvPr>
              <p:cNvSpPr txBox="1"/>
              <p:nvPr/>
            </p:nvSpPr>
            <p:spPr>
              <a:xfrm>
                <a:off x="10514807" y="5685330"/>
                <a:ext cx="11687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游ゴシック" panose="020B0400000000000000" pitchFamily="50" charset="-128"/>
                    <a:cs typeface="Times New Roman" panose="02020603050405020304" pitchFamily="18" charset="0"/>
                  </a:rPr>
                  <a:t>Time difference</a:t>
                </a:r>
                <a:endPara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游ゴシック" panose="020B0400000000000000" pitchFamily="50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" name="直線コネクタ 17">
                <a:extLst>
                  <a:ext uri="{FF2B5EF4-FFF2-40B4-BE49-F238E27FC236}">
                    <a16:creationId xmlns:a16="http://schemas.microsoft.com/office/drawing/2014/main" id="{86987B09-564B-4B18-AB91-725CF3BD8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93537" y="5068268"/>
                <a:ext cx="864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AA7A523-714A-46CF-8826-853400F60170}"/>
                </a:ext>
              </a:extLst>
            </p:cNvPr>
            <p:cNvGrpSpPr/>
            <p:nvPr/>
          </p:nvGrpSpPr>
          <p:grpSpPr>
            <a:xfrm>
              <a:off x="3526971" y="4484723"/>
              <a:ext cx="2596979" cy="1524196"/>
              <a:chOff x="3526971" y="4484723"/>
              <a:chExt cx="2596979" cy="1524196"/>
            </a:xfrm>
          </p:grpSpPr>
          <p:sp>
            <p:nvSpPr>
              <p:cNvPr id="10" name="楕円 9">
                <a:extLst>
                  <a:ext uri="{FF2B5EF4-FFF2-40B4-BE49-F238E27FC236}">
                    <a16:creationId xmlns:a16="http://schemas.microsoft.com/office/drawing/2014/main" id="{8B8445F2-A395-4E32-835A-1087674EB5E4}"/>
                  </a:ext>
                </a:extLst>
              </p:cNvPr>
              <p:cNvSpPr/>
              <p:nvPr/>
            </p:nvSpPr>
            <p:spPr>
              <a:xfrm>
                <a:off x="3526971" y="5691678"/>
                <a:ext cx="1212979" cy="317241"/>
              </a:xfrm>
              <a:prstGeom prst="ellipse">
                <a:avLst/>
              </a:prstGeom>
              <a:noFill/>
              <a:ln w="28575">
                <a:solidFill>
                  <a:srgbClr val="FF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  <p:sp>
            <p:nvSpPr>
              <p:cNvPr id="30" name="図形 29">
                <a:extLst>
                  <a:ext uri="{FF2B5EF4-FFF2-40B4-BE49-F238E27FC236}">
                    <a16:creationId xmlns:a16="http://schemas.microsoft.com/office/drawing/2014/main" id="{DBE3E412-F187-411B-A903-1810CA3B5806}"/>
                  </a:ext>
                </a:extLst>
              </p:cNvPr>
              <p:cNvSpPr/>
              <p:nvPr/>
            </p:nvSpPr>
            <p:spPr>
              <a:xfrm rot="180000">
                <a:off x="4605532" y="4484723"/>
                <a:ext cx="1518418" cy="1309196"/>
              </a:xfrm>
              <a:prstGeom prst="swooshArrow">
                <a:avLst>
                  <a:gd name="adj1" fmla="val 16310"/>
                  <a:gd name="adj2" fmla="val 31370"/>
                </a:avLst>
              </a:prstGeom>
              <a:noFill/>
              <a:ln w="28575">
                <a:solidFill>
                  <a:srgbClr val="FF00FF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  <a:ea typeface="游ゴシック" panose="020B0400000000000000" pitchFamily="50" charset="-128"/>
                  <a:cs typeface="+mn-cs"/>
                </a:endParaRPr>
              </a:p>
            </p:txBody>
          </p:sp>
        </p:grpSp>
      </p:grpSp>
      <p:sp>
        <p:nvSpPr>
          <p:cNvPr id="21" name="タイトル 1">
            <a:extLst>
              <a:ext uri="{FF2B5EF4-FFF2-40B4-BE49-F238E27FC236}">
                <a16:creationId xmlns:a16="http://schemas.microsoft.com/office/drawing/2014/main" id="{64DA9811-C138-D4C5-68A3-7C5B9DFB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15820"/>
          </a:xfrm>
        </p:spPr>
        <p:txBody>
          <a:bodyPr>
            <a:normAutofit/>
          </a:bodyPr>
          <a:lstStyle/>
          <a:p>
            <a:pPr algn="ctr"/>
            <a:r>
              <a:rPr lang="en-US" altLang="ja-JP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motivation for measuring excited-state lifetime</a:t>
            </a:r>
            <a:endParaRPr kumimoji="1" lang="ja-JP" alt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774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4|1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4|1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4|10.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160444</TotalTime>
  <Words>3166</Words>
  <Application>Microsoft Office PowerPoint</Application>
  <PresentationFormat>ワイド画面</PresentationFormat>
  <Paragraphs>564</Paragraphs>
  <Slides>32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32</vt:i4>
      </vt:variant>
    </vt:vector>
  </HeadingPairs>
  <TitlesOfParts>
    <vt:vector size="46" baseType="lpstr">
      <vt:lpstr>Apple SD 산돌고딕 Neo 옅은체</vt:lpstr>
      <vt:lpstr>Arial Unicode MS</vt:lpstr>
      <vt:lpstr>游ゴシック</vt:lpstr>
      <vt:lpstr>游ゴシック Light</vt:lpstr>
      <vt:lpstr>Arial</vt:lpstr>
      <vt:lpstr>Calibri</vt:lpstr>
      <vt:lpstr>Calibri Light</vt:lpstr>
      <vt:lpstr>Cambria Math</vt:lpstr>
      <vt:lpstr>Helvetica</vt:lpstr>
      <vt:lpstr>Times New Roman</vt:lpstr>
      <vt:lpstr>Wingdings</vt:lpstr>
      <vt:lpstr>Office テーマ</vt:lpstr>
      <vt:lpstr>1_Office テーマ</vt:lpstr>
      <vt:lpstr>Office 主题​​</vt:lpstr>
      <vt:lpstr>PowerPoint プレゼンテーション</vt:lpstr>
      <vt:lpstr>Contents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Scientific motivation for measuring excited-state lifetime</vt:lpstr>
      <vt:lpstr>Scientific motivation for measuring excited-state lifetime</vt:lpstr>
      <vt:lpstr>PowerPoint プレゼンテーション</vt:lpstr>
      <vt:lpstr>PowerPoint プレゼンテーション</vt:lpstr>
      <vt:lpstr>Experimental setup: SRC → BigRIPS/ZeroDegree → IDATEN</vt:lpstr>
      <vt:lpstr>IDATEN commissioning experiment (26-27 June 2024)</vt:lpstr>
      <vt:lpstr>Experimental setup in the IDATEN commissioning experiment</vt:lpstr>
      <vt:lpstr>LaBr3(Ce) detectors</vt:lpstr>
      <vt:lpstr>Beam settings in the commissioning experiment</vt:lpstr>
      <vt:lpstr>Analysis technique: Generalized Centroid Difference (GCD)</vt:lpstr>
      <vt:lpstr>92Ru results</vt:lpstr>
      <vt:lpstr>93Ru results</vt:lpstr>
      <vt:lpstr>94Pd results</vt:lpstr>
      <vt:lpstr>94Pd results: compared to shell-model calculations</vt:lpstr>
      <vt:lpstr>PowerPoint プレゼンテーション</vt:lpstr>
      <vt:lpstr>PowerPoint プレゼンテーション</vt:lpstr>
      <vt:lpstr>Scientific motivation for measuring excited-state lifetime</vt:lpstr>
      <vt:lpstr>Experimental setup for Fall 2025 Exp. at KoBRA</vt:lpstr>
      <vt:lpstr>Development of Plunger for ~1 ps lifetime measurement of excited states</vt:lpstr>
      <vt:lpstr>Commissioning experiment for the Plunger system at RAON</vt:lpstr>
      <vt:lpstr>Low-energy Coulomb excitation: a powerful tool for shapes and collectivity</vt:lpstr>
      <vt:lpstr>Commissioning experiment for Coulomb excitation at RAON</vt:lpstr>
      <vt:lpstr>Summary</vt:lpstr>
      <vt:lpstr>Acknowledgements for IDATEN commissioning experiment</vt:lpstr>
      <vt:lpstr>Acknowledgements for ASGARD in-beam γ campaign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IDATEN</dc:title>
  <dc:creator>寛 渡邉</dc:creator>
  <cp:lastModifiedBy>寛 渡邉</cp:lastModifiedBy>
  <cp:revision>2</cp:revision>
  <cp:lastPrinted>2024-10-03T13:10:38Z</cp:lastPrinted>
  <dcterms:created xsi:type="dcterms:W3CDTF">2023-12-07T15:41:18Z</dcterms:created>
  <dcterms:modified xsi:type="dcterms:W3CDTF">2026-07-20T01:44:43Z</dcterms:modified>
</cp:coreProperties>
</file>