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0" r:id="rId3"/>
    <p:sldId id="264" r:id="rId4"/>
    <p:sldId id="276" r:id="rId5"/>
    <p:sldId id="300" r:id="rId6"/>
    <p:sldId id="305" r:id="rId7"/>
    <p:sldId id="301" r:id="rId8"/>
    <p:sldId id="261" r:id="rId9"/>
    <p:sldId id="270" r:id="rId10"/>
    <p:sldId id="271" r:id="rId11"/>
    <p:sldId id="278" r:id="rId12"/>
    <p:sldId id="303" r:id="rId13"/>
    <p:sldId id="306" r:id="rId14"/>
    <p:sldId id="280" r:id="rId15"/>
    <p:sldId id="279" r:id="rId16"/>
    <p:sldId id="275" r:id="rId17"/>
    <p:sldId id="263" r:id="rId18"/>
    <p:sldId id="277" r:id="rId19"/>
    <p:sldId id="304" r:id="rId20"/>
    <p:sldId id="283" r:id="rId21"/>
    <p:sldId id="287" r:id="rId22"/>
    <p:sldId id="281" r:id="rId23"/>
    <p:sldId id="284" r:id="rId24"/>
    <p:sldId id="285" r:id="rId25"/>
    <p:sldId id="288" r:id="rId26"/>
    <p:sldId id="286" r:id="rId27"/>
    <p:sldId id="294" r:id="rId28"/>
    <p:sldId id="293" r:id="rId29"/>
    <p:sldId id="295" r:id="rId30"/>
    <p:sldId id="296" r:id="rId31"/>
    <p:sldId id="290" r:id="rId3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4444"/>
    <a:srgbClr val="FF4444"/>
    <a:srgbClr val="EE9999"/>
    <a:srgbClr val="FF9999"/>
    <a:srgbClr val="FFC3C3"/>
    <a:srgbClr val="DD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25" autoAdjust="0"/>
    <p:restoredTop sz="94608" autoAdjust="0"/>
  </p:normalViewPr>
  <p:slideViewPr>
    <p:cSldViewPr snapToGrid="0">
      <p:cViewPr varScale="1">
        <p:scale>
          <a:sx n="124" d="100"/>
          <a:sy n="124" d="100"/>
        </p:scale>
        <p:origin x="296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38F8A-1B30-4CEE-BBFB-C6BADEE4BF50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ADE43-C199-4CBB-BFE5-9B623FE991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4509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1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4276579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24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523264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25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8162309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26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78705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27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1933947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kumimoji="1" lang="en-US" altLang="ja-JP" dirty="0"/>
            </a:br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4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1215706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9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933550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17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403602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18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599180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20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295905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21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717985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22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2065367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23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654684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04EEB2-C6B8-3653-7E3F-317DE8344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66320"/>
            <a:ext cx="12192000" cy="2387600"/>
          </a:xfrm>
          <a:solidFill>
            <a:schemeClr val="tx2"/>
          </a:solidFill>
        </p:spPr>
        <p:txBody>
          <a:bodyPr anchor="ctr"/>
          <a:lstStyle>
            <a:lvl1pPr algn="ctr">
              <a:defRPr sz="5400">
                <a:solidFill>
                  <a:schemeClr val="bg1"/>
                </a:solidFill>
                <a:latin typeface="Optima" panose="02000503060000020004" pitchFamily="2" charset="0"/>
                <a:ea typeface="Calibri" panose="020B0200000000000000" pitchFamily="50" charset="-128"/>
              </a:defRPr>
            </a:lvl1pPr>
          </a:lstStyle>
          <a:p>
            <a:r>
              <a:rPr kumimoji="1" lang="en-US" altLang="ja-JP" dirty="0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4B59D5E-BE39-8D69-30E9-857AA1DB8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3920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libri" panose="020B0200000000000000" pitchFamily="50" charset="-128"/>
                <a:ea typeface="Calibri" panose="020B0200000000000000" pitchFamily="50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ja-JP" dirty="0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C384A5-0FE1-3977-1BC8-B20469D75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ja-JP"/>
              <a:t>Aug 19, 2026</a:t>
            </a:r>
            <a:endParaRPr lang="en-US" altLang="ja-JP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4B31F6B-2B49-2CDF-3689-C8AE5CC67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ja-JP"/>
              <a:t>FLASY2026</a:t>
            </a:r>
            <a:endParaRPr lang="en-US" altLang="ja-JP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DEFA38-EAD7-3056-3DE7-1FB3DF373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E090C00-52BC-4242-9516-3407A889109A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473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929A2E-E416-557A-2FBF-FC4E4B0D2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55BED19-A9B7-805A-3111-B4E788E8E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E4B562-4340-3711-EF53-8B3F4E535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B0E019-B765-0E3E-3468-1EB925E09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B8A5AD-661F-2362-26B2-A62621FC4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2414001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81F93DB-4BBC-5159-8EEC-E0E9D2F17B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200D717-5DDB-35E2-7D2C-26DCA6070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055728-C06D-5531-5BA1-426CD7E6F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2FF91B-8594-53AE-B236-61E5B6830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0F89B1-5F5A-0A1C-340C-B03CD5DC1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265578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9821F5-5A30-7F14-3425-423175FAC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2562"/>
          </a:xfrm>
          <a:solidFill>
            <a:schemeClr val="tx2">
              <a:lumMod val="90000"/>
              <a:lumOff val="10000"/>
            </a:schemeClr>
          </a:solidFill>
        </p:spPr>
        <p:txBody>
          <a:bodyPr lIns="360000" tIns="108000" rIns="360000" bIns="108000"/>
          <a:lstStyle>
            <a:lvl1pPr>
              <a:defRPr sz="3600">
                <a:solidFill>
                  <a:schemeClr val="bg1"/>
                </a:solidFill>
                <a:latin typeface="Calibri" panose="020B0200000000000000" pitchFamily="50" charset="-128"/>
                <a:ea typeface="Calibri" panose="020B0200000000000000" pitchFamily="50" charset="-128"/>
              </a:defRPr>
            </a:lvl1pPr>
          </a:lstStyle>
          <a:p>
            <a:r>
              <a:rPr kumimoji="1" lang="en-US" altLang="ja-JP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AC0B1B-0F32-BEF0-244D-BDB4F266B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134" y="1229518"/>
            <a:ext cx="10775732" cy="4833145"/>
          </a:xfrm>
        </p:spPr>
        <p:txBody>
          <a:bodyPr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B380E0-A54B-2895-DCC6-7E71CDD3A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03D42E5-E22A-6898-93EA-6AF6BB707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4D3D85D-5844-830D-C9B2-3985198BC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52555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8CA6FE-A25A-62DE-20F4-5ABB8E11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>
                <a:solidFill>
                  <a:schemeClr val="bg1">
                    <a:lumMod val="95000"/>
                  </a:schemeClr>
                </a:solidFill>
                <a:latin typeface="Calibri" panose="020B0200000000000000" pitchFamily="50" charset="-128"/>
                <a:ea typeface="Calibri" panose="020B0200000000000000" pitchFamily="50" charset="-128"/>
              </a:defRPr>
            </a:lvl1pPr>
          </a:lstStyle>
          <a:p>
            <a:r>
              <a:rPr kumimoji="1" lang="en-US" altLang="ja-JP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E3951B2-1CED-309B-4A99-8EE188AE0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en-US" altLang="ja-JP" dirty="0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062E97-430C-A384-AAB8-3F3D7BEE7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3673D3-4E0A-078F-13A5-46359D2FC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454D1B-825A-36D7-B124-A3F5380AD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090C00-52BC-4242-9516-3407A889109A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69851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7549F3-94E0-55AC-06F1-DA2232430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8B76EE-09FA-1B6C-8006-543CC9DD7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2738ED5-49F9-3054-5CF8-94C859D2E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312B1F3-CE27-18ED-AE22-9D30C4400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8B54DF9-B30E-811F-0E11-EA1D44064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398A36-0BEE-8775-3F20-D148DDDA7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410647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6AFCDE-7463-F637-2EB0-53A9C4A4A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E38DC7-B96F-3514-A4CA-3ADE4D38A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D1A531-F7F8-C0BE-7B77-090DFE4D63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D594A7D-095C-6721-552B-6C8E76F19E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D0DE8FB-F409-F2DB-C355-2B2990AD81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4488C6F-89AE-C7EB-104C-586A4D3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F66611D-C256-4B9D-5768-CABD4C7EC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33BC14E-F843-E582-D6F4-8CC77B775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4191102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B3808C-3881-DCAC-DE23-6DBE52CD6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B24281C-A5D2-7A6D-8A2D-B17D005BA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7EAE2AB-1291-F5BE-0679-7CB31FF5E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B68588E-614D-3672-AAA4-83E038D42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1144273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2A2F82E-0316-1B99-3094-05871961A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E8B8C5B-43B3-CDB2-2135-0E08341A3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62A2B2-D77A-11DD-06B3-E333ACDC9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972819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727C1D-5C28-B31B-6621-61BBB55BB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D670E0-72D9-8B85-7F7A-175556821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E3E6228-E3C5-685F-D5D2-A37DE48AD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en-US" altLang="ja-JP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4D60950-5EF0-829A-00B2-356F6392E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670499-5057-33F7-61BD-F7F158A0C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50057A0-D8DF-E805-22E5-D361B3BF8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21699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D3AEE7-80FC-4AFA-DEFF-77D44D6AE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C42A776-5223-5E09-4334-953F80BC4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en-US" altLang="ja-JP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3D194E3-B80A-4D7A-A25E-EB52B60C04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en-US" altLang="ja-JP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0300D9-A8D2-DB60-6559-5B0BE282A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D982579-18FB-2DCE-7030-DD8146135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9BF1E38-8165-3F3F-FE4B-64A04F3D1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45373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A21BE39-6454-8A96-8ADF-F2BF09C59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6DE0A4-3A7D-D4E3-9C57-02699056D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3C89032-44CE-FCEE-07B0-A530C78E7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B2D509-4D2D-7B47-39A7-68FE31732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283070-853D-2E42-6F31-60024087F0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106927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608.1504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7" Type="http://schemas.openxmlformats.org/officeDocument/2006/relationships/image" Target="../media/image8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B96999-F716-41EC-2E7A-337AFF07D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34995"/>
            <a:ext cx="12192000" cy="2387600"/>
          </a:xfrm>
          <a:solidFill>
            <a:schemeClr val="tx2">
              <a:lumMod val="90000"/>
              <a:lumOff val="10000"/>
            </a:schemeClr>
          </a:solidFill>
        </p:spPr>
        <p:txBody>
          <a:bodyPr anchor="ctr">
            <a:normAutofit/>
          </a:bodyPr>
          <a:lstStyle/>
          <a:p>
            <a:r>
              <a:rPr lang="ja-JP" altLang="ja-JP" sz="4000" dirty="0"/>
              <a:t>Uncovering Hidden Leptonic Correlations</a:t>
            </a:r>
            <a:br>
              <a:rPr lang="en-US" altLang="ja-JP" sz="4000" dirty="0"/>
            </a:br>
            <a:r>
              <a:rPr lang="ja-JP" altLang="ja-JP" sz="4000" dirty="0"/>
              <a:t>with Flow Matching and Autoencoders</a:t>
            </a:r>
            <a:endParaRPr kumimoji="1" lang="en-US" altLang="ja-JP" sz="40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3C54D51-BFAC-95D8-6A19-BCAB5A4C5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78688"/>
            <a:ext cx="9144000" cy="1655762"/>
          </a:xfrm>
        </p:spPr>
        <p:txBody>
          <a:bodyPr>
            <a:normAutofit lnSpcReduction="10000"/>
          </a:bodyPr>
          <a:lstStyle/>
          <a:p>
            <a:pPr algn="r"/>
            <a:r>
              <a:rPr kumimoji="1" lang="en-US" altLang="ja-JP" dirty="0"/>
              <a:t>Haruto Kitagawa</a:t>
            </a:r>
            <a:r>
              <a:rPr kumimoji="1" lang="en-US" altLang="ja-JP" baseline="30000" dirty="0"/>
              <a:t>1</a:t>
            </a:r>
            <a:r>
              <a:rPr kumimoji="1" lang="en-US" altLang="ja-JP" dirty="0"/>
              <a:t>, Satsuki Nishimura</a:t>
            </a:r>
            <a:r>
              <a:rPr kumimoji="1" lang="en-US" altLang="ja-JP" baseline="30000" dirty="0"/>
              <a:t>2</a:t>
            </a:r>
            <a:r>
              <a:rPr lang="en-US" altLang="ja-JP" dirty="0"/>
              <a:t>, </a:t>
            </a:r>
            <a:r>
              <a:rPr kumimoji="1" lang="en-US" altLang="ja-JP" dirty="0"/>
              <a:t>Hajime Otsuka</a:t>
            </a:r>
            <a:r>
              <a:rPr kumimoji="1" lang="en-US" altLang="ja-JP" baseline="30000" dirty="0"/>
              <a:t>1</a:t>
            </a:r>
          </a:p>
          <a:p>
            <a:pPr algn="r"/>
            <a:endParaRPr kumimoji="1" lang="en-US" altLang="ja-JP" baseline="30000" dirty="0"/>
          </a:p>
          <a:p>
            <a:pPr marL="457200" indent="-457200" algn="r">
              <a:buAutoNum type="arabicPeriod"/>
            </a:pPr>
            <a:r>
              <a:rPr lang="en-US" altLang="ja-JP" dirty="0"/>
              <a:t>Kyushu University</a:t>
            </a:r>
          </a:p>
          <a:p>
            <a:pPr marL="457200" indent="-457200" algn="r">
              <a:buAutoNum type="arabicPeriod"/>
            </a:pPr>
            <a:r>
              <a:rPr lang="en-US" altLang="ja-JP" dirty="0"/>
              <a:t>Kyoto University</a:t>
            </a:r>
          </a:p>
          <a:p>
            <a:endParaRPr kumimoji="1" lang="en-US" alt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72D805-B39F-336C-06FD-58B89985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  <a:endParaRPr kumimoji="1" lang="en-US" altLang="ja-JP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4B8DCF-BDFA-C2CA-83C5-8CB46812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dirty="0"/>
              <a:t>FLASY2026</a:t>
            </a:r>
            <a:endParaRPr kumimoji="1" lang="en-US" altLang="ja-JP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B99D53-1E2C-9416-8F38-61058D308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</a:t>
            </a:fld>
            <a:endParaRPr kumimoji="1" lang="en-US" altLang="ja-JP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D041FA8-E090-E990-8BBF-27E5972455C4}"/>
              </a:ext>
            </a:extLst>
          </p:cNvPr>
          <p:cNvSpPr txBox="1"/>
          <p:nvPr/>
        </p:nvSpPr>
        <p:spPr>
          <a:xfrm>
            <a:off x="9255149" y="3679115"/>
            <a:ext cx="2098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b="1" i="0" u="none" strike="noStrike" dirty="0">
                <a:solidFill>
                  <a:schemeClr val="bg1"/>
                </a:solidFill>
                <a:effectLst/>
                <a:latin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arXiv:2608.15042</a:t>
            </a:r>
            <a:endParaRPr kumimoji="1" lang="ja-JP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360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A47558-73C3-6A73-56BE-54ED4C66C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dirty="0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7BBFD9-FA0D-F754-3009-5BDA830FA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F83B50-1737-BC53-A53F-775AC18EE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10</a:t>
            </a:fld>
            <a:endParaRPr kumimoji="1" lang="en-US" altLang="ja-JP"/>
          </a:p>
        </p:txBody>
      </p:sp>
      <p:sp>
        <p:nvSpPr>
          <p:cNvPr id="7" name="楕円 9">
            <a:extLst>
              <a:ext uri="{FF2B5EF4-FFF2-40B4-BE49-F238E27FC236}">
                <a16:creationId xmlns:a16="http://schemas.microsoft.com/office/drawing/2014/main" id="{55290274-1617-81FB-73B6-15E4A88E7575}"/>
              </a:ext>
            </a:extLst>
          </p:cNvPr>
          <p:cNvSpPr/>
          <p:nvPr/>
        </p:nvSpPr>
        <p:spPr>
          <a:xfrm>
            <a:off x="1324348" y="3872583"/>
            <a:ext cx="3930775" cy="155257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29E9C051-5D38-97DC-FC7B-874CD9BA589E}"/>
              </a:ext>
            </a:extLst>
          </p:cNvPr>
          <p:cNvSpPr/>
          <p:nvPr/>
        </p:nvSpPr>
        <p:spPr>
          <a:xfrm>
            <a:off x="2226860" y="4108741"/>
            <a:ext cx="2287545" cy="109517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chemeClr val="tx1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D8CBD5A-7BD2-098D-E9E4-8614822FC25E}"/>
              </a:ext>
            </a:extLst>
          </p:cNvPr>
          <p:cNvSpPr txBox="1"/>
          <p:nvPr/>
        </p:nvSpPr>
        <p:spPr>
          <a:xfrm>
            <a:off x="1863537" y="5430758"/>
            <a:ext cx="1550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Full space of G</a:t>
            </a:r>
          </a:p>
        </p:txBody>
      </p:sp>
      <p:pic>
        <p:nvPicPr>
          <p:cNvPr id="15" name="図 14" descr="Figure">
            <a:extLst>
              <a:ext uri="{FF2B5EF4-FFF2-40B4-BE49-F238E27FC236}">
                <a16:creationId xmlns:a16="http://schemas.microsoft.com/office/drawing/2014/main" id="{21C032E9-F62D-EED5-C9E1-50C9F0D28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46" y="2368625"/>
            <a:ext cx="3424029" cy="14713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78D07EA7-3918-150F-669B-80B7DDA48A78}"/>
                  </a:ext>
                </a:extLst>
              </p:cNvPr>
              <p:cNvSpPr txBox="1"/>
              <p:nvPr/>
            </p:nvSpPr>
            <p:spPr>
              <a:xfrm>
                <a:off x="2638749" y="3062405"/>
                <a:ext cx="134991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kumimoji="1" lang="en-US" altLang="ja-JP" sz="24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ja-JP" sz="2400" b="1" i="1" smtClean="0"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kumimoji="1" lang="en-US" altLang="ja-JP" sz="2400" b="1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kumimoji="1" lang="en-US" altLang="ja-JP" sz="2400" b="1" i="1" smtClean="0"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kumimoji="1" lang="en-US" altLang="ja-JP" sz="24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ja-JP" sz="2400" dirty="0"/>
              </a:p>
            </p:txBody>
          </p:sp>
        </mc:Choice>
        <mc:Fallback xmlns="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78D07EA7-3918-150F-669B-80B7DDA48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749" y="3062405"/>
                <a:ext cx="1349916" cy="461665"/>
              </a:xfrm>
              <a:prstGeom prst="rect">
                <a:avLst/>
              </a:prstGeom>
              <a:blipFill>
                <a:blip r:embed="rId3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楕円 9">
            <a:extLst>
              <a:ext uri="{FF2B5EF4-FFF2-40B4-BE49-F238E27FC236}">
                <a16:creationId xmlns:a16="http://schemas.microsoft.com/office/drawing/2014/main" id="{927C5DE7-E7C3-C486-A220-FF64901E2B36}"/>
              </a:ext>
            </a:extLst>
          </p:cNvPr>
          <p:cNvSpPr/>
          <p:nvPr/>
        </p:nvSpPr>
        <p:spPr>
          <a:xfrm>
            <a:off x="8227691" y="4048187"/>
            <a:ext cx="3028261" cy="13236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27510A5-E069-B9E5-6256-7773A719FC93}"/>
              </a:ext>
            </a:extLst>
          </p:cNvPr>
          <p:cNvSpPr txBox="1"/>
          <p:nvPr/>
        </p:nvSpPr>
        <p:spPr>
          <a:xfrm>
            <a:off x="9390561" y="5396659"/>
            <a:ext cx="96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L range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4B587B1-311C-A6A2-3CD6-FA1D0A82FD5D}"/>
              </a:ext>
            </a:extLst>
          </p:cNvPr>
          <p:cNvSpPr txBox="1"/>
          <p:nvPr/>
        </p:nvSpPr>
        <p:spPr>
          <a:xfrm>
            <a:off x="204957" y="3349143"/>
            <a:ext cx="237275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tx1"/>
                </a:solidFill>
              </a:rPr>
              <a:t>Region likely to yield L</a:t>
            </a:r>
          </a:p>
        </p:txBody>
      </p:sp>
      <p:sp>
        <p:nvSpPr>
          <p:cNvPr id="23" name="左矢印 22">
            <a:extLst>
              <a:ext uri="{FF2B5EF4-FFF2-40B4-BE49-F238E27FC236}">
                <a16:creationId xmlns:a16="http://schemas.microsoft.com/office/drawing/2014/main" id="{07D2A0B0-66E7-BC66-B355-E1E8ECDC27E5}"/>
              </a:ext>
            </a:extLst>
          </p:cNvPr>
          <p:cNvSpPr/>
          <p:nvPr/>
        </p:nvSpPr>
        <p:spPr>
          <a:xfrm rot="13620947" flipV="1">
            <a:off x="1700517" y="3950649"/>
            <a:ext cx="807221" cy="185580"/>
          </a:xfrm>
          <a:prstGeom prst="leftArrow">
            <a:avLst>
              <a:gd name="adj1" fmla="val 50000"/>
              <a:gd name="adj2" fmla="val 7016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24" name="円/楕円 23">
            <a:extLst>
              <a:ext uri="{FF2B5EF4-FFF2-40B4-BE49-F238E27FC236}">
                <a16:creationId xmlns:a16="http://schemas.microsoft.com/office/drawing/2014/main" id="{D611ADEA-7778-1638-5A67-D6FC87586F0A}"/>
              </a:ext>
            </a:extLst>
          </p:cNvPr>
          <p:cNvSpPr/>
          <p:nvPr/>
        </p:nvSpPr>
        <p:spPr>
          <a:xfrm>
            <a:off x="2727288" y="4376454"/>
            <a:ext cx="1237404" cy="485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ysClr val="windowText" lastClr="000000"/>
              </a:solidFill>
            </a:endParaRPr>
          </a:p>
        </p:txBody>
      </p:sp>
      <p:sp>
        <p:nvSpPr>
          <p:cNvPr id="26" name="円/楕円 25">
            <a:extLst>
              <a:ext uri="{FF2B5EF4-FFF2-40B4-BE49-F238E27FC236}">
                <a16:creationId xmlns:a16="http://schemas.microsoft.com/office/drawing/2014/main" id="{93ED68A0-FD24-5366-B74E-FDDB477BB68F}"/>
              </a:ext>
            </a:extLst>
          </p:cNvPr>
          <p:cNvSpPr/>
          <p:nvPr/>
        </p:nvSpPr>
        <p:spPr>
          <a:xfrm>
            <a:off x="9123119" y="4467088"/>
            <a:ext cx="1237404" cy="485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ysClr val="windowText" lastClr="000000"/>
                </a:solidFill>
              </a:rPr>
              <a:t>L data</a:t>
            </a: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E2AAA529-860D-3A88-0978-00689FEF071A}"/>
              </a:ext>
            </a:extLst>
          </p:cNvPr>
          <p:cNvCxnSpPr>
            <a:cxnSpLocks/>
          </p:cNvCxnSpPr>
          <p:nvPr/>
        </p:nvCxnSpPr>
        <p:spPr>
          <a:xfrm>
            <a:off x="3413961" y="4979843"/>
            <a:ext cx="5709158" cy="931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8704C701-6BA1-6309-7EFB-224FA807BF23}"/>
              </a:ext>
            </a:extLst>
          </p:cNvPr>
          <p:cNvCxnSpPr>
            <a:cxnSpLocks/>
          </p:cNvCxnSpPr>
          <p:nvPr/>
        </p:nvCxnSpPr>
        <p:spPr>
          <a:xfrm flipV="1">
            <a:off x="3413961" y="4251131"/>
            <a:ext cx="5950104" cy="118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F4B05757-19E6-B62E-1FE2-3B71944FB370}"/>
              </a:ext>
            </a:extLst>
          </p:cNvPr>
          <p:cNvCxnSpPr>
            <a:cxnSpLocks/>
          </p:cNvCxnSpPr>
          <p:nvPr/>
        </p:nvCxnSpPr>
        <p:spPr>
          <a:xfrm>
            <a:off x="3311801" y="4681856"/>
            <a:ext cx="5930875" cy="997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E3462B32-F5FA-C6FD-7517-B2B5D31C90F0}"/>
              </a:ext>
            </a:extLst>
          </p:cNvPr>
          <p:cNvCxnSpPr>
            <a:cxnSpLocks/>
          </p:cNvCxnSpPr>
          <p:nvPr/>
        </p:nvCxnSpPr>
        <p:spPr>
          <a:xfrm>
            <a:off x="3259567" y="4508545"/>
            <a:ext cx="6697551" cy="502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71FB2E1-0EA8-ABB7-F652-37F160BDCACD}"/>
              </a:ext>
            </a:extLst>
          </p:cNvPr>
          <p:cNvSpPr txBox="1"/>
          <p:nvPr/>
        </p:nvSpPr>
        <p:spPr>
          <a:xfrm>
            <a:off x="9874782" y="431366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○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11A8F462-BB83-79CA-8383-51444C80632E}"/>
              </a:ext>
            </a:extLst>
          </p:cNvPr>
          <p:cNvSpPr txBox="1"/>
          <p:nvPr/>
        </p:nvSpPr>
        <p:spPr>
          <a:xfrm>
            <a:off x="9180847" y="452412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○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5B4B1C2C-5C49-9B46-C38A-58AA4BD23EF7}"/>
              </a:ext>
            </a:extLst>
          </p:cNvPr>
          <p:cNvSpPr txBox="1"/>
          <p:nvPr/>
        </p:nvSpPr>
        <p:spPr>
          <a:xfrm>
            <a:off x="9308027" y="397445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solidFill>
                  <a:srgbClr val="0070C0"/>
                </a:solidFill>
              </a:rPr>
              <a:t>×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B1FA40E2-0CD5-9B19-4436-1D6A76871893}"/>
              </a:ext>
            </a:extLst>
          </p:cNvPr>
          <p:cNvSpPr txBox="1"/>
          <p:nvPr/>
        </p:nvSpPr>
        <p:spPr>
          <a:xfrm>
            <a:off x="9131839" y="484366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solidFill>
                  <a:srgbClr val="0070C0"/>
                </a:solidFill>
              </a:rPr>
              <a:t>×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4219D6F-856A-CC4F-1746-184F4FE97EDA}"/>
              </a:ext>
            </a:extLst>
          </p:cNvPr>
          <p:cNvSpPr txBox="1"/>
          <p:nvPr/>
        </p:nvSpPr>
        <p:spPr>
          <a:xfrm>
            <a:off x="6578682" y="2348148"/>
            <a:ext cx="2376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Parameter search</a:t>
            </a:r>
            <a:endParaRPr kumimoji="1" lang="ja-JP" alt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7537E0C7-036C-BC4B-C7F0-200915A5A2F7}"/>
                  </a:ext>
                </a:extLst>
              </p:cNvPr>
              <p:cNvSpPr txBox="1"/>
              <p:nvPr/>
            </p:nvSpPr>
            <p:spPr>
              <a:xfrm>
                <a:off x="5255123" y="3332838"/>
                <a:ext cx="55821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b="1" dirty="0"/>
                  <a:t>Sample from </a:t>
                </a:r>
                <a14:m>
                  <m:oMath xmlns:m="http://schemas.openxmlformats.org/officeDocument/2006/math"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𝑮</m:t>
                    </m:r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𝑳</m:t>
                    </m:r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 </a:t>
                </a:r>
                <a:r>
                  <a:rPr kumimoji="1" lang="en-US" altLang="ja-JP" sz="2400" dirty="0"/>
                  <a:t>+ </a:t>
                </a:r>
                <a:r>
                  <a:rPr kumimoji="1" lang="en-US" altLang="ja-JP" sz="2400" b="1" dirty="0"/>
                  <a:t>Check consistency</a:t>
                </a:r>
                <a:endParaRPr kumimoji="1" lang="ja-JP" altLang="en-US" sz="2400" b="1"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7537E0C7-036C-BC4B-C7F0-200915A5A2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123" y="3332838"/>
                <a:ext cx="5582186" cy="461665"/>
              </a:xfrm>
              <a:prstGeom prst="rect">
                <a:avLst/>
              </a:prstGeom>
              <a:blipFill>
                <a:blip r:embed="rId4"/>
                <a:stretch>
                  <a:fillRect l="-1587" t="-8108" b="-2973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下矢印 11">
            <a:extLst>
              <a:ext uri="{FF2B5EF4-FFF2-40B4-BE49-F238E27FC236}">
                <a16:creationId xmlns:a16="http://schemas.microsoft.com/office/drawing/2014/main" id="{B1591817-6F1B-8B78-B2BC-CAA40F7180DB}"/>
              </a:ext>
            </a:extLst>
          </p:cNvPr>
          <p:cNvSpPr/>
          <p:nvPr/>
        </p:nvSpPr>
        <p:spPr>
          <a:xfrm>
            <a:off x="7589016" y="2815454"/>
            <a:ext cx="457200" cy="345989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218C268D-AFC9-4293-30F1-D154BDBC6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2562"/>
          </a:xfrm>
        </p:spPr>
        <p:txBody>
          <a:bodyPr>
            <a:normAutofit/>
          </a:bodyPr>
          <a:lstStyle/>
          <a:p>
            <a:r>
              <a:rPr lang="en" altLang="ja-JP" dirty="0"/>
              <a:t>From Inversion to Estimating Conditional Probability</a:t>
            </a:r>
            <a:endParaRPr kumimoji="1" lang="en-US" altLang="ja-JP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9500E648-A9D6-4DCD-7495-D158862083CE}"/>
                  </a:ext>
                </a:extLst>
              </p:cNvPr>
              <p:cNvSpPr txBox="1"/>
              <p:nvPr/>
            </p:nvSpPr>
            <p:spPr>
              <a:xfrm>
                <a:off x="2104128" y="5926408"/>
                <a:ext cx="2743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/>
                  <a:t>① Sample G from </a:t>
                </a:r>
                <a14:m>
                  <m:oMath xmlns:m="http://schemas.openxmlformats.org/officeDocument/2006/math">
                    <m:r>
                      <a:rPr kumimoji="1" lang="en-US" altLang="ja-JP" sz="18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18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ja-JP" sz="18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kumimoji="1" lang="en-US" altLang="ja-JP" sz="18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kumimoji="1" lang="en-US" altLang="ja-JP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9500E648-A9D6-4DCD-7495-D15886208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4128" y="5926408"/>
                <a:ext cx="2743200" cy="369332"/>
              </a:xfrm>
              <a:prstGeom prst="rect">
                <a:avLst/>
              </a:prstGeom>
              <a:blipFill>
                <a:blip r:embed="rId5"/>
                <a:stretch>
                  <a:fillRect l="-1843" t="-6667" b="-2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7FF51E0-4650-A5A8-4368-6BBE935C703D}"/>
              </a:ext>
            </a:extLst>
          </p:cNvPr>
          <p:cNvSpPr txBox="1"/>
          <p:nvPr/>
        </p:nvSpPr>
        <p:spPr>
          <a:xfrm>
            <a:off x="5778263" y="5926408"/>
            <a:ext cx="1660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②</a:t>
            </a:r>
            <a:r>
              <a:rPr kumimoji="1" lang="en-US" altLang="ja-JP" dirty="0"/>
              <a:t> Calculate L</a:t>
            </a:r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71C41ABE-E0D8-6623-AD1B-E98ED0B2CEC1}"/>
              </a:ext>
            </a:extLst>
          </p:cNvPr>
          <p:cNvSpPr txBox="1"/>
          <p:nvPr/>
        </p:nvSpPr>
        <p:spPr>
          <a:xfrm>
            <a:off x="8765424" y="5937449"/>
            <a:ext cx="2383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③ Check consistency</a:t>
            </a:r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CF1A886C-1D06-791C-9602-3A1CEC969062}"/>
                  </a:ext>
                </a:extLst>
              </p:cNvPr>
              <p:cNvSpPr txBox="1"/>
              <p:nvPr/>
            </p:nvSpPr>
            <p:spPr>
              <a:xfrm>
                <a:off x="6096000" y="1155398"/>
                <a:ext cx="5867713" cy="83099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/>
                  <a:t>Relax the problem:</a:t>
                </a:r>
              </a:p>
              <a:p>
                <a:r>
                  <a:rPr kumimoji="1" lang="en-US" altLang="ja-JP" sz="2400" b="1" dirty="0">
                    <a:solidFill>
                      <a:srgbClr val="FF0000"/>
                    </a:solidFill>
                  </a:rPr>
                  <a:t>Estimate the conditional probability </a:t>
                </a:r>
                <a14:m>
                  <m:oMath xmlns:m="http://schemas.openxmlformats.org/officeDocument/2006/math">
                    <m:r>
                      <a:rPr kumimoji="1"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kumimoji="1"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𝑮</m:t>
                    </m:r>
                    <m:r>
                      <a:rPr kumimoji="1"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kumimoji="1"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𝑳</m:t>
                    </m:r>
                    <m:r>
                      <a:rPr kumimoji="1"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ja-JP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CF1A886C-1D06-791C-9602-3A1CEC969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155398"/>
                <a:ext cx="5867713" cy="830997"/>
              </a:xfrm>
              <a:prstGeom prst="rect">
                <a:avLst/>
              </a:prstGeom>
              <a:blipFill>
                <a:blip r:embed="rId6"/>
                <a:stretch>
                  <a:fillRect l="-1509" t="-5970" b="-14925"/>
                </a:stretch>
              </a:blipFill>
              <a:ln w="95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E6DA363-2008-6801-968A-4B8D8E7ECB43}"/>
              </a:ext>
            </a:extLst>
          </p:cNvPr>
          <p:cNvSpPr txBox="1"/>
          <p:nvPr/>
        </p:nvSpPr>
        <p:spPr>
          <a:xfrm>
            <a:off x="257588" y="1252146"/>
            <a:ext cx="4649798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kumimoji="1" lang="en-US" altLang="ja-JP" sz="2000" dirty="0"/>
              <a:t>Original Problem:</a:t>
            </a:r>
          </a:p>
          <a:p>
            <a:r>
              <a:rPr kumimoji="1" lang="en-US" altLang="ja-JP" sz="2000" dirty="0"/>
              <a:t>given L, find the G region consistent with it</a:t>
            </a:r>
            <a:endParaRPr lang="en-US" altLang="ja-JP" sz="2000" dirty="0"/>
          </a:p>
        </p:txBody>
      </p:sp>
      <p:sp>
        <p:nvSpPr>
          <p:cNvPr id="47" name="右矢印 46">
            <a:extLst>
              <a:ext uri="{FF2B5EF4-FFF2-40B4-BE49-F238E27FC236}">
                <a16:creationId xmlns:a16="http://schemas.microsoft.com/office/drawing/2014/main" id="{F52A07DA-D4A5-6325-D277-4D2803AD73CD}"/>
              </a:ext>
            </a:extLst>
          </p:cNvPr>
          <p:cNvSpPr/>
          <p:nvPr/>
        </p:nvSpPr>
        <p:spPr>
          <a:xfrm>
            <a:off x="5029225" y="1477991"/>
            <a:ext cx="880561" cy="31853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4974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3485918-1D20-03DF-33D6-4C413E19B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086599-6480-E93E-CE51-397CE3793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DFEC3E-4C4D-E978-8CA7-3CF79EB60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11</a:t>
            </a:fld>
            <a:endParaRPr kumimoji="1" lang="en-US" altLang="ja-JP"/>
          </a:p>
        </p:txBody>
      </p:sp>
      <p:sp>
        <p:nvSpPr>
          <p:cNvPr id="9" name="AutoShape 2" descr="Figure">
            <a:extLst>
              <a:ext uri="{FF2B5EF4-FFF2-40B4-BE49-F238E27FC236}">
                <a16:creationId xmlns:a16="http://schemas.microsoft.com/office/drawing/2014/main" id="{EE9B3F64-3102-2711-6E56-D14E8DB4CB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30348" y="340912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altLang="ja-JP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24B1D4D-8602-AFA9-4C9A-FD410AF4BFBF}"/>
              </a:ext>
            </a:extLst>
          </p:cNvPr>
          <p:cNvSpPr txBox="1"/>
          <p:nvPr/>
        </p:nvSpPr>
        <p:spPr>
          <a:xfrm>
            <a:off x="414129" y="1584321"/>
            <a:ext cx="5821019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Around 2020</a:t>
            </a:r>
            <a:r>
              <a:rPr lang="en-US" altLang="ja-JP" sz="2000" dirty="0"/>
              <a:t>: </a:t>
            </a:r>
          </a:p>
          <a:p>
            <a:pPr lvl="1"/>
            <a:r>
              <a:rPr kumimoji="1" lang="en-US" altLang="ja-JP" sz="2000" b="1" dirty="0"/>
              <a:t>Diffusion models</a:t>
            </a:r>
            <a:r>
              <a:rPr kumimoji="1" lang="en-US" altLang="ja-JP" sz="2000" dirty="0"/>
              <a:t>: </a:t>
            </a:r>
            <a:r>
              <a:rPr lang="en-US" altLang="ja-JP" sz="2000" dirty="0"/>
              <a:t>High-quality image generation</a:t>
            </a:r>
          </a:p>
          <a:p>
            <a:pPr lvl="1"/>
            <a:r>
              <a:rPr kumimoji="1" lang="en-US" altLang="ja-JP" sz="2000" dirty="0"/>
              <a:t>Applications expand to video and audio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775BBA4-F042-882E-F6FC-4419CC1FDCF7}"/>
              </a:ext>
            </a:extLst>
          </p:cNvPr>
          <p:cNvSpPr txBox="1"/>
          <p:nvPr/>
        </p:nvSpPr>
        <p:spPr>
          <a:xfrm>
            <a:off x="414129" y="350163"/>
            <a:ext cx="33832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3200" dirty="0"/>
              <a:t>Flow Matching</a:t>
            </a:r>
            <a:endParaRPr lang="ja-JP" altLang="en-US" sz="32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322CEDA-E4AE-E3DB-AC4E-416EAC65201D}"/>
              </a:ext>
            </a:extLst>
          </p:cNvPr>
          <p:cNvSpPr txBox="1"/>
          <p:nvPr/>
        </p:nvSpPr>
        <p:spPr>
          <a:xfrm>
            <a:off x="414129" y="4523060"/>
            <a:ext cx="5821019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Around 2023</a:t>
            </a:r>
            <a:r>
              <a:rPr lang="en-US" altLang="ja-JP" sz="2000" dirty="0"/>
              <a:t>: </a:t>
            </a:r>
          </a:p>
          <a:p>
            <a:pPr lvl="1"/>
            <a:r>
              <a:rPr lang="en-US" altLang="ja-JP" sz="2000" b="1" dirty="0"/>
              <a:t>Flow Matching</a:t>
            </a:r>
            <a:r>
              <a:rPr lang="en-US" altLang="ja-JP" sz="2000" dirty="0"/>
              <a:t>: faster, more stable generation</a:t>
            </a:r>
          </a:p>
          <a:p>
            <a:pPr lvl="1"/>
            <a:r>
              <a:rPr lang="en-US" altLang="ja-JP" sz="2000" dirty="0"/>
              <a:t>Attracting attention for Physical AI</a:t>
            </a:r>
          </a:p>
        </p:txBody>
      </p:sp>
    </p:spTree>
    <p:extLst>
      <p:ext uri="{BB962C8B-B14F-4D97-AF65-F5344CB8AC3E}">
        <p14:creationId xmlns:p14="http://schemas.microsoft.com/office/powerpoint/2010/main" val="911305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2194A134-67CD-D9EF-CE3D-276D9939582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1" lang="en-US" altLang="ja-JP" dirty="0"/>
                  <a:t>How to estimate </a:t>
                </a:r>
                <a14:m>
                  <m:oMath xmlns:m="http://schemas.openxmlformats.org/officeDocument/2006/math">
                    <m:r>
                      <a:rPr kumimoji="1" lang="en-US" altLang="ja-JP" sz="3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36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ja-JP" sz="36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kumimoji="1" lang="en-US" altLang="ja-JP" sz="36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kumimoji="1" lang="en-US" altLang="ja-JP" sz="3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ja-JP" dirty="0"/>
                  <a:t> ? </a:t>
                </a:r>
                <a:endParaRPr kumimoji="1" lang="ja-JP" altLang="en-US"/>
              </a:p>
            </p:txBody>
          </p:sp>
        </mc:Choice>
        <mc:Fallback xmlns="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2194A134-67CD-D9EF-CE3D-276D993958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E0BA8D-8BE9-2AF2-A0F0-6725B8BF5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D0462A-DD1B-3507-68E1-768B04B6B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CDC8B7-46A0-0CB9-DDBA-5DAF4E9E4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12</a:t>
            </a:fld>
            <a:endParaRPr kumimoji="1" lang="en-US" altLang="ja-JP" dirty="0"/>
          </a:p>
        </p:txBody>
      </p: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BA25117D-9DC2-A1A8-19F8-15FC279F0300}"/>
              </a:ext>
            </a:extLst>
          </p:cNvPr>
          <p:cNvCxnSpPr>
            <a:cxnSpLocks/>
          </p:cNvCxnSpPr>
          <p:nvPr/>
        </p:nvCxnSpPr>
        <p:spPr>
          <a:xfrm>
            <a:off x="1325619" y="3549517"/>
            <a:ext cx="1995493" cy="62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9080A982-F0D2-8B8D-5ADE-00F94C78C87E}"/>
                  </a:ext>
                </a:extLst>
              </p:cNvPr>
              <p:cNvSpPr txBox="1"/>
              <p:nvPr/>
            </p:nvSpPr>
            <p:spPr>
              <a:xfrm>
                <a:off x="526149" y="3107243"/>
                <a:ext cx="7770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en-US" altLang="ja-JP"/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9080A982-F0D2-8B8D-5ADE-00F94C78C8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149" y="3107243"/>
                <a:ext cx="77700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E85392A0-0496-6F93-E05B-FA50C30B716D}"/>
              </a:ext>
            </a:extLst>
          </p:cNvPr>
          <p:cNvCxnSpPr>
            <a:cxnSpLocks/>
          </p:cNvCxnSpPr>
          <p:nvPr/>
        </p:nvCxnSpPr>
        <p:spPr>
          <a:xfrm>
            <a:off x="1259678" y="5712712"/>
            <a:ext cx="21974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B43DA436-49C3-A7C1-B6CF-CA9DAD328CC1}"/>
                  </a:ext>
                </a:extLst>
              </p:cNvPr>
              <p:cNvSpPr txBox="1"/>
              <p:nvPr/>
            </p:nvSpPr>
            <p:spPr>
              <a:xfrm>
                <a:off x="516969" y="5295910"/>
                <a:ext cx="7770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kumimoji="1" lang="en-US" altLang="ja-JP" dirty="0"/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B43DA436-49C3-A7C1-B6CF-CA9DAD328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69" y="5295910"/>
                <a:ext cx="77700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図 10" descr="Figure">
            <a:extLst>
              <a:ext uri="{FF2B5EF4-FFF2-40B4-BE49-F238E27FC236}">
                <a16:creationId xmlns:a16="http://schemas.microsoft.com/office/drawing/2014/main" id="{23B44FAD-E875-9EE2-EA29-C2B3DA2854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845" y="2891410"/>
            <a:ext cx="1915135" cy="1421322"/>
          </a:xfrm>
          <a:prstGeom prst="rect">
            <a:avLst/>
          </a:prstGeom>
        </p:spPr>
      </p:pic>
      <p:pic>
        <p:nvPicPr>
          <p:cNvPr id="12" name="図 11" descr="Figure">
            <a:extLst>
              <a:ext uri="{FF2B5EF4-FFF2-40B4-BE49-F238E27FC236}">
                <a16:creationId xmlns:a16="http://schemas.microsoft.com/office/drawing/2014/main" id="{6421E552-B60E-42FD-421D-39B490313E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36" y="3423194"/>
            <a:ext cx="2115524" cy="15700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074BF2A2-1993-68C1-C37D-B6333D5FE7E4}"/>
                  </a:ext>
                </a:extLst>
              </p:cNvPr>
              <p:cNvSpPr txBox="1"/>
              <p:nvPr/>
            </p:nvSpPr>
            <p:spPr>
              <a:xfrm>
                <a:off x="2694187" y="5687658"/>
                <a:ext cx="4915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en-US" altLang="ja-JP" dirty="0"/>
              </a:p>
            </p:txBody>
          </p:sp>
        </mc:Choice>
        <mc:Fallback xmlns="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074BF2A2-1993-68C1-C37D-B6333D5FE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187" y="5687658"/>
                <a:ext cx="49154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7CF1A460-8776-8948-E0A2-DD24BC2E0BFB}"/>
              </a:ext>
            </a:extLst>
          </p:cNvPr>
          <p:cNvCxnSpPr>
            <a:cxnSpLocks/>
          </p:cNvCxnSpPr>
          <p:nvPr/>
        </p:nvCxnSpPr>
        <p:spPr>
          <a:xfrm>
            <a:off x="890711" y="3783819"/>
            <a:ext cx="18082" cy="16157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375892C1-B99C-C710-22EF-B737150D0F16}"/>
                  </a:ext>
                </a:extLst>
              </p:cNvPr>
              <p:cNvSpPr txBox="1"/>
              <p:nvPr/>
            </p:nvSpPr>
            <p:spPr>
              <a:xfrm>
                <a:off x="2117382" y="3490791"/>
                <a:ext cx="3786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kumimoji="1" lang="en-US" altLang="ja-JP" dirty="0"/>
              </a:p>
            </p:txBody>
          </p:sp>
        </mc:Choice>
        <mc:Fallback xmlns="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375892C1-B99C-C710-22EF-B737150D0F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7382" y="3490791"/>
                <a:ext cx="37862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図 15" descr="Figure">
            <a:extLst>
              <a:ext uri="{FF2B5EF4-FFF2-40B4-BE49-F238E27FC236}">
                <a16:creationId xmlns:a16="http://schemas.microsoft.com/office/drawing/2014/main" id="{165366A5-7D95-3812-A98C-391B479649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37" y="3982171"/>
            <a:ext cx="2115524" cy="1736299"/>
          </a:xfrm>
          <a:prstGeom prst="rect">
            <a:avLst/>
          </a:prstGeom>
        </p:spPr>
      </p:pic>
      <p:pic>
        <p:nvPicPr>
          <p:cNvPr id="17" name="図 16" descr="Figure">
            <a:extLst>
              <a:ext uri="{FF2B5EF4-FFF2-40B4-BE49-F238E27FC236}">
                <a16:creationId xmlns:a16="http://schemas.microsoft.com/office/drawing/2014/main" id="{B724248B-99EF-F8DB-45C4-E238D16C7B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57" y="2353912"/>
            <a:ext cx="1609881" cy="1194777"/>
          </a:xfrm>
          <a:prstGeom prst="rect">
            <a:avLst/>
          </a:prstGeom>
        </p:spPr>
      </p:pic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A435E90E-A9DC-4FE6-3573-7545FDCB15EF}"/>
              </a:ext>
            </a:extLst>
          </p:cNvPr>
          <p:cNvGrpSpPr/>
          <p:nvPr/>
        </p:nvGrpSpPr>
        <p:grpSpPr>
          <a:xfrm>
            <a:off x="7502373" y="4156720"/>
            <a:ext cx="774970" cy="1034420"/>
            <a:chOff x="3999071" y="746609"/>
            <a:chExt cx="774970" cy="1034420"/>
          </a:xfrm>
        </p:grpSpPr>
        <p:sp>
          <p:nvSpPr>
            <p:cNvPr id="56" name="円/楕円 55">
              <a:extLst>
                <a:ext uri="{FF2B5EF4-FFF2-40B4-BE49-F238E27FC236}">
                  <a16:creationId xmlns:a16="http://schemas.microsoft.com/office/drawing/2014/main" id="{6CE61DA0-3293-6A17-20B0-84E3E49A4D9A}"/>
                </a:ext>
              </a:extLst>
            </p:cNvPr>
            <p:cNvSpPr/>
            <p:nvPr/>
          </p:nvSpPr>
          <p:spPr>
            <a:xfrm>
              <a:off x="3999071" y="1005845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/>
            </a:p>
          </p:txBody>
        </p:sp>
        <p:sp>
          <p:nvSpPr>
            <p:cNvPr id="57" name="円/楕円 56">
              <a:extLst>
                <a:ext uri="{FF2B5EF4-FFF2-40B4-BE49-F238E27FC236}">
                  <a16:creationId xmlns:a16="http://schemas.microsoft.com/office/drawing/2014/main" id="{DFA27367-746B-28AB-B549-ED03D38EB52F}"/>
                </a:ext>
              </a:extLst>
            </p:cNvPr>
            <p:cNvSpPr/>
            <p:nvPr/>
          </p:nvSpPr>
          <p:spPr>
            <a:xfrm>
              <a:off x="3999071" y="1356721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/>
            </a:p>
          </p:txBody>
        </p:sp>
        <p:sp>
          <p:nvSpPr>
            <p:cNvPr id="58" name="円/楕円 57">
              <a:extLst>
                <a:ext uri="{FF2B5EF4-FFF2-40B4-BE49-F238E27FC236}">
                  <a16:creationId xmlns:a16="http://schemas.microsoft.com/office/drawing/2014/main" id="{54854EB4-3ED6-EE5D-5C83-99BF67249BDF}"/>
                </a:ext>
              </a:extLst>
            </p:cNvPr>
            <p:cNvSpPr/>
            <p:nvPr/>
          </p:nvSpPr>
          <p:spPr>
            <a:xfrm>
              <a:off x="4470768" y="746609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/>
            </a:p>
          </p:txBody>
        </p:sp>
        <p:sp>
          <p:nvSpPr>
            <p:cNvPr id="59" name="円/楕円 58">
              <a:extLst>
                <a:ext uri="{FF2B5EF4-FFF2-40B4-BE49-F238E27FC236}">
                  <a16:creationId xmlns:a16="http://schemas.microsoft.com/office/drawing/2014/main" id="{170676EA-7177-2665-8B3A-3C4FB0DBF1C5}"/>
                </a:ext>
              </a:extLst>
            </p:cNvPr>
            <p:cNvSpPr/>
            <p:nvPr/>
          </p:nvSpPr>
          <p:spPr>
            <a:xfrm>
              <a:off x="4488363" y="1157724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/>
            </a:p>
          </p:txBody>
        </p:sp>
        <p:sp>
          <p:nvSpPr>
            <p:cNvPr id="60" name="円/楕円 59">
              <a:extLst>
                <a:ext uri="{FF2B5EF4-FFF2-40B4-BE49-F238E27FC236}">
                  <a16:creationId xmlns:a16="http://schemas.microsoft.com/office/drawing/2014/main" id="{E0349CFA-9ED3-FEA2-51A0-14453DB8E858}"/>
                </a:ext>
              </a:extLst>
            </p:cNvPr>
            <p:cNvSpPr/>
            <p:nvPr/>
          </p:nvSpPr>
          <p:spPr>
            <a:xfrm>
              <a:off x="4492706" y="1601029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/>
            </a:p>
          </p:txBody>
        </p:sp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C88D7BF5-AB0B-E3B3-2886-778F875D800F}"/>
                </a:ext>
              </a:extLst>
            </p:cNvPr>
            <p:cNvCxnSpPr>
              <a:cxnSpLocks/>
              <a:stCxn id="56" idx="7"/>
              <a:endCxn id="58" idx="2"/>
            </p:cNvCxnSpPr>
            <p:nvPr/>
          </p:nvCxnSpPr>
          <p:spPr>
            <a:xfrm flipV="1">
              <a:off x="4152711" y="836609"/>
              <a:ext cx="318057" cy="19559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EFFE111A-5BA1-DAC8-0FE6-4CFDB7B77034}"/>
                </a:ext>
              </a:extLst>
            </p:cNvPr>
            <p:cNvCxnSpPr>
              <a:cxnSpLocks/>
              <a:stCxn id="56" idx="7"/>
              <a:endCxn id="59" idx="2"/>
            </p:cNvCxnSpPr>
            <p:nvPr/>
          </p:nvCxnSpPr>
          <p:spPr>
            <a:xfrm>
              <a:off x="4152711" y="1032205"/>
              <a:ext cx="335652" cy="21551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61852630-91E0-2869-398A-EAF1701B7377}"/>
                </a:ext>
              </a:extLst>
            </p:cNvPr>
            <p:cNvCxnSpPr>
              <a:cxnSpLocks/>
              <a:endCxn id="60" idx="3"/>
            </p:cNvCxnSpPr>
            <p:nvPr/>
          </p:nvCxnSpPr>
          <p:spPr>
            <a:xfrm>
              <a:off x="4159618" y="1065090"/>
              <a:ext cx="359448" cy="68957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02B372C2-0526-059D-3D3E-2F61A4AC64DA}"/>
                </a:ext>
              </a:extLst>
            </p:cNvPr>
            <p:cNvCxnSpPr>
              <a:cxnSpLocks/>
              <a:stCxn id="57" idx="7"/>
              <a:endCxn id="58" idx="2"/>
            </p:cNvCxnSpPr>
            <p:nvPr/>
          </p:nvCxnSpPr>
          <p:spPr>
            <a:xfrm flipV="1">
              <a:off x="4152711" y="836609"/>
              <a:ext cx="318057" cy="5464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39C79EFB-CAC4-BCD2-6001-85D093AD9651}"/>
                </a:ext>
              </a:extLst>
            </p:cNvPr>
            <p:cNvCxnSpPr>
              <a:cxnSpLocks/>
              <a:stCxn id="57" idx="7"/>
              <a:endCxn id="59" idx="2"/>
            </p:cNvCxnSpPr>
            <p:nvPr/>
          </p:nvCxnSpPr>
          <p:spPr>
            <a:xfrm flipV="1">
              <a:off x="4152711" y="1247724"/>
              <a:ext cx="335652" cy="13535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コネクタ 65">
              <a:extLst>
                <a:ext uri="{FF2B5EF4-FFF2-40B4-BE49-F238E27FC236}">
                  <a16:creationId xmlns:a16="http://schemas.microsoft.com/office/drawing/2014/main" id="{5B8EBB3C-5A66-9CBD-3C37-5AE620397C66}"/>
                </a:ext>
              </a:extLst>
            </p:cNvPr>
            <p:cNvCxnSpPr>
              <a:cxnSpLocks/>
              <a:stCxn id="57" idx="7"/>
              <a:endCxn id="60" idx="2"/>
            </p:cNvCxnSpPr>
            <p:nvPr/>
          </p:nvCxnSpPr>
          <p:spPr>
            <a:xfrm>
              <a:off x="4152711" y="1383081"/>
              <a:ext cx="339995" cy="3079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コネクタ 66">
              <a:extLst>
                <a:ext uri="{FF2B5EF4-FFF2-40B4-BE49-F238E27FC236}">
                  <a16:creationId xmlns:a16="http://schemas.microsoft.com/office/drawing/2014/main" id="{7F01B0EF-AB29-EF80-C457-C4FF98EB109E}"/>
                </a:ext>
              </a:extLst>
            </p:cNvPr>
            <p:cNvCxnSpPr>
              <a:cxnSpLocks/>
              <a:stCxn id="58" idx="6"/>
            </p:cNvCxnSpPr>
            <p:nvPr/>
          </p:nvCxnSpPr>
          <p:spPr>
            <a:xfrm>
              <a:off x="4650768" y="836609"/>
              <a:ext cx="123273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>
              <a:extLst>
                <a:ext uri="{FF2B5EF4-FFF2-40B4-BE49-F238E27FC236}">
                  <a16:creationId xmlns:a16="http://schemas.microsoft.com/office/drawing/2014/main" id="{312973F4-B303-BEDB-D63B-E2800000AE99}"/>
                </a:ext>
              </a:extLst>
            </p:cNvPr>
            <p:cNvCxnSpPr>
              <a:cxnSpLocks/>
              <a:stCxn id="59" idx="6"/>
            </p:cNvCxnSpPr>
            <p:nvPr/>
          </p:nvCxnSpPr>
          <p:spPr>
            <a:xfrm>
              <a:off x="4668363" y="1247724"/>
              <a:ext cx="105678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コネクタ 68">
              <a:extLst>
                <a:ext uri="{FF2B5EF4-FFF2-40B4-BE49-F238E27FC236}">
                  <a16:creationId xmlns:a16="http://schemas.microsoft.com/office/drawing/2014/main" id="{678644A1-E84B-6B4D-9FE2-12EF7AE7918B}"/>
                </a:ext>
              </a:extLst>
            </p:cNvPr>
            <p:cNvCxnSpPr>
              <a:cxnSpLocks/>
              <a:stCxn id="60" idx="6"/>
            </p:cNvCxnSpPr>
            <p:nvPr/>
          </p:nvCxnSpPr>
          <p:spPr>
            <a:xfrm>
              <a:off x="4672706" y="1691029"/>
              <a:ext cx="10133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F4437A34-9938-0C95-5A6B-E9CD85428D18}"/>
              </a:ext>
            </a:extLst>
          </p:cNvPr>
          <p:cNvSpPr txBox="1"/>
          <p:nvPr/>
        </p:nvSpPr>
        <p:spPr>
          <a:xfrm>
            <a:off x="8252074" y="397205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…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CA7C20D5-0EEB-0C33-051B-819A2C7A4E8D}"/>
              </a:ext>
            </a:extLst>
          </p:cNvPr>
          <p:cNvSpPr txBox="1"/>
          <p:nvPr/>
        </p:nvSpPr>
        <p:spPr>
          <a:xfrm>
            <a:off x="8253028" y="447843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…</a:t>
            </a:r>
            <a:endParaRPr kumimoji="1" lang="en-US" altLang="ja-JP"/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AA41CE1E-C0B1-600F-A2ED-152882ACF2F9}"/>
              </a:ext>
            </a:extLst>
          </p:cNvPr>
          <p:cNvSpPr txBox="1"/>
          <p:nvPr/>
        </p:nvSpPr>
        <p:spPr>
          <a:xfrm>
            <a:off x="8369665" y="484047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…</a:t>
            </a:r>
            <a:endParaRPr kumimoji="1" lang="en-US" altLang="ja-JP"/>
          </a:p>
        </p:txBody>
      </p:sp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230AA6F6-2A6E-856E-0640-CFABD714B2A6}"/>
              </a:ext>
            </a:extLst>
          </p:cNvPr>
          <p:cNvGrpSpPr/>
          <p:nvPr/>
        </p:nvGrpSpPr>
        <p:grpSpPr>
          <a:xfrm flipH="1">
            <a:off x="8607166" y="4136257"/>
            <a:ext cx="774970" cy="1034420"/>
            <a:chOff x="3999071" y="746609"/>
            <a:chExt cx="774970" cy="1034420"/>
          </a:xfrm>
        </p:grpSpPr>
        <p:sp>
          <p:nvSpPr>
            <p:cNvPr id="74" name="円/楕円 73">
              <a:extLst>
                <a:ext uri="{FF2B5EF4-FFF2-40B4-BE49-F238E27FC236}">
                  <a16:creationId xmlns:a16="http://schemas.microsoft.com/office/drawing/2014/main" id="{F31CA2FB-C0E3-51DD-F1F0-42D99EA6DE51}"/>
                </a:ext>
              </a:extLst>
            </p:cNvPr>
            <p:cNvSpPr/>
            <p:nvPr/>
          </p:nvSpPr>
          <p:spPr>
            <a:xfrm>
              <a:off x="3999071" y="1005845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/>
            </a:p>
          </p:txBody>
        </p:sp>
        <p:sp>
          <p:nvSpPr>
            <p:cNvPr id="75" name="円/楕円 74">
              <a:extLst>
                <a:ext uri="{FF2B5EF4-FFF2-40B4-BE49-F238E27FC236}">
                  <a16:creationId xmlns:a16="http://schemas.microsoft.com/office/drawing/2014/main" id="{36517EC7-41A2-E24B-CAEC-D15CA0EC433F}"/>
                </a:ext>
              </a:extLst>
            </p:cNvPr>
            <p:cNvSpPr/>
            <p:nvPr/>
          </p:nvSpPr>
          <p:spPr>
            <a:xfrm>
              <a:off x="3999071" y="1356721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/>
            </a:p>
          </p:txBody>
        </p:sp>
        <p:sp>
          <p:nvSpPr>
            <p:cNvPr id="76" name="円/楕円 75">
              <a:extLst>
                <a:ext uri="{FF2B5EF4-FFF2-40B4-BE49-F238E27FC236}">
                  <a16:creationId xmlns:a16="http://schemas.microsoft.com/office/drawing/2014/main" id="{49D14B13-B16A-E246-C498-799E00661409}"/>
                </a:ext>
              </a:extLst>
            </p:cNvPr>
            <p:cNvSpPr/>
            <p:nvPr/>
          </p:nvSpPr>
          <p:spPr>
            <a:xfrm>
              <a:off x="4470768" y="746609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/>
            </a:p>
          </p:txBody>
        </p:sp>
        <p:sp>
          <p:nvSpPr>
            <p:cNvPr id="77" name="円/楕円 76">
              <a:extLst>
                <a:ext uri="{FF2B5EF4-FFF2-40B4-BE49-F238E27FC236}">
                  <a16:creationId xmlns:a16="http://schemas.microsoft.com/office/drawing/2014/main" id="{E09461D9-DDBE-F839-A725-89BDB9C97EF1}"/>
                </a:ext>
              </a:extLst>
            </p:cNvPr>
            <p:cNvSpPr/>
            <p:nvPr/>
          </p:nvSpPr>
          <p:spPr>
            <a:xfrm>
              <a:off x="4488363" y="1157724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/>
            </a:p>
          </p:txBody>
        </p:sp>
        <p:sp>
          <p:nvSpPr>
            <p:cNvPr id="78" name="円/楕円 77">
              <a:extLst>
                <a:ext uri="{FF2B5EF4-FFF2-40B4-BE49-F238E27FC236}">
                  <a16:creationId xmlns:a16="http://schemas.microsoft.com/office/drawing/2014/main" id="{AE01BE7C-6BE1-AD85-09FA-7893CAE4AC19}"/>
                </a:ext>
              </a:extLst>
            </p:cNvPr>
            <p:cNvSpPr/>
            <p:nvPr/>
          </p:nvSpPr>
          <p:spPr>
            <a:xfrm>
              <a:off x="4492706" y="1601029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/>
            </a:p>
          </p:txBody>
        </p:sp>
        <p:cxnSp>
          <p:nvCxnSpPr>
            <p:cNvPr id="79" name="直線コネクタ 78">
              <a:extLst>
                <a:ext uri="{FF2B5EF4-FFF2-40B4-BE49-F238E27FC236}">
                  <a16:creationId xmlns:a16="http://schemas.microsoft.com/office/drawing/2014/main" id="{A944AB78-4677-8C14-A797-51649781718E}"/>
                </a:ext>
              </a:extLst>
            </p:cNvPr>
            <p:cNvCxnSpPr>
              <a:cxnSpLocks/>
              <a:stCxn id="74" idx="7"/>
              <a:endCxn id="76" idx="2"/>
            </p:cNvCxnSpPr>
            <p:nvPr/>
          </p:nvCxnSpPr>
          <p:spPr>
            <a:xfrm flipV="1">
              <a:off x="4152711" y="836609"/>
              <a:ext cx="318057" cy="19559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コネクタ 79">
              <a:extLst>
                <a:ext uri="{FF2B5EF4-FFF2-40B4-BE49-F238E27FC236}">
                  <a16:creationId xmlns:a16="http://schemas.microsoft.com/office/drawing/2014/main" id="{3763A0EC-B6AC-7610-C320-76B2F77FFA94}"/>
                </a:ext>
              </a:extLst>
            </p:cNvPr>
            <p:cNvCxnSpPr>
              <a:cxnSpLocks/>
              <a:stCxn id="74" idx="7"/>
              <a:endCxn id="77" idx="2"/>
            </p:cNvCxnSpPr>
            <p:nvPr/>
          </p:nvCxnSpPr>
          <p:spPr>
            <a:xfrm>
              <a:off x="4152711" y="1032205"/>
              <a:ext cx="335652" cy="21551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コネクタ 80">
              <a:extLst>
                <a:ext uri="{FF2B5EF4-FFF2-40B4-BE49-F238E27FC236}">
                  <a16:creationId xmlns:a16="http://schemas.microsoft.com/office/drawing/2014/main" id="{228D9B65-1214-E708-0FA3-86E32EAE5E89}"/>
                </a:ext>
              </a:extLst>
            </p:cNvPr>
            <p:cNvCxnSpPr>
              <a:cxnSpLocks/>
              <a:endCxn id="78" idx="3"/>
            </p:cNvCxnSpPr>
            <p:nvPr/>
          </p:nvCxnSpPr>
          <p:spPr>
            <a:xfrm>
              <a:off x="4159618" y="1065090"/>
              <a:ext cx="359448" cy="68957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コネクタ 81">
              <a:extLst>
                <a:ext uri="{FF2B5EF4-FFF2-40B4-BE49-F238E27FC236}">
                  <a16:creationId xmlns:a16="http://schemas.microsoft.com/office/drawing/2014/main" id="{D90D6E77-7380-C3DB-5A7E-16B80D01231A}"/>
                </a:ext>
              </a:extLst>
            </p:cNvPr>
            <p:cNvCxnSpPr>
              <a:cxnSpLocks/>
              <a:stCxn id="75" idx="7"/>
              <a:endCxn id="76" idx="2"/>
            </p:cNvCxnSpPr>
            <p:nvPr/>
          </p:nvCxnSpPr>
          <p:spPr>
            <a:xfrm flipV="1">
              <a:off x="4152711" y="836609"/>
              <a:ext cx="318057" cy="5464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コネクタ 82">
              <a:extLst>
                <a:ext uri="{FF2B5EF4-FFF2-40B4-BE49-F238E27FC236}">
                  <a16:creationId xmlns:a16="http://schemas.microsoft.com/office/drawing/2014/main" id="{2ABB69FB-F27A-9111-E78D-5187E70E37CF}"/>
                </a:ext>
              </a:extLst>
            </p:cNvPr>
            <p:cNvCxnSpPr>
              <a:cxnSpLocks/>
              <a:stCxn id="75" idx="7"/>
              <a:endCxn id="77" idx="2"/>
            </p:cNvCxnSpPr>
            <p:nvPr/>
          </p:nvCxnSpPr>
          <p:spPr>
            <a:xfrm flipV="1">
              <a:off x="4152711" y="1247724"/>
              <a:ext cx="335652" cy="13535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コネクタ 83">
              <a:extLst>
                <a:ext uri="{FF2B5EF4-FFF2-40B4-BE49-F238E27FC236}">
                  <a16:creationId xmlns:a16="http://schemas.microsoft.com/office/drawing/2014/main" id="{54AB81FC-232F-EF05-D724-FADDFB24DD00}"/>
                </a:ext>
              </a:extLst>
            </p:cNvPr>
            <p:cNvCxnSpPr>
              <a:cxnSpLocks/>
              <a:stCxn id="75" idx="7"/>
              <a:endCxn id="78" idx="2"/>
            </p:cNvCxnSpPr>
            <p:nvPr/>
          </p:nvCxnSpPr>
          <p:spPr>
            <a:xfrm>
              <a:off x="4152711" y="1383081"/>
              <a:ext cx="339995" cy="3079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コネクタ 84">
              <a:extLst>
                <a:ext uri="{FF2B5EF4-FFF2-40B4-BE49-F238E27FC236}">
                  <a16:creationId xmlns:a16="http://schemas.microsoft.com/office/drawing/2014/main" id="{9369D54F-BD97-9844-D22B-D2853414D2FE}"/>
                </a:ext>
              </a:extLst>
            </p:cNvPr>
            <p:cNvCxnSpPr>
              <a:cxnSpLocks/>
              <a:stCxn id="76" idx="6"/>
            </p:cNvCxnSpPr>
            <p:nvPr/>
          </p:nvCxnSpPr>
          <p:spPr>
            <a:xfrm>
              <a:off x="4650768" y="836609"/>
              <a:ext cx="123273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コネクタ 85">
              <a:extLst>
                <a:ext uri="{FF2B5EF4-FFF2-40B4-BE49-F238E27FC236}">
                  <a16:creationId xmlns:a16="http://schemas.microsoft.com/office/drawing/2014/main" id="{934D19F4-47F2-1CAE-2FF4-D8E509CE9332}"/>
                </a:ext>
              </a:extLst>
            </p:cNvPr>
            <p:cNvCxnSpPr>
              <a:cxnSpLocks/>
              <a:stCxn id="77" idx="6"/>
            </p:cNvCxnSpPr>
            <p:nvPr/>
          </p:nvCxnSpPr>
          <p:spPr>
            <a:xfrm>
              <a:off x="4668363" y="1247724"/>
              <a:ext cx="105678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コネクタ 86">
              <a:extLst>
                <a:ext uri="{FF2B5EF4-FFF2-40B4-BE49-F238E27FC236}">
                  <a16:creationId xmlns:a16="http://schemas.microsoft.com/office/drawing/2014/main" id="{F6A3531A-6DFE-F6CC-B93B-AA379D1E4EEC}"/>
                </a:ext>
              </a:extLst>
            </p:cNvPr>
            <p:cNvCxnSpPr>
              <a:cxnSpLocks/>
              <a:stCxn id="78" idx="6"/>
            </p:cNvCxnSpPr>
            <p:nvPr/>
          </p:nvCxnSpPr>
          <p:spPr>
            <a:xfrm>
              <a:off x="4672706" y="1691029"/>
              <a:ext cx="10133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テキスト ボックス 87">
                <a:extLst>
                  <a:ext uri="{FF2B5EF4-FFF2-40B4-BE49-F238E27FC236}">
                    <a16:creationId xmlns:a16="http://schemas.microsoft.com/office/drawing/2014/main" id="{8B5455EC-3AD1-6504-C24A-8283B34A76BB}"/>
                  </a:ext>
                </a:extLst>
              </p:cNvPr>
              <p:cNvSpPr txBox="1"/>
              <p:nvPr/>
            </p:nvSpPr>
            <p:spPr>
              <a:xfrm>
                <a:off x="6454615" y="4481445"/>
                <a:ext cx="105900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en-US" altLang="ja-JP" sz="2000"/>
              </a:p>
            </p:txBody>
          </p:sp>
        </mc:Choice>
        <mc:Fallback xmlns="">
          <p:sp>
            <p:nvSpPr>
              <p:cNvPr id="88" name="テキスト ボックス 87">
                <a:extLst>
                  <a:ext uri="{FF2B5EF4-FFF2-40B4-BE49-F238E27FC236}">
                    <a16:creationId xmlns:a16="http://schemas.microsoft.com/office/drawing/2014/main" id="{8B5455EC-3AD1-6504-C24A-8283B34A7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615" y="4481445"/>
                <a:ext cx="1059008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テキスト ボックス 88">
                <a:extLst>
                  <a:ext uri="{FF2B5EF4-FFF2-40B4-BE49-F238E27FC236}">
                    <a16:creationId xmlns:a16="http://schemas.microsoft.com/office/drawing/2014/main" id="{D3158944-33C1-AB06-8F9A-078D60069F3B}"/>
                  </a:ext>
                </a:extLst>
              </p:cNvPr>
              <p:cNvSpPr txBox="1"/>
              <p:nvPr/>
            </p:nvSpPr>
            <p:spPr>
              <a:xfrm>
                <a:off x="9414463" y="4450252"/>
                <a:ext cx="138691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b="0" i="1" smtClean="0">
                              <a:latin typeface="Cambria Math" panose="02040503050406030204" pitchFamily="18" charset="0"/>
                            </a:rPr>
                            <m:t>~</m:t>
                          </m:r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ja-JP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d>
                        <m:d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ja-JP" sz="2000" dirty="0"/>
              </a:p>
            </p:txBody>
          </p:sp>
        </mc:Choice>
        <mc:Fallback xmlns="">
          <p:sp>
            <p:nvSpPr>
              <p:cNvPr id="89" name="テキスト ボックス 88">
                <a:extLst>
                  <a:ext uri="{FF2B5EF4-FFF2-40B4-BE49-F238E27FC236}">
                    <a16:creationId xmlns:a16="http://schemas.microsoft.com/office/drawing/2014/main" id="{D3158944-33C1-AB06-8F9A-078D60069F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4463" y="4450252"/>
                <a:ext cx="1386911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テキスト ボックス 89">
                <a:extLst>
                  <a:ext uri="{FF2B5EF4-FFF2-40B4-BE49-F238E27FC236}">
                    <a16:creationId xmlns:a16="http://schemas.microsoft.com/office/drawing/2014/main" id="{4382456E-EDFE-5E5F-154A-1FC9F3ADE005}"/>
                  </a:ext>
                </a:extLst>
              </p:cNvPr>
              <p:cNvSpPr txBox="1"/>
              <p:nvPr/>
            </p:nvSpPr>
            <p:spPr>
              <a:xfrm>
                <a:off x="7682373" y="4421996"/>
                <a:ext cx="1603023" cy="4934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ja-JP" sz="2400" b="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ja-JP" sz="2400" b="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400" b="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ja-JP" sz="2400" b="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ja-JP" sz="2400"/>
              </a:p>
            </p:txBody>
          </p:sp>
        </mc:Choice>
        <mc:Fallback xmlns="">
          <p:sp>
            <p:nvSpPr>
              <p:cNvPr id="90" name="テキスト ボックス 89">
                <a:extLst>
                  <a:ext uri="{FF2B5EF4-FFF2-40B4-BE49-F238E27FC236}">
                    <a16:creationId xmlns:a16="http://schemas.microsoft.com/office/drawing/2014/main" id="{4382456E-EDFE-5E5F-154A-1FC9F3ADE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2373" y="4421996"/>
                <a:ext cx="1603023" cy="493405"/>
              </a:xfrm>
              <a:prstGeom prst="rect">
                <a:avLst/>
              </a:prstGeom>
              <a:blipFill>
                <a:blip r:embed="rId13"/>
                <a:stretch>
                  <a:fillRect b="-975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右中かっこ 95">
            <a:extLst>
              <a:ext uri="{FF2B5EF4-FFF2-40B4-BE49-F238E27FC236}">
                <a16:creationId xmlns:a16="http://schemas.microsoft.com/office/drawing/2014/main" id="{514C8247-9F37-092C-6801-C2E2D354248F}"/>
              </a:ext>
            </a:extLst>
          </p:cNvPr>
          <p:cNvSpPr/>
          <p:nvPr/>
        </p:nvSpPr>
        <p:spPr>
          <a:xfrm>
            <a:off x="3581400" y="2410141"/>
            <a:ext cx="291102" cy="3370040"/>
          </a:xfrm>
          <a:prstGeom prst="rightBrace">
            <a:avLst>
              <a:gd name="adj1" fmla="val 8333"/>
              <a:gd name="adj2" fmla="val 17073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テキスト ボックス 96">
                <a:extLst>
                  <a:ext uri="{FF2B5EF4-FFF2-40B4-BE49-F238E27FC236}">
                    <a16:creationId xmlns:a16="http://schemas.microsoft.com/office/drawing/2014/main" id="{B14DA47D-4541-9814-3301-1C5C1D3B7364}"/>
                  </a:ext>
                </a:extLst>
              </p:cNvPr>
              <p:cNvSpPr txBox="1"/>
              <p:nvPr/>
            </p:nvSpPr>
            <p:spPr>
              <a:xfrm>
                <a:off x="3872502" y="2662544"/>
                <a:ext cx="242790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000" dirty="0"/>
                  <a:t>Characterized by</a:t>
                </a:r>
              </a:p>
              <a:p>
                <a:r>
                  <a:rPr kumimoji="1" lang="en-US" altLang="ja-JP" sz="2000" dirty="0"/>
                  <a:t>vector field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ja-JP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ja-JP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altLang="ja-JP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ja-JP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ja-JP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kumimoji="1" lang="ja-JP" altLang="en-US" sz="2000"/>
              </a:p>
            </p:txBody>
          </p:sp>
        </mc:Choice>
        <mc:Fallback xmlns="">
          <p:sp>
            <p:nvSpPr>
              <p:cNvPr id="97" name="テキスト ボックス 96">
                <a:extLst>
                  <a:ext uri="{FF2B5EF4-FFF2-40B4-BE49-F238E27FC236}">
                    <a16:creationId xmlns:a16="http://schemas.microsoft.com/office/drawing/2014/main" id="{B14DA47D-4541-9814-3301-1C5C1D3B7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2502" y="2662544"/>
                <a:ext cx="2427909" cy="707886"/>
              </a:xfrm>
              <a:prstGeom prst="rect">
                <a:avLst/>
              </a:prstGeom>
              <a:blipFill>
                <a:blip r:embed="rId14"/>
                <a:stretch>
                  <a:fillRect l="-2073" t="-5263" b="-1403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76DF9086-C111-3F50-9A19-88AE6581EB25}"/>
                  </a:ext>
                </a:extLst>
              </p:cNvPr>
              <p:cNvSpPr txBox="1"/>
              <p:nvPr/>
            </p:nvSpPr>
            <p:spPr>
              <a:xfrm>
                <a:off x="6636102" y="2364570"/>
                <a:ext cx="3441381" cy="7416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  <m:t>𝑚𝑖𝑛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num>
                        <m:den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d>
                            <m:d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𝑚𝑖𝑛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ja-JP" altLang="en-US" sz="2000"/>
              </a:p>
            </p:txBody>
          </p:sp>
        </mc:Choice>
        <mc:Fallback xmlns=""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76DF9086-C111-3F50-9A19-88AE6581E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102" y="2364570"/>
                <a:ext cx="3441381" cy="741613"/>
              </a:xfrm>
              <a:prstGeom prst="rect">
                <a:avLst/>
              </a:prstGeom>
              <a:blipFill>
                <a:blip r:embed="rId15"/>
                <a:stretch>
                  <a:fillRect b="-169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DAFD46C1-FD70-E58C-95EE-A09D08845E9B}"/>
              </a:ext>
            </a:extLst>
          </p:cNvPr>
          <p:cNvSpPr txBox="1"/>
          <p:nvPr/>
        </p:nvSpPr>
        <p:spPr>
          <a:xfrm>
            <a:off x="7517072" y="3120107"/>
            <a:ext cx="4114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* Based on optimal transport theory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テキスト ボックス 102">
                <a:extLst>
                  <a:ext uri="{FF2B5EF4-FFF2-40B4-BE49-F238E27FC236}">
                    <a16:creationId xmlns:a16="http://schemas.microsoft.com/office/drawing/2014/main" id="{20F1F1AB-2F0A-D4D2-064B-27DAF621ADDA}"/>
                  </a:ext>
                </a:extLst>
              </p:cNvPr>
              <p:cNvSpPr txBox="1"/>
              <p:nvPr/>
            </p:nvSpPr>
            <p:spPr>
              <a:xfrm>
                <a:off x="6243202" y="5345560"/>
                <a:ext cx="5110598" cy="734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altLang="ja-JP" sz="2000" dirty="0"/>
                  <a:t> : learned parameters (weights)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b="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sz="2000" b="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ja-JP" sz="2000" b="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b="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ja-JP" sz="2000" b="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ja-JP" sz="2000" b="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ja-JP" sz="2000" b="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ja-JP" sz="2000" b="0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altLang="ja-JP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altLang="ja-JP" sz="20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ja-JP" sz="2000" dirty="0"/>
                  <a:t> is represented by a </a:t>
                </a:r>
                <a:r>
                  <a:rPr lang="en-US" altLang="ja-JP" sz="2000" b="1" u="sng" dirty="0"/>
                  <a:t>neural network</a:t>
                </a:r>
                <a:endParaRPr kumimoji="1" lang="en-US" altLang="ja-JP" sz="2000" dirty="0"/>
              </a:p>
            </p:txBody>
          </p:sp>
        </mc:Choice>
        <mc:Fallback xmlns="">
          <p:sp>
            <p:nvSpPr>
              <p:cNvPr id="103" name="テキスト ボックス 102">
                <a:extLst>
                  <a:ext uri="{FF2B5EF4-FFF2-40B4-BE49-F238E27FC236}">
                    <a16:creationId xmlns:a16="http://schemas.microsoft.com/office/drawing/2014/main" id="{20F1F1AB-2F0A-D4D2-064B-27DAF621A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202" y="5345560"/>
                <a:ext cx="5110598" cy="734304"/>
              </a:xfrm>
              <a:prstGeom prst="rect">
                <a:avLst/>
              </a:prstGeom>
              <a:blipFill>
                <a:blip r:embed="rId16"/>
                <a:stretch>
                  <a:fillRect t="-3390" b="-1016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テキスト ボックス 104">
                <a:extLst>
                  <a:ext uri="{FF2B5EF4-FFF2-40B4-BE49-F238E27FC236}">
                    <a16:creationId xmlns:a16="http://schemas.microsoft.com/office/drawing/2014/main" id="{292A3620-71C9-B1DB-39FC-AE88D5697811}"/>
                  </a:ext>
                </a:extLst>
              </p:cNvPr>
              <p:cNvSpPr txBox="1"/>
              <p:nvPr/>
            </p:nvSpPr>
            <p:spPr>
              <a:xfrm>
                <a:off x="6219881" y="3693528"/>
                <a:ext cx="6080298" cy="4265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2000" dirty="0"/>
                  <a:t>we learn a vector field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US" altLang="ja-JP" sz="20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altLang="ja-JP" sz="2000" b="1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b="1" i="1"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ja-JP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ja-JP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sz="2000" b="1" i="1">
                            <a:latin typeface="Cambria Math" panose="02040503050406030204" pitchFamily="18" charset="0"/>
                          </a:rPr>
                          <m:t>𝑮</m:t>
                        </m:r>
                        <m:r>
                          <a:rPr lang="en-US" altLang="ja-JP" sz="20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</m:e>
                    </m:d>
                  </m:oMath>
                </a14:m>
                <a:r>
                  <a:rPr lang="en-US" altLang="ja-JP" sz="2000" dirty="0"/>
                  <a:t>, approximating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sSub>
                          <m:sSubPr>
                            <m:ctrlPr>
                              <a:rPr lang="en-US" altLang="ja-JP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,  </m:t>
                            </m:r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endParaRPr kumimoji="1" lang="en-US" altLang="ja-JP" sz="2000" b="1" dirty="0"/>
              </a:p>
            </p:txBody>
          </p:sp>
        </mc:Choice>
        <mc:Fallback xmlns="">
          <p:sp>
            <p:nvSpPr>
              <p:cNvPr id="105" name="テキスト ボックス 104">
                <a:extLst>
                  <a:ext uri="{FF2B5EF4-FFF2-40B4-BE49-F238E27FC236}">
                    <a16:creationId xmlns:a16="http://schemas.microsoft.com/office/drawing/2014/main" id="{292A3620-71C9-B1DB-39FC-AE88D56978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9881" y="3693528"/>
                <a:ext cx="6080298" cy="426527"/>
              </a:xfrm>
              <a:prstGeom prst="rect">
                <a:avLst/>
              </a:prstGeom>
              <a:blipFill>
                <a:blip r:embed="rId17"/>
                <a:stretch>
                  <a:fillRect l="-1042" t="-5714" b="-1714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テキスト ボックス 105">
                <a:extLst>
                  <a:ext uri="{FF2B5EF4-FFF2-40B4-BE49-F238E27FC236}">
                    <a16:creationId xmlns:a16="http://schemas.microsoft.com/office/drawing/2014/main" id="{DF7129F8-D939-A5F7-69CA-508B96D8EF21}"/>
                  </a:ext>
                </a:extLst>
              </p:cNvPr>
              <p:cNvSpPr txBox="1"/>
              <p:nvPr/>
            </p:nvSpPr>
            <p:spPr>
              <a:xfrm>
                <a:off x="6219881" y="2009121"/>
                <a:ext cx="299184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000" b="0" dirty="0"/>
                  <a:t>Giving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ja-JP" sz="2000" dirty="0"/>
                  <a:t>, let’s define</a:t>
                </a:r>
                <a:endParaRPr kumimoji="1" lang="ja-JP" altLang="en-US" sz="2000"/>
              </a:p>
            </p:txBody>
          </p:sp>
        </mc:Choice>
        <mc:Fallback xmlns="">
          <p:sp>
            <p:nvSpPr>
              <p:cNvPr id="106" name="テキスト ボックス 105">
                <a:extLst>
                  <a:ext uri="{FF2B5EF4-FFF2-40B4-BE49-F238E27FC236}">
                    <a16:creationId xmlns:a16="http://schemas.microsoft.com/office/drawing/2014/main" id="{DF7129F8-D939-A5F7-69CA-508B96D8EF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9881" y="2009121"/>
                <a:ext cx="2991845" cy="400110"/>
              </a:xfrm>
              <a:prstGeom prst="rect">
                <a:avLst/>
              </a:prstGeom>
              <a:blipFill>
                <a:blip r:embed="rId18"/>
                <a:stretch>
                  <a:fillRect l="-2110" t="-9375" r="-1266" b="-2812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9BC89A66-B5B6-C79F-FFC8-C6039357FB4D}"/>
              </a:ext>
            </a:extLst>
          </p:cNvPr>
          <p:cNvSpPr txBox="1"/>
          <p:nvPr/>
        </p:nvSpPr>
        <p:spPr>
          <a:xfrm>
            <a:off x="1844901" y="1279048"/>
            <a:ext cx="8749959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Idea: Start from N(0, 1), and </a:t>
            </a:r>
            <a:r>
              <a:rPr lang="en-US" altLang="ja-JP" sz="2400" b="1" dirty="0"/>
              <a:t>l</a:t>
            </a:r>
            <a:r>
              <a:rPr kumimoji="1" lang="en-US" altLang="ja-JP" sz="2400" b="1" dirty="0"/>
              <a:t>earn</a:t>
            </a:r>
            <a:r>
              <a:rPr kumimoji="1" lang="en-US" altLang="ja-JP" sz="2400" dirty="0"/>
              <a:t> </a:t>
            </a:r>
            <a:r>
              <a:rPr kumimoji="1" lang="en-US" altLang="ja-JP" sz="2400" b="1" dirty="0"/>
              <a:t>how to transform</a:t>
            </a:r>
            <a:r>
              <a:rPr kumimoji="1" lang="en-US" altLang="ja-JP" sz="2400" dirty="0"/>
              <a:t> N(0, 1) to p(G|L)</a:t>
            </a:r>
            <a:endParaRPr kumimoji="1" lang="ja-JP" altLang="en-US" sz="2400"/>
          </a:p>
        </p:txBody>
      </p:sp>
      <p:cxnSp>
        <p:nvCxnSpPr>
          <p:cNvPr id="110" name="直線矢印コネクタ 109">
            <a:extLst>
              <a:ext uri="{FF2B5EF4-FFF2-40B4-BE49-F238E27FC236}">
                <a16:creationId xmlns:a16="http://schemas.microsoft.com/office/drawing/2014/main" id="{FB3AC9D9-0C4C-D06A-CE11-5AFD74B266A9}"/>
              </a:ext>
            </a:extLst>
          </p:cNvPr>
          <p:cNvCxnSpPr>
            <a:cxnSpLocks/>
          </p:cNvCxnSpPr>
          <p:nvPr/>
        </p:nvCxnSpPr>
        <p:spPr>
          <a:xfrm>
            <a:off x="2784528" y="5164780"/>
            <a:ext cx="32711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テキスト ボックス 114">
                <a:extLst>
                  <a:ext uri="{FF2B5EF4-FFF2-40B4-BE49-F238E27FC236}">
                    <a16:creationId xmlns:a16="http://schemas.microsoft.com/office/drawing/2014/main" id="{C8624E3D-46C4-5572-50A8-D5015E0958B3}"/>
                  </a:ext>
                </a:extLst>
              </p:cNvPr>
              <p:cNvSpPr txBox="1"/>
              <p:nvPr/>
            </p:nvSpPr>
            <p:spPr>
              <a:xfrm>
                <a:off x="2948083" y="5080677"/>
                <a:ext cx="6942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ja-JP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</m:oMath>
                  </m:oMathPara>
                </a14:m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5" name="テキスト ボックス 114">
                <a:extLst>
                  <a:ext uri="{FF2B5EF4-FFF2-40B4-BE49-F238E27FC236}">
                    <a16:creationId xmlns:a16="http://schemas.microsoft.com/office/drawing/2014/main" id="{C8624E3D-46C4-5572-50A8-D5015E095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8083" y="5080677"/>
                <a:ext cx="694293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7903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9F6389D8-1BD6-396B-F1E0-A196F59FAA2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1" lang="en-US" altLang="ja-JP" sz="3600" b="0" dirty="0"/>
                  <a:t>Sampling from </a:t>
                </a:r>
                <a14:m>
                  <m:oMath xmlns:m="http://schemas.openxmlformats.org/officeDocument/2006/math">
                    <m:r>
                      <a:rPr kumimoji="1" lang="en-US" altLang="ja-JP" sz="3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36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ja-JP" sz="36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kumimoji="1" lang="en-US" altLang="ja-JP" sz="36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kumimoji="1" lang="en-US" altLang="ja-JP" sz="3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ja-JP" dirty="0"/>
                  <a:t>  </a:t>
                </a:r>
                <a:endParaRPr kumimoji="1" lang="ja-JP" altLang="en-US"/>
              </a:p>
            </p:txBody>
          </p:sp>
        </mc:Choice>
        <mc:Fallback xmlns="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9F6389D8-1BD6-396B-F1E0-A196F59FAA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220C72-E3B5-9645-51B1-B740D185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FD0EA0-C961-4C19-A396-F0780E0E9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56B8BB-8DFF-66DE-DB1A-2443392EC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13</a:t>
            </a:fld>
            <a:endParaRPr kumimoji="1" lang="en-US" altLang="ja-JP"/>
          </a:p>
        </p:txBody>
      </p: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D5495507-DDBD-A8D1-C353-7CD6613812E2}"/>
              </a:ext>
            </a:extLst>
          </p:cNvPr>
          <p:cNvCxnSpPr>
            <a:cxnSpLocks/>
          </p:cNvCxnSpPr>
          <p:nvPr/>
        </p:nvCxnSpPr>
        <p:spPr>
          <a:xfrm flipV="1">
            <a:off x="8177459" y="2832129"/>
            <a:ext cx="2196270" cy="15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62FD7BA0-4065-C8B1-AA55-745115F68646}"/>
                  </a:ext>
                </a:extLst>
              </p:cNvPr>
              <p:cNvSpPr txBox="1"/>
              <p:nvPr/>
            </p:nvSpPr>
            <p:spPr>
              <a:xfrm>
                <a:off x="7265551" y="2652865"/>
                <a:ext cx="7770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en-US" altLang="ja-JP" dirty="0"/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62FD7BA0-4065-C8B1-AA55-745115F686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5551" y="2652865"/>
                <a:ext cx="77700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99E4CBA4-01ED-A4A5-DAAC-2C46F9364EF2}"/>
                  </a:ext>
                </a:extLst>
              </p:cNvPr>
              <p:cNvSpPr txBox="1"/>
              <p:nvPr/>
            </p:nvSpPr>
            <p:spPr>
              <a:xfrm>
                <a:off x="7313175" y="5429751"/>
                <a:ext cx="7770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kumimoji="1" lang="en-US" altLang="ja-JP"/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99E4CBA4-01ED-A4A5-DAAC-2C46F9364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3175" y="5429751"/>
                <a:ext cx="77700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F4B5056E-7F65-BE6B-0827-9F1C79ACB50B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7654970" y="3019937"/>
            <a:ext cx="46709" cy="24098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C2204503-4F60-8F3C-19C2-1D21A6EBD2D5}"/>
                  </a:ext>
                </a:extLst>
              </p:cNvPr>
              <p:cNvSpPr txBox="1"/>
              <p:nvPr/>
            </p:nvSpPr>
            <p:spPr>
              <a:xfrm>
                <a:off x="9082992" y="2848073"/>
                <a:ext cx="3786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kumimoji="1" lang="en-US" altLang="ja-JP" dirty="0"/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C2204503-4F60-8F3C-19C2-1D21A6EBD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2992" y="2848073"/>
                <a:ext cx="37862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図 12" descr="Figure">
            <a:extLst>
              <a:ext uri="{FF2B5EF4-FFF2-40B4-BE49-F238E27FC236}">
                <a16:creationId xmlns:a16="http://schemas.microsoft.com/office/drawing/2014/main" id="{212F73DB-427D-F8B9-266F-FA145D0B63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296" y="1221901"/>
            <a:ext cx="2113431" cy="1568488"/>
          </a:xfrm>
          <a:prstGeom prst="rect">
            <a:avLst/>
          </a:prstGeom>
        </p:spPr>
      </p:pic>
      <p:pic>
        <p:nvPicPr>
          <p:cNvPr id="14" name="図 13" descr="Figure">
            <a:extLst>
              <a:ext uri="{FF2B5EF4-FFF2-40B4-BE49-F238E27FC236}">
                <a16:creationId xmlns:a16="http://schemas.microsoft.com/office/drawing/2014/main" id="{3DA140FF-A79A-19A8-B5AB-769A516F4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344" y="3609903"/>
            <a:ext cx="2704499" cy="2007151"/>
          </a:xfrm>
          <a:prstGeom prst="rect">
            <a:avLst/>
          </a:prstGeom>
        </p:spPr>
      </p:pic>
      <p:pic>
        <p:nvPicPr>
          <p:cNvPr id="15" name="図 14" descr="Figure">
            <a:extLst>
              <a:ext uri="{FF2B5EF4-FFF2-40B4-BE49-F238E27FC236}">
                <a16:creationId xmlns:a16="http://schemas.microsoft.com/office/drawing/2014/main" id="{652EF9DB-6F42-5469-9267-F56D69AB64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307" y="2803822"/>
            <a:ext cx="2574446" cy="1910631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D907BB2B-32E0-1AAF-8516-5E3C6445F4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183" y="2014214"/>
            <a:ext cx="2497286" cy="18533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48CA0D90-DCE7-8F4A-DC7E-C5FE06771FF2}"/>
                  </a:ext>
                </a:extLst>
              </p:cNvPr>
              <p:cNvSpPr txBox="1"/>
              <p:nvPr/>
            </p:nvSpPr>
            <p:spPr>
              <a:xfrm>
                <a:off x="8423894" y="5621202"/>
                <a:ext cx="52091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kumimoji="1" lang="en-US" altLang="ja-JP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kumimoji="1" lang="en-US" altLang="ja-JP" dirty="0">
                    <a:solidFill>
                      <a:srgbClr val="FF0000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48CA0D90-DCE7-8F4A-DC7E-C5FE06771F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894" y="5621202"/>
                <a:ext cx="520912" cy="369332"/>
              </a:xfrm>
              <a:prstGeom prst="rect">
                <a:avLst/>
              </a:prstGeom>
              <a:blipFill>
                <a:blip r:embed="rId10"/>
                <a:stretch>
                  <a:fillRect t="-6667" r="-7143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F7B253FA-C9BD-1750-4540-13DD50C28156}"/>
                  </a:ext>
                </a:extLst>
              </p:cNvPr>
              <p:cNvSpPr txBox="1"/>
              <p:nvPr/>
            </p:nvSpPr>
            <p:spPr>
              <a:xfrm>
                <a:off x="1246585" y="1372167"/>
                <a:ext cx="4970643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kumimoji="1" lang="en-US" altLang="ja-JP" sz="2000" dirty="0"/>
                  <a:t>① Give the experimental value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F7B253FA-C9BD-1750-4540-13DD50C28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585" y="1372167"/>
                <a:ext cx="4970643" cy="400110"/>
              </a:xfrm>
              <a:prstGeom prst="rect">
                <a:avLst/>
              </a:prstGeom>
              <a:blipFill>
                <a:blip r:embed="rId11"/>
                <a:stretch>
                  <a:fillRect l="-1018" t="-9375" b="-25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9B8EA723-EF1F-861F-7993-6AD1A730FBCD}"/>
                  </a:ext>
                </a:extLst>
              </p:cNvPr>
              <p:cNvSpPr txBox="1"/>
              <p:nvPr/>
            </p:nvSpPr>
            <p:spPr>
              <a:xfrm>
                <a:off x="1246586" y="2941412"/>
                <a:ext cx="4970644" cy="12922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2000" dirty="0"/>
                  <a:t>③ Using the learned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kumimoji="1" lang="en-US" altLang="ja-JP" sz="2000" dirty="0"/>
                  <a:t>, solve the ODE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𝑑𝐺</m:t>
                          </m:r>
                        </m:num>
                        <m:den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ja-JP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ja-JP" sz="20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en-US" altLang="ja-JP" sz="2000" dirty="0"/>
              </a:p>
              <a:p>
                <a:r>
                  <a:rPr lang="en-US" altLang="ja-JP" sz="2000" dirty="0"/>
                  <a:t>numerically from </a:t>
                </a:r>
                <a14:m>
                  <m:oMath xmlns:m="http://schemas.openxmlformats.org/officeDocument/2006/math">
                    <m:r>
                      <a:rPr lang="en-US" altLang="ja-JP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ja-JP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ja-JP" sz="2000" dirty="0"/>
                  <a:t> to </a:t>
                </a:r>
                <a14:m>
                  <m:oMath xmlns:m="http://schemas.openxmlformats.org/officeDocument/2006/math">
                    <m:r>
                      <a:rPr lang="en-US" altLang="ja-JP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9B8EA723-EF1F-861F-7993-6AD1A730FB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586" y="2941412"/>
                <a:ext cx="4970644" cy="1292213"/>
              </a:xfrm>
              <a:prstGeom prst="rect">
                <a:avLst/>
              </a:prstGeom>
              <a:blipFill>
                <a:blip r:embed="rId12"/>
                <a:stretch>
                  <a:fillRect l="-1018" t="-2913" b="-67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3DB3D899-C8BA-6833-7E6C-1AF372D619FA}"/>
                  </a:ext>
                </a:extLst>
              </p:cNvPr>
              <p:cNvSpPr txBox="1"/>
              <p:nvPr/>
            </p:nvSpPr>
            <p:spPr>
              <a:xfrm>
                <a:off x="1246585" y="4528969"/>
                <a:ext cx="4970645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2000" dirty="0"/>
                  <a:t>④ The solution at </a:t>
                </a:r>
                <a14:m>
                  <m:oMath xmlns:m="http://schemas.openxmlformats.org/officeDocument/2006/math">
                    <m:r>
                      <a:rPr lang="en-US" altLang="ja-JP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ja-JP" sz="2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kumimoji="1" lang="en-US" altLang="ja-JP" sz="2000" dirty="0"/>
                  <a:t> is the estimate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3DB3D899-C8BA-6833-7E6C-1AF372D61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585" y="4528969"/>
                <a:ext cx="4970645" cy="400110"/>
              </a:xfrm>
              <a:prstGeom prst="rect">
                <a:avLst/>
              </a:prstGeom>
              <a:blipFill>
                <a:blip r:embed="rId13"/>
                <a:stretch>
                  <a:fillRect l="-1018" t="-9091" b="-242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円/楕円 20">
            <a:extLst>
              <a:ext uri="{FF2B5EF4-FFF2-40B4-BE49-F238E27FC236}">
                <a16:creationId xmlns:a16="http://schemas.microsoft.com/office/drawing/2014/main" id="{658757C5-8C66-7665-4263-D9C67BF5343E}"/>
              </a:ext>
            </a:extLst>
          </p:cNvPr>
          <p:cNvSpPr/>
          <p:nvPr/>
        </p:nvSpPr>
        <p:spPr>
          <a:xfrm>
            <a:off x="9433812" y="1673587"/>
            <a:ext cx="108000" cy="108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>
            <a:extLst>
              <a:ext uri="{FF2B5EF4-FFF2-40B4-BE49-F238E27FC236}">
                <a16:creationId xmlns:a16="http://schemas.microsoft.com/office/drawing/2014/main" id="{88C1D8C6-16E1-1594-47DF-AC4788A5B003}"/>
              </a:ext>
            </a:extLst>
          </p:cNvPr>
          <p:cNvSpPr/>
          <p:nvPr/>
        </p:nvSpPr>
        <p:spPr>
          <a:xfrm>
            <a:off x="9164306" y="2587833"/>
            <a:ext cx="108000" cy="108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/楕円 28">
            <a:extLst>
              <a:ext uri="{FF2B5EF4-FFF2-40B4-BE49-F238E27FC236}">
                <a16:creationId xmlns:a16="http://schemas.microsoft.com/office/drawing/2014/main" id="{0D263E3C-DBB3-72F4-E481-DD8EEB7B9DA5}"/>
              </a:ext>
            </a:extLst>
          </p:cNvPr>
          <p:cNvSpPr/>
          <p:nvPr/>
        </p:nvSpPr>
        <p:spPr>
          <a:xfrm>
            <a:off x="8890806" y="3518944"/>
            <a:ext cx="108000" cy="108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円/楕円 29">
            <a:extLst>
              <a:ext uri="{FF2B5EF4-FFF2-40B4-BE49-F238E27FC236}">
                <a16:creationId xmlns:a16="http://schemas.microsoft.com/office/drawing/2014/main" id="{47CC458A-A9A7-C23D-88AF-6CFBAD8F3AF7}"/>
              </a:ext>
            </a:extLst>
          </p:cNvPr>
          <p:cNvSpPr/>
          <p:nvPr/>
        </p:nvSpPr>
        <p:spPr>
          <a:xfrm>
            <a:off x="8612755" y="4498877"/>
            <a:ext cx="108000" cy="108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4589FEB4-A07F-A195-7774-7CC51BF422E6}"/>
              </a:ext>
            </a:extLst>
          </p:cNvPr>
          <p:cNvCxnSpPr>
            <a:cxnSpLocks/>
          </p:cNvCxnSpPr>
          <p:nvPr/>
        </p:nvCxnSpPr>
        <p:spPr>
          <a:xfrm flipV="1">
            <a:off x="8090183" y="5617054"/>
            <a:ext cx="2645660" cy="107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フリーフォーム 36">
            <a:extLst>
              <a:ext uri="{FF2B5EF4-FFF2-40B4-BE49-F238E27FC236}">
                <a16:creationId xmlns:a16="http://schemas.microsoft.com/office/drawing/2014/main" id="{F3848149-6918-CF2F-3740-4E06004BA855}"/>
              </a:ext>
            </a:extLst>
          </p:cNvPr>
          <p:cNvSpPr/>
          <p:nvPr/>
        </p:nvSpPr>
        <p:spPr>
          <a:xfrm>
            <a:off x="8659906" y="1775012"/>
            <a:ext cx="828338" cy="2753957"/>
          </a:xfrm>
          <a:custGeom>
            <a:avLst/>
            <a:gdLst>
              <a:gd name="connsiteX0" fmla="*/ 828338 w 828338"/>
              <a:gd name="connsiteY0" fmla="*/ 0 h 2753957"/>
              <a:gd name="connsiteX1" fmla="*/ 559397 w 828338"/>
              <a:gd name="connsiteY1" fmla="*/ 828339 h 2753957"/>
              <a:gd name="connsiteX2" fmla="*/ 279698 w 828338"/>
              <a:gd name="connsiteY2" fmla="*/ 1807284 h 2753957"/>
              <a:gd name="connsiteX3" fmla="*/ 0 w 828338"/>
              <a:gd name="connsiteY3" fmla="*/ 2753957 h 2753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8338" h="2753957">
                <a:moveTo>
                  <a:pt x="828338" y="0"/>
                </a:moveTo>
                <a:cubicBezTo>
                  <a:pt x="739587" y="263562"/>
                  <a:pt x="650837" y="527125"/>
                  <a:pt x="559397" y="828339"/>
                </a:cubicBezTo>
                <a:cubicBezTo>
                  <a:pt x="467957" y="1129553"/>
                  <a:pt x="372931" y="1486348"/>
                  <a:pt x="279698" y="1807284"/>
                </a:cubicBezTo>
                <a:cubicBezTo>
                  <a:pt x="186465" y="2128220"/>
                  <a:pt x="93232" y="2441088"/>
                  <a:pt x="0" y="2753957"/>
                </a:cubicBezTo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EA48D9E6-57B8-7928-0618-B4A8CEB7891A}"/>
                  </a:ext>
                </a:extLst>
              </p:cNvPr>
              <p:cNvSpPr txBox="1"/>
              <p:nvPr/>
            </p:nvSpPr>
            <p:spPr>
              <a:xfrm>
                <a:off x="1246585" y="2154627"/>
                <a:ext cx="4970643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2000" dirty="0"/>
                  <a:t>②</a:t>
                </a:r>
                <a:r>
                  <a:rPr kumimoji="1" lang="en-US" altLang="ja-JP" sz="2000" dirty="0"/>
                  <a:t> Sample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</m:sSub>
                  </m:oMath>
                </a14:m>
                <a:r>
                  <a:rPr kumimoji="1" lang="en-US" altLang="ja-JP" sz="2000" dirty="0"/>
                  <a:t>from N(0, 1)</a:t>
                </a:r>
              </a:p>
            </p:txBody>
          </p:sp>
        </mc:Choice>
        <mc:Fallback xmlns="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EA48D9E6-57B8-7928-0618-B4A8CEB789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585" y="2154627"/>
                <a:ext cx="4970643" cy="400110"/>
              </a:xfrm>
              <a:prstGeom prst="rect">
                <a:avLst/>
              </a:prstGeom>
              <a:blipFill>
                <a:blip r:embed="rId14"/>
                <a:stretch>
                  <a:fillRect l="-1018" t="-6061" b="-242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6D8CA0DD-1B35-AA90-687E-397F9896AC4F}"/>
              </a:ext>
            </a:extLst>
          </p:cNvPr>
          <p:cNvCxnSpPr>
            <a:cxnSpLocks/>
            <a:stCxn id="30" idx="4"/>
            <a:endCxn id="17" idx="0"/>
          </p:cNvCxnSpPr>
          <p:nvPr/>
        </p:nvCxnSpPr>
        <p:spPr>
          <a:xfrm>
            <a:off x="8666755" y="4606877"/>
            <a:ext cx="17595" cy="10143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60614DF6-07C5-640E-CD0F-940F9C6F9995}"/>
                  </a:ext>
                </a:extLst>
              </p:cNvPr>
              <p:cNvSpPr txBox="1"/>
              <p:nvPr/>
            </p:nvSpPr>
            <p:spPr>
              <a:xfrm>
                <a:off x="9254572" y="2867362"/>
                <a:ext cx="684097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kumimoji="1" lang="en-US" altLang="ja-JP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ja-JP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</m:sSub>
                    </m:oMath>
                  </m:oMathPara>
                </a14:m>
                <a:endParaRPr kumimoji="1" lang="en-US" altLang="ja-JP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60614DF6-07C5-640E-CD0F-940F9C6F99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4572" y="2867362"/>
                <a:ext cx="684097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4DADAE3B-33F5-8045-CEDD-7ECB3513ECF0}"/>
              </a:ext>
            </a:extLst>
          </p:cNvPr>
          <p:cNvCxnSpPr>
            <a:cxnSpLocks/>
          </p:cNvCxnSpPr>
          <p:nvPr/>
        </p:nvCxnSpPr>
        <p:spPr>
          <a:xfrm>
            <a:off x="9497433" y="1853037"/>
            <a:ext cx="0" cy="97909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下矢印 44">
            <a:extLst>
              <a:ext uri="{FF2B5EF4-FFF2-40B4-BE49-F238E27FC236}">
                <a16:creationId xmlns:a16="http://schemas.microsoft.com/office/drawing/2014/main" id="{466B5B34-C85D-8FA1-5632-511DEB8A81BA}"/>
              </a:ext>
            </a:extLst>
          </p:cNvPr>
          <p:cNvSpPr/>
          <p:nvPr/>
        </p:nvSpPr>
        <p:spPr>
          <a:xfrm>
            <a:off x="3575472" y="5034579"/>
            <a:ext cx="312868" cy="451254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ACD2BF4-C3AD-97BF-302B-780FF84AEBA2}"/>
              </a:ext>
            </a:extLst>
          </p:cNvPr>
          <p:cNvSpPr txBox="1"/>
          <p:nvPr/>
        </p:nvSpPr>
        <p:spPr>
          <a:xfrm>
            <a:off x="2328316" y="5591963"/>
            <a:ext cx="2807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Consistency check with L’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795705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2E8FBE-87E7-5892-03F5-5A7C939FE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Setup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2E589B-DA93-BA0C-21C9-18A24AB0C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00668B-68E9-B466-6F8F-1FB922BEE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D537EE5-E379-D624-F8F6-DA92C6E14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14</a:t>
            </a:fld>
            <a:endParaRPr kumimoji="1" lang="en-US" altLang="ja-JP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4C36616C-F5FF-DB18-B302-C1C2D6C2DE94}"/>
                  </a:ext>
                </a:extLst>
              </p:cNvPr>
              <p:cNvSpPr txBox="1"/>
              <p:nvPr/>
            </p:nvSpPr>
            <p:spPr>
              <a:xfrm>
                <a:off x="3826706" y="1751536"/>
                <a:ext cx="4311983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  <m:sup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sup>
                      </m:sSubSup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ja-JP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ja-JP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ja-JP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4C36616C-F5FF-DB18-B302-C1C2D6C2DE94}"/>
                  </a:ext>
                </a:extLst>
              </p:cNvPr>
              <p:cNvSpPr txBox="1"/>
              <p:nvPr/>
            </p:nvSpPr>
            <p:spPr>
              <a:xfrm>
                <a:off x="3826706" y="1751536"/>
                <a:ext cx="4311983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 xml:space="preserve">ℒ=𝑌𝑖𝛼𝜈𝑁𝑖 𝑙𝛼 𝐻 − 12𝑀𝑖𝑗𝑁𝑖𝑁𝑗+h.𝑐.</a:t>
                </a:r>
                <a:endParaRPr kumimoji="1" lang="en-US" altLang="ja-JP" sz="2000" dirty="0"/>
              </a:p>
            </p:txBody>
          </p:sp>
        </mc:Fallback>
      </mc:AlternateContent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393110E-014F-1DAE-7B18-29E24034FBD6}"/>
              </a:ext>
            </a:extLst>
          </p:cNvPr>
          <p:cNvSpPr txBox="1"/>
          <p:nvPr/>
        </p:nvSpPr>
        <p:spPr>
          <a:xfrm>
            <a:off x="658742" y="1334789"/>
            <a:ext cx="54372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/>
              <a:t>Type-</a:t>
            </a:r>
            <a:r>
              <a:rPr lang="en-US" altLang="ja-JP" sz="2000" dirty="0"/>
              <a:t>I</a:t>
            </a:r>
            <a:r>
              <a:rPr lang="en-US" altLang="ja-JP" sz="2000"/>
              <a:t> seesaw mechanism </a:t>
            </a:r>
            <a:r>
              <a:rPr lang="en-US" altLang="ja-JP" sz="2000" dirty="0"/>
              <a:t>(</a:t>
            </a:r>
            <a:r>
              <a:rPr lang="en-US" altLang="ja-JP" sz="2000"/>
              <a:t>no symmetry imposed</a:t>
            </a:r>
            <a:r>
              <a:rPr lang="en-US" altLang="ja-JP" sz="2000" dirty="0"/>
              <a:t>)</a:t>
            </a:r>
            <a:endParaRPr kumimoji="1" lang="en-US" altLang="ja-JP" sz="200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6E189BF-3C25-B8F8-2091-DDF9BADBA0C2}"/>
              </a:ext>
            </a:extLst>
          </p:cNvPr>
          <p:cNvSpPr txBox="1"/>
          <p:nvPr/>
        </p:nvSpPr>
        <p:spPr>
          <a:xfrm>
            <a:off x="2247641" y="4356542"/>
            <a:ext cx="79944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G: generate </a:t>
            </a:r>
            <a:r>
              <a:rPr lang="en-US" altLang="ja-JP" sz="2000" dirty="0"/>
              <a:t>10</a:t>
            </a:r>
            <a:r>
              <a:rPr lang="en-US" altLang="ja-JP" sz="2000" baseline="30000" dirty="0"/>
              <a:t>7</a:t>
            </a:r>
            <a:r>
              <a:rPr lang="en-US" altLang="ja-JP" sz="2000" dirty="0"/>
              <a:t> random samples, compute L → (G, L) dataset</a:t>
            </a:r>
            <a:endParaRPr kumimoji="1" lang="en-US" altLang="ja-JP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04F580C5-A13D-6C20-FB1B-F12E65944697}"/>
                  </a:ext>
                </a:extLst>
              </p:cNvPr>
              <p:cNvSpPr txBox="1"/>
              <p:nvPr/>
            </p:nvSpPr>
            <p:spPr>
              <a:xfrm>
                <a:off x="2751974" y="5360701"/>
                <a:ext cx="646144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000" b="1" dirty="0"/>
                  <a:t>L</a:t>
                </a:r>
                <a:r>
                  <a:rPr kumimoji="1" lang="en-US" altLang="ja-JP" sz="2000" b="1"/>
                  <a:t>: specify the data</a:t>
                </a:r>
                <a:r>
                  <a:rPr kumimoji="1" lang="en-US" altLang="ja-JP" sz="2000"/>
                  <a:t>, generate 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kumimoji="1" lang="en-US" altLang="ja-JP" sz="2000"/>
                  <a:t> model parameters</a:t>
                </a:r>
              </a:p>
            </p:txBody>
          </p:sp>
        </mc:Choice>
        <mc:Fallback xmlns="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04F580C5-A13D-6C20-FB1B-F12E65944697}"/>
                  </a:ext>
                </a:extLst>
              </p:cNvPr>
              <p:cNvSpPr txBox="1"/>
              <p:nvPr/>
            </p:nvSpPr>
            <p:spPr>
              <a:xfrm>
                <a:off x="2751974" y="5360701"/>
                <a:ext cx="646144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000" b="1" dirty="0"/>
                  <a:t>L</a:t>
                </a:r>
                <a:r>
                  <a:rPr kumimoji="1" lang="en-US" altLang="ja-JP" sz="2000" b="1"/>
                  <a:t>: specify the data</a:t>
                </a:r>
                <a:r>
                  <a:rPr kumimoji="1" lang="en-US" altLang="ja-JP" sz="2000"/>
                  <a:t xml:space="preserve">, generate </a:t>
                </a:r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3×106</a:t>
                </a:r>
                <a:r>
                  <a:rPr kumimoji="1" lang="en-US" altLang="ja-JP" sz="2000"/>
                  <a:t xml:space="preserve"> model parameters</a:t>
                </a:r>
              </a:p>
            </p:txBody>
          </p:sp>
        </mc:Fallback>
      </mc:AlternateContent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44A72AC-A86C-BAE9-818A-C6FCF463D755}"/>
              </a:ext>
            </a:extLst>
          </p:cNvPr>
          <p:cNvSpPr txBox="1"/>
          <p:nvPr/>
        </p:nvSpPr>
        <p:spPr>
          <a:xfrm>
            <a:off x="1051560" y="3940492"/>
            <a:ext cx="1645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Training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E337516-095C-0E03-3494-AD1A5921BC1B}"/>
              </a:ext>
            </a:extLst>
          </p:cNvPr>
          <p:cNvSpPr txBox="1"/>
          <p:nvPr/>
        </p:nvSpPr>
        <p:spPr>
          <a:xfrm>
            <a:off x="1051560" y="5032483"/>
            <a:ext cx="1645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Generation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A8DB003-76E1-FF74-A839-9702452F47D0}"/>
              </a:ext>
            </a:extLst>
          </p:cNvPr>
          <p:cNvSpPr txBox="1"/>
          <p:nvPr/>
        </p:nvSpPr>
        <p:spPr>
          <a:xfrm>
            <a:off x="999830" y="2597101"/>
            <a:ext cx="11054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/>
              <a:t>Parameters </a:t>
            </a:r>
            <a:r>
              <a:rPr kumimoji="1" lang="en-US" altLang="ja-JP" sz="2000" b="1" dirty="0"/>
              <a:t>G</a:t>
            </a:r>
            <a:r>
              <a:rPr kumimoji="1" lang="en-US" altLang="ja-JP" sz="2000"/>
              <a:t>: Re/Im parts of </a:t>
            </a:r>
            <a:r>
              <a:rPr kumimoji="1" lang="en-US" altLang="ja-JP" sz="2000" dirty="0"/>
              <a:t>Y</a:t>
            </a:r>
            <a:r>
              <a:rPr kumimoji="1" lang="en-US" altLang="ja-JP" sz="2000"/>
              <a:t> </a:t>
            </a:r>
            <a:r>
              <a:rPr kumimoji="1" lang="en-US" altLang="ja-JP" sz="2000" dirty="0"/>
              <a:t>(18), M</a:t>
            </a:r>
            <a:r>
              <a:rPr kumimoji="1" lang="en-US" altLang="ja-JP" sz="2000"/>
              <a:t> absolute values </a:t>
            </a:r>
            <a:r>
              <a:rPr kumimoji="1" lang="en-US" altLang="ja-JP" sz="2000" dirty="0"/>
              <a:t>(3), M</a:t>
            </a:r>
            <a:r>
              <a:rPr kumimoji="1" lang="en-US" altLang="ja-JP" sz="2000"/>
              <a:t> phases </a:t>
            </a:r>
            <a:r>
              <a:rPr kumimoji="1" lang="en-US" altLang="ja-JP" sz="2000" dirty="0"/>
              <a:t>(2)</a:t>
            </a:r>
            <a:endParaRPr kumimoji="1" lang="en-US" altLang="ja-JP" sz="200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FF6CE0C-F922-A692-A0E2-12454112D12E}"/>
              </a:ext>
            </a:extLst>
          </p:cNvPr>
          <p:cNvSpPr txBox="1"/>
          <p:nvPr/>
        </p:nvSpPr>
        <p:spPr>
          <a:xfrm>
            <a:off x="999830" y="2994718"/>
            <a:ext cx="29482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/>
              <a:t>Observables L</a:t>
            </a:r>
            <a:r>
              <a:rPr lang="en-US" altLang="ja-JP" sz="2000" dirty="0"/>
              <a:t>    </a:t>
            </a:r>
            <a:r>
              <a:rPr kumimoji="1" lang="en-US" altLang="ja-JP" sz="2000" dirty="0"/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B8F1CC33-9C87-AFB6-7A9F-B0E3BC5391F8}"/>
                  </a:ext>
                </a:extLst>
              </p:cNvPr>
              <p:cNvSpPr txBox="1"/>
              <p:nvPr/>
            </p:nvSpPr>
            <p:spPr>
              <a:xfrm>
                <a:off x="3753114" y="2977537"/>
                <a:ext cx="4479431" cy="4058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ja-JP" sz="2000" i="1">
                        <a:latin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,, </m:t>
                    </m:r>
                    <m:func>
                      <m:func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e>
                    </m:func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kumimoji="1"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13</m:t>
                            </m:r>
                          </m:sub>
                        </m:sSub>
                      </m:e>
                    </m:func>
                  </m:oMath>
                </a14:m>
                <a:r>
                  <a:rPr kumimoji="1" lang="en-US" altLang="ja-JP" sz="2000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1"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23</m:t>
                            </m:r>
                          </m:sub>
                        </m:sSub>
                      </m:e>
                    </m:func>
                  </m:oMath>
                </a14:m>
                <a:endParaRPr kumimoji="1" lang="en-US" altLang="ja-JP" sz="2000"/>
              </a:p>
            </p:txBody>
          </p:sp>
        </mc:Choice>
        <mc:Fallback xmlns="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B8F1CC33-9C87-AFB6-7A9F-B0E3BC5391F8}"/>
                  </a:ext>
                </a:extLst>
              </p:cNvPr>
              <p:cNvSpPr txBox="1"/>
              <p:nvPr/>
            </p:nvSpPr>
            <p:spPr>
              <a:xfrm>
                <a:off x="3753114" y="2977537"/>
                <a:ext cx="4479431" cy="4058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000" i="1">
                    <a:latin typeface="Cambria Math" panose="02040503050406030204" pitchFamily="18" charset="0"/>
                  </a:rPr>
                  <a:t xml:space="preserve">∆𝑚212, ∆𝑚312,, sin2𝜃12,sin2𝜃13</a:t>
                </a:r>
                <a:r>
                  <a:rPr kumimoji="1" lang="en-US" altLang="ja-JP" sz="2000" dirty="0"/>
                  <a:t>, </a:t>
                </a:r>
                <a:r>
                  <a:rPr kumimoji="1" lang="en-US" altLang="ja-JP" sz="20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 xml:space="preserve">sin2𝜃23</a:t>
                </a:r>
                <a:endParaRPr kumimoji="1" lang="en-US" altLang="ja-JP" sz="200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8907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9C668B-B1E3-86FB-A761-DAAB786D6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Results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E037D3-1B8E-0B76-D9E1-FB12704CD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0B68E7-2B22-2E73-DF45-7ACEA7EFD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DD0029-2B8A-CB3D-EC30-792B82D8A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15</a:t>
            </a:fld>
            <a:endParaRPr kumimoji="1" lang="en-US" altLang="ja-JP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650E12B-0439-CDF4-97DA-1980F815B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403" y="1373448"/>
            <a:ext cx="7020526" cy="44281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55C8455A-6DCA-82D4-2972-8FF3851D5ED5}"/>
                  </a:ext>
                </a:extLst>
              </p:cNvPr>
              <p:cNvSpPr txBox="1"/>
              <p:nvPr/>
            </p:nvSpPr>
            <p:spPr>
              <a:xfrm>
                <a:off x="254980" y="3496701"/>
                <a:ext cx="5631712" cy="405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=(∆</m:t>
                    </m:r>
                    <m:sSubSup>
                      <m:sSubSup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ja-JP" sz="2000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sub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func>
                      <m:func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e>
                    </m:func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kumimoji="1"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13</m:t>
                            </m:r>
                          </m:sub>
                        </m:sSub>
                      </m:e>
                    </m:func>
                  </m:oMath>
                </a14:m>
                <a:r>
                  <a:rPr kumimoji="1" lang="en-US" altLang="ja-JP" sz="2000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1"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23</m:t>
                            </m:r>
                          </m:sub>
                        </m:sSub>
                      </m:e>
                    </m:func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55C8455A-6DCA-82D4-2972-8FF3851D5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80" y="3496701"/>
                <a:ext cx="5631712" cy="405817"/>
              </a:xfrm>
              <a:prstGeom prst="rect">
                <a:avLst/>
              </a:prstGeom>
              <a:blipFill>
                <a:blip r:embed="rId3"/>
                <a:stretch>
                  <a:fillRect t="-9091" b="-2424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A2F3763C-454A-9A6F-6D11-35520EFCE547}"/>
                  </a:ext>
                </a:extLst>
              </p:cNvPr>
              <p:cNvSpPr txBox="1"/>
              <p:nvPr/>
            </p:nvSpPr>
            <p:spPr>
              <a:xfrm>
                <a:off x="1500995" y="4437392"/>
                <a:ext cx="259212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&lt;2500</m:t>
                    </m:r>
                    <m:r>
                      <a:rPr kumimoji="1" lang="en-US" altLang="ja-JP" sz="2000" b="0" i="0" smtClean="0">
                        <a:latin typeface="Cambria Math" panose="02040503050406030204" pitchFamily="18" charset="0"/>
                      </a:rPr>
                      <m:t>:956607</m:t>
                    </m:r>
                  </m:oMath>
                </a14:m>
                <a:r>
                  <a:rPr kumimoji="1" lang="en-US" altLang="ja-JP" sz="2000" dirty="0"/>
                  <a:t> samples</a:t>
                </a:r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A2F3763C-454A-9A6F-6D11-35520EFCE547}"/>
                  </a:ext>
                </a:extLst>
              </p:cNvPr>
              <p:cNvSpPr txBox="1"/>
              <p:nvPr/>
            </p:nvSpPr>
            <p:spPr>
              <a:xfrm>
                <a:off x="1500995" y="4437392"/>
                <a:ext cx="259212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000" i="1">
                    <a:latin typeface="Cambria Math" panose="02040503050406030204" pitchFamily="18" charset="0"/>
                  </a:rPr>
                  <a:t xml:space="preserve">𝜒2&lt;2500:956607</a:t>
                </a:r>
                <a:r>
                  <a:rPr kumimoji="1" lang="en-US" altLang="ja-JP" sz="2000" dirty="0"/>
                  <a:t xml:space="preserve"> samples</a:t>
                </a:r>
                <a:endParaRPr kumimoji="1"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2D1FAC4C-BBC1-0990-1917-ED1B7DD0547A}"/>
                  </a:ext>
                </a:extLst>
              </p:cNvPr>
              <p:cNvSpPr txBox="1"/>
              <p:nvPr/>
            </p:nvSpPr>
            <p:spPr>
              <a:xfrm>
                <a:off x="1500995" y="4846667"/>
                <a:ext cx="253280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1" lang="en-US" altLang="ja-JP" sz="2000" b="0" i="0" smtClean="0">
                        <a:latin typeface="Cambria Math" panose="02040503050406030204" pitchFamily="18" charset="0"/>
                      </a:rPr>
                      <m:t>45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:640</m:t>
                    </m:r>
                  </m:oMath>
                </a14:m>
                <a:r>
                  <a:rPr kumimoji="1" lang="en-US" altLang="ja-JP" sz="2000" dirty="0"/>
                  <a:t> samples</a:t>
                </a:r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2D1FAC4C-BBC1-0990-1917-ED1B7DD054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995" y="4846667"/>
                <a:ext cx="2532809" cy="400110"/>
              </a:xfrm>
              <a:prstGeom prst="rect">
                <a:avLst/>
              </a:prstGeom>
              <a:blipFill>
                <a:blip r:embed="rId4"/>
                <a:stretch>
                  <a:fillRect t="-6061" r="-1500" b="-2424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3CD76DA3-53CD-5DA1-CA64-F24538F94854}"/>
                  </a:ext>
                </a:extLst>
              </p:cNvPr>
              <p:cNvSpPr txBox="1"/>
              <p:nvPr/>
            </p:nvSpPr>
            <p:spPr>
              <a:xfrm>
                <a:off x="220067" y="2125155"/>
                <a:ext cx="444063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000" dirty="0"/>
                  <a:t>Accuracy of generated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ja-JP" sz="2000" dirty="0"/>
                  <a:t> is evaluated by</a:t>
                </a:r>
              </a:p>
            </p:txBody>
          </p:sp>
        </mc:Choice>
        <mc:Fallback xmlns="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3CD76DA3-53CD-5DA1-CA64-F24538F948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67" y="2125155"/>
                <a:ext cx="4440639" cy="400110"/>
              </a:xfrm>
              <a:prstGeom prst="rect">
                <a:avLst/>
              </a:prstGeom>
              <a:blipFill>
                <a:blip r:embed="rId5"/>
                <a:stretch>
                  <a:fillRect l="-1425" t="-9375" r="-285" b="-2812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798399E2-47DE-64E4-2BF4-CDF2264603BA}"/>
                  </a:ext>
                </a:extLst>
              </p:cNvPr>
              <p:cNvSpPr txBox="1"/>
              <p:nvPr/>
            </p:nvSpPr>
            <p:spPr>
              <a:xfrm>
                <a:off x="1133138" y="2675835"/>
                <a:ext cx="3062377" cy="882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ja-JP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000" b="0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000" b="0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  <m:t>𝑒𝑥𝑝</m:t>
                                      </m:r>
                                    </m:sub>
                                  </m:s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p>
                                <m:sSupPr>
                                  <m:ctrlP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(3</m:t>
                                  </m:r>
                                  <m:sSub>
                                    <m:sSubPr>
                                      <m:ctrlP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798399E2-47DE-64E4-2BF4-CDF226460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138" y="2675835"/>
                <a:ext cx="3062377" cy="882999"/>
              </a:xfrm>
              <a:prstGeom prst="rect">
                <a:avLst/>
              </a:prstGeom>
              <a:blipFill>
                <a:blip r:embed="rId6"/>
                <a:stretch>
                  <a:fillRect t="-112676" b="-16338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9049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80A24705-1EBE-2204-294D-BA7315F4F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Recap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410823-B828-D0CF-874B-A06203BB6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233E5D-75B9-603E-756E-707F28EC2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0A33B84-32F3-C2E2-A84C-A6EAD8779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16</a:t>
            </a:fld>
            <a:endParaRPr kumimoji="1" lang="en-US" altLang="ja-JP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0AC9C2E-49EF-2DCA-5778-A78BB6EB76BD}"/>
              </a:ext>
            </a:extLst>
          </p:cNvPr>
          <p:cNvSpPr txBox="1"/>
          <p:nvPr/>
        </p:nvSpPr>
        <p:spPr>
          <a:xfrm>
            <a:off x="669911" y="2004240"/>
            <a:ext cx="69921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800" b="1" dirty="0"/>
              <a:t>①</a:t>
            </a:r>
            <a:r>
              <a:rPr kumimoji="1" lang="en-US" altLang="ja-JP" sz="1800" b="1"/>
              <a:t>How to explore the parameter region consistent with data</a:t>
            </a:r>
            <a:endParaRPr lang="en-US" altLang="ja-JP"/>
          </a:p>
        </p:txBody>
      </p:sp>
      <p:sp>
        <p:nvSpPr>
          <p:cNvPr id="10" name="右矢印 9">
            <a:extLst>
              <a:ext uri="{FF2B5EF4-FFF2-40B4-BE49-F238E27FC236}">
                <a16:creationId xmlns:a16="http://schemas.microsoft.com/office/drawing/2014/main" id="{E31D51A3-D39B-DD62-8966-77E57F1940CA}"/>
              </a:ext>
            </a:extLst>
          </p:cNvPr>
          <p:cNvSpPr/>
          <p:nvPr/>
        </p:nvSpPr>
        <p:spPr>
          <a:xfrm>
            <a:off x="2293885" y="2828683"/>
            <a:ext cx="872358" cy="281101"/>
          </a:xfrm>
          <a:prstGeom prst="rightArrow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D404C39-8A95-CBA1-0D1E-B96965B9FFA7}"/>
              </a:ext>
            </a:extLst>
          </p:cNvPr>
          <p:cNvSpPr txBox="1"/>
          <p:nvPr/>
        </p:nvSpPr>
        <p:spPr>
          <a:xfrm>
            <a:off x="3391692" y="2615290"/>
            <a:ext cx="3329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Parameter search using Flow Matching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32A8144-09D0-176B-BAE7-B3782A25CAB1}"/>
              </a:ext>
            </a:extLst>
          </p:cNvPr>
          <p:cNvSpPr txBox="1"/>
          <p:nvPr/>
        </p:nvSpPr>
        <p:spPr>
          <a:xfrm>
            <a:off x="754117" y="4395219"/>
            <a:ext cx="56545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u="sng" dirty="0"/>
              <a:t>②</a:t>
            </a:r>
            <a:r>
              <a:rPr lang="en-US" altLang="ja-JP" sz="1800" b="1" u="sng"/>
              <a:t>Finding nonlinear correlations among observables</a:t>
            </a:r>
            <a:endParaRPr lang="en-US" altLang="ja-JP"/>
          </a:p>
        </p:txBody>
      </p:sp>
      <p:sp>
        <p:nvSpPr>
          <p:cNvPr id="13" name="右矢印 12">
            <a:extLst>
              <a:ext uri="{FF2B5EF4-FFF2-40B4-BE49-F238E27FC236}">
                <a16:creationId xmlns:a16="http://schemas.microsoft.com/office/drawing/2014/main" id="{6C879A56-46B2-B769-639F-41856D0B5CBE}"/>
              </a:ext>
            </a:extLst>
          </p:cNvPr>
          <p:cNvSpPr/>
          <p:nvPr/>
        </p:nvSpPr>
        <p:spPr>
          <a:xfrm>
            <a:off x="2293885" y="5254049"/>
            <a:ext cx="872358" cy="242943"/>
          </a:xfrm>
          <a:prstGeom prst="rightArrow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83F0D88-5C3E-33A2-174A-1EA297D1E657}"/>
              </a:ext>
            </a:extLst>
          </p:cNvPr>
          <p:cNvSpPr txBox="1"/>
          <p:nvPr/>
        </p:nvSpPr>
        <p:spPr>
          <a:xfrm>
            <a:off x="3166243" y="5183475"/>
            <a:ext cx="4801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Finding relations via an Autoencoder</a:t>
            </a: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025414DC-A43C-2C8D-4984-4DB969AFFB52}"/>
              </a:ext>
            </a:extLst>
          </p:cNvPr>
          <p:cNvCxnSpPr>
            <a:cxnSpLocks/>
          </p:cNvCxnSpPr>
          <p:nvPr/>
        </p:nvCxnSpPr>
        <p:spPr>
          <a:xfrm>
            <a:off x="415158" y="3962400"/>
            <a:ext cx="1136168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グラフィックス 22" descr="Figure">
            <a:extLst>
              <a:ext uri="{FF2B5EF4-FFF2-40B4-BE49-F238E27FC236}">
                <a16:creationId xmlns:a16="http://schemas.microsoft.com/office/drawing/2014/main" id="{9D7B1D25-51D1-C019-CED9-F386C3AE4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000" y="1654601"/>
            <a:ext cx="914400" cy="914400"/>
          </a:xfrm>
          <a:prstGeom prst="rect">
            <a:avLst/>
          </a:prstGeom>
        </p:spPr>
      </p:pic>
      <p:sp>
        <p:nvSpPr>
          <p:cNvPr id="2" name="楕円 9">
            <a:extLst>
              <a:ext uri="{FF2B5EF4-FFF2-40B4-BE49-F238E27FC236}">
                <a16:creationId xmlns:a16="http://schemas.microsoft.com/office/drawing/2014/main" id="{E00C5D17-0691-27D7-4587-A41625B5DD7C}"/>
              </a:ext>
            </a:extLst>
          </p:cNvPr>
          <p:cNvSpPr/>
          <p:nvPr/>
        </p:nvSpPr>
        <p:spPr>
          <a:xfrm>
            <a:off x="7866709" y="1610229"/>
            <a:ext cx="2527151" cy="101470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6E6B13FF-1D9D-F540-0D1E-7BFDFAED6051}"/>
              </a:ext>
            </a:extLst>
          </p:cNvPr>
          <p:cNvSpPr/>
          <p:nvPr/>
        </p:nvSpPr>
        <p:spPr>
          <a:xfrm>
            <a:off x="8456351" y="1887686"/>
            <a:ext cx="1237404" cy="485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ysClr val="windowText" lastClr="00000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0A5CFD5-B0B1-BCBE-4334-3C939EC8DF61}"/>
              </a:ext>
            </a:extLst>
          </p:cNvPr>
          <p:cNvSpPr txBox="1"/>
          <p:nvPr/>
        </p:nvSpPr>
        <p:spPr>
          <a:xfrm>
            <a:off x="7662042" y="1226028"/>
            <a:ext cx="24359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dirty="0"/>
              <a:t>Full space of (Y, 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80EF5A8C-DE52-970B-69EB-2D7A25656C09}"/>
                  </a:ext>
                </a:extLst>
              </p:cNvPr>
              <p:cNvSpPr txBox="1"/>
              <p:nvPr/>
            </p:nvSpPr>
            <p:spPr>
              <a:xfrm>
                <a:off x="8125350" y="2908945"/>
                <a:ext cx="3332066" cy="71359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000" dirty="0">
                    <a:solidFill>
                      <a:sysClr val="windowText" lastClr="000000"/>
                    </a:solidFill>
                  </a:rPr>
                  <a:t>Region consistent with data of</a:t>
                </a:r>
              </a:p>
              <a:p>
                <a14:m>
                  <m:oMath xmlns:m="http://schemas.openxmlformats.org/officeDocument/2006/math">
                    <m:r>
                      <a:rPr lang="ja-JP" altLang="en-US" sz="2000" i="1" smtClean="0">
                        <a:latin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ja-JP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</m:t>
                        </m:r>
                      </m:sub>
                    </m:sSub>
                    <m:r>
                      <a:rPr kumimoji="1" lang="en-US" altLang="ja-JP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kumimoji="1" lang="en-US" altLang="ja-JP" sz="2000" dirty="0"/>
                  <a:t> </a:t>
                </a:r>
                <a:endParaRPr kumimoji="1" lang="en-US" altLang="ja-JP" sz="2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80EF5A8C-DE52-970B-69EB-2D7A25656C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5350" y="2908945"/>
                <a:ext cx="3332066" cy="713593"/>
              </a:xfrm>
              <a:prstGeom prst="rect">
                <a:avLst/>
              </a:prstGeom>
              <a:blipFill>
                <a:blip r:embed="rId4"/>
                <a:stretch>
                  <a:fillRect l="-1894" t="-3448" r="-75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C27CA41E-30EE-3778-B1AD-6B4B04DA90CB}"/>
              </a:ext>
            </a:extLst>
          </p:cNvPr>
          <p:cNvCxnSpPr>
            <a:cxnSpLocks/>
          </p:cNvCxnSpPr>
          <p:nvPr/>
        </p:nvCxnSpPr>
        <p:spPr>
          <a:xfrm flipV="1">
            <a:off x="8456351" y="2373572"/>
            <a:ext cx="226691" cy="55219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34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29E0AE-83B2-C1D8-025E-E2A2BF009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Finding Relations</a:t>
            </a:r>
            <a:br>
              <a:rPr kumimoji="1" lang="en-US" altLang="ja-JP" dirty="0"/>
            </a:br>
            <a:r>
              <a:rPr kumimoji="1" lang="en-US" altLang="ja-JP" dirty="0"/>
              <a:t>with an Autoencoder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2B9761F-FBB9-3900-837F-FF81716AB8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CD4496-0E5A-DAC5-760E-647174425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7FEF0B-1FB7-A341-78B3-D20644120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3DD178-0A73-180D-799F-BABE31312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17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1345561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B97F30-2EB7-B939-1D22-7EFCA956E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3A6F26-3D4D-524B-829C-D12CFECCF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7E84C2-7540-ED95-43A6-746A6F2C0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18</a:t>
            </a:fld>
            <a:endParaRPr kumimoji="1" lang="en-US" altLang="ja-JP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98FA606E-E192-4833-ED42-E1ADA5953223}"/>
                  </a:ext>
                </a:extLst>
              </p:cNvPr>
              <p:cNvSpPr txBox="1"/>
              <p:nvPr/>
            </p:nvSpPr>
            <p:spPr>
              <a:xfrm>
                <a:off x="5781206" y="829264"/>
                <a:ext cx="6132641" cy="7460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2000" dirty="0">
                    <a:latin typeface="+mj-ea"/>
                    <a:ea typeface="+mj-ea"/>
                  </a:rPr>
                  <a:t>9D joint distribution of observables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23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ja-JP" sz="2000">
                                  <a:latin typeface="Cambria Math" panose="02040503050406030204" pitchFamily="18" charset="0"/>
                                </a:rPr>
                                <m:t>CP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31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98FA606E-E192-4833-ED42-E1ADA5953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1206" y="829264"/>
                <a:ext cx="6132641" cy="746038"/>
              </a:xfrm>
              <a:prstGeom prst="rect">
                <a:avLst/>
              </a:prstGeom>
              <a:blipFill>
                <a:blip r:embed="rId3"/>
                <a:stretch>
                  <a:fillRect t="-5085" b="-678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楕円 9">
            <a:extLst>
              <a:ext uri="{FF2B5EF4-FFF2-40B4-BE49-F238E27FC236}">
                <a16:creationId xmlns:a16="http://schemas.microsoft.com/office/drawing/2014/main" id="{90BDFADA-B9A2-F4E7-D315-671C091ACF35}"/>
              </a:ext>
            </a:extLst>
          </p:cNvPr>
          <p:cNvSpPr/>
          <p:nvPr/>
        </p:nvSpPr>
        <p:spPr>
          <a:xfrm>
            <a:off x="469691" y="1642715"/>
            <a:ext cx="4114800" cy="161107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DF908720-7ADA-B294-CE10-1C73CBB2D6BB}"/>
              </a:ext>
            </a:extLst>
          </p:cNvPr>
          <p:cNvSpPr/>
          <p:nvPr/>
        </p:nvSpPr>
        <p:spPr>
          <a:xfrm>
            <a:off x="1100610" y="1798457"/>
            <a:ext cx="2758157" cy="13373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14033E33-94AF-A079-1F4F-60391A3912A5}"/>
              </a:ext>
            </a:extLst>
          </p:cNvPr>
          <p:cNvSpPr/>
          <p:nvPr/>
        </p:nvSpPr>
        <p:spPr>
          <a:xfrm>
            <a:off x="1700424" y="2279629"/>
            <a:ext cx="1643463" cy="7300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ysClr val="windowText" lastClr="00000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941B518-1A01-0645-0913-279843D117CE}"/>
              </a:ext>
            </a:extLst>
          </p:cNvPr>
          <p:cNvSpPr txBox="1"/>
          <p:nvPr/>
        </p:nvSpPr>
        <p:spPr>
          <a:xfrm>
            <a:off x="1639989" y="1236609"/>
            <a:ext cx="1764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Generated (Y, 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8B9DDD73-EA3A-9301-6DAB-DDB705A596B6}"/>
                  </a:ext>
                </a:extLst>
              </p:cNvPr>
              <p:cNvSpPr txBox="1"/>
              <p:nvPr/>
            </p:nvSpPr>
            <p:spPr>
              <a:xfrm>
                <a:off x="1959404" y="2441529"/>
                <a:ext cx="11255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&lt;45 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8B9DDD73-EA3A-9301-6DAB-DDB705A596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404" y="2441529"/>
                <a:ext cx="1125501" cy="369332"/>
              </a:xfrm>
              <a:prstGeom prst="rect">
                <a:avLst/>
              </a:prstGeom>
              <a:blipFill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33B70B3A-6EEF-FCA1-4E3A-215840871A8E}"/>
                  </a:ext>
                </a:extLst>
              </p:cNvPr>
              <p:cNvSpPr txBox="1"/>
              <p:nvPr/>
            </p:nvSpPr>
            <p:spPr>
              <a:xfrm>
                <a:off x="1893973" y="1873523"/>
                <a:ext cx="1354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&lt;2500 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33B70B3A-6EEF-FCA1-4E3A-215840871A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3973" y="1873523"/>
                <a:ext cx="1354730" cy="36933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楕円 9">
            <a:extLst>
              <a:ext uri="{FF2B5EF4-FFF2-40B4-BE49-F238E27FC236}">
                <a16:creationId xmlns:a16="http://schemas.microsoft.com/office/drawing/2014/main" id="{F9B734A2-4D32-841F-2E35-E0D36D7D62AB}"/>
              </a:ext>
            </a:extLst>
          </p:cNvPr>
          <p:cNvSpPr/>
          <p:nvPr/>
        </p:nvSpPr>
        <p:spPr>
          <a:xfrm>
            <a:off x="7343204" y="1668025"/>
            <a:ext cx="3749517" cy="16110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14" name="右矢印 13">
            <a:extLst>
              <a:ext uri="{FF2B5EF4-FFF2-40B4-BE49-F238E27FC236}">
                <a16:creationId xmlns:a16="http://schemas.microsoft.com/office/drawing/2014/main" id="{68D0CDF2-DBCE-A357-00F4-A08105296F3F}"/>
              </a:ext>
            </a:extLst>
          </p:cNvPr>
          <p:cNvSpPr/>
          <p:nvPr/>
        </p:nvSpPr>
        <p:spPr>
          <a:xfrm>
            <a:off x="5171606" y="2204197"/>
            <a:ext cx="1584483" cy="45924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>
            <a:extLst>
              <a:ext uri="{FF2B5EF4-FFF2-40B4-BE49-F238E27FC236}">
                <a16:creationId xmlns:a16="http://schemas.microsoft.com/office/drawing/2014/main" id="{864F86B9-7477-A439-1639-E7174704AE6F}"/>
              </a:ext>
            </a:extLst>
          </p:cNvPr>
          <p:cNvSpPr/>
          <p:nvPr/>
        </p:nvSpPr>
        <p:spPr>
          <a:xfrm>
            <a:off x="7838606" y="1798457"/>
            <a:ext cx="2758157" cy="13373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円/楕円 29">
            <a:extLst>
              <a:ext uri="{FF2B5EF4-FFF2-40B4-BE49-F238E27FC236}">
                <a16:creationId xmlns:a16="http://schemas.microsoft.com/office/drawing/2014/main" id="{E73C4FA5-C1DC-60E4-C5C9-BE362771BF55}"/>
              </a:ext>
            </a:extLst>
          </p:cNvPr>
          <p:cNvSpPr/>
          <p:nvPr/>
        </p:nvSpPr>
        <p:spPr>
          <a:xfrm>
            <a:off x="8438420" y="2279629"/>
            <a:ext cx="1643463" cy="7300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C3411220-A8A8-4DC0-0AE0-0107E57C8638}"/>
                  </a:ext>
                </a:extLst>
              </p:cNvPr>
              <p:cNvSpPr txBox="1"/>
              <p:nvPr/>
            </p:nvSpPr>
            <p:spPr>
              <a:xfrm>
                <a:off x="8697400" y="2441529"/>
                <a:ext cx="11255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&lt;45 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C3411220-A8A8-4DC0-0AE0-0107E57C86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7400" y="2441529"/>
                <a:ext cx="1125501" cy="369332"/>
              </a:xfrm>
              <a:prstGeom prst="rect">
                <a:avLst/>
              </a:prstGeom>
              <a:blipFill>
                <a:blip r:embed="rId6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FD39477D-FD4B-6526-6B6B-7B0FB7D37990}"/>
                  </a:ext>
                </a:extLst>
              </p:cNvPr>
              <p:cNvSpPr txBox="1"/>
              <p:nvPr/>
            </p:nvSpPr>
            <p:spPr>
              <a:xfrm>
                <a:off x="8631969" y="1873523"/>
                <a:ext cx="1354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&lt;2500 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FD39477D-FD4B-6526-6B6B-7B0FB7D379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1969" y="1873523"/>
                <a:ext cx="1354730" cy="369332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315E65E-DA12-AE10-62E9-28E880757717}"/>
              </a:ext>
            </a:extLst>
          </p:cNvPr>
          <p:cNvSpPr txBox="1"/>
          <p:nvPr/>
        </p:nvSpPr>
        <p:spPr>
          <a:xfrm>
            <a:off x="5001115" y="2784422"/>
            <a:ext cx="19254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Type I Seesaw</a:t>
            </a:r>
            <a:endParaRPr kumimoji="1" lang="ja-JP" altLang="en-US" sz="240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3E7B5C4-46CC-A227-C7D9-068DF4B1C203}"/>
              </a:ext>
            </a:extLst>
          </p:cNvPr>
          <p:cNvSpPr txBox="1"/>
          <p:nvPr/>
        </p:nvSpPr>
        <p:spPr>
          <a:xfrm>
            <a:off x="1083769" y="3714705"/>
            <a:ext cx="10425867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" altLang="ja-JP" sz="2400" dirty="0"/>
              <a:t>How can we uncover the correlations hidden in a 9-dimensional joint distribution?</a:t>
            </a:r>
            <a:endParaRPr kumimoji="1" lang="ja-JP" alt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B531FFD9-3629-D58F-2294-DECFB6AE8A98}"/>
                  </a:ext>
                </a:extLst>
              </p:cNvPr>
              <p:cNvSpPr txBox="1"/>
              <p:nvPr/>
            </p:nvSpPr>
            <p:spPr>
              <a:xfrm>
                <a:off x="200703" y="5647305"/>
                <a:ext cx="6096000" cy="403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altLang="ja-JP" sz="1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80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ja-JP" sz="1800" i="1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altLang="ja-JP" sz="1800" i="1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1800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sz="1800" i="1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1800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sz="1800" i="1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1800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23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b="1" i="1">
                                  <a:latin typeface="Cambria Math" panose="02040503050406030204" pitchFamily="18" charset="0"/>
                                </a:rPr>
                                <m:t>𝜹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ja-JP" sz="1800" b="1">
                                  <a:latin typeface="Cambria Math" panose="02040503050406030204" pitchFamily="18" charset="0"/>
                                </a:rPr>
                                <m:t>CP</m:t>
                              </m:r>
                            </m:sub>
                          </m:sSub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80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en-US" altLang="ja-JP" sz="1800" i="1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31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en-US" altLang="ja-JP" sz="1800" dirty="0"/>
              </a:p>
            </p:txBody>
          </p:sp>
        </mc:Choice>
        <mc:Fallback xmlns="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B531FFD9-3629-D58F-2294-DECFB6AE8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703" y="5647305"/>
                <a:ext cx="6096000" cy="403637"/>
              </a:xfrm>
              <a:prstGeom prst="rect">
                <a:avLst/>
              </a:prstGeom>
              <a:blipFill>
                <a:blip r:embed="rId8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2F9BBB3E-B1EE-B05A-9BDA-7C41BCBA11F6}"/>
              </a:ext>
            </a:extLst>
          </p:cNvPr>
          <p:cNvCxnSpPr>
            <a:cxnSpLocks/>
          </p:cNvCxnSpPr>
          <p:nvPr/>
        </p:nvCxnSpPr>
        <p:spPr>
          <a:xfrm>
            <a:off x="6096000" y="4441371"/>
            <a:ext cx="0" cy="1846641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48D112FE-7216-303A-F13C-8F28A195DDDB}"/>
              </a:ext>
            </a:extLst>
          </p:cNvPr>
          <p:cNvSpPr txBox="1"/>
          <p:nvPr/>
        </p:nvSpPr>
        <p:spPr>
          <a:xfrm>
            <a:off x="2095957" y="4432962"/>
            <a:ext cx="2104789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/>
              <a:t>Conventional</a:t>
            </a:r>
            <a:endParaRPr lang="ja-JP" altLang="en-US" sz="240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0BF0DA0-3CF8-3A60-1AF8-9AA11E0B948F}"/>
              </a:ext>
            </a:extLst>
          </p:cNvPr>
          <p:cNvSpPr txBox="1"/>
          <p:nvPr/>
        </p:nvSpPr>
        <p:spPr>
          <a:xfrm>
            <a:off x="8136853" y="4441371"/>
            <a:ext cx="2104789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/>
              <a:t>This work</a:t>
            </a:r>
            <a:endParaRPr lang="ja-JP" altLang="en-US" sz="2400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265113C5-BCF9-AE9A-B677-819D27742F0F}"/>
              </a:ext>
            </a:extLst>
          </p:cNvPr>
          <p:cNvSpPr/>
          <p:nvPr/>
        </p:nvSpPr>
        <p:spPr>
          <a:xfrm>
            <a:off x="7194783" y="5780610"/>
            <a:ext cx="1592943" cy="4499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9D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6E97A2D0-013B-9789-8680-39B024E5C2C6}"/>
              </a:ext>
            </a:extLst>
          </p:cNvPr>
          <p:cNvSpPr/>
          <p:nvPr/>
        </p:nvSpPr>
        <p:spPr>
          <a:xfrm>
            <a:off x="10081883" y="5803763"/>
            <a:ext cx="863910" cy="44994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bg1"/>
                </a:solidFill>
              </a:rPr>
              <a:t>2</a:t>
            </a:r>
            <a:r>
              <a:rPr kumimoji="1" lang="en-US" altLang="ja-JP" dirty="0">
                <a:solidFill>
                  <a:schemeClr val="bg1"/>
                </a:solidFill>
              </a:rPr>
              <a:t>D</a:t>
            </a:r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50" name="三角形 49">
            <a:extLst>
              <a:ext uri="{FF2B5EF4-FFF2-40B4-BE49-F238E27FC236}">
                <a16:creationId xmlns:a16="http://schemas.microsoft.com/office/drawing/2014/main" id="{3A3BED2A-579B-EA10-27AF-B629E50F1AC1}"/>
              </a:ext>
            </a:extLst>
          </p:cNvPr>
          <p:cNvSpPr/>
          <p:nvPr/>
        </p:nvSpPr>
        <p:spPr>
          <a:xfrm rot="5400000">
            <a:off x="9262799" y="5670451"/>
            <a:ext cx="426789" cy="693415"/>
          </a:xfrm>
          <a:prstGeom prst="triangle">
            <a:avLst/>
          </a:prstGeom>
          <a:gradFill>
            <a:gsLst>
              <a:gs pos="100000">
                <a:srgbClr val="FFC3C3"/>
              </a:gs>
              <a:gs pos="75000">
                <a:srgbClr val="FF9999"/>
              </a:gs>
              <a:gs pos="0">
                <a:srgbClr val="FF4444"/>
              </a:gs>
              <a:gs pos="21000">
                <a:srgbClr val="EE4444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E13E040-ADA1-3A03-A001-FA19AF050C84}"/>
              </a:ext>
            </a:extLst>
          </p:cNvPr>
          <p:cNvSpPr txBox="1"/>
          <p:nvPr/>
        </p:nvSpPr>
        <p:spPr>
          <a:xfrm>
            <a:off x="821433" y="5118072"/>
            <a:ext cx="50449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sz="2000" dirty="0"/>
              <a:t>Keep 2–3 observables and project out the rest.</a:t>
            </a:r>
            <a:endParaRPr kumimoji="1" lang="ja-JP" altLang="en-US" sz="200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15073F9-CC42-37A6-BC3D-FED269E24A2E}"/>
              </a:ext>
            </a:extLst>
          </p:cNvPr>
          <p:cNvSpPr txBox="1"/>
          <p:nvPr/>
        </p:nvSpPr>
        <p:spPr>
          <a:xfrm>
            <a:off x="7374872" y="5140700"/>
            <a:ext cx="3628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ja-JP" sz="2000" dirty="0"/>
              <a:t>Compress a 9D distribution to 2D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3503070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9EB5A6-D79C-CEC1-5CD6-842A4D65A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dirty="0"/>
              <a:t>Compressing the 9D Distribution with an Autoencoder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E0FC58-D0D8-E52E-F23D-129FADDA7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E31898E-0531-0079-0E27-2E645F81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33D575-67E5-D303-B4FA-21B2C223E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19</a:t>
            </a:fld>
            <a:endParaRPr kumimoji="1" lang="en-US" altLang="ja-JP"/>
          </a:p>
        </p:txBody>
      </p:sp>
      <p:sp>
        <p:nvSpPr>
          <p:cNvPr id="7" name="台形 6">
            <a:extLst>
              <a:ext uri="{FF2B5EF4-FFF2-40B4-BE49-F238E27FC236}">
                <a16:creationId xmlns:a16="http://schemas.microsoft.com/office/drawing/2014/main" id="{B4BEF497-DF9A-187C-B735-DE2FBF904A12}"/>
              </a:ext>
            </a:extLst>
          </p:cNvPr>
          <p:cNvSpPr/>
          <p:nvPr/>
        </p:nvSpPr>
        <p:spPr>
          <a:xfrm rot="5400000">
            <a:off x="4756438" y="2655003"/>
            <a:ext cx="1448253" cy="997918"/>
          </a:xfrm>
          <a:prstGeom prst="trapezoid">
            <a:avLst>
              <a:gd name="adj" fmla="val 42052"/>
            </a:avLst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5821786-C5F7-76AF-2527-C5ED0753A78B}"/>
              </a:ext>
            </a:extLst>
          </p:cNvPr>
          <p:cNvSpPr/>
          <p:nvPr/>
        </p:nvSpPr>
        <p:spPr>
          <a:xfrm>
            <a:off x="6174874" y="2828387"/>
            <a:ext cx="574092" cy="599518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rgbClr val="FF0000"/>
              </a:solidFill>
            </a:endParaRPr>
          </a:p>
        </p:txBody>
      </p:sp>
      <p:sp>
        <p:nvSpPr>
          <p:cNvPr id="9" name="台形 8">
            <a:extLst>
              <a:ext uri="{FF2B5EF4-FFF2-40B4-BE49-F238E27FC236}">
                <a16:creationId xmlns:a16="http://schemas.microsoft.com/office/drawing/2014/main" id="{2AE4D7C3-E6E8-2967-4BD5-8C6A597856CC}"/>
              </a:ext>
            </a:extLst>
          </p:cNvPr>
          <p:cNvSpPr/>
          <p:nvPr/>
        </p:nvSpPr>
        <p:spPr>
          <a:xfrm rot="16200000">
            <a:off x="6725773" y="2644695"/>
            <a:ext cx="1525044" cy="997921"/>
          </a:xfrm>
          <a:prstGeom prst="trapezoid">
            <a:avLst>
              <a:gd name="adj" fmla="val 46415"/>
            </a:avLst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0" name="右矢印 9">
            <a:extLst>
              <a:ext uri="{FF2B5EF4-FFF2-40B4-BE49-F238E27FC236}">
                <a16:creationId xmlns:a16="http://schemas.microsoft.com/office/drawing/2014/main" id="{E4C9C10B-93B2-A665-59EF-84C13C37E439}"/>
              </a:ext>
            </a:extLst>
          </p:cNvPr>
          <p:cNvSpPr/>
          <p:nvPr/>
        </p:nvSpPr>
        <p:spPr>
          <a:xfrm>
            <a:off x="3804798" y="2989896"/>
            <a:ext cx="756267" cy="303837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1" name="右矢印 10">
            <a:extLst>
              <a:ext uri="{FF2B5EF4-FFF2-40B4-BE49-F238E27FC236}">
                <a16:creationId xmlns:a16="http://schemas.microsoft.com/office/drawing/2014/main" id="{895F25F3-202E-CA29-A9A2-937F77E40025}"/>
              </a:ext>
            </a:extLst>
          </p:cNvPr>
          <p:cNvSpPr/>
          <p:nvPr/>
        </p:nvSpPr>
        <p:spPr>
          <a:xfrm>
            <a:off x="8182603" y="3035960"/>
            <a:ext cx="810130" cy="274322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59D8BB0-DE2B-384C-2BF5-88CEB204B830}"/>
              </a:ext>
            </a:extLst>
          </p:cNvPr>
          <p:cNvSpPr txBox="1"/>
          <p:nvPr/>
        </p:nvSpPr>
        <p:spPr>
          <a:xfrm>
            <a:off x="4929531" y="2953907"/>
            <a:ext cx="1154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Encoder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AFF1F45-D98F-678E-8BCF-1E3B90FF1F87}"/>
              </a:ext>
            </a:extLst>
          </p:cNvPr>
          <p:cNvSpPr txBox="1"/>
          <p:nvPr/>
        </p:nvSpPr>
        <p:spPr>
          <a:xfrm>
            <a:off x="6927648" y="2943600"/>
            <a:ext cx="1233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Decoder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9E32887-C3E5-16AC-030F-D244F769CE16}"/>
              </a:ext>
            </a:extLst>
          </p:cNvPr>
          <p:cNvSpPr txBox="1"/>
          <p:nvPr/>
        </p:nvSpPr>
        <p:spPr>
          <a:xfrm>
            <a:off x="9110519" y="2973066"/>
            <a:ext cx="18288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Reconstruction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6E8A798-D366-929A-FD68-4194222147EA}"/>
              </a:ext>
            </a:extLst>
          </p:cNvPr>
          <p:cNvSpPr txBox="1"/>
          <p:nvPr/>
        </p:nvSpPr>
        <p:spPr>
          <a:xfrm>
            <a:off x="5341117" y="3520398"/>
            <a:ext cx="22932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b="1" dirty="0">
                <a:solidFill>
                  <a:srgbClr val="FF0000"/>
                </a:solidFill>
              </a:rPr>
              <a:t>Latent space</a:t>
            </a:r>
          </a:p>
          <a:p>
            <a:pPr algn="ctr"/>
            <a:r>
              <a:rPr lang="en-US" altLang="ja-JP" sz="2400" dirty="0">
                <a:solidFill>
                  <a:srgbClr val="FF0000"/>
                </a:solidFill>
              </a:rPr>
              <a:t>(2D in this work)</a:t>
            </a:r>
            <a:endParaRPr kumimoji="1" lang="en-US" altLang="ja-JP" sz="2400" dirty="0">
              <a:solidFill>
                <a:srgbClr val="FF0000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5FD2205-78B7-8836-DF6B-25446C39BBE8}"/>
              </a:ext>
            </a:extLst>
          </p:cNvPr>
          <p:cNvSpPr txBox="1"/>
          <p:nvPr/>
        </p:nvSpPr>
        <p:spPr>
          <a:xfrm>
            <a:off x="1653539" y="4671801"/>
            <a:ext cx="904267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" altLang="ja-JP" sz="2400" dirty="0"/>
              <a:t>Reconstruction forces the latent space to retain the essential structure</a:t>
            </a:r>
            <a:endParaRPr kumimoji="1" lang="en-US" altLang="ja-JP" sz="2400" dirty="0">
              <a:ea typeface="+mj-ea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17B33E6-6413-CC1C-3C7F-AF267B576FF2}"/>
              </a:ext>
            </a:extLst>
          </p:cNvPr>
          <p:cNvSpPr txBox="1"/>
          <p:nvPr/>
        </p:nvSpPr>
        <p:spPr>
          <a:xfrm>
            <a:off x="609871" y="1986185"/>
            <a:ext cx="4063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latin typeface="+mj-ea"/>
                <a:ea typeface="+mj-ea"/>
              </a:rPr>
              <a:t>9D joint distribution of observables</a:t>
            </a:r>
            <a:endParaRPr kumimoji="1" lang="en-US" altLang="ja-JP" sz="2000" dirty="0"/>
          </a:p>
        </p:txBody>
      </p:sp>
      <p:sp>
        <p:nvSpPr>
          <p:cNvPr id="20" name="楕円 9">
            <a:extLst>
              <a:ext uri="{FF2B5EF4-FFF2-40B4-BE49-F238E27FC236}">
                <a16:creationId xmlns:a16="http://schemas.microsoft.com/office/drawing/2014/main" id="{DDA224F5-EA1C-4E48-73F1-4CC3FC419DDE}"/>
              </a:ext>
            </a:extLst>
          </p:cNvPr>
          <p:cNvSpPr/>
          <p:nvPr/>
        </p:nvSpPr>
        <p:spPr>
          <a:xfrm>
            <a:off x="1152000" y="2410589"/>
            <a:ext cx="2399064" cy="144825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21" name="円/楕円 20">
            <a:extLst>
              <a:ext uri="{FF2B5EF4-FFF2-40B4-BE49-F238E27FC236}">
                <a16:creationId xmlns:a16="http://schemas.microsoft.com/office/drawing/2014/main" id="{2A56FBBE-F3D5-1C49-8422-0FF46E95D8EB}"/>
              </a:ext>
            </a:extLst>
          </p:cNvPr>
          <p:cNvSpPr/>
          <p:nvPr/>
        </p:nvSpPr>
        <p:spPr>
          <a:xfrm>
            <a:off x="1448004" y="2664922"/>
            <a:ext cx="1873597" cy="88449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30D898C4-D716-150A-BC3A-4A1024AA65EF}"/>
                  </a:ext>
                </a:extLst>
              </p:cNvPr>
              <p:cNvSpPr txBox="1"/>
              <p:nvPr/>
            </p:nvSpPr>
            <p:spPr>
              <a:xfrm>
                <a:off x="1699575" y="2953748"/>
                <a:ext cx="1354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&lt;2500 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30D898C4-D716-150A-BC3A-4A1024AA6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575" y="2953748"/>
                <a:ext cx="1354730" cy="369332"/>
              </a:xfrm>
              <a:prstGeom prst="rect">
                <a:avLst/>
              </a:prstGeom>
              <a:blipFill>
                <a:blip r:embed="rId2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3B6EB6D-6356-BDD4-E091-723CA2D3808E}"/>
              </a:ext>
            </a:extLst>
          </p:cNvPr>
          <p:cNvSpPr txBox="1"/>
          <p:nvPr/>
        </p:nvSpPr>
        <p:spPr>
          <a:xfrm>
            <a:off x="3504237" y="2330653"/>
            <a:ext cx="1282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solidFill>
                  <a:srgbClr val="FF0000"/>
                </a:solidFill>
              </a:rPr>
              <a:t>Input Data</a:t>
            </a:r>
            <a:endParaRPr kumimoji="1" lang="ja-JP" altLang="en-US" sz="2000">
              <a:solidFill>
                <a:srgbClr val="FF0000"/>
              </a:solidFill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CE297223-F375-C59C-C91B-52FB39E74AC8}"/>
              </a:ext>
            </a:extLst>
          </p:cNvPr>
          <p:cNvCxnSpPr>
            <a:cxnSpLocks/>
          </p:cNvCxnSpPr>
          <p:nvPr/>
        </p:nvCxnSpPr>
        <p:spPr>
          <a:xfrm flipH="1">
            <a:off x="3126754" y="2530708"/>
            <a:ext cx="391746" cy="3022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009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E7C2CDA7-A8C9-E265-9A46-EE37C6922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Motivation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D8B726C-1B96-AFEC-E80A-8E5E2E288B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6E1A1C-8884-6240-3B02-216E5EC66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307C8D-9C32-CE95-90DC-06011A1F2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6C4A6F-8A3D-75B5-8996-0B07CE82E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2828109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7842A9-B510-80A5-006E-D470841C2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Latent space includes non-trivial features of </a:t>
            </a:r>
            <a:r>
              <a:rPr lang="en-US" altLang="ja-JP" dirty="0"/>
              <a:t>observables</a:t>
            </a:r>
            <a:r>
              <a:rPr kumimoji="1" lang="en-US" altLang="ja-JP" dirty="0"/>
              <a:t> data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05961C-1A06-3691-FE0B-57024D611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6A6F29-7915-587A-9E32-8442F0D94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A142C2-D181-F8A7-E3B8-483725C79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20</a:t>
            </a:fld>
            <a:endParaRPr kumimoji="1" lang="en-US" altLang="ja-JP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1F1B5D8-98B3-E8C4-CB6B-A192A34C0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461" y="1181101"/>
            <a:ext cx="5845665" cy="499670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6" name="台形 15">
            <a:extLst>
              <a:ext uri="{FF2B5EF4-FFF2-40B4-BE49-F238E27FC236}">
                <a16:creationId xmlns:a16="http://schemas.microsoft.com/office/drawing/2014/main" id="{73219118-E8DD-486B-775A-221C91C86D07}"/>
              </a:ext>
            </a:extLst>
          </p:cNvPr>
          <p:cNvSpPr/>
          <p:nvPr/>
        </p:nvSpPr>
        <p:spPr>
          <a:xfrm rot="5400000">
            <a:off x="3035442" y="1189130"/>
            <a:ext cx="1448253" cy="1508697"/>
          </a:xfrm>
          <a:prstGeom prst="trapezoid">
            <a:avLst>
              <a:gd name="adj" fmla="val 31283"/>
            </a:avLst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DF46DD2-2633-DED2-53C1-40A49022D766}"/>
              </a:ext>
            </a:extLst>
          </p:cNvPr>
          <p:cNvSpPr txBox="1"/>
          <p:nvPr/>
        </p:nvSpPr>
        <p:spPr>
          <a:xfrm>
            <a:off x="3150087" y="1727594"/>
            <a:ext cx="1154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Encoder</a:t>
            </a:r>
          </a:p>
        </p:txBody>
      </p:sp>
      <p:sp>
        <p:nvSpPr>
          <p:cNvPr id="22" name="右矢印 21">
            <a:extLst>
              <a:ext uri="{FF2B5EF4-FFF2-40B4-BE49-F238E27FC236}">
                <a16:creationId xmlns:a16="http://schemas.microsoft.com/office/drawing/2014/main" id="{41C6BBDB-26CC-0AE1-5AD3-3A1A56115252}"/>
              </a:ext>
            </a:extLst>
          </p:cNvPr>
          <p:cNvSpPr/>
          <p:nvPr/>
        </p:nvSpPr>
        <p:spPr>
          <a:xfrm>
            <a:off x="2354603" y="1763586"/>
            <a:ext cx="485201" cy="334728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F91EC530-925F-4BBD-1DF8-B782D09D1F52}"/>
              </a:ext>
            </a:extLst>
          </p:cNvPr>
          <p:cNvSpPr/>
          <p:nvPr/>
        </p:nvSpPr>
        <p:spPr>
          <a:xfrm>
            <a:off x="4658784" y="1703885"/>
            <a:ext cx="560312" cy="54570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B1653965-8299-AF7D-C19E-C0BFF7DBF53B}"/>
              </a:ext>
            </a:extLst>
          </p:cNvPr>
          <p:cNvCxnSpPr>
            <a:cxnSpLocks/>
          </p:cNvCxnSpPr>
          <p:nvPr/>
        </p:nvCxnSpPr>
        <p:spPr>
          <a:xfrm>
            <a:off x="4679333" y="2249589"/>
            <a:ext cx="1218128" cy="3928221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676C6471-9CFD-40E5-5D0E-F9CA6769C484}"/>
              </a:ext>
            </a:extLst>
          </p:cNvPr>
          <p:cNvCxnSpPr>
            <a:cxnSpLocks/>
          </p:cNvCxnSpPr>
          <p:nvPr/>
        </p:nvCxnSpPr>
        <p:spPr>
          <a:xfrm flipV="1">
            <a:off x="4658784" y="1201603"/>
            <a:ext cx="1238677" cy="502282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3" name="円/楕円 42">
            <a:extLst>
              <a:ext uri="{FF2B5EF4-FFF2-40B4-BE49-F238E27FC236}">
                <a16:creationId xmlns:a16="http://schemas.microsoft.com/office/drawing/2014/main" id="{CF23E5B7-E55E-609E-7196-FA4E5AF0438F}"/>
              </a:ext>
            </a:extLst>
          </p:cNvPr>
          <p:cNvSpPr/>
          <p:nvPr/>
        </p:nvSpPr>
        <p:spPr>
          <a:xfrm>
            <a:off x="712813" y="1614044"/>
            <a:ext cx="1508696" cy="62123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CF819285-0C09-B222-EEE8-ABA30143D23A}"/>
                  </a:ext>
                </a:extLst>
              </p:cNvPr>
              <p:cNvSpPr txBox="1"/>
              <p:nvPr/>
            </p:nvSpPr>
            <p:spPr>
              <a:xfrm>
                <a:off x="737744" y="1739997"/>
                <a:ext cx="15959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&lt;2500 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CF819285-0C09-B222-EEE8-ABA30143D2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44" y="1739997"/>
                <a:ext cx="1595939" cy="369332"/>
              </a:xfrm>
              <a:prstGeom prst="rect">
                <a:avLst/>
              </a:prstGeom>
              <a:blipFill>
                <a:blip r:embed="rId4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2934237-5F68-0F6B-EBD6-4A9FE700CC84}"/>
              </a:ext>
            </a:extLst>
          </p:cNvPr>
          <p:cNvSpPr txBox="1"/>
          <p:nvPr/>
        </p:nvSpPr>
        <p:spPr>
          <a:xfrm>
            <a:off x="564290" y="1246333"/>
            <a:ext cx="1805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latin typeface="+mj-ea"/>
                <a:ea typeface="+mj-ea"/>
              </a:rPr>
              <a:t>9D distribution</a:t>
            </a:r>
            <a:endParaRPr kumimoji="1" lang="en-US" altLang="ja-JP" sz="2000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7BE1A46-2F2E-D0E5-4F98-6D0DE64DBD57}"/>
              </a:ext>
            </a:extLst>
          </p:cNvPr>
          <p:cNvSpPr txBox="1"/>
          <p:nvPr/>
        </p:nvSpPr>
        <p:spPr>
          <a:xfrm>
            <a:off x="564290" y="4005520"/>
            <a:ext cx="4233621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" altLang="ja-JP" sz="2400" b="0" i="0" dirty="0">
                <a:solidFill>
                  <a:srgbClr val="000000"/>
                </a:solidFill>
                <a:effectLst/>
              </a:rPr>
              <a:t>What separates the clusters?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4F670468-72D7-0589-819F-9AF53F2BA2C6}"/>
              </a:ext>
            </a:extLst>
          </p:cNvPr>
          <p:cNvSpPr txBox="1"/>
          <p:nvPr/>
        </p:nvSpPr>
        <p:spPr>
          <a:xfrm>
            <a:off x="564290" y="4693824"/>
            <a:ext cx="4233621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" altLang="ja-JP" sz="2400" dirty="0">
                <a:solidFill>
                  <a:srgbClr val="000000"/>
                </a:solidFill>
              </a:rPr>
              <a:t>D</a:t>
            </a:r>
            <a:r>
              <a:rPr lang="en" altLang="ja-JP" sz="2400" b="0" i="0" dirty="0">
                <a:solidFill>
                  <a:srgbClr val="000000"/>
                </a:solidFill>
                <a:effectLst/>
              </a:rPr>
              <a:t>oes the shape mean anything?</a:t>
            </a:r>
          </a:p>
        </p:txBody>
      </p:sp>
    </p:spTree>
    <p:extLst>
      <p:ext uri="{BB962C8B-B14F-4D97-AF65-F5344CB8AC3E}">
        <p14:creationId xmlns:p14="http://schemas.microsoft.com/office/powerpoint/2010/main" val="3573904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3CB4E5-1F1A-364D-04E5-F3266E0EB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Goal: interpret latent space via observables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A860BBB-7030-9124-4DAA-51C3B0B3F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69A9E5-E64F-B2B9-84F3-FA4E9F083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</a:t>
            </a:r>
            <a:r>
              <a:rPr kumimoji="1" lang="en-US" altLang="ja-JP" dirty="0"/>
              <a:t>2026</a:t>
            </a:r>
            <a:endParaRPr kumimoji="1"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39EF4B-BCC4-67D3-E3F9-CB66E09F1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21</a:t>
            </a:fld>
            <a:endParaRPr kumimoji="1" lang="en-US" altLang="ja-JP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5D819E74-8D57-34B3-4163-000900509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2" y="1737056"/>
            <a:ext cx="3728627" cy="3884800"/>
          </a:xfrm>
          <a:prstGeom prst="rect">
            <a:avLst/>
          </a:prstGeom>
        </p:spPr>
      </p:pic>
      <p:pic>
        <p:nvPicPr>
          <p:cNvPr id="12" name="コンテンツ プレースホルダー 7">
            <a:extLst>
              <a:ext uri="{FF2B5EF4-FFF2-40B4-BE49-F238E27FC236}">
                <a16:creationId xmlns:a16="http://schemas.microsoft.com/office/drawing/2014/main" id="{6FE90DC8-1B0F-A957-FF0C-70594C871F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332" y="1321545"/>
            <a:ext cx="4978890" cy="4684033"/>
          </a:xfrm>
          <a:prstGeom prst="rect">
            <a:avLst/>
          </a:prstGeom>
        </p:spPr>
      </p:pic>
      <p:sp>
        <p:nvSpPr>
          <p:cNvPr id="13" name="楕円 12">
            <a:extLst>
              <a:ext uri="{FF2B5EF4-FFF2-40B4-BE49-F238E27FC236}">
                <a16:creationId xmlns:a16="http://schemas.microsoft.com/office/drawing/2014/main" id="{E19533B5-AE50-94DD-2DED-B6696AC75856}"/>
              </a:ext>
            </a:extLst>
          </p:cNvPr>
          <p:cNvSpPr/>
          <p:nvPr/>
        </p:nvSpPr>
        <p:spPr>
          <a:xfrm rot="1359568">
            <a:off x="1883088" y="2609872"/>
            <a:ext cx="566264" cy="17491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6" name="矢印: 左右 15">
            <a:extLst>
              <a:ext uri="{FF2B5EF4-FFF2-40B4-BE49-F238E27FC236}">
                <a16:creationId xmlns:a16="http://schemas.microsoft.com/office/drawing/2014/main" id="{BD13074D-5FA9-7486-F89B-82CB7AD1CDE6}"/>
              </a:ext>
            </a:extLst>
          </p:cNvPr>
          <p:cNvSpPr/>
          <p:nvPr/>
        </p:nvSpPr>
        <p:spPr>
          <a:xfrm>
            <a:off x="2957119" y="3078228"/>
            <a:ext cx="4102156" cy="260059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D1FD03A-8864-D750-01B7-D7DE2D109CCD}"/>
              </a:ext>
            </a:extLst>
          </p:cNvPr>
          <p:cNvSpPr txBox="1"/>
          <p:nvPr/>
        </p:nvSpPr>
        <p:spPr>
          <a:xfrm>
            <a:off x="4206240" y="3246120"/>
            <a:ext cx="2542032" cy="1477328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Calibri" panose="020B0200000000000000" pitchFamily="50" charset="-128"/>
                <a:ea typeface="Calibri" panose="020B0200000000000000" pitchFamily="50" charset="-128"/>
              </a:rPr>
              <a:t>Pink and black points correspond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dirty="0">
                <a:latin typeface="Calibri" panose="020B0200000000000000" pitchFamily="50" charset="-128"/>
                <a:ea typeface="Calibri" panose="020B0200000000000000" pitchFamily="50" charset="-128"/>
              </a:rPr>
              <a:t>Orange surface approximates the black points</a:t>
            </a:r>
          </a:p>
        </p:txBody>
      </p:sp>
    </p:spTree>
    <p:extLst>
      <p:ext uri="{BB962C8B-B14F-4D97-AF65-F5344CB8AC3E}">
        <p14:creationId xmlns:p14="http://schemas.microsoft.com/office/powerpoint/2010/main" val="1856275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A7DC0D-3698-C3F3-DD8A-186092090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Clustering</a:t>
            </a:r>
            <a:endParaRPr kumimoji="1" lang="en-US" alt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95C24E-A754-9D65-306F-C302CE182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A2AFEF-C95F-6135-95F6-C7A17B68A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BCF9FD-CEE3-644C-09BA-70E118F1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22</a:t>
            </a:fld>
            <a:endParaRPr kumimoji="1" lang="en-US" altLang="ja-JP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2403F62-1187-FFFD-6911-1A874C617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671" y="1473094"/>
            <a:ext cx="4625875" cy="39551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D05D4A0C-9367-DC30-AD20-5D088397A7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87" y="1571461"/>
            <a:ext cx="3623064" cy="3774816"/>
          </a:xfrm>
          <a:prstGeom prst="rect">
            <a:avLst/>
          </a:prstGeom>
        </p:spPr>
      </p:pic>
      <p:sp>
        <p:nvSpPr>
          <p:cNvPr id="17" name="矢印: 右 16">
            <a:extLst>
              <a:ext uri="{FF2B5EF4-FFF2-40B4-BE49-F238E27FC236}">
                <a16:creationId xmlns:a16="http://schemas.microsoft.com/office/drawing/2014/main" id="{BDC722DE-FCF7-4900-E729-0AAB8C553935}"/>
              </a:ext>
            </a:extLst>
          </p:cNvPr>
          <p:cNvSpPr/>
          <p:nvPr/>
        </p:nvSpPr>
        <p:spPr>
          <a:xfrm>
            <a:off x="4628375" y="2982679"/>
            <a:ext cx="2000775" cy="2286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84B108E-E841-B122-A7BA-814289F1D7BD}"/>
              </a:ext>
            </a:extLst>
          </p:cNvPr>
          <p:cNvSpPr txBox="1"/>
          <p:nvPr/>
        </p:nvSpPr>
        <p:spPr>
          <a:xfrm>
            <a:off x="4070324" y="3342523"/>
            <a:ext cx="3116875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Calibri" panose="020B0200000000000000" pitchFamily="50" charset="-128"/>
                <a:ea typeface="Calibri" panose="020B0200000000000000" pitchFamily="50" charset="-128"/>
              </a:rPr>
              <a:t>Cluster the accurate points (pink) with </a:t>
            </a:r>
            <a:r>
              <a:rPr lang="en-US" altLang="ja-JP" b="1" dirty="0">
                <a:latin typeface="Calibri" panose="020B0200000000000000" pitchFamily="50" charset="-128"/>
                <a:ea typeface="Calibri" panose="020B0200000000000000" pitchFamily="50" charset="-128"/>
              </a:rPr>
              <a:t>HDBSCAN</a:t>
            </a:r>
            <a:endParaRPr lang="en-US" altLang="ja-JP" dirty="0">
              <a:latin typeface="Calibri" panose="020B0200000000000000" pitchFamily="50" charset="-128"/>
              <a:ea typeface="Calibri" panose="020B02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251B74E-49B3-D5A9-4406-644EE549E6CC}"/>
              </a:ext>
            </a:extLst>
          </p:cNvPr>
          <p:cNvSpPr txBox="1"/>
          <p:nvPr/>
        </p:nvSpPr>
        <p:spPr>
          <a:xfrm>
            <a:off x="4199583" y="5686318"/>
            <a:ext cx="3792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sz="2400" b="0" i="0" dirty="0">
                <a:solidFill>
                  <a:srgbClr val="000000"/>
                </a:solidFill>
                <a:effectLst/>
              </a:rPr>
              <a:t>What separates the clusters?</a:t>
            </a:r>
            <a:endParaRPr kumimoji="1" lang="ja-JP" altLang="en-US" sz="2400"/>
          </a:p>
        </p:txBody>
      </p:sp>
    </p:spTree>
    <p:extLst>
      <p:ext uri="{BB962C8B-B14F-4D97-AF65-F5344CB8AC3E}">
        <p14:creationId xmlns:p14="http://schemas.microsoft.com/office/powerpoint/2010/main" val="2403043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42D583A-5717-F4F0-1D2D-8D6343886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27770"/>
            <a:ext cx="7547428" cy="6295720"/>
          </a:xfrm>
          <a:prstGeom prst="rect">
            <a:avLst/>
          </a:prstGeom>
        </p:spPr>
      </p:pic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EB3842-9FE0-1E93-DCE8-46D03DED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dirty="0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09DCE81-C223-0C60-9E3F-00F463C3B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B4E7D1-851C-3521-DFAB-01C629E84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23</a:t>
            </a:fld>
            <a:endParaRPr kumimoji="1" lang="en-US" altLang="ja-JP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B3B365F-506E-275F-72EA-C513D1B6C6FD}"/>
              </a:ext>
            </a:extLst>
          </p:cNvPr>
          <p:cNvSpPr txBox="1"/>
          <p:nvPr/>
        </p:nvSpPr>
        <p:spPr>
          <a:xfrm>
            <a:off x="7798044" y="1747979"/>
            <a:ext cx="3278172" cy="10178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6800" rIns="90000" bIns="46800" rtlCol="0">
            <a:spAutoFit/>
          </a:bodyPr>
          <a:lstStyle/>
          <a:p>
            <a:r>
              <a:rPr lang="en" altLang="ja-JP" sz="2000" dirty="0">
                <a:solidFill>
                  <a:srgbClr val="000000"/>
                </a:solidFill>
              </a:rPr>
              <a:t>C</a:t>
            </a:r>
            <a:r>
              <a:rPr lang="en" altLang="ja-JP" sz="2000" b="0" i="0" dirty="0">
                <a:solidFill>
                  <a:srgbClr val="000000"/>
                </a:solidFill>
                <a:effectLst/>
              </a:rPr>
              <a:t>olor the input distribution according to which cluster each point belongs to.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7DE83E82-2928-BBB6-04F5-20DBC9FA8DD9}"/>
              </a:ext>
            </a:extLst>
          </p:cNvPr>
          <p:cNvSpPr/>
          <p:nvPr/>
        </p:nvSpPr>
        <p:spPr>
          <a:xfrm>
            <a:off x="0" y="4034971"/>
            <a:ext cx="2583543" cy="22329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4F90D834-E440-8525-6B52-CD41A4D28501}"/>
                  </a:ext>
                </a:extLst>
              </p:cNvPr>
              <p:cNvSpPr txBox="1"/>
              <p:nvPr/>
            </p:nvSpPr>
            <p:spPr>
              <a:xfrm>
                <a:off x="7798043" y="4640717"/>
                <a:ext cx="42939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* Generated data almost satisfy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</m:ctrlPr>
                      </m:sSubPr>
                      <m:e>
                        <m:r>
                          <a:rPr lang="en-US" altLang="ja-JP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CP</m:t>
                        </m:r>
                      </m:sub>
                    </m:sSub>
                    <m:r>
                      <a:rPr lang="en-US" altLang="ja-JP" b="0" i="1" smtClean="0">
                        <a:latin typeface="Cambria Math" panose="02040503050406030204" pitchFamily="18" charset="0"/>
                        <a:ea typeface="Calibri" panose="020B0200000000000000" pitchFamily="50" charset="-128"/>
                      </a:rPr>
                      <m:t>=</m:t>
                    </m:r>
                    <m:sSub>
                      <m:sSubPr>
                        <m:ctrlPr>
                          <a:rPr lang="en-US" altLang="ja-JP" b="0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</m:ctrlPr>
                      </m:sSub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𝛼</m:t>
                        </m:r>
                      </m:e>
                      <m:sub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31</m:t>
                        </m:r>
                      </m:sub>
                    </m:sSub>
                    <m:r>
                      <a:rPr lang="en-US" altLang="ja-JP" b="0" i="1" smtClean="0">
                        <a:latin typeface="Cambria Math" panose="02040503050406030204" pitchFamily="18" charset="0"/>
                        <a:ea typeface="Calibri" panose="020B0200000000000000" pitchFamily="50" charset="-128"/>
                      </a:rPr>
                      <m:t>/2</m:t>
                    </m:r>
                  </m:oMath>
                </a14:m>
                <a:r>
                  <a:rPr lang="en-US" altLang="ja-JP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, so the only effective d.o.f.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</m:ctrlPr>
                      </m:sSubPr>
                      <m:e>
                        <m:r>
                          <a:rPr lang="en-US" altLang="ja-JP" i="1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1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CP</m:t>
                        </m:r>
                      </m:sub>
                    </m:sSub>
                  </m:oMath>
                </a14:m>
                <a:endParaRPr lang="en-US" altLang="ja-JP" dirty="0">
                  <a:latin typeface="Calibri" panose="020B0200000000000000" pitchFamily="50" charset="-128"/>
                  <a:ea typeface="Calibri" panose="020B0200000000000000" pitchFamily="50" charset="-128"/>
                </a:endParaRPr>
              </a:p>
            </p:txBody>
          </p:sp>
        </mc:Choice>
        <mc:Fallback xmlns="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4F90D834-E440-8525-6B52-CD41A4D285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043" y="4640717"/>
                <a:ext cx="4293936" cy="646331"/>
              </a:xfrm>
              <a:prstGeom prst="rect">
                <a:avLst/>
              </a:prstGeom>
              <a:blipFill>
                <a:blip r:embed="rId4"/>
                <a:stretch>
                  <a:fillRect l="-882" t="-3846" b="-1538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FA1A5DA-C88C-B9AB-4522-3F686839D8FF}"/>
              </a:ext>
            </a:extLst>
          </p:cNvPr>
          <p:cNvSpPr/>
          <p:nvPr/>
        </p:nvSpPr>
        <p:spPr>
          <a:xfrm>
            <a:off x="5075253" y="4034971"/>
            <a:ext cx="2472176" cy="22329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C335CCC3-012C-2A65-A0B5-2653ABD0C828}"/>
                  </a:ext>
                </a:extLst>
              </p:cNvPr>
              <p:cNvSpPr txBox="1"/>
              <p:nvPr/>
            </p:nvSpPr>
            <p:spPr>
              <a:xfrm>
                <a:off x="7798044" y="3723536"/>
                <a:ext cx="327817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2400" b="1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Clusters are separated by the range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1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b="1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CP</m:t>
                        </m:r>
                      </m:sub>
                    </m:sSub>
                  </m:oMath>
                </a14:m>
                <a:endParaRPr lang="en-US" altLang="ja-JP" sz="2400" b="1" dirty="0">
                  <a:latin typeface="Calibri" panose="020B0200000000000000" pitchFamily="50" charset="-128"/>
                  <a:ea typeface="Calibri" panose="020B0200000000000000" pitchFamily="50" charset="-128"/>
                </a:endParaRPr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C335CCC3-012C-2A65-A0B5-2653ABD0C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044" y="3723536"/>
                <a:ext cx="3278173" cy="830997"/>
              </a:xfrm>
              <a:prstGeom prst="rect">
                <a:avLst/>
              </a:prstGeom>
              <a:blipFill>
                <a:blip r:embed="rId5"/>
                <a:stretch>
                  <a:fillRect l="-2692" t="-6061" b="-1515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楕円 9">
            <a:extLst>
              <a:ext uri="{FF2B5EF4-FFF2-40B4-BE49-F238E27FC236}">
                <a16:creationId xmlns:a16="http://schemas.microsoft.com/office/drawing/2014/main" id="{0AC8E585-2D0F-BB7B-B744-A9D9BEB153F5}"/>
              </a:ext>
            </a:extLst>
          </p:cNvPr>
          <p:cNvSpPr/>
          <p:nvPr/>
        </p:nvSpPr>
        <p:spPr>
          <a:xfrm>
            <a:off x="8776220" y="431316"/>
            <a:ext cx="1909978" cy="8422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円/楕円 24">
                <a:extLst>
                  <a:ext uri="{FF2B5EF4-FFF2-40B4-BE49-F238E27FC236}">
                    <a16:creationId xmlns:a16="http://schemas.microsoft.com/office/drawing/2014/main" id="{C507F53C-D01C-8EB4-90FC-40B742D1CDAD}"/>
                  </a:ext>
                </a:extLst>
              </p:cNvPr>
              <p:cNvSpPr/>
              <p:nvPr/>
            </p:nvSpPr>
            <p:spPr>
              <a:xfrm>
                <a:off x="8919354" y="594242"/>
                <a:ext cx="1623709" cy="516432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&lt;45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5" name="円/楕円 24">
                <a:extLst>
                  <a:ext uri="{FF2B5EF4-FFF2-40B4-BE49-F238E27FC236}">
                    <a16:creationId xmlns:a16="http://schemas.microsoft.com/office/drawing/2014/main" id="{C507F53C-D01C-8EB4-90FC-40B742D1CD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9354" y="594242"/>
                <a:ext cx="1623709" cy="516432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7E3E7DD-0897-73FE-BC24-53AE4DB1D012}"/>
              </a:ext>
            </a:extLst>
          </p:cNvPr>
          <p:cNvSpPr txBox="1"/>
          <p:nvPr/>
        </p:nvSpPr>
        <p:spPr>
          <a:xfrm>
            <a:off x="8857751" y="56402"/>
            <a:ext cx="1746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dirty="0">
                <a:latin typeface="+mj-ea"/>
                <a:ea typeface="+mj-ea"/>
              </a:rPr>
              <a:t>9D distribution</a:t>
            </a:r>
            <a:endParaRPr kumimoji="1" lang="en-US" altLang="ja-JP" sz="1800" dirty="0"/>
          </a:p>
        </p:txBody>
      </p:sp>
      <p:sp>
        <p:nvSpPr>
          <p:cNvPr id="28" name="左矢印 27">
            <a:extLst>
              <a:ext uri="{FF2B5EF4-FFF2-40B4-BE49-F238E27FC236}">
                <a16:creationId xmlns:a16="http://schemas.microsoft.com/office/drawing/2014/main" id="{DAA1A488-C2AB-3F34-B029-1C4B1358F5CE}"/>
              </a:ext>
            </a:extLst>
          </p:cNvPr>
          <p:cNvSpPr/>
          <p:nvPr/>
        </p:nvSpPr>
        <p:spPr>
          <a:xfrm rot="20958262">
            <a:off x="7660274" y="944139"/>
            <a:ext cx="1422466" cy="20502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下矢印 28">
            <a:extLst>
              <a:ext uri="{FF2B5EF4-FFF2-40B4-BE49-F238E27FC236}">
                <a16:creationId xmlns:a16="http://schemas.microsoft.com/office/drawing/2014/main" id="{4DB57A7E-E395-89E8-8CE8-B72BE7BBE7DD}"/>
              </a:ext>
            </a:extLst>
          </p:cNvPr>
          <p:cNvSpPr/>
          <p:nvPr/>
        </p:nvSpPr>
        <p:spPr>
          <a:xfrm>
            <a:off x="8871290" y="2955137"/>
            <a:ext cx="675022" cy="6631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207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984AA3E-D802-66F6-6CAB-7093C8D25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1710B8-7241-B9B1-896E-744B433FB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7EBD02-3366-7180-32DB-EA949441F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24</a:t>
            </a:fld>
            <a:endParaRPr kumimoji="1" lang="en-US" altLang="ja-JP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FB661B4-8079-6A6C-0BCD-D368798EC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52" y="1112600"/>
            <a:ext cx="3800814" cy="339065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9DCCC94-F0ED-575F-5CC5-F6B9865C9C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630" y="1485168"/>
            <a:ext cx="2743200" cy="234547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3581F87-36DA-902C-C786-B2E7C18516D9}"/>
              </a:ext>
            </a:extLst>
          </p:cNvPr>
          <p:cNvSpPr txBox="1"/>
          <p:nvPr/>
        </p:nvSpPr>
        <p:spPr>
          <a:xfrm>
            <a:off x="5478491" y="3172690"/>
            <a:ext cx="18419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b="1" dirty="0"/>
              <a:t>9D→2D</a:t>
            </a:r>
          </a:p>
          <a:p>
            <a:pPr algn="ctr"/>
            <a:r>
              <a:rPr kumimoji="1" lang="en-US" altLang="ja-JP" sz="2400" b="1" dirty="0"/>
              <a:t>Compression</a:t>
            </a:r>
          </a:p>
        </p:txBody>
      </p:sp>
      <p:sp>
        <p:nvSpPr>
          <p:cNvPr id="26" name="三角形 25">
            <a:extLst>
              <a:ext uri="{FF2B5EF4-FFF2-40B4-BE49-F238E27FC236}">
                <a16:creationId xmlns:a16="http://schemas.microsoft.com/office/drawing/2014/main" id="{05CACB4A-6DA5-6439-0BD1-2080355CC280}"/>
              </a:ext>
            </a:extLst>
          </p:cNvPr>
          <p:cNvSpPr/>
          <p:nvPr/>
        </p:nvSpPr>
        <p:spPr>
          <a:xfrm rot="5400000">
            <a:off x="5965295" y="1175986"/>
            <a:ext cx="947488" cy="2982190"/>
          </a:xfrm>
          <a:prstGeom prst="triangle">
            <a:avLst/>
          </a:prstGeom>
          <a:gradFill>
            <a:gsLst>
              <a:gs pos="100000">
                <a:srgbClr val="FFC3C3"/>
              </a:gs>
              <a:gs pos="75000">
                <a:srgbClr val="FF9999"/>
              </a:gs>
              <a:gs pos="0">
                <a:srgbClr val="FF4444"/>
              </a:gs>
              <a:gs pos="21000">
                <a:srgbClr val="EE4444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タイトル 22">
            <a:extLst>
              <a:ext uri="{FF2B5EF4-FFF2-40B4-BE49-F238E27FC236}">
                <a16:creationId xmlns:a16="http://schemas.microsoft.com/office/drawing/2014/main" id="{7A5414AB-2901-1563-2BE7-E4ADA31F5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2562"/>
          </a:xfrm>
        </p:spPr>
        <p:txBody>
          <a:bodyPr/>
          <a:lstStyle/>
          <a:p>
            <a:r>
              <a:rPr lang="en-US" altLang="ja-JP" dirty="0"/>
              <a:t>Which Observables Are Encoded in the Latent Space?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D6A8E345-2B91-17F7-459D-4B180D19B389}"/>
                  </a:ext>
                </a:extLst>
              </p:cNvPr>
              <p:cNvSpPr txBox="1"/>
              <p:nvPr/>
            </p:nvSpPr>
            <p:spPr>
              <a:xfrm>
                <a:off x="1690066" y="4905997"/>
                <a:ext cx="25422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400" dirty="0"/>
                  <a:t>Each observable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kumimoji="1" lang="ja-JP" altLang="en-US" sz="2400"/>
              </a:p>
            </p:txBody>
          </p:sp>
        </mc:Choice>
        <mc:Fallback xmlns="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D6A8E345-2B91-17F7-459D-4B180D19B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0066" y="4905997"/>
                <a:ext cx="2542299" cy="461665"/>
              </a:xfrm>
              <a:prstGeom prst="rect">
                <a:avLst/>
              </a:prstGeom>
              <a:blipFill>
                <a:blip r:embed="rId5"/>
                <a:stretch>
                  <a:fillRect l="-3465" t="-8108" b="-2973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FC4F3F0A-F7EC-B8C3-D016-9E9521DAD25C}"/>
              </a:ext>
            </a:extLst>
          </p:cNvPr>
          <p:cNvCxnSpPr>
            <a:cxnSpLocks/>
          </p:cNvCxnSpPr>
          <p:nvPr/>
        </p:nvCxnSpPr>
        <p:spPr>
          <a:xfrm flipH="1">
            <a:off x="4731647" y="5214934"/>
            <a:ext cx="298219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7B19B3A-D605-BA4E-F8EB-BA89BE6ADB1A}"/>
              </a:ext>
            </a:extLst>
          </p:cNvPr>
          <p:cNvSpPr txBox="1"/>
          <p:nvPr/>
        </p:nvSpPr>
        <p:spPr>
          <a:xfrm>
            <a:off x="5569877" y="4736719"/>
            <a:ext cx="1313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R</a:t>
            </a:r>
            <a:r>
              <a:rPr kumimoji="1" lang="en-US" altLang="ja-JP" sz="2000" dirty="0"/>
              <a:t>egression</a:t>
            </a:r>
            <a:endParaRPr kumimoji="1" lang="ja-JP" altLang="en-US"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508B67F2-2F07-7834-C2AB-48748756A7BD}"/>
                  </a:ext>
                </a:extLst>
              </p:cNvPr>
              <p:cNvSpPr txBox="1"/>
              <p:nvPr/>
            </p:nvSpPr>
            <p:spPr>
              <a:xfrm>
                <a:off x="8220698" y="4899535"/>
                <a:ext cx="32533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400" dirty="0"/>
                  <a:t>Latent coordinates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kumimoji="1" lang="ja-JP" altLang="en-US" sz="2400"/>
              </a:p>
            </p:txBody>
          </p:sp>
        </mc:Choice>
        <mc:Fallback xmlns=""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508B67F2-2F07-7834-C2AB-48748756A7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0698" y="4899535"/>
                <a:ext cx="3253327" cy="461665"/>
              </a:xfrm>
              <a:prstGeom prst="rect">
                <a:avLst/>
              </a:prstGeom>
              <a:blipFill>
                <a:blip r:embed="rId6"/>
                <a:stretch>
                  <a:fillRect l="-3113" t="-5405" b="-2973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A8F2AED8-67A2-945C-5C74-E88FCFA5D315}"/>
                  </a:ext>
                </a:extLst>
              </p:cNvPr>
              <p:cNvSpPr txBox="1"/>
              <p:nvPr/>
            </p:nvSpPr>
            <p:spPr>
              <a:xfrm>
                <a:off x="2101138" y="5603028"/>
                <a:ext cx="7989723" cy="461665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" altLang="ja-JP" sz="2400" dirty="0"/>
                  <a:t>Accurate prediction 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" altLang="ja-JP" sz="2400" dirty="0"/>
                  <a:t>​ is well encoded in the latent space</a:t>
                </a:r>
                <a:endParaRPr kumimoji="1" lang="en-US" altLang="ja-JP" sz="2400" dirty="0">
                  <a:latin typeface="Calibri" panose="020B0200000000000000" pitchFamily="50" charset="-128"/>
                  <a:ea typeface="Calibri" panose="020B0200000000000000" pitchFamily="50" charset="-128"/>
                </a:endParaRPr>
              </a:p>
            </p:txBody>
          </p:sp>
        </mc:Choice>
        <mc:Fallback xmlns=""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A8F2AED8-67A2-945C-5C74-E88FCFA5D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138" y="5603028"/>
                <a:ext cx="7989723" cy="461665"/>
              </a:xfrm>
              <a:prstGeom prst="rect">
                <a:avLst/>
              </a:prstGeom>
              <a:blipFill>
                <a:blip r:embed="rId7"/>
                <a:stretch>
                  <a:fillRect t="-7500" b="-20000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0471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A0D366CC-D205-DD69-E534-661DF2790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296" y="1331472"/>
            <a:ext cx="5644608" cy="4813413"/>
          </a:xfrm>
          <a:prstGeom prst="rect">
            <a:avLst/>
          </a:prstGeom>
        </p:spPr>
      </p:pic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776C8BD-D312-E945-8B72-F8E6C668B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4E7D39-C296-ECD6-6F8A-7C7EEDB84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2A2E09-A7AB-F46E-1949-66119C91F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25</a:t>
            </a:fld>
            <a:endParaRPr kumimoji="1" lang="en-US" altLang="ja-JP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D50C6A4-4377-3B8C-9726-266473EB7528}"/>
              </a:ext>
            </a:extLst>
          </p:cNvPr>
          <p:cNvSpPr/>
          <p:nvPr/>
        </p:nvSpPr>
        <p:spPr>
          <a:xfrm>
            <a:off x="5968766" y="1849772"/>
            <a:ext cx="1719745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FEAF60A-448F-2537-39A3-2234C1674C85}"/>
              </a:ext>
            </a:extLst>
          </p:cNvPr>
          <p:cNvSpPr/>
          <p:nvPr/>
        </p:nvSpPr>
        <p:spPr>
          <a:xfrm>
            <a:off x="5968766" y="4170727"/>
            <a:ext cx="1719745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C46EEDF-E8E4-7086-3D27-95978631793B}"/>
              </a:ext>
            </a:extLst>
          </p:cNvPr>
          <p:cNvSpPr/>
          <p:nvPr/>
        </p:nvSpPr>
        <p:spPr>
          <a:xfrm>
            <a:off x="5968766" y="5707310"/>
            <a:ext cx="1719745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7A70603-BF88-B5FD-6042-ADB4BDCEFA95}"/>
              </a:ext>
            </a:extLst>
          </p:cNvPr>
          <p:cNvSpPr/>
          <p:nvPr/>
        </p:nvSpPr>
        <p:spPr>
          <a:xfrm>
            <a:off x="5968766" y="4939018"/>
            <a:ext cx="1719745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1F2413A-8D9A-F8A3-D05C-1DA63F672ACA}"/>
              </a:ext>
            </a:extLst>
          </p:cNvPr>
          <p:cNvSpPr/>
          <p:nvPr/>
        </p:nvSpPr>
        <p:spPr>
          <a:xfrm>
            <a:off x="8101667" y="1849771"/>
            <a:ext cx="710968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C5E6D5B-72F7-C7F2-8695-1EDF8F6980B0}"/>
              </a:ext>
            </a:extLst>
          </p:cNvPr>
          <p:cNvSpPr/>
          <p:nvPr/>
        </p:nvSpPr>
        <p:spPr>
          <a:xfrm>
            <a:off x="8101667" y="5318618"/>
            <a:ext cx="710968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BAF3373-47CB-C38E-328E-C24E018E8EF0}"/>
              </a:ext>
            </a:extLst>
          </p:cNvPr>
          <p:cNvSpPr/>
          <p:nvPr/>
        </p:nvSpPr>
        <p:spPr>
          <a:xfrm>
            <a:off x="8101667" y="5731751"/>
            <a:ext cx="710968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7CBFB48-51B9-1224-0ABB-0D08E3B3C234}"/>
              </a:ext>
            </a:extLst>
          </p:cNvPr>
          <p:cNvSpPr/>
          <p:nvPr/>
        </p:nvSpPr>
        <p:spPr>
          <a:xfrm>
            <a:off x="5968766" y="1849770"/>
            <a:ext cx="710967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51670B6-FD6A-E6F2-55CA-B28C0634618F}"/>
              </a:ext>
            </a:extLst>
          </p:cNvPr>
          <p:cNvSpPr/>
          <p:nvPr/>
        </p:nvSpPr>
        <p:spPr>
          <a:xfrm>
            <a:off x="5968765" y="5332259"/>
            <a:ext cx="710969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F47A2F1-7151-0E8E-102B-A8E85E117E88}"/>
              </a:ext>
            </a:extLst>
          </p:cNvPr>
          <p:cNvSpPr/>
          <p:nvPr/>
        </p:nvSpPr>
        <p:spPr>
          <a:xfrm>
            <a:off x="5968767" y="5707309"/>
            <a:ext cx="710966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AD3AA2D-2A9C-08B1-85E7-26004CF96290}"/>
              </a:ext>
            </a:extLst>
          </p:cNvPr>
          <p:cNvSpPr txBox="1"/>
          <p:nvPr/>
        </p:nvSpPr>
        <p:spPr>
          <a:xfrm>
            <a:off x="1961176" y="2776024"/>
            <a:ext cx="22291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" altLang="ja-JP" sz="2000" dirty="0"/>
              <a:t>Accurate prediction</a:t>
            </a:r>
            <a:endParaRPr kumimoji="1" lang="en-US" altLang="ja-JP" sz="2000" dirty="0">
              <a:latin typeface="Calibri" panose="020B0200000000000000" pitchFamily="50" charset="-128"/>
              <a:ea typeface="Calibri" panose="020B0200000000000000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D39956C-7257-F9E5-25C5-D0F7091F25D0}"/>
              </a:ext>
            </a:extLst>
          </p:cNvPr>
          <p:cNvSpPr txBox="1"/>
          <p:nvPr/>
        </p:nvSpPr>
        <p:spPr>
          <a:xfrm>
            <a:off x="513377" y="3909968"/>
            <a:ext cx="5079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ja-JP" sz="2000" dirty="0"/>
              <a:t>Observable​ is well encoded in the latent space</a:t>
            </a:r>
            <a:endParaRPr kumimoji="1" lang="en-US" altLang="ja-JP" sz="2000" dirty="0">
              <a:latin typeface="Calibri" panose="020B0200000000000000" pitchFamily="50" charset="-128"/>
              <a:ea typeface="Calibri" panose="020B0200000000000000" pitchFamily="50" charset="-128"/>
            </a:endParaRPr>
          </a:p>
        </p:txBody>
      </p:sp>
      <p:sp>
        <p:nvSpPr>
          <p:cNvPr id="23" name="タイトル 22">
            <a:extLst>
              <a:ext uri="{FF2B5EF4-FFF2-40B4-BE49-F238E27FC236}">
                <a16:creationId xmlns:a16="http://schemas.microsoft.com/office/drawing/2014/main" id="{0D549D56-9A6C-0221-80B3-D8420D61A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Information from regression on latent variables</a:t>
            </a:r>
            <a:endParaRPr lang="en-US" altLang="ja-JP" dirty="0"/>
          </a:p>
        </p:txBody>
      </p:sp>
      <p:sp>
        <p:nvSpPr>
          <p:cNvPr id="2" name="下矢印 1">
            <a:extLst>
              <a:ext uri="{FF2B5EF4-FFF2-40B4-BE49-F238E27FC236}">
                <a16:creationId xmlns:a16="http://schemas.microsoft.com/office/drawing/2014/main" id="{2476237E-6F16-05FB-0A03-3C95AF511E17}"/>
              </a:ext>
            </a:extLst>
          </p:cNvPr>
          <p:cNvSpPr/>
          <p:nvPr/>
        </p:nvSpPr>
        <p:spPr>
          <a:xfrm>
            <a:off x="2848167" y="3262029"/>
            <a:ext cx="409433" cy="562044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78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A8311-95FE-6DB0-1B71-A3A2D131F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Results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DB70C2-0A2A-5746-961D-F2D5A68DA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B8A64E-C051-234D-FBD7-AC3A24EBA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8F5DE5-5CAC-9C3D-250B-C45C43CC2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26</a:t>
            </a:fld>
            <a:endParaRPr kumimoji="1" lang="en-US" altLang="ja-JP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D664BA56-A0D2-0B43-13A3-94FAA590733E}"/>
                  </a:ext>
                </a:extLst>
              </p:cNvPr>
              <p:cNvSpPr txBox="1"/>
              <p:nvPr/>
            </p:nvSpPr>
            <p:spPr>
              <a:xfrm>
                <a:off x="1757505" y="2217216"/>
                <a:ext cx="8856000" cy="55609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tIns="90000" bIns="90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=2.72</m:t>
                      </m:r>
                      <m:sSubSup>
                        <m:sSubSup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+1.00</m:t>
                      </m:r>
                      <m:sSubSup>
                        <m:sSubSup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400" b="0" i="0" smtClean="0">
                          <a:latin typeface="Cambria Math" panose="02040503050406030204" pitchFamily="18" charset="0"/>
                        </a:rPr>
                        <m:t>+0.77</m:t>
                      </m:r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400">
                          <a:latin typeface="Cambria Math" panose="02040503050406030204" pitchFamily="18" charset="0"/>
                        </a:rPr>
                        <m:t>−2.36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4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400">
                          <a:latin typeface="Cambria Math" panose="02040503050406030204" pitchFamily="18" charset="0"/>
                        </a:rPr>
                        <m:t>+1.57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4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−0.02</m:t>
                      </m:r>
                    </m:oMath>
                  </m:oMathPara>
                </a14:m>
                <a:endParaRPr lang="en-US" altLang="ja-JP" sz="2400" dirty="0"/>
              </a:p>
            </p:txBody>
          </p:sp>
        </mc:Choice>
        <mc:Fallback xmlns="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D664BA56-A0D2-0B43-13A3-94FAA590733E}"/>
                  </a:ext>
                </a:extLst>
              </p:cNvPr>
              <p:cNvSpPr txBox="1"/>
              <p:nvPr/>
            </p:nvSpPr>
            <p:spPr>
              <a:xfrm>
                <a:off x="1757505" y="2217216"/>
                <a:ext cx="8856000" cy="55609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tIns="90000" bIns="90000" rtlCol="0">
                <a:spAutoFit/>
              </a:bodyPr>
              <a:lstStyle/>
              <a:p>
                <a:pPr/>
                <a:r>
                  <a:rPr kumimoji="1" lang="en-US" altLang="ja-JP" sz="2400" b="0" i="1">
                    <a:latin typeface="Cambria Math" panose="02040503050406030204" pitchFamily="18" charset="0"/>
                  </a:rPr>
                  <a:t xml:space="preserve">𝑚1=2.72𝑧12+1.00𝑧22+0.77𝑧1𝑧2−2.36z1+1.57z2−0.02</a:t>
                </a:r>
                <a:endParaRPr lang="en-US" altLang="ja-JP" sz="24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AD0FCE20-5725-F589-225E-87B42B2BCEBB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4100097" cy="461665"/>
              </a:xfrm>
              <a:prstGeom prst="rect">
                <a:avLst/>
              </a:prstGeom>
              <a:solidFill>
                <a:schemeClr val="bg2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Cluster0</a:t>
                </a:r>
                <a:r>
                  <a:rPr kumimoji="1" lang="en-US" altLang="ja-JP" sz="2400" b="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−0.47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≤1.92</m:t>
                    </m:r>
                  </m:oMath>
                </a14:m>
                <a:endParaRPr kumimoji="1" lang="en-US" altLang="ja-JP" sz="2400" dirty="0"/>
              </a:p>
            </p:txBody>
          </p:sp>
        </mc:Choice>
        <mc:Fallback xmlns="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AD0FCE20-5725-F589-225E-87B42B2BCEBB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4100097" cy="461665"/>
              </a:xfrm>
              <a:prstGeom prst="rect">
                <a:avLst/>
              </a:prstGeom>
              <a:solidFill>
                <a:schemeClr val="bg2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Cluster0</a:t>
                </a:r>
                <a:r>
                  <a:rPr kumimoji="1" lang="en-US" altLang="ja-JP" sz="2400" b="0" dirty="0"/>
                  <a:t>: </a:t>
                </a:r>
                <a:r>
                  <a:rPr kumimoji="1" lang="en-US" altLang="ja-JP" sz="2400" b="0" i="1">
                    <a:latin typeface="Cambria Math" panose="02040503050406030204" pitchFamily="18" charset="0"/>
                  </a:rPr>
                  <a:t xml:space="preserve">−0.47≤𝛿𝐶𝑃≤1.92</a:t>
                </a:r>
                <a:endParaRPr kumimoji="1" lang="en-US" altLang="ja-JP" sz="2400" dirty="0"/>
              </a:p>
            </p:txBody>
          </p:sp>
        </mc:Fallback>
      </mc:AlternateContent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0CA8E07-DCBE-E084-0F0E-6ADEB293490C}"/>
              </a:ext>
            </a:extLst>
          </p:cNvPr>
          <p:cNvSpPr txBox="1"/>
          <p:nvPr/>
        </p:nvSpPr>
        <p:spPr>
          <a:xfrm>
            <a:off x="1488478" y="5131330"/>
            <a:ext cx="894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" altLang="ja-JP" sz="2400" b="1" dirty="0"/>
              <a:t>Three observables can be described by two latent parameters</a:t>
            </a:r>
            <a:endParaRPr kumimoji="1" lang="en-US" altLang="ja-JP" sz="2400" b="1" dirty="0">
              <a:latin typeface="Calibri" panose="020B0200000000000000" pitchFamily="50" charset="-128"/>
              <a:ea typeface="Calibri" panose="020B0200000000000000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8AE77442-193A-7A16-E7A0-3EB82AC51FD3}"/>
                  </a:ext>
                </a:extLst>
              </p:cNvPr>
              <p:cNvSpPr txBox="1"/>
              <p:nvPr/>
            </p:nvSpPr>
            <p:spPr>
              <a:xfrm>
                <a:off x="1757505" y="3211403"/>
                <a:ext cx="8856000" cy="55609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tIns="90000" bIns="90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  <m:t>𝑒𝑒</m:t>
                              </m:r>
                            </m:sub>
                          </m:sSub>
                        </m:e>
                      </m:d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=4.58</m:t>
                      </m:r>
                      <m:sSubSup>
                        <m:sSubSup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+0.73</m:t>
                      </m:r>
                      <m:sSubSup>
                        <m:sSubSup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−1.38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40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4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4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lang="en-US" altLang="ja-JP" sz="2400" dirty="0"/>
              </a:p>
            </p:txBody>
          </p:sp>
        </mc:Choice>
        <mc:Fallback xmlns=""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8AE77442-193A-7A16-E7A0-3EB82AC51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505" y="3211403"/>
                <a:ext cx="8856000" cy="556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3AD8D3EF-D8A6-08E5-E358-127C34AEFC16}"/>
                  </a:ext>
                </a:extLst>
              </p:cNvPr>
              <p:cNvSpPr txBox="1"/>
              <p:nvPr/>
            </p:nvSpPr>
            <p:spPr>
              <a:xfrm>
                <a:off x="1757505" y="4189455"/>
                <a:ext cx="8856000" cy="55609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tIns="90000" bIns="90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𝐶𝑃</m:t>
                          </m:r>
                        </m:sub>
                      </m:sSub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=−0.74</m:t>
                      </m:r>
                      <m:sSubSup>
                        <m:sSubSup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−0.02</m:t>
                      </m:r>
                      <m:sSubSup>
                        <m:sSubSup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−1.38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40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4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4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lang="en-US" altLang="ja-JP" sz="2400" dirty="0"/>
              </a:p>
            </p:txBody>
          </p:sp>
        </mc:Choice>
        <mc:Fallback xmlns=""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3AD8D3EF-D8A6-08E5-E358-127C34AEFC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505" y="4189455"/>
                <a:ext cx="8856000" cy="556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1898CE5B-F83A-9460-3D3F-9B3F161B860A}"/>
                  </a:ext>
                </a:extLst>
              </p:cNvPr>
              <p:cNvSpPr txBox="1"/>
              <p:nvPr/>
            </p:nvSpPr>
            <p:spPr>
              <a:xfrm>
                <a:off x="4271622" y="5702930"/>
                <a:ext cx="36487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000" b="1" dirty="0"/>
                  <a:t>Sum rule </a:t>
                </a:r>
                <a14:m>
                  <m:oMath xmlns:m="http://schemas.openxmlformats.org/officeDocument/2006/math">
                    <m:r>
                      <a:rPr lang="en-US" altLang="ja-JP" sz="20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ja-JP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ja-JP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lang="en-US" altLang="ja-JP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ja-JP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2000" b="1" i="1"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altLang="ja-JP" sz="2000" b="1" i="1">
                                    <a:latin typeface="Cambria Math" panose="02040503050406030204" pitchFamily="18" charset="0"/>
                                  </a:rPr>
                                  <m:t>𝒆𝒆</m:t>
                                </m:r>
                              </m:sub>
                            </m:sSub>
                          </m:e>
                        </m:d>
                        <m:r>
                          <a:rPr lang="en-US" altLang="ja-JP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b="1" i="1">
                                <a:latin typeface="Cambria Math" panose="02040503050406030204" pitchFamily="18" charset="0"/>
                              </a:rPr>
                              <m:t>𝜹</m:t>
                            </m:r>
                          </m:e>
                          <m:sub>
                            <m:r>
                              <a:rPr lang="en-US" altLang="ja-JP" sz="2000" b="1" i="1">
                                <a:latin typeface="Cambria Math" panose="02040503050406030204" pitchFamily="18" charset="0"/>
                              </a:rPr>
                              <m:t>𝑪𝑷</m:t>
                            </m:r>
                          </m:sub>
                        </m:sSub>
                      </m:e>
                    </m:d>
                    <m:r>
                      <a:rPr lang="en-US" altLang="ja-JP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JP" sz="2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kumimoji="1" lang="ja-JP" altLang="en-US" sz="2000" b="1"/>
              </a:p>
            </p:txBody>
          </p:sp>
        </mc:Choice>
        <mc:Fallback xmlns=""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1898CE5B-F83A-9460-3D3F-9B3F161B8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622" y="5702930"/>
                <a:ext cx="3648756" cy="400110"/>
              </a:xfrm>
              <a:prstGeom prst="rect">
                <a:avLst/>
              </a:prstGeom>
              <a:blipFill>
                <a:blip r:embed="rId5"/>
                <a:stretch>
                  <a:fillRect l="-1736" t="-9375" b="-2812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1101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97BDAB-0C16-0384-C2A2-833318FBF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Results</a:t>
            </a:r>
            <a:endParaRPr kumimoji="1" lang="en-US" alt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14A252-E7D4-EED5-4860-8E2B98285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62B7CD-76A9-684B-A1B3-97691B2EE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74E894-1F2A-88CB-CEB7-3EA86064A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27</a:t>
            </a:fld>
            <a:endParaRPr kumimoji="1" lang="en-US" altLang="ja-JP"/>
          </a:p>
        </p:txBody>
      </p:sp>
      <p:pic>
        <p:nvPicPr>
          <p:cNvPr id="9" name="コンテンツ プレースホルダー 7">
            <a:extLst>
              <a:ext uri="{FF2B5EF4-FFF2-40B4-BE49-F238E27FC236}">
                <a16:creationId xmlns:a16="http://schemas.microsoft.com/office/drawing/2014/main" id="{6D27EF6C-E900-3CDD-CDC2-F45E17C4C5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2562"/>
            <a:ext cx="5620648" cy="5287786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DCF65EB-1237-F758-8DA4-798CE6E91B7D}"/>
              </a:ext>
            </a:extLst>
          </p:cNvPr>
          <p:cNvSpPr txBox="1"/>
          <p:nvPr/>
        </p:nvSpPr>
        <p:spPr>
          <a:xfrm>
            <a:off x="5620648" y="2126877"/>
            <a:ext cx="6035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kumimoji="1" lang="en-US" altLang="ja-JP" sz="2400" b="1" dirty="0">
                <a:latin typeface="Calibri" panose="020B0200000000000000" pitchFamily="50" charset="-128"/>
                <a:ea typeface="Calibri" panose="020B0200000000000000" pitchFamily="50" charset="-128"/>
              </a:rPr>
              <a:t>Three observables lie on a 2D surface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7B0EA388-A451-2840-A4AB-46EDC44F4D74}"/>
                  </a:ext>
                </a:extLst>
              </p:cNvPr>
              <p:cNvSpPr txBox="1"/>
              <p:nvPr/>
            </p:nvSpPr>
            <p:spPr>
              <a:xfrm>
                <a:off x="6096000" y="2831376"/>
                <a:ext cx="545858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ja-JP" sz="200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Black points come from the parameter search, so they are realizable in the Type-</a:t>
                </a:r>
                <a:r>
                  <a:rPr lang="en-US" altLang="ja-JP" sz="200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I seesaw mechanism</a:t>
                </a:r>
              </a:p>
              <a:p>
                <a:endParaRPr lang="en-US" altLang="ja-JP" sz="2000" dirty="0">
                  <a:latin typeface="Calibri" panose="020B0200000000000000" pitchFamily="50" charset="-128"/>
                  <a:ea typeface="Calibri" panose="020B0200000000000000" pitchFamily="50" charset="-128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ja-JP" sz="200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The orange surface is the parametrization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sz="2000" b="1" i="1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z</m:t>
                        </m:r>
                      </m:e>
                      <m:sub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1</m:t>
                        </m:r>
                      </m:sub>
                    </m:sSub>
                    <m:r>
                      <a:rPr lang="en-US" altLang="ja-JP" sz="2000" b="1" i="1">
                        <a:latin typeface="Cambria Math" panose="02040503050406030204" pitchFamily="18" charset="0"/>
                        <a:ea typeface="Calibri" panose="020B0200000000000000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sz="2000" b="1" i="1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z</m:t>
                        </m:r>
                      </m:e>
                      <m:sub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1" lang="en-US" altLang="ja-JP" sz="200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, approximating the black-point distribution</a:t>
                </a:r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7B0EA388-A451-2840-A4AB-46EDC44F4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831376"/>
                <a:ext cx="5458581" cy="1938992"/>
              </a:xfrm>
              <a:prstGeom prst="rect">
                <a:avLst/>
              </a:prstGeom>
              <a:blipFill>
                <a:blip r:embed="rId4"/>
                <a:stretch>
                  <a:fillRect l="-930" t="-1299" b="-2013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7794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FEA780-9711-7D3B-A32E-9149A9E08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Results</a:t>
            </a:r>
            <a:endParaRPr kumimoji="1" lang="en-US" alt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1B151D-FAB2-1F9D-0C85-513B2AFBC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dirty="0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AEC6CB-2347-09F4-C24C-A3477EDBD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E69F5E-E094-D763-897B-E006044DB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28</a:t>
            </a:fld>
            <a:endParaRPr kumimoji="1" lang="en-US" altLang="ja-JP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E6B7E90-2DC9-46E9-D4EE-AA6AE2F2A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372" y="989874"/>
            <a:ext cx="5409628" cy="51451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885E0EE5-6C4B-83CA-CC49-ED9A48BDDC98}"/>
                  </a:ext>
                </a:extLst>
              </p:cNvPr>
              <p:cNvSpPr txBox="1"/>
              <p:nvPr/>
            </p:nvSpPr>
            <p:spPr>
              <a:xfrm>
                <a:off x="827314" y="4796930"/>
                <a:ext cx="5004732" cy="127932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9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=−0.74</m:t>
                      </m:r>
                      <m:sSubSup>
                        <m:sSubSup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−0.02</m:t>
                      </m:r>
                      <m:sSubSup>
                        <m:sSubSup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−1.38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lang="en-US" altLang="ja-JP" sz="2000" dirty="0"/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885E0EE5-6C4B-83CA-CC49-ED9A48BDDC98}"/>
                  </a:ext>
                </a:extLst>
              </p:cNvPr>
              <p:cNvSpPr txBox="1"/>
              <p:nvPr/>
            </p:nvSpPr>
            <p:spPr>
              <a:xfrm>
                <a:off x="827314" y="4796930"/>
                <a:ext cx="5004732" cy="127932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lang="en-US" altLang="ja-JP" sz="2000" i="1">
                    <a:latin typeface="Cambria Math" panose="02040503050406030204" pitchFamily="18" charset="0"/>
                  </a:rPr>
                  <a:t xml:space="preserve">i𝑚𝑖=−0.74𝑧12−0.02𝑧22−1.38𝑧1𝑧2+4.58z1−3.54z2+8.79</a:t>
                </a:r>
                <a:endParaRPr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CE7BC3D3-75E3-A232-0949-AEEC50E80925}"/>
                  </a:ext>
                </a:extLst>
              </p:cNvPr>
              <p:cNvSpPr txBox="1"/>
              <p:nvPr/>
            </p:nvSpPr>
            <p:spPr>
              <a:xfrm>
                <a:off x="838200" y="2178580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=2.72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+1.00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0" smtClean="0">
                          <a:latin typeface="Cambria Math" panose="02040503050406030204" pitchFamily="18" charset="0"/>
                        </a:rPr>
                        <m:t>+0.77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−2.36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+1.57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−0.02</m:t>
                      </m:r>
                    </m:oMath>
                  </m:oMathPara>
                </a14:m>
                <a:endParaRPr lang="en-US" altLang="ja-JP" sz="2000" dirty="0"/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CE7BC3D3-75E3-A232-0949-AEEC50E80925}"/>
                  </a:ext>
                </a:extLst>
              </p:cNvPr>
              <p:cNvSpPr txBox="1"/>
              <p:nvPr/>
            </p:nvSpPr>
            <p:spPr>
              <a:xfrm>
                <a:off x="838200" y="2178580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𝑚1=2.72𝑧12+1.00𝑧22+0.77𝑧1𝑧2−2.36z1+1.57z2−0.02</a:t>
                </a:r>
                <a:endParaRPr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91067874-69DC-CA5B-E24F-73A58EDB6F7C}"/>
                  </a:ext>
                </a:extLst>
              </p:cNvPr>
              <p:cNvSpPr txBox="1"/>
              <p:nvPr/>
            </p:nvSpPr>
            <p:spPr>
              <a:xfrm>
                <a:off x="838200" y="3471325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𝑒𝑒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=4.58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+0.73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1.38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b="0" i="0" smtClean="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91067874-69DC-CA5B-E24F-73A58EDB6F7C}"/>
                  </a:ext>
                </a:extLst>
              </p:cNvPr>
              <p:cNvSpPr txBox="1"/>
              <p:nvPr/>
            </p:nvSpPr>
            <p:spPr>
              <a:xfrm>
                <a:off x="838200" y="3471325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𝑚𝑒𝑒=4.58𝑧12+0.73𝑧22−1.38𝑧1𝑧2+4.58z1−3.54z2+8.79</a:t>
                </a:r>
                <a:endParaRPr kumimoji="1"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9F5D74C3-EEDA-5E03-E32A-8E07C82809F1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3956339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Cluster1</a:t>
                </a:r>
                <a:r>
                  <a:rPr kumimoji="1" lang="en-US" altLang="ja-JP" sz="2400" b="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1.43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≤3.14</m:t>
                    </m:r>
                  </m:oMath>
                </a14:m>
                <a:endParaRPr kumimoji="1" lang="en-US" altLang="ja-JP" sz="2400" dirty="0"/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9F5D74C3-EEDA-5E03-E32A-8E07C82809F1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3956339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Cluster1</a:t>
                </a:r>
                <a:r>
                  <a:rPr kumimoji="1" lang="en-US" altLang="ja-JP" sz="2400" b="0" dirty="0"/>
                  <a:t>: </a:t>
                </a:r>
                <a:r>
                  <a:rPr kumimoji="1" lang="en-US" altLang="ja-JP" sz="2400" b="0" i="1">
                    <a:latin typeface="Cambria Math" panose="02040503050406030204" pitchFamily="18" charset="0"/>
                  </a:rPr>
                  <a:t xml:space="preserve">1.43≤𝛿𝐶𝑃≤3.14</a:t>
                </a:r>
                <a:endParaRPr kumimoji="1" lang="en-US" altLang="ja-JP" sz="2400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1151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8E0AD1-715D-9A41-48C8-0AF685493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Results</a:t>
            </a:r>
            <a:endParaRPr kumimoji="1" lang="en-US" alt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B98EAD-4244-0DD2-87A0-04A5E9D78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F59028-D04B-16A0-DD8A-CA600F2ED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4E7721-2B48-E35B-299C-181E62912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29</a:t>
            </a:fld>
            <a:endParaRPr kumimoji="1" lang="en-US" altLang="ja-JP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59EA7419-3E98-B479-057F-8E08172F5FBA}"/>
                  </a:ext>
                </a:extLst>
              </p:cNvPr>
              <p:cNvSpPr txBox="1"/>
              <p:nvPr/>
            </p:nvSpPr>
            <p:spPr>
              <a:xfrm>
                <a:off x="865008" y="4962269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𝐶𝑃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=−0.74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−0.02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−1.38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59EA7419-3E98-B479-057F-8E08172F5FBA}"/>
                  </a:ext>
                </a:extLst>
              </p:cNvPr>
              <p:cNvSpPr txBox="1"/>
              <p:nvPr/>
            </p:nvSpPr>
            <p:spPr>
              <a:xfrm>
                <a:off x="865008" y="4962269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𝛿𝐶𝑃=−0.74𝑧12−0.02𝑧22−1.38𝑧1𝑧2+4.58z1−3.54z2+8.79</a:t>
                </a:r>
                <a:endParaRPr kumimoji="1"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386C0BF7-C983-7B2A-FEE0-F88B68AC90C4}"/>
                  </a:ext>
                </a:extLst>
              </p:cNvPr>
              <p:cNvSpPr txBox="1"/>
              <p:nvPr/>
            </p:nvSpPr>
            <p:spPr>
              <a:xfrm>
                <a:off x="838200" y="2178580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=2.72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+1.00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0" smtClean="0">
                          <a:latin typeface="Cambria Math" panose="02040503050406030204" pitchFamily="18" charset="0"/>
                        </a:rPr>
                        <m:t>+0.77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−2.36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+1.57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−0.02</m:t>
                      </m:r>
                    </m:oMath>
                  </m:oMathPara>
                </a14:m>
                <a:endParaRPr lang="en-US" altLang="ja-JP" sz="2000" dirty="0"/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386C0BF7-C983-7B2A-FEE0-F88B68AC90C4}"/>
                  </a:ext>
                </a:extLst>
              </p:cNvPr>
              <p:cNvSpPr txBox="1"/>
              <p:nvPr/>
            </p:nvSpPr>
            <p:spPr>
              <a:xfrm>
                <a:off x="838200" y="2178580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𝑚1=2.72𝑧12+1.00𝑧22+0.77𝑧1𝑧2−2.36z1+1.57z2−0.02</a:t>
                </a:r>
                <a:endParaRPr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2736EC9C-0DA4-9F13-A954-D6E0CCD8C632}"/>
                  </a:ext>
                </a:extLst>
              </p:cNvPr>
              <p:cNvSpPr txBox="1"/>
              <p:nvPr/>
            </p:nvSpPr>
            <p:spPr>
              <a:xfrm>
                <a:off x="838200" y="3568188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𝑒𝑒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=4.58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+0.73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1.38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b="0" i="0" smtClean="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2736EC9C-0DA4-9F13-A954-D6E0CCD8C632}"/>
                  </a:ext>
                </a:extLst>
              </p:cNvPr>
              <p:cNvSpPr txBox="1"/>
              <p:nvPr/>
            </p:nvSpPr>
            <p:spPr>
              <a:xfrm>
                <a:off x="838200" y="3568188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𝑚𝑒𝑒=4.58𝑧12+0.73𝑧22−1.38𝑧1𝑧2+4.58z1−3.54z2+8.79</a:t>
                </a:r>
                <a:endParaRPr kumimoji="1"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84A1B6AB-9C75-1C03-7DBD-217F54447EB5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4100097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Cluster2</a:t>
                </a:r>
                <a:r>
                  <a:rPr kumimoji="1" lang="en-US" altLang="ja-JP" sz="2400" b="0" dirty="0"/>
                  <a:t>: </a:t>
                </a:r>
                <a14:m>
                  <m:oMath xmlns:m="http://schemas.openxmlformats.org/officeDocument/2006/math">
                    <m:r>
                      <a:rPr kumimoji="1" lang="en-US" altLang="ja-JP" sz="2400" b="0" i="0" smtClean="0">
                        <a:latin typeface="Cambria Math" panose="02040503050406030204" pitchFamily="18" charset="0"/>
                      </a:rPr>
                      <m:t>−1.14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≤1.17</m:t>
                    </m:r>
                  </m:oMath>
                </a14:m>
                <a:endParaRPr kumimoji="1" lang="en-US" altLang="ja-JP" sz="2400" dirty="0"/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84A1B6AB-9C75-1C03-7DBD-217F54447EB5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4100097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Cluster2</a:t>
                </a:r>
                <a:r>
                  <a:rPr kumimoji="1" lang="en-US" altLang="ja-JP" sz="2400" b="0" dirty="0"/>
                  <a:t>: </a:t>
                </a:r>
                <a:r>
                  <a:rPr kumimoji="1" lang="en-US" altLang="ja-JP" sz="2400" b="0" i="0">
                    <a:latin typeface="Cambria Math" panose="02040503050406030204" pitchFamily="18" charset="0"/>
                  </a:rPr>
                  <a:t xml:space="preserve">−1.14≤𝛿𝐶𝑃≤1.17</a:t>
                </a:r>
                <a:endParaRPr kumimoji="1" lang="en-US" altLang="ja-JP" sz="2400" dirty="0"/>
              </a:p>
            </p:txBody>
          </p:sp>
        </mc:Fallback>
      </mc:AlternateContent>
      <p:pic>
        <p:nvPicPr>
          <p:cNvPr id="18" name="図 17">
            <a:extLst>
              <a:ext uri="{FF2B5EF4-FFF2-40B4-BE49-F238E27FC236}">
                <a16:creationId xmlns:a16="http://schemas.microsoft.com/office/drawing/2014/main" id="{2ADF17EE-D1D7-DE27-E289-8BDE7583E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5" y="1002561"/>
            <a:ext cx="5450006" cy="517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92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AC0F748E-0CAC-4B70-E8AF-18B22A2BD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A Shift in Perspective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830826-3491-5D4C-5E55-DDD7FAAF9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958E2E-1E14-68D7-439F-45E87DC07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035C95-984D-92B5-BFB4-1EE3BEA8E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3</a:t>
            </a:fld>
            <a:endParaRPr kumimoji="1" lang="en-US" altLang="ja-JP"/>
          </a:p>
        </p:txBody>
      </p:sp>
      <p:pic>
        <p:nvPicPr>
          <p:cNvPr id="3" name="図 2" descr="Figure">
            <a:extLst>
              <a:ext uri="{FF2B5EF4-FFF2-40B4-BE49-F238E27FC236}">
                <a16:creationId xmlns:a16="http://schemas.microsoft.com/office/drawing/2014/main" id="{663D9D04-2FEB-B7C1-2E72-A7AACEAD8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06" y="1686677"/>
            <a:ext cx="4283561" cy="2180795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201E477-1079-C2B8-E30F-DD5579559F96}"/>
              </a:ext>
            </a:extLst>
          </p:cNvPr>
          <p:cNvSpPr txBox="1"/>
          <p:nvPr/>
        </p:nvSpPr>
        <p:spPr>
          <a:xfrm>
            <a:off x="8530809" y="3876639"/>
            <a:ext cx="20116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/>
              <a:t>Mass hierarchy</a:t>
            </a:r>
            <a:endParaRPr kumimoji="1" lang="en-US" altLang="ja-JP" sz="2000" b="1" dirty="0"/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AB8E5DE1-B0CD-D773-6CB2-C13BC11E8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8948" y="2030578"/>
            <a:ext cx="1876744" cy="1572890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E29D051-5977-58C5-9C35-18DE248A52FC}"/>
              </a:ext>
            </a:extLst>
          </p:cNvPr>
          <p:cNvSpPr txBox="1"/>
          <p:nvPr/>
        </p:nvSpPr>
        <p:spPr>
          <a:xfrm>
            <a:off x="2030634" y="3991087"/>
            <a:ext cx="24323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/>
              <a:t>Large mixing angles</a:t>
            </a: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7618E1AC-A6ED-776F-F67A-B5CDF157EF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238" y="2046405"/>
            <a:ext cx="3683659" cy="1572890"/>
          </a:xfrm>
          <a:prstGeom prst="rect">
            <a:avLst/>
          </a:prstGeom>
        </p:spPr>
      </p:pic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2D19AFAE-35F9-D4D6-15DA-D7802EACBEFE}"/>
              </a:ext>
            </a:extLst>
          </p:cNvPr>
          <p:cNvCxnSpPr>
            <a:cxnSpLocks/>
          </p:cNvCxnSpPr>
          <p:nvPr/>
        </p:nvCxnSpPr>
        <p:spPr>
          <a:xfrm>
            <a:off x="6285186" y="1686677"/>
            <a:ext cx="0" cy="23044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248C8DE-36CD-61AE-9E0E-D6EB7FBB7FBD}"/>
              </a:ext>
            </a:extLst>
          </p:cNvPr>
          <p:cNvSpPr txBox="1"/>
          <p:nvPr/>
        </p:nvSpPr>
        <p:spPr>
          <a:xfrm>
            <a:off x="259360" y="1173069"/>
            <a:ext cx="53504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/>
              <a:t>Lepton flavor </a:t>
            </a:r>
            <a:r>
              <a:rPr kumimoji="1" lang="en-US" altLang="ja-JP" sz="2000" dirty="0"/>
              <a:t>puzzles beyond the Standard Model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A0FEEE3-A8FB-1789-2E7B-09CAC29FD833}"/>
              </a:ext>
            </a:extLst>
          </p:cNvPr>
          <p:cNvSpPr txBox="1"/>
          <p:nvPr/>
        </p:nvSpPr>
        <p:spPr>
          <a:xfrm>
            <a:off x="3914231" y="4522591"/>
            <a:ext cx="5012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sz="2000" strike="sngStrike" dirty="0"/>
              <a:t>How to explain the observed flavor structure?</a:t>
            </a:r>
            <a:endParaRPr kumimoji="1" lang="ja-JP" altLang="en-US" sz="2000" strike="sngStrike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48BDE9D-8BE6-DA3E-AB45-7144CE620050}"/>
              </a:ext>
            </a:extLst>
          </p:cNvPr>
          <p:cNvSpPr txBox="1"/>
          <p:nvPr/>
        </p:nvSpPr>
        <p:spPr>
          <a:xfrm>
            <a:off x="2889244" y="5021398"/>
            <a:ext cx="73497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sz="2400" dirty="0"/>
              <a:t>What the observed flavor structure implies for the theory.</a:t>
            </a:r>
            <a:endParaRPr kumimoji="1" lang="ja-JP" altLang="en-US" sz="240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1326ED1-4E40-8E8A-465B-C4CFAAA49516}"/>
              </a:ext>
            </a:extLst>
          </p:cNvPr>
          <p:cNvSpPr txBox="1"/>
          <p:nvPr/>
        </p:nvSpPr>
        <p:spPr>
          <a:xfrm>
            <a:off x="404744" y="5667348"/>
            <a:ext cx="3509487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" altLang="ja-JP" sz="2400" dirty="0"/>
              <a:t>Experimental observations</a:t>
            </a:r>
            <a:endParaRPr kumimoji="1" lang="ja-JP" altLang="en-US" sz="24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8AB7A21-3628-6ECA-A206-63BBD15AEDE9}"/>
              </a:ext>
            </a:extLst>
          </p:cNvPr>
          <p:cNvSpPr txBox="1"/>
          <p:nvPr/>
        </p:nvSpPr>
        <p:spPr>
          <a:xfrm>
            <a:off x="4492269" y="5667348"/>
            <a:ext cx="2882584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" altLang="ja-JP" sz="2400" dirty="0"/>
              <a:t>Constraints on theory</a:t>
            </a:r>
            <a:endParaRPr kumimoji="1" lang="ja-JP" altLang="en-US" sz="24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F9761D-1A2A-B501-62EC-4C677718DE3C}"/>
              </a:ext>
            </a:extLst>
          </p:cNvPr>
          <p:cNvSpPr txBox="1"/>
          <p:nvPr/>
        </p:nvSpPr>
        <p:spPr>
          <a:xfrm>
            <a:off x="7881496" y="5653745"/>
            <a:ext cx="4201407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" altLang="ja-JP" sz="2400" dirty="0"/>
              <a:t>Correlations among observables</a:t>
            </a:r>
            <a:endParaRPr kumimoji="1" lang="ja-JP" altLang="en-US" sz="2400"/>
          </a:p>
        </p:txBody>
      </p:sp>
      <p:sp>
        <p:nvSpPr>
          <p:cNvPr id="16" name="右矢印 15">
            <a:extLst>
              <a:ext uri="{FF2B5EF4-FFF2-40B4-BE49-F238E27FC236}">
                <a16:creationId xmlns:a16="http://schemas.microsoft.com/office/drawing/2014/main" id="{56C45CBC-C7AE-4AC8-80C4-40E3A7A645A0}"/>
              </a:ext>
            </a:extLst>
          </p:cNvPr>
          <p:cNvSpPr/>
          <p:nvPr/>
        </p:nvSpPr>
        <p:spPr>
          <a:xfrm>
            <a:off x="4026779" y="5727298"/>
            <a:ext cx="424338" cy="401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右矢印 16">
            <a:extLst>
              <a:ext uri="{FF2B5EF4-FFF2-40B4-BE49-F238E27FC236}">
                <a16:creationId xmlns:a16="http://schemas.microsoft.com/office/drawing/2014/main" id="{2F1E3C36-1F53-D669-7D83-7E15C6BD1319}"/>
              </a:ext>
            </a:extLst>
          </p:cNvPr>
          <p:cNvSpPr/>
          <p:nvPr/>
        </p:nvSpPr>
        <p:spPr>
          <a:xfrm>
            <a:off x="7416005" y="5727298"/>
            <a:ext cx="424338" cy="401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829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3534E7-3F14-84AF-5A34-A46800DFB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Results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1502624-2F12-0BCE-8587-8599C3589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F2B384-4833-41D8-A32A-489E01819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DCE110-FD0E-63CE-E992-134590B01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30</a:t>
            </a:fld>
            <a:endParaRPr kumimoji="1" lang="en-US" altLang="ja-JP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D152765E-D429-A367-FDCB-FA2780FC3620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4499245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Cluster3</a:t>
                </a:r>
                <a:r>
                  <a:rPr kumimoji="1" lang="en-US" altLang="ja-JP" sz="2400" b="0" dirty="0"/>
                  <a:t>: </a:t>
                </a:r>
                <a14:m>
                  <m:oMath xmlns:m="http://schemas.openxmlformats.org/officeDocument/2006/math">
                    <m:r>
                      <a:rPr kumimoji="1" lang="en-US" altLang="ja-JP" sz="2400" b="0" i="0" smtClean="0">
                        <a:latin typeface="Cambria Math" panose="02040503050406030204" pitchFamily="18" charset="0"/>
                      </a:rPr>
                      <m:t>−3.13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≤−0.642</m:t>
                    </m:r>
                  </m:oMath>
                </a14:m>
                <a:endParaRPr kumimoji="1" lang="en-US" altLang="ja-JP" sz="2400" dirty="0"/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D152765E-D429-A367-FDCB-FA2780FC3620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4499245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Cluster3</a:t>
                </a:r>
                <a:r>
                  <a:rPr kumimoji="1" lang="en-US" altLang="ja-JP" sz="2400" b="0" dirty="0"/>
                  <a:t>: </a:t>
                </a:r>
                <a:r>
                  <a:rPr kumimoji="1" lang="en-US" altLang="ja-JP" sz="2400" b="0" i="0">
                    <a:latin typeface="Cambria Math" panose="02040503050406030204" pitchFamily="18" charset="0"/>
                  </a:rPr>
                  <a:t xml:space="preserve">−3.13≤𝛿𝐶𝑃≤−0.642</a:t>
                </a:r>
                <a:endParaRPr kumimoji="1" lang="en-US" altLang="ja-JP" sz="2400" dirty="0"/>
              </a:p>
            </p:txBody>
          </p:sp>
        </mc:Fallback>
      </mc:AlternateContent>
      <p:pic>
        <p:nvPicPr>
          <p:cNvPr id="18" name="図 17">
            <a:extLst>
              <a:ext uri="{FF2B5EF4-FFF2-40B4-BE49-F238E27FC236}">
                <a16:creationId xmlns:a16="http://schemas.microsoft.com/office/drawing/2014/main" id="{2842831F-1755-7760-C330-13BB1DB76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699" y="1002561"/>
            <a:ext cx="5477301" cy="51450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CDA66B60-FEA8-463E-E847-655B22755EC1}"/>
                  </a:ext>
                </a:extLst>
              </p:cNvPr>
              <p:cNvSpPr txBox="1"/>
              <p:nvPr/>
            </p:nvSpPr>
            <p:spPr>
              <a:xfrm>
                <a:off x="827314" y="4796930"/>
                <a:ext cx="5004732" cy="127932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9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=−0.74</m:t>
                      </m:r>
                      <m:sSubSup>
                        <m:sSubSup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−0.02</m:t>
                      </m:r>
                      <m:sSubSup>
                        <m:sSubSup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−1.38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lang="en-US" altLang="ja-JP" sz="2000" dirty="0"/>
              </a:p>
            </p:txBody>
          </p:sp>
        </mc:Choice>
        <mc:Fallback xmlns="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CDA66B60-FEA8-463E-E847-655B22755EC1}"/>
                  </a:ext>
                </a:extLst>
              </p:cNvPr>
              <p:cNvSpPr txBox="1"/>
              <p:nvPr/>
            </p:nvSpPr>
            <p:spPr>
              <a:xfrm>
                <a:off x="827314" y="4796930"/>
                <a:ext cx="5004732" cy="127932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lang="en-US" altLang="ja-JP" sz="2000" i="1">
                    <a:latin typeface="Cambria Math" panose="02040503050406030204" pitchFamily="18" charset="0"/>
                  </a:rPr>
                  <a:t xml:space="preserve">i𝑚𝑖=−0.74𝑧12−0.02𝑧22−1.38𝑧1𝑧2+4.58z1−3.54z2+8.79</a:t>
                </a:r>
                <a:endParaRPr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820E044C-9E41-EE03-28BC-A3408DD16B9C}"/>
                  </a:ext>
                </a:extLst>
              </p:cNvPr>
              <p:cNvSpPr txBox="1"/>
              <p:nvPr/>
            </p:nvSpPr>
            <p:spPr>
              <a:xfrm>
                <a:off x="838200" y="2178580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=2.72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+1.00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0" smtClean="0">
                          <a:latin typeface="Cambria Math" panose="02040503050406030204" pitchFamily="18" charset="0"/>
                        </a:rPr>
                        <m:t>+0.77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−2.36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+1.57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−0.02</m:t>
                      </m:r>
                    </m:oMath>
                  </m:oMathPara>
                </a14:m>
                <a:endParaRPr lang="en-US" altLang="ja-JP" sz="2000" dirty="0"/>
              </a:p>
            </p:txBody>
          </p:sp>
        </mc:Choice>
        <mc:Fallback xmlns="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820E044C-9E41-EE03-28BC-A3408DD16B9C}"/>
                  </a:ext>
                </a:extLst>
              </p:cNvPr>
              <p:cNvSpPr txBox="1"/>
              <p:nvPr/>
            </p:nvSpPr>
            <p:spPr>
              <a:xfrm>
                <a:off x="838200" y="2178580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𝑚1=2.72𝑧12+1.00𝑧22+0.77𝑧1𝑧2−2.36z1+1.57z2−0.02</a:t>
                </a:r>
                <a:endParaRPr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59D2AACF-CE60-5D10-FCD7-98FE00ADDA9C}"/>
                  </a:ext>
                </a:extLst>
              </p:cNvPr>
              <p:cNvSpPr txBox="1"/>
              <p:nvPr/>
            </p:nvSpPr>
            <p:spPr>
              <a:xfrm>
                <a:off x="838200" y="3471325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𝑒𝑒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=4.58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+0.73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1.38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b="0" i="0" smtClean="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59D2AACF-CE60-5D10-FCD7-98FE00ADDA9C}"/>
                  </a:ext>
                </a:extLst>
              </p:cNvPr>
              <p:cNvSpPr txBox="1"/>
              <p:nvPr/>
            </p:nvSpPr>
            <p:spPr>
              <a:xfrm>
                <a:off x="838200" y="3471325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𝑚𝑒𝑒=4.58𝑧12+0.73𝑧22−1.38𝑧1𝑧2+4.58z1−3.54z2+8.79</a:t>
                </a:r>
                <a:endParaRPr kumimoji="1" lang="en-US" altLang="ja-JP" sz="2000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69047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3714A9-CF05-D641-6BA1-D6D375307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1A8B34-4ACB-9EC8-38AC-F11FD8E43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DD060B-BB50-17CA-A39F-A0418D167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A9A20CD-E7D8-C6CA-A5F4-98DB3D5ED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31</a:t>
            </a:fld>
            <a:endParaRPr kumimoji="1" lang="en-US" altLang="ja-JP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8D2E1E9-7873-0C43-BB1D-E459370429F4}"/>
              </a:ext>
            </a:extLst>
          </p:cNvPr>
          <p:cNvSpPr txBox="1"/>
          <p:nvPr/>
        </p:nvSpPr>
        <p:spPr>
          <a:xfrm>
            <a:off x="669911" y="1553548"/>
            <a:ext cx="69921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800" b="1" dirty="0"/>
              <a:t>①</a:t>
            </a:r>
            <a:r>
              <a:rPr kumimoji="1" lang="en-US" altLang="ja-JP" sz="1800" b="1"/>
              <a:t>How to explore the parameter region consistent with data</a:t>
            </a:r>
            <a:endParaRPr lang="en-US" altLang="ja-JP"/>
          </a:p>
        </p:txBody>
      </p:sp>
      <p:sp>
        <p:nvSpPr>
          <p:cNvPr id="8" name="右矢印 7">
            <a:extLst>
              <a:ext uri="{FF2B5EF4-FFF2-40B4-BE49-F238E27FC236}">
                <a16:creationId xmlns:a16="http://schemas.microsoft.com/office/drawing/2014/main" id="{B16A9C0F-1F60-34CB-7DE8-C3619E106CA5}"/>
              </a:ext>
            </a:extLst>
          </p:cNvPr>
          <p:cNvSpPr/>
          <p:nvPr/>
        </p:nvSpPr>
        <p:spPr>
          <a:xfrm>
            <a:off x="2265242" y="2177220"/>
            <a:ext cx="872358" cy="281101"/>
          </a:xfrm>
          <a:prstGeom prst="rightArrow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1679D2C-E685-C1CA-4B6F-12C3980A942A}"/>
              </a:ext>
            </a:extLst>
          </p:cNvPr>
          <p:cNvSpPr txBox="1"/>
          <p:nvPr/>
        </p:nvSpPr>
        <p:spPr>
          <a:xfrm>
            <a:off x="3169427" y="2125701"/>
            <a:ext cx="448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Parameter search using Flow Matching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DC4F825-C84E-39DE-A5FB-79339501D262}"/>
              </a:ext>
            </a:extLst>
          </p:cNvPr>
          <p:cNvSpPr txBox="1"/>
          <p:nvPr/>
        </p:nvSpPr>
        <p:spPr>
          <a:xfrm>
            <a:off x="754117" y="3332860"/>
            <a:ext cx="56545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u="sng" dirty="0"/>
              <a:t>②</a:t>
            </a:r>
            <a:r>
              <a:rPr lang="en-US" altLang="ja-JP" sz="1800" b="1" u="sng"/>
              <a:t>Finding nonlinear correlations among observables</a:t>
            </a:r>
            <a:endParaRPr lang="en-US" altLang="ja-JP"/>
          </a:p>
        </p:txBody>
      </p:sp>
      <p:sp>
        <p:nvSpPr>
          <p:cNvPr id="11" name="右矢印 10">
            <a:extLst>
              <a:ext uri="{FF2B5EF4-FFF2-40B4-BE49-F238E27FC236}">
                <a16:creationId xmlns:a16="http://schemas.microsoft.com/office/drawing/2014/main" id="{462ECDD9-B46C-6F65-5885-7FDECE73F879}"/>
              </a:ext>
            </a:extLst>
          </p:cNvPr>
          <p:cNvSpPr/>
          <p:nvPr/>
        </p:nvSpPr>
        <p:spPr>
          <a:xfrm>
            <a:off x="2265243" y="3916256"/>
            <a:ext cx="872358" cy="242943"/>
          </a:xfrm>
          <a:prstGeom prst="rightArrow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2BAEF94-41CE-71DC-0675-E70A282C40D7}"/>
              </a:ext>
            </a:extLst>
          </p:cNvPr>
          <p:cNvSpPr txBox="1"/>
          <p:nvPr/>
        </p:nvSpPr>
        <p:spPr>
          <a:xfrm>
            <a:off x="3137600" y="3845682"/>
            <a:ext cx="43004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Finding relations via an Autoencoder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08E1D19A-27B1-DA2A-5B5B-68C0D1D056A8}"/>
              </a:ext>
            </a:extLst>
          </p:cNvPr>
          <p:cNvCxnSpPr>
            <a:cxnSpLocks/>
          </p:cNvCxnSpPr>
          <p:nvPr/>
        </p:nvCxnSpPr>
        <p:spPr>
          <a:xfrm>
            <a:off x="415158" y="3061252"/>
            <a:ext cx="1136168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グラフィックス 17" descr="Figure">
            <a:extLst>
              <a:ext uri="{FF2B5EF4-FFF2-40B4-BE49-F238E27FC236}">
                <a16:creationId xmlns:a16="http://schemas.microsoft.com/office/drawing/2014/main" id="{40730163-B2ED-BA42-CE13-53D81031E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000" y="1203909"/>
            <a:ext cx="914400" cy="914400"/>
          </a:xfrm>
          <a:prstGeom prst="rect">
            <a:avLst/>
          </a:prstGeom>
        </p:spPr>
      </p:pic>
      <p:pic>
        <p:nvPicPr>
          <p:cNvPr id="19" name="グラフィックス 18" descr="Figure">
            <a:extLst>
              <a:ext uri="{FF2B5EF4-FFF2-40B4-BE49-F238E27FC236}">
                <a16:creationId xmlns:a16="http://schemas.microsoft.com/office/drawing/2014/main" id="{90CB0DAE-81EC-CED4-6B68-078A0E975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338" y="3037933"/>
            <a:ext cx="914400" cy="914400"/>
          </a:xfrm>
          <a:prstGeom prst="rect">
            <a:avLst/>
          </a:prstGeom>
        </p:spPr>
      </p:pic>
      <p:pic>
        <p:nvPicPr>
          <p:cNvPr id="20" name="コンテンツ プレースホルダー 7">
            <a:extLst>
              <a:ext uri="{FF2B5EF4-FFF2-40B4-BE49-F238E27FC236}">
                <a16:creationId xmlns:a16="http://schemas.microsoft.com/office/drawing/2014/main" id="{5C2CD1F8-8713-2C8F-34DF-1253A5CC74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110" y="3916256"/>
            <a:ext cx="2603798" cy="24495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74290909-C948-C948-A8E6-AFF222CC277F}"/>
                  </a:ext>
                </a:extLst>
              </p:cNvPr>
              <p:cNvSpPr txBox="1"/>
              <p:nvPr/>
            </p:nvSpPr>
            <p:spPr>
              <a:xfrm>
                <a:off x="530986" y="4692676"/>
                <a:ext cx="7738371" cy="101566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000" b="1" dirty="0"/>
                  <a:t>Key results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</m:oMath>
                </a14:m>
                <a:r>
                  <a:rPr kumimoji="1" lang="en-US" altLang="ja-JP" sz="2000" dirty="0"/>
                  <a:t> ranges give different nonlinear correlations among observables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1" lang="en-US" altLang="ja-JP" sz="2000" dirty="0"/>
                  <a:t>These relations form a 2D surface in 3D </a:t>
                </a:r>
                <a:r>
                  <a:rPr kumimoji="1" lang="en-US" altLang="ja-JP" sz="2000"/>
                  <a:t>observable space</a:t>
                </a:r>
              </a:p>
            </p:txBody>
          </p:sp>
        </mc:Choice>
        <mc:Fallback xmlns=""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74290909-C948-C948-A8E6-AFF222CC2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86" y="4692676"/>
                <a:ext cx="7738371" cy="1015663"/>
              </a:xfrm>
              <a:prstGeom prst="rect">
                <a:avLst/>
              </a:prstGeom>
              <a:blipFill>
                <a:blip r:embed="rId5"/>
                <a:stretch>
                  <a:fillRect l="-653" t="-2410" b="-8434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楕円 9">
            <a:extLst>
              <a:ext uri="{FF2B5EF4-FFF2-40B4-BE49-F238E27FC236}">
                <a16:creationId xmlns:a16="http://schemas.microsoft.com/office/drawing/2014/main" id="{FF426E67-3C32-2C60-5359-7FA63966EBCE}"/>
              </a:ext>
            </a:extLst>
          </p:cNvPr>
          <p:cNvSpPr/>
          <p:nvPr/>
        </p:nvSpPr>
        <p:spPr>
          <a:xfrm>
            <a:off x="8466814" y="1342557"/>
            <a:ext cx="2527151" cy="101470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28" name="円/楕円 27">
            <a:extLst>
              <a:ext uri="{FF2B5EF4-FFF2-40B4-BE49-F238E27FC236}">
                <a16:creationId xmlns:a16="http://schemas.microsoft.com/office/drawing/2014/main" id="{E3447EB7-DB18-EA43-E364-DCBF0A3EDD72}"/>
              </a:ext>
            </a:extLst>
          </p:cNvPr>
          <p:cNvSpPr/>
          <p:nvPr/>
        </p:nvSpPr>
        <p:spPr>
          <a:xfrm>
            <a:off x="9056456" y="1620014"/>
            <a:ext cx="1237404" cy="485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ysClr val="windowText" lastClr="000000"/>
              </a:solidFill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0BF6F66-60CE-EAF6-B13D-CDFBBD1A0174}"/>
              </a:ext>
            </a:extLst>
          </p:cNvPr>
          <p:cNvSpPr txBox="1"/>
          <p:nvPr/>
        </p:nvSpPr>
        <p:spPr>
          <a:xfrm>
            <a:off x="7604980" y="1043092"/>
            <a:ext cx="24359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dirty="0"/>
              <a:t>Full space of (Y, 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B0643BF7-AF02-35EF-F55B-A81CF5459823}"/>
                  </a:ext>
                </a:extLst>
              </p:cNvPr>
              <p:cNvSpPr txBox="1"/>
              <p:nvPr/>
            </p:nvSpPr>
            <p:spPr>
              <a:xfrm>
                <a:off x="8417594" y="2404583"/>
                <a:ext cx="3018327" cy="65146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solidFill>
                      <a:sysClr val="windowText" lastClr="000000"/>
                    </a:solidFill>
                  </a:rPr>
                  <a:t>Region consistent with data of</a:t>
                </a:r>
              </a:p>
              <a:p>
                <a14:m>
                  <m:oMath xmlns:m="http://schemas.openxmlformats.org/officeDocument/2006/math">
                    <m:r>
                      <a:rPr lang="ja-JP" altLang="en-US" i="1" smtClean="0">
                        <a:latin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sub>
                      <m:sup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kumimoji="1"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</m:t>
                        </m:r>
                      </m:sub>
                    </m:sSub>
                    <m:r>
                      <a:rPr kumimoji="1" lang="en-US" altLang="ja-JP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kumimoji="1" lang="en-US" altLang="ja-JP" dirty="0"/>
                  <a:t> </a:t>
                </a:r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B0643BF7-AF02-35EF-F55B-A81CF5459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7594" y="2404583"/>
                <a:ext cx="3018327" cy="651460"/>
              </a:xfrm>
              <a:prstGeom prst="rect">
                <a:avLst/>
              </a:prstGeom>
              <a:blipFill>
                <a:blip r:embed="rId6"/>
                <a:stretch>
                  <a:fillRect l="-1674" t="-1887" r="-83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7C42E2B2-89D8-2A5C-CE96-D26F9A2792F9}"/>
              </a:ext>
            </a:extLst>
          </p:cNvPr>
          <p:cNvCxnSpPr>
            <a:cxnSpLocks/>
          </p:cNvCxnSpPr>
          <p:nvPr/>
        </p:nvCxnSpPr>
        <p:spPr>
          <a:xfrm flipV="1">
            <a:off x="8717318" y="1864835"/>
            <a:ext cx="226691" cy="55219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FEE5A7AB-1DAF-C07D-717C-F886761EFFCF}"/>
                  </a:ext>
                </a:extLst>
              </p:cNvPr>
              <p:cNvSpPr txBox="1"/>
              <p:nvPr/>
            </p:nvSpPr>
            <p:spPr>
              <a:xfrm>
                <a:off x="7304198" y="3157375"/>
                <a:ext cx="4741920" cy="68063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>
                    <a:latin typeface="+mj-ea"/>
                    <a:ea typeface="+mj-ea"/>
                  </a:rPr>
                  <a:t>9D joint distribution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ja-JP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13</m:t>
                              </m:r>
                            </m:sub>
                          </m:sSub>
                          <m:r>
                            <a:rPr lang="en-US" altLang="ja-JP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23</m:t>
                              </m:r>
                            </m:sub>
                          </m:sSub>
                          <m: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23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ja-JP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CP</m:t>
                              </m:r>
                            </m:sub>
                          </m:sSub>
                          <m: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en-US" altLang="ja-JP" dirty="0"/>
              </a:p>
            </p:txBody>
          </p:sp>
        </mc:Choice>
        <mc:Fallback xmlns="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FEE5A7AB-1DAF-C07D-717C-F886761EF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198" y="3157375"/>
                <a:ext cx="4741920" cy="680636"/>
              </a:xfrm>
              <a:prstGeom prst="rect">
                <a:avLst/>
              </a:prstGeom>
              <a:blipFill>
                <a:blip r:embed="rId7"/>
                <a:stretch>
                  <a:fillRect t="-3636" b="-3636"/>
                </a:stretch>
              </a:blipFill>
              <a:ln w="95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51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楕円 9">
            <a:extLst>
              <a:ext uri="{FF2B5EF4-FFF2-40B4-BE49-F238E27FC236}">
                <a16:creationId xmlns:a16="http://schemas.microsoft.com/office/drawing/2014/main" id="{3AFB577B-6B02-6FC4-54AD-4EAC6B5FE6B4}"/>
              </a:ext>
            </a:extLst>
          </p:cNvPr>
          <p:cNvSpPr/>
          <p:nvPr/>
        </p:nvSpPr>
        <p:spPr>
          <a:xfrm>
            <a:off x="7688849" y="2184087"/>
            <a:ext cx="3049775" cy="11252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06C9C0F-C1E9-0603-CE2D-BF88751C2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600" dirty="0"/>
              <a:t>A data-driven approach to correlations among observables?</a:t>
            </a:r>
            <a:endParaRPr kumimoji="1" lang="en-US" alt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3FBC2E-CE38-EC4E-E10F-CA9CA6EF1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dirty="0"/>
              <a:t>Aug 19, 2026</a:t>
            </a:r>
            <a:endParaRPr kumimoji="1"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96227F-B7A3-3C29-2184-4665F4337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A789A6-931A-DA9F-B5CE-3C95E40E4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4</a:t>
            </a:fld>
            <a:endParaRPr kumimoji="1" lang="en-US" altLang="ja-JP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FCA957F5-91DF-4158-EAF9-4E9A2D923EDD}"/>
              </a:ext>
            </a:extLst>
          </p:cNvPr>
          <p:cNvCxnSpPr>
            <a:cxnSpLocks/>
          </p:cNvCxnSpPr>
          <p:nvPr/>
        </p:nvCxnSpPr>
        <p:spPr>
          <a:xfrm>
            <a:off x="6096000" y="1231918"/>
            <a:ext cx="0" cy="505609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D918161-48C2-DE82-2863-EAD68F15FA7E}"/>
              </a:ext>
            </a:extLst>
          </p:cNvPr>
          <p:cNvSpPr txBox="1"/>
          <p:nvPr/>
        </p:nvSpPr>
        <p:spPr>
          <a:xfrm>
            <a:off x="2188706" y="1170540"/>
            <a:ext cx="1875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/>
              <a:t>Conventional</a:t>
            </a:r>
            <a:endParaRPr kumimoji="1" lang="en-US" altLang="ja-JP" sz="2400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B8DDFFE-8FCC-4EAF-EF69-46EA04CFFD84}"/>
              </a:ext>
            </a:extLst>
          </p:cNvPr>
          <p:cNvSpPr txBox="1"/>
          <p:nvPr/>
        </p:nvSpPr>
        <p:spPr>
          <a:xfrm>
            <a:off x="6301419" y="1120555"/>
            <a:ext cx="3186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/>
              <a:t>Data-driven (This work)</a:t>
            </a:r>
            <a:endParaRPr kumimoji="1" lang="en-US" altLang="ja-JP" sz="2400" b="1" dirty="0"/>
          </a:p>
        </p:txBody>
      </p:sp>
      <p:sp>
        <p:nvSpPr>
          <p:cNvPr id="27" name="楕円 9">
            <a:extLst>
              <a:ext uri="{FF2B5EF4-FFF2-40B4-BE49-F238E27FC236}">
                <a16:creationId xmlns:a16="http://schemas.microsoft.com/office/drawing/2014/main" id="{92FDC2B6-8A48-CF37-DC4A-FCF1A799975F}"/>
              </a:ext>
            </a:extLst>
          </p:cNvPr>
          <p:cNvSpPr/>
          <p:nvPr/>
        </p:nvSpPr>
        <p:spPr>
          <a:xfrm>
            <a:off x="1778995" y="2071910"/>
            <a:ext cx="3049775" cy="121531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41" name="楕円 9">
            <a:extLst>
              <a:ext uri="{FF2B5EF4-FFF2-40B4-BE49-F238E27FC236}">
                <a16:creationId xmlns:a16="http://schemas.microsoft.com/office/drawing/2014/main" id="{0D45BED1-DF9E-3FF1-0F4B-A63E54E87EAE}"/>
              </a:ext>
            </a:extLst>
          </p:cNvPr>
          <p:cNvSpPr/>
          <p:nvPr/>
        </p:nvSpPr>
        <p:spPr>
          <a:xfrm>
            <a:off x="2357486" y="2347661"/>
            <a:ext cx="1892794" cy="64929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Parameter space</a:t>
            </a:r>
          </a:p>
        </p:txBody>
      </p:sp>
      <p:sp>
        <p:nvSpPr>
          <p:cNvPr id="42" name="右矢印 41">
            <a:extLst>
              <a:ext uri="{FF2B5EF4-FFF2-40B4-BE49-F238E27FC236}">
                <a16:creationId xmlns:a16="http://schemas.microsoft.com/office/drawing/2014/main" id="{A2FD76FF-C9E3-A3BB-FB26-47EDB55D4E4A}"/>
              </a:ext>
            </a:extLst>
          </p:cNvPr>
          <p:cNvSpPr/>
          <p:nvPr/>
        </p:nvSpPr>
        <p:spPr>
          <a:xfrm>
            <a:off x="1901036" y="2409006"/>
            <a:ext cx="368373" cy="5266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43" name="右矢印 42">
            <a:extLst>
              <a:ext uri="{FF2B5EF4-FFF2-40B4-BE49-F238E27FC236}">
                <a16:creationId xmlns:a16="http://schemas.microsoft.com/office/drawing/2014/main" id="{C0B3CB50-1F72-FFC9-1196-62E99628638B}"/>
              </a:ext>
            </a:extLst>
          </p:cNvPr>
          <p:cNvSpPr/>
          <p:nvPr/>
        </p:nvSpPr>
        <p:spPr>
          <a:xfrm flipH="1">
            <a:off x="4290664" y="2431905"/>
            <a:ext cx="368373" cy="5266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3FE2A88A-B9D8-BB0E-59F3-E2F573818621}"/>
              </a:ext>
            </a:extLst>
          </p:cNvPr>
          <p:cNvSpPr txBox="1"/>
          <p:nvPr/>
        </p:nvSpPr>
        <p:spPr>
          <a:xfrm>
            <a:off x="1136407" y="3301237"/>
            <a:ext cx="4334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Impose symmetries or assumptions to</a:t>
            </a:r>
          </a:p>
          <a:p>
            <a:pPr algn="ctr"/>
            <a:r>
              <a:rPr kumimoji="1" lang="en-US" altLang="ja-JP" sz="2000" dirty="0">
                <a:solidFill>
                  <a:srgbClr val="FF0000"/>
                </a:solidFill>
              </a:rPr>
              <a:t>narrow the search region</a:t>
            </a:r>
          </a:p>
        </p:txBody>
      </p:sp>
      <p:sp>
        <p:nvSpPr>
          <p:cNvPr id="48" name="円/楕円 47">
            <a:extLst>
              <a:ext uri="{FF2B5EF4-FFF2-40B4-BE49-F238E27FC236}">
                <a16:creationId xmlns:a16="http://schemas.microsoft.com/office/drawing/2014/main" id="{2B35B4B8-BD1E-B835-D957-2B43CB3A43F4}"/>
              </a:ext>
            </a:extLst>
          </p:cNvPr>
          <p:cNvSpPr/>
          <p:nvPr/>
        </p:nvSpPr>
        <p:spPr>
          <a:xfrm>
            <a:off x="8595033" y="2515034"/>
            <a:ext cx="1237404" cy="485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ysClr val="windowText" lastClr="000000"/>
              </a:solidFill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33555E32-7A3A-413A-2318-81FE29A65D72}"/>
              </a:ext>
            </a:extLst>
          </p:cNvPr>
          <p:cNvSpPr txBox="1"/>
          <p:nvPr/>
        </p:nvSpPr>
        <p:spPr>
          <a:xfrm>
            <a:off x="8065391" y="2554237"/>
            <a:ext cx="25909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dirty="0">
                <a:solidFill>
                  <a:sysClr val="windowText" lastClr="000000"/>
                </a:solidFill>
              </a:rPr>
              <a:t>Data-consistent region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84E5E328-0808-6C2E-49BF-43E1E0825D41}"/>
              </a:ext>
            </a:extLst>
          </p:cNvPr>
          <p:cNvSpPr txBox="1"/>
          <p:nvPr/>
        </p:nvSpPr>
        <p:spPr>
          <a:xfrm>
            <a:off x="8313488" y="216993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Parameter space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E9B06F5-0B75-E116-2291-FC9BDE56CE84}"/>
              </a:ext>
            </a:extLst>
          </p:cNvPr>
          <p:cNvSpPr txBox="1"/>
          <p:nvPr/>
        </p:nvSpPr>
        <p:spPr>
          <a:xfrm>
            <a:off x="6957415" y="3325285"/>
            <a:ext cx="4937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/>
              <a:t>Explore the region with machine learning, </a:t>
            </a:r>
            <a:r>
              <a:rPr kumimoji="1" lang="en-US" altLang="ja-JP" sz="2000" dirty="0">
                <a:solidFill>
                  <a:srgbClr val="FF0000"/>
                </a:solidFill>
              </a:rPr>
              <a:t>without restricting the search space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652E696C-CE3D-F464-1E06-49ED4117FC8A}"/>
              </a:ext>
            </a:extLst>
          </p:cNvPr>
          <p:cNvSpPr txBox="1"/>
          <p:nvPr/>
        </p:nvSpPr>
        <p:spPr>
          <a:xfrm>
            <a:off x="7696200" y="4751997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Efficient use of information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94D73F3F-0F42-58B0-2089-3B5905F9F27C}"/>
              </a:ext>
            </a:extLst>
          </p:cNvPr>
          <p:cNvSpPr txBox="1"/>
          <p:nvPr/>
        </p:nvSpPr>
        <p:spPr>
          <a:xfrm>
            <a:off x="7363231" y="5205684"/>
            <a:ext cx="44128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ML compresses the multi-dimensional distribution to low dimensions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3CF159DE-3EC1-8ADE-4426-E2451EBC80B1}"/>
              </a:ext>
            </a:extLst>
          </p:cNvPr>
          <p:cNvCxnSpPr>
            <a:cxnSpLocks/>
          </p:cNvCxnSpPr>
          <p:nvPr/>
        </p:nvCxnSpPr>
        <p:spPr>
          <a:xfrm>
            <a:off x="404462" y="4109071"/>
            <a:ext cx="5443811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B53FF9-BD81-CDB9-E7B0-91BA999AF53B}"/>
              </a:ext>
            </a:extLst>
          </p:cNvPr>
          <p:cNvCxnSpPr>
            <a:cxnSpLocks/>
          </p:cNvCxnSpPr>
          <p:nvPr/>
        </p:nvCxnSpPr>
        <p:spPr>
          <a:xfrm>
            <a:off x="6421450" y="4097614"/>
            <a:ext cx="5368064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466EC0B9-0E25-5DF3-7AEB-794EFD3652F0}"/>
                  </a:ext>
                </a:extLst>
              </p:cNvPr>
              <p:cNvSpPr txBox="1"/>
              <p:nvPr/>
            </p:nvSpPr>
            <p:spPr>
              <a:xfrm>
                <a:off x="28905" y="5716726"/>
                <a:ext cx="6096000" cy="403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altLang="ja-JP" sz="1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80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ja-JP" sz="1800" i="1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altLang="ja-JP" sz="1800" i="1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1800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sz="1800" i="1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1800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sz="1800" i="1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1800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sz="1800" i="1">
                                      <a:solidFill>
                                        <a:schemeClr val="bg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23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b="1" i="1">
                                  <a:latin typeface="Cambria Math" panose="02040503050406030204" pitchFamily="18" charset="0"/>
                                </a:rPr>
                                <m:t>𝜹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ja-JP" sz="1800" b="1">
                                  <a:latin typeface="Cambria Math" panose="02040503050406030204" pitchFamily="18" charset="0"/>
                                </a:rPr>
                                <m:t>CP</m:t>
                              </m:r>
                            </m:sub>
                          </m:sSub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80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en-US" altLang="ja-JP" sz="1800" i="1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1800" i="1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31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en-US" altLang="ja-JP" sz="1800" dirty="0"/>
              </a:p>
            </p:txBody>
          </p:sp>
        </mc:Choice>
        <mc:Fallback xmlns="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466EC0B9-0E25-5DF3-7AEB-794EFD3652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5" y="5716726"/>
                <a:ext cx="6096000" cy="403637"/>
              </a:xfrm>
              <a:prstGeom prst="rect">
                <a:avLst/>
              </a:prstGeom>
              <a:blipFill>
                <a:blip r:embed="rId3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52226B6-AE6B-C278-517A-CDDCA78CD826}"/>
              </a:ext>
            </a:extLst>
          </p:cNvPr>
          <p:cNvSpPr txBox="1"/>
          <p:nvPr/>
        </p:nvSpPr>
        <p:spPr>
          <a:xfrm>
            <a:off x="539999" y="5171113"/>
            <a:ext cx="50449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sz="2000" dirty="0"/>
              <a:t>Keep 2–3 observables and project out the rest.</a:t>
            </a:r>
            <a:endParaRPr kumimoji="1" lang="ja-JP" altLang="en-US" sz="200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00A860F-CA52-08A9-F105-0F49976C542B}"/>
              </a:ext>
            </a:extLst>
          </p:cNvPr>
          <p:cNvSpPr txBox="1"/>
          <p:nvPr/>
        </p:nvSpPr>
        <p:spPr>
          <a:xfrm>
            <a:off x="1738146" y="4755651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Limited Information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4F50EA6F-B5D5-D3F0-F7DE-B0660AC7B6F5}"/>
              </a:ext>
            </a:extLst>
          </p:cNvPr>
          <p:cNvSpPr txBox="1"/>
          <p:nvPr/>
        </p:nvSpPr>
        <p:spPr>
          <a:xfrm>
            <a:off x="407643" y="1686520"/>
            <a:ext cx="184460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Parameter Search</a:t>
            </a:r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362F09A-B79E-ECB5-5546-CD7AC58A3F6F}"/>
              </a:ext>
            </a:extLst>
          </p:cNvPr>
          <p:cNvSpPr txBox="1"/>
          <p:nvPr/>
        </p:nvSpPr>
        <p:spPr>
          <a:xfrm>
            <a:off x="424801" y="4294104"/>
            <a:ext cx="204331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Correlation Analysis</a:t>
            </a:r>
            <a:endParaRPr kumimoji="1" lang="ja-JP" altLang="en-US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DA457CB-998C-1559-6DF8-EB69AB34B02F}"/>
              </a:ext>
            </a:extLst>
          </p:cNvPr>
          <p:cNvSpPr txBox="1"/>
          <p:nvPr/>
        </p:nvSpPr>
        <p:spPr>
          <a:xfrm>
            <a:off x="6390579" y="1670559"/>
            <a:ext cx="184460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Parameter Search</a:t>
            </a:r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1C4720E-E443-5CF1-5B95-0188F28E8F7A}"/>
              </a:ext>
            </a:extLst>
          </p:cNvPr>
          <p:cNvSpPr txBox="1"/>
          <p:nvPr/>
        </p:nvSpPr>
        <p:spPr>
          <a:xfrm>
            <a:off x="6407737" y="4278143"/>
            <a:ext cx="204331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Correlation Analysis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3572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71327-D6E3-18AE-C617-E85BBAB83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CC52C6A6-E07E-734B-3A6D-B60C2C8DD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Overview</a:t>
            </a:r>
            <a:endParaRPr lang="en-US" altLang="ja-JP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FCAA7CFF-1069-E387-5625-4015210FE0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B49CE1D-4B28-CB2A-B0F1-1E97BB844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1A74B2-E840-805C-978A-DFB9C51DC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3D6A9E-AC71-4C7C-EF91-0DCAB1171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5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1099604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コンテンツ プレースホルダー 7">
            <a:extLst>
              <a:ext uri="{FF2B5EF4-FFF2-40B4-BE49-F238E27FC236}">
                <a16:creationId xmlns:a16="http://schemas.microsoft.com/office/drawing/2014/main" id="{2F732EC4-7700-F0F7-4C4F-02EEC724F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333" y="1723045"/>
            <a:ext cx="4833490" cy="4547244"/>
          </a:xfrm>
          <a:prstGeom prst="rect">
            <a:avLst/>
          </a:prstGeom>
        </p:spPr>
      </p:pic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DC4731-294E-E60C-9305-0B20E33F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815402-9122-9DBE-09E9-42ED4D55A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EC5D7C-3590-66F0-0841-DA8DA5B79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6</a:t>
            </a:fld>
            <a:endParaRPr kumimoji="1" lang="en-US" altLang="ja-JP"/>
          </a:p>
        </p:txBody>
      </p:sp>
      <p:sp>
        <p:nvSpPr>
          <p:cNvPr id="7" name="楕円 9">
            <a:extLst>
              <a:ext uri="{FF2B5EF4-FFF2-40B4-BE49-F238E27FC236}">
                <a16:creationId xmlns:a16="http://schemas.microsoft.com/office/drawing/2014/main" id="{80640C6E-4AC0-22FA-FCA3-41711F419759}"/>
              </a:ext>
            </a:extLst>
          </p:cNvPr>
          <p:cNvSpPr/>
          <p:nvPr/>
        </p:nvSpPr>
        <p:spPr>
          <a:xfrm>
            <a:off x="533234" y="923125"/>
            <a:ext cx="2527151" cy="101470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9672DECC-D533-238C-F1EB-DB3756E7B0AF}"/>
              </a:ext>
            </a:extLst>
          </p:cNvPr>
          <p:cNvSpPr/>
          <p:nvPr/>
        </p:nvSpPr>
        <p:spPr>
          <a:xfrm>
            <a:off x="1122876" y="1200582"/>
            <a:ext cx="1237404" cy="485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ysClr val="windowText" lastClr="000000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BF1C4FC-7EEB-67B9-6726-D6C73D0D6C74}"/>
              </a:ext>
            </a:extLst>
          </p:cNvPr>
          <p:cNvSpPr txBox="1"/>
          <p:nvPr/>
        </p:nvSpPr>
        <p:spPr>
          <a:xfrm>
            <a:off x="328567" y="538924"/>
            <a:ext cx="24359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dirty="0"/>
              <a:t>Full space of (Y, 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904184B8-12B6-58DC-DC8B-BC0CA85C3E85}"/>
                  </a:ext>
                </a:extLst>
              </p:cNvPr>
              <p:cNvSpPr txBox="1"/>
              <p:nvPr/>
            </p:nvSpPr>
            <p:spPr>
              <a:xfrm>
                <a:off x="791875" y="2221841"/>
                <a:ext cx="3332066" cy="71359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000" dirty="0">
                    <a:solidFill>
                      <a:sysClr val="windowText" lastClr="000000"/>
                    </a:solidFill>
                  </a:rPr>
                  <a:t>Region consistent with data of</a:t>
                </a:r>
              </a:p>
              <a:p>
                <a14:m>
                  <m:oMath xmlns:m="http://schemas.openxmlformats.org/officeDocument/2006/math">
                    <m:r>
                      <a:rPr lang="ja-JP" altLang="en-US" sz="2000" i="1" smtClean="0">
                        <a:latin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ja-JP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</m:t>
                        </m:r>
                      </m:sub>
                    </m:sSub>
                    <m:r>
                      <a:rPr kumimoji="1" lang="en-US" altLang="ja-JP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kumimoji="1" lang="en-US" altLang="ja-JP" sz="2000" dirty="0"/>
                  <a:t> </a:t>
                </a:r>
                <a:endParaRPr kumimoji="1" lang="en-US" altLang="ja-JP" sz="2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904184B8-12B6-58DC-DC8B-BC0CA85C3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75" y="2221841"/>
                <a:ext cx="3332066" cy="713593"/>
              </a:xfrm>
              <a:prstGeom prst="rect">
                <a:avLst/>
              </a:prstGeom>
              <a:blipFill>
                <a:blip r:embed="rId3"/>
                <a:stretch>
                  <a:fillRect l="-1515" t="-3448" r="-113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FCF029CE-8580-4BD2-05AB-5710F9F3F582}"/>
              </a:ext>
            </a:extLst>
          </p:cNvPr>
          <p:cNvCxnSpPr>
            <a:cxnSpLocks/>
          </p:cNvCxnSpPr>
          <p:nvPr/>
        </p:nvCxnSpPr>
        <p:spPr>
          <a:xfrm flipV="1">
            <a:off x="1122876" y="1686468"/>
            <a:ext cx="226691" cy="55219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右矢印 13">
            <a:extLst>
              <a:ext uri="{FF2B5EF4-FFF2-40B4-BE49-F238E27FC236}">
                <a16:creationId xmlns:a16="http://schemas.microsoft.com/office/drawing/2014/main" id="{6925C0A1-7582-A96C-9740-7E02F5DC27E0}"/>
              </a:ext>
            </a:extLst>
          </p:cNvPr>
          <p:cNvSpPr/>
          <p:nvPr/>
        </p:nvSpPr>
        <p:spPr>
          <a:xfrm>
            <a:off x="3403855" y="1117218"/>
            <a:ext cx="1491882" cy="19533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0E4C877F-4306-F307-63CA-A2A288536D08}"/>
                  </a:ext>
                </a:extLst>
              </p:cNvPr>
              <p:cNvSpPr txBox="1"/>
              <p:nvPr/>
            </p:nvSpPr>
            <p:spPr>
              <a:xfrm>
                <a:off x="5239207" y="701719"/>
                <a:ext cx="5828385" cy="746038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20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9D joint distribution</a:t>
                </a:r>
                <a:r>
                  <a:rPr lang="en-US" altLang="ja-JP" sz="2000" dirty="0">
                    <a:solidFill>
                      <a:schemeClr val="tx1"/>
                    </a:solidFill>
                    <a:latin typeface="+mj-ea"/>
                    <a:ea typeface="+mj-ea"/>
                  </a:rPr>
                  <a:t> of observables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ja-JP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13</m:t>
                              </m:r>
                            </m:sub>
                          </m:sSub>
                          <m:r>
                            <a:rPr lang="en-US" altLang="ja-JP" sz="2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23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20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23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ja-JP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CP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0E4C877F-4306-F307-63CA-A2A288536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9207" y="701719"/>
                <a:ext cx="5828385" cy="746038"/>
              </a:xfrm>
              <a:prstGeom prst="rect">
                <a:avLst/>
              </a:prstGeom>
              <a:blipFill>
                <a:blip r:embed="rId4"/>
                <a:stretch>
                  <a:fillRect t="-3226" b="-3226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38971C3-87C0-2C80-52A8-634159A1D4FB}"/>
              </a:ext>
            </a:extLst>
          </p:cNvPr>
          <p:cNvSpPr txBox="1"/>
          <p:nvPr/>
        </p:nvSpPr>
        <p:spPr>
          <a:xfrm>
            <a:off x="3292658" y="700590"/>
            <a:ext cx="149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Type I Seesaw</a:t>
            </a:r>
            <a:endParaRPr kumimoji="1" lang="ja-JP" altLang="en-US"/>
          </a:p>
        </p:txBody>
      </p:sp>
      <p:sp>
        <p:nvSpPr>
          <p:cNvPr id="30" name="下矢印 29">
            <a:extLst>
              <a:ext uri="{FF2B5EF4-FFF2-40B4-BE49-F238E27FC236}">
                <a16:creationId xmlns:a16="http://schemas.microsoft.com/office/drawing/2014/main" id="{04F586FF-F60D-3F54-1649-E1AD8E3AB83A}"/>
              </a:ext>
            </a:extLst>
          </p:cNvPr>
          <p:cNvSpPr/>
          <p:nvPr/>
        </p:nvSpPr>
        <p:spPr>
          <a:xfrm rot="19678930">
            <a:off x="6568113" y="1550074"/>
            <a:ext cx="360521" cy="12926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18AEF59C-1F48-D560-FD51-043B3F40EA4A}"/>
              </a:ext>
            </a:extLst>
          </p:cNvPr>
          <p:cNvSpPr txBox="1"/>
          <p:nvPr/>
        </p:nvSpPr>
        <p:spPr>
          <a:xfrm>
            <a:off x="5956151" y="2019179"/>
            <a:ext cx="593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②</a:t>
            </a:r>
            <a:endParaRPr kumimoji="1" lang="ja-JP" altLang="en-US" sz="240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84024E1A-BEC5-3C21-4A55-C528AB5C8CFA}"/>
              </a:ext>
            </a:extLst>
          </p:cNvPr>
          <p:cNvSpPr txBox="1"/>
          <p:nvPr/>
        </p:nvSpPr>
        <p:spPr>
          <a:xfrm>
            <a:off x="380190" y="1863748"/>
            <a:ext cx="593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①</a:t>
            </a:r>
            <a:endParaRPr kumimoji="1" lang="ja-JP" altLang="en-US" sz="240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0B401EC-45C6-8AB5-D127-85B13BD12FCD}"/>
              </a:ext>
            </a:extLst>
          </p:cNvPr>
          <p:cNvSpPr txBox="1"/>
          <p:nvPr/>
        </p:nvSpPr>
        <p:spPr>
          <a:xfrm>
            <a:off x="623914" y="4343281"/>
            <a:ext cx="4461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①</a:t>
            </a:r>
            <a:r>
              <a:rPr lang="en" altLang="ja-JP" sz="2000" b="1" dirty="0"/>
              <a:t>Exploring the data-consistent region</a:t>
            </a:r>
            <a:endParaRPr kumimoji="1" lang="ja-JP" altLang="en-US" sz="2000" b="1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F1F269C-B230-A6BE-0514-650A9FD3554A}"/>
              </a:ext>
            </a:extLst>
          </p:cNvPr>
          <p:cNvSpPr txBox="1"/>
          <p:nvPr/>
        </p:nvSpPr>
        <p:spPr>
          <a:xfrm>
            <a:off x="623914" y="4837984"/>
            <a:ext cx="62719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②</a:t>
            </a:r>
            <a:r>
              <a:rPr lang="en" altLang="ja-JP" sz="2000" b="1" dirty="0"/>
              <a:t>Uncovering nonlinear correlations among observables</a:t>
            </a:r>
            <a:endParaRPr kumimoji="1" lang="ja-JP" altLang="en-US" sz="2000" b="1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02C6B59-7486-009D-0191-B641D5F2C99E}"/>
              </a:ext>
            </a:extLst>
          </p:cNvPr>
          <p:cNvSpPr txBox="1"/>
          <p:nvPr/>
        </p:nvSpPr>
        <p:spPr>
          <a:xfrm>
            <a:off x="449997" y="3887298"/>
            <a:ext cx="60995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dirty="0"/>
              <a:t>This work proposes machine-learning methods for</a:t>
            </a:r>
            <a:endParaRPr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590158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BCB3AF-9170-4BA9-8A6B-FD581653E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Outline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5EB0B7-37D5-9468-4131-19EE06498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1ACE532-E508-3873-D759-C7FA31284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574599-30EF-B489-DA48-EEC97B067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7</a:t>
            </a:fld>
            <a:endParaRPr kumimoji="1" lang="en-US" altLang="ja-JP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EB6C259-28B4-A21F-9714-616C541A8615}"/>
              </a:ext>
            </a:extLst>
          </p:cNvPr>
          <p:cNvSpPr txBox="1"/>
          <p:nvPr/>
        </p:nvSpPr>
        <p:spPr>
          <a:xfrm>
            <a:off x="995731" y="2119854"/>
            <a:ext cx="78302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 dirty="0"/>
              <a:t>①</a:t>
            </a:r>
            <a:r>
              <a:rPr lang="en" altLang="ja-JP" sz="2000" b="1" dirty="0"/>
              <a:t> Exploring the data-consistent region</a:t>
            </a:r>
            <a:endParaRPr lang="en-US" altLang="ja-JP" sz="2000" dirty="0"/>
          </a:p>
        </p:txBody>
      </p:sp>
      <p:sp>
        <p:nvSpPr>
          <p:cNvPr id="13" name="右矢印 12">
            <a:extLst>
              <a:ext uri="{FF2B5EF4-FFF2-40B4-BE49-F238E27FC236}">
                <a16:creationId xmlns:a16="http://schemas.microsoft.com/office/drawing/2014/main" id="{DBBE85D6-F9D6-324D-BEF1-93BDFAA5F9FB}"/>
              </a:ext>
            </a:extLst>
          </p:cNvPr>
          <p:cNvSpPr/>
          <p:nvPr/>
        </p:nvSpPr>
        <p:spPr>
          <a:xfrm>
            <a:off x="2802950" y="2904543"/>
            <a:ext cx="872358" cy="242943"/>
          </a:xfrm>
          <a:prstGeom prst="rightArrow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2E64496-E106-45F2-C799-E0C2A4237C81}"/>
              </a:ext>
            </a:extLst>
          </p:cNvPr>
          <p:cNvSpPr txBox="1"/>
          <p:nvPr/>
        </p:nvSpPr>
        <p:spPr>
          <a:xfrm>
            <a:off x="1079937" y="3672706"/>
            <a:ext cx="662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b="1" dirty="0"/>
              <a:t>②</a:t>
            </a:r>
            <a:r>
              <a:rPr lang="en" altLang="ja-JP" sz="2000" b="1" dirty="0"/>
              <a:t> Uncovering nonlinear correlations among observables</a:t>
            </a:r>
            <a:endParaRPr lang="en-US" altLang="ja-JP" sz="2000" dirty="0"/>
          </a:p>
        </p:txBody>
      </p:sp>
      <p:sp>
        <p:nvSpPr>
          <p:cNvPr id="16" name="右矢印 15">
            <a:extLst>
              <a:ext uri="{FF2B5EF4-FFF2-40B4-BE49-F238E27FC236}">
                <a16:creationId xmlns:a16="http://schemas.microsoft.com/office/drawing/2014/main" id="{541AF4B8-7A31-5E17-AF77-D436D9AC41E6}"/>
              </a:ext>
            </a:extLst>
          </p:cNvPr>
          <p:cNvSpPr/>
          <p:nvPr/>
        </p:nvSpPr>
        <p:spPr>
          <a:xfrm>
            <a:off x="2802950" y="4682063"/>
            <a:ext cx="872358" cy="242943"/>
          </a:xfrm>
          <a:prstGeom prst="rightArrow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F49BB4-FF1E-8384-351A-33109988C742}"/>
              </a:ext>
            </a:extLst>
          </p:cNvPr>
          <p:cNvSpPr txBox="1"/>
          <p:nvPr/>
        </p:nvSpPr>
        <p:spPr>
          <a:xfrm>
            <a:off x="3675308" y="2788980"/>
            <a:ext cx="5112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Parameter search using Flow Matching</a:t>
            </a:r>
            <a:endParaRPr kumimoji="1" lang="ja-JP" altLang="en-US" sz="2400" b="1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0DA93A7-9F56-66F5-6C8F-DB1CBEDD2C22}"/>
              </a:ext>
            </a:extLst>
          </p:cNvPr>
          <p:cNvSpPr txBox="1"/>
          <p:nvPr/>
        </p:nvSpPr>
        <p:spPr>
          <a:xfrm>
            <a:off x="3675308" y="4570284"/>
            <a:ext cx="4869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Finding relations via an Autoencoder</a:t>
            </a:r>
            <a:endParaRPr kumimoji="1" lang="ja-JP" altLang="en-US" sz="2400" b="1"/>
          </a:p>
        </p:txBody>
      </p:sp>
    </p:spTree>
    <p:extLst>
      <p:ext uri="{BB962C8B-B14F-4D97-AF65-F5344CB8AC3E}">
        <p14:creationId xmlns:p14="http://schemas.microsoft.com/office/powerpoint/2010/main" val="1950622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913C1F-BC01-DE9B-E980-195198F3D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Parameter Search Using</a:t>
            </a:r>
            <a:br>
              <a:rPr kumimoji="1" lang="en-US" altLang="ja-JP" dirty="0"/>
            </a:br>
            <a:r>
              <a:rPr kumimoji="1" lang="en-US" altLang="ja-JP" dirty="0"/>
              <a:t>Flow Matching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F93C249-8D3B-EBA6-FF9C-CDEF187467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B1464C-7510-EEBB-541D-559CFFFBC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1C148D-427E-9EA5-5B03-0E47B5C9C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BDB835-8D25-DE10-470F-0D8AC1EDF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8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1310108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6690C-1EEA-A143-6060-D28D82E66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>
            <a:extLst>
              <a:ext uri="{FF2B5EF4-FFF2-40B4-BE49-F238E27FC236}">
                <a16:creationId xmlns:a16="http://schemas.microsoft.com/office/drawing/2014/main" id="{812450AA-E8B5-6714-7C74-5888F90D3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Problem Setup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A904E6C-F96E-817D-1F86-E2BB26364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Aug 19, 2026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E8DBE8-BCD9-8D25-06B1-4033AD958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FLASY2026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8077E96-6306-F130-50B7-C6FC7AC80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9</a:t>
            </a:fld>
            <a:endParaRPr kumimoji="1" lang="en-US" altLang="ja-JP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F6DFED2F-2307-72BE-EC76-1324F593CCF0}"/>
                  </a:ext>
                </a:extLst>
              </p:cNvPr>
              <p:cNvSpPr txBox="1"/>
              <p:nvPr/>
            </p:nvSpPr>
            <p:spPr>
              <a:xfrm>
                <a:off x="1701718" y="1734861"/>
                <a:ext cx="4311983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  <m:sup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sup>
                      </m:sSubSup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ja-JP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ja-JP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ja-JP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.,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F6DFED2F-2307-72BE-EC76-1324F593CCF0}"/>
                  </a:ext>
                </a:extLst>
              </p:cNvPr>
              <p:cNvSpPr txBox="1"/>
              <p:nvPr/>
            </p:nvSpPr>
            <p:spPr>
              <a:xfrm>
                <a:off x="1701718" y="1734861"/>
                <a:ext cx="4311983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 xml:space="preserve">ℒ=𝑌𝑖𝛼𝜈𝑁𝑖 𝑙𝛼 𝐻 − 12𝑀𝑖𝑗𝑁𝑖𝑁𝑗+h.𝑐.,</a:t>
                </a:r>
                <a:endParaRPr kumimoji="1" lang="en-US" altLang="ja-JP" sz="2000" dirty="0"/>
              </a:p>
            </p:txBody>
          </p:sp>
        </mc:Fallback>
      </mc:AlternateContent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E6FF82A-A406-3D63-9781-3158C3A81B81}"/>
              </a:ext>
            </a:extLst>
          </p:cNvPr>
          <p:cNvSpPr txBox="1"/>
          <p:nvPr/>
        </p:nvSpPr>
        <p:spPr>
          <a:xfrm>
            <a:off x="536976" y="1331622"/>
            <a:ext cx="54372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Type-I seesaw mechanism (no symmetry imposed)</a:t>
            </a:r>
            <a:endParaRPr kumimoji="1" lang="en-US" altLang="ja-JP" sz="20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CAEEFB5-6413-CD20-A2D4-629317596C34}"/>
              </a:ext>
            </a:extLst>
          </p:cNvPr>
          <p:cNvSpPr txBox="1"/>
          <p:nvPr/>
        </p:nvSpPr>
        <p:spPr>
          <a:xfrm>
            <a:off x="854056" y="4226482"/>
            <a:ext cx="9580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/>
              <a:t>Parameters </a:t>
            </a:r>
            <a:r>
              <a:rPr kumimoji="1" lang="en-US" altLang="ja-JP" sz="2000" b="1" dirty="0"/>
              <a:t>G (23 components)</a:t>
            </a:r>
            <a:r>
              <a:rPr kumimoji="1" lang="en-US" altLang="ja-JP" sz="2000" dirty="0"/>
              <a:t>: Re/</a:t>
            </a:r>
            <a:r>
              <a:rPr kumimoji="1" lang="en-US" altLang="ja-JP" sz="2000" dirty="0" err="1"/>
              <a:t>Im</a:t>
            </a:r>
            <a:r>
              <a:rPr kumimoji="1" lang="en-US" altLang="ja-JP" sz="2000" dirty="0"/>
              <a:t> parts of Y (18), M absolute values (3), M phases (2)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C1FDDD5-AEB9-C170-8192-26278ABEE236}"/>
              </a:ext>
            </a:extLst>
          </p:cNvPr>
          <p:cNvSpPr txBox="1"/>
          <p:nvPr/>
        </p:nvSpPr>
        <p:spPr>
          <a:xfrm>
            <a:off x="854056" y="4624099"/>
            <a:ext cx="369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/>
              <a:t>Observables L (5 components)</a:t>
            </a:r>
            <a:r>
              <a:rPr lang="en-US" altLang="ja-JP" sz="2000" dirty="0"/>
              <a:t>   </a:t>
            </a:r>
            <a:r>
              <a:rPr kumimoji="1" lang="en-US" altLang="ja-JP" sz="2000" dirty="0"/>
              <a:t>: 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503C346-AB90-FDFD-FB1A-A5B056D1B14B}"/>
              </a:ext>
            </a:extLst>
          </p:cNvPr>
          <p:cNvSpPr txBox="1"/>
          <p:nvPr/>
        </p:nvSpPr>
        <p:spPr>
          <a:xfrm>
            <a:off x="1596299" y="5242005"/>
            <a:ext cx="883480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400"/>
              <a:t>Problem: given </a:t>
            </a:r>
            <a:r>
              <a:rPr kumimoji="1" lang="en-US" altLang="ja-JP" sz="2400" dirty="0"/>
              <a:t>L</a:t>
            </a:r>
            <a:r>
              <a:rPr kumimoji="1" lang="en-US" altLang="ja-JP" sz="2400"/>
              <a:t>, find the </a:t>
            </a:r>
            <a:r>
              <a:rPr kumimoji="1" lang="en-US" altLang="ja-JP" sz="2400" dirty="0"/>
              <a:t>G</a:t>
            </a:r>
            <a:r>
              <a:rPr kumimoji="1" lang="en-US" altLang="ja-JP" sz="2400"/>
              <a:t> region consistent with it</a:t>
            </a:r>
            <a:endParaRPr lang="en-US" altLang="ja-JP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F291FDF7-3B69-C89A-1840-6A3724BAC378}"/>
                  </a:ext>
                </a:extLst>
              </p:cNvPr>
              <p:cNvSpPr txBox="1"/>
              <p:nvPr/>
            </p:nvSpPr>
            <p:spPr>
              <a:xfrm>
                <a:off x="6096000" y="1869064"/>
                <a:ext cx="23657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kumimoji="1"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</m:d>
                        </m:e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kumimoji="1" lang="en-US" altLang="ja-JP" sz="2000"/>
              </a:p>
            </p:txBody>
          </p:sp>
        </mc:Choice>
        <mc:Fallback xmlns="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F291FDF7-3B69-C89A-1840-6A3724BAC378}"/>
                  </a:ext>
                </a:extLst>
              </p:cNvPr>
              <p:cNvSpPr txBox="1"/>
              <p:nvPr/>
            </p:nvSpPr>
            <p:spPr>
              <a:xfrm>
                <a:off x="6096000" y="1869064"/>
                <a:ext cx="23657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kumimoji="1" lang="en-US" altLang="ja-JP" sz="2000" i="1">
                    <a:latin typeface="Cambria Math" panose="02040503050406030204" pitchFamily="18" charset="0"/>
                  </a:rPr>
                  <a:t xml:space="preserve">𝑚𝜈=𝐻2𝑌𝑇𝑀−1𝑌</a:t>
                </a:r>
                <a:endParaRPr kumimoji="1" lang="en-US" altLang="ja-JP" sz="200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1C11438A-8AD2-6F75-3C82-F8F47F025EC4}"/>
                  </a:ext>
                </a:extLst>
              </p:cNvPr>
              <p:cNvSpPr txBox="1"/>
              <p:nvPr/>
            </p:nvSpPr>
            <p:spPr>
              <a:xfrm>
                <a:off x="3955381" y="2431657"/>
                <a:ext cx="4281237" cy="4083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𝑃𝑀𝑁𝑆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𝑃𝑀𝑁𝑆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𝑑𝑖𝑎𝑔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1C11438A-8AD2-6F75-3C82-F8F47F025EC4}"/>
                  </a:ext>
                </a:extLst>
              </p:cNvPr>
              <p:cNvSpPr txBox="1"/>
              <p:nvPr/>
            </p:nvSpPr>
            <p:spPr>
              <a:xfrm>
                <a:off x="3955381" y="2431657"/>
                <a:ext cx="4281237" cy="4083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kumimoji="1" lang="en-US" altLang="ja-JP" sz="2000" i="1">
                    <a:latin typeface="Cambria Math" panose="02040503050406030204" pitchFamily="18" charset="0"/>
                  </a:rPr>
                  <a:t xml:space="preserve">𝑈𝑃𝑀𝑁𝑆𝑇𝑚𝜈𝑈𝑃𝑀𝑁𝑆=𝑑𝑖𝑎𝑔(𝑚1, 𝑚2, 𝑚3)</a:t>
                </a:r>
                <a:endParaRPr kumimoji="1" lang="en-US" altLang="ja-JP" sz="200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208A31E6-1466-DD5A-5BF0-CB42EE52E9BB}"/>
                  </a:ext>
                </a:extLst>
              </p:cNvPr>
              <p:cNvSpPr txBox="1"/>
              <p:nvPr/>
            </p:nvSpPr>
            <p:spPr>
              <a:xfrm>
                <a:off x="738700" y="2804139"/>
                <a:ext cx="10714600" cy="1139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𝑃𝑀𝑁𝑆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  <m:t>𝐶𝑃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  <m:t>𝐶𝑃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  <m:t>𝐶𝑃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  <m:t>𝐶𝑃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r>
                                  <a:rPr kumimoji="1" lang="en-US" altLang="ja-JP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  <m:t>𝐶𝑃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p>
                                  <m:sSup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21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p>
                                  <m:sSup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208A31E6-1466-DD5A-5BF0-CB42EE52E9BB}"/>
                  </a:ext>
                </a:extLst>
              </p:cNvPr>
              <p:cNvSpPr txBox="1"/>
              <p:nvPr/>
            </p:nvSpPr>
            <p:spPr>
              <a:xfrm>
                <a:off x="738700" y="2804139"/>
                <a:ext cx="10714600" cy="1139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kumimoji="1" lang="en-US" altLang="ja-JP" sz="2000" i="1">
                    <a:latin typeface="Cambria Math" panose="02040503050406030204" pitchFamily="18" charset="0"/>
                  </a:rPr>
                  <a:t xml:space="preserve">𝑈𝑃𝑀𝑁𝑆=𝑐12𝑐13𝑠12𝑐13𝑠12𝑒−𝑖𝛿𝐶𝑃−𝑠12𝑐23−𝑐12𝑠23𝑠13𝑒𝑖𝛿𝐶𝑃𝑐12𝑐23−𝑠12𝑠23𝑠13𝑒𝑖𝛿𝐶𝑃𝑠23𝑐13𝑠12𝑠23−𝑐12𝑐23𝑠13𝑒𝑖𝛿𝐶𝑃𝑐12𝑠23−𝑠12𝑐23𝑠13𝑒𝑖𝛿𝐶𝑃𝑐23𝑐13∙1000𝑒𝑖𝛼21000𝑒𝑖𝛼31</a:t>
                </a:r>
                <a:endParaRPr kumimoji="1" lang="en-US" altLang="ja-JP" sz="200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E39B8FC0-872D-7142-BE9E-AC8D8004D28A}"/>
                  </a:ext>
                </a:extLst>
              </p:cNvPr>
              <p:cNvSpPr txBox="1"/>
              <p:nvPr/>
            </p:nvSpPr>
            <p:spPr>
              <a:xfrm>
                <a:off x="4457194" y="4608597"/>
                <a:ext cx="4479431" cy="4058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ja-JP" sz="2000" i="1">
                        <a:latin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,, </m:t>
                    </m:r>
                    <m:func>
                      <m:func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e>
                    </m:func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kumimoji="1"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13</m:t>
                            </m:r>
                          </m:sub>
                        </m:sSub>
                      </m:e>
                    </m:func>
                  </m:oMath>
                </a14:m>
                <a:r>
                  <a:rPr kumimoji="1" lang="en-US" altLang="ja-JP" sz="2000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1"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23</m:t>
                            </m:r>
                          </m:sub>
                        </m:sSub>
                      </m:e>
                    </m:func>
                  </m:oMath>
                </a14:m>
                <a:endParaRPr kumimoji="1" lang="en-US" altLang="ja-JP" sz="2000"/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E39B8FC0-872D-7142-BE9E-AC8D8004D2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194" y="4608597"/>
                <a:ext cx="4479431" cy="405817"/>
              </a:xfrm>
              <a:prstGeom prst="rect">
                <a:avLst/>
              </a:prstGeom>
              <a:blipFill>
                <a:blip r:embed="rId3"/>
                <a:stretch>
                  <a:fillRect t="-5882" b="-2058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108E7BA-77D5-FE50-62D3-DC1BFD25E0C5}"/>
              </a:ext>
            </a:extLst>
          </p:cNvPr>
          <p:cNvSpPr txBox="1"/>
          <p:nvPr/>
        </p:nvSpPr>
        <p:spPr>
          <a:xfrm>
            <a:off x="3612339" y="5879293"/>
            <a:ext cx="3995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* </a:t>
            </a:r>
            <a:r>
              <a:rPr kumimoji="1" lang="en-US" altLang="ja-JP"/>
              <a:t>We consider </a:t>
            </a:r>
            <a:r>
              <a:rPr kumimoji="1" lang="en-US" altLang="ja-JP" dirty="0"/>
              <a:t>Normal Order</a:t>
            </a:r>
            <a:r>
              <a:rPr kumimoji="1" lang="en-US" altLang="ja-JP"/>
              <a:t> only</a:t>
            </a:r>
          </a:p>
        </p:txBody>
      </p:sp>
    </p:spTree>
    <p:extLst>
      <p:ext uri="{BB962C8B-B14F-4D97-AF65-F5344CB8AC3E}">
        <p14:creationId xmlns:p14="http://schemas.microsoft.com/office/powerpoint/2010/main" val="645844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" panose="02110004020202020204"/>
        <a:ea typeface=""/>
        <a:cs typeface=""/>
        <a:font script="Jpan" typeface="Calibri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110004020202020204"/>
        <a:ea typeface=""/>
        <a:cs typeface=""/>
        <a:font script="Jpan" typeface="Calibri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" panose="02110004020202020204"/>
        <a:ea typeface=""/>
        <a:cs typeface=""/>
        <a:font script="Jpan" typeface="Calibri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110004020202020204"/>
        <a:ea typeface=""/>
        <a:cs typeface=""/>
        <a:font script="Jpan" typeface="Calibri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8385</TotalTime>
  <Words>1668</Words>
  <Application>Microsoft Macintosh PowerPoint</Application>
  <PresentationFormat>ワイド画面</PresentationFormat>
  <Paragraphs>348</Paragraphs>
  <Slides>31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31</vt:i4>
      </vt:variant>
    </vt:vector>
  </HeadingPairs>
  <TitlesOfParts>
    <vt:vector size="37" baseType="lpstr">
      <vt:lpstr>Arial</vt:lpstr>
      <vt:lpstr>Calibri</vt:lpstr>
      <vt:lpstr>Cambria Math</vt:lpstr>
      <vt:lpstr>Open Sans</vt:lpstr>
      <vt:lpstr>Optima</vt:lpstr>
      <vt:lpstr>Office テーマ</vt:lpstr>
      <vt:lpstr>Uncovering Hidden Leptonic Correlations with Flow Matching and Autoencoders</vt:lpstr>
      <vt:lpstr>Motivation</vt:lpstr>
      <vt:lpstr>A Shift in Perspective</vt:lpstr>
      <vt:lpstr>A data-driven approach to correlations among observables?</vt:lpstr>
      <vt:lpstr>Overview</vt:lpstr>
      <vt:lpstr>PowerPoint プレゼンテーション</vt:lpstr>
      <vt:lpstr>Outline</vt:lpstr>
      <vt:lpstr>Parameter Search Using Flow Matching</vt:lpstr>
      <vt:lpstr>Problem Setup</vt:lpstr>
      <vt:lpstr>From Inversion to Estimating Conditional Probability</vt:lpstr>
      <vt:lpstr>PowerPoint プレゼンテーション</vt:lpstr>
      <vt:lpstr>How to estimate p(G|L) ? </vt:lpstr>
      <vt:lpstr>Sampling from p(G|L)  </vt:lpstr>
      <vt:lpstr>Setup</vt:lpstr>
      <vt:lpstr>Results</vt:lpstr>
      <vt:lpstr>Recap</vt:lpstr>
      <vt:lpstr>Finding Relations with an Autoencoder</vt:lpstr>
      <vt:lpstr>PowerPoint プレゼンテーション</vt:lpstr>
      <vt:lpstr>Compressing the 9D Distribution with an Autoencoder</vt:lpstr>
      <vt:lpstr>Latent space includes non-trivial features of observables data</vt:lpstr>
      <vt:lpstr>Goal: interpret latent space via observables</vt:lpstr>
      <vt:lpstr>Clustering</vt:lpstr>
      <vt:lpstr>PowerPoint プレゼンテーション</vt:lpstr>
      <vt:lpstr>Which Observables Are Encoded in the Latent Space?</vt:lpstr>
      <vt:lpstr>Information from regression on latent variables</vt:lpstr>
      <vt:lpstr>Results</vt:lpstr>
      <vt:lpstr>Results</vt:lpstr>
      <vt:lpstr>Results</vt:lpstr>
      <vt:lpstr>Results</vt:lpstr>
      <vt:lpstr>Results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KITAGAWA Haruto</dc:creator>
  <cp:lastModifiedBy>KITAGAWA Haruto</cp:lastModifiedBy>
  <cp:revision>462</cp:revision>
  <dcterms:created xsi:type="dcterms:W3CDTF">2026-08-04T16:14:30Z</dcterms:created>
  <dcterms:modified xsi:type="dcterms:W3CDTF">2026-08-19T06:01:38Z</dcterms:modified>
</cp:coreProperties>
</file>