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58" r:id="rId4"/>
    <p:sldId id="264" r:id="rId5"/>
    <p:sldId id="292" r:id="rId6"/>
    <p:sldId id="260" r:id="rId7"/>
    <p:sldId id="261" r:id="rId8"/>
    <p:sldId id="266" r:id="rId9"/>
    <p:sldId id="267" r:id="rId10"/>
    <p:sldId id="259" r:id="rId11"/>
    <p:sldId id="268" r:id="rId12"/>
    <p:sldId id="289" r:id="rId13"/>
    <p:sldId id="290" r:id="rId14"/>
    <p:sldId id="269" r:id="rId15"/>
    <p:sldId id="291" r:id="rId16"/>
    <p:sldId id="270" r:id="rId17"/>
    <p:sldId id="288" r:id="rId18"/>
    <p:sldId id="271" r:id="rId19"/>
    <p:sldId id="272" r:id="rId20"/>
    <p:sldId id="273" r:id="rId21"/>
    <p:sldId id="274" r:id="rId22"/>
    <p:sldId id="294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8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3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36755-90FA-4358-B53D-00C2F93584A6}" type="datetimeFigureOut">
              <a:rPr lang="ko-KR" altLang="en-US" smtClean="0"/>
              <a:t>2026-04-20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0C0E7-7040-4CF7-B00A-9A9E49109D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80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A825ED-0F57-47F2-8691-4F3F6E368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F4E660-A2BC-40D6-9D9E-164DA8254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F9389F-990F-467B-AE1A-309896B9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45105"/>
            <a:ext cx="2743200" cy="212895"/>
          </a:xfrm>
        </p:spPr>
        <p:txBody>
          <a:bodyPr/>
          <a:lstStyle>
            <a:lvl1pPr>
              <a:defRPr sz="1000" b="1" u="sng">
                <a:solidFill>
                  <a:schemeClr val="tx1"/>
                </a:solidFill>
                <a:latin typeface="Bahnschrift SemiBold Condensed" panose="020B0502040204020203" pitchFamily="34" charset="0"/>
              </a:defRPr>
            </a:lvl1pPr>
          </a:lstStyle>
          <a:p>
            <a:fld id="{11DBE3ED-E6B8-4A29-96AF-6A3DD3950C3D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EBF29B-7C54-434D-BA12-747E83A7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9315"/>
            <a:ext cx="4114800" cy="365125"/>
          </a:xfrm>
        </p:spPr>
        <p:txBody>
          <a:bodyPr/>
          <a:lstStyle>
            <a:lvl1pPr>
              <a:defRPr sz="1000" b="1" u="sng">
                <a:solidFill>
                  <a:schemeClr val="tx1"/>
                </a:solidFill>
                <a:latin typeface="Bahnschrift SemiBold Condensed" panose="020B0502040204020203" pitchFamily="34" charset="0"/>
              </a:defRPr>
            </a:lvl1pPr>
          </a:lstStyle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E7431-8AB8-4C17-9AF1-E07C50DF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9316"/>
            <a:ext cx="2743200" cy="365125"/>
          </a:xfrm>
        </p:spPr>
        <p:txBody>
          <a:bodyPr/>
          <a:lstStyle>
            <a:lvl1pPr>
              <a:defRPr sz="1000" b="1" u="sng">
                <a:solidFill>
                  <a:schemeClr val="tx1"/>
                </a:solidFill>
                <a:latin typeface="Bahnschrift SemiBold Condensed" panose="020B0502040204020203" pitchFamily="34" charset="0"/>
              </a:defRPr>
            </a:lvl1pPr>
          </a:lstStyle>
          <a:p>
            <a:fld id="{AD53DF64-7CDC-4C7F-85CF-14CC7F5774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981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02ABAD-0AE7-4817-8E96-1307993A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1761FC-A6E4-4D5E-A4BE-29A238344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6934DB-260B-43C9-8282-4BB34337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1FF7-46E3-4CC5-8F86-99E7D4140BA0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CF9EBF-5005-47EC-91DE-8E71F85E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CC2140-2568-4E24-A0A2-5F0FF3D8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35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F115077-1121-43EE-9037-8DD1C1EB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1D3BBF-6375-49CC-8B15-3B025770C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3F8061-EE32-4A83-910D-774774AA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2B6F-B811-469A-A8BB-5EE2063B7B89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B1CCAA-A638-4170-8A22-F91F0FCD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463497-579A-4C6E-BAA2-58B3F377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91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0D153A-7AF7-4649-9E11-B959DB10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067E25-BFC5-426E-9931-4004A6A29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30D938-1E93-44A5-AE5F-88347F07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C5D7-4A80-4A9F-8872-D92E31AD6CE4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71FAF-A4CF-4C86-A1EF-A68BB0F2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ED092B-6E8D-49DD-ACCA-ADC20066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60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FEB2E6-ECE8-474C-A365-AA53AC41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CDBF42-CD08-4025-B1FB-C53B5F92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F6FBC2B-2244-47D1-8F08-471A02C3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37A4-2368-413B-A705-A7ED6D3BEB0D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AFD070-D1A1-442F-8CA0-7A0D6AB5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1FBE65-D7A0-46DC-8315-1522EDBB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50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14B669-E87D-4575-83AC-8499C2AB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847EC2-66A2-49F3-BD02-AC02381FA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5A5BC8-CAE8-404A-B689-35F19E7C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9119BA-12EA-4963-A721-5BCF458F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7144-0A4D-4908-B811-4D9D4D972B00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490381-9162-40CA-8569-7970F66F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76B18D-7B90-47C8-989A-17268C9C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73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4436CE-0BF9-429A-B889-21B7BB4E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0F0BEE-D03C-4F90-8FB2-A503BB6FF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ADF26F-D4AC-4610-86F4-0BA9BE38C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4DF91CE-A969-4855-8FAD-BB3AF73A2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7DE7629-6C53-4558-A311-A76EB7ECE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B2FB409-DFE7-4C8A-A6BF-DF70EA87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13F6-FA65-4094-8B8D-682355BFB605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686069A-D8F5-4333-ACDF-CF71873A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6440994-A4CE-43AE-96A7-76E7429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6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40BD65-1F62-4D2A-8AEA-ADDB3B96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378C010-602B-40BD-AB08-466594CD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B7AD-0D6D-4881-B326-AA2D815DF1AD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5B651ED-66D2-4914-8497-887CA5CA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8E35194-8AE5-4ECB-BCCC-D51370E5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63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5004875-A663-4ED7-AC0D-229D2C10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74081-1BF7-48A3-9422-FDEA46997092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B1CDAD1-B91E-4107-BB37-8CBC1533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76DDF0-F0B0-4B02-A67D-E086991D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10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09642B-8580-4F2A-B904-20165BBE5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700587-17B7-4352-90F8-54576632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6BDFCD-89BA-43C5-862B-70D822BF8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A410DB-7F9B-4B7C-9E3E-0CF12BAC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B256-281F-4790-B3F2-05729FEB2E12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F533E6-94A5-4FA5-934E-66815440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61BD8B-F5CD-4635-AB9E-0CA78C47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04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F58D37-887A-45C4-BB69-7905421F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0B7252-1FAA-42DE-8338-453C95882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329992E-68CF-4ED3-A3A7-9136EB62A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147DD0-8AB4-4798-A22F-78A19DB61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F484-59F6-403F-A9B0-F488B2DD6790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1C0CFDE-F811-4BA1-B9CC-0BC779B2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BCACDE-EC00-4FA4-A849-E3CA1C7D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31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A4E1393-CB9B-4ADA-A816-48C673BB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4" y="136526"/>
            <a:ext cx="11942460" cy="633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A96934-140C-4E59-BFE6-3C99AABE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84" y="893461"/>
            <a:ext cx="11942460" cy="5290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27E90D-0206-4EAD-8EB7-CA1216BAA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82284"/>
            <a:ext cx="2743200" cy="275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u="sng">
                <a:solidFill>
                  <a:schemeClr val="tx1"/>
                </a:solidFill>
                <a:latin typeface="Bahnschrift Condensed" panose="020B0502040204020203" pitchFamily="34" charset="0"/>
              </a:defRPr>
            </a:lvl1pPr>
          </a:lstStyle>
          <a:p>
            <a:fld id="{5763DFA1-295C-427A-BE95-8F642B575366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0659AC-3208-4060-88FE-66034B65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9114" y="6582283"/>
            <a:ext cx="4114800" cy="275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u="sng">
                <a:solidFill>
                  <a:schemeClr val="tx1"/>
                </a:solidFill>
                <a:latin typeface="Bahnschrift Condensed" panose="020B0502040204020203" pitchFamily="34" charset="0"/>
              </a:defRPr>
            </a:lvl1pPr>
          </a:lstStyle>
          <a:p>
            <a:r>
              <a:rPr lang="en-US" altLang="ko-KR"/>
              <a:t>Saebyeok Ahn, 2026 IBS YSF proposal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DA476A-2B6F-4147-BE13-2978C76E9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82284"/>
            <a:ext cx="2743200" cy="275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u="sng">
                <a:solidFill>
                  <a:schemeClr val="tx1"/>
                </a:solidFill>
                <a:latin typeface="Bahnschrift Condensed" panose="020B0502040204020203" pitchFamily="34" charset="0"/>
              </a:defRPr>
            </a:lvl1pPr>
          </a:lstStyle>
          <a:p>
            <a:fld id="{AD53DF64-7CDC-4C7F-85CF-14CC7F5774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76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562632-08AE-4B86-B2C6-3EEA392D3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" y="1122363"/>
            <a:ext cx="11056620" cy="2387600"/>
          </a:xfrm>
        </p:spPr>
        <p:txBody>
          <a:bodyPr>
            <a:normAutofit/>
          </a:bodyPr>
          <a:lstStyle/>
          <a:p>
            <a:r>
              <a:rPr lang="en-US" altLang="ko-KR" b="1" i="1" dirty="0"/>
              <a:t>Heterodyne signal detection with bolometers in DMAG</a:t>
            </a:r>
            <a:endParaRPr lang="ko-KR" altLang="en-US" b="1" i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0B4DA3-C870-4BD3-9E9A-B83B0F4E4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653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err="1"/>
              <a:t>Saebyeok</a:t>
            </a:r>
            <a:r>
              <a:rPr lang="en-US" altLang="ko-KR" dirty="0"/>
              <a:t> </a:t>
            </a:r>
            <a:r>
              <a:rPr lang="en-US" altLang="ko-KR" dirty="0" err="1"/>
              <a:t>Ahn</a:t>
            </a:r>
            <a:endParaRPr lang="en-US" altLang="ko-KR" dirty="0"/>
          </a:p>
          <a:p>
            <a:r>
              <a:rPr lang="en-US" altLang="ko-KR" i="1" dirty="0"/>
              <a:t>Postdoctoral researcher at IBS-DMAG</a:t>
            </a:r>
          </a:p>
          <a:p>
            <a:r>
              <a:rPr lang="en-US" altLang="ko-KR" i="1" dirty="0"/>
              <a:t>2026 KPS spring meeting, Daejeon Convention Center</a:t>
            </a:r>
          </a:p>
        </p:txBody>
      </p:sp>
    </p:spTree>
    <p:extLst>
      <p:ext uri="{BB962C8B-B14F-4D97-AF65-F5344CB8AC3E}">
        <p14:creationId xmlns:p14="http://schemas.microsoft.com/office/powerpoint/2010/main" val="352083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 Input power dependence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2B7F-7A1A-4548-99EF-B2B828143A9E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C2E6175-E841-4AB1-B89B-8C3110EE55BF}"/>
              </a:ext>
            </a:extLst>
          </p:cNvPr>
          <p:cNvSpPr/>
          <p:nvPr/>
        </p:nvSpPr>
        <p:spPr>
          <a:xfrm>
            <a:off x="7978140" y="640080"/>
            <a:ext cx="1981200" cy="63577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Bolometer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670C55A-9A0F-4649-8EB4-849D12B14F55}"/>
              </a:ext>
            </a:extLst>
          </p:cNvPr>
          <p:cNvCxnSpPr>
            <a:cxnSpLocks/>
          </p:cNvCxnSpPr>
          <p:nvPr/>
        </p:nvCxnSpPr>
        <p:spPr>
          <a:xfrm flipH="1">
            <a:off x="9959340" y="932952"/>
            <a:ext cx="14452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원호 10">
            <a:extLst>
              <a:ext uri="{FF2B5EF4-FFF2-40B4-BE49-F238E27FC236}">
                <a16:creationId xmlns:a16="http://schemas.microsoft.com/office/drawing/2014/main" id="{46FDE78F-9190-46C2-B7A9-953B51AE1F30}"/>
              </a:ext>
            </a:extLst>
          </p:cNvPr>
          <p:cNvSpPr/>
          <p:nvPr/>
        </p:nvSpPr>
        <p:spPr>
          <a:xfrm rot="5400000">
            <a:off x="10226040" y="393255"/>
            <a:ext cx="533400" cy="5334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ECC64-2045-4026-8B53-191D59E079FB}"/>
              </a:ext>
            </a:extLst>
          </p:cNvPr>
          <p:cNvSpPr txBox="1"/>
          <p:nvPr/>
        </p:nvSpPr>
        <p:spPr>
          <a:xfrm>
            <a:off x="10850880" y="251460"/>
            <a:ext cx="124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Resonance probe</a:t>
            </a:r>
            <a:endParaRPr lang="ko-KR" altLang="en-US" i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D499A97-2CED-4970-B2B5-2FBEC365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" y="1458234"/>
            <a:ext cx="6797040" cy="5012404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897D50AA-3C2A-4D29-A715-329D839FADB0}"/>
              </a:ext>
            </a:extLst>
          </p:cNvPr>
          <p:cNvCxnSpPr>
            <a:cxnSpLocks/>
          </p:cNvCxnSpPr>
          <p:nvPr/>
        </p:nvCxnSpPr>
        <p:spPr>
          <a:xfrm flipH="1">
            <a:off x="6525895" y="929967"/>
            <a:ext cx="14452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3FE1147-6A2B-4114-A7C0-E73A737EE2F3}"/>
              </a:ext>
            </a:extLst>
          </p:cNvPr>
          <p:cNvSpPr txBox="1"/>
          <p:nvPr/>
        </p:nvSpPr>
        <p:spPr>
          <a:xfrm>
            <a:off x="6195060" y="251459"/>
            <a:ext cx="124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FF0000"/>
                </a:solidFill>
              </a:rPr>
              <a:t>Heater power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F6F7C5E-A1B4-48C2-9019-8C0000A2A774}"/>
              </a:ext>
            </a:extLst>
          </p:cNvPr>
          <p:cNvCxnSpPr/>
          <p:nvPr/>
        </p:nvCxnSpPr>
        <p:spPr>
          <a:xfrm>
            <a:off x="2415540" y="2354580"/>
            <a:ext cx="2491740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3BDBA588-51F7-4B66-97D7-A1A8D64E1254}"/>
              </a:ext>
            </a:extLst>
          </p:cNvPr>
          <p:cNvCxnSpPr/>
          <p:nvPr/>
        </p:nvCxnSpPr>
        <p:spPr>
          <a:xfrm>
            <a:off x="4907280" y="2354580"/>
            <a:ext cx="0" cy="355092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728FC4-78DB-4476-B23B-A58080660759}"/>
              </a:ext>
            </a:extLst>
          </p:cNvPr>
          <p:cNvSpPr txBox="1"/>
          <p:nvPr/>
        </p:nvSpPr>
        <p:spPr>
          <a:xfrm>
            <a:off x="2766060" y="367284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rgbClr val="FF0000"/>
                </a:solidFill>
              </a:rPr>
              <a:t>Calibration curve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EA20A6-A73A-4F63-835E-784B258D7837}"/>
              </a:ext>
            </a:extLst>
          </p:cNvPr>
          <p:cNvSpPr txBox="1"/>
          <p:nvPr/>
        </p:nvSpPr>
        <p:spPr>
          <a:xfrm>
            <a:off x="7901940" y="2171700"/>
            <a:ext cx="4290059" cy="12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Heater tone at 5.5 GHz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Sweeping amplitude ([-10, 20] dBm)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Map the resonance curve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56FD56C-241F-47C1-803C-274EFEDF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82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 measurements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6E9B-7951-498D-8809-7649C524DE2A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7EBBB61-6453-4B3D-8DC1-F08A8C32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1" y="1404356"/>
            <a:ext cx="5768340" cy="4719551"/>
          </a:xfrm>
          <a:prstGeom prst="rect">
            <a:avLst/>
          </a:prstGeom>
        </p:spPr>
      </p:pic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B5D4D1-C4C5-4033-A9DC-650AE559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A711574-CE3E-43EA-8637-895F8C76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57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 measurements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6E9B-7951-498D-8809-7649C524DE2A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7EBBB61-6453-4B3D-8DC1-F08A8C32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1" y="1404356"/>
            <a:ext cx="5768340" cy="47195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E87919-A60C-45F4-ABDD-54A6260D6EAB}"/>
              </a:ext>
            </a:extLst>
          </p:cNvPr>
          <p:cNvSpPr txBox="1"/>
          <p:nvPr/>
        </p:nvSpPr>
        <p:spPr>
          <a:xfrm>
            <a:off x="2428436" y="1095258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FF0000"/>
                </a:solidFill>
              </a:rPr>
              <a:t>Noise jitter + signal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B5D4D1-C4C5-4033-A9DC-650AE559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A711574-CE3E-43EA-8637-895F8C76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6" name="오른쪽 중괄호 5">
            <a:extLst>
              <a:ext uri="{FF2B5EF4-FFF2-40B4-BE49-F238E27FC236}">
                <a16:creationId xmlns:a16="http://schemas.microsoft.com/office/drawing/2014/main" id="{A9D4DB40-F47D-4499-B516-8BD84A4095CC}"/>
              </a:ext>
            </a:extLst>
          </p:cNvPr>
          <p:cNvSpPr/>
          <p:nvPr/>
        </p:nvSpPr>
        <p:spPr>
          <a:xfrm rot="16200000">
            <a:off x="3224198" y="809115"/>
            <a:ext cx="207386" cy="1798908"/>
          </a:xfrm>
          <a:prstGeom prst="rightBrac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94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 measurements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6E9B-7951-498D-8809-7649C524DE2A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7EBBB61-6453-4B3D-8DC1-F08A8C32A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1" y="1404356"/>
            <a:ext cx="5768340" cy="471955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737BA75-F646-4EAE-87DB-67C8EE9B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21" y="1468738"/>
            <a:ext cx="5646419" cy="4724417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17806B03-D8A4-4EC9-B4D8-F94AC4368F9E}"/>
              </a:ext>
            </a:extLst>
          </p:cNvPr>
          <p:cNvSpPr/>
          <p:nvPr/>
        </p:nvSpPr>
        <p:spPr>
          <a:xfrm>
            <a:off x="5212080" y="1737360"/>
            <a:ext cx="1287780" cy="8839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E87919-A60C-45F4-ABDD-54A6260D6EAB}"/>
              </a:ext>
            </a:extLst>
          </p:cNvPr>
          <p:cNvSpPr txBox="1"/>
          <p:nvPr/>
        </p:nvSpPr>
        <p:spPr>
          <a:xfrm>
            <a:off x="5875021" y="1081190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FF0000"/>
                </a:solidFill>
              </a:rPr>
              <a:t>Resonance analysis, plotting with time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B5D4D1-C4C5-4033-A9DC-650AE559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A711574-CE3E-43EA-8637-895F8C76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127C8-F8F5-47DB-B901-745152952071}"/>
              </a:ext>
            </a:extLst>
          </p:cNvPr>
          <p:cNvSpPr txBox="1"/>
          <p:nvPr/>
        </p:nvSpPr>
        <p:spPr>
          <a:xfrm>
            <a:off x="2428436" y="1095258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FF0000"/>
                </a:solidFill>
              </a:rPr>
              <a:t>Noise jitter + signal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sp>
        <p:nvSpPr>
          <p:cNvPr id="11" name="오른쪽 중괄호 10">
            <a:extLst>
              <a:ext uri="{FF2B5EF4-FFF2-40B4-BE49-F238E27FC236}">
                <a16:creationId xmlns:a16="http://schemas.microsoft.com/office/drawing/2014/main" id="{2CFBDD22-06D6-4850-AAF4-2A77BB2ACAF4}"/>
              </a:ext>
            </a:extLst>
          </p:cNvPr>
          <p:cNvSpPr/>
          <p:nvPr/>
        </p:nvSpPr>
        <p:spPr>
          <a:xfrm rot="16200000">
            <a:off x="3224198" y="809115"/>
            <a:ext cx="207386" cy="1798908"/>
          </a:xfrm>
          <a:prstGeom prst="rightBrac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93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 measurements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443F-32FD-4E28-977E-07ADA6D95EED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A50B67F-06D5-4563-BA7F-EE5888E9A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833"/>
            <a:ext cx="12192000" cy="5100053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87BC144-4965-4BF5-A920-B1E8BEBF76BE}"/>
              </a:ext>
            </a:extLst>
          </p:cNvPr>
          <p:cNvCxnSpPr/>
          <p:nvPr/>
        </p:nvCxnSpPr>
        <p:spPr>
          <a:xfrm flipV="1">
            <a:off x="6522720" y="1684020"/>
            <a:ext cx="0" cy="407071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0DED46-8045-47F2-A25D-DF81E45AEB96}"/>
              </a:ext>
            </a:extLst>
          </p:cNvPr>
          <p:cNvSpPr txBox="1"/>
          <p:nvPr/>
        </p:nvSpPr>
        <p:spPr>
          <a:xfrm rot="16200000">
            <a:off x="5126236" y="2811780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FF0000"/>
                </a:solidFill>
              </a:rPr>
              <a:t>Nyquist frequency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E5E70-20EE-4795-B4CE-88857795314E}"/>
              </a:ext>
            </a:extLst>
          </p:cNvPr>
          <p:cNvSpPr txBox="1"/>
          <p:nvPr/>
        </p:nvSpPr>
        <p:spPr>
          <a:xfrm>
            <a:off x="426720" y="946983"/>
            <a:ext cx="529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i="1" dirty="0"/>
              <a:t>Fourier-analyzed bolometer resonance samples</a:t>
            </a:r>
            <a:endParaRPr lang="ko-KR" alt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1E1B9-01ED-4D65-8F1D-98E83F182F41}"/>
              </a:ext>
            </a:extLst>
          </p:cNvPr>
          <p:cNvSpPr txBox="1"/>
          <p:nvPr/>
        </p:nvSpPr>
        <p:spPr>
          <a:xfrm rot="5400000">
            <a:off x="-609601" y="4158736"/>
            <a:ext cx="502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Pulse-tube (4 K cooler) induced</a:t>
            </a:r>
            <a:endParaRPr lang="ko-KR" altLang="en-US" i="1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3566B32-628C-4CAB-A680-5C11E55C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62957FF-D0E7-4302-A001-02E1223C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53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 measurements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443F-32FD-4E28-977E-07ADA6D95EED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A50B67F-06D5-4563-BA7F-EE5888E9A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833"/>
            <a:ext cx="12192000" cy="5100053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87BC144-4965-4BF5-A920-B1E8BEBF76BE}"/>
              </a:ext>
            </a:extLst>
          </p:cNvPr>
          <p:cNvCxnSpPr/>
          <p:nvPr/>
        </p:nvCxnSpPr>
        <p:spPr>
          <a:xfrm flipV="1">
            <a:off x="6522720" y="1684020"/>
            <a:ext cx="0" cy="407071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0DED46-8045-47F2-A25D-DF81E45AEB96}"/>
              </a:ext>
            </a:extLst>
          </p:cNvPr>
          <p:cNvSpPr txBox="1"/>
          <p:nvPr/>
        </p:nvSpPr>
        <p:spPr>
          <a:xfrm rot="16200000">
            <a:off x="5126236" y="2811780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FF0000"/>
                </a:solidFill>
              </a:rPr>
              <a:t>Nyquist frequency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E5E70-20EE-4795-B4CE-88857795314E}"/>
              </a:ext>
            </a:extLst>
          </p:cNvPr>
          <p:cNvSpPr txBox="1"/>
          <p:nvPr/>
        </p:nvSpPr>
        <p:spPr>
          <a:xfrm>
            <a:off x="426720" y="946983"/>
            <a:ext cx="529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i="1" dirty="0"/>
              <a:t>Fourier-analyzed bolometer resonance samples</a:t>
            </a:r>
            <a:endParaRPr lang="ko-KR" alt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1E1B9-01ED-4D65-8F1D-98E83F182F41}"/>
              </a:ext>
            </a:extLst>
          </p:cNvPr>
          <p:cNvSpPr txBox="1"/>
          <p:nvPr/>
        </p:nvSpPr>
        <p:spPr>
          <a:xfrm rot="5400000">
            <a:off x="-609601" y="4158736"/>
            <a:ext cx="502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Pulse-tube (4 K cooler) induced</a:t>
            </a:r>
            <a:endParaRPr lang="ko-KR" altLang="en-US" i="1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3566B32-628C-4CAB-A680-5C11E55C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err="1"/>
              <a:t>Saebyeok</a:t>
            </a:r>
            <a:r>
              <a:rPr lang="en-US" altLang="ko-KR" dirty="0"/>
              <a:t> Ahn, 2026 IBS YSF proposal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62957FF-D0E7-4302-A001-02E1223C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EBEC9-3FB1-4ADB-8AAD-E9FFD5394702}"/>
              </a:ext>
            </a:extLst>
          </p:cNvPr>
          <p:cNvSpPr txBox="1"/>
          <p:nvPr/>
        </p:nvSpPr>
        <p:spPr>
          <a:xfrm>
            <a:off x="2743200" y="1684020"/>
            <a:ext cx="4832252" cy="203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Bandwidth limit: 1/τ (</a:t>
            </a:r>
            <a:r>
              <a:rPr lang="en-US" altLang="ko-KR" dirty="0" err="1"/>
              <a:t>bolomter</a:t>
            </a:r>
            <a:r>
              <a:rPr lang="en-US" altLang="ko-KR" dirty="0"/>
              <a:t> time-const.)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Higher frequencies will be dissipated as DC offset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i="1" dirty="0">
                <a:solidFill>
                  <a:srgbClr val="FF0000"/>
                </a:solidFill>
              </a:rPr>
              <a:t>Reduced amplitude</a:t>
            </a:r>
          </a:p>
          <a:p>
            <a:endParaRPr lang="en-US" altLang="ko-KR" dirty="0"/>
          </a:p>
          <a:p>
            <a:r>
              <a:rPr lang="en-US" altLang="ko-KR" dirty="0"/>
              <a:t>Problem: high dark count in bolometer (bandwidth, thermal input)</a:t>
            </a:r>
          </a:p>
        </p:txBody>
      </p:sp>
    </p:spTree>
    <p:extLst>
      <p:ext uri="{BB962C8B-B14F-4D97-AF65-F5344CB8AC3E}">
        <p14:creationId xmlns:p14="http://schemas.microsoft.com/office/powerpoint/2010/main" val="15107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 measurements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747-B221-4C5D-A979-4068BA3272F1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01CDDD4-C0A7-4EEE-871A-EC4686240605}"/>
              </a:ext>
            </a:extLst>
          </p:cNvPr>
          <p:cNvSpPr/>
          <p:nvPr/>
        </p:nvSpPr>
        <p:spPr>
          <a:xfrm>
            <a:off x="5234940" y="2516965"/>
            <a:ext cx="1981200" cy="63577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Bolometer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AE96478-A7C5-451F-B499-E8C57C40D58B}"/>
              </a:ext>
            </a:extLst>
          </p:cNvPr>
          <p:cNvCxnSpPr>
            <a:cxnSpLocks/>
          </p:cNvCxnSpPr>
          <p:nvPr/>
        </p:nvCxnSpPr>
        <p:spPr>
          <a:xfrm flipH="1">
            <a:off x="7216140" y="2809837"/>
            <a:ext cx="2606040" cy="0"/>
          </a:xfrm>
          <a:prstGeom prst="line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원호 12">
            <a:extLst>
              <a:ext uri="{FF2B5EF4-FFF2-40B4-BE49-F238E27FC236}">
                <a16:creationId xmlns:a16="http://schemas.microsoft.com/office/drawing/2014/main" id="{3EB1E225-7C85-43D9-A492-D36D6CDF5771}"/>
              </a:ext>
            </a:extLst>
          </p:cNvPr>
          <p:cNvSpPr/>
          <p:nvPr/>
        </p:nvSpPr>
        <p:spPr>
          <a:xfrm rot="5400000">
            <a:off x="7482840" y="2270140"/>
            <a:ext cx="533400" cy="533400"/>
          </a:xfrm>
          <a:prstGeom prst="arc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FCFF9-B4E8-4B6B-90D9-48AE0C50C17F}"/>
              </a:ext>
            </a:extLst>
          </p:cNvPr>
          <p:cNvSpPr txBox="1"/>
          <p:nvPr/>
        </p:nvSpPr>
        <p:spPr>
          <a:xfrm>
            <a:off x="8138160" y="1820607"/>
            <a:ext cx="124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Resonance probe</a:t>
            </a:r>
            <a:endParaRPr lang="ko-KR" altLang="en-US" i="1" dirty="0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A18336A-6643-4655-BE8A-B453CF1BD9DC}"/>
              </a:ext>
            </a:extLst>
          </p:cNvPr>
          <p:cNvCxnSpPr>
            <a:cxnSpLocks/>
          </p:cNvCxnSpPr>
          <p:nvPr/>
        </p:nvCxnSpPr>
        <p:spPr>
          <a:xfrm flipH="1">
            <a:off x="3782695" y="2806852"/>
            <a:ext cx="1445260" cy="0"/>
          </a:xfrm>
          <a:prstGeom prst="line">
            <a:avLst/>
          </a:prstGeom>
          <a:ln w="476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387708-0AEF-4A11-9EBC-5C8D4B8F7A09}"/>
              </a:ext>
            </a:extLst>
          </p:cNvPr>
          <p:cNvSpPr txBox="1"/>
          <p:nvPr/>
        </p:nvSpPr>
        <p:spPr>
          <a:xfrm>
            <a:off x="844459" y="2436473"/>
            <a:ext cx="1445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rgbClr val="FF0000"/>
                </a:solidFill>
              </a:rPr>
              <a:t>Coherent pump</a:t>
            </a:r>
          </a:p>
          <a:p>
            <a:pPr algn="ctr"/>
            <a:endParaRPr lang="en-US" altLang="ko-KR" b="1" i="1" dirty="0">
              <a:solidFill>
                <a:srgbClr val="FF0000"/>
              </a:solidFill>
            </a:endParaRPr>
          </a:p>
          <a:p>
            <a:pPr algn="ctr"/>
            <a:r>
              <a:rPr lang="en-US" altLang="ko-KR" b="1" i="1" dirty="0" err="1">
                <a:solidFill>
                  <a:srgbClr val="FF0000"/>
                </a:solidFill>
              </a:rPr>
              <a:t>f</a:t>
            </a:r>
            <a:r>
              <a:rPr lang="en-US" altLang="ko-KR" b="1" i="1" baseline="-25000" dirty="0" err="1">
                <a:solidFill>
                  <a:srgbClr val="FF0000"/>
                </a:solidFill>
              </a:rPr>
              <a:t>p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409BF-54DE-453E-B35D-7E7F2293434B}"/>
              </a:ext>
            </a:extLst>
          </p:cNvPr>
          <p:cNvSpPr txBox="1"/>
          <p:nvPr/>
        </p:nvSpPr>
        <p:spPr>
          <a:xfrm>
            <a:off x="2082551" y="290823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+</a:t>
            </a:r>
            <a:endParaRPr lang="ko-KR" alt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4D0F9-1445-4CAF-A45E-0AA67F3FE604}"/>
              </a:ext>
            </a:extLst>
          </p:cNvPr>
          <p:cNvSpPr txBox="1"/>
          <p:nvPr/>
        </p:nvSpPr>
        <p:spPr>
          <a:xfrm>
            <a:off x="2260441" y="2492737"/>
            <a:ext cx="156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rgbClr val="FF0000"/>
                </a:solidFill>
              </a:rPr>
              <a:t>Test </a:t>
            </a:r>
          </a:p>
          <a:p>
            <a:pPr algn="ctr"/>
            <a:r>
              <a:rPr lang="en-US" altLang="ko-KR" b="1" i="1" dirty="0">
                <a:solidFill>
                  <a:srgbClr val="FF0000"/>
                </a:solidFill>
              </a:rPr>
              <a:t>Signal</a:t>
            </a:r>
          </a:p>
          <a:p>
            <a:pPr algn="ctr"/>
            <a:endParaRPr lang="en-US" altLang="ko-KR" b="1" i="1" dirty="0">
              <a:solidFill>
                <a:srgbClr val="FF0000"/>
              </a:solidFill>
            </a:endParaRPr>
          </a:p>
          <a:p>
            <a:pPr algn="ctr"/>
            <a:r>
              <a:rPr lang="en-US" altLang="ko-KR" b="1" i="1" dirty="0">
                <a:solidFill>
                  <a:srgbClr val="FF0000"/>
                </a:solidFill>
              </a:rPr>
              <a:t>f</a:t>
            </a:r>
            <a:r>
              <a:rPr lang="en-US" altLang="ko-KR" b="1" i="1" baseline="-25000" dirty="0">
                <a:solidFill>
                  <a:srgbClr val="FF0000"/>
                </a:solidFill>
              </a:rPr>
              <a:t>s</a:t>
            </a:r>
            <a:r>
              <a:rPr lang="en-US" altLang="ko-KR" b="1" i="1" dirty="0">
                <a:solidFill>
                  <a:srgbClr val="FF0000"/>
                </a:solidFill>
              </a:rPr>
              <a:t> = </a:t>
            </a:r>
            <a:r>
              <a:rPr lang="en-US" altLang="ko-KR" b="1" i="1" dirty="0" err="1">
                <a:solidFill>
                  <a:srgbClr val="FF0000"/>
                </a:solidFill>
              </a:rPr>
              <a:t>f</a:t>
            </a:r>
            <a:r>
              <a:rPr lang="en-US" altLang="ko-KR" b="1" i="1" baseline="-25000" dirty="0" err="1">
                <a:solidFill>
                  <a:srgbClr val="FF0000"/>
                </a:solidFill>
              </a:rPr>
              <a:t>p</a:t>
            </a:r>
            <a:r>
              <a:rPr lang="en-US" altLang="ko-KR" b="1" i="1" dirty="0">
                <a:solidFill>
                  <a:srgbClr val="FF0000"/>
                </a:solidFill>
              </a:rPr>
              <a:t> + Δ</a:t>
            </a:r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A7279F3-38A2-4A97-BB74-680AED2B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26" name="슬라이드 번호 개체 틀 25">
            <a:extLst>
              <a:ext uri="{FF2B5EF4-FFF2-40B4-BE49-F238E27FC236}">
                <a16:creationId xmlns:a16="http://schemas.microsoft.com/office/drawing/2014/main" id="{E3AC8885-6CB0-4306-8382-0EC34B85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28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 measurements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5747-B221-4C5D-A979-4068BA3272F1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01CDDD4-C0A7-4EEE-871A-EC4686240605}"/>
              </a:ext>
            </a:extLst>
          </p:cNvPr>
          <p:cNvSpPr/>
          <p:nvPr/>
        </p:nvSpPr>
        <p:spPr>
          <a:xfrm>
            <a:off x="5234940" y="2516965"/>
            <a:ext cx="1981200" cy="63577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Bolometer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AE96478-A7C5-451F-B499-E8C57C40D58B}"/>
              </a:ext>
            </a:extLst>
          </p:cNvPr>
          <p:cNvCxnSpPr>
            <a:cxnSpLocks/>
          </p:cNvCxnSpPr>
          <p:nvPr/>
        </p:nvCxnSpPr>
        <p:spPr>
          <a:xfrm flipH="1">
            <a:off x="7216140" y="2809837"/>
            <a:ext cx="2606040" cy="0"/>
          </a:xfrm>
          <a:prstGeom prst="line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원호 12">
            <a:extLst>
              <a:ext uri="{FF2B5EF4-FFF2-40B4-BE49-F238E27FC236}">
                <a16:creationId xmlns:a16="http://schemas.microsoft.com/office/drawing/2014/main" id="{3EB1E225-7C85-43D9-A492-D36D6CDF5771}"/>
              </a:ext>
            </a:extLst>
          </p:cNvPr>
          <p:cNvSpPr/>
          <p:nvPr/>
        </p:nvSpPr>
        <p:spPr>
          <a:xfrm rot="5400000">
            <a:off x="7482840" y="2270140"/>
            <a:ext cx="533400" cy="533400"/>
          </a:xfrm>
          <a:prstGeom prst="arc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FCFF9-B4E8-4B6B-90D9-48AE0C50C17F}"/>
              </a:ext>
            </a:extLst>
          </p:cNvPr>
          <p:cNvSpPr txBox="1"/>
          <p:nvPr/>
        </p:nvSpPr>
        <p:spPr>
          <a:xfrm>
            <a:off x="8138160" y="1820607"/>
            <a:ext cx="124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Resonance probe</a:t>
            </a:r>
            <a:endParaRPr lang="ko-KR" altLang="en-US" i="1" dirty="0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A18336A-6643-4655-BE8A-B453CF1BD9DC}"/>
              </a:ext>
            </a:extLst>
          </p:cNvPr>
          <p:cNvCxnSpPr>
            <a:cxnSpLocks/>
          </p:cNvCxnSpPr>
          <p:nvPr/>
        </p:nvCxnSpPr>
        <p:spPr>
          <a:xfrm flipH="1">
            <a:off x="3782695" y="2806852"/>
            <a:ext cx="1445260" cy="0"/>
          </a:xfrm>
          <a:prstGeom prst="line">
            <a:avLst/>
          </a:prstGeom>
          <a:ln w="476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7387708-0AEF-4A11-9EBC-5C8D4B8F7A09}"/>
              </a:ext>
            </a:extLst>
          </p:cNvPr>
          <p:cNvSpPr txBox="1"/>
          <p:nvPr/>
        </p:nvSpPr>
        <p:spPr>
          <a:xfrm>
            <a:off x="844459" y="2436473"/>
            <a:ext cx="1445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rgbClr val="FF0000"/>
                </a:solidFill>
              </a:rPr>
              <a:t>Coherent pump</a:t>
            </a:r>
          </a:p>
          <a:p>
            <a:pPr algn="ctr"/>
            <a:endParaRPr lang="en-US" altLang="ko-KR" b="1" i="1" dirty="0">
              <a:solidFill>
                <a:srgbClr val="FF0000"/>
              </a:solidFill>
            </a:endParaRPr>
          </a:p>
          <a:p>
            <a:pPr algn="ctr"/>
            <a:r>
              <a:rPr lang="en-US" altLang="ko-KR" b="1" i="1" dirty="0" err="1">
                <a:solidFill>
                  <a:srgbClr val="FF0000"/>
                </a:solidFill>
              </a:rPr>
              <a:t>f</a:t>
            </a:r>
            <a:r>
              <a:rPr lang="en-US" altLang="ko-KR" b="1" i="1" baseline="-25000" dirty="0" err="1">
                <a:solidFill>
                  <a:srgbClr val="FF0000"/>
                </a:solidFill>
              </a:rPr>
              <a:t>p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D409BF-54DE-453E-B35D-7E7F2293434B}"/>
              </a:ext>
            </a:extLst>
          </p:cNvPr>
          <p:cNvSpPr txBox="1"/>
          <p:nvPr/>
        </p:nvSpPr>
        <p:spPr>
          <a:xfrm>
            <a:off x="2082551" y="290823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+</a:t>
            </a:r>
            <a:endParaRPr lang="ko-KR" alt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4D0F9-1445-4CAF-A45E-0AA67F3FE604}"/>
              </a:ext>
            </a:extLst>
          </p:cNvPr>
          <p:cNvSpPr txBox="1"/>
          <p:nvPr/>
        </p:nvSpPr>
        <p:spPr>
          <a:xfrm>
            <a:off x="2260441" y="2492737"/>
            <a:ext cx="156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rgbClr val="FF0000"/>
                </a:solidFill>
              </a:rPr>
              <a:t>Test </a:t>
            </a:r>
          </a:p>
          <a:p>
            <a:pPr algn="ctr"/>
            <a:r>
              <a:rPr lang="en-US" altLang="ko-KR" b="1" i="1" dirty="0">
                <a:solidFill>
                  <a:srgbClr val="FF0000"/>
                </a:solidFill>
              </a:rPr>
              <a:t>Signal</a:t>
            </a:r>
          </a:p>
          <a:p>
            <a:pPr algn="ctr"/>
            <a:endParaRPr lang="en-US" altLang="ko-KR" b="1" i="1" dirty="0">
              <a:solidFill>
                <a:srgbClr val="FF0000"/>
              </a:solidFill>
            </a:endParaRPr>
          </a:p>
          <a:p>
            <a:pPr algn="ctr"/>
            <a:r>
              <a:rPr lang="en-US" altLang="ko-KR" b="1" i="1" dirty="0">
                <a:solidFill>
                  <a:srgbClr val="FF0000"/>
                </a:solidFill>
              </a:rPr>
              <a:t>f</a:t>
            </a:r>
            <a:r>
              <a:rPr lang="en-US" altLang="ko-KR" b="1" i="1" baseline="-25000" dirty="0">
                <a:solidFill>
                  <a:srgbClr val="FF0000"/>
                </a:solidFill>
              </a:rPr>
              <a:t>s</a:t>
            </a:r>
            <a:r>
              <a:rPr lang="en-US" altLang="ko-KR" b="1" i="1" dirty="0">
                <a:solidFill>
                  <a:srgbClr val="FF0000"/>
                </a:solidFill>
              </a:rPr>
              <a:t> = </a:t>
            </a:r>
            <a:r>
              <a:rPr lang="en-US" altLang="ko-KR" b="1" i="1" dirty="0" err="1">
                <a:solidFill>
                  <a:srgbClr val="FF0000"/>
                </a:solidFill>
              </a:rPr>
              <a:t>f</a:t>
            </a:r>
            <a:r>
              <a:rPr lang="en-US" altLang="ko-KR" b="1" i="1" baseline="-25000" dirty="0" err="1">
                <a:solidFill>
                  <a:srgbClr val="FF0000"/>
                </a:solidFill>
              </a:rPr>
              <a:t>p</a:t>
            </a:r>
            <a:r>
              <a:rPr lang="en-US" altLang="ko-KR" b="1" i="1" dirty="0">
                <a:solidFill>
                  <a:srgbClr val="FF0000"/>
                </a:solidFill>
              </a:rPr>
              <a:t> + Δ</a:t>
            </a:r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1A7279F3-38A2-4A97-BB74-680AED2B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26" name="슬라이드 번호 개체 틀 25">
            <a:extLst>
              <a:ext uri="{FF2B5EF4-FFF2-40B4-BE49-F238E27FC236}">
                <a16:creationId xmlns:a16="http://schemas.microsoft.com/office/drawing/2014/main" id="{E3AC8885-6CB0-4306-8382-0EC34B85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17</a:t>
            </a:fld>
            <a:endParaRPr lang="ko-KR" altLang="en-US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E6337B20-7FF6-4CEA-AB24-4F6E108A82DA}"/>
              </a:ext>
            </a:extLst>
          </p:cNvPr>
          <p:cNvCxnSpPr/>
          <p:nvPr/>
        </p:nvCxnSpPr>
        <p:spPr>
          <a:xfrm>
            <a:off x="1835834" y="3945988"/>
            <a:ext cx="2961249" cy="1055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B3C5BDF-3E82-439A-AE46-B7A486B7EFC2}"/>
              </a:ext>
            </a:extLst>
          </p:cNvPr>
          <p:cNvCxnSpPr/>
          <p:nvPr/>
        </p:nvCxnSpPr>
        <p:spPr>
          <a:xfrm>
            <a:off x="3151163" y="3770142"/>
            <a:ext cx="1681089" cy="12238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1A9E240-8E17-4122-B0E0-96295FE53F67}"/>
              </a:ext>
            </a:extLst>
          </p:cNvPr>
          <p:cNvSpPr txBox="1"/>
          <p:nvPr/>
        </p:nvSpPr>
        <p:spPr>
          <a:xfrm>
            <a:off x="4951828" y="4853354"/>
            <a:ext cx="455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Mixed together (power-conversion)</a:t>
            </a:r>
          </a:p>
          <a:p>
            <a:r>
              <a:rPr lang="en-US" altLang="ko-KR" dirty="0"/>
              <a:t>- Beating term created, </a:t>
            </a:r>
            <a:r>
              <a:rPr lang="en-US" altLang="ko-KR" i="1" dirty="0">
                <a:solidFill>
                  <a:srgbClr val="FF0000"/>
                </a:solidFill>
              </a:rPr>
              <a:t>heterodyne detection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5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 measurements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66C5-58E5-435A-AC28-907FCD783877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084AAF81-6537-4258-8371-DE1B832B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037434"/>
            <a:ext cx="7002780" cy="5484772"/>
          </a:xfrm>
          <a:prstGeom prst="rect">
            <a:avLst/>
          </a:prstGeom>
        </p:spPr>
      </p:pic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A82E422F-0C49-48DE-9F81-65D1464F27CB}"/>
              </a:ext>
            </a:extLst>
          </p:cNvPr>
          <p:cNvCxnSpPr>
            <a:cxnSpLocks/>
          </p:cNvCxnSpPr>
          <p:nvPr/>
        </p:nvCxnSpPr>
        <p:spPr>
          <a:xfrm flipV="1">
            <a:off x="4822122" y="3756660"/>
            <a:ext cx="1927860" cy="199644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F37D018-9177-4E26-8A07-E70A52F4C2F7}"/>
              </a:ext>
            </a:extLst>
          </p:cNvPr>
          <p:cNvCxnSpPr>
            <a:cxnSpLocks/>
          </p:cNvCxnSpPr>
          <p:nvPr/>
        </p:nvCxnSpPr>
        <p:spPr>
          <a:xfrm flipV="1">
            <a:off x="1073082" y="1783380"/>
            <a:ext cx="1927860" cy="199644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3E0FB-D949-4F0B-A687-B53ED92ADF64}"/>
              </a:ext>
            </a:extLst>
          </p:cNvPr>
          <p:cNvSpPr txBox="1"/>
          <p:nvPr/>
        </p:nvSpPr>
        <p:spPr>
          <a:xfrm rot="18900000">
            <a:off x="1478984" y="2800283"/>
            <a:ext cx="15539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rgbClr val="FF0000"/>
                </a:solidFill>
              </a:rPr>
              <a:t>Test signals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A8762A-14D6-4171-B92D-901A6075BA55}"/>
              </a:ext>
            </a:extLst>
          </p:cNvPr>
          <p:cNvSpPr txBox="1"/>
          <p:nvPr/>
        </p:nvSpPr>
        <p:spPr>
          <a:xfrm rot="18900000">
            <a:off x="5377977" y="4728143"/>
            <a:ext cx="15539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rgbClr val="FF0000"/>
                </a:solidFill>
              </a:rPr>
              <a:t>Test signals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DF4B6-7B0C-4D60-9C87-B3A36D12975C}"/>
              </a:ext>
            </a:extLst>
          </p:cNvPr>
          <p:cNvSpPr txBox="1"/>
          <p:nvPr/>
        </p:nvSpPr>
        <p:spPr>
          <a:xfrm>
            <a:off x="7330440" y="2979420"/>
            <a:ext cx="4434840" cy="170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i="1" dirty="0"/>
              <a:t>Signal offset [-5, 5] Hz with 1 Hz step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i="1" dirty="0"/>
              <a:t>Downmixing happens at the bolometer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b="1" i="1" u="sng" dirty="0">
                <a:solidFill>
                  <a:srgbClr val="FF0000"/>
                </a:solidFill>
              </a:rPr>
              <a:t>Beating signal detected at higher amplitudes</a:t>
            </a:r>
            <a:endParaRPr lang="ko-KR" altLang="en-US" b="1" i="1" u="sng" dirty="0">
              <a:solidFill>
                <a:srgbClr val="FF0000"/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3FD508-E172-41B5-9DD6-78B772BE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FB92F4-537D-452B-9F6F-B28B00CE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5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 measurements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B2A2-52F0-4562-A844-8FE0A7D1FE40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470481D-FF4B-4DD3-8429-06A6EB3A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59" y="1465623"/>
            <a:ext cx="7316153" cy="4502836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1325403A-D425-4661-BD50-F865AB727C51}"/>
              </a:ext>
            </a:extLst>
          </p:cNvPr>
          <p:cNvCxnSpPr/>
          <p:nvPr/>
        </p:nvCxnSpPr>
        <p:spPr>
          <a:xfrm flipH="1">
            <a:off x="3073332" y="3140487"/>
            <a:ext cx="7848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C14B79D-F52B-4F0E-81A7-08A723DE0F58}"/>
              </a:ext>
            </a:extLst>
          </p:cNvPr>
          <p:cNvSpPr txBox="1"/>
          <p:nvPr/>
        </p:nvSpPr>
        <p:spPr>
          <a:xfrm>
            <a:off x="3210492" y="3106664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rgbClr val="FF0000"/>
                </a:solidFill>
              </a:rPr>
              <a:t>With different reference tone power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CC911-0010-4865-A6BE-09493619ADD7}"/>
              </a:ext>
            </a:extLst>
          </p:cNvPr>
          <p:cNvSpPr txBox="1"/>
          <p:nvPr/>
        </p:nvSpPr>
        <p:spPr>
          <a:xfrm>
            <a:off x="7795260" y="754380"/>
            <a:ext cx="4008120" cy="170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Heater at 5.5 GHz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Test tone at 5.5 GHz + 2 Hz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Sweeping the heater power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34E16C2-519A-4B10-9AE8-960014E3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480"/>
            <a:ext cx="5676900" cy="4219575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EBB275D-5A95-4B28-9384-8FB53E819E83}"/>
              </a:ext>
            </a:extLst>
          </p:cNvPr>
          <p:cNvCxnSpPr>
            <a:cxnSpLocks/>
          </p:cNvCxnSpPr>
          <p:nvPr/>
        </p:nvCxnSpPr>
        <p:spPr>
          <a:xfrm>
            <a:off x="8234521" y="953160"/>
            <a:ext cx="312959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E40E07A-F1EB-41BA-A93A-162B9E6AE181}"/>
              </a:ext>
            </a:extLst>
          </p:cNvPr>
          <p:cNvSpPr txBox="1"/>
          <p:nvPr/>
        </p:nvSpPr>
        <p:spPr>
          <a:xfrm>
            <a:off x="9022081" y="1096291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Noise limit</a:t>
            </a:r>
            <a:endParaRPr lang="ko-KR" altLang="en-US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CC7A-BDE9-4035-A771-F639696BB9E4}"/>
              </a:ext>
            </a:extLst>
          </p:cNvPr>
          <p:cNvSpPr txBox="1"/>
          <p:nvPr/>
        </p:nvSpPr>
        <p:spPr>
          <a:xfrm rot="18000000">
            <a:off x="7167958" y="2424801"/>
            <a:ext cx="196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Signal amplified relative to system noise</a:t>
            </a:r>
            <a:endParaRPr lang="ko-KR" alt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9A026-E171-4808-BAB1-8C57AD590F95}"/>
              </a:ext>
            </a:extLst>
          </p:cNvPr>
          <p:cNvSpPr txBox="1"/>
          <p:nvPr/>
        </p:nvSpPr>
        <p:spPr>
          <a:xfrm>
            <a:off x="7561512" y="4937760"/>
            <a:ext cx="41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i="1" dirty="0"/>
              <a:t>Test signal amplitude vs. pump amplitude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i="1" dirty="0"/>
              <a:t>Relative to noise amplitude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i="1" dirty="0"/>
              <a:t>SNR gets enhanced, plateaued at high pump amplitude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i="1" dirty="0"/>
              <a:t>Thermal noise dominates (input)</a:t>
            </a:r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D3F0538D-3BD9-47FA-AD79-BB321D9F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BB1BA91F-9A25-44BC-8ED6-7DC088FD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01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ko-KR" sz="3200" b="1" dirty="0"/>
              <a:t>Axion </a:t>
            </a:r>
            <a:r>
              <a:rPr lang="en-US" altLang="ko-KR" sz="3200" b="1" dirty="0" err="1"/>
              <a:t>Haloscopes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AEA4E-E718-4038-ABEF-97B02642443A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5" name="Picture 2" descr="Pro-Model UHF/VHF Outdoor TV Antenna | Channel Master">
            <a:extLst>
              <a:ext uri="{FF2B5EF4-FFF2-40B4-BE49-F238E27FC236}">
                <a16:creationId xmlns:a16="http://schemas.microsoft.com/office/drawing/2014/main" id="{06DF4B71-B107-49FB-8C42-F774A223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0000">
            <a:off x="7822252" y="2602817"/>
            <a:ext cx="2470150" cy="182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23309-CF23-42FD-918C-21BDD7FD5BA6}"/>
              </a:ext>
            </a:extLst>
          </p:cNvPr>
          <p:cNvSpPr txBox="1"/>
          <p:nvPr/>
        </p:nvSpPr>
        <p:spPr>
          <a:xfrm>
            <a:off x="9832435" y="23749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Antenna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BFFD2-7C10-4642-BDCA-E5AF764F01AA}"/>
              </a:ext>
            </a:extLst>
          </p:cNvPr>
          <p:cNvSpPr txBox="1"/>
          <p:nvPr/>
        </p:nvSpPr>
        <p:spPr>
          <a:xfrm>
            <a:off x="8963712" y="5127998"/>
            <a:ext cx="235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Analog-digital conversion</a:t>
            </a:r>
            <a:endParaRPr lang="ko-KR" altLang="en-US" dirty="0"/>
          </a:p>
        </p:txBody>
      </p:sp>
      <p:sp>
        <p:nvSpPr>
          <p:cNvPr id="9" name="object 40">
            <a:extLst>
              <a:ext uri="{FF2B5EF4-FFF2-40B4-BE49-F238E27FC236}">
                <a16:creationId xmlns:a16="http://schemas.microsoft.com/office/drawing/2014/main" id="{A7C07F16-14FF-48C8-B213-C3A301198E77}"/>
              </a:ext>
            </a:extLst>
          </p:cNvPr>
          <p:cNvSpPr/>
          <p:nvPr/>
        </p:nvSpPr>
        <p:spPr>
          <a:xfrm rot="795598">
            <a:off x="3267870" y="2948292"/>
            <a:ext cx="2016505" cy="355388"/>
          </a:xfrm>
          <a:custGeom>
            <a:avLst/>
            <a:gdLst/>
            <a:ahLst/>
            <a:cxnLst/>
            <a:rect l="l" t="t" r="r" b="b"/>
            <a:pathLst>
              <a:path w="8869680" h="4293235">
                <a:moveTo>
                  <a:pt x="0" y="2146455"/>
                </a:moveTo>
                <a:lnTo>
                  <a:pt x="155208" y="1678220"/>
                </a:lnTo>
                <a:lnTo>
                  <a:pt x="243899" y="1419369"/>
                </a:lnTo>
                <a:lnTo>
                  <a:pt x="310417" y="1232538"/>
                </a:lnTo>
                <a:lnTo>
                  <a:pt x="376935" y="1053820"/>
                </a:lnTo>
                <a:lnTo>
                  <a:pt x="443452" y="884800"/>
                </a:lnTo>
                <a:lnTo>
                  <a:pt x="487798" y="778253"/>
                </a:lnTo>
                <a:lnTo>
                  <a:pt x="532143" y="677105"/>
                </a:lnTo>
                <a:lnTo>
                  <a:pt x="576488" y="581756"/>
                </a:lnTo>
                <a:lnTo>
                  <a:pt x="620834" y="492583"/>
                </a:lnTo>
                <a:lnTo>
                  <a:pt x="665179" y="409936"/>
                </a:lnTo>
                <a:lnTo>
                  <a:pt x="709524" y="334143"/>
                </a:lnTo>
                <a:lnTo>
                  <a:pt x="753870" y="265502"/>
                </a:lnTo>
                <a:lnTo>
                  <a:pt x="798215" y="204284"/>
                </a:lnTo>
                <a:lnTo>
                  <a:pt x="842560" y="150731"/>
                </a:lnTo>
                <a:lnTo>
                  <a:pt x="886905" y="105054"/>
                </a:lnTo>
                <a:lnTo>
                  <a:pt x="931251" y="67434"/>
                </a:lnTo>
                <a:lnTo>
                  <a:pt x="975596" y="38019"/>
                </a:lnTo>
                <a:lnTo>
                  <a:pt x="1019941" y="16925"/>
                </a:lnTo>
                <a:lnTo>
                  <a:pt x="1064287" y="4235"/>
                </a:lnTo>
                <a:lnTo>
                  <a:pt x="1108632" y="0"/>
                </a:lnTo>
                <a:lnTo>
                  <a:pt x="1130805" y="1059"/>
                </a:lnTo>
                <a:lnTo>
                  <a:pt x="1175150" y="9526"/>
                </a:lnTo>
                <a:lnTo>
                  <a:pt x="1219495" y="26426"/>
                </a:lnTo>
                <a:lnTo>
                  <a:pt x="1263840" y="51693"/>
                </a:lnTo>
                <a:lnTo>
                  <a:pt x="1308186" y="85227"/>
                </a:lnTo>
                <a:lnTo>
                  <a:pt x="1352531" y="126896"/>
                </a:lnTo>
                <a:lnTo>
                  <a:pt x="1396876" y="176536"/>
                </a:lnTo>
                <a:lnTo>
                  <a:pt x="1441222" y="233949"/>
                </a:lnTo>
                <a:lnTo>
                  <a:pt x="1485567" y="298910"/>
                </a:lnTo>
                <a:lnTo>
                  <a:pt x="1529912" y="371163"/>
                </a:lnTo>
                <a:lnTo>
                  <a:pt x="1574258" y="450422"/>
                </a:lnTo>
                <a:lnTo>
                  <a:pt x="1618603" y="536375"/>
                </a:lnTo>
                <a:lnTo>
                  <a:pt x="1662948" y="628682"/>
                </a:lnTo>
                <a:lnTo>
                  <a:pt x="1707293" y="726978"/>
                </a:lnTo>
                <a:lnTo>
                  <a:pt x="1751639" y="830877"/>
                </a:lnTo>
                <a:lnTo>
                  <a:pt x="1818157" y="996326"/>
                </a:lnTo>
                <a:lnTo>
                  <a:pt x="1884675" y="1171984"/>
                </a:lnTo>
                <a:lnTo>
                  <a:pt x="1951193" y="1356292"/>
                </a:lnTo>
                <a:lnTo>
                  <a:pt x="2039883" y="1612653"/>
                </a:lnTo>
                <a:lnTo>
                  <a:pt x="2150746" y="1944455"/>
                </a:lnTo>
                <a:lnTo>
                  <a:pt x="2394646" y="2680256"/>
                </a:lnTo>
                <a:lnTo>
                  <a:pt x="2483336" y="2936617"/>
                </a:lnTo>
                <a:lnTo>
                  <a:pt x="2549854" y="3120925"/>
                </a:lnTo>
                <a:lnTo>
                  <a:pt x="2616372" y="3296583"/>
                </a:lnTo>
                <a:lnTo>
                  <a:pt x="2682890" y="3462032"/>
                </a:lnTo>
                <a:lnTo>
                  <a:pt x="2727235" y="3565931"/>
                </a:lnTo>
                <a:lnTo>
                  <a:pt x="2771581" y="3664228"/>
                </a:lnTo>
                <a:lnTo>
                  <a:pt x="2815926" y="3756534"/>
                </a:lnTo>
                <a:lnTo>
                  <a:pt x="2860271" y="3842487"/>
                </a:lnTo>
                <a:lnTo>
                  <a:pt x="2904616" y="3921746"/>
                </a:lnTo>
                <a:lnTo>
                  <a:pt x="2948962" y="3993999"/>
                </a:lnTo>
                <a:lnTo>
                  <a:pt x="2993307" y="4058960"/>
                </a:lnTo>
                <a:lnTo>
                  <a:pt x="3037652" y="4116374"/>
                </a:lnTo>
                <a:lnTo>
                  <a:pt x="3081998" y="4166013"/>
                </a:lnTo>
                <a:lnTo>
                  <a:pt x="3126343" y="4207682"/>
                </a:lnTo>
                <a:lnTo>
                  <a:pt x="3170688" y="4241216"/>
                </a:lnTo>
                <a:lnTo>
                  <a:pt x="3215034" y="4266483"/>
                </a:lnTo>
                <a:lnTo>
                  <a:pt x="3259379" y="4283384"/>
                </a:lnTo>
                <a:lnTo>
                  <a:pt x="3303724" y="4291851"/>
                </a:lnTo>
                <a:lnTo>
                  <a:pt x="3325897" y="4292910"/>
                </a:lnTo>
                <a:lnTo>
                  <a:pt x="3348069" y="4291851"/>
                </a:lnTo>
                <a:lnTo>
                  <a:pt x="3392415" y="4283384"/>
                </a:lnTo>
                <a:lnTo>
                  <a:pt x="3436760" y="4266483"/>
                </a:lnTo>
                <a:lnTo>
                  <a:pt x="3481105" y="4241216"/>
                </a:lnTo>
                <a:lnTo>
                  <a:pt x="3525451" y="4207682"/>
                </a:lnTo>
                <a:lnTo>
                  <a:pt x="3569796" y="4166013"/>
                </a:lnTo>
                <a:lnTo>
                  <a:pt x="3614141" y="4116374"/>
                </a:lnTo>
                <a:lnTo>
                  <a:pt x="3658487" y="4058960"/>
                </a:lnTo>
                <a:lnTo>
                  <a:pt x="3702832" y="3993999"/>
                </a:lnTo>
                <a:lnTo>
                  <a:pt x="3747177" y="3921746"/>
                </a:lnTo>
                <a:lnTo>
                  <a:pt x="3791522" y="3842487"/>
                </a:lnTo>
                <a:lnTo>
                  <a:pt x="3835868" y="3756534"/>
                </a:lnTo>
                <a:lnTo>
                  <a:pt x="3880213" y="3664228"/>
                </a:lnTo>
                <a:lnTo>
                  <a:pt x="3924558" y="3565931"/>
                </a:lnTo>
                <a:lnTo>
                  <a:pt x="3968904" y="3462032"/>
                </a:lnTo>
                <a:lnTo>
                  <a:pt x="4035422" y="3296583"/>
                </a:lnTo>
                <a:lnTo>
                  <a:pt x="4101939" y="3120925"/>
                </a:lnTo>
                <a:lnTo>
                  <a:pt x="4168457" y="2936617"/>
                </a:lnTo>
                <a:lnTo>
                  <a:pt x="4257148" y="2680256"/>
                </a:lnTo>
                <a:lnTo>
                  <a:pt x="4368011" y="2348454"/>
                </a:lnTo>
                <a:lnTo>
                  <a:pt x="4611910" y="1612653"/>
                </a:lnTo>
                <a:lnTo>
                  <a:pt x="4700601" y="1356292"/>
                </a:lnTo>
                <a:lnTo>
                  <a:pt x="4767119" y="1171984"/>
                </a:lnTo>
                <a:lnTo>
                  <a:pt x="4833637" y="996326"/>
                </a:lnTo>
                <a:lnTo>
                  <a:pt x="4900155" y="830877"/>
                </a:lnTo>
                <a:lnTo>
                  <a:pt x="4944500" y="726978"/>
                </a:lnTo>
                <a:lnTo>
                  <a:pt x="4988845" y="628682"/>
                </a:lnTo>
                <a:lnTo>
                  <a:pt x="5033191" y="536375"/>
                </a:lnTo>
                <a:lnTo>
                  <a:pt x="5077536" y="450422"/>
                </a:lnTo>
                <a:lnTo>
                  <a:pt x="5121881" y="371163"/>
                </a:lnTo>
                <a:lnTo>
                  <a:pt x="5166227" y="298910"/>
                </a:lnTo>
                <a:lnTo>
                  <a:pt x="5210572" y="233949"/>
                </a:lnTo>
                <a:lnTo>
                  <a:pt x="5254917" y="176536"/>
                </a:lnTo>
                <a:lnTo>
                  <a:pt x="5299263" y="126896"/>
                </a:lnTo>
                <a:lnTo>
                  <a:pt x="5343608" y="85227"/>
                </a:lnTo>
                <a:lnTo>
                  <a:pt x="5387953" y="51693"/>
                </a:lnTo>
                <a:lnTo>
                  <a:pt x="5432298" y="26426"/>
                </a:lnTo>
                <a:lnTo>
                  <a:pt x="5476644" y="9526"/>
                </a:lnTo>
                <a:lnTo>
                  <a:pt x="5520989" y="1059"/>
                </a:lnTo>
                <a:lnTo>
                  <a:pt x="5543162" y="0"/>
                </a:lnTo>
                <a:lnTo>
                  <a:pt x="5565334" y="1059"/>
                </a:lnTo>
                <a:lnTo>
                  <a:pt x="5609680" y="9526"/>
                </a:lnTo>
                <a:lnTo>
                  <a:pt x="5654025" y="26426"/>
                </a:lnTo>
                <a:lnTo>
                  <a:pt x="5698370" y="51693"/>
                </a:lnTo>
                <a:lnTo>
                  <a:pt x="5742715" y="85227"/>
                </a:lnTo>
                <a:lnTo>
                  <a:pt x="5787061" y="126896"/>
                </a:lnTo>
                <a:lnTo>
                  <a:pt x="5831406" y="176536"/>
                </a:lnTo>
                <a:lnTo>
                  <a:pt x="5875751" y="233949"/>
                </a:lnTo>
                <a:lnTo>
                  <a:pt x="5920097" y="298910"/>
                </a:lnTo>
                <a:lnTo>
                  <a:pt x="5964442" y="371163"/>
                </a:lnTo>
                <a:lnTo>
                  <a:pt x="6008787" y="450422"/>
                </a:lnTo>
                <a:lnTo>
                  <a:pt x="6053133" y="536375"/>
                </a:lnTo>
                <a:lnTo>
                  <a:pt x="6097478" y="628682"/>
                </a:lnTo>
                <a:lnTo>
                  <a:pt x="6141823" y="726978"/>
                </a:lnTo>
                <a:lnTo>
                  <a:pt x="6186168" y="830877"/>
                </a:lnTo>
                <a:lnTo>
                  <a:pt x="6252686" y="996326"/>
                </a:lnTo>
                <a:lnTo>
                  <a:pt x="6319204" y="1171984"/>
                </a:lnTo>
                <a:lnTo>
                  <a:pt x="6385722" y="1356292"/>
                </a:lnTo>
                <a:lnTo>
                  <a:pt x="6474413" y="1612653"/>
                </a:lnTo>
                <a:lnTo>
                  <a:pt x="6585276" y="1944455"/>
                </a:lnTo>
                <a:lnTo>
                  <a:pt x="6829175" y="2680256"/>
                </a:lnTo>
                <a:lnTo>
                  <a:pt x="6917866" y="2936617"/>
                </a:lnTo>
                <a:lnTo>
                  <a:pt x="6984384" y="3120925"/>
                </a:lnTo>
                <a:lnTo>
                  <a:pt x="7050902" y="3296583"/>
                </a:lnTo>
                <a:lnTo>
                  <a:pt x="7117420" y="3462032"/>
                </a:lnTo>
                <a:lnTo>
                  <a:pt x="7161765" y="3565931"/>
                </a:lnTo>
                <a:lnTo>
                  <a:pt x="7206110" y="3664228"/>
                </a:lnTo>
                <a:lnTo>
                  <a:pt x="7250456" y="3756534"/>
                </a:lnTo>
                <a:lnTo>
                  <a:pt x="7294801" y="3842487"/>
                </a:lnTo>
                <a:lnTo>
                  <a:pt x="7339146" y="3921746"/>
                </a:lnTo>
                <a:lnTo>
                  <a:pt x="7383491" y="3993999"/>
                </a:lnTo>
                <a:lnTo>
                  <a:pt x="7427837" y="4058960"/>
                </a:lnTo>
                <a:lnTo>
                  <a:pt x="7472182" y="4116374"/>
                </a:lnTo>
                <a:lnTo>
                  <a:pt x="7516527" y="4166013"/>
                </a:lnTo>
                <a:lnTo>
                  <a:pt x="7560873" y="4207682"/>
                </a:lnTo>
                <a:lnTo>
                  <a:pt x="7605218" y="4241216"/>
                </a:lnTo>
                <a:lnTo>
                  <a:pt x="7649563" y="4266483"/>
                </a:lnTo>
                <a:lnTo>
                  <a:pt x="7693909" y="4283384"/>
                </a:lnTo>
                <a:lnTo>
                  <a:pt x="7738254" y="4291851"/>
                </a:lnTo>
                <a:lnTo>
                  <a:pt x="7760426" y="4292910"/>
                </a:lnTo>
                <a:lnTo>
                  <a:pt x="7782599" y="4291851"/>
                </a:lnTo>
                <a:lnTo>
                  <a:pt x="7826944" y="4283384"/>
                </a:lnTo>
                <a:lnTo>
                  <a:pt x="7871290" y="4266483"/>
                </a:lnTo>
                <a:lnTo>
                  <a:pt x="7915635" y="4241216"/>
                </a:lnTo>
                <a:lnTo>
                  <a:pt x="7959980" y="4207682"/>
                </a:lnTo>
                <a:lnTo>
                  <a:pt x="8004326" y="4166013"/>
                </a:lnTo>
                <a:lnTo>
                  <a:pt x="8048671" y="4116374"/>
                </a:lnTo>
                <a:lnTo>
                  <a:pt x="8093016" y="4058960"/>
                </a:lnTo>
                <a:lnTo>
                  <a:pt x="8137362" y="3993999"/>
                </a:lnTo>
                <a:lnTo>
                  <a:pt x="8181707" y="3921746"/>
                </a:lnTo>
                <a:lnTo>
                  <a:pt x="8226052" y="3842487"/>
                </a:lnTo>
                <a:lnTo>
                  <a:pt x="8270397" y="3756534"/>
                </a:lnTo>
                <a:lnTo>
                  <a:pt x="8314743" y="3664228"/>
                </a:lnTo>
                <a:lnTo>
                  <a:pt x="8359088" y="3565931"/>
                </a:lnTo>
                <a:lnTo>
                  <a:pt x="8403433" y="3462032"/>
                </a:lnTo>
                <a:lnTo>
                  <a:pt x="8469951" y="3296583"/>
                </a:lnTo>
                <a:lnTo>
                  <a:pt x="8536469" y="3120925"/>
                </a:lnTo>
                <a:lnTo>
                  <a:pt x="8602987" y="2936617"/>
                </a:lnTo>
                <a:lnTo>
                  <a:pt x="8691678" y="2680256"/>
                </a:lnTo>
                <a:lnTo>
                  <a:pt x="8802541" y="2348454"/>
                </a:lnTo>
                <a:lnTo>
                  <a:pt x="8869059" y="2146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AC762C6-B978-412C-8EC2-CE6BA8881F52}"/>
              </a:ext>
            </a:extLst>
          </p:cNvPr>
          <p:cNvCxnSpPr>
            <a:cxnSpLocks/>
          </p:cNvCxnSpPr>
          <p:nvPr/>
        </p:nvCxnSpPr>
        <p:spPr>
          <a:xfrm flipV="1">
            <a:off x="5270500" y="3359150"/>
            <a:ext cx="0" cy="841269"/>
          </a:xfrm>
          <a:prstGeom prst="straightConnector1">
            <a:avLst/>
          </a:prstGeom>
          <a:ln w="25400">
            <a:solidFill>
              <a:srgbClr val="FF0000">
                <a:alpha val="2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40">
            <a:extLst>
              <a:ext uri="{FF2B5EF4-FFF2-40B4-BE49-F238E27FC236}">
                <a16:creationId xmlns:a16="http://schemas.microsoft.com/office/drawing/2014/main" id="{57679969-6A82-4364-9978-49AAE4836D5E}"/>
              </a:ext>
            </a:extLst>
          </p:cNvPr>
          <p:cNvSpPr/>
          <p:nvPr/>
        </p:nvSpPr>
        <p:spPr>
          <a:xfrm>
            <a:off x="5270500" y="2656323"/>
            <a:ext cx="2016505" cy="1367341"/>
          </a:xfrm>
          <a:custGeom>
            <a:avLst/>
            <a:gdLst/>
            <a:ahLst/>
            <a:cxnLst/>
            <a:rect l="l" t="t" r="r" b="b"/>
            <a:pathLst>
              <a:path w="8869680" h="4293235">
                <a:moveTo>
                  <a:pt x="0" y="2146455"/>
                </a:moveTo>
                <a:lnTo>
                  <a:pt x="155208" y="1678220"/>
                </a:lnTo>
                <a:lnTo>
                  <a:pt x="243899" y="1419369"/>
                </a:lnTo>
                <a:lnTo>
                  <a:pt x="310417" y="1232538"/>
                </a:lnTo>
                <a:lnTo>
                  <a:pt x="376935" y="1053820"/>
                </a:lnTo>
                <a:lnTo>
                  <a:pt x="443452" y="884800"/>
                </a:lnTo>
                <a:lnTo>
                  <a:pt x="487798" y="778253"/>
                </a:lnTo>
                <a:lnTo>
                  <a:pt x="532143" y="677105"/>
                </a:lnTo>
                <a:lnTo>
                  <a:pt x="576488" y="581756"/>
                </a:lnTo>
                <a:lnTo>
                  <a:pt x="620834" y="492583"/>
                </a:lnTo>
                <a:lnTo>
                  <a:pt x="665179" y="409936"/>
                </a:lnTo>
                <a:lnTo>
                  <a:pt x="709524" y="334143"/>
                </a:lnTo>
                <a:lnTo>
                  <a:pt x="753870" y="265502"/>
                </a:lnTo>
                <a:lnTo>
                  <a:pt x="798215" y="204284"/>
                </a:lnTo>
                <a:lnTo>
                  <a:pt x="842560" y="150731"/>
                </a:lnTo>
                <a:lnTo>
                  <a:pt x="886905" y="105054"/>
                </a:lnTo>
                <a:lnTo>
                  <a:pt x="931251" y="67434"/>
                </a:lnTo>
                <a:lnTo>
                  <a:pt x="975596" y="38019"/>
                </a:lnTo>
                <a:lnTo>
                  <a:pt x="1019941" y="16925"/>
                </a:lnTo>
                <a:lnTo>
                  <a:pt x="1064287" y="4235"/>
                </a:lnTo>
                <a:lnTo>
                  <a:pt x="1108632" y="0"/>
                </a:lnTo>
                <a:lnTo>
                  <a:pt x="1130805" y="1059"/>
                </a:lnTo>
                <a:lnTo>
                  <a:pt x="1175150" y="9526"/>
                </a:lnTo>
                <a:lnTo>
                  <a:pt x="1219495" y="26426"/>
                </a:lnTo>
                <a:lnTo>
                  <a:pt x="1263840" y="51693"/>
                </a:lnTo>
                <a:lnTo>
                  <a:pt x="1308186" y="85227"/>
                </a:lnTo>
                <a:lnTo>
                  <a:pt x="1352531" y="126896"/>
                </a:lnTo>
                <a:lnTo>
                  <a:pt x="1396876" y="176536"/>
                </a:lnTo>
                <a:lnTo>
                  <a:pt x="1441222" y="233949"/>
                </a:lnTo>
                <a:lnTo>
                  <a:pt x="1485567" y="298910"/>
                </a:lnTo>
                <a:lnTo>
                  <a:pt x="1529912" y="371163"/>
                </a:lnTo>
                <a:lnTo>
                  <a:pt x="1574258" y="450422"/>
                </a:lnTo>
                <a:lnTo>
                  <a:pt x="1618603" y="536375"/>
                </a:lnTo>
                <a:lnTo>
                  <a:pt x="1662948" y="628682"/>
                </a:lnTo>
                <a:lnTo>
                  <a:pt x="1707293" y="726978"/>
                </a:lnTo>
                <a:lnTo>
                  <a:pt x="1751639" y="830877"/>
                </a:lnTo>
                <a:lnTo>
                  <a:pt x="1818157" y="996326"/>
                </a:lnTo>
                <a:lnTo>
                  <a:pt x="1884675" y="1171984"/>
                </a:lnTo>
                <a:lnTo>
                  <a:pt x="1951193" y="1356292"/>
                </a:lnTo>
                <a:lnTo>
                  <a:pt x="2039883" y="1612653"/>
                </a:lnTo>
                <a:lnTo>
                  <a:pt x="2150746" y="1944455"/>
                </a:lnTo>
                <a:lnTo>
                  <a:pt x="2394646" y="2680256"/>
                </a:lnTo>
                <a:lnTo>
                  <a:pt x="2483336" y="2936617"/>
                </a:lnTo>
                <a:lnTo>
                  <a:pt x="2549854" y="3120925"/>
                </a:lnTo>
                <a:lnTo>
                  <a:pt x="2616372" y="3296583"/>
                </a:lnTo>
                <a:lnTo>
                  <a:pt x="2682890" y="3462032"/>
                </a:lnTo>
                <a:lnTo>
                  <a:pt x="2727235" y="3565931"/>
                </a:lnTo>
                <a:lnTo>
                  <a:pt x="2771581" y="3664228"/>
                </a:lnTo>
                <a:lnTo>
                  <a:pt x="2815926" y="3756534"/>
                </a:lnTo>
                <a:lnTo>
                  <a:pt x="2860271" y="3842487"/>
                </a:lnTo>
                <a:lnTo>
                  <a:pt x="2904616" y="3921746"/>
                </a:lnTo>
                <a:lnTo>
                  <a:pt x="2948962" y="3993999"/>
                </a:lnTo>
                <a:lnTo>
                  <a:pt x="2993307" y="4058960"/>
                </a:lnTo>
                <a:lnTo>
                  <a:pt x="3037652" y="4116374"/>
                </a:lnTo>
                <a:lnTo>
                  <a:pt x="3081998" y="4166013"/>
                </a:lnTo>
                <a:lnTo>
                  <a:pt x="3126343" y="4207682"/>
                </a:lnTo>
                <a:lnTo>
                  <a:pt x="3170688" y="4241216"/>
                </a:lnTo>
                <a:lnTo>
                  <a:pt x="3215034" y="4266483"/>
                </a:lnTo>
                <a:lnTo>
                  <a:pt x="3259379" y="4283384"/>
                </a:lnTo>
                <a:lnTo>
                  <a:pt x="3303724" y="4291851"/>
                </a:lnTo>
                <a:lnTo>
                  <a:pt x="3325897" y="4292910"/>
                </a:lnTo>
                <a:lnTo>
                  <a:pt x="3348069" y="4291851"/>
                </a:lnTo>
                <a:lnTo>
                  <a:pt x="3392415" y="4283384"/>
                </a:lnTo>
                <a:lnTo>
                  <a:pt x="3436760" y="4266483"/>
                </a:lnTo>
                <a:lnTo>
                  <a:pt x="3481105" y="4241216"/>
                </a:lnTo>
                <a:lnTo>
                  <a:pt x="3525451" y="4207682"/>
                </a:lnTo>
                <a:lnTo>
                  <a:pt x="3569796" y="4166013"/>
                </a:lnTo>
                <a:lnTo>
                  <a:pt x="3614141" y="4116374"/>
                </a:lnTo>
                <a:lnTo>
                  <a:pt x="3658487" y="4058960"/>
                </a:lnTo>
                <a:lnTo>
                  <a:pt x="3702832" y="3993999"/>
                </a:lnTo>
                <a:lnTo>
                  <a:pt x="3747177" y="3921746"/>
                </a:lnTo>
                <a:lnTo>
                  <a:pt x="3791522" y="3842487"/>
                </a:lnTo>
                <a:lnTo>
                  <a:pt x="3835868" y="3756534"/>
                </a:lnTo>
                <a:lnTo>
                  <a:pt x="3880213" y="3664228"/>
                </a:lnTo>
                <a:lnTo>
                  <a:pt x="3924558" y="3565931"/>
                </a:lnTo>
                <a:lnTo>
                  <a:pt x="3968904" y="3462032"/>
                </a:lnTo>
                <a:lnTo>
                  <a:pt x="4035422" y="3296583"/>
                </a:lnTo>
                <a:lnTo>
                  <a:pt x="4101939" y="3120925"/>
                </a:lnTo>
                <a:lnTo>
                  <a:pt x="4168457" y="2936617"/>
                </a:lnTo>
                <a:lnTo>
                  <a:pt x="4257148" y="2680256"/>
                </a:lnTo>
                <a:lnTo>
                  <a:pt x="4368011" y="2348454"/>
                </a:lnTo>
                <a:lnTo>
                  <a:pt x="4611910" y="1612653"/>
                </a:lnTo>
                <a:lnTo>
                  <a:pt x="4700601" y="1356292"/>
                </a:lnTo>
                <a:lnTo>
                  <a:pt x="4767119" y="1171984"/>
                </a:lnTo>
                <a:lnTo>
                  <a:pt x="4833637" y="996326"/>
                </a:lnTo>
                <a:lnTo>
                  <a:pt x="4900155" y="830877"/>
                </a:lnTo>
                <a:lnTo>
                  <a:pt x="4944500" y="726978"/>
                </a:lnTo>
                <a:lnTo>
                  <a:pt x="4988845" y="628682"/>
                </a:lnTo>
                <a:lnTo>
                  <a:pt x="5033191" y="536375"/>
                </a:lnTo>
                <a:lnTo>
                  <a:pt x="5077536" y="450422"/>
                </a:lnTo>
                <a:lnTo>
                  <a:pt x="5121881" y="371163"/>
                </a:lnTo>
                <a:lnTo>
                  <a:pt x="5166227" y="298910"/>
                </a:lnTo>
                <a:lnTo>
                  <a:pt x="5210572" y="233949"/>
                </a:lnTo>
                <a:lnTo>
                  <a:pt x="5254917" y="176536"/>
                </a:lnTo>
                <a:lnTo>
                  <a:pt x="5299263" y="126896"/>
                </a:lnTo>
                <a:lnTo>
                  <a:pt x="5343608" y="85227"/>
                </a:lnTo>
                <a:lnTo>
                  <a:pt x="5387953" y="51693"/>
                </a:lnTo>
                <a:lnTo>
                  <a:pt x="5432298" y="26426"/>
                </a:lnTo>
                <a:lnTo>
                  <a:pt x="5476644" y="9526"/>
                </a:lnTo>
                <a:lnTo>
                  <a:pt x="5520989" y="1059"/>
                </a:lnTo>
                <a:lnTo>
                  <a:pt x="5543162" y="0"/>
                </a:lnTo>
                <a:lnTo>
                  <a:pt x="5565334" y="1059"/>
                </a:lnTo>
                <a:lnTo>
                  <a:pt x="5609680" y="9526"/>
                </a:lnTo>
                <a:lnTo>
                  <a:pt x="5654025" y="26426"/>
                </a:lnTo>
                <a:lnTo>
                  <a:pt x="5698370" y="51693"/>
                </a:lnTo>
                <a:lnTo>
                  <a:pt x="5742715" y="85227"/>
                </a:lnTo>
                <a:lnTo>
                  <a:pt x="5787061" y="126896"/>
                </a:lnTo>
                <a:lnTo>
                  <a:pt x="5831406" y="176536"/>
                </a:lnTo>
                <a:lnTo>
                  <a:pt x="5875751" y="233949"/>
                </a:lnTo>
                <a:lnTo>
                  <a:pt x="5920097" y="298910"/>
                </a:lnTo>
                <a:lnTo>
                  <a:pt x="5964442" y="371163"/>
                </a:lnTo>
                <a:lnTo>
                  <a:pt x="6008787" y="450422"/>
                </a:lnTo>
                <a:lnTo>
                  <a:pt x="6053133" y="536375"/>
                </a:lnTo>
                <a:lnTo>
                  <a:pt x="6097478" y="628682"/>
                </a:lnTo>
                <a:lnTo>
                  <a:pt x="6141823" y="726978"/>
                </a:lnTo>
                <a:lnTo>
                  <a:pt x="6186168" y="830877"/>
                </a:lnTo>
                <a:lnTo>
                  <a:pt x="6252686" y="996326"/>
                </a:lnTo>
                <a:lnTo>
                  <a:pt x="6319204" y="1171984"/>
                </a:lnTo>
                <a:lnTo>
                  <a:pt x="6385722" y="1356292"/>
                </a:lnTo>
                <a:lnTo>
                  <a:pt x="6474413" y="1612653"/>
                </a:lnTo>
                <a:lnTo>
                  <a:pt x="6585276" y="1944455"/>
                </a:lnTo>
                <a:lnTo>
                  <a:pt x="6829175" y="2680256"/>
                </a:lnTo>
                <a:lnTo>
                  <a:pt x="6917866" y="2936617"/>
                </a:lnTo>
                <a:lnTo>
                  <a:pt x="6984384" y="3120925"/>
                </a:lnTo>
                <a:lnTo>
                  <a:pt x="7050902" y="3296583"/>
                </a:lnTo>
                <a:lnTo>
                  <a:pt x="7117420" y="3462032"/>
                </a:lnTo>
                <a:lnTo>
                  <a:pt x="7161765" y="3565931"/>
                </a:lnTo>
                <a:lnTo>
                  <a:pt x="7206110" y="3664228"/>
                </a:lnTo>
                <a:lnTo>
                  <a:pt x="7250456" y="3756534"/>
                </a:lnTo>
                <a:lnTo>
                  <a:pt x="7294801" y="3842487"/>
                </a:lnTo>
                <a:lnTo>
                  <a:pt x="7339146" y="3921746"/>
                </a:lnTo>
                <a:lnTo>
                  <a:pt x="7383491" y="3993999"/>
                </a:lnTo>
                <a:lnTo>
                  <a:pt x="7427837" y="4058960"/>
                </a:lnTo>
                <a:lnTo>
                  <a:pt x="7472182" y="4116374"/>
                </a:lnTo>
                <a:lnTo>
                  <a:pt x="7516527" y="4166013"/>
                </a:lnTo>
                <a:lnTo>
                  <a:pt x="7560873" y="4207682"/>
                </a:lnTo>
                <a:lnTo>
                  <a:pt x="7605218" y="4241216"/>
                </a:lnTo>
                <a:lnTo>
                  <a:pt x="7649563" y="4266483"/>
                </a:lnTo>
                <a:lnTo>
                  <a:pt x="7693909" y="4283384"/>
                </a:lnTo>
                <a:lnTo>
                  <a:pt x="7738254" y="4291851"/>
                </a:lnTo>
                <a:lnTo>
                  <a:pt x="7760426" y="4292910"/>
                </a:lnTo>
                <a:lnTo>
                  <a:pt x="7782599" y="4291851"/>
                </a:lnTo>
                <a:lnTo>
                  <a:pt x="7826944" y="4283384"/>
                </a:lnTo>
                <a:lnTo>
                  <a:pt x="7871290" y="4266483"/>
                </a:lnTo>
                <a:lnTo>
                  <a:pt x="7915635" y="4241216"/>
                </a:lnTo>
                <a:lnTo>
                  <a:pt x="7959980" y="4207682"/>
                </a:lnTo>
                <a:lnTo>
                  <a:pt x="8004326" y="4166013"/>
                </a:lnTo>
                <a:lnTo>
                  <a:pt x="8048671" y="4116374"/>
                </a:lnTo>
                <a:lnTo>
                  <a:pt x="8093016" y="4058960"/>
                </a:lnTo>
                <a:lnTo>
                  <a:pt x="8137362" y="3993999"/>
                </a:lnTo>
                <a:lnTo>
                  <a:pt x="8181707" y="3921746"/>
                </a:lnTo>
                <a:lnTo>
                  <a:pt x="8226052" y="3842487"/>
                </a:lnTo>
                <a:lnTo>
                  <a:pt x="8270397" y="3756534"/>
                </a:lnTo>
                <a:lnTo>
                  <a:pt x="8314743" y="3664228"/>
                </a:lnTo>
                <a:lnTo>
                  <a:pt x="8359088" y="3565931"/>
                </a:lnTo>
                <a:lnTo>
                  <a:pt x="8403433" y="3462032"/>
                </a:lnTo>
                <a:lnTo>
                  <a:pt x="8469951" y="3296583"/>
                </a:lnTo>
                <a:lnTo>
                  <a:pt x="8536469" y="3120925"/>
                </a:lnTo>
                <a:lnTo>
                  <a:pt x="8602987" y="2936617"/>
                </a:lnTo>
                <a:lnTo>
                  <a:pt x="8691678" y="2680256"/>
                </a:lnTo>
                <a:lnTo>
                  <a:pt x="8802541" y="2348454"/>
                </a:lnTo>
                <a:lnTo>
                  <a:pt x="8869059" y="2146455"/>
                </a:lnTo>
              </a:path>
            </a:pathLst>
          </a:custGeom>
          <a:ln w="19050">
            <a:solidFill>
              <a:srgbClr val="2C09FF"/>
            </a:solidFill>
            <a:prstDash val="sysDash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D40EA-A0DF-4F47-863F-EB9103F19F4E}"/>
              </a:ext>
            </a:extLst>
          </p:cNvPr>
          <p:cNvSpPr txBox="1"/>
          <p:nvPr/>
        </p:nvSpPr>
        <p:spPr>
          <a:xfrm>
            <a:off x="535789" y="2638298"/>
            <a:ext cx="372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/>
              <a:t>Axion field from </a:t>
            </a:r>
          </a:p>
          <a:p>
            <a:pPr algn="ctr"/>
            <a:r>
              <a:rPr lang="en-US" altLang="ko-KR" i="1" dirty="0"/>
              <a:t>galactic dark matter halo</a:t>
            </a:r>
            <a:endParaRPr lang="ko-KR" alt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1998B4-52EF-41D6-846D-D0802FB0EC24}"/>
              </a:ext>
            </a:extLst>
          </p:cNvPr>
          <p:cNvSpPr txBox="1"/>
          <p:nvPr/>
        </p:nvSpPr>
        <p:spPr>
          <a:xfrm>
            <a:off x="4103693" y="4337882"/>
            <a:ext cx="233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BABA"/>
                </a:solidFill>
              </a:rPr>
              <a:t>Laboratory magnetic field</a:t>
            </a:r>
            <a:endParaRPr lang="ko-KR" altLang="en-US" b="1" dirty="0">
              <a:solidFill>
                <a:srgbClr val="FFBABA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31FB47-FF5F-447D-B263-BA35CE9F5DC8}"/>
              </a:ext>
            </a:extLst>
          </p:cNvPr>
          <p:cNvSpPr txBox="1"/>
          <p:nvPr/>
        </p:nvSpPr>
        <p:spPr>
          <a:xfrm>
            <a:off x="5531371" y="2218260"/>
            <a:ext cx="351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C09FF"/>
                </a:solidFill>
              </a:rPr>
              <a:t>Axion induced electric field</a:t>
            </a:r>
            <a:endParaRPr lang="ko-KR" altLang="en-US" b="1" dirty="0">
              <a:solidFill>
                <a:srgbClr val="2C09FF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DEF12806-DF64-4E11-882F-F50DA7B803D3}"/>
              </a:ext>
            </a:extLst>
          </p:cNvPr>
          <p:cNvCxnSpPr/>
          <p:nvPr/>
        </p:nvCxnSpPr>
        <p:spPr>
          <a:xfrm>
            <a:off x="9725025" y="4337882"/>
            <a:ext cx="342900" cy="589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D1063F-7651-47C4-A291-81508527AEF2}"/>
                  </a:ext>
                </a:extLst>
              </p:cNvPr>
              <p:cNvSpPr txBox="1"/>
              <p:nvPr/>
            </p:nvSpPr>
            <p:spPr>
              <a:xfrm>
                <a:off x="535789" y="1148034"/>
                <a:ext cx="5579006" cy="690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r>
                        <a:rPr lang="en-US" altLang="ko-K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𝛾𝛾</m:t>
                          </m:r>
                        </m:sub>
                      </m:sSub>
                      <m:r>
                        <a:rPr lang="en-US" altLang="ko-K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ko-KR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𝐄</m:t>
                      </m:r>
                      <m:r>
                        <a:rPr lang="en-US" altLang="ko-KR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altLang="ko-KR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</m:oMath>
                  </m:oMathPara>
                </a14:m>
                <a:endParaRPr lang="ko-KR" altLang="en-US" sz="36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D1063F-7651-47C4-A291-81508527A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89" y="1148034"/>
                <a:ext cx="5579006" cy="690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312EF11E-A765-46A6-8FBC-EECEE9CA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19B96644-7EA6-49F2-8D13-887CCAF0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94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 measurements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C378-BB63-46D8-9475-6501E9A16803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470481D-FF4B-4DD3-8429-06A6EB3A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59" y="1465623"/>
            <a:ext cx="7316153" cy="4502836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1325403A-D425-4661-BD50-F865AB727C51}"/>
              </a:ext>
            </a:extLst>
          </p:cNvPr>
          <p:cNvCxnSpPr/>
          <p:nvPr/>
        </p:nvCxnSpPr>
        <p:spPr>
          <a:xfrm flipH="1">
            <a:off x="3073332" y="3140487"/>
            <a:ext cx="7848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C14B79D-F52B-4F0E-81A7-08A723DE0F58}"/>
              </a:ext>
            </a:extLst>
          </p:cNvPr>
          <p:cNvSpPr txBox="1"/>
          <p:nvPr/>
        </p:nvSpPr>
        <p:spPr>
          <a:xfrm>
            <a:off x="3210492" y="3106664"/>
            <a:ext cx="249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rgbClr val="FF0000"/>
                </a:solidFill>
              </a:rPr>
              <a:t>With different reference tone power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CC911-0010-4865-A6BE-09493619ADD7}"/>
              </a:ext>
            </a:extLst>
          </p:cNvPr>
          <p:cNvSpPr txBox="1"/>
          <p:nvPr/>
        </p:nvSpPr>
        <p:spPr>
          <a:xfrm>
            <a:off x="7795260" y="754380"/>
            <a:ext cx="4008120" cy="170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Heater at 5.5 GHz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Test tone at 5.5 GHz + 2 Hz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Sweeping the heater power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34E16C2-519A-4B10-9AE8-960014E3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7480"/>
            <a:ext cx="5676900" cy="4219575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EBB275D-5A95-4B28-9384-8FB53E819E83}"/>
              </a:ext>
            </a:extLst>
          </p:cNvPr>
          <p:cNvCxnSpPr>
            <a:cxnSpLocks/>
          </p:cNvCxnSpPr>
          <p:nvPr/>
        </p:nvCxnSpPr>
        <p:spPr>
          <a:xfrm>
            <a:off x="8234521" y="953160"/>
            <a:ext cx="312959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E40E07A-F1EB-41BA-A93A-162B9E6AE181}"/>
              </a:ext>
            </a:extLst>
          </p:cNvPr>
          <p:cNvSpPr txBox="1"/>
          <p:nvPr/>
        </p:nvSpPr>
        <p:spPr>
          <a:xfrm>
            <a:off x="9022081" y="1096291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Noise limit</a:t>
            </a:r>
            <a:endParaRPr lang="ko-KR" altLang="en-US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CC7A-BDE9-4035-A771-F639696BB9E4}"/>
              </a:ext>
            </a:extLst>
          </p:cNvPr>
          <p:cNvSpPr txBox="1"/>
          <p:nvPr/>
        </p:nvSpPr>
        <p:spPr>
          <a:xfrm rot="18000000">
            <a:off x="7167958" y="2424801"/>
            <a:ext cx="196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Signal amplified relative to system noise</a:t>
            </a:r>
            <a:endParaRPr lang="ko-KR" alt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9A026-E171-4808-BAB1-8C57AD590F95}"/>
              </a:ext>
            </a:extLst>
          </p:cNvPr>
          <p:cNvSpPr txBox="1"/>
          <p:nvPr/>
        </p:nvSpPr>
        <p:spPr>
          <a:xfrm>
            <a:off x="7561512" y="4937760"/>
            <a:ext cx="41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i="1" dirty="0"/>
              <a:t>Test signal amplitude vs. pump amplitude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i="1" dirty="0"/>
              <a:t>Relative to noise amplitude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i="1" dirty="0"/>
              <a:t>SNR gets enhanced, plateaued at high pump amplitude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ko-KR" i="1" dirty="0"/>
              <a:t>Thermal noise dominates (input)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8494B09-DFBF-4230-8971-8991C01C1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02" y="869367"/>
            <a:ext cx="7279005" cy="54898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E85233-4F24-4587-B976-537812731F34}"/>
              </a:ext>
            </a:extLst>
          </p:cNvPr>
          <p:cNvSpPr txBox="1"/>
          <p:nvPr/>
        </p:nvSpPr>
        <p:spPr>
          <a:xfrm>
            <a:off x="200977" y="809310"/>
            <a:ext cx="363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rgbClr val="FF0000"/>
                </a:solidFill>
              </a:rPr>
              <a:t>Same plot, log scale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AC42E65-BCD0-47BE-BEF0-29D964496527}"/>
              </a:ext>
            </a:extLst>
          </p:cNvPr>
          <p:cNvCxnSpPr/>
          <p:nvPr/>
        </p:nvCxnSpPr>
        <p:spPr>
          <a:xfrm>
            <a:off x="1584960" y="2453640"/>
            <a:ext cx="5585460" cy="4343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2166E0B-4DDC-4681-A65C-B8E364B861C5}"/>
              </a:ext>
            </a:extLst>
          </p:cNvPr>
          <p:cNvSpPr txBox="1"/>
          <p:nvPr/>
        </p:nvSpPr>
        <p:spPr>
          <a:xfrm rot="297057">
            <a:off x="3667713" y="2345496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rgbClr val="FF0000"/>
                </a:solidFill>
              </a:rPr>
              <a:t>Thermal constant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E5A28-7177-43D4-A01A-B6722A7F830E}"/>
              </a:ext>
            </a:extLst>
          </p:cNvPr>
          <p:cNvSpPr txBox="1"/>
          <p:nvPr/>
        </p:nvSpPr>
        <p:spPr>
          <a:xfrm>
            <a:off x="2809670" y="1297438"/>
            <a:ext cx="363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>
                <a:solidFill>
                  <a:srgbClr val="FF0000"/>
                </a:solidFill>
              </a:rPr>
              <a:t>Test signal</a:t>
            </a:r>
            <a:endParaRPr lang="ko-KR" altLang="en-US" b="1" i="1" dirty="0">
              <a:solidFill>
                <a:srgbClr val="FF0000"/>
              </a:solidFill>
            </a:endParaRPr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44F73BF5-1319-4E65-AF67-2F7373F5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D34D292A-B9E2-4C50-8351-8EBB1544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C04450C-9E4A-4FDF-81F4-E2FC742013EE}"/>
              </a:ext>
            </a:extLst>
          </p:cNvPr>
          <p:cNvSpPr/>
          <p:nvPr/>
        </p:nvSpPr>
        <p:spPr>
          <a:xfrm>
            <a:off x="650186" y="1710612"/>
            <a:ext cx="329682" cy="3681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9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Challenges and solutions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531A4-3C59-48E5-B4F3-1D287FDB4054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AAD9F-C827-444F-B2D9-9851BB877030}"/>
              </a:ext>
            </a:extLst>
          </p:cNvPr>
          <p:cNvSpPr txBox="1"/>
          <p:nvPr/>
        </p:nvSpPr>
        <p:spPr>
          <a:xfrm>
            <a:off x="358140" y="1485900"/>
            <a:ext cx="11483340" cy="46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Bolometer’s time constant: fundamental band-limit in intermediate frequency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i="1" dirty="0"/>
              <a:t>More samples to be tested; more samples to be delivered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Double-sideband noise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i="1" dirty="0"/>
              <a:t>3 dB SNR loss from image noise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i="1" dirty="0"/>
              <a:t>I/Q demodulation</a:t>
            </a:r>
            <a:r>
              <a:rPr lang="ko-KR" altLang="en-US" i="1" dirty="0"/>
              <a:t> </a:t>
            </a:r>
            <a:r>
              <a:rPr lang="en-US" altLang="ko-KR" i="1" dirty="0"/>
              <a:t>with</a:t>
            </a:r>
            <a:r>
              <a:rPr lang="ko-KR" altLang="en-US" i="1" dirty="0"/>
              <a:t> </a:t>
            </a:r>
            <a:r>
              <a:rPr lang="en-US" altLang="ko-KR" i="1" dirty="0"/>
              <a:t>two bolometers / 90 degrees hybrid pumps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i="1" dirty="0" err="1"/>
              <a:t>Gorynich</a:t>
            </a:r>
            <a:r>
              <a:rPr lang="en-US" altLang="ko-KR" i="1" dirty="0"/>
              <a:t> JPA holders at CAPP </a:t>
            </a:r>
            <a:r>
              <a:rPr lang="ko-KR" altLang="en-US" i="1" dirty="0"/>
              <a:t>→ </a:t>
            </a:r>
            <a:r>
              <a:rPr lang="en-US" altLang="ko-KR" i="1" dirty="0"/>
              <a:t>good synergy with the proposed design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Systematic bolometer resonance readout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i="1" dirty="0"/>
              <a:t>Frequency-comb probe + fast digitizer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7760157-F7F5-471E-BBEA-875B1F90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ACD71EF-BE9E-467D-9A72-C4C9A057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947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FA1808-E50F-47F2-8847-4583D471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3200" b="1" i="1" dirty="0"/>
              <a:t>Thank you very much!</a:t>
            </a:r>
          </a:p>
          <a:p>
            <a:pPr marL="0" indent="0">
              <a:buNone/>
            </a:pPr>
            <a:endParaRPr lang="en-US" altLang="ko-KR" sz="3200" b="1" i="1" dirty="0"/>
          </a:p>
          <a:p>
            <a:pPr marL="0" indent="0">
              <a:buNone/>
            </a:pPr>
            <a:endParaRPr lang="en-US" altLang="ko-KR" sz="3200" b="1" i="1" dirty="0"/>
          </a:p>
          <a:p>
            <a:pPr marL="0" indent="0">
              <a:buNone/>
            </a:pPr>
            <a:endParaRPr lang="ko-KR" altLang="en-US" sz="3200" b="1" i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6F6488-4A21-4B6A-9C43-35818780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C5D7-4A80-4A9F-8872-D92E31AD6CE4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E6B449-E08A-4520-9FCD-827DC5B1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8659F-E4F0-4B3D-8928-38E10F690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54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순서도: 자기 디스크 17">
            <a:extLst>
              <a:ext uri="{FF2B5EF4-FFF2-40B4-BE49-F238E27FC236}">
                <a16:creationId xmlns:a16="http://schemas.microsoft.com/office/drawing/2014/main" id="{95DC716E-10F7-4630-B0BF-82C3802F0C34}"/>
              </a:ext>
            </a:extLst>
          </p:cNvPr>
          <p:cNvSpPr/>
          <p:nvPr/>
        </p:nvSpPr>
        <p:spPr>
          <a:xfrm>
            <a:off x="2792437" y="1036187"/>
            <a:ext cx="5224019" cy="5257495"/>
          </a:xfrm>
          <a:prstGeom prst="flowChartMagneticDisk">
            <a:avLst/>
          </a:prstGeom>
          <a:solidFill>
            <a:schemeClr val="bg2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ko-KR" sz="3200" b="1" dirty="0"/>
              <a:t>Axion </a:t>
            </a:r>
            <a:r>
              <a:rPr lang="en-US" altLang="ko-KR" sz="3200" b="1" dirty="0" err="1"/>
              <a:t>Haloscopes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566-A1FE-4BFC-8505-370BBE07E80A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9" name="object 40">
            <a:extLst>
              <a:ext uri="{FF2B5EF4-FFF2-40B4-BE49-F238E27FC236}">
                <a16:creationId xmlns:a16="http://schemas.microsoft.com/office/drawing/2014/main" id="{A7C07F16-14FF-48C8-B213-C3A301198E77}"/>
              </a:ext>
            </a:extLst>
          </p:cNvPr>
          <p:cNvSpPr/>
          <p:nvPr/>
        </p:nvSpPr>
        <p:spPr>
          <a:xfrm rot="795598">
            <a:off x="3267870" y="2948292"/>
            <a:ext cx="2016505" cy="355388"/>
          </a:xfrm>
          <a:custGeom>
            <a:avLst/>
            <a:gdLst/>
            <a:ahLst/>
            <a:cxnLst/>
            <a:rect l="l" t="t" r="r" b="b"/>
            <a:pathLst>
              <a:path w="8869680" h="4293235">
                <a:moveTo>
                  <a:pt x="0" y="2146455"/>
                </a:moveTo>
                <a:lnTo>
                  <a:pt x="155208" y="1678220"/>
                </a:lnTo>
                <a:lnTo>
                  <a:pt x="243899" y="1419369"/>
                </a:lnTo>
                <a:lnTo>
                  <a:pt x="310417" y="1232538"/>
                </a:lnTo>
                <a:lnTo>
                  <a:pt x="376935" y="1053820"/>
                </a:lnTo>
                <a:lnTo>
                  <a:pt x="443452" y="884800"/>
                </a:lnTo>
                <a:lnTo>
                  <a:pt x="487798" y="778253"/>
                </a:lnTo>
                <a:lnTo>
                  <a:pt x="532143" y="677105"/>
                </a:lnTo>
                <a:lnTo>
                  <a:pt x="576488" y="581756"/>
                </a:lnTo>
                <a:lnTo>
                  <a:pt x="620834" y="492583"/>
                </a:lnTo>
                <a:lnTo>
                  <a:pt x="665179" y="409936"/>
                </a:lnTo>
                <a:lnTo>
                  <a:pt x="709524" y="334143"/>
                </a:lnTo>
                <a:lnTo>
                  <a:pt x="753870" y="265502"/>
                </a:lnTo>
                <a:lnTo>
                  <a:pt x="798215" y="204284"/>
                </a:lnTo>
                <a:lnTo>
                  <a:pt x="842560" y="150731"/>
                </a:lnTo>
                <a:lnTo>
                  <a:pt x="886905" y="105054"/>
                </a:lnTo>
                <a:lnTo>
                  <a:pt x="931251" y="67434"/>
                </a:lnTo>
                <a:lnTo>
                  <a:pt x="975596" y="38019"/>
                </a:lnTo>
                <a:lnTo>
                  <a:pt x="1019941" y="16925"/>
                </a:lnTo>
                <a:lnTo>
                  <a:pt x="1064287" y="4235"/>
                </a:lnTo>
                <a:lnTo>
                  <a:pt x="1108632" y="0"/>
                </a:lnTo>
                <a:lnTo>
                  <a:pt x="1130805" y="1059"/>
                </a:lnTo>
                <a:lnTo>
                  <a:pt x="1175150" y="9526"/>
                </a:lnTo>
                <a:lnTo>
                  <a:pt x="1219495" y="26426"/>
                </a:lnTo>
                <a:lnTo>
                  <a:pt x="1263840" y="51693"/>
                </a:lnTo>
                <a:lnTo>
                  <a:pt x="1308186" y="85227"/>
                </a:lnTo>
                <a:lnTo>
                  <a:pt x="1352531" y="126896"/>
                </a:lnTo>
                <a:lnTo>
                  <a:pt x="1396876" y="176536"/>
                </a:lnTo>
                <a:lnTo>
                  <a:pt x="1441222" y="233949"/>
                </a:lnTo>
                <a:lnTo>
                  <a:pt x="1485567" y="298910"/>
                </a:lnTo>
                <a:lnTo>
                  <a:pt x="1529912" y="371163"/>
                </a:lnTo>
                <a:lnTo>
                  <a:pt x="1574258" y="450422"/>
                </a:lnTo>
                <a:lnTo>
                  <a:pt x="1618603" y="536375"/>
                </a:lnTo>
                <a:lnTo>
                  <a:pt x="1662948" y="628682"/>
                </a:lnTo>
                <a:lnTo>
                  <a:pt x="1707293" y="726978"/>
                </a:lnTo>
                <a:lnTo>
                  <a:pt x="1751639" y="830877"/>
                </a:lnTo>
                <a:lnTo>
                  <a:pt x="1818157" y="996326"/>
                </a:lnTo>
                <a:lnTo>
                  <a:pt x="1884675" y="1171984"/>
                </a:lnTo>
                <a:lnTo>
                  <a:pt x="1951193" y="1356292"/>
                </a:lnTo>
                <a:lnTo>
                  <a:pt x="2039883" y="1612653"/>
                </a:lnTo>
                <a:lnTo>
                  <a:pt x="2150746" y="1944455"/>
                </a:lnTo>
                <a:lnTo>
                  <a:pt x="2394646" y="2680256"/>
                </a:lnTo>
                <a:lnTo>
                  <a:pt x="2483336" y="2936617"/>
                </a:lnTo>
                <a:lnTo>
                  <a:pt x="2549854" y="3120925"/>
                </a:lnTo>
                <a:lnTo>
                  <a:pt x="2616372" y="3296583"/>
                </a:lnTo>
                <a:lnTo>
                  <a:pt x="2682890" y="3462032"/>
                </a:lnTo>
                <a:lnTo>
                  <a:pt x="2727235" y="3565931"/>
                </a:lnTo>
                <a:lnTo>
                  <a:pt x="2771581" y="3664228"/>
                </a:lnTo>
                <a:lnTo>
                  <a:pt x="2815926" y="3756534"/>
                </a:lnTo>
                <a:lnTo>
                  <a:pt x="2860271" y="3842487"/>
                </a:lnTo>
                <a:lnTo>
                  <a:pt x="2904616" y="3921746"/>
                </a:lnTo>
                <a:lnTo>
                  <a:pt x="2948962" y="3993999"/>
                </a:lnTo>
                <a:lnTo>
                  <a:pt x="2993307" y="4058960"/>
                </a:lnTo>
                <a:lnTo>
                  <a:pt x="3037652" y="4116374"/>
                </a:lnTo>
                <a:lnTo>
                  <a:pt x="3081998" y="4166013"/>
                </a:lnTo>
                <a:lnTo>
                  <a:pt x="3126343" y="4207682"/>
                </a:lnTo>
                <a:lnTo>
                  <a:pt x="3170688" y="4241216"/>
                </a:lnTo>
                <a:lnTo>
                  <a:pt x="3215034" y="4266483"/>
                </a:lnTo>
                <a:lnTo>
                  <a:pt x="3259379" y="4283384"/>
                </a:lnTo>
                <a:lnTo>
                  <a:pt x="3303724" y="4291851"/>
                </a:lnTo>
                <a:lnTo>
                  <a:pt x="3325897" y="4292910"/>
                </a:lnTo>
                <a:lnTo>
                  <a:pt x="3348069" y="4291851"/>
                </a:lnTo>
                <a:lnTo>
                  <a:pt x="3392415" y="4283384"/>
                </a:lnTo>
                <a:lnTo>
                  <a:pt x="3436760" y="4266483"/>
                </a:lnTo>
                <a:lnTo>
                  <a:pt x="3481105" y="4241216"/>
                </a:lnTo>
                <a:lnTo>
                  <a:pt x="3525451" y="4207682"/>
                </a:lnTo>
                <a:lnTo>
                  <a:pt x="3569796" y="4166013"/>
                </a:lnTo>
                <a:lnTo>
                  <a:pt x="3614141" y="4116374"/>
                </a:lnTo>
                <a:lnTo>
                  <a:pt x="3658487" y="4058960"/>
                </a:lnTo>
                <a:lnTo>
                  <a:pt x="3702832" y="3993999"/>
                </a:lnTo>
                <a:lnTo>
                  <a:pt x="3747177" y="3921746"/>
                </a:lnTo>
                <a:lnTo>
                  <a:pt x="3791522" y="3842487"/>
                </a:lnTo>
                <a:lnTo>
                  <a:pt x="3835868" y="3756534"/>
                </a:lnTo>
                <a:lnTo>
                  <a:pt x="3880213" y="3664228"/>
                </a:lnTo>
                <a:lnTo>
                  <a:pt x="3924558" y="3565931"/>
                </a:lnTo>
                <a:lnTo>
                  <a:pt x="3968904" y="3462032"/>
                </a:lnTo>
                <a:lnTo>
                  <a:pt x="4035422" y="3296583"/>
                </a:lnTo>
                <a:lnTo>
                  <a:pt x="4101939" y="3120925"/>
                </a:lnTo>
                <a:lnTo>
                  <a:pt x="4168457" y="2936617"/>
                </a:lnTo>
                <a:lnTo>
                  <a:pt x="4257148" y="2680256"/>
                </a:lnTo>
                <a:lnTo>
                  <a:pt x="4368011" y="2348454"/>
                </a:lnTo>
                <a:lnTo>
                  <a:pt x="4611910" y="1612653"/>
                </a:lnTo>
                <a:lnTo>
                  <a:pt x="4700601" y="1356292"/>
                </a:lnTo>
                <a:lnTo>
                  <a:pt x="4767119" y="1171984"/>
                </a:lnTo>
                <a:lnTo>
                  <a:pt x="4833637" y="996326"/>
                </a:lnTo>
                <a:lnTo>
                  <a:pt x="4900155" y="830877"/>
                </a:lnTo>
                <a:lnTo>
                  <a:pt x="4944500" y="726978"/>
                </a:lnTo>
                <a:lnTo>
                  <a:pt x="4988845" y="628682"/>
                </a:lnTo>
                <a:lnTo>
                  <a:pt x="5033191" y="536375"/>
                </a:lnTo>
                <a:lnTo>
                  <a:pt x="5077536" y="450422"/>
                </a:lnTo>
                <a:lnTo>
                  <a:pt x="5121881" y="371163"/>
                </a:lnTo>
                <a:lnTo>
                  <a:pt x="5166227" y="298910"/>
                </a:lnTo>
                <a:lnTo>
                  <a:pt x="5210572" y="233949"/>
                </a:lnTo>
                <a:lnTo>
                  <a:pt x="5254917" y="176536"/>
                </a:lnTo>
                <a:lnTo>
                  <a:pt x="5299263" y="126896"/>
                </a:lnTo>
                <a:lnTo>
                  <a:pt x="5343608" y="85227"/>
                </a:lnTo>
                <a:lnTo>
                  <a:pt x="5387953" y="51693"/>
                </a:lnTo>
                <a:lnTo>
                  <a:pt x="5432298" y="26426"/>
                </a:lnTo>
                <a:lnTo>
                  <a:pt x="5476644" y="9526"/>
                </a:lnTo>
                <a:lnTo>
                  <a:pt x="5520989" y="1059"/>
                </a:lnTo>
                <a:lnTo>
                  <a:pt x="5543162" y="0"/>
                </a:lnTo>
                <a:lnTo>
                  <a:pt x="5565334" y="1059"/>
                </a:lnTo>
                <a:lnTo>
                  <a:pt x="5609680" y="9526"/>
                </a:lnTo>
                <a:lnTo>
                  <a:pt x="5654025" y="26426"/>
                </a:lnTo>
                <a:lnTo>
                  <a:pt x="5698370" y="51693"/>
                </a:lnTo>
                <a:lnTo>
                  <a:pt x="5742715" y="85227"/>
                </a:lnTo>
                <a:lnTo>
                  <a:pt x="5787061" y="126896"/>
                </a:lnTo>
                <a:lnTo>
                  <a:pt x="5831406" y="176536"/>
                </a:lnTo>
                <a:lnTo>
                  <a:pt x="5875751" y="233949"/>
                </a:lnTo>
                <a:lnTo>
                  <a:pt x="5920097" y="298910"/>
                </a:lnTo>
                <a:lnTo>
                  <a:pt x="5964442" y="371163"/>
                </a:lnTo>
                <a:lnTo>
                  <a:pt x="6008787" y="450422"/>
                </a:lnTo>
                <a:lnTo>
                  <a:pt x="6053133" y="536375"/>
                </a:lnTo>
                <a:lnTo>
                  <a:pt x="6097478" y="628682"/>
                </a:lnTo>
                <a:lnTo>
                  <a:pt x="6141823" y="726978"/>
                </a:lnTo>
                <a:lnTo>
                  <a:pt x="6186168" y="830877"/>
                </a:lnTo>
                <a:lnTo>
                  <a:pt x="6252686" y="996326"/>
                </a:lnTo>
                <a:lnTo>
                  <a:pt x="6319204" y="1171984"/>
                </a:lnTo>
                <a:lnTo>
                  <a:pt x="6385722" y="1356292"/>
                </a:lnTo>
                <a:lnTo>
                  <a:pt x="6474413" y="1612653"/>
                </a:lnTo>
                <a:lnTo>
                  <a:pt x="6585276" y="1944455"/>
                </a:lnTo>
                <a:lnTo>
                  <a:pt x="6829175" y="2680256"/>
                </a:lnTo>
                <a:lnTo>
                  <a:pt x="6917866" y="2936617"/>
                </a:lnTo>
                <a:lnTo>
                  <a:pt x="6984384" y="3120925"/>
                </a:lnTo>
                <a:lnTo>
                  <a:pt x="7050902" y="3296583"/>
                </a:lnTo>
                <a:lnTo>
                  <a:pt x="7117420" y="3462032"/>
                </a:lnTo>
                <a:lnTo>
                  <a:pt x="7161765" y="3565931"/>
                </a:lnTo>
                <a:lnTo>
                  <a:pt x="7206110" y="3664228"/>
                </a:lnTo>
                <a:lnTo>
                  <a:pt x="7250456" y="3756534"/>
                </a:lnTo>
                <a:lnTo>
                  <a:pt x="7294801" y="3842487"/>
                </a:lnTo>
                <a:lnTo>
                  <a:pt x="7339146" y="3921746"/>
                </a:lnTo>
                <a:lnTo>
                  <a:pt x="7383491" y="3993999"/>
                </a:lnTo>
                <a:lnTo>
                  <a:pt x="7427837" y="4058960"/>
                </a:lnTo>
                <a:lnTo>
                  <a:pt x="7472182" y="4116374"/>
                </a:lnTo>
                <a:lnTo>
                  <a:pt x="7516527" y="4166013"/>
                </a:lnTo>
                <a:lnTo>
                  <a:pt x="7560873" y="4207682"/>
                </a:lnTo>
                <a:lnTo>
                  <a:pt x="7605218" y="4241216"/>
                </a:lnTo>
                <a:lnTo>
                  <a:pt x="7649563" y="4266483"/>
                </a:lnTo>
                <a:lnTo>
                  <a:pt x="7693909" y="4283384"/>
                </a:lnTo>
                <a:lnTo>
                  <a:pt x="7738254" y="4291851"/>
                </a:lnTo>
                <a:lnTo>
                  <a:pt x="7760426" y="4292910"/>
                </a:lnTo>
                <a:lnTo>
                  <a:pt x="7782599" y="4291851"/>
                </a:lnTo>
                <a:lnTo>
                  <a:pt x="7826944" y="4283384"/>
                </a:lnTo>
                <a:lnTo>
                  <a:pt x="7871290" y="4266483"/>
                </a:lnTo>
                <a:lnTo>
                  <a:pt x="7915635" y="4241216"/>
                </a:lnTo>
                <a:lnTo>
                  <a:pt x="7959980" y="4207682"/>
                </a:lnTo>
                <a:lnTo>
                  <a:pt x="8004326" y="4166013"/>
                </a:lnTo>
                <a:lnTo>
                  <a:pt x="8048671" y="4116374"/>
                </a:lnTo>
                <a:lnTo>
                  <a:pt x="8093016" y="4058960"/>
                </a:lnTo>
                <a:lnTo>
                  <a:pt x="8137362" y="3993999"/>
                </a:lnTo>
                <a:lnTo>
                  <a:pt x="8181707" y="3921746"/>
                </a:lnTo>
                <a:lnTo>
                  <a:pt x="8226052" y="3842487"/>
                </a:lnTo>
                <a:lnTo>
                  <a:pt x="8270397" y="3756534"/>
                </a:lnTo>
                <a:lnTo>
                  <a:pt x="8314743" y="3664228"/>
                </a:lnTo>
                <a:lnTo>
                  <a:pt x="8359088" y="3565931"/>
                </a:lnTo>
                <a:lnTo>
                  <a:pt x="8403433" y="3462032"/>
                </a:lnTo>
                <a:lnTo>
                  <a:pt x="8469951" y="3296583"/>
                </a:lnTo>
                <a:lnTo>
                  <a:pt x="8536469" y="3120925"/>
                </a:lnTo>
                <a:lnTo>
                  <a:pt x="8602987" y="2936617"/>
                </a:lnTo>
                <a:lnTo>
                  <a:pt x="8691678" y="2680256"/>
                </a:lnTo>
                <a:lnTo>
                  <a:pt x="8802541" y="2348454"/>
                </a:lnTo>
                <a:lnTo>
                  <a:pt x="8869059" y="214645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AC762C6-B978-412C-8EC2-CE6BA8881F52}"/>
              </a:ext>
            </a:extLst>
          </p:cNvPr>
          <p:cNvCxnSpPr>
            <a:cxnSpLocks/>
          </p:cNvCxnSpPr>
          <p:nvPr/>
        </p:nvCxnSpPr>
        <p:spPr>
          <a:xfrm flipV="1">
            <a:off x="5270500" y="3359150"/>
            <a:ext cx="0" cy="841269"/>
          </a:xfrm>
          <a:prstGeom prst="straightConnector1">
            <a:avLst/>
          </a:prstGeom>
          <a:ln w="25400">
            <a:solidFill>
              <a:srgbClr val="FF0000">
                <a:alpha val="2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40">
            <a:extLst>
              <a:ext uri="{FF2B5EF4-FFF2-40B4-BE49-F238E27FC236}">
                <a16:creationId xmlns:a16="http://schemas.microsoft.com/office/drawing/2014/main" id="{57679969-6A82-4364-9978-49AAE4836D5E}"/>
              </a:ext>
            </a:extLst>
          </p:cNvPr>
          <p:cNvSpPr/>
          <p:nvPr/>
        </p:nvSpPr>
        <p:spPr>
          <a:xfrm>
            <a:off x="5270500" y="2656323"/>
            <a:ext cx="2016505" cy="1367341"/>
          </a:xfrm>
          <a:custGeom>
            <a:avLst/>
            <a:gdLst/>
            <a:ahLst/>
            <a:cxnLst/>
            <a:rect l="l" t="t" r="r" b="b"/>
            <a:pathLst>
              <a:path w="8869680" h="4293235">
                <a:moveTo>
                  <a:pt x="0" y="2146455"/>
                </a:moveTo>
                <a:lnTo>
                  <a:pt x="155208" y="1678220"/>
                </a:lnTo>
                <a:lnTo>
                  <a:pt x="243899" y="1419369"/>
                </a:lnTo>
                <a:lnTo>
                  <a:pt x="310417" y="1232538"/>
                </a:lnTo>
                <a:lnTo>
                  <a:pt x="376935" y="1053820"/>
                </a:lnTo>
                <a:lnTo>
                  <a:pt x="443452" y="884800"/>
                </a:lnTo>
                <a:lnTo>
                  <a:pt x="487798" y="778253"/>
                </a:lnTo>
                <a:lnTo>
                  <a:pt x="532143" y="677105"/>
                </a:lnTo>
                <a:lnTo>
                  <a:pt x="576488" y="581756"/>
                </a:lnTo>
                <a:lnTo>
                  <a:pt x="620834" y="492583"/>
                </a:lnTo>
                <a:lnTo>
                  <a:pt x="665179" y="409936"/>
                </a:lnTo>
                <a:lnTo>
                  <a:pt x="709524" y="334143"/>
                </a:lnTo>
                <a:lnTo>
                  <a:pt x="753870" y="265502"/>
                </a:lnTo>
                <a:lnTo>
                  <a:pt x="798215" y="204284"/>
                </a:lnTo>
                <a:lnTo>
                  <a:pt x="842560" y="150731"/>
                </a:lnTo>
                <a:lnTo>
                  <a:pt x="886905" y="105054"/>
                </a:lnTo>
                <a:lnTo>
                  <a:pt x="931251" y="67434"/>
                </a:lnTo>
                <a:lnTo>
                  <a:pt x="975596" y="38019"/>
                </a:lnTo>
                <a:lnTo>
                  <a:pt x="1019941" y="16925"/>
                </a:lnTo>
                <a:lnTo>
                  <a:pt x="1064287" y="4235"/>
                </a:lnTo>
                <a:lnTo>
                  <a:pt x="1108632" y="0"/>
                </a:lnTo>
                <a:lnTo>
                  <a:pt x="1130805" y="1059"/>
                </a:lnTo>
                <a:lnTo>
                  <a:pt x="1175150" y="9526"/>
                </a:lnTo>
                <a:lnTo>
                  <a:pt x="1219495" y="26426"/>
                </a:lnTo>
                <a:lnTo>
                  <a:pt x="1263840" y="51693"/>
                </a:lnTo>
                <a:lnTo>
                  <a:pt x="1308186" y="85227"/>
                </a:lnTo>
                <a:lnTo>
                  <a:pt x="1352531" y="126896"/>
                </a:lnTo>
                <a:lnTo>
                  <a:pt x="1396876" y="176536"/>
                </a:lnTo>
                <a:lnTo>
                  <a:pt x="1441222" y="233949"/>
                </a:lnTo>
                <a:lnTo>
                  <a:pt x="1485567" y="298910"/>
                </a:lnTo>
                <a:lnTo>
                  <a:pt x="1529912" y="371163"/>
                </a:lnTo>
                <a:lnTo>
                  <a:pt x="1574258" y="450422"/>
                </a:lnTo>
                <a:lnTo>
                  <a:pt x="1618603" y="536375"/>
                </a:lnTo>
                <a:lnTo>
                  <a:pt x="1662948" y="628682"/>
                </a:lnTo>
                <a:lnTo>
                  <a:pt x="1707293" y="726978"/>
                </a:lnTo>
                <a:lnTo>
                  <a:pt x="1751639" y="830877"/>
                </a:lnTo>
                <a:lnTo>
                  <a:pt x="1818157" y="996326"/>
                </a:lnTo>
                <a:lnTo>
                  <a:pt x="1884675" y="1171984"/>
                </a:lnTo>
                <a:lnTo>
                  <a:pt x="1951193" y="1356292"/>
                </a:lnTo>
                <a:lnTo>
                  <a:pt x="2039883" y="1612653"/>
                </a:lnTo>
                <a:lnTo>
                  <a:pt x="2150746" y="1944455"/>
                </a:lnTo>
                <a:lnTo>
                  <a:pt x="2394646" y="2680256"/>
                </a:lnTo>
                <a:lnTo>
                  <a:pt x="2483336" y="2936617"/>
                </a:lnTo>
                <a:lnTo>
                  <a:pt x="2549854" y="3120925"/>
                </a:lnTo>
                <a:lnTo>
                  <a:pt x="2616372" y="3296583"/>
                </a:lnTo>
                <a:lnTo>
                  <a:pt x="2682890" y="3462032"/>
                </a:lnTo>
                <a:lnTo>
                  <a:pt x="2727235" y="3565931"/>
                </a:lnTo>
                <a:lnTo>
                  <a:pt x="2771581" y="3664228"/>
                </a:lnTo>
                <a:lnTo>
                  <a:pt x="2815926" y="3756534"/>
                </a:lnTo>
                <a:lnTo>
                  <a:pt x="2860271" y="3842487"/>
                </a:lnTo>
                <a:lnTo>
                  <a:pt x="2904616" y="3921746"/>
                </a:lnTo>
                <a:lnTo>
                  <a:pt x="2948962" y="3993999"/>
                </a:lnTo>
                <a:lnTo>
                  <a:pt x="2993307" y="4058960"/>
                </a:lnTo>
                <a:lnTo>
                  <a:pt x="3037652" y="4116374"/>
                </a:lnTo>
                <a:lnTo>
                  <a:pt x="3081998" y="4166013"/>
                </a:lnTo>
                <a:lnTo>
                  <a:pt x="3126343" y="4207682"/>
                </a:lnTo>
                <a:lnTo>
                  <a:pt x="3170688" y="4241216"/>
                </a:lnTo>
                <a:lnTo>
                  <a:pt x="3215034" y="4266483"/>
                </a:lnTo>
                <a:lnTo>
                  <a:pt x="3259379" y="4283384"/>
                </a:lnTo>
                <a:lnTo>
                  <a:pt x="3303724" y="4291851"/>
                </a:lnTo>
                <a:lnTo>
                  <a:pt x="3325897" y="4292910"/>
                </a:lnTo>
                <a:lnTo>
                  <a:pt x="3348069" y="4291851"/>
                </a:lnTo>
                <a:lnTo>
                  <a:pt x="3392415" y="4283384"/>
                </a:lnTo>
                <a:lnTo>
                  <a:pt x="3436760" y="4266483"/>
                </a:lnTo>
                <a:lnTo>
                  <a:pt x="3481105" y="4241216"/>
                </a:lnTo>
                <a:lnTo>
                  <a:pt x="3525451" y="4207682"/>
                </a:lnTo>
                <a:lnTo>
                  <a:pt x="3569796" y="4166013"/>
                </a:lnTo>
                <a:lnTo>
                  <a:pt x="3614141" y="4116374"/>
                </a:lnTo>
                <a:lnTo>
                  <a:pt x="3658487" y="4058960"/>
                </a:lnTo>
                <a:lnTo>
                  <a:pt x="3702832" y="3993999"/>
                </a:lnTo>
                <a:lnTo>
                  <a:pt x="3747177" y="3921746"/>
                </a:lnTo>
                <a:lnTo>
                  <a:pt x="3791522" y="3842487"/>
                </a:lnTo>
                <a:lnTo>
                  <a:pt x="3835868" y="3756534"/>
                </a:lnTo>
                <a:lnTo>
                  <a:pt x="3880213" y="3664228"/>
                </a:lnTo>
                <a:lnTo>
                  <a:pt x="3924558" y="3565931"/>
                </a:lnTo>
                <a:lnTo>
                  <a:pt x="3968904" y="3462032"/>
                </a:lnTo>
                <a:lnTo>
                  <a:pt x="4035422" y="3296583"/>
                </a:lnTo>
                <a:lnTo>
                  <a:pt x="4101939" y="3120925"/>
                </a:lnTo>
                <a:lnTo>
                  <a:pt x="4168457" y="2936617"/>
                </a:lnTo>
                <a:lnTo>
                  <a:pt x="4257148" y="2680256"/>
                </a:lnTo>
                <a:lnTo>
                  <a:pt x="4368011" y="2348454"/>
                </a:lnTo>
                <a:lnTo>
                  <a:pt x="4611910" y="1612653"/>
                </a:lnTo>
                <a:lnTo>
                  <a:pt x="4700601" y="1356292"/>
                </a:lnTo>
                <a:lnTo>
                  <a:pt x="4767119" y="1171984"/>
                </a:lnTo>
                <a:lnTo>
                  <a:pt x="4833637" y="996326"/>
                </a:lnTo>
                <a:lnTo>
                  <a:pt x="4900155" y="830877"/>
                </a:lnTo>
                <a:lnTo>
                  <a:pt x="4944500" y="726978"/>
                </a:lnTo>
                <a:lnTo>
                  <a:pt x="4988845" y="628682"/>
                </a:lnTo>
                <a:lnTo>
                  <a:pt x="5033191" y="536375"/>
                </a:lnTo>
                <a:lnTo>
                  <a:pt x="5077536" y="450422"/>
                </a:lnTo>
                <a:lnTo>
                  <a:pt x="5121881" y="371163"/>
                </a:lnTo>
                <a:lnTo>
                  <a:pt x="5166227" y="298910"/>
                </a:lnTo>
                <a:lnTo>
                  <a:pt x="5210572" y="233949"/>
                </a:lnTo>
                <a:lnTo>
                  <a:pt x="5254917" y="176536"/>
                </a:lnTo>
                <a:lnTo>
                  <a:pt x="5299263" y="126896"/>
                </a:lnTo>
                <a:lnTo>
                  <a:pt x="5343608" y="85227"/>
                </a:lnTo>
                <a:lnTo>
                  <a:pt x="5387953" y="51693"/>
                </a:lnTo>
                <a:lnTo>
                  <a:pt x="5432298" y="26426"/>
                </a:lnTo>
                <a:lnTo>
                  <a:pt x="5476644" y="9526"/>
                </a:lnTo>
                <a:lnTo>
                  <a:pt x="5520989" y="1059"/>
                </a:lnTo>
                <a:lnTo>
                  <a:pt x="5543162" y="0"/>
                </a:lnTo>
                <a:lnTo>
                  <a:pt x="5565334" y="1059"/>
                </a:lnTo>
                <a:lnTo>
                  <a:pt x="5609680" y="9526"/>
                </a:lnTo>
                <a:lnTo>
                  <a:pt x="5654025" y="26426"/>
                </a:lnTo>
                <a:lnTo>
                  <a:pt x="5698370" y="51693"/>
                </a:lnTo>
                <a:lnTo>
                  <a:pt x="5742715" y="85227"/>
                </a:lnTo>
                <a:lnTo>
                  <a:pt x="5787061" y="126896"/>
                </a:lnTo>
                <a:lnTo>
                  <a:pt x="5831406" y="176536"/>
                </a:lnTo>
                <a:lnTo>
                  <a:pt x="5875751" y="233949"/>
                </a:lnTo>
                <a:lnTo>
                  <a:pt x="5920097" y="298910"/>
                </a:lnTo>
                <a:lnTo>
                  <a:pt x="5964442" y="371163"/>
                </a:lnTo>
                <a:lnTo>
                  <a:pt x="6008787" y="450422"/>
                </a:lnTo>
                <a:lnTo>
                  <a:pt x="6053133" y="536375"/>
                </a:lnTo>
                <a:lnTo>
                  <a:pt x="6097478" y="628682"/>
                </a:lnTo>
                <a:lnTo>
                  <a:pt x="6141823" y="726978"/>
                </a:lnTo>
                <a:lnTo>
                  <a:pt x="6186168" y="830877"/>
                </a:lnTo>
                <a:lnTo>
                  <a:pt x="6252686" y="996326"/>
                </a:lnTo>
                <a:lnTo>
                  <a:pt x="6319204" y="1171984"/>
                </a:lnTo>
                <a:lnTo>
                  <a:pt x="6385722" y="1356292"/>
                </a:lnTo>
                <a:lnTo>
                  <a:pt x="6474413" y="1612653"/>
                </a:lnTo>
                <a:lnTo>
                  <a:pt x="6585276" y="1944455"/>
                </a:lnTo>
                <a:lnTo>
                  <a:pt x="6829175" y="2680256"/>
                </a:lnTo>
                <a:lnTo>
                  <a:pt x="6917866" y="2936617"/>
                </a:lnTo>
                <a:lnTo>
                  <a:pt x="6984384" y="3120925"/>
                </a:lnTo>
                <a:lnTo>
                  <a:pt x="7050902" y="3296583"/>
                </a:lnTo>
                <a:lnTo>
                  <a:pt x="7117420" y="3462032"/>
                </a:lnTo>
                <a:lnTo>
                  <a:pt x="7161765" y="3565931"/>
                </a:lnTo>
                <a:lnTo>
                  <a:pt x="7206110" y="3664228"/>
                </a:lnTo>
                <a:lnTo>
                  <a:pt x="7250456" y="3756534"/>
                </a:lnTo>
                <a:lnTo>
                  <a:pt x="7294801" y="3842487"/>
                </a:lnTo>
                <a:lnTo>
                  <a:pt x="7339146" y="3921746"/>
                </a:lnTo>
                <a:lnTo>
                  <a:pt x="7383491" y="3993999"/>
                </a:lnTo>
                <a:lnTo>
                  <a:pt x="7427837" y="4058960"/>
                </a:lnTo>
                <a:lnTo>
                  <a:pt x="7472182" y="4116374"/>
                </a:lnTo>
                <a:lnTo>
                  <a:pt x="7516527" y="4166013"/>
                </a:lnTo>
                <a:lnTo>
                  <a:pt x="7560873" y="4207682"/>
                </a:lnTo>
                <a:lnTo>
                  <a:pt x="7605218" y="4241216"/>
                </a:lnTo>
                <a:lnTo>
                  <a:pt x="7649563" y="4266483"/>
                </a:lnTo>
                <a:lnTo>
                  <a:pt x="7693909" y="4283384"/>
                </a:lnTo>
                <a:lnTo>
                  <a:pt x="7738254" y="4291851"/>
                </a:lnTo>
                <a:lnTo>
                  <a:pt x="7760426" y="4292910"/>
                </a:lnTo>
                <a:lnTo>
                  <a:pt x="7782599" y="4291851"/>
                </a:lnTo>
                <a:lnTo>
                  <a:pt x="7826944" y="4283384"/>
                </a:lnTo>
                <a:lnTo>
                  <a:pt x="7871290" y="4266483"/>
                </a:lnTo>
                <a:lnTo>
                  <a:pt x="7915635" y="4241216"/>
                </a:lnTo>
                <a:lnTo>
                  <a:pt x="7959980" y="4207682"/>
                </a:lnTo>
                <a:lnTo>
                  <a:pt x="8004326" y="4166013"/>
                </a:lnTo>
                <a:lnTo>
                  <a:pt x="8048671" y="4116374"/>
                </a:lnTo>
                <a:lnTo>
                  <a:pt x="8093016" y="4058960"/>
                </a:lnTo>
                <a:lnTo>
                  <a:pt x="8137362" y="3993999"/>
                </a:lnTo>
                <a:lnTo>
                  <a:pt x="8181707" y="3921746"/>
                </a:lnTo>
                <a:lnTo>
                  <a:pt x="8226052" y="3842487"/>
                </a:lnTo>
                <a:lnTo>
                  <a:pt x="8270397" y="3756534"/>
                </a:lnTo>
                <a:lnTo>
                  <a:pt x="8314743" y="3664228"/>
                </a:lnTo>
                <a:lnTo>
                  <a:pt x="8359088" y="3565931"/>
                </a:lnTo>
                <a:lnTo>
                  <a:pt x="8403433" y="3462032"/>
                </a:lnTo>
                <a:lnTo>
                  <a:pt x="8469951" y="3296583"/>
                </a:lnTo>
                <a:lnTo>
                  <a:pt x="8536469" y="3120925"/>
                </a:lnTo>
                <a:lnTo>
                  <a:pt x="8602987" y="2936617"/>
                </a:lnTo>
                <a:lnTo>
                  <a:pt x="8691678" y="2680256"/>
                </a:lnTo>
                <a:lnTo>
                  <a:pt x="8802541" y="2348454"/>
                </a:lnTo>
                <a:lnTo>
                  <a:pt x="8869059" y="2146455"/>
                </a:lnTo>
              </a:path>
            </a:pathLst>
          </a:custGeom>
          <a:ln w="19050">
            <a:solidFill>
              <a:srgbClr val="2C09FF"/>
            </a:solidFill>
            <a:prstDash val="sysDash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D40EA-A0DF-4F47-863F-EB9103F19F4E}"/>
              </a:ext>
            </a:extLst>
          </p:cNvPr>
          <p:cNvSpPr txBox="1"/>
          <p:nvPr/>
        </p:nvSpPr>
        <p:spPr>
          <a:xfrm>
            <a:off x="535789" y="2638298"/>
            <a:ext cx="3726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/>
              <a:t>Axion field from </a:t>
            </a:r>
          </a:p>
          <a:p>
            <a:pPr algn="ctr"/>
            <a:r>
              <a:rPr lang="en-US" altLang="ko-KR" i="1" dirty="0"/>
              <a:t>galactic dark matter halo</a:t>
            </a:r>
            <a:endParaRPr lang="ko-KR" alt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1998B4-52EF-41D6-846D-D0802FB0EC24}"/>
              </a:ext>
            </a:extLst>
          </p:cNvPr>
          <p:cNvSpPr txBox="1"/>
          <p:nvPr/>
        </p:nvSpPr>
        <p:spPr>
          <a:xfrm>
            <a:off x="4103693" y="4337882"/>
            <a:ext cx="233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BABA"/>
                </a:solidFill>
              </a:rPr>
              <a:t>Laboratory magnetic field</a:t>
            </a:r>
            <a:endParaRPr lang="ko-KR" altLang="en-US" b="1" dirty="0">
              <a:solidFill>
                <a:srgbClr val="FFBABA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31FB47-FF5F-447D-B263-BA35CE9F5DC8}"/>
              </a:ext>
            </a:extLst>
          </p:cNvPr>
          <p:cNvSpPr txBox="1"/>
          <p:nvPr/>
        </p:nvSpPr>
        <p:spPr>
          <a:xfrm>
            <a:off x="5531371" y="2218260"/>
            <a:ext cx="351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C09FF"/>
                </a:solidFill>
              </a:rPr>
              <a:t>Axion induced electric field</a:t>
            </a:r>
            <a:endParaRPr lang="ko-KR" altLang="en-US" b="1" dirty="0">
              <a:solidFill>
                <a:srgbClr val="2C09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2DB566-6B77-4307-B34F-8109449381B9}"/>
              </a:ext>
            </a:extLst>
          </p:cNvPr>
          <p:cNvSpPr txBox="1"/>
          <p:nvPr/>
        </p:nvSpPr>
        <p:spPr>
          <a:xfrm>
            <a:off x="805509" y="5446974"/>
            <a:ext cx="372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/>
              <a:t>Microwave cavity</a:t>
            </a:r>
            <a:endParaRPr lang="ko-KR" altLang="en-US" b="1" i="1" dirty="0"/>
          </a:p>
        </p:txBody>
      </p:sp>
      <p:sp>
        <p:nvSpPr>
          <p:cNvPr id="21" name="바닥글 개체 틀 20">
            <a:extLst>
              <a:ext uri="{FF2B5EF4-FFF2-40B4-BE49-F238E27FC236}">
                <a16:creationId xmlns:a16="http://schemas.microsoft.com/office/drawing/2014/main" id="{8A61B25E-2444-4CA5-B8F3-261ABEF8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22" name="슬라이드 번호 개체 틀 21">
            <a:extLst>
              <a:ext uri="{FF2B5EF4-FFF2-40B4-BE49-F238E27FC236}">
                <a16:creationId xmlns:a16="http://schemas.microsoft.com/office/drawing/2014/main" id="{F801C68B-2BE5-4704-ADDD-CC038FBD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317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순서도: 자기 디스크 17">
            <a:extLst>
              <a:ext uri="{FF2B5EF4-FFF2-40B4-BE49-F238E27FC236}">
                <a16:creationId xmlns:a16="http://schemas.microsoft.com/office/drawing/2014/main" id="{95DC716E-10F7-4630-B0BF-82C3802F0C34}"/>
              </a:ext>
            </a:extLst>
          </p:cNvPr>
          <p:cNvSpPr/>
          <p:nvPr/>
        </p:nvSpPr>
        <p:spPr>
          <a:xfrm>
            <a:off x="2792437" y="1036187"/>
            <a:ext cx="5224019" cy="5257495"/>
          </a:xfrm>
          <a:prstGeom prst="flowChartMagneticDisk">
            <a:avLst/>
          </a:prstGeom>
          <a:solidFill>
            <a:schemeClr val="bg2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순서도: 자기 디스크 15">
            <a:extLst>
              <a:ext uri="{FF2B5EF4-FFF2-40B4-BE49-F238E27FC236}">
                <a16:creationId xmlns:a16="http://schemas.microsoft.com/office/drawing/2014/main" id="{3AA136F2-03E0-4E2F-ACBE-DDD5D6E1C829}"/>
              </a:ext>
            </a:extLst>
          </p:cNvPr>
          <p:cNvSpPr/>
          <p:nvPr/>
        </p:nvSpPr>
        <p:spPr>
          <a:xfrm>
            <a:off x="2984953" y="1175267"/>
            <a:ext cx="4838985" cy="4807367"/>
          </a:xfrm>
          <a:prstGeom prst="flowChartMagneticDisk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ko-KR" sz="3200" b="1" dirty="0"/>
              <a:t>Axion </a:t>
            </a:r>
            <a:r>
              <a:rPr lang="en-US" altLang="ko-KR" sz="3200" b="1" dirty="0" err="1"/>
              <a:t>Haloscopes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59A6-598E-45F8-A855-8AFCD991B746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9" name="object 40">
            <a:extLst>
              <a:ext uri="{FF2B5EF4-FFF2-40B4-BE49-F238E27FC236}">
                <a16:creationId xmlns:a16="http://schemas.microsoft.com/office/drawing/2014/main" id="{A7C07F16-14FF-48C8-B213-C3A301198E77}"/>
              </a:ext>
            </a:extLst>
          </p:cNvPr>
          <p:cNvSpPr/>
          <p:nvPr/>
        </p:nvSpPr>
        <p:spPr>
          <a:xfrm rot="795598">
            <a:off x="2043057" y="3401256"/>
            <a:ext cx="2016505" cy="355388"/>
          </a:xfrm>
          <a:custGeom>
            <a:avLst/>
            <a:gdLst/>
            <a:ahLst/>
            <a:cxnLst/>
            <a:rect l="l" t="t" r="r" b="b"/>
            <a:pathLst>
              <a:path w="8869680" h="4293235">
                <a:moveTo>
                  <a:pt x="0" y="2146455"/>
                </a:moveTo>
                <a:lnTo>
                  <a:pt x="155208" y="1678220"/>
                </a:lnTo>
                <a:lnTo>
                  <a:pt x="243899" y="1419369"/>
                </a:lnTo>
                <a:lnTo>
                  <a:pt x="310417" y="1232538"/>
                </a:lnTo>
                <a:lnTo>
                  <a:pt x="376935" y="1053820"/>
                </a:lnTo>
                <a:lnTo>
                  <a:pt x="443452" y="884800"/>
                </a:lnTo>
                <a:lnTo>
                  <a:pt x="487798" y="778253"/>
                </a:lnTo>
                <a:lnTo>
                  <a:pt x="532143" y="677105"/>
                </a:lnTo>
                <a:lnTo>
                  <a:pt x="576488" y="581756"/>
                </a:lnTo>
                <a:lnTo>
                  <a:pt x="620834" y="492583"/>
                </a:lnTo>
                <a:lnTo>
                  <a:pt x="665179" y="409936"/>
                </a:lnTo>
                <a:lnTo>
                  <a:pt x="709524" y="334143"/>
                </a:lnTo>
                <a:lnTo>
                  <a:pt x="753870" y="265502"/>
                </a:lnTo>
                <a:lnTo>
                  <a:pt x="798215" y="204284"/>
                </a:lnTo>
                <a:lnTo>
                  <a:pt x="842560" y="150731"/>
                </a:lnTo>
                <a:lnTo>
                  <a:pt x="886905" y="105054"/>
                </a:lnTo>
                <a:lnTo>
                  <a:pt x="931251" y="67434"/>
                </a:lnTo>
                <a:lnTo>
                  <a:pt x="975596" y="38019"/>
                </a:lnTo>
                <a:lnTo>
                  <a:pt x="1019941" y="16925"/>
                </a:lnTo>
                <a:lnTo>
                  <a:pt x="1064287" y="4235"/>
                </a:lnTo>
                <a:lnTo>
                  <a:pt x="1108632" y="0"/>
                </a:lnTo>
                <a:lnTo>
                  <a:pt x="1130805" y="1059"/>
                </a:lnTo>
                <a:lnTo>
                  <a:pt x="1175150" y="9526"/>
                </a:lnTo>
                <a:lnTo>
                  <a:pt x="1219495" y="26426"/>
                </a:lnTo>
                <a:lnTo>
                  <a:pt x="1263840" y="51693"/>
                </a:lnTo>
                <a:lnTo>
                  <a:pt x="1308186" y="85227"/>
                </a:lnTo>
                <a:lnTo>
                  <a:pt x="1352531" y="126896"/>
                </a:lnTo>
                <a:lnTo>
                  <a:pt x="1396876" y="176536"/>
                </a:lnTo>
                <a:lnTo>
                  <a:pt x="1441222" y="233949"/>
                </a:lnTo>
                <a:lnTo>
                  <a:pt x="1485567" y="298910"/>
                </a:lnTo>
                <a:lnTo>
                  <a:pt x="1529912" y="371163"/>
                </a:lnTo>
                <a:lnTo>
                  <a:pt x="1574258" y="450422"/>
                </a:lnTo>
                <a:lnTo>
                  <a:pt x="1618603" y="536375"/>
                </a:lnTo>
                <a:lnTo>
                  <a:pt x="1662948" y="628682"/>
                </a:lnTo>
                <a:lnTo>
                  <a:pt x="1707293" y="726978"/>
                </a:lnTo>
                <a:lnTo>
                  <a:pt x="1751639" y="830877"/>
                </a:lnTo>
                <a:lnTo>
                  <a:pt x="1818157" y="996326"/>
                </a:lnTo>
                <a:lnTo>
                  <a:pt x="1884675" y="1171984"/>
                </a:lnTo>
                <a:lnTo>
                  <a:pt x="1951193" y="1356292"/>
                </a:lnTo>
                <a:lnTo>
                  <a:pt x="2039883" y="1612653"/>
                </a:lnTo>
                <a:lnTo>
                  <a:pt x="2150746" y="1944455"/>
                </a:lnTo>
                <a:lnTo>
                  <a:pt x="2394646" y="2680256"/>
                </a:lnTo>
                <a:lnTo>
                  <a:pt x="2483336" y="2936617"/>
                </a:lnTo>
                <a:lnTo>
                  <a:pt x="2549854" y="3120925"/>
                </a:lnTo>
                <a:lnTo>
                  <a:pt x="2616372" y="3296583"/>
                </a:lnTo>
                <a:lnTo>
                  <a:pt x="2682890" y="3462032"/>
                </a:lnTo>
                <a:lnTo>
                  <a:pt x="2727235" y="3565931"/>
                </a:lnTo>
                <a:lnTo>
                  <a:pt x="2771581" y="3664228"/>
                </a:lnTo>
                <a:lnTo>
                  <a:pt x="2815926" y="3756534"/>
                </a:lnTo>
                <a:lnTo>
                  <a:pt x="2860271" y="3842487"/>
                </a:lnTo>
                <a:lnTo>
                  <a:pt x="2904616" y="3921746"/>
                </a:lnTo>
                <a:lnTo>
                  <a:pt x="2948962" y="3993999"/>
                </a:lnTo>
                <a:lnTo>
                  <a:pt x="2993307" y="4058960"/>
                </a:lnTo>
                <a:lnTo>
                  <a:pt x="3037652" y="4116374"/>
                </a:lnTo>
                <a:lnTo>
                  <a:pt x="3081998" y="4166013"/>
                </a:lnTo>
                <a:lnTo>
                  <a:pt x="3126343" y="4207682"/>
                </a:lnTo>
                <a:lnTo>
                  <a:pt x="3170688" y="4241216"/>
                </a:lnTo>
                <a:lnTo>
                  <a:pt x="3215034" y="4266483"/>
                </a:lnTo>
                <a:lnTo>
                  <a:pt x="3259379" y="4283384"/>
                </a:lnTo>
                <a:lnTo>
                  <a:pt x="3303724" y="4291851"/>
                </a:lnTo>
                <a:lnTo>
                  <a:pt x="3325897" y="4292910"/>
                </a:lnTo>
                <a:lnTo>
                  <a:pt x="3348069" y="4291851"/>
                </a:lnTo>
                <a:lnTo>
                  <a:pt x="3392415" y="4283384"/>
                </a:lnTo>
                <a:lnTo>
                  <a:pt x="3436760" y="4266483"/>
                </a:lnTo>
                <a:lnTo>
                  <a:pt x="3481105" y="4241216"/>
                </a:lnTo>
                <a:lnTo>
                  <a:pt x="3525451" y="4207682"/>
                </a:lnTo>
                <a:lnTo>
                  <a:pt x="3569796" y="4166013"/>
                </a:lnTo>
                <a:lnTo>
                  <a:pt x="3614141" y="4116374"/>
                </a:lnTo>
                <a:lnTo>
                  <a:pt x="3658487" y="4058960"/>
                </a:lnTo>
                <a:lnTo>
                  <a:pt x="3702832" y="3993999"/>
                </a:lnTo>
                <a:lnTo>
                  <a:pt x="3747177" y="3921746"/>
                </a:lnTo>
                <a:lnTo>
                  <a:pt x="3791522" y="3842487"/>
                </a:lnTo>
                <a:lnTo>
                  <a:pt x="3835868" y="3756534"/>
                </a:lnTo>
                <a:lnTo>
                  <a:pt x="3880213" y="3664228"/>
                </a:lnTo>
                <a:lnTo>
                  <a:pt x="3924558" y="3565931"/>
                </a:lnTo>
                <a:lnTo>
                  <a:pt x="3968904" y="3462032"/>
                </a:lnTo>
                <a:lnTo>
                  <a:pt x="4035422" y="3296583"/>
                </a:lnTo>
                <a:lnTo>
                  <a:pt x="4101939" y="3120925"/>
                </a:lnTo>
                <a:lnTo>
                  <a:pt x="4168457" y="2936617"/>
                </a:lnTo>
                <a:lnTo>
                  <a:pt x="4257148" y="2680256"/>
                </a:lnTo>
                <a:lnTo>
                  <a:pt x="4368011" y="2348454"/>
                </a:lnTo>
                <a:lnTo>
                  <a:pt x="4611910" y="1612653"/>
                </a:lnTo>
                <a:lnTo>
                  <a:pt x="4700601" y="1356292"/>
                </a:lnTo>
                <a:lnTo>
                  <a:pt x="4767119" y="1171984"/>
                </a:lnTo>
                <a:lnTo>
                  <a:pt x="4833637" y="996326"/>
                </a:lnTo>
                <a:lnTo>
                  <a:pt x="4900155" y="830877"/>
                </a:lnTo>
                <a:lnTo>
                  <a:pt x="4944500" y="726978"/>
                </a:lnTo>
                <a:lnTo>
                  <a:pt x="4988845" y="628682"/>
                </a:lnTo>
                <a:lnTo>
                  <a:pt x="5033191" y="536375"/>
                </a:lnTo>
                <a:lnTo>
                  <a:pt x="5077536" y="450422"/>
                </a:lnTo>
                <a:lnTo>
                  <a:pt x="5121881" y="371163"/>
                </a:lnTo>
                <a:lnTo>
                  <a:pt x="5166227" y="298910"/>
                </a:lnTo>
                <a:lnTo>
                  <a:pt x="5210572" y="233949"/>
                </a:lnTo>
                <a:lnTo>
                  <a:pt x="5254917" y="176536"/>
                </a:lnTo>
                <a:lnTo>
                  <a:pt x="5299263" y="126896"/>
                </a:lnTo>
                <a:lnTo>
                  <a:pt x="5343608" y="85227"/>
                </a:lnTo>
                <a:lnTo>
                  <a:pt x="5387953" y="51693"/>
                </a:lnTo>
                <a:lnTo>
                  <a:pt x="5432298" y="26426"/>
                </a:lnTo>
                <a:lnTo>
                  <a:pt x="5476644" y="9526"/>
                </a:lnTo>
                <a:lnTo>
                  <a:pt x="5520989" y="1059"/>
                </a:lnTo>
                <a:lnTo>
                  <a:pt x="5543162" y="0"/>
                </a:lnTo>
                <a:lnTo>
                  <a:pt x="5565334" y="1059"/>
                </a:lnTo>
                <a:lnTo>
                  <a:pt x="5609680" y="9526"/>
                </a:lnTo>
                <a:lnTo>
                  <a:pt x="5654025" y="26426"/>
                </a:lnTo>
                <a:lnTo>
                  <a:pt x="5698370" y="51693"/>
                </a:lnTo>
                <a:lnTo>
                  <a:pt x="5742715" y="85227"/>
                </a:lnTo>
                <a:lnTo>
                  <a:pt x="5787061" y="126896"/>
                </a:lnTo>
                <a:lnTo>
                  <a:pt x="5831406" y="176536"/>
                </a:lnTo>
                <a:lnTo>
                  <a:pt x="5875751" y="233949"/>
                </a:lnTo>
                <a:lnTo>
                  <a:pt x="5920097" y="298910"/>
                </a:lnTo>
                <a:lnTo>
                  <a:pt x="5964442" y="371163"/>
                </a:lnTo>
                <a:lnTo>
                  <a:pt x="6008787" y="450422"/>
                </a:lnTo>
                <a:lnTo>
                  <a:pt x="6053133" y="536375"/>
                </a:lnTo>
                <a:lnTo>
                  <a:pt x="6097478" y="628682"/>
                </a:lnTo>
                <a:lnTo>
                  <a:pt x="6141823" y="726978"/>
                </a:lnTo>
                <a:lnTo>
                  <a:pt x="6186168" y="830877"/>
                </a:lnTo>
                <a:lnTo>
                  <a:pt x="6252686" y="996326"/>
                </a:lnTo>
                <a:lnTo>
                  <a:pt x="6319204" y="1171984"/>
                </a:lnTo>
                <a:lnTo>
                  <a:pt x="6385722" y="1356292"/>
                </a:lnTo>
                <a:lnTo>
                  <a:pt x="6474413" y="1612653"/>
                </a:lnTo>
                <a:lnTo>
                  <a:pt x="6585276" y="1944455"/>
                </a:lnTo>
                <a:lnTo>
                  <a:pt x="6829175" y="2680256"/>
                </a:lnTo>
                <a:lnTo>
                  <a:pt x="6917866" y="2936617"/>
                </a:lnTo>
                <a:lnTo>
                  <a:pt x="6984384" y="3120925"/>
                </a:lnTo>
                <a:lnTo>
                  <a:pt x="7050902" y="3296583"/>
                </a:lnTo>
                <a:lnTo>
                  <a:pt x="7117420" y="3462032"/>
                </a:lnTo>
                <a:lnTo>
                  <a:pt x="7161765" y="3565931"/>
                </a:lnTo>
                <a:lnTo>
                  <a:pt x="7206110" y="3664228"/>
                </a:lnTo>
                <a:lnTo>
                  <a:pt x="7250456" y="3756534"/>
                </a:lnTo>
                <a:lnTo>
                  <a:pt x="7294801" y="3842487"/>
                </a:lnTo>
                <a:lnTo>
                  <a:pt x="7339146" y="3921746"/>
                </a:lnTo>
                <a:lnTo>
                  <a:pt x="7383491" y="3993999"/>
                </a:lnTo>
                <a:lnTo>
                  <a:pt x="7427837" y="4058960"/>
                </a:lnTo>
                <a:lnTo>
                  <a:pt x="7472182" y="4116374"/>
                </a:lnTo>
                <a:lnTo>
                  <a:pt x="7516527" y="4166013"/>
                </a:lnTo>
                <a:lnTo>
                  <a:pt x="7560873" y="4207682"/>
                </a:lnTo>
                <a:lnTo>
                  <a:pt x="7605218" y="4241216"/>
                </a:lnTo>
                <a:lnTo>
                  <a:pt x="7649563" y="4266483"/>
                </a:lnTo>
                <a:lnTo>
                  <a:pt x="7693909" y="4283384"/>
                </a:lnTo>
                <a:lnTo>
                  <a:pt x="7738254" y="4291851"/>
                </a:lnTo>
                <a:lnTo>
                  <a:pt x="7760426" y="4292910"/>
                </a:lnTo>
                <a:lnTo>
                  <a:pt x="7782599" y="4291851"/>
                </a:lnTo>
                <a:lnTo>
                  <a:pt x="7826944" y="4283384"/>
                </a:lnTo>
                <a:lnTo>
                  <a:pt x="7871290" y="4266483"/>
                </a:lnTo>
                <a:lnTo>
                  <a:pt x="7915635" y="4241216"/>
                </a:lnTo>
                <a:lnTo>
                  <a:pt x="7959980" y="4207682"/>
                </a:lnTo>
                <a:lnTo>
                  <a:pt x="8004326" y="4166013"/>
                </a:lnTo>
                <a:lnTo>
                  <a:pt x="8048671" y="4116374"/>
                </a:lnTo>
                <a:lnTo>
                  <a:pt x="8093016" y="4058960"/>
                </a:lnTo>
                <a:lnTo>
                  <a:pt x="8137362" y="3993999"/>
                </a:lnTo>
                <a:lnTo>
                  <a:pt x="8181707" y="3921746"/>
                </a:lnTo>
                <a:lnTo>
                  <a:pt x="8226052" y="3842487"/>
                </a:lnTo>
                <a:lnTo>
                  <a:pt x="8270397" y="3756534"/>
                </a:lnTo>
                <a:lnTo>
                  <a:pt x="8314743" y="3664228"/>
                </a:lnTo>
                <a:lnTo>
                  <a:pt x="8359088" y="3565931"/>
                </a:lnTo>
                <a:lnTo>
                  <a:pt x="8403433" y="3462032"/>
                </a:lnTo>
                <a:lnTo>
                  <a:pt x="8469951" y="3296583"/>
                </a:lnTo>
                <a:lnTo>
                  <a:pt x="8536469" y="3120925"/>
                </a:lnTo>
                <a:lnTo>
                  <a:pt x="8602987" y="2936617"/>
                </a:lnTo>
                <a:lnTo>
                  <a:pt x="8691678" y="2680256"/>
                </a:lnTo>
                <a:lnTo>
                  <a:pt x="8802541" y="2348454"/>
                </a:lnTo>
                <a:lnTo>
                  <a:pt x="8869059" y="2146455"/>
                </a:lnTo>
              </a:path>
            </a:pathLst>
          </a:custGeom>
          <a:ln w="19050">
            <a:solidFill>
              <a:srgbClr val="000000"/>
            </a:solidFill>
            <a:tailEnd type="triangle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AC762C6-B978-412C-8EC2-CE6BA8881F52}"/>
              </a:ext>
            </a:extLst>
          </p:cNvPr>
          <p:cNvCxnSpPr>
            <a:cxnSpLocks/>
          </p:cNvCxnSpPr>
          <p:nvPr/>
        </p:nvCxnSpPr>
        <p:spPr>
          <a:xfrm flipV="1">
            <a:off x="4023214" y="3819778"/>
            <a:ext cx="0" cy="841269"/>
          </a:xfrm>
          <a:prstGeom prst="straightConnector1">
            <a:avLst/>
          </a:prstGeom>
          <a:ln w="25400">
            <a:solidFill>
              <a:srgbClr val="FF0000">
                <a:alpha val="2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92DB566-6B77-4307-B34F-8109449381B9}"/>
              </a:ext>
            </a:extLst>
          </p:cNvPr>
          <p:cNvSpPr txBox="1"/>
          <p:nvPr/>
        </p:nvSpPr>
        <p:spPr>
          <a:xfrm>
            <a:off x="805509" y="5446974"/>
            <a:ext cx="372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/>
              <a:t>Microwave cavity</a:t>
            </a:r>
            <a:endParaRPr lang="ko-KR" alt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5FB3B-389C-4A35-8ABD-6B02DF0E385D}"/>
                  </a:ext>
                </a:extLst>
              </p:cNvPr>
              <p:cNvSpPr txBox="1"/>
              <p:nvPr/>
            </p:nvSpPr>
            <p:spPr>
              <a:xfrm>
                <a:off x="5879167" y="4300302"/>
                <a:ext cx="5579006" cy="69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signal</m:t>
                          </m:r>
                        </m:sub>
                      </m:sSub>
                      <m:r>
                        <a:rPr lang="en-US" altLang="ko-K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altLang="ko-K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sz="36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5FB3B-389C-4A35-8ABD-6B02DF0E3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167" y="4300302"/>
                <a:ext cx="5579006" cy="698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C3B26852-CB3F-422B-A28C-B02E2D39E2E7}"/>
              </a:ext>
            </a:extLst>
          </p:cNvPr>
          <p:cNvCxnSpPr/>
          <p:nvPr/>
        </p:nvCxnSpPr>
        <p:spPr>
          <a:xfrm flipV="1">
            <a:off x="4024142" y="2431636"/>
            <a:ext cx="0" cy="2946400"/>
          </a:xfrm>
          <a:prstGeom prst="straightConnector1">
            <a:avLst/>
          </a:prstGeom>
          <a:ln>
            <a:solidFill>
              <a:srgbClr val="2C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6E51F80C-1700-47C0-9078-D30D83417845}"/>
              </a:ext>
            </a:extLst>
          </p:cNvPr>
          <p:cNvCxnSpPr/>
          <p:nvPr/>
        </p:nvCxnSpPr>
        <p:spPr>
          <a:xfrm flipV="1">
            <a:off x="5475571" y="2431636"/>
            <a:ext cx="0" cy="2946400"/>
          </a:xfrm>
          <a:prstGeom prst="straightConnector1">
            <a:avLst/>
          </a:prstGeom>
          <a:ln>
            <a:solidFill>
              <a:srgbClr val="2C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B6BC183B-21B6-4222-AB3F-E99F6A932CAA}"/>
              </a:ext>
            </a:extLst>
          </p:cNvPr>
          <p:cNvCxnSpPr/>
          <p:nvPr/>
        </p:nvCxnSpPr>
        <p:spPr>
          <a:xfrm flipV="1">
            <a:off x="6999571" y="2431636"/>
            <a:ext cx="0" cy="2946400"/>
          </a:xfrm>
          <a:prstGeom prst="straightConnector1">
            <a:avLst/>
          </a:prstGeom>
          <a:ln>
            <a:solidFill>
              <a:srgbClr val="2C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783AF11E-657F-4245-A4CD-DC41F3F584D7}"/>
              </a:ext>
            </a:extLst>
          </p:cNvPr>
          <p:cNvCxnSpPr/>
          <p:nvPr/>
        </p:nvCxnSpPr>
        <p:spPr>
          <a:xfrm flipV="1">
            <a:off x="4764370" y="2431636"/>
            <a:ext cx="0" cy="2946400"/>
          </a:xfrm>
          <a:prstGeom prst="straightConnector1">
            <a:avLst/>
          </a:prstGeom>
          <a:ln>
            <a:solidFill>
              <a:srgbClr val="2C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A5B5332B-8F98-454D-9662-4AD496935DDB}"/>
              </a:ext>
            </a:extLst>
          </p:cNvPr>
          <p:cNvCxnSpPr/>
          <p:nvPr/>
        </p:nvCxnSpPr>
        <p:spPr>
          <a:xfrm flipV="1">
            <a:off x="7710770" y="2431636"/>
            <a:ext cx="0" cy="2946400"/>
          </a:xfrm>
          <a:prstGeom prst="straightConnector1">
            <a:avLst/>
          </a:prstGeom>
          <a:ln>
            <a:solidFill>
              <a:srgbClr val="2C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C7E7E8F6-5F30-41B8-87CF-73B9D28905C8}"/>
              </a:ext>
            </a:extLst>
          </p:cNvPr>
          <p:cNvCxnSpPr/>
          <p:nvPr/>
        </p:nvCxnSpPr>
        <p:spPr>
          <a:xfrm flipV="1">
            <a:off x="6273856" y="2431636"/>
            <a:ext cx="0" cy="2946400"/>
          </a:xfrm>
          <a:prstGeom prst="straightConnector1">
            <a:avLst/>
          </a:prstGeom>
          <a:ln>
            <a:solidFill>
              <a:srgbClr val="2C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E113906-0030-4034-B657-86C5F524196F}"/>
              </a:ext>
            </a:extLst>
          </p:cNvPr>
          <p:cNvCxnSpPr/>
          <p:nvPr/>
        </p:nvCxnSpPr>
        <p:spPr>
          <a:xfrm flipV="1">
            <a:off x="3370999" y="2431636"/>
            <a:ext cx="0" cy="2946400"/>
          </a:xfrm>
          <a:prstGeom prst="straightConnector1">
            <a:avLst/>
          </a:prstGeom>
          <a:ln>
            <a:solidFill>
              <a:srgbClr val="2C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3F5B70C-7C04-44A4-A341-54EAA1FE767A}"/>
              </a:ext>
            </a:extLst>
          </p:cNvPr>
          <p:cNvSpPr txBox="1"/>
          <p:nvPr/>
        </p:nvSpPr>
        <p:spPr>
          <a:xfrm>
            <a:off x="4003838" y="564318"/>
            <a:ext cx="2902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i="1" dirty="0">
                <a:solidFill>
                  <a:srgbClr val="2C09FF"/>
                </a:solidFill>
              </a:rPr>
              <a:t>Resonant mode electric field</a:t>
            </a:r>
          </a:p>
          <a:p>
            <a:pPr algn="ctr"/>
            <a:r>
              <a:rPr lang="en-US" altLang="ko-KR" sz="2400" b="1" i="1" dirty="0">
                <a:solidFill>
                  <a:srgbClr val="2C09FF"/>
                </a:solidFill>
              </a:rPr>
              <a:t>(Thermal noise + signal)</a:t>
            </a:r>
            <a:endParaRPr lang="ko-KR" altLang="en-US" sz="2400" b="1" i="1" dirty="0">
              <a:solidFill>
                <a:srgbClr val="2C09FF"/>
              </a:solidFill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AF491AC6-8747-4416-BC76-6F8972B6FE28}"/>
              </a:ext>
            </a:extLst>
          </p:cNvPr>
          <p:cNvSpPr/>
          <p:nvPr/>
        </p:nvSpPr>
        <p:spPr>
          <a:xfrm>
            <a:off x="7289855" y="1621626"/>
            <a:ext cx="2561191" cy="1143897"/>
          </a:xfrm>
          <a:custGeom>
            <a:avLst/>
            <a:gdLst>
              <a:gd name="connsiteX0" fmla="*/ 0 w 1524000"/>
              <a:gd name="connsiteY0" fmla="*/ 1030514 h 1030514"/>
              <a:gd name="connsiteX1" fmla="*/ 0 w 1524000"/>
              <a:gd name="connsiteY1" fmla="*/ 0 h 1030514"/>
              <a:gd name="connsiteX2" fmla="*/ 1524000 w 1524000"/>
              <a:gd name="connsiteY2" fmla="*/ 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0" h="1030514">
                <a:moveTo>
                  <a:pt x="0" y="1030514"/>
                </a:moveTo>
                <a:lnTo>
                  <a:pt x="0" y="0"/>
                </a:lnTo>
                <a:lnTo>
                  <a:pt x="1524000" y="0"/>
                </a:lnTo>
              </a:path>
            </a:pathLst>
          </a:cu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C8E61F-343D-46F8-8826-A22D2FE3DA36}"/>
              </a:ext>
            </a:extLst>
          </p:cNvPr>
          <p:cNvSpPr txBox="1"/>
          <p:nvPr/>
        </p:nvSpPr>
        <p:spPr>
          <a:xfrm>
            <a:off x="8073628" y="1175267"/>
            <a:ext cx="219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Matched antenna</a:t>
            </a:r>
            <a:endParaRPr lang="ko-KR" altLang="en-US" i="1" dirty="0"/>
          </a:p>
        </p:txBody>
      </p:sp>
      <p:sp>
        <p:nvSpPr>
          <p:cNvPr id="30" name="object 40">
            <a:extLst>
              <a:ext uri="{FF2B5EF4-FFF2-40B4-BE49-F238E27FC236}">
                <a16:creationId xmlns:a16="http://schemas.microsoft.com/office/drawing/2014/main" id="{29A686F7-9B63-4EE0-AC36-CEFC4D6614E1}"/>
              </a:ext>
            </a:extLst>
          </p:cNvPr>
          <p:cNvSpPr/>
          <p:nvPr/>
        </p:nvSpPr>
        <p:spPr>
          <a:xfrm rot="795598">
            <a:off x="2784213" y="4110492"/>
            <a:ext cx="2016505" cy="355388"/>
          </a:xfrm>
          <a:custGeom>
            <a:avLst/>
            <a:gdLst/>
            <a:ahLst/>
            <a:cxnLst/>
            <a:rect l="l" t="t" r="r" b="b"/>
            <a:pathLst>
              <a:path w="8869680" h="4293235">
                <a:moveTo>
                  <a:pt x="0" y="2146455"/>
                </a:moveTo>
                <a:lnTo>
                  <a:pt x="155208" y="1678220"/>
                </a:lnTo>
                <a:lnTo>
                  <a:pt x="243899" y="1419369"/>
                </a:lnTo>
                <a:lnTo>
                  <a:pt x="310417" y="1232538"/>
                </a:lnTo>
                <a:lnTo>
                  <a:pt x="376935" y="1053820"/>
                </a:lnTo>
                <a:lnTo>
                  <a:pt x="443452" y="884800"/>
                </a:lnTo>
                <a:lnTo>
                  <a:pt x="487798" y="778253"/>
                </a:lnTo>
                <a:lnTo>
                  <a:pt x="532143" y="677105"/>
                </a:lnTo>
                <a:lnTo>
                  <a:pt x="576488" y="581756"/>
                </a:lnTo>
                <a:lnTo>
                  <a:pt x="620834" y="492583"/>
                </a:lnTo>
                <a:lnTo>
                  <a:pt x="665179" y="409936"/>
                </a:lnTo>
                <a:lnTo>
                  <a:pt x="709524" y="334143"/>
                </a:lnTo>
                <a:lnTo>
                  <a:pt x="753870" y="265502"/>
                </a:lnTo>
                <a:lnTo>
                  <a:pt x="798215" y="204284"/>
                </a:lnTo>
                <a:lnTo>
                  <a:pt x="842560" y="150731"/>
                </a:lnTo>
                <a:lnTo>
                  <a:pt x="886905" y="105054"/>
                </a:lnTo>
                <a:lnTo>
                  <a:pt x="931251" y="67434"/>
                </a:lnTo>
                <a:lnTo>
                  <a:pt x="975596" y="38019"/>
                </a:lnTo>
                <a:lnTo>
                  <a:pt x="1019941" y="16925"/>
                </a:lnTo>
                <a:lnTo>
                  <a:pt x="1064287" y="4235"/>
                </a:lnTo>
                <a:lnTo>
                  <a:pt x="1108632" y="0"/>
                </a:lnTo>
                <a:lnTo>
                  <a:pt x="1130805" y="1059"/>
                </a:lnTo>
                <a:lnTo>
                  <a:pt x="1175150" y="9526"/>
                </a:lnTo>
                <a:lnTo>
                  <a:pt x="1219495" y="26426"/>
                </a:lnTo>
                <a:lnTo>
                  <a:pt x="1263840" y="51693"/>
                </a:lnTo>
                <a:lnTo>
                  <a:pt x="1308186" y="85227"/>
                </a:lnTo>
                <a:lnTo>
                  <a:pt x="1352531" y="126896"/>
                </a:lnTo>
                <a:lnTo>
                  <a:pt x="1396876" y="176536"/>
                </a:lnTo>
                <a:lnTo>
                  <a:pt x="1441222" y="233949"/>
                </a:lnTo>
                <a:lnTo>
                  <a:pt x="1485567" y="298910"/>
                </a:lnTo>
                <a:lnTo>
                  <a:pt x="1529912" y="371163"/>
                </a:lnTo>
                <a:lnTo>
                  <a:pt x="1574258" y="450422"/>
                </a:lnTo>
                <a:lnTo>
                  <a:pt x="1618603" y="536375"/>
                </a:lnTo>
                <a:lnTo>
                  <a:pt x="1662948" y="628682"/>
                </a:lnTo>
                <a:lnTo>
                  <a:pt x="1707293" y="726978"/>
                </a:lnTo>
                <a:lnTo>
                  <a:pt x="1751639" y="830877"/>
                </a:lnTo>
                <a:lnTo>
                  <a:pt x="1818157" y="996326"/>
                </a:lnTo>
                <a:lnTo>
                  <a:pt x="1884675" y="1171984"/>
                </a:lnTo>
                <a:lnTo>
                  <a:pt x="1951193" y="1356292"/>
                </a:lnTo>
                <a:lnTo>
                  <a:pt x="2039883" y="1612653"/>
                </a:lnTo>
                <a:lnTo>
                  <a:pt x="2150746" y="1944455"/>
                </a:lnTo>
                <a:lnTo>
                  <a:pt x="2394646" y="2680256"/>
                </a:lnTo>
                <a:lnTo>
                  <a:pt x="2483336" y="2936617"/>
                </a:lnTo>
                <a:lnTo>
                  <a:pt x="2549854" y="3120925"/>
                </a:lnTo>
                <a:lnTo>
                  <a:pt x="2616372" y="3296583"/>
                </a:lnTo>
                <a:lnTo>
                  <a:pt x="2682890" y="3462032"/>
                </a:lnTo>
                <a:lnTo>
                  <a:pt x="2727235" y="3565931"/>
                </a:lnTo>
                <a:lnTo>
                  <a:pt x="2771581" y="3664228"/>
                </a:lnTo>
                <a:lnTo>
                  <a:pt x="2815926" y="3756534"/>
                </a:lnTo>
                <a:lnTo>
                  <a:pt x="2860271" y="3842487"/>
                </a:lnTo>
                <a:lnTo>
                  <a:pt x="2904616" y="3921746"/>
                </a:lnTo>
                <a:lnTo>
                  <a:pt x="2948962" y="3993999"/>
                </a:lnTo>
                <a:lnTo>
                  <a:pt x="2993307" y="4058960"/>
                </a:lnTo>
                <a:lnTo>
                  <a:pt x="3037652" y="4116374"/>
                </a:lnTo>
                <a:lnTo>
                  <a:pt x="3081998" y="4166013"/>
                </a:lnTo>
                <a:lnTo>
                  <a:pt x="3126343" y="4207682"/>
                </a:lnTo>
                <a:lnTo>
                  <a:pt x="3170688" y="4241216"/>
                </a:lnTo>
                <a:lnTo>
                  <a:pt x="3215034" y="4266483"/>
                </a:lnTo>
                <a:lnTo>
                  <a:pt x="3259379" y="4283384"/>
                </a:lnTo>
                <a:lnTo>
                  <a:pt x="3303724" y="4291851"/>
                </a:lnTo>
                <a:lnTo>
                  <a:pt x="3325897" y="4292910"/>
                </a:lnTo>
                <a:lnTo>
                  <a:pt x="3348069" y="4291851"/>
                </a:lnTo>
                <a:lnTo>
                  <a:pt x="3392415" y="4283384"/>
                </a:lnTo>
                <a:lnTo>
                  <a:pt x="3436760" y="4266483"/>
                </a:lnTo>
                <a:lnTo>
                  <a:pt x="3481105" y="4241216"/>
                </a:lnTo>
                <a:lnTo>
                  <a:pt x="3525451" y="4207682"/>
                </a:lnTo>
                <a:lnTo>
                  <a:pt x="3569796" y="4166013"/>
                </a:lnTo>
                <a:lnTo>
                  <a:pt x="3614141" y="4116374"/>
                </a:lnTo>
                <a:lnTo>
                  <a:pt x="3658487" y="4058960"/>
                </a:lnTo>
                <a:lnTo>
                  <a:pt x="3702832" y="3993999"/>
                </a:lnTo>
                <a:lnTo>
                  <a:pt x="3747177" y="3921746"/>
                </a:lnTo>
                <a:lnTo>
                  <a:pt x="3791522" y="3842487"/>
                </a:lnTo>
                <a:lnTo>
                  <a:pt x="3835868" y="3756534"/>
                </a:lnTo>
                <a:lnTo>
                  <a:pt x="3880213" y="3664228"/>
                </a:lnTo>
                <a:lnTo>
                  <a:pt x="3924558" y="3565931"/>
                </a:lnTo>
                <a:lnTo>
                  <a:pt x="3968904" y="3462032"/>
                </a:lnTo>
                <a:lnTo>
                  <a:pt x="4035422" y="3296583"/>
                </a:lnTo>
                <a:lnTo>
                  <a:pt x="4101939" y="3120925"/>
                </a:lnTo>
                <a:lnTo>
                  <a:pt x="4168457" y="2936617"/>
                </a:lnTo>
                <a:lnTo>
                  <a:pt x="4257148" y="2680256"/>
                </a:lnTo>
                <a:lnTo>
                  <a:pt x="4368011" y="2348454"/>
                </a:lnTo>
                <a:lnTo>
                  <a:pt x="4611910" y="1612653"/>
                </a:lnTo>
                <a:lnTo>
                  <a:pt x="4700601" y="1356292"/>
                </a:lnTo>
                <a:lnTo>
                  <a:pt x="4767119" y="1171984"/>
                </a:lnTo>
                <a:lnTo>
                  <a:pt x="4833637" y="996326"/>
                </a:lnTo>
                <a:lnTo>
                  <a:pt x="4900155" y="830877"/>
                </a:lnTo>
                <a:lnTo>
                  <a:pt x="4944500" y="726978"/>
                </a:lnTo>
                <a:lnTo>
                  <a:pt x="4988845" y="628682"/>
                </a:lnTo>
                <a:lnTo>
                  <a:pt x="5033191" y="536375"/>
                </a:lnTo>
                <a:lnTo>
                  <a:pt x="5077536" y="450422"/>
                </a:lnTo>
                <a:lnTo>
                  <a:pt x="5121881" y="371163"/>
                </a:lnTo>
                <a:lnTo>
                  <a:pt x="5166227" y="298910"/>
                </a:lnTo>
                <a:lnTo>
                  <a:pt x="5210572" y="233949"/>
                </a:lnTo>
                <a:lnTo>
                  <a:pt x="5254917" y="176536"/>
                </a:lnTo>
                <a:lnTo>
                  <a:pt x="5299263" y="126896"/>
                </a:lnTo>
                <a:lnTo>
                  <a:pt x="5343608" y="85227"/>
                </a:lnTo>
                <a:lnTo>
                  <a:pt x="5387953" y="51693"/>
                </a:lnTo>
                <a:lnTo>
                  <a:pt x="5432298" y="26426"/>
                </a:lnTo>
                <a:lnTo>
                  <a:pt x="5476644" y="9526"/>
                </a:lnTo>
                <a:lnTo>
                  <a:pt x="5520989" y="1059"/>
                </a:lnTo>
                <a:lnTo>
                  <a:pt x="5543162" y="0"/>
                </a:lnTo>
                <a:lnTo>
                  <a:pt x="5565334" y="1059"/>
                </a:lnTo>
                <a:lnTo>
                  <a:pt x="5609680" y="9526"/>
                </a:lnTo>
                <a:lnTo>
                  <a:pt x="5654025" y="26426"/>
                </a:lnTo>
                <a:lnTo>
                  <a:pt x="5698370" y="51693"/>
                </a:lnTo>
                <a:lnTo>
                  <a:pt x="5742715" y="85227"/>
                </a:lnTo>
                <a:lnTo>
                  <a:pt x="5787061" y="126896"/>
                </a:lnTo>
                <a:lnTo>
                  <a:pt x="5831406" y="176536"/>
                </a:lnTo>
                <a:lnTo>
                  <a:pt x="5875751" y="233949"/>
                </a:lnTo>
                <a:lnTo>
                  <a:pt x="5920097" y="298910"/>
                </a:lnTo>
                <a:lnTo>
                  <a:pt x="5964442" y="371163"/>
                </a:lnTo>
                <a:lnTo>
                  <a:pt x="6008787" y="450422"/>
                </a:lnTo>
                <a:lnTo>
                  <a:pt x="6053133" y="536375"/>
                </a:lnTo>
                <a:lnTo>
                  <a:pt x="6097478" y="628682"/>
                </a:lnTo>
                <a:lnTo>
                  <a:pt x="6141823" y="726978"/>
                </a:lnTo>
                <a:lnTo>
                  <a:pt x="6186168" y="830877"/>
                </a:lnTo>
                <a:lnTo>
                  <a:pt x="6252686" y="996326"/>
                </a:lnTo>
                <a:lnTo>
                  <a:pt x="6319204" y="1171984"/>
                </a:lnTo>
                <a:lnTo>
                  <a:pt x="6385722" y="1356292"/>
                </a:lnTo>
                <a:lnTo>
                  <a:pt x="6474413" y="1612653"/>
                </a:lnTo>
                <a:lnTo>
                  <a:pt x="6585276" y="1944455"/>
                </a:lnTo>
                <a:lnTo>
                  <a:pt x="6829175" y="2680256"/>
                </a:lnTo>
                <a:lnTo>
                  <a:pt x="6917866" y="2936617"/>
                </a:lnTo>
                <a:lnTo>
                  <a:pt x="6984384" y="3120925"/>
                </a:lnTo>
                <a:lnTo>
                  <a:pt x="7050902" y="3296583"/>
                </a:lnTo>
                <a:lnTo>
                  <a:pt x="7117420" y="3462032"/>
                </a:lnTo>
                <a:lnTo>
                  <a:pt x="7161765" y="3565931"/>
                </a:lnTo>
                <a:lnTo>
                  <a:pt x="7206110" y="3664228"/>
                </a:lnTo>
                <a:lnTo>
                  <a:pt x="7250456" y="3756534"/>
                </a:lnTo>
                <a:lnTo>
                  <a:pt x="7294801" y="3842487"/>
                </a:lnTo>
                <a:lnTo>
                  <a:pt x="7339146" y="3921746"/>
                </a:lnTo>
                <a:lnTo>
                  <a:pt x="7383491" y="3993999"/>
                </a:lnTo>
                <a:lnTo>
                  <a:pt x="7427837" y="4058960"/>
                </a:lnTo>
                <a:lnTo>
                  <a:pt x="7472182" y="4116374"/>
                </a:lnTo>
                <a:lnTo>
                  <a:pt x="7516527" y="4166013"/>
                </a:lnTo>
                <a:lnTo>
                  <a:pt x="7560873" y="4207682"/>
                </a:lnTo>
                <a:lnTo>
                  <a:pt x="7605218" y="4241216"/>
                </a:lnTo>
                <a:lnTo>
                  <a:pt x="7649563" y="4266483"/>
                </a:lnTo>
                <a:lnTo>
                  <a:pt x="7693909" y="4283384"/>
                </a:lnTo>
                <a:lnTo>
                  <a:pt x="7738254" y="4291851"/>
                </a:lnTo>
                <a:lnTo>
                  <a:pt x="7760426" y="4292910"/>
                </a:lnTo>
                <a:lnTo>
                  <a:pt x="7782599" y="4291851"/>
                </a:lnTo>
                <a:lnTo>
                  <a:pt x="7826944" y="4283384"/>
                </a:lnTo>
                <a:lnTo>
                  <a:pt x="7871290" y="4266483"/>
                </a:lnTo>
                <a:lnTo>
                  <a:pt x="7915635" y="4241216"/>
                </a:lnTo>
                <a:lnTo>
                  <a:pt x="7959980" y="4207682"/>
                </a:lnTo>
                <a:lnTo>
                  <a:pt x="8004326" y="4166013"/>
                </a:lnTo>
                <a:lnTo>
                  <a:pt x="8048671" y="4116374"/>
                </a:lnTo>
                <a:lnTo>
                  <a:pt x="8093016" y="4058960"/>
                </a:lnTo>
                <a:lnTo>
                  <a:pt x="8137362" y="3993999"/>
                </a:lnTo>
                <a:lnTo>
                  <a:pt x="8181707" y="3921746"/>
                </a:lnTo>
                <a:lnTo>
                  <a:pt x="8226052" y="3842487"/>
                </a:lnTo>
                <a:lnTo>
                  <a:pt x="8270397" y="3756534"/>
                </a:lnTo>
                <a:lnTo>
                  <a:pt x="8314743" y="3664228"/>
                </a:lnTo>
                <a:lnTo>
                  <a:pt x="8359088" y="3565931"/>
                </a:lnTo>
                <a:lnTo>
                  <a:pt x="8403433" y="3462032"/>
                </a:lnTo>
                <a:lnTo>
                  <a:pt x="8469951" y="3296583"/>
                </a:lnTo>
                <a:lnTo>
                  <a:pt x="8536469" y="3120925"/>
                </a:lnTo>
                <a:lnTo>
                  <a:pt x="8602987" y="2936617"/>
                </a:lnTo>
                <a:lnTo>
                  <a:pt x="8691678" y="2680256"/>
                </a:lnTo>
                <a:lnTo>
                  <a:pt x="8802541" y="2348454"/>
                </a:lnTo>
                <a:lnTo>
                  <a:pt x="8869059" y="2146455"/>
                </a:lnTo>
              </a:path>
            </a:pathLst>
          </a:custGeom>
          <a:ln w="19050">
            <a:solidFill>
              <a:srgbClr val="000000"/>
            </a:solidFill>
            <a:tailEnd type="triangle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55B3B994-8968-46C4-A249-C708600A8977}"/>
              </a:ext>
            </a:extLst>
          </p:cNvPr>
          <p:cNvCxnSpPr>
            <a:cxnSpLocks/>
          </p:cNvCxnSpPr>
          <p:nvPr/>
        </p:nvCxnSpPr>
        <p:spPr>
          <a:xfrm flipV="1">
            <a:off x="4764370" y="4529014"/>
            <a:ext cx="0" cy="841269"/>
          </a:xfrm>
          <a:prstGeom prst="straightConnector1">
            <a:avLst/>
          </a:prstGeom>
          <a:ln w="25400">
            <a:solidFill>
              <a:srgbClr val="FF0000">
                <a:alpha val="2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40">
            <a:extLst>
              <a:ext uri="{FF2B5EF4-FFF2-40B4-BE49-F238E27FC236}">
                <a16:creationId xmlns:a16="http://schemas.microsoft.com/office/drawing/2014/main" id="{968F61DD-F4D9-4155-B076-B1F9C8E2BC3C}"/>
              </a:ext>
            </a:extLst>
          </p:cNvPr>
          <p:cNvSpPr/>
          <p:nvPr/>
        </p:nvSpPr>
        <p:spPr>
          <a:xfrm rot="795598">
            <a:off x="3495414" y="2926421"/>
            <a:ext cx="2016505" cy="355388"/>
          </a:xfrm>
          <a:custGeom>
            <a:avLst/>
            <a:gdLst/>
            <a:ahLst/>
            <a:cxnLst/>
            <a:rect l="l" t="t" r="r" b="b"/>
            <a:pathLst>
              <a:path w="8869680" h="4293235">
                <a:moveTo>
                  <a:pt x="0" y="2146455"/>
                </a:moveTo>
                <a:lnTo>
                  <a:pt x="155208" y="1678220"/>
                </a:lnTo>
                <a:lnTo>
                  <a:pt x="243899" y="1419369"/>
                </a:lnTo>
                <a:lnTo>
                  <a:pt x="310417" y="1232538"/>
                </a:lnTo>
                <a:lnTo>
                  <a:pt x="376935" y="1053820"/>
                </a:lnTo>
                <a:lnTo>
                  <a:pt x="443452" y="884800"/>
                </a:lnTo>
                <a:lnTo>
                  <a:pt x="487798" y="778253"/>
                </a:lnTo>
                <a:lnTo>
                  <a:pt x="532143" y="677105"/>
                </a:lnTo>
                <a:lnTo>
                  <a:pt x="576488" y="581756"/>
                </a:lnTo>
                <a:lnTo>
                  <a:pt x="620834" y="492583"/>
                </a:lnTo>
                <a:lnTo>
                  <a:pt x="665179" y="409936"/>
                </a:lnTo>
                <a:lnTo>
                  <a:pt x="709524" y="334143"/>
                </a:lnTo>
                <a:lnTo>
                  <a:pt x="753870" y="265502"/>
                </a:lnTo>
                <a:lnTo>
                  <a:pt x="798215" y="204284"/>
                </a:lnTo>
                <a:lnTo>
                  <a:pt x="842560" y="150731"/>
                </a:lnTo>
                <a:lnTo>
                  <a:pt x="886905" y="105054"/>
                </a:lnTo>
                <a:lnTo>
                  <a:pt x="931251" y="67434"/>
                </a:lnTo>
                <a:lnTo>
                  <a:pt x="975596" y="38019"/>
                </a:lnTo>
                <a:lnTo>
                  <a:pt x="1019941" y="16925"/>
                </a:lnTo>
                <a:lnTo>
                  <a:pt x="1064287" y="4235"/>
                </a:lnTo>
                <a:lnTo>
                  <a:pt x="1108632" y="0"/>
                </a:lnTo>
                <a:lnTo>
                  <a:pt x="1130805" y="1059"/>
                </a:lnTo>
                <a:lnTo>
                  <a:pt x="1175150" y="9526"/>
                </a:lnTo>
                <a:lnTo>
                  <a:pt x="1219495" y="26426"/>
                </a:lnTo>
                <a:lnTo>
                  <a:pt x="1263840" y="51693"/>
                </a:lnTo>
                <a:lnTo>
                  <a:pt x="1308186" y="85227"/>
                </a:lnTo>
                <a:lnTo>
                  <a:pt x="1352531" y="126896"/>
                </a:lnTo>
                <a:lnTo>
                  <a:pt x="1396876" y="176536"/>
                </a:lnTo>
                <a:lnTo>
                  <a:pt x="1441222" y="233949"/>
                </a:lnTo>
                <a:lnTo>
                  <a:pt x="1485567" y="298910"/>
                </a:lnTo>
                <a:lnTo>
                  <a:pt x="1529912" y="371163"/>
                </a:lnTo>
                <a:lnTo>
                  <a:pt x="1574258" y="450422"/>
                </a:lnTo>
                <a:lnTo>
                  <a:pt x="1618603" y="536375"/>
                </a:lnTo>
                <a:lnTo>
                  <a:pt x="1662948" y="628682"/>
                </a:lnTo>
                <a:lnTo>
                  <a:pt x="1707293" y="726978"/>
                </a:lnTo>
                <a:lnTo>
                  <a:pt x="1751639" y="830877"/>
                </a:lnTo>
                <a:lnTo>
                  <a:pt x="1818157" y="996326"/>
                </a:lnTo>
                <a:lnTo>
                  <a:pt x="1884675" y="1171984"/>
                </a:lnTo>
                <a:lnTo>
                  <a:pt x="1951193" y="1356292"/>
                </a:lnTo>
                <a:lnTo>
                  <a:pt x="2039883" y="1612653"/>
                </a:lnTo>
                <a:lnTo>
                  <a:pt x="2150746" y="1944455"/>
                </a:lnTo>
                <a:lnTo>
                  <a:pt x="2394646" y="2680256"/>
                </a:lnTo>
                <a:lnTo>
                  <a:pt x="2483336" y="2936617"/>
                </a:lnTo>
                <a:lnTo>
                  <a:pt x="2549854" y="3120925"/>
                </a:lnTo>
                <a:lnTo>
                  <a:pt x="2616372" y="3296583"/>
                </a:lnTo>
                <a:lnTo>
                  <a:pt x="2682890" y="3462032"/>
                </a:lnTo>
                <a:lnTo>
                  <a:pt x="2727235" y="3565931"/>
                </a:lnTo>
                <a:lnTo>
                  <a:pt x="2771581" y="3664228"/>
                </a:lnTo>
                <a:lnTo>
                  <a:pt x="2815926" y="3756534"/>
                </a:lnTo>
                <a:lnTo>
                  <a:pt x="2860271" y="3842487"/>
                </a:lnTo>
                <a:lnTo>
                  <a:pt x="2904616" y="3921746"/>
                </a:lnTo>
                <a:lnTo>
                  <a:pt x="2948962" y="3993999"/>
                </a:lnTo>
                <a:lnTo>
                  <a:pt x="2993307" y="4058960"/>
                </a:lnTo>
                <a:lnTo>
                  <a:pt x="3037652" y="4116374"/>
                </a:lnTo>
                <a:lnTo>
                  <a:pt x="3081998" y="4166013"/>
                </a:lnTo>
                <a:lnTo>
                  <a:pt x="3126343" y="4207682"/>
                </a:lnTo>
                <a:lnTo>
                  <a:pt x="3170688" y="4241216"/>
                </a:lnTo>
                <a:lnTo>
                  <a:pt x="3215034" y="4266483"/>
                </a:lnTo>
                <a:lnTo>
                  <a:pt x="3259379" y="4283384"/>
                </a:lnTo>
                <a:lnTo>
                  <a:pt x="3303724" y="4291851"/>
                </a:lnTo>
                <a:lnTo>
                  <a:pt x="3325897" y="4292910"/>
                </a:lnTo>
                <a:lnTo>
                  <a:pt x="3348069" y="4291851"/>
                </a:lnTo>
                <a:lnTo>
                  <a:pt x="3392415" y="4283384"/>
                </a:lnTo>
                <a:lnTo>
                  <a:pt x="3436760" y="4266483"/>
                </a:lnTo>
                <a:lnTo>
                  <a:pt x="3481105" y="4241216"/>
                </a:lnTo>
                <a:lnTo>
                  <a:pt x="3525451" y="4207682"/>
                </a:lnTo>
                <a:lnTo>
                  <a:pt x="3569796" y="4166013"/>
                </a:lnTo>
                <a:lnTo>
                  <a:pt x="3614141" y="4116374"/>
                </a:lnTo>
                <a:lnTo>
                  <a:pt x="3658487" y="4058960"/>
                </a:lnTo>
                <a:lnTo>
                  <a:pt x="3702832" y="3993999"/>
                </a:lnTo>
                <a:lnTo>
                  <a:pt x="3747177" y="3921746"/>
                </a:lnTo>
                <a:lnTo>
                  <a:pt x="3791522" y="3842487"/>
                </a:lnTo>
                <a:lnTo>
                  <a:pt x="3835868" y="3756534"/>
                </a:lnTo>
                <a:lnTo>
                  <a:pt x="3880213" y="3664228"/>
                </a:lnTo>
                <a:lnTo>
                  <a:pt x="3924558" y="3565931"/>
                </a:lnTo>
                <a:lnTo>
                  <a:pt x="3968904" y="3462032"/>
                </a:lnTo>
                <a:lnTo>
                  <a:pt x="4035422" y="3296583"/>
                </a:lnTo>
                <a:lnTo>
                  <a:pt x="4101939" y="3120925"/>
                </a:lnTo>
                <a:lnTo>
                  <a:pt x="4168457" y="2936617"/>
                </a:lnTo>
                <a:lnTo>
                  <a:pt x="4257148" y="2680256"/>
                </a:lnTo>
                <a:lnTo>
                  <a:pt x="4368011" y="2348454"/>
                </a:lnTo>
                <a:lnTo>
                  <a:pt x="4611910" y="1612653"/>
                </a:lnTo>
                <a:lnTo>
                  <a:pt x="4700601" y="1356292"/>
                </a:lnTo>
                <a:lnTo>
                  <a:pt x="4767119" y="1171984"/>
                </a:lnTo>
                <a:lnTo>
                  <a:pt x="4833637" y="996326"/>
                </a:lnTo>
                <a:lnTo>
                  <a:pt x="4900155" y="830877"/>
                </a:lnTo>
                <a:lnTo>
                  <a:pt x="4944500" y="726978"/>
                </a:lnTo>
                <a:lnTo>
                  <a:pt x="4988845" y="628682"/>
                </a:lnTo>
                <a:lnTo>
                  <a:pt x="5033191" y="536375"/>
                </a:lnTo>
                <a:lnTo>
                  <a:pt x="5077536" y="450422"/>
                </a:lnTo>
                <a:lnTo>
                  <a:pt x="5121881" y="371163"/>
                </a:lnTo>
                <a:lnTo>
                  <a:pt x="5166227" y="298910"/>
                </a:lnTo>
                <a:lnTo>
                  <a:pt x="5210572" y="233949"/>
                </a:lnTo>
                <a:lnTo>
                  <a:pt x="5254917" y="176536"/>
                </a:lnTo>
                <a:lnTo>
                  <a:pt x="5299263" y="126896"/>
                </a:lnTo>
                <a:lnTo>
                  <a:pt x="5343608" y="85227"/>
                </a:lnTo>
                <a:lnTo>
                  <a:pt x="5387953" y="51693"/>
                </a:lnTo>
                <a:lnTo>
                  <a:pt x="5432298" y="26426"/>
                </a:lnTo>
                <a:lnTo>
                  <a:pt x="5476644" y="9526"/>
                </a:lnTo>
                <a:lnTo>
                  <a:pt x="5520989" y="1059"/>
                </a:lnTo>
                <a:lnTo>
                  <a:pt x="5543162" y="0"/>
                </a:lnTo>
                <a:lnTo>
                  <a:pt x="5565334" y="1059"/>
                </a:lnTo>
                <a:lnTo>
                  <a:pt x="5609680" y="9526"/>
                </a:lnTo>
                <a:lnTo>
                  <a:pt x="5654025" y="26426"/>
                </a:lnTo>
                <a:lnTo>
                  <a:pt x="5698370" y="51693"/>
                </a:lnTo>
                <a:lnTo>
                  <a:pt x="5742715" y="85227"/>
                </a:lnTo>
                <a:lnTo>
                  <a:pt x="5787061" y="126896"/>
                </a:lnTo>
                <a:lnTo>
                  <a:pt x="5831406" y="176536"/>
                </a:lnTo>
                <a:lnTo>
                  <a:pt x="5875751" y="233949"/>
                </a:lnTo>
                <a:lnTo>
                  <a:pt x="5920097" y="298910"/>
                </a:lnTo>
                <a:lnTo>
                  <a:pt x="5964442" y="371163"/>
                </a:lnTo>
                <a:lnTo>
                  <a:pt x="6008787" y="450422"/>
                </a:lnTo>
                <a:lnTo>
                  <a:pt x="6053133" y="536375"/>
                </a:lnTo>
                <a:lnTo>
                  <a:pt x="6097478" y="628682"/>
                </a:lnTo>
                <a:lnTo>
                  <a:pt x="6141823" y="726978"/>
                </a:lnTo>
                <a:lnTo>
                  <a:pt x="6186168" y="830877"/>
                </a:lnTo>
                <a:lnTo>
                  <a:pt x="6252686" y="996326"/>
                </a:lnTo>
                <a:lnTo>
                  <a:pt x="6319204" y="1171984"/>
                </a:lnTo>
                <a:lnTo>
                  <a:pt x="6385722" y="1356292"/>
                </a:lnTo>
                <a:lnTo>
                  <a:pt x="6474413" y="1612653"/>
                </a:lnTo>
                <a:lnTo>
                  <a:pt x="6585276" y="1944455"/>
                </a:lnTo>
                <a:lnTo>
                  <a:pt x="6829175" y="2680256"/>
                </a:lnTo>
                <a:lnTo>
                  <a:pt x="6917866" y="2936617"/>
                </a:lnTo>
                <a:lnTo>
                  <a:pt x="6984384" y="3120925"/>
                </a:lnTo>
                <a:lnTo>
                  <a:pt x="7050902" y="3296583"/>
                </a:lnTo>
                <a:lnTo>
                  <a:pt x="7117420" y="3462032"/>
                </a:lnTo>
                <a:lnTo>
                  <a:pt x="7161765" y="3565931"/>
                </a:lnTo>
                <a:lnTo>
                  <a:pt x="7206110" y="3664228"/>
                </a:lnTo>
                <a:lnTo>
                  <a:pt x="7250456" y="3756534"/>
                </a:lnTo>
                <a:lnTo>
                  <a:pt x="7294801" y="3842487"/>
                </a:lnTo>
                <a:lnTo>
                  <a:pt x="7339146" y="3921746"/>
                </a:lnTo>
                <a:lnTo>
                  <a:pt x="7383491" y="3993999"/>
                </a:lnTo>
                <a:lnTo>
                  <a:pt x="7427837" y="4058960"/>
                </a:lnTo>
                <a:lnTo>
                  <a:pt x="7472182" y="4116374"/>
                </a:lnTo>
                <a:lnTo>
                  <a:pt x="7516527" y="4166013"/>
                </a:lnTo>
                <a:lnTo>
                  <a:pt x="7560873" y="4207682"/>
                </a:lnTo>
                <a:lnTo>
                  <a:pt x="7605218" y="4241216"/>
                </a:lnTo>
                <a:lnTo>
                  <a:pt x="7649563" y="4266483"/>
                </a:lnTo>
                <a:lnTo>
                  <a:pt x="7693909" y="4283384"/>
                </a:lnTo>
                <a:lnTo>
                  <a:pt x="7738254" y="4291851"/>
                </a:lnTo>
                <a:lnTo>
                  <a:pt x="7760426" y="4292910"/>
                </a:lnTo>
                <a:lnTo>
                  <a:pt x="7782599" y="4291851"/>
                </a:lnTo>
                <a:lnTo>
                  <a:pt x="7826944" y="4283384"/>
                </a:lnTo>
                <a:lnTo>
                  <a:pt x="7871290" y="4266483"/>
                </a:lnTo>
                <a:lnTo>
                  <a:pt x="7915635" y="4241216"/>
                </a:lnTo>
                <a:lnTo>
                  <a:pt x="7959980" y="4207682"/>
                </a:lnTo>
                <a:lnTo>
                  <a:pt x="8004326" y="4166013"/>
                </a:lnTo>
                <a:lnTo>
                  <a:pt x="8048671" y="4116374"/>
                </a:lnTo>
                <a:lnTo>
                  <a:pt x="8093016" y="4058960"/>
                </a:lnTo>
                <a:lnTo>
                  <a:pt x="8137362" y="3993999"/>
                </a:lnTo>
                <a:lnTo>
                  <a:pt x="8181707" y="3921746"/>
                </a:lnTo>
                <a:lnTo>
                  <a:pt x="8226052" y="3842487"/>
                </a:lnTo>
                <a:lnTo>
                  <a:pt x="8270397" y="3756534"/>
                </a:lnTo>
                <a:lnTo>
                  <a:pt x="8314743" y="3664228"/>
                </a:lnTo>
                <a:lnTo>
                  <a:pt x="8359088" y="3565931"/>
                </a:lnTo>
                <a:lnTo>
                  <a:pt x="8403433" y="3462032"/>
                </a:lnTo>
                <a:lnTo>
                  <a:pt x="8469951" y="3296583"/>
                </a:lnTo>
                <a:lnTo>
                  <a:pt x="8536469" y="3120925"/>
                </a:lnTo>
                <a:lnTo>
                  <a:pt x="8602987" y="2936617"/>
                </a:lnTo>
                <a:lnTo>
                  <a:pt x="8691678" y="2680256"/>
                </a:lnTo>
                <a:lnTo>
                  <a:pt x="8802541" y="2348454"/>
                </a:lnTo>
                <a:lnTo>
                  <a:pt x="8869059" y="2146455"/>
                </a:lnTo>
              </a:path>
            </a:pathLst>
          </a:custGeom>
          <a:ln w="19050">
            <a:solidFill>
              <a:srgbClr val="000000"/>
            </a:solidFill>
            <a:tailEnd type="triangle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A4E3FE50-DB62-43A8-B6E1-BCB220954B59}"/>
              </a:ext>
            </a:extLst>
          </p:cNvPr>
          <p:cNvCxnSpPr>
            <a:cxnSpLocks/>
          </p:cNvCxnSpPr>
          <p:nvPr/>
        </p:nvCxnSpPr>
        <p:spPr>
          <a:xfrm flipV="1">
            <a:off x="5475571" y="3344943"/>
            <a:ext cx="0" cy="841269"/>
          </a:xfrm>
          <a:prstGeom prst="straightConnector1">
            <a:avLst/>
          </a:prstGeom>
          <a:ln w="25400">
            <a:solidFill>
              <a:srgbClr val="FF0000">
                <a:alpha val="2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ject 40">
            <a:extLst>
              <a:ext uri="{FF2B5EF4-FFF2-40B4-BE49-F238E27FC236}">
                <a16:creationId xmlns:a16="http://schemas.microsoft.com/office/drawing/2014/main" id="{D49FA53B-EC01-4DA6-8E6C-9A3A31323CA7}"/>
              </a:ext>
            </a:extLst>
          </p:cNvPr>
          <p:cNvSpPr/>
          <p:nvPr/>
        </p:nvSpPr>
        <p:spPr>
          <a:xfrm rot="795598">
            <a:off x="4296509" y="3786191"/>
            <a:ext cx="2016505" cy="355388"/>
          </a:xfrm>
          <a:custGeom>
            <a:avLst/>
            <a:gdLst/>
            <a:ahLst/>
            <a:cxnLst/>
            <a:rect l="l" t="t" r="r" b="b"/>
            <a:pathLst>
              <a:path w="8869680" h="4293235">
                <a:moveTo>
                  <a:pt x="0" y="2146455"/>
                </a:moveTo>
                <a:lnTo>
                  <a:pt x="155208" y="1678220"/>
                </a:lnTo>
                <a:lnTo>
                  <a:pt x="243899" y="1419369"/>
                </a:lnTo>
                <a:lnTo>
                  <a:pt x="310417" y="1232538"/>
                </a:lnTo>
                <a:lnTo>
                  <a:pt x="376935" y="1053820"/>
                </a:lnTo>
                <a:lnTo>
                  <a:pt x="443452" y="884800"/>
                </a:lnTo>
                <a:lnTo>
                  <a:pt x="487798" y="778253"/>
                </a:lnTo>
                <a:lnTo>
                  <a:pt x="532143" y="677105"/>
                </a:lnTo>
                <a:lnTo>
                  <a:pt x="576488" y="581756"/>
                </a:lnTo>
                <a:lnTo>
                  <a:pt x="620834" y="492583"/>
                </a:lnTo>
                <a:lnTo>
                  <a:pt x="665179" y="409936"/>
                </a:lnTo>
                <a:lnTo>
                  <a:pt x="709524" y="334143"/>
                </a:lnTo>
                <a:lnTo>
                  <a:pt x="753870" y="265502"/>
                </a:lnTo>
                <a:lnTo>
                  <a:pt x="798215" y="204284"/>
                </a:lnTo>
                <a:lnTo>
                  <a:pt x="842560" y="150731"/>
                </a:lnTo>
                <a:lnTo>
                  <a:pt x="886905" y="105054"/>
                </a:lnTo>
                <a:lnTo>
                  <a:pt x="931251" y="67434"/>
                </a:lnTo>
                <a:lnTo>
                  <a:pt x="975596" y="38019"/>
                </a:lnTo>
                <a:lnTo>
                  <a:pt x="1019941" y="16925"/>
                </a:lnTo>
                <a:lnTo>
                  <a:pt x="1064287" y="4235"/>
                </a:lnTo>
                <a:lnTo>
                  <a:pt x="1108632" y="0"/>
                </a:lnTo>
                <a:lnTo>
                  <a:pt x="1130805" y="1059"/>
                </a:lnTo>
                <a:lnTo>
                  <a:pt x="1175150" y="9526"/>
                </a:lnTo>
                <a:lnTo>
                  <a:pt x="1219495" y="26426"/>
                </a:lnTo>
                <a:lnTo>
                  <a:pt x="1263840" y="51693"/>
                </a:lnTo>
                <a:lnTo>
                  <a:pt x="1308186" y="85227"/>
                </a:lnTo>
                <a:lnTo>
                  <a:pt x="1352531" y="126896"/>
                </a:lnTo>
                <a:lnTo>
                  <a:pt x="1396876" y="176536"/>
                </a:lnTo>
                <a:lnTo>
                  <a:pt x="1441222" y="233949"/>
                </a:lnTo>
                <a:lnTo>
                  <a:pt x="1485567" y="298910"/>
                </a:lnTo>
                <a:lnTo>
                  <a:pt x="1529912" y="371163"/>
                </a:lnTo>
                <a:lnTo>
                  <a:pt x="1574258" y="450422"/>
                </a:lnTo>
                <a:lnTo>
                  <a:pt x="1618603" y="536375"/>
                </a:lnTo>
                <a:lnTo>
                  <a:pt x="1662948" y="628682"/>
                </a:lnTo>
                <a:lnTo>
                  <a:pt x="1707293" y="726978"/>
                </a:lnTo>
                <a:lnTo>
                  <a:pt x="1751639" y="830877"/>
                </a:lnTo>
                <a:lnTo>
                  <a:pt x="1818157" y="996326"/>
                </a:lnTo>
                <a:lnTo>
                  <a:pt x="1884675" y="1171984"/>
                </a:lnTo>
                <a:lnTo>
                  <a:pt x="1951193" y="1356292"/>
                </a:lnTo>
                <a:lnTo>
                  <a:pt x="2039883" y="1612653"/>
                </a:lnTo>
                <a:lnTo>
                  <a:pt x="2150746" y="1944455"/>
                </a:lnTo>
                <a:lnTo>
                  <a:pt x="2394646" y="2680256"/>
                </a:lnTo>
                <a:lnTo>
                  <a:pt x="2483336" y="2936617"/>
                </a:lnTo>
                <a:lnTo>
                  <a:pt x="2549854" y="3120925"/>
                </a:lnTo>
                <a:lnTo>
                  <a:pt x="2616372" y="3296583"/>
                </a:lnTo>
                <a:lnTo>
                  <a:pt x="2682890" y="3462032"/>
                </a:lnTo>
                <a:lnTo>
                  <a:pt x="2727235" y="3565931"/>
                </a:lnTo>
                <a:lnTo>
                  <a:pt x="2771581" y="3664228"/>
                </a:lnTo>
                <a:lnTo>
                  <a:pt x="2815926" y="3756534"/>
                </a:lnTo>
                <a:lnTo>
                  <a:pt x="2860271" y="3842487"/>
                </a:lnTo>
                <a:lnTo>
                  <a:pt x="2904616" y="3921746"/>
                </a:lnTo>
                <a:lnTo>
                  <a:pt x="2948962" y="3993999"/>
                </a:lnTo>
                <a:lnTo>
                  <a:pt x="2993307" y="4058960"/>
                </a:lnTo>
                <a:lnTo>
                  <a:pt x="3037652" y="4116374"/>
                </a:lnTo>
                <a:lnTo>
                  <a:pt x="3081998" y="4166013"/>
                </a:lnTo>
                <a:lnTo>
                  <a:pt x="3126343" y="4207682"/>
                </a:lnTo>
                <a:lnTo>
                  <a:pt x="3170688" y="4241216"/>
                </a:lnTo>
                <a:lnTo>
                  <a:pt x="3215034" y="4266483"/>
                </a:lnTo>
                <a:lnTo>
                  <a:pt x="3259379" y="4283384"/>
                </a:lnTo>
                <a:lnTo>
                  <a:pt x="3303724" y="4291851"/>
                </a:lnTo>
                <a:lnTo>
                  <a:pt x="3325897" y="4292910"/>
                </a:lnTo>
                <a:lnTo>
                  <a:pt x="3348069" y="4291851"/>
                </a:lnTo>
                <a:lnTo>
                  <a:pt x="3392415" y="4283384"/>
                </a:lnTo>
                <a:lnTo>
                  <a:pt x="3436760" y="4266483"/>
                </a:lnTo>
                <a:lnTo>
                  <a:pt x="3481105" y="4241216"/>
                </a:lnTo>
                <a:lnTo>
                  <a:pt x="3525451" y="4207682"/>
                </a:lnTo>
                <a:lnTo>
                  <a:pt x="3569796" y="4166013"/>
                </a:lnTo>
                <a:lnTo>
                  <a:pt x="3614141" y="4116374"/>
                </a:lnTo>
                <a:lnTo>
                  <a:pt x="3658487" y="4058960"/>
                </a:lnTo>
                <a:lnTo>
                  <a:pt x="3702832" y="3993999"/>
                </a:lnTo>
                <a:lnTo>
                  <a:pt x="3747177" y="3921746"/>
                </a:lnTo>
                <a:lnTo>
                  <a:pt x="3791522" y="3842487"/>
                </a:lnTo>
                <a:lnTo>
                  <a:pt x="3835868" y="3756534"/>
                </a:lnTo>
                <a:lnTo>
                  <a:pt x="3880213" y="3664228"/>
                </a:lnTo>
                <a:lnTo>
                  <a:pt x="3924558" y="3565931"/>
                </a:lnTo>
                <a:lnTo>
                  <a:pt x="3968904" y="3462032"/>
                </a:lnTo>
                <a:lnTo>
                  <a:pt x="4035422" y="3296583"/>
                </a:lnTo>
                <a:lnTo>
                  <a:pt x="4101939" y="3120925"/>
                </a:lnTo>
                <a:lnTo>
                  <a:pt x="4168457" y="2936617"/>
                </a:lnTo>
                <a:lnTo>
                  <a:pt x="4257148" y="2680256"/>
                </a:lnTo>
                <a:lnTo>
                  <a:pt x="4368011" y="2348454"/>
                </a:lnTo>
                <a:lnTo>
                  <a:pt x="4611910" y="1612653"/>
                </a:lnTo>
                <a:lnTo>
                  <a:pt x="4700601" y="1356292"/>
                </a:lnTo>
                <a:lnTo>
                  <a:pt x="4767119" y="1171984"/>
                </a:lnTo>
                <a:lnTo>
                  <a:pt x="4833637" y="996326"/>
                </a:lnTo>
                <a:lnTo>
                  <a:pt x="4900155" y="830877"/>
                </a:lnTo>
                <a:lnTo>
                  <a:pt x="4944500" y="726978"/>
                </a:lnTo>
                <a:lnTo>
                  <a:pt x="4988845" y="628682"/>
                </a:lnTo>
                <a:lnTo>
                  <a:pt x="5033191" y="536375"/>
                </a:lnTo>
                <a:lnTo>
                  <a:pt x="5077536" y="450422"/>
                </a:lnTo>
                <a:lnTo>
                  <a:pt x="5121881" y="371163"/>
                </a:lnTo>
                <a:lnTo>
                  <a:pt x="5166227" y="298910"/>
                </a:lnTo>
                <a:lnTo>
                  <a:pt x="5210572" y="233949"/>
                </a:lnTo>
                <a:lnTo>
                  <a:pt x="5254917" y="176536"/>
                </a:lnTo>
                <a:lnTo>
                  <a:pt x="5299263" y="126896"/>
                </a:lnTo>
                <a:lnTo>
                  <a:pt x="5343608" y="85227"/>
                </a:lnTo>
                <a:lnTo>
                  <a:pt x="5387953" y="51693"/>
                </a:lnTo>
                <a:lnTo>
                  <a:pt x="5432298" y="26426"/>
                </a:lnTo>
                <a:lnTo>
                  <a:pt x="5476644" y="9526"/>
                </a:lnTo>
                <a:lnTo>
                  <a:pt x="5520989" y="1059"/>
                </a:lnTo>
                <a:lnTo>
                  <a:pt x="5543162" y="0"/>
                </a:lnTo>
                <a:lnTo>
                  <a:pt x="5565334" y="1059"/>
                </a:lnTo>
                <a:lnTo>
                  <a:pt x="5609680" y="9526"/>
                </a:lnTo>
                <a:lnTo>
                  <a:pt x="5654025" y="26426"/>
                </a:lnTo>
                <a:lnTo>
                  <a:pt x="5698370" y="51693"/>
                </a:lnTo>
                <a:lnTo>
                  <a:pt x="5742715" y="85227"/>
                </a:lnTo>
                <a:lnTo>
                  <a:pt x="5787061" y="126896"/>
                </a:lnTo>
                <a:lnTo>
                  <a:pt x="5831406" y="176536"/>
                </a:lnTo>
                <a:lnTo>
                  <a:pt x="5875751" y="233949"/>
                </a:lnTo>
                <a:lnTo>
                  <a:pt x="5920097" y="298910"/>
                </a:lnTo>
                <a:lnTo>
                  <a:pt x="5964442" y="371163"/>
                </a:lnTo>
                <a:lnTo>
                  <a:pt x="6008787" y="450422"/>
                </a:lnTo>
                <a:lnTo>
                  <a:pt x="6053133" y="536375"/>
                </a:lnTo>
                <a:lnTo>
                  <a:pt x="6097478" y="628682"/>
                </a:lnTo>
                <a:lnTo>
                  <a:pt x="6141823" y="726978"/>
                </a:lnTo>
                <a:lnTo>
                  <a:pt x="6186168" y="830877"/>
                </a:lnTo>
                <a:lnTo>
                  <a:pt x="6252686" y="996326"/>
                </a:lnTo>
                <a:lnTo>
                  <a:pt x="6319204" y="1171984"/>
                </a:lnTo>
                <a:lnTo>
                  <a:pt x="6385722" y="1356292"/>
                </a:lnTo>
                <a:lnTo>
                  <a:pt x="6474413" y="1612653"/>
                </a:lnTo>
                <a:lnTo>
                  <a:pt x="6585276" y="1944455"/>
                </a:lnTo>
                <a:lnTo>
                  <a:pt x="6829175" y="2680256"/>
                </a:lnTo>
                <a:lnTo>
                  <a:pt x="6917866" y="2936617"/>
                </a:lnTo>
                <a:lnTo>
                  <a:pt x="6984384" y="3120925"/>
                </a:lnTo>
                <a:lnTo>
                  <a:pt x="7050902" y="3296583"/>
                </a:lnTo>
                <a:lnTo>
                  <a:pt x="7117420" y="3462032"/>
                </a:lnTo>
                <a:lnTo>
                  <a:pt x="7161765" y="3565931"/>
                </a:lnTo>
                <a:lnTo>
                  <a:pt x="7206110" y="3664228"/>
                </a:lnTo>
                <a:lnTo>
                  <a:pt x="7250456" y="3756534"/>
                </a:lnTo>
                <a:lnTo>
                  <a:pt x="7294801" y="3842487"/>
                </a:lnTo>
                <a:lnTo>
                  <a:pt x="7339146" y="3921746"/>
                </a:lnTo>
                <a:lnTo>
                  <a:pt x="7383491" y="3993999"/>
                </a:lnTo>
                <a:lnTo>
                  <a:pt x="7427837" y="4058960"/>
                </a:lnTo>
                <a:lnTo>
                  <a:pt x="7472182" y="4116374"/>
                </a:lnTo>
                <a:lnTo>
                  <a:pt x="7516527" y="4166013"/>
                </a:lnTo>
                <a:lnTo>
                  <a:pt x="7560873" y="4207682"/>
                </a:lnTo>
                <a:lnTo>
                  <a:pt x="7605218" y="4241216"/>
                </a:lnTo>
                <a:lnTo>
                  <a:pt x="7649563" y="4266483"/>
                </a:lnTo>
                <a:lnTo>
                  <a:pt x="7693909" y="4283384"/>
                </a:lnTo>
                <a:lnTo>
                  <a:pt x="7738254" y="4291851"/>
                </a:lnTo>
                <a:lnTo>
                  <a:pt x="7760426" y="4292910"/>
                </a:lnTo>
                <a:lnTo>
                  <a:pt x="7782599" y="4291851"/>
                </a:lnTo>
                <a:lnTo>
                  <a:pt x="7826944" y="4283384"/>
                </a:lnTo>
                <a:lnTo>
                  <a:pt x="7871290" y="4266483"/>
                </a:lnTo>
                <a:lnTo>
                  <a:pt x="7915635" y="4241216"/>
                </a:lnTo>
                <a:lnTo>
                  <a:pt x="7959980" y="4207682"/>
                </a:lnTo>
                <a:lnTo>
                  <a:pt x="8004326" y="4166013"/>
                </a:lnTo>
                <a:lnTo>
                  <a:pt x="8048671" y="4116374"/>
                </a:lnTo>
                <a:lnTo>
                  <a:pt x="8093016" y="4058960"/>
                </a:lnTo>
                <a:lnTo>
                  <a:pt x="8137362" y="3993999"/>
                </a:lnTo>
                <a:lnTo>
                  <a:pt x="8181707" y="3921746"/>
                </a:lnTo>
                <a:lnTo>
                  <a:pt x="8226052" y="3842487"/>
                </a:lnTo>
                <a:lnTo>
                  <a:pt x="8270397" y="3756534"/>
                </a:lnTo>
                <a:lnTo>
                  <a:pt x="8314743" y="3664228"/>
                </a:lnTo>
                <a:lnTo>
                  <a:pt x="8359088" y="3565931"/>
                </a:lnTo>
                <a:lnTo>
                  <a:pt x="8403433" y="3462032"/>
                </a:lnTo>
                <a:lnTo>
                  <a:pt x="8469951" y="3296583"/>
                </a:lnTo>
                <a:lnTo>
                  <a:pt x="8536469" y="3120925"/>
                </a:lnTo>
                <a:lnTo>
                  <a:pt x="8602987" y="2936617"/>
                </a:lnTo>
                <a:lnTo>
                  <a:pt x="8691678" y="2680256"/>
                </a:lnTo>
                <a:lnTo>
                  <a:pt x="8802541" y="2348454"/>
                </a:lnTo>
                <a:lnTo>
                  <a:pt x="8869059" y="2146455"/>
                </a:lnTo>
              </a:path>
            </a:pathLst>
          </a:custGeom>
          <a:ln w="19050">
            <a:solidFill>
              <a:srgbClr val="000000"/>
            </a:solidFill>
            <a:tailEnd type="triangle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E71D51D8-44E2-49F4-9D85-15F0A8F53AA9}"/>
              </a:ext>
            </a:extLst>
          </p:cNvPr>
          <p:cNvCxnSpPr>
            <a:cxnSpLocks/>
          </p:cNvCxnSpPr>
          <p:nvPr/>
        </p:nvCxnSpPr>
        <p:spPr>
          <a:xfrm flipV="1">
            <a:off x="6276666" y="4204713"/>
            <a:ext cx="0" cy="841269"/>
          </a:xfrm>
          <a:prstGeom prst="straightConnector1">
            <a:avLst/>
          </a:prstGeom>
          <a:ln w="25400">
            <a:solidFill>
              <a:srgbClr val="FF0000">
                <a:alpha val="2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40">
            <a:extLst>
              <a:ext uri="{FF2B5EF4-FFF2-40B4-BE49-F238E27FC236}">
                <a16:creationId xmlns:a16="http://schemas.microsoft.com/office/drawing/2014/main" id="{3C44634D-7EB2-49A0-B536-E9008100DBBD}"/>
              </a:ext>
            </a:extLst>
          </p:cNvPr>
          <p:cNvSpPr/>
          <p:nvPr/>
        </p:nvSpPr>
        <p:spPr>
          <a:xfrm rot="795598">
            <a:off x="5019414" y="4313041"/>
            <a:ext cx="2016505" cy="355388"/>
          </a:xfrm>
          <a:custGeom>
            <a:avLst/>
            <a:gdLst/>
            <a:ahLst/>
            <a:cxnLst/>
            <a:rect l="l" t="t" r="r" b="b"/>
            <a:pathLst>
              <a:path w="8869680" h="4293235">
                <a:moveTo>
                  <a:pt x="0" y="2146455"/>
                </a:moveTo>
                <a:lnTo>
                  <a:pt x="155208" y="1678220"/>
                </a:lnTo>
                <a:lnTo>
                  <a:pt x="243899" y="1419369"/>
                </a:lnTo>
                <a:lnTo>
                  <a:pt x="310417" y="1232538"/>
                </a:lnTo>
                <a:lnTo>
                  <a:pt x="376935" y="1053820"/>
                </a:lnTo>
                <a:lnTo>
                  <a:pt x="443452" y="884800"/>
                </a:lnTo>
                <a:lnTo>
                  <a:pt x="487798" y="778253"/>
                </a:lnTo>
                <a:lnTo>
                  <a:pt x="532143" y="677105"/>
                </a:lnTo>
                <a:lnTo>
                  <a:pt x="576488" y="581756"/>
                </a:lnTo>
                <a:lnTo>
                  <a:pt x="620834" y="492583"/>
                </a:lnTo>
                <a:lnTo>
                  <a:pt x="665179" y="409936"/>
                </a:lnTo>
                <a:lnTo>
                  <a:pt x="709524" y="334143"/>
                </a:lnTo>
                <a:lnTo>
                  <a:pt x="753870" y="265502"/>
                </a:lnTo>
                <a:lnTo>
                  <a:pt x="798215" y="204284"/>
                </a:lnTo>
                <a:lnTo>
                  <a:pt x="842560" y="150731"/>
                </a:lnTo>
                <a:lnTo>
                  <a:pt x="886905" y="105054"/>
                </a:lnTo>
                <a:lnTo>
                  <a:pt x="931251" y="67434"/>
                </a:lnTo>
                <a:lnTo>
                  <a:pt x="975596" y="38019"/>
                </a:lnTo>
                <a:lnTo>
                  <a:pt x="1019941" y="16925"/>
                </a:lnTo>
                <a:lnTo>
                  <a:pt x="1064287" y="4235"/>
                </a:lnTo>
                <a:lnTo>
                  <a:pt x="1108632" y="0"/>
                </a:lnTo>
                <a:lnTo>
                  <a:pt x="1130805" y="1059"/>
                </a:lnTo>
                <a:lnTo>
                  <a:pt x="1175150" y="9526"/>
                </a:lnTo>
                <a:lnTo>
                  <a:pt x="1219495" y="26426"/>
                </a:lnTo>
                <a:lnTo>
                  <a:pt x="1263840" y="51693"/>
                </a:lnTo>
                <a:lnTo>
                  <a:pt x="1308186" y="85227"/>
                </a:lnTo>
                <a:lnTo>
                  <a:pt x="1352531" y="126896"/>
                </a:lnTo>
                <a:lnTo>
                  <a:pt x="1396876" y="176536"/>
                </a:lnTo>
                <a:lnTo>
                  <a:pt x="1441222" y="233949"/>
                </a:lnTo>
                <a:lnTo>
                  <a:pt x="1485567" y="298910"/>
                </a:lnTo>
                <a:lnTo>
                  <a:pt x="1529912" y="371163"/>
                </a:lnTo>
                <a:lnTo>
                  <a:pt x="1574258" y="450422"/>
                </a:lnTo>
                <a:lnTo>
                  <a:pt x="1618603" y="536375"/>
                </a:lnTo>
                <a:lnTo>
                  <a:pt x="1662948" y="628682"/>
                </a:lnTo>
                <a:lnTo>
                  <a:pt x="1707293" y="726978"/>
                </a:lnTo>
                <a:lnTo>
                  <a:pt x="1751639" y="830877"/>
                </a:lnTo>
                <a:lnTo>
                  <a:pt x="1818157" y="996326"/>
                </a:lnTo>
                <a:lnTo>
                  <a:pt x="1884675" y="1171984"/>
                </a:lnTo>
                <a:lnTo>
                  <a:pt x="1951193" y="1356292"/>
                </a:lnTo>
                <a:lnTo>
                  <a:pt x="2039883" y="1612653"/>
                </a:lnTo>
                <a:lnTo>
                  <a:pt x="2150746" y="1944455"/>
                </a:lnTo>
                <a:lnTo>
                  <a:pt x="2394646" y="2680256"/>
                </a:lnTo>
                <a:lnTo>
                  <a:pt x="2483336" y="2936617"/>
                </a:lnTo>
                <a:lnTo>
                  <a:pt x="2549854" y="3120925"/>
                </a:lnTo>
                <a:lnTo>
                  <a:pt x="2616372" y="3296583"/>
                </a:lnTo>
                <a:lnTo>
                  <a:pt x="2682890" y="3462032"/>
                </a:lnTo>
                <a:lnTo>
                  <a:pt x="2727235" y="3565931"/>
                </a:lnTo>
                <a:lnTo>
                  <a:pt x="2771581" y="3664228"/>
                </a:lnTo>
                <a:lnTo>
                  <a:pt x="2815926" y="3756534"/>
                </a:lnTo>
                <a:lnTo>
                  <a:pt x="2860271" y="3842487"/>
                </a:lnTo>
                <a:lnTo>
                  <a:pt x="2904616" y="3921746"/>
                </a:lnTo>
                <a:lnTo>
                  <a:pt x="2948962" y="3993999"/>
                </a:lnTo>
                <a:lnTo>
                  <a:pt x="2993307" y="4058960"/>
                </a:lnTo>
                <a:lnTo>
                  <a:pt x="3037652" y="4116374"/>
                </a:lnTo>
                <a:lnTo>
                  <a:pt x="3081998" y="4166013"/>
                </a:lnTo>
                <a:lnTo>
                  <a:pt x="3126343" y="4207682"/>
                </a:lnTo>
                <a:lnTo>
                  <a:pt x="3170688" y="4241216"/>
                </a:lnTo>
                <a:lnTo>
                  <a:pt x="3215034" y="4266483"/>
                </a:lnTo>
                <a:lnTo>
                  <a:pt x="3259379" y="4283384"/>
                </a:lnTo>
                <a:lnTo>
                  <a:pt x="3303724" y="4291851"/>
                </a:lnTo>
                <a:lnTo>
                  <a:pt x="3325897" y="4292910"/>
                </a:lnTo>
                <a:lnTo>
                  <a:pt x="3348069" y="4291851"/>
                </a:lnTo>
                <a:lnTo>
                  <a:pt x="3392415" y="4283384"/>
                </a:lnTo>
                <a:lnTo>
                  <a:pt x="3436760" y="4266483"/>
                </a:lnTo>
                <a:lnTo>
                  <a:pt x="3481105" y="4241216"/>
                </a:lnTo>
                <a:lnTo>
                  <a:pt x="3525451" y="4207682"/>
                </a:lnTo>
                <a:lnTo>
                  <a:pt x="3569796" y="4166013"/>
                </a:lnTo>
                <a:lnTo>
                  <a:pt x="3614141" y="4116374"/>
                </a:lnTo>
                <a:lnTo>
                  <a:pt x="3658487" y="4058960"/>
                </a:lnTo>
                <a:lnTo>
                  <a:pt x="3702832" y="3993999"/>
                </a:lnTo>
                <a:lnTo>
                  <a:pt x="3747177" y="3921746"/>
                </a:lnTo>
                <a:lnTo>
                  <a:pt x="3791522" y="3842487"/>
                </a:lnTo>
                <a:lnTo>
                  <a:pt x="3835868" y="3756534"/>
                </a:lnTo>
                <a:lnTo>
                  <a:pt x="3880213" y="3664228"/>
                </a:lnTo>
                <a:lnTo>
                  <a:pt x="3924558" y="3565931"/>
                </a:lnTo>
                <a:lnTo>
                  <a:pt x="3968904" y="3462032"/>
                </a:lnTo>
                <a:lnTo>
                  <a:pt x="4035422" y="3296583"/>
                </a:lnTo>
                <a:lnTo>
                  <a:pt x="4101939" y="3120925"/>
                </a:lnTo>
                <a:lnTo>
                  <a:pt x="4168457" y="2936617"/>
                </a:lnTo>
                <a:lnTo>
                  <a:pt x="4257148" y="2680256"/>
                </a:lnTo>
                <a:lnTo>
                  <a:pt x="4368011" y="2348454"/>
                </a:lnTo>
                <a:lnTo>
                  <a:pt x="4611910" y="1612653"/>
                </a:lnTo>
                <a:lnTo>
                  <a:pt x="4700601" y="1356292"/>
                </a:lnTo>
                <a:lnTo>
                  <a:pt x="4767119" y="1171984"/>
                </a:lnTo>
                <a:lnTo>
                  <a:pt x="4833637" y="996326"/>
                </a:lnTo>
                <a:lnTo>
                  <a:pt x="4900155" y="830877"/>
                </a:lnTo>
                <a:lnTo>
                  <a:pt x="4944500" y="726978"/>
                </a:lnTo>
                <a:lnTo>
                  <a:pt x="4988845" y="628682"/>
                </a:lnTo>
                <a:lnTo>
                  <a:pt x="5033191" y="536375"/>
                </a:lnTo>
                <a:lnTo>
                  <a:pt x="5077536" y="450422"/>
                </a:lnTo>
                <a:lnTo>
                  <a:pt x="5121881" y="371163"/>
                </a:lnTo>
                <a:lnTo>
                  <a:pt x="5166227" y="298910"/>
                </a:lnTo>
                <a:lnTo>
                  <a:pt x="5210572" y="233949"/>
                </a:lnTo>
                <a:lnTo>
                  <a:pt x="5254917" y="176536"/>
                </a:lnTo>
                <a:lnTo>
                  <a:pt x="5299263" y="126896"/>
                </a:lnTo>
                <a:lnTo>
                  <a:pt x="5343608" y="85227"/>
                </a:lnTo>
                <a:lnTo>
                  <a:pt x="5387953" y="51693"/>
                </a:lnTo>
                <a:lnTo>
                  <a:pt x="5432298" y="26426"/>
                </a:lnTo>
                <a:lnTo>
                  <a:pt x="5476644" y="9526"/>
                </a:lnTo>
                <a:lnTo>
                  <a:pt x="5520989" y="1059"/>
                </a:lnTo>
                <a:lnTo>
                  <a:pt x="5543162" y="0"/>
                </a:lnTo>
                <a:lnTo>
                  <a:pt x="5565334" y="1059"/>
                </a:lnTo>
                <a:lnTo>
                  <a:pt x="5609680" y="9526"/>
                </a:lnTo>
                <a:lnTo>
                  <a:pt x="5654025" y="26426"/>
                </a:lnTo>
                <a:lnTo>
                  <a:pt x="5698370" y="51693"/>
                </a:lnTo>
                <a:lnTo>
                  <a:pt x="5742715" y="85227"/>
                </a:lnTo>
                <a:lnTo>
                  <a:pt x="5787061" y="126896"/>
                </a:lnTo>
                <a:lnTo>
                  <a:pt x="5831406" y="176536"/>
                </a:lnTo>
                <a:lnTo>
                  <a:pt x="5875751" y="233949"/>
                </a:lnTo>
                <a:lnTo>
                  <a:pt x="5920097" y="298910"/>
                </a:lnTo>
                <a:lnTo>
                  <a:pt x="5964442" y="371163"/>
                </a:lnTo>
                <a:lnTo>
                  <a:pt x="6008787" y="450422"/>
                </a:lnTo>
                <a:lnTo>
                  <a:pt x="6053133" y="536375"/>
                </a:lnTo>
                <a:lnTo>
                  <a:pt x="6097478" y="628682"/>
                </a:lnTo>
                <a:lnTo>
                  <a:pt x="6141823" y="726978"/>
                </a:lnTo>
                <a:lnTo>
                  <a:pt x="6186168" y="830877"/>
                </a:lnTo>
                <a:lnTo>
                  <a:pt x="6252686" y="996326"/>
                </a:lnTo>
                <a:lnTo>
                  <a:pt x="6319204" y="1171984"/>
                </a:lnTo>
                <a:lnTo>
                  <a:pt x="6385722" y="1356292"/>
                </a:lnTo>
                <a:lnTo>
                  <a:pt x="6474413" y="1612653"/>
                </a:lnTo>
                <a:lnTo>
                  <a:pt x="6585276" y="1944455"/>
                </a:lnTo>
                <a:lnTo>
                  <a:pt x="6829175" y="2680256"/>
                </a:lnTo>
                <a:lnTo>
                  <a:pt x="6917866" y="2936617"/>
                </a:lnTo>
                <a:lnTo>
                  <a:pt x="6984384" y="3120925"/>
                </a:lnTo>
                <a:lnTo>
                  <a:pt x="7050902" y="3296583"/>
                </a:lnTo>
                <a:lnTo>
                  <a:pt x="7117420" y="3462032"/>
                </a:lnTo>
                <a:lnTo>
                  <a:pt x="7161765" y="3565931"/>
                </a:lnTo>
                <a:lnTo>
                  <a:pt x="7206110" y="3664228"/>
                </a:lnTo>
                <a:lnTo>
                  <a:pt x="7250456" y="3756534"/>
                </a:lnTo>
                <a:lnTo>
                  <a:pt x="7294801" y="3842487"/>
                </a:lnTo>
                <a:lnTo>
                  <a:pt x="7339146" y="3921746"/>
                </a:lnTo>
                <a:lnTo>
                  <a:pt x="7383491" y="3993999"/>
                </a:lnTo>
                <a:lnTo>
                  <a:pt x="7427837" y="4058960"/>
                </a:lnTo>
                <a:lnTo>
                  <a:pt x="7472182" y="4116374"/>
                </a:lnTo>
                <a:lnTo>
                  <a:pt x="7516527" y="4166013"/>
                </a:lnTo>
                <a:lnTo>
                  <a:pt x="7560873" y="4207682"/>
                </a:lnTo>
                <a:lnTo>
                  <a:pt x="7605218" y="4241216"/>
                </a:lnTo>
                <a:lnTo>
                  <a:pt x="7649563" y="4266483"/>
                </a:lnTo>
                <a:lnTo>
                  <a:pt x="7693909" y="4283384"/>
                </a:lnTo>
                <a:lnTo>
                  <a:pt x="7738254" y="4291851"/>
                </a:lnTo>
                <a:lnTo>
                  <a:pt x="7760426" y="4292910"/>
                </a:lnTo>
                <a:lnTo>
                  <a:pt x="7782599" y="4291851"/>
                </a:lnTo>
                <a:lnTo>
                  <a:pt x="7826944" y="4283384"/>
                </a:lnTo>
                <a:lnTo>
                  <a:pt x="7871290" y="4266483"/>
                </a:lnTo>
                <a:lnTo>
                  <a:pt x="7915635" y="4241216"/>
                </a:lnTo>
                <a:lnTo>
                  <a:pt x="7959980" y="4207682"/>
                </a:lnTo>
                <a:lnTo>
                  <a:pt x="8004326" y="4166013"/>
                </a:lnTo>
                <a:lnTo>
                  <a:pt x="8048671" y="4116374"/>
                </a:lnTo>
                <a:lnTo>
                  <a:pt x="8093016" y="4058960"/>
                </a:lnTo>
                <a:lnTo>
                  <a:pt x="8137362" y="3993999"/>
                </a:lnTo>
                <a:lnTo>
                  <a:pt x="8181707" y="3921746"/>
                </a:lnTo>
                <a:lnTo>
                  <a:pt x="8226052" y="3842487"/>
                </a:lnTo>
                <a:lnTo>
                  <a:pt x="8270397" y="3756534"/>
                </a:lnTo>
                <a:lnTo>
                  <a:pt x="8314743" y="3664228"/>
                </a:lnTo>
                <a:lnTo>
                  <a:pt x="8359088" y="3565931"/>
                </a:lnTo>
                <a:lnTo>
                  <a:pt x="8403433" y="3462032"/>
                </a:lnTo>
                <a:lnTo>
                  <a:pt x="8469951" y="3296583"/>
                </a:lnTo>
                <a:lnTo>
                  <a:pt x="8536469" y="3120925"/>
                </a:lnTo>
                <a:lnTo>
                  <a:pt x="8602987" y="2936617"/>
                </a:lnTo>
                <a:lnTo>
                  <a:pt x="8691678" y="2680256"/>
                </a:lnTo>
                <a:lnTo>
                  <a:pt x="8802541" y="2348454"/>
                </a:lnTo>
                <a:lnTo>
                  <a:pt x="8869059" y="2146455"/>
                </a:lnTo>
              </a:path>
            </a:pathLst>
          </a:custGeom>
          <a:ln w="19050">
            <a:solidFill>
              <a:srgbClr val="000000"/>
            </a:solidFill>
            <a:tailEnd type="triangle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9828968C-2448-44B7-9D91-30B7C0AD5BF3}"/>
              </a:ext>
            </a:extLst>
          </p:cNvPr>
          <p:cNvCxnSpPr>
            <a:cxnSpLocks/>
          </p:cNvCxnSpPr>
          <p:nvPr/>
        </p:nvCxnSpPr>
        <p:spPr>
          <a:xfrm flipV="1">
            <a:off x="6999571" y="4731563"/>
            <a:ext cx="0" cy="841269"/>
          </a:xfrm>
          <a:prstGeom prst="straightConnector1">
            <a:avLst/>
          </a:prstGeom>
          <a:ln w="25400">
            <a:solidFill>
              <a:srgbClr val="FF0000">
                <a:alpha val="2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ject 40">
            <a:extLst>
              <a:ext uri="{FF2B5EF4-FFF2-40B4-BE49-F238E27FC236}">
                <a16:creationId xmlns:a16="http://schemas.microsoft.com/office/drawing/2014/main" id="{9D72F8C5-3D2E-4277-B6E3-DCA5BCBD6EFC}"/>
              </a:ext>
            </a:extLst>
          </p:cNvPr>
          <p:cNvSpPr/>
          <p:nvPr/>
        </p:nvSpPr>
        <p:spPr>
          <a:xfrm rot="795598">
            <a:off x="5730613" y="3003216"/>
            <a:ext cx="2016505" cy="355388"/>
          </a:xfrm>
          <a:custGeom>
            <a:avLst/>
            <a:gdLst/>
            <a:ahLst/>
            <a:cxnLst/>
            <a:rect l="l" t="t" r="r" b="b"/>
            <a:pathLst>
              <a:path w="8869680" h="4293235">
                <a:moveTo>
                  <a:pt x="0" y="2146455"/>
                </a:moveTo>
                <a:lnTo>
                  <a:pt x="155208" y="1678220"/>
                </a:lnTo>
                <a:lnTo>
                  <a:pt x="243899" y="1419369"/>
                </a:lnTo>
                <a:lnTo>
                  <a:pt x="310417" y="1232538"/>
                </a:lnTo>
                <a:lnTo>
                  <a:pt x="376935" y="1053820"/>
                </a:lnTo>
                <a:lnTo>
                  <a:pt x="443452" y="884800"/>
                </a:lnTo>
                <a:lnTo>
                  <a:pt x="487798" y="778253"/>
                </a:lnTo>
                <a:lnTo>
                  <a:pt x="532143" y="677105"/>
                </a:lnTo>
                <a:lnTo>
                  <a:pt x="576488" y="581756"/>
                </a:lnTo>
                <a:lnTo>
                  <a:pt x="620834" y="492583"/>
                </a:lnTo>
                <a:lnTo>
                  <a:pt x="665179" y="409936"/>
                </a:lnTo>
                <a:lnTo>
                  <a:pt x="709524" y="334143"/>
                </a:lnTo>
                <a:lnTo>
                  <a:pt x="753870" y="265502"/>
                </a:lnTo>
                <a:lnTo>
                  <a:pt x="798215" y="204284"/>
                </a:lnTo>
                <a:lnTo>
                  <a:pt x="842560" y="150731"/>
                </a:lnTo>
                <a:lnTo>
                  <a:pt x="886905" y="105054"/>
                </a:lnTo>
                <a:lnTo>
                  <a:pt x="931251" y="67434"/>
                </a:lnTo>
                <a:lnTo>
                  <a:pt x="975596" y="38019"/>
                </a:lnTo>
                <a:lnTo>
                  <a:pt x="1019941" y="16925"/>
                </a:lnTo>
                <a:lnTo>
                  <a:pt x="1064287" y="4235"/>
                </a:lnTo>
                <a:lnTo>
                  <a:pt x="1108632" y="0"/>
                </a:lnTo>
                <a:lnTo>
                  <a:pt x="1130805" y="1059"/>
                </a:lnTo>
                <a:lnTo>
                  <a:pt x="1175150" y="9526"/>
                </a:lnTo>
                <a:lnTo>
                  <a:pt x="1219495" y="26426"/>
                </a:lnTo>
                <a:lnTo>
                  <a:pt x="1263840" y="51693"/>
                </a:lnTo>
                <a:lnTo>
                  <a:pt x="1308186" y="85227"/>
                </a:lnTo>
                <a:lnTo>
                  <a:pt x="1352531" y="126896"/>
                </a:lnTo>
                <a:lnTo>
                  <a:pt x="1396876" y="176536"/>
                </a:lnTo>
                <a:lnTo>
                  <a:pt x="1441222" y="233949"/>
                </a:lnTo>
                <a:lnTo>
                  <a:pt x="1485567" y="298910"/>
                </a:lnTo>
                <a:lnTo>
                  <a:pt x="1529912" y="371163"/>
                </a:lnTo>
                <a:lnTo>
                  <a:pt x="1574258" y="450422"/>
                </a:lnTo>
                <a:lnTo>
                  <a:pt x="1618603" y="536375"/>
                </a:lnTo>
                <a:lnTo>
                  <a:pt x="1662948" y="628682"/>
                </a:lnTo>
                <a:lnTo>
                  <a:pt x="1707293" y="726978"/>
                </a:lnTo>
                <a:lnTo>
                  <a:pt x="1751639" y="830877"/>
                </a:lnTo>
                <a:lnTo>
                  <a:pt x="1818157" y="996326"/>
                </a:lnTo>
                <a:lnTo>
                  <a:pt x="1884675" y="1171984"/>
                </a:lnTo>
                <a:lnTo>
                  <a:pt x="1951193" y="1356292"/>
                </a:lnTo>
                <a:lnTo>
                  <a:pt x="2039883" y="1612653"/>
                </a:lnTo>
                <a:lnTo>
                  <a:pt x="2150746" y="1944455"/>
                </a:lnTo>
                <a:lnTo>
                  <a:pt x="2394646" y="2680256"/>
                </a:lnTo>
                <a:lnTo>
                  <a:pt x="2483336" y="2936617"/>
                </a:lnTo>
                <a:lnTo>
                  <a:pt x="2549854" y="3120925"/>
                </a:lnTo>
                <a:lnTo>
                  <a:pt x="2616372" y="3296583"/>
                </a:lnTo>
                <a:lnTo>
                  <a:pt x="2682890" y="3462032"/>
                </a:lnTo>
                <a:lnTo>
                  <a:pt x="2727235" y="3565931"/>
                </a:lnTo>
                <a:lnTo>
                  <a:pt x="2771581" y="3664228"/>
                </a:lnTo>
                <a:lnTo>
                  <a:pt x="2815926" y="3756534"/>
                </a:lnTo>
                <a:lnTo>
                  <a:pt x="2860271" y="3842487"/>
                </a:lnTo>
                <a:lnTo>
                  <a:pt x="2904616" y="3921746"/>
                </a:lnTo>
                <a:lnTo>
                  <a:pt x="2948962" y="3993999"/>
                </a:lnTo>
                <a:lnTo>
                  <a:pt x="2993307" y="4058960"/>
                </a:lnTo>
                <a:lnTo>
                  <a:pt x="3037652" y="4116374"/>
                </a:lnTo>
                <a:lnTo>
                  <a:pt x="3081998" y="4166013"/>
                </a:lnTo>
                <a:lnTo>
                  <a:pt x="3126343" y="4207682"/>
                </a:lnTo>
                <a:lnTo>
                  <a:pt x="3170688" y="4241216"/>
                </a:lnTo>
                <a:lnTo>
                  <a:pt x="3215034" y="4266483"/>
                </a:lnTo>
                <a:lnTo>
                  <a:pt x="3259379" y="4283384"/>
                </a:lnTo>
                <a:lnTo>
                  <a:pt x="3303724" y="4291851"/>
                </a:lnTo>
                <a:lnTo>
                  <a:pt x="3325897" y="4292910"/>
                </a:lnTo>
                <a:lnTo>
                  <a:pt x="3348069" y="4291851"/>
                </a:lnTo>
                <a:lnTo>
                  <a:pt x="3392415" y="4283384"/>
                </a:lnTo>
                <a:lnTo>
                  <a:pt x="3436760" y="4266483"/>
                </a:lnTo>
                <a:lnTo>
                  <a:pt x="3481105" y="4241216"/>
                </a:lnTo>
                <a:lnTo>
                  <a:pt x="3525451" y="4207682"/>
                </a:lnTo>
                <a:lnTo>
                  <a:pt x="3569796" y="4166013"/>
                </a:lnTo>
                <a:lnTo>
                  <a:pt x="3614141" y="4116374"/>
                </a:lnTo>
                <a:lnTo>
                  <a:pt x="3658487" y="4058960"/>
                </a:lnTo>
                <a:lnTo>
                  <a:pt x="3702832" y="3993999"/>
                </a:lnTo>
                <a:lnTo>
                  <a:pt x="3747177" y="3921746"/>
                </a:lnTo>
                <a:lnTo>
                  <a:pt x="3791522" y="3842487"/>
                </a:lnTo>
                <a:lnTo>
                  <a:pt x="3835868" y="3756534"/>
                </a:lnTo>
                <a:lnTo>
                  <a:pt x="3880213" y="3664228"/>
                </a:lnTo>
                <a:lnTo>
                  <a:pt x="3924558" y="3565931"/>
                </a:lnTo>
                <a:lnTo>
                  <a:pt x="3968904" y="3462032"/>
                </a:lnTo>
                <a:lnTo>
                  <a:pt x="4035422" y="3296583"/>
                </a:lnTo>
                <a:lnTo>
                  <a:pt x="4101939" y="3120925"/>
                </a:lnTo>
                <a:lnTo>
                  <a:pt x="4168457" y="2936617"/>
                </a:lnTo>
                <a:lnTo>
                  <a:pt x="4257148" y="2680256"/>
                </a:lnTo>
                <a:lnTo>
                  <a:pt x="4368011" y="2348454"/>
                </a:lnTo>
                <a:lnTo>
                  <a:pt x="4611910" y="1612653"/>
                </a:lnTo>
                <a:lnTo>
                  <a:pt x="4700601" y="1356292"/>
                </a:lnTo>
                <a:lnTo>
                  <a:pt x="4767119" y="1171984"/>
                </a:lnTo>
                <a:lnTo>
                  <a:pt x="4833637" y="996326"/>
                </a:lnTo>
                <a:lnTo>
                  <a:pt x="4900155" y="830877"/>
                </a:lnTo>
                <a:lnTo>
                  <a:pt x="4944500" y="726978"/>
                </a:lnTo>
                <a:lnTo>
                  <a:pt x="4988845" y="628682"/>
                </a:lnTo>
                <a:lnTo>
                  <a:pt x="5033191" y="536375"/>
                </a:lnTo>
                <a:lnTo>
                  <a:pt x="5077536" y="450422"/>
                </a:lnTo>
                <a:lnTo>
                  <a:pt x="5121881" y="371163"/>
                </a:lnTo>
                <a:lnTo>
                  <a:pt x="5166227" y="298910"/>
                </a:lnTo>
                <a:lnTo>
                  <a:pt x="5210572" y="233949"/>
                </a:lnTo>
                <a:lnTo>
                  <a:pt x="5254917" y="176536"/>
                </a:lnTo>
                <a:lnTo>
                  <a:pt x="5299263" y="126896"/>
                </a:lnTo>
                <a:lnTo>
                  <a:pt x="5343608" y="85227"/>
                </a:lnTo>
                <a:lnTo>
                  <a:pt x="5387953" y="51693"/>
                </a:lnTo>
                <a:lnTo>
                  <a:pt x="5432298" y="26426"/>
                </a:lnTo>
                <a:lnTo>
                  <a:pt x="5476644" y="9526"/>
                </a:lnTo>
                <a:lnTo>
                  <a:pt x="5520989" y="1059"/>
                </a:lnTo>
                <a:lnTo>
                  <a:pt x="5543162" y="0"/>
                </a:lnTo>
                <a:lnTo>
                  <a:pt x="5565334" y="1059"/>
                </a:lnTo>
                <a:lnTo>
                  <a:pt x="5609680" y="9526"/>
                </a:lnTo>
                <a:lnTo>
                  <a:pt x="5654025" y="26426"/>
                </a:lnTo>
                <a:lnTo>
                  <a:pt x="5698370" y="51693"/>
                </a:lnTo>
                <a:lnTo>
                  <a:pt x="5742715" y="85227"/>
                </a:lnTo>
                <a:lnTo>
                  <a:pt x="5787061" y="126896"/>
                </a:lnTo>
                <a:lnTo>
                  <a:pt x="5831406" y="176536"/>
                </a:lnTo>
                <a:lnTo>
                  <a:pt x="5875751" y="233949"/>
                </a:lnTo>
                <a:lnTo>
                  <a:pt x="5920097" y="298910"/>
                </a:lnTo>
                <a:lnTo>
                  <a:pt x="5964442" y="371163"/>
                </a:lnTo>
                <a:lnTo>
                  <a:pt x="6008787" y="450422"/>
                </a:lnTo>
                <a:lnTo>
                  <a:pt x="6053133" y="536375"/>
                </a:lnTo>
                <a:lnTo>
                  <a:pt x="6097478" y="628682"/>
                </a:lnTo>
                <a:lnTo>
                  <a:pt x="6141823" y="726978"/>
                </a:lnTo>
                <a:lnTo>
                  <a:pt x="6186168" y="830877"/>
                </a:lnTo>
                <a:lnTo>
                  <a:pt x="6252686" y="996326"/>
                </a:lnTo>
                <a:lnTo>
                  <a:pt x="6319204" y="1171984"/>
                </a:lnTo>
                <a:lnTo>
                  <a:pt x="6385722" y="1356292"/>
                </a:lnTo>
                <a:lnTo>
                  <a:pt x="6474413" y="1612653"/>
                </a:lnTo>
                <a:lnTo>
                  <a:pt x="6585276" y="1944455"/>
                </a:lnTo>
                <a:lnTo>
                  <a:pt x="6829175" y="2680256"/>
                </a:lnTo>
                <a:lnTo>
                  <a:pt x="6917866" y="2936617"/>
                </a:lnTo>
                <a:lnTo>
                  <a:pt x="6984384" y="3120925"/>
                </a:lnTo>
                <a:lnTo>
                  <a:pt x="7050902" y="3296583"/>
                </a:lnTo>
                <a:lnTo>
                  <a:pt x="7117420" y="3462032"/>
                </a:lnTo>
                <a:lnTo>
                  <a:pt x="7161765" y="3565931"/>
                </a:lnTo>
                <a:lnTo>
                  <a:pt x="7206110" y="3664228"/>
                </a:lnTo>
                <a:lnTo>
                  <a:pt x="7250456" y="3756534"/>
                </a:lnTo>
                <a:lnTo>
                  <a:pt x="7294801" y="3842487"/>
                </a:lnTo>
                <a:lnTo>
                  <a:pt x="7339146" y="3921746"/>
                </a:lnTo>
                <a:lnTo>
                  <a:pt x="7383491" y="3993999"/>
                </a:lnTo>
                <a:lnTo>
                  <a:pt x="7427837" y="4058960"/>
                </a:lnTo>
                <a:lnTo>
                  <a:pt x="7472182" y="4116374"/>
                </a:lnTo>
                <a:lnTo>
                  <a:pt x="7516527" y="4166013"/>
                </a:lnTo>
                <a:lnTo>
                  <a:pt x="7560873" y="4207682"/>
                </a:lnTo>
                <a:lnTo>
                  <a:pt x="7605218" y="4241216"/>
                </a:lnTo>
                <a:lnTo>
                  <a:pt x="7649563" y="4266483"/>
                </a:lnTo>
                <a:lnTo>
                  <a:pt x="7693909" y="4283384"/>
                </a:lnTo>
                <a:lnTo>
                  <a:pt x="7738254" y="4291851"/>
                </a:lnTo>
                <a:lnTo>
                  <a:pt x="7760426" y="4292910"/>
                </a:lnTo>
                <a:lnTo>
                  <a:pt x="7782599" y="4291851"/>
                </a:lnTo>
                <a:lnTo>
                  <a:pt x="7826944" y="4283384"/>
                </a:lnTo>
                <a:lnTo>
                  <a:pt x="7871290" y="4266483"/>
                </a:lnTo>
                <a:lnTo>
                  <a:pt x="7915635" y="4241216"/>
                </a:lnTo>
                <a:lnTo>
                  <a:pt x="7959980" y="4207682"/>
                </a:lnTo>
                <a:lnTo>
                  <a:pt x="8004326" y="4166013"/>
                </a:lnTo>
                <a:lnTo>
                  <a:pt x="8048671" y="4116374"/>
                </a:lnTo>
                <a:lnTo>
                  <a:pt x="8093016" y="4058960"/>
                </a:lnTo>
                <a:lnTo>
                  <a:pt x="8137362" y="3993999"/>
                </a:lnTo>
                <a:lnTo>
                  <a:pt x="8181707" y="3921746"/>
                </a:lnTo>
                <a:lnTo>
                  <a:pt x="8226052" y="3842487"/>
                </a:lnTo>
                <a:lnTo>
                  <a:pt x="8270397" y="3756534"/>
                </a:lnTo>
                <a:lnTo>
                  <a:pt x="8314743" y="3664228"/>
                </a:lnTo>
                <a:lnTo>
                  <a:pt x="8359088" y="3565931"/>
                </a:lnTo>
                <a:lnTo>
                  <a:pt x="8403433" y="3462032"/>
                </a:lnTo>
                <a:lnTo>
                  <a:pt x="8469951" y="3296583"/>
                </a:lnTo>
                <a:lnTo>
                  <a:pt x="8536469" y="3120925"/>
                </a:lnTo>
                <a:lnTo>
                  <a:pt x="8602987" y="2936617"/>
                </a:lnTo>
                <a:lnTo>
                  <a:pt x="8691678" y="2680256"/>
                </a:lnTo>
                <a:lnTo>
                  <a:pt x="8802541" y="2348454"/>
                </a:lnTo>
                <a:lnTo>
                  <a:pt x="8869059" y="2146455"/>
                </a:lnTo>
              </a:path>
            </a:pathLst>
          </a:custGeom>
          <a:ln w="19050">
            <a:solidFill>
              <a:srgbClr val="000000"/>
            </a:solidFill>
            <a:tailEnd type="triangle"/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AED03291-8E2F-406B-ACA9-D964C219C605}"/>
              </a:ext>
            </a:extLst>
          </p:cNvPr>
          <p:cNvCxnSpPr>
            <a:cxnSpLocks/>
          </p:cNvCxnSpPr>
          <p:nvPr/>
        </p:nvCxnSpPr>
        <p:spPr>
          <a:xfrm flipV="1">
            <a:off x="7710770" y="3421738"/>
            <a:ext cx="0" cy="841269"/>
          </a:xfrm>
          <a:prstGeom prst="straightConnector1">
            <a:avLst/>
          </a:prstGeom>
          <a:ln w="25400">
            <a:solidFill>
              <a:srgbClr val="FF0000">
                <a:alpha val="27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9E248133-31E1-4EDD-9430-64C3052AEBA4}"/>
              </a:ext>
            </a:extLst>
          </p:cNvPr>
          <p:cNvSpPr/>
          <p:nvPr/>
        </p:nvSpPr>
        <p:spPr>
          <a:xfrm rot="5400000">
            <a:off x="9806567" y="1227168"/>
            <a:ext cx="915144" cy="788917"/>
          </a:xfrm>
          <a:prstGeom prst="triangl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BAF8D0-2FA0-49AA-A60D-A9D786E9A130}"/>
              </a:ext>
            </a:extLst>
          </p:cNvPr>
          <p:cNvSpPr txBox="1"/>
          <p:nvPr/>
        </p:nvSpPr>
        <p:spPr>
          <a:xfrm>
            <a:off x="10163680" y="1983829"/>
            <a:ext cx="219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RF amplifier</a:t>
            </a:r>
            <a:endParaRPr lang="ko-KR" altLang="en-US" i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E1E9A90-12B6-4AF5-B7F1-4C8C6C9A2D9D}"/>
              </a:ext>
            </a:extLst>
          </p:cNvPr>
          <p:cNvCxnSpPr>
            <a:stCxn id="3" idx="0"/>
          </p:cNvCxnSpPr>
          <p:nvPr/>
        </p:nvCxnSpPr>
        <p:spPr>
          <a:xfrm flipV="1">
            <a:off x="10658598" y="1621626"/>
            <a:ext cx="550422" cy="1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847DAA3-97F6-4383-93BA-0CFC50E52962}"/>
              </a:ext>
            </a:extLst>
          </p:cNvPr>
          <p:cNvSpPr txBox="1"/>
          <p:nvPr/>
        </p:nvSpPr>
        <p:spPr>
          <a:xfrm>
            <a:off x="8244852" y="5378036"/>
            <a:ext cx="376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Signal boosted by the quality factor</a:t>
            </a:r>
            <a:endParaRPr lang="ko-KR" alt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D6572E3-1369-4611-AD72-A85609E50A96}"/>
                  </a:ext>
                </a:extLst>
              </p:cNvPr>
              <p:cNvSpPr txBox="1"/>
              <p:nvPr/>
            </p:nvSpPr>
            <p:spPr>
              <a:xfrm>
                <a:off x="4260293" y="3910873"/>
                <a:ext cx="5579006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𝑐𝑎𝑣𝑖𝑡𝑦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D6572E3-1369-4611-AD72-A85609E50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293" y="3910873"/>
                <a:ext cx="5579006" cy="391261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123FFFE-64D4-41DA-9701-6BDABD79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42" name="슬라이드 번호 개체 틀 41">
            <a:extLst>
              <a:ext uri="{FF2B5EF4-FFF2-40B4-BE49-F238E27FC236}">
                <a16:creationId xmlns:a16="http://schemas.microsoft.com/office/drawing/2014/main" id="{19D19444-36A4-4717-9B76-CDDA8B9F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35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B1C28E-6BEC-4712-B78E-95F6E4B4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800" b="1" i="1" dirty="0"/>
          </a:p>
          <a:p>
            <a:pPr marL="0" indent="0">
              <a:buNone/>
            </a:pPr>
            <a:endParaRPr lang="en-US" altLang="ko-KR" sz="2800" b="1" i="1" dirty="0"/>
          </a:p>
          <a:p>
            <a:pPr marL="0" indent="0">
              <a:buNone/>
            </a:pPr>
            <a:endParaRPr lang="en-US" altLang="ko-KR" sz="2800" b="1" i="1" dirty="0"/>
          </a:p>
          <a:p>
            <a:pPr marL="0" indent="0">
              <a:buNone/>
            </a:pPr>
            <a:endParaRPr lang="en-US" altLang="ko-KR" sz="2800" b="1" i="1" dirty="0"/>
          </a:p>
          <a:p>
            <a:pPr marL="0" indent="0">
              <a:buNone/>
            </a:pPr>
            <a:r>
              <a:rPr lang="en-US" altLang="ko-KR" sz="2800" b="1" i="1" dirty="0"/>
              <a:t>Bolometers and heterodyne signal detection</a:t>
            </a:r>
            <a:endParaRPr lang="ko-KR" altLang="en-US" sz="2800" b="1" i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47AFBC-E4F9-4AC5-88D0-98007018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C5D7-4A80-4A9F-8872-D92E31AD6CE4}" type="datetime4">
              <a:rPr lang="en-US" altLang="ko-KR" smtClean="0"/>
              <a:t>April 20, 2026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B3BD0C-8F67-4163-88AE-F9E3A997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31B96A-7782-4942-B3E8-9654CFF1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95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328-85DB-4DB8-B454-5DD3747A9CA3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1028" name="Picture 4" descr="File:Bolometer conceptual schematic.svg">
            <a:extLst>
              <a:ext uri="{FF2B5EF4-FFF2-40B4-BE49-F238E27FC236}">
                <a16:creationId xmlns:a16="http://schemas.microsoft.com/office/drawing/2014/main" id="{85CCC90C-525F-4EC0-AFC8-DAF5F4CC8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9" y="705597"/>
            <a:ext cx="4072890" cy="55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CD9743-7640-4EF8-A440-320E43AF4093}"/>
              </a:ext>
            </a:extLst>
          </p:cNvPr>
          <p:cNvSpPr txBox="1"/>
          <p:nvPr/>
        </p:nvSpPr>
        <p:spPr>
          <a:xfrm>
            <a:off x="7071360" y="3634740"/>
            <a:ext cx="387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/>
              <a:t>Phase-insensitive power detector</a:t>
            </a:r>
            <a:endParaRPr lang="ko-KR" altLang="en-US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FFA73-9DE5-4144-8FF1-2BB1AC3D47D7}"/>
              </a:ext>
            </a:extLst>
          </p:cNvPr>
          <p:cNvSpPr txBox="1"/>
          <p:nvPr/>
        </p:nvSpPr>
        <p:spPr>
          <a:xfrm>
            <a:off x="5676899" y="1098090"/>
            <a:ext cx="424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FF0000"/>
                </a:solidFill>
              </a:rPr>
              <a:t>(Signal + noise photons)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1837991-004B-4EF7-A234-C150F448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862AF90E-F97F-476A-A684-C2C0B01D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218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74-2A2C-417C-88D1-2E7E14B178F4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6FF898B-EFF9-4F77-A463-AA0643B6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49" y="1405714"/>
            <a:ext cx="7143332" cy="279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F0892-C8B0-410D-9750-2AF587629ED9}"/>
              </a:ext>
            </a:extLst>
          </p:cNvPr>
          <p:cNvSpPr txBox="1"/>
          <p:nvPr/>
        </p:nvSpPr>
        <p:spPr>
          <a:xfrm>
            <a:off x="1371600" y="4538739"/>
            <a:ext cx="8401050" cy="170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i="1" dirty="0"/>
              <a:t>Zeptojoule </a:t>
            </a:r>
            <a:r>
              <a:rPr lang="en-US" altLang="ko-KR" b="1" i="1" dirty="0" err="1"/>
              <a:t>nanobolometer</a:t>
            </a:r>
            <a:r>
              <a:rPr lang="en-US" altLang="ko-KR" b="1" i="1" dirty="0"/>
              <a:t> (Aalto university)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i="1" dirty="0"/>
              <a:t>Non-linear power detector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i="1" dirty="0"/>
              <a:t>Detecting heat dissipation on the film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i="1" dirty="0"/>
              <a:t>With Josephson-junction terminated resonator</a:t>
            </a:r>
            <a:endParaRPr lang="ko-KR" altLang="en-US" i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5A53EAF-10FD-48AD-8B99-1DBD0685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61" y="862559"/>
            <a:ext cx="3465195" cy="23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CC2D53E-7301-4E4F-85AE-B30917BC0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14" y="3587278"/>
            <a:ext cx="3275647" cy="287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93BA11-B469-42B2-B717-84029F2A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1D42D54A-478C-455E-B6B8-C439623B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43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Heterodyne signal detection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31B7-36AD-4295-B24F-4902BA2DB8A5}" type="datetime4">
              <a:rPr lang="en-US" altLang="ko-KR" smtClean="0"/>
              <a:t>April 20, 2026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AA608A49-87D2-4587-A124-1C16007F15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351" y="1525009"/>
                <a:ext cx="11821297" cy="427985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Signal mixing in the cavity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unc>
                        <m:funcPr>
                          <m:ctrlP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ko-KR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Power read from the bolometer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Beating term (heterodyne)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ko-KR" b="0" dirty="0"/>
              </a:p>
              <a:p>
                <a:pPr>
                  <a:lnSpc>
                    <a:spcPct val="100000"/>
                  </a:lnSpc>
                </a:pPr>
                <a:endParaRPr lang="en-US" altLang="ko-KR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§"/>
                </a:pPr>
                <a:r>
                  <a:rPr lang="en-US" altLang="ko-KR" dirty="0"/>
                  <a:t>The beating term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amplitude 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ko-KR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dirty="0"/>
                  <a:t>frequency (down-converted)</a:t>
                </a:r>
              </a:p>
            </p:txBody>
          </p:sp>
        </mc:Choice>
        <mc:Fallback xmlns="">
          <p:sp>
            <p:nvSpPr>
              <p:cNvPr id="7" name="내용 개체 틀 2">
                <a:extLst>
                  <a:ext uri="{FF2B5EF4-FFF2-40B4-BE49-F238E27FC236}">
                    <a16:creationId xmlns:a16="http://schemas.microsoft.com/office/drawing/2014/main" id="{AA608A49-87D2-4587-A124-1C16007F15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351" y="1525009"/>
                <a:ext cx="11821297" cy="4279850"/>
              </a:xfrm>
              <a:blipFill>
                <a:blip r:embed="rId2"/>
                <a:stretch>
                  <a:fillRect l="-464" t="-7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D5B0C9A-046F-4743-B957-005C99E8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Saebyeok Ahn, 2026 IBS YSF proposal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83AA9D-A1DE-430D-9A77-8AAA271B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96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E0BC1E-C773-4B36-82B4-9CBA5B10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51" y="111813"/>
            <a:ext cx="11821297" cy="635772"/>
          </a:xfrm>
        </p:spPr>
        <p:txBody>
          <a:bodyPr>
            <a:noAutofit/>
          </a:bodyPr>
          <a:lstStyle/>
          <a:p>
            <a:r>
              <a:rPr lang="en-US" altLang="ko-KR" sz="3200" b="1" dirty="0"/>
              <a:t>Bolometer measurements</a:t>
            </a:r>
            <a:endParaRPr lang="ko-KR" altLang="en-US" sz="32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C99AB9-1DC8-4ABB-8FA2-83D69C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AF9C-D686-4358-A26D-46E5BD55802D}" type="datetime4">
              <a:rPr lang="en-US" altLang="ko-KR" smtClean="0"/>
              <a:t>April 20, 2026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AA7C904-813B-4EB2-92EC-5ACD750A0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27" y="801171"/>
            <a:ext cx="5437256" cy="5945016"/>
          </a:xfrm>
          <a:prstGeom prst="rect">
            <a:avLst/>
          </a:prstGeom>
        </p:spPr>
      </p:pic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FDED1567-67AC-43AE-8629-148113C50364}"/>
              </a:ext>
            </a:extLst>
          </p:cNvPr>
          <p:cNvSpPr/>
          <p:nvPr/>
        </p:nvSpPr>
        <p:spPr>
          <a:xfrm>
            <a:off x="3816580" y="4782057"/>
            <a:ext cx="167524" cy="10470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id="{E03B46C6-2B2D-439E-B7D9-AB5D3A7BA720}"/>
              </a:ext>
            </a:extLst>
          </p:cNvPr>
          <p:cNvSpPr/>
          <p:nvPr/>
        </p:nvSpPr>
        <p:spPr>
          <a:xfrm>
            <a:off x="4092806" y="4612988"/>
            <a:ext cx="167524" cy="10470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9BF88-7347-49CC-98D0-3C6D12AEB69F}"/>
              </a:ext>
            </a:extLst>
          </p:cNvPr>
          <p:cNvSpPr txBox="1"/>
          <p:nvPr/>
        </p:nvSpPr>
        <p:spPr>
          <a:xfrm rot="16200000">
            <a:off x="3211417" y="3944825"/>
            <a:ext cx="1370591" cy="37961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/>
              <a:t>Probe tone</a:t>
            </a:r>
            <a:endParaRPr lang="ko-KR" alt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5B6E6-27FE-4993-A3FE-7DF2E0577C23}"/>
              </a:ext>
            </a:extLst>
          </p:cNvPr>
          <p:cNvSpPr txBox="1"/>
          <p:nvPr/>
        </p:nvSpPr>
        <p:spPr>
          <a:xfrm rot="16200000">
            <a:off x="3329087" y="3666215"/>
            <a:ext cx="1754193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/>
              <a:t>Signal to detect</a:t>
            </a:r>
            <a:endParaRPr lang="ko-KR" altLang="en-US" i="1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9AA55239-8FC8-40C2-8400-A94363495738}"/>
              </a:ext>
            </a:extLst>
          </p:cNvPr>
          <p:cNvSpPr/>
          <p:nvPr/>
        </p:nvSpPr>
        <p:spPr>
          <a:xfrm>
            <a:off x="5911215" y="5084221"/>
            <a:ext cx="1314450" cy="1047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F2452-1F95-48C1-86C5-F333976E0A0E}"/>
              </a:ext>
            </a:extLst>
          </p:cNvPr>
          <p:cNvSpPr txBox="1"/>
          <p:nvPr/>
        </p:nvSpPr>
        <p:spPr>
          <a:xfrm>
            <a:off x="5058291" y="6059737"/>
            <a:ext cx="1609725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Power measurement</a:t>
            </a:r>
            <a:endParaRPr lang="ko-KR" altLang="en-US" i="1" dirty="0"/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27C27886-B1D7-4D37-9B3D-B345B95C4B17}"/>
              </a:ext>
            </a:extLst>
          </p:cNvPr>
          <p:cNvSpPr/>
          <p:nvPr/>
        </p:nvSpPr>
        <p:spPr>
          <a:xfrm rot="10800000">
            <a:off x="6673458" y="903797"/>
            <a:ext cx="238125" cy="10470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2B74C0DD-F42B-40D2-B277-D3C611667404}"/>
              </a:ext>
            </a:extLst>
          </p:cNvPr>
          <p:cNvSpPr/>
          <p:nvPr/>
        </p:nvSpPr>
        <p:spPr>
          <a:xfrm>
            <a:off x="7756538" y="914356"/>
            <a:ext cx="209750" cy="10470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슬라이드 번호 개체 틀 17">
            <a:extLst>
              <a:ext uri="{FF2B5EF4-FFF2-40B4-BE49-F238E27FC236}">
                <a16:creationId xmlns:a16="http://schemas.microsoft.com/office/drawing/2014/main" id="{12A207B8-23A1-42AA-8F76-41613728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DF64-7CDC-4C7F-85CF-14CC7F57747C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A4C5DC-1D43-4384-BB8D-C24C972BA5EB}"/>
              </a:ext>
            </a:extLst>
          </p:cNvPr>
          <p:cNvSpPr txBox="1"/>
          <p:nvPr/>
        </p:nvSpPr>
        <p:spPr>
          <a:xfrm>
            <a:off x="5863154" y="268025"/>
            <a:ext cx="3041695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i="1" dirty="0"/>
              <a:t>Bolometer resonance-frequency measurement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201523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Gill Sans MT"/>
        <a:ea typeface="맑은 고딕"/>
        <a:cs typeface=""/>
      </a:majorFont>
      <a:minorFont>
        <a:latin typeface="Gill Sans M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ll_sans_based_16_9" id="{D26E259E-82A1-423A-9238-D137D0979115}" vid="{E692C8BF-4AB3-4DB3-B368-90E462708DB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gill_sans_based_16_9</Template>
  <TotalTime>651</TotalTime>
  <Words>745</Words>
  <Application>Microsoft Office PowerPoint</Application>
  <PresentationFormat>와이드스크린</PresentationFormat>
  <Paragraphs>215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맑은 고딕</vt:lpstr>
      <vt:lpstr>Arial</vt:lpstr>
      <vt:lpstr>Bahnschrift Condensed</vt:lpstr>
      <vt:lpstr>Bahnschrift SemiBold Condensed</vt:lpstr>
      <vt:lpstr>Cambria Math</vt:lpstr>
      <vt:lpstr>Gill Sans MT</vt:lpstr>
      <vt:lpstr>Wingdings</vt:lpstr>
      <vt:lpstr>Office 테마</vt:lpstr>
      <vt:lpstr>Heterodyne signal detection with bolometers in DMAG</vt:lpstr>
      <vt:lpstr>Axion Haloscopes</vt:lpstr>
      <vt:lpstr>Axion Haloscopes</vt:lpstr>
      <vt:lpstr>Axion Haloscopes</vt:lpstr>
      <vt:lpstr>PowerPoint 프레젠테이션</vt:lpstr>
      <vt:lpstr>Bolometer</vt:lpstr>
      <vt:lpstr>Bolometer</vt:lpstr>
      <vt:lpstr>Heterodyne signal detection</vt:lpstr>
      <vt:lpstr>Bolometer measurements</vt:lpstr>
      <vt:lpstr> Input power dependence</vt:lpstr>
      <vt:lpstr>Bolometer measurements</vt:lpstr>
      <vt:lpstr>Bolometer measurements</vt:lpstr>
      <vt:lpstr>Bolometer measurements</vt:lpstr>
      <vt:lpstr>Bolometer measurements</vt:lpstr>
      <vt:lpstr>Bolometer measurements</vt:lpstr>
      <vt:lpstr>Bolometer measurements</vt:lpstr>
      <vt:lpstr>Bolometer measurements</vt:lpstr>
      <vt:lpstr>Bolometer measurements</vt:lpstr>
      <vt:lpstr>Bolometer measurements</vt:lpstr>
      <vt:lpstr>Bolometer measurements</vt:lpstr>
      <vt:lpstr>Challenges and solutions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 11 white paper</dc:title>
  <dc:creator>Ahn Saebyeok</dc:creator>
  <cp:lastModifiedBy>Ahn Saebyeok</cp:lastModifiedBy>
  <cp:revision>42</cp:revision>
  <dcterms:created xsi:type="dcterms:W3CDTF">2026-03-20T01:54:59Z</dcterms:created>
  <dcterms:modified xsi:type="dcterms:W3CDTF">2026-04-20T05:42:32Z</dcterms:modified>
</cp:coreProperties>
</file>