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6" r:id="rId3"/>
    <p:sldId id="278" r:id="rId4"/>
    <p:sldId id="302" r:id="rId5"/>
    <p:sldId id="282" r:id="rId6"/>
    <p:sldId id="303" r:id="rId7"/>
    <p:sldId id="304" r:id="rId8"/>
    <p:sldId id="306" r:id="rId9"/>
    <p:sldId id="274" r:id="rId10"/>
    <p:sldId id="276" r:id="rId11"/>
    <p:sldId id="259" r:id="rId12"/>
    <p:sldId id="308" r:id="rId13"/>
    <p:sldId id="307" r:id="rId14"/>
    <p:sldId id="268" r:id="rId15"/>
    <p:sldId id="29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FF33CC"/>
    <a:srgbClr val="FF0000"/>
    <a:srgbClr val="F47B8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27" autoAdjust="0"/>
    <p:restoredTop sz="91466" autoAdjust="0"/>
  </p:normalViewPr>
  <p:slideViewPr>
    <p:cSldViewPr snapToGrid="0">
      <p:cViewPr varScale="1">
        <p:scale>
          <a:sx n="148" d="100"/>
          <a:sy n="148" d="100"/>
        </p:scale>
        <p:origin x="221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6T06:09:21.319"/>
    </inkml:context>
    <inkml:brush xml:id="br0">
      <inkml:brushProperty name="width" value="0.1" units="cm"/>
      <inkml:brushProperty name="height" value="0.1" units="cm"/>
      <inkml:brushProperty name="color" value="#FFC114"/>
    </inkml:brush>
  </inkml:definitions>
  <inkml:trace contextRef="#ctx0" brushRef="#br0">0 1449 19378 0 0,'0'0'3319'0'0,"0"0"-2184"0"0,0 0-901 0 0,0 0 149 0 0,0 0-40 0 0,0 0-37 0 0,0 0 192 0 0,0 0 311 0 0,0 0-167 0 0,2 1-559 0 0,5 3-143 0 0,-5-4 268 0 0,-2 0 122 0 0,0 0-39 0 0,0 0-137 0 0,27 110 770 0 0,-13-1-512 0 0,-5 0 1 0 0,-4 1-1 0 0,-9 72-412 0 0,2-19 65 0 0,34 20 61 0 0,-22-134 72 0 0,-8-134 1115 0 0,13 24-1309 0 0,3 1 0 0 0,2 1 0 0 0,3 1 1 0 0,3 0-1 0 0,12-19-4 0 0,-20 40 9 0 0,111-212 90 0 0,11 5 1 0 0,10 7-1 0 0,11 6 0 0 0,9 8 1 0 0,10 7-1 0 0,85-70-99 0 0,-223 241 11 0 0,2 3 0 0 0,2 1-1 0 0,1 3 1 0 0,3 1 0 0 0,19-9-11 0 0,-4 8-18 0 0,-64 38 7 0 0,-1 0-1 0 0,0 0 0 0 0,0 0-1 0 0,0 0-6 0 0,0 0-1 0 0,0 0-1 0 0,0 0-2 0 0,0 0-2 0 0,-7 7-7903 0 0,6-6 410 0 0,9-7-9458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0T05:11:19.266"/>
    </inkml:context>
    <inkml:brush xml:id="br0">
      <inkml:brushProperty name="width" value="0.1" units="cm"/>
      <inkml:brushProperty name="height" value="0.1" units="cm"/>
      <inkml:brushProperty name="color" value="#FFC114"/>
    </inkml:brush>
  </inkml:definitions>
  <inkml:trace contextRef="#ctx0" brushRef="#br0">0 1449 19378 0 0,'0'0'3319'0'0,"0"0"-2184"0"0,0 0-901 0 0,0 0 149 0 0,0 0-40 0 0,0 0-37 0 0,0 0 192 0 0,0 0 311 0 0,0 0-167 0 0,2 1-559 0 0,5 3-143 0 0,-5-4 268 0 0,-2 0 122 0 0,0 0-39 0 0,0 0-137 0 0,27 110 770 0 0,-13-1-512 0 0,-5 0 1 0 0,-4 1-1 0 0,-9 72-412 0 0,2-19 65 0 0,34 20 61 0 0,-22-134 72 0 0,-8-134 1115 0 0,13 24-1309 0 0,3 1 0 0 0,2 1 0 0 0,3 1 1 0 0,3 0-1 0 0,12-19-4 0 0,-20 40 9 0 0,111-212 90 0 0,11 5 1 0 0,10 7-1 0 0,11 6 0 0 0,9 8 1 0 0,10 7-1 0 0,85-70-99 0 0,-223 241 11 0 0,2 3 0 0 0,2 1-1 0 0,1 3 1 0 0,3 1 0 0 0,19-9-11 0 0,-4 8-18 0 0,-64 38 7 0 0,-1 0-1 0 0,0 0 0 0 0,0 0-1 0 0,0 0-6 0 0,0 0-1 0 0,0 0-1 0 0,0 0-2 0 0,0 0-2 0 0,-7 7-7903 0 0,6-6 410 0 0,9-7-9458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6T06:09:19.026"/>
    </inkml:context>
    <inkml:brush xml:id="br0">
      <inkml:brushProperty name="width" value="0.1" units="cm"/>
      <inkml:brushProperty name="height" value="0.1" units="cm"/>
      <inkml:brushProperty name="color" value="#FFC114"/>
    </inkml:brush>
  </inkml:definitions>
  <inkml:trace contextRef="#ctx0" brushRef="#br0">1 1083 7053 0 0,'0'0'10609'0'0,"0"0"-6760"0"0,0 0-2896 0 0,0 0-566 0 0,0 0 150 0 0,1 17 73 0 0,15 119 3131 0 0,44 142-2992 0 0,-5-31-278 0 0,-10 3 1 0 0,-11 5-472 0 0,32 87 618 0 0,-65-342-556 0 0,-1 0 0 0 0,1-1-1 0 0,-1 1 1 0 0,1 0 0 0 0,-1-1 0 0 0,1 1-1 0 0,-1 0 1 0 0,1 0 0 0 0,0 0-1 0 0,-1-1 1 0 0,1 1 0 0 0,-1 0-1 0 0,1 0 1 0 0,0 0 0 0 0,-1 0-1 0 0,1 0 1 0 0,-1 0 0 0 0,1 0-1 0 0,0 0 1 0 0,-1 0 0 0 0,1 0 0 0 0,0 0-1 0 0,-1 1 1 0 0,1-1 0 0 0,-1 0-62 0 0,23-265 55 0 0,64-34-114 0 0,-19 86 67 0 0,9 2 0 0 0,49-82-8 0 0,-56 142 97 0 0,6 3 1 0 0,6 4 0 0 0,7 4 0 0 0,5 3 0 0 0,7 5 0 0 0,18-10-98 0 0,184-158 331 0 0,-295 293-290 0 0,-7 6-65 0 0,0-1 1 0 0,0 1-1 0 0,0-1 1 0 0,0 1-1 0 0,0 0 0 0 0,0 0 1 0 0,1-1-1 0 0,-1 1 1 0 0,1 0-1 0 0,-1 0 1 0 0,1 0-1 0 0,-1 0 1 0 0,1 0-1 0 0,-1 1 1 0 0,1-1-1 0 0,0 1 1 0 0,-1-1-1 0 0,1 1 0 0 0,0-1 1 0 0,0 1-1 0 0,-1 0 1 0 0,1 0-1 0 0,0 0 1 0 0,0 0-1 0 0,0 0 1 0 0,-1 0-1 0 0,1 0 1 0 0,0 0-1 0 0,0 1 1 0 0,-1-1-1 0 0,1 1 0 0 0,0 0 1 0 0,-1-1-1 0 0,1 1 1 0 0,0 0-1 0 0,-1 0 1 0 0,1 0-1 0 0,-1 0 1 0 0,1 0-1 0 0,-1 0 1 0 0,0 0 23 0 0,0 0-49 0 0,33 22-1930 0 0,-15-3-3409 0 0,-30-22-5800 0 0,-70-55-1806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6T06:09:21.319"/>
    </inkml:context>
    <inkml:brush xml:id="br0">
      <inkml:brushProperty name="width" value="0.1" units="cm"/>
      <inkml:brushProperty name="height" value="0.1" units="cm"/>
      <inkml:brushProperty name="color" value="#FFC114"/>
    </inkml:brush>
  </inkml:definitions>
  <inkml:trace contextRef="#ctx0" brushRef="#br0">0 1449 19378 0 0,'0'0'3319'0'0,"0"0"-2184"0"0,0 0-901 0 0,0 0 149 0 0,0 0-40 0 0,0 0-37 0 0,0 0 192 0 0,0 0 311 0 0,0 0-167 0 0,2 1-559 0 0,5 3-143 0 0,-5-4 268 0 0,-2 0 122 0 0,0 0-39 0 0,0 0-137 0 0,27 110 770 0 0,-13-1-512 0 0,-5 0 1 0 0,-4 1-1 0 0,-9 72-412 0 0,2-19 65 0 0,34 20 61 0 0,-22-134 72 0 0,-8-134 1115 0 0,13 24-1309 0 0,3 1 0 0 0,2 1 0 0 0,3 1 1 0 0,3 0-1 0 0,12-19-4 0 0,-20 40 9 0 0,111-212 90 0 0,11 5 1 0 0,10 7-1 0 0,11 6 0 0 0,9 8 1 0 0,10 7-1 0 0,85-70-99 0 0,-223 241 11 0 0,2 3 0 0 0,2 1-1 0 0,1 3 1 0 0,3 1 0 0 0,19-9-11 0 0,-4 8-18 0 0,-64 38 7 0 0,-1 0-1 0 0,0 0 0 0 0,0 0-1 0 0,0 0-6 0 0,0 0-1 0 0,0 0-1 0 0,0 0-2 0 0,0 0-2 0 0,-7 7-7903 0 0,6-6 410 0 0,9-7-9458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0T05:11:19.266"/>
    </inkml:context>
    <inkml:brush xml:id="br0">
      <inkml:brushProperty name="width" value="0.1" units="cm"/>
      <inkml:brushProperty name="height" value="0.1" units="cm"/>
      <inkml:brushProperty name="color" value="#FFC114"/>
    </inkml:brush>
  </inkml:definitions>
  <inkml:trace contextRef="#ctx0" brushRef="#br0">0 1449 19378 0 0,'0'0'3319'0'0,"0"0"-2184"0"0,0 0-901 0 0,0 0 149 0 0,0 0-40 0 0,0 0-37 0 0,0 0 192 0 0,0 0 311 0 0,0 0-167 0 0,2 1-559 0 0,5 3-143 0 0,-5-4 268 0 0,-2 0 122 0 0,0 0-39 0 0,0 0-137 0 0,27 110 770 0 0,-13-1-512 0 0,-5 0 1 0 0,-4 1-1 0 0,-9 72-412 0 0,2-19 65 0 0,34 20 61 0 0,-22-134 72 0 0,-8-134 1115 0 0,13 24-1309 0 0,3 1 0 0 0,2 1 0 0 0,3 1 1 0 0,3 0-1 0 0,12-19-4 0 0,-20 40 9 0 0,111-212 90 0 0,11 5 1 0 0,10 7-1 0 0,11 6 0 0 0,9 8 1 0 0,10 7-1 0 0,85-70-99 0 0,-223 241 11 0 0,2 3 0 0 0,2 1-1 0 0,1 3 1 0 0,3 1 0 0 0,19-9-11 0 0,-4 8-18 0 0,-64 38 7 0 0,-1 0-1 0 0,0 0 0 0 0,0 0-1 0 0,0 0-6 0 0,0 0-1 0 0,0 0-1 0 0,0 0-2 0 0,0 0-2 0 0,-7 7-7903 0 0,6-6 410 0 0,9-7-9458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0T05:26:07.926"/>
    </inkml:context>
    <inkml:brush xml:id="br0">
      <inkml:brushProperty name="width" value="0.1" units="cm"/>
      <inkml:brushProperty name="height" value="0.1" units="cm"/>
      <inkml:brushProperty name="color" value="#FFC114"/>
    </inkml:brush>
  </inkml:definitions>
  <inkml:trace contextRef="#ctx0" brushRef="#br0">1 1083 7053 0 0,'0'0'10609'0'0,"0"0"-6760"0"0,0 0-2896 0 0,0 0-566 0 0,0 0 150 0 0,1 17 73 0 0,15 119 3131 0 0,44 142-2992 0 0,-5-31-278 0 0,-10 3 1 0 0,-11 5-472 0 0,32 87 618 0 0,-65-342-556 0 0,-1 0 0 0 0,1-1-1 0 0,-1 1 1 0 0,1 0 0 0 0,-1-1 0 0 0,1 1-1 0 0,-1 0 1 0 0,1 0 0 0 0,0 0-1 0 0,-1-1 1 0 0,1 1 0 0 0,-1 0-1 0 0,1 0 1 0 0,0 0 0 0 0,-1 0-1 0 0,1 0 1 0 0,-1 0 0 0 0,1 0-1 0 0,0 0 1 0 0,-1 0 0 0 0,1 0 0 0 0,0 0-1 0 0,-1 1 1 0 0,1-1 0 0 0,-1 0-62 0 0,23-265 55 0 0,64-34-114 0 0,-19 86 67 0 0,9 2 0 0 0,49-82-8 0 0,-56 142 97 0 0,6 3 1 0 0,6 4 0 0 0,7 4 0 0 0,5 3 0 0 0,7 5 0 0 0,18-10-98 0 0,184-158 331 0 0,-295 293-290 0 0,-7 6-65 0 0,0-1 1 0 0,0 1-1 0 0,0-1 1 0 0,0 1-1 0 0,0 0 0 0 0,0 0 1 0 0,1-1-1 0 0,-1 1 1 0 0,1 0-1 0 0,-1 0 1 0 0,1 0-1 0 0,-1 0 1 0 0,1 0-1 0 0,-1 1 1 0 0,1-1-1 0 0,0 1 1 0 0,-1-1-1 0 0,1 1 0 0 0,0-1 1 0 0,0 1-1 0 0,-1 0 1 0 0,1 0-1 0 0,0 0 1 0 0,0 0-1 0 0,0 0 1 0 0,-1 0-1 0 0,1 0 1 0 0,0 0-1 0 0,0 1 1 0 0,-1-1-1 0 0,1 1 0 0 0,0 0 1 0 0,-1-1-1 0 0,1 1 1 0 0,0 0-1 0 0,-1 0 1 0 0,1 0-1 0 0,-1 0 1 0 0,1 0-1 0 0,-1 0 1 0 0,0 0 23 0 0,0 0-49 0 0,33 22-1930 0 0,-15-3-3409 0 0,-30-22-5800 0 0,-70-55-1806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6T06:51:18.012"/>
    </inkml:context>
    <inkml:brush xml:id="br0">
      <inkml:brushProperty name="width" value="0.1" units="cm"/>
      <inkml:brushProperty name="height" value="0.1" units="cm"/>
      <inkml:brushProperty name="color" value="#33CCFF"/>
    </inkml:brush>
  </inkml:definitions>
  <inkml:trace contextRef="#ctx0" brushRef="#br0">77 354 28915 0 0,'0'0'1044'0'0,"0"0"-452"0"0,0 0-330 0 0,0 0-126 0 0,0 0 87 0 0,0 0 47 0 0,0 0-56 0 0,0 0-80 0 0,0 0-62 0 0,-5-11-46 0 0,-29-54 13 0 0,32 62-45 0 0,0-1 0 0 0,0 1 0 0 0,0-1 0 0 0,1 0-1 0 0,-1 0 1 0 0,1 1 0 0 0,0-1 0 0 0,0 0 0 0 0,1 0 0 0 0,-1 0 0 0 0,1 0 0 0 0,0 0 0 0 0,0 0 0 0 0,0 0-1 0 0,1 0 1 0 0,-1 0 0 0 0,1 0 0 0 0,0 0 0 0 0,0 0 0 0 0,1 0 0 0 0,-1 0 0 0 0,1 1 0 0 0,-1-1 0 0 0,1 0-1 0 0,0 1 1 0 0,1 0 0 0 0,-1-1 0 0 0,0 1 0 0 0,1 0 0 0 0,2-1 6 0 0,94-81-254 0 0,-72 72 190 0 0,0 2 1 0 0,1 0 0 0 0,0 2 0 0 0,1 1 0 0 0,-1 1 0 0 0,1 1 0 0 0,1 2 0 0 0,-1 1-1 0 0,17 1 64 0 0,-37 1-50 0 0,-1 0-1 0 0,1 1 1 0 0,0 0-1 0 0,-1 0 1 0 0,1 1-1 0 0,-1 0 1 0 0,1 0-1 0 0,-1 1 1 0 0,1 0-1 0 0,-1 1 1 0 0,0 0-1 0 0,0 0 1 0 0,0 1-1 0 0,-1 0 1 0 0,1 0-1 0 0,-1 1 1 0 0,0-1-1 0 0,7 7 51 0 0,-3-1 21 0 0,-4-6-13 0 0,-1 1 0 0 0,1 0 0 0 0,-1 0 1 0 0,0 0-1 0 0,0 1 0 0 0,0 0 1 0 0,-1 0-1 0 0,0 1 0 0 0,0 0 0 0 0,-1 0 1 0 0,1 0-1 0 0,-2 0 0 0 0,1 0 1 0 0,-1 1-1 0 0,0 0 0 0 0,-1-1 0 0 0,1 1 1 0 0,-2 0-1 0 0,1 1 0 0 0,-1-1 1 0 0,0 0-1 0 0,-1 0-8 0 0,0 1 26 0 0,0-1 0 0 0,-1 1 0 0 0,0-1 0 0 0,0 0 0 0 0,-1 1 0 0 0,0-1 1 0 0,0 0-1 0 0,-1 0 0 0 0,0 0 0 0 0,-1-1 0 0 0,0 1 0 0 0,0-1 0 0 0,0 0 0 0 0,-1 0 1 0 0,0 0-1 0 0,0-1 0 0 0,-6 5-26 0 0,-34 43 8 0 0,-6 7 28 0 0,-2-2 0 0 0,-2-3 0 0 0,-3-1 0 0 0,-10 2-36 0 0,-159 153-172 0 0,142-86-2 0 0,81-111 145 0 0,1 0-1 0 0,0 1 0 0 0,1-1 1 0 0,0 1-1 0 0,1 0 0 0 0,1 0 1 0 0,0-1-1 0 0,1 1 0 0 0,1 0 1 0 0,0-1-1 0 0,0 1 1 0 0,1-1-1 0 0,1 0 0 0 0,1 0 1 0 0,0 0-1 0 0,1 1 30 0 0,-5-10-14 0 0,40 88 85 0 0,19 18-33 0 0,-59-106-1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6T06:51:19.145"/>
    </inkml:context>
    <inkml:brush xml:id="br0">
      <inkml:brushProperty name="width" value="0.1" units="cm"/>
      <inkml:brushProperty name="height" value="0.1" units="cm"/>
      <inkml:brushProperty name="color" value="#33CCFF"/>
    </inkml:brush>
  </inkml:definitions>
  <inkml:trace contextRef="#ctx0" brushRef="#br0">132 38 19182 0 0,'0'0'4075'0'0,"0"0"-1987"0"0,0 0-1131 0 0,0 0-110 0 0,0 0-16 0 0,0 0-154 0 0,0 0-235 0 0,0 0-162 0 0,0 0-85 0 0,0 0 50 0 0,-4-3 33 0 0,-49-32 1319 0 0,14 38-2130 0 0,36 0 413 0 0,-1 1 1 0 0,1-1-1 0 0,0 1 1 0 0,1 0-1 0 0,-1-1 0 0 0,0 2 1 0 0,1-1-1 0 0,0 0 1 0 0,0 0-1 0 0,0 1 1 0 0,1-1-1 0 0,-1 1 0 0 0,1-1 1 0 0,0 1-1 0 0,1-1 1 0 0,-1 1-1 0 0,1 0 1 0 0,0 0-1 0 0,0-1 1 0 0,0 1-1 0 0,1 2 120 0 0,2-4 30 0 0,-1-1-1 0 0,1 1 1 0 0,0-1 0 0 0,0 0-1 0 0,1 0 1 0 0,-1 0 0 0 0,0-1-1 0 0,1 1 1 0 0,-1-1 0 0 0,1 0 0 0 0,-1 0-1 0 0,1 0 1 0 0,0 0 0 0 0,-1-1-1 0 0,1 1 1 0 0,0-1 0 0 0,-1 0-1 0 0,1 0 1 0 0,0-1 0 0 0,-1 1-1 0 0,1-1 1 0 0,0 1 0 0 0,-1-1 0 0 0,1 0-1 0 0,-1-1 1 0 0,1 1 0 0 0,-1 0-1 0 0,0-1 1 0 0,1 0 0 0 0,-1 0-1 0 0,0 0 1 0 0,1-1-30 0 0,13-80 1644 0 0,-64 94-2755 0 0,43-3 214 0 0,-5 12-382 0 0,7-12-3028 0 0,1 0-4060 0 0,1-4-6916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0T05:09:18.355"/>
    </inkml:context>
    <inkml:brush xml:id="br0">
      <inkml:brushProperty name="width" value="0.1" units="cm"/>
      <inkml:brushProperty name="height" value="0.1" units="cm"/>
      <inkml:brushProperty name="color" value="#33CCFF"/>
    </inkml:brush>
  </inkml:definitions>
  <inkml:trace contextRef="#ctx0" brushRef="#br0">77 354 28915 0 0,'0'0'1044'0'0,"0"0"-452"0"0,0 0-330 0 0,0 0-126 0 0,0 0 87 0 0,0 0 47 0 0,0 0-56 0 0,0 0-80 0 0,0 0-62 0 0,-5-11-46 0 0,-29-54 13 0 0,32 62-45 0 0,0-1 0 0 0,0 1 0 0 0,0-1 0 0 0,1 0-1 0 0,-1 0 1 0 0,1 1 0 0 0,0-1 0 0 0,0 0 0 0 0,1 0 0 0 0,-1 0 0 0 0,1 0 0 0 0,0 0 0 0 0,0 0 0 0 0,0 0-1 0 0,1 0 1 0 0,-1 0 0 0 0,1 0 0 0 0,0 0 0 0 0,0 0 0 0 0,1 0 0 0 0,-1 0 0 0 0,1 1 0 0 0,-1-1 0 0 0,1 0-1 0 0,0 1 1 0 0,1 0 0 0 0,-1-1 0 0 0,0 1 0 0 0,1 0 0 0 0,2-1 6 0 0,94-81-254 0 0,-72 72 190 0 0,0 2 1 0 0,1 0 0 0 0,0 2 0 0 0,1 1 0 0 0,-1 1 0 0 0,1 1 0 0 0,1 2 0 0 0,-1 1-1 0 0,17 1 64 0 0,-37 1-50 0 0,-1 0-1 0 0,1 1 1 0 0,0 0-1 0 0,-1 0 1 0 0,1 1-1 0 0,-1 0 1 0 0,1 0-1 0 0,-1 1 1 0 0,1 0-1 0 0,-1 1 1 0 0,0 0-1 0 0,0 0 1 0 0,0 1-1 0 0,-1 0 1 0 0,1 0-1 0 0,-1 1 1 0 0,0-1-1 0 0,7 7 51 0 0,-3-1 21 0 0,-4-6-13 0 0,-1 1 0 0 0,1 0 0 0 0,-1 0 1 0 0,0 0-1 0 0,0 1 0 0 0,0 0 1 0 0,-1 0-1 0 0,0 1 0 0 0,0 0 0 0 0,-1 0 1 0 0,1 0-1 0 0,-2 0 0 0 0,1 0 1 0 0,-1 1-1 0 0,0 0 0 0 0,-1-1 0 0 0,1 1 1 0 0,-2 0-1 0 0,1 1 0 0 0,-1-1 1 0 0,0 0-1 0 0,-1 0-8 0 0,0 1 26 0 0,0-1 0 0 0,-1 1 0 0 0,0-1 0 0 0,0 0 0 0 0,-1 1 0 0 0,0-1 1 0 0,0 0-1 0 0,-1 0 0 0 0,0 0 0 0 0,-1-1 0 0 0,0 1 0 0 0,0-1 0 0 0,0 0 0 0 0,-1 0 1 0 0,0 0-1 0 0,0-1 0 0 0,-6 5-26 0 0,-34 43 8 0 0,-6 7 28 0 0,-2-2 0 0 0,-2-3 0 0 0,-3-1 0 0 0,-10 2-36 0 0,-159 153-172 0 0,142-86-2 0 0,81-111 145 0 0,1 0-1 0 0,0 1 0 0 0,1-1 1 0 0,0 1-1 0 0,1 0 0 0 0,1 0 1 0 0,0-1-1 0 0,1 1 0 0 0,1 0 1 0 0,0-1-1 0 0,0 1 1 0 0,1-1-1 0 0,1 0 0 0 0,1 0 1 0 0,0 0-1 0 0,1 1 30 0 0,-5-10-14 0 0,40 88 85 0 0,19 18-33 0 0,-59-106-1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6-04-20T05:09:18.356"/>
    </inkml:context>
    <inkml:brush xml:id="br0">
      <inkml:brushProperty name="width" value="0.1" units="cm"/>
      <inkml:brushProperty name="height" value="0.1" units="cm"/>
      <inkml:brushProperty name="color" value="#33CCFF"/>
    </inkml:brush>
  </inkml:definitions>
  <inkml:trace contextRef="#ctx0" brushRef="#br0">132 38 19182 0 0,'0'0'4075'0'0,"0"0"-1987"0"0,0 0-1131 0 0,0 0-110 0 0,0 0-16 0 0,0 0-154 0 0,0 0-235 0 0,0 0-162 0 0,0 0-85 0 0,0 0 50 0 0,-4-3 33 0 0,-49-32 1319 0 0,14 38-2130 0 0,36 0 413 0 0,-1 1 1 0 0,1-1-1 0 0,0 1 1 0 0,1 0-1 0 0,-1-1 0 0 0,0 2 1 0 0,1-1-1 0 0,0 0 1 0 0,0 0-1 0 0,0 1 1 0 0,1-1-1 0 0,-1 1 0 0 0,1-1 1 0 0,0 1-1 0 0,1-1 1 0 0,-1 1-1 0 0,1 0 1 0 0,0 0-1 0 0,0-1 1 0 0,0 1-1 0 0,1 2 120 0 0,2-4 30 0 0,-1-1-1 0 0,1 1 1 0 0,0-1 0 0 0,0 0-1 0 0,1 0 1 0 0,-1 0 0 0 0,0-1-1 0 0,1 1 1 0 0,-1-1 0 0 0,1 0 0 0 0,-1 0-1 0 0,1 0 1 0 0,0 0 0 0 0,-1-1-1 0 0,1 1 1 0 0,0-1 0 0 0,-1 0-1 0 0,1 0 1 0 0,0-1 0 0 0,-1 1-1 0 0,1-1 1 0 0,0 1 0 0 0,-1-1 0 0 0,1 0-1 0 0,-1-1 1 0 0,1 1 0 0 0,-1 0-1 0 0,0-1 1 0 0,1 0 0 0 0,-1 0-1 0 0,0 0 1 0 0,1-1-30 0 0,13-80 1644 0 0,-64 94-2755 0 0,43-3 214 0 0,-5 12-382 0 0,7-12-3028 0 0,1 0-4060 0 0,1-4-6916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6T06:09:19.026"/>
    </inkml:context>
    <inkml:brush xml:id="br0">
      <inkml:brushProperty name="width" value="0.1" units="cm"/>
      <inkml:brushProperty name="height" value="0.1" units="cm"/>
      <inkml:brushProperty name="color" value="#FFC114"/>
    </inkml:brush>
  </inkml:definitions>
  <inkml:trace contextRef="#ctx0" brushRef="#br0">1 1083 7053 0 0,'0'0'10609'0'0,"0"0"-6760"0"0,0 0-2896 0 0,0 0-566 0 0,0 0 150 0 0,1 17 73 0 0,15 119 3131 0 0,44 142-2992 0 0,-5-31-278 0 0,-10 3 1 0 0,-11 5-472 0 0,32 87 618 0 0,-65-342-556 0 0,-1 0 0 0 0,1-1-1 0 0,-1 1 1 0 0,1 0 0 0 0,-1-1 0 0 0,1 1-1 0 0,-1 0 1 0 0,1 0 0 0 0,0 0-1 0 0,-1-1 1 0 0,1 1 0 0 0,-1 0-1 0 0,1 0 1 0 0,0 0 0 0 0,-1 0-1 0 0,1 0 1 0 0,-1 0 0 0 0,1 0-1 0 0,0 0 1 0 0,-1 0 0 0 0,1 0 0 0 0,0 0-1 0 0,-1 1 1 0 0,1-1 0 0 0,-1 0-62 0 0,23-265 55 0 0,64-34-114 0 0,-19 86 67 0 0,9 2 0 0 0,49-82-8 0 0,-56 142 97 0 0,6 3 1 0 0,6 4 0 0 0,7 4 0 0 0,5 3 0 0 0,7 5 0 0 0,18-10-98 0 0,184-158 331 0 0,-295 293-290 0 0,-7 6-65 0 0,0-1 1 0 0,0 1-1 0 0,0-1 1 0 0,0 1-1 0 0,0 0 0 0 0,0 0 1 0 0,1-1-1 0 0,-1 1 1 0 0,1 0-1 0 0,-1 0 1 0 0,1 0-1 0 0,-1 0 1 0 0,1 0-1 0 0,-1 1 1 0 0,1-1-1 0 0,0 1 1 0 0,-1-1-1 0 0,1 1 0 0 0,0-1 1 0 0,0 1-1 0 0,-1 0 1 0 0,1 0-1 0 0,0 0 1 0 0,0 0-1 0 0,0 0 1 0 0,-1 0-1 0 0,1 0 1 0 0,0 0-1 0 0,0 1 1 0 0,-1-1-1 0 0,1 1 0 0 0,0 0 1 0 0,-1-1-1 0 0,1 1 1 0 0,0 0-1 0 0,-1 0 1 0 0,1 0-1 0 0,-1 0 1 0 0,1 0-1 0 0,-1 0 1 0 0,0 0 23 0 0,0 0-49 0 0,33 22-1930 0 0,-15-3-3409 0 0,-30-22-5800 0 0,-70-55-1806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6T06:09:21.319"/>
    </inkml:context>
    <inkml:brush xml:id="br0">
      <inkml:brushProperty name="width" value="0.1" units="cm"/>
      <inkml:brushProperty name="height" value="0.1" units="cm"/>
      <inkml:brushProperty name="color" value="#FFC114"/>
    </inkml:brush>
  </inkml:definitions>
  <inkml:trace contextRef="#ctx0" brushRef="#br0">0 1449 19378 0 0,'0'0'3319'0'0,"0"0"-2184"0"0,0 0-901 0 0,0 0 149 0 0,0 0-40 0 0,0 0-37 0 0,0 0 192 0 0,0 0 311 0 0,0 0-167 0 0,2 1-559 0 0,5 3-143 0 0,-5-4 268 0 0,-2 0 122 0 0,0 0-39 0 0,0 0-137 0 0,27 110 770 0 0,-13-1-512 0 0,-5 0 1 0 0,-4 1-1 0 0,-9 72-412 0 0,2-19 65 0 0,34 20 61 0 0,-22-134 72 0 0,-8-134 1115 0 0,13 24-1309 0 0,3 1 0 0 0,2 1 0 0 0,3 1 1 0 0,3 0-1 0 0,12-19-4 0 0,-20 40 9 0 0,111-212 90 0 0,11 5 1 0 0,10 7-1 0 0,11 6 0 0 0,9 8 1 0 0,10 7-1 0 0,85-70-99 0 0,-223 241 11 0 0,2 3 0 0 0,2 1-1 0 0,1 3 1 0 0,3 1 0 0 0,19-9-11 0 0,-4 8-18 0 0,-64 38 7 0 0,-1 0-1 0 0,0 0 0 0 0,0 0-1 0 0,0 0-6 0 0,0 0-1 0 0,0 0-1 0 0,0 0-2 0 0,0 0-2 0 0,-7 7-7903 0 0,6-6 410 0 0,9-7-9458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6T06:51:18.012"/>
    </inkml:context>
    <inkml:brush xml:id="br0">
      <inkml:brushProperty name="width" value="0.1" units="cm"/>
      <inkml:brushProperty name="height" value="0.1" units="cm"/>
      <inkml:brushProperty name="color" value="#33CCFF"/>
    </inkml:brush>
  </inkml:definitions>
  <inkml:trace contextRef="#ctx0" brushRef="#br0">77 354 28915 0 0,'0'0'1044'0'0,"0"0"-452"0"0,0 0-330 0 0,0 0-126 0 0,0 0 87 0 0,0 0 47 0 0,0 0-56 0 0,0 0-80 0 0,0 0-62 0 0,-5-11-46 0 0,-29-54 13 0 0,32 62-45 0 0,0-1 0 0 0,0 1 0 0 0,0-1 0 0 0,1 0-1 0 0,-1 0 1 0 0,1 1 0 0 0,0-1 0 0 0,0 0 0 0 0,1 0 0 0 0,-1 0 0 0 0,1 0 0 0 0,0 0 0 0 0,0 0 0 0 0,0 0-1 0 0,1 0 1 0 0,-1 0 0 0 0,1 0 0 0 0,0 0 0 0 0,0 0 0 0 0,1 0 0 0 0,-1 0 0 0 0,1 1 0 0 0,-1-1 0 0 0,1 0-1 0 0,0 1 1 0 0,1 0 0 0 0,-1-1 0 0 0,0 1 0 0 0,1 0 0 0 0,2-1 6 0 0,94-81-254 0 0,-72 72 190 0 0,0 2 1 0 0,1 0 0 0 0,0 2 0 0 0,1 1 0 0 0,-1 1 0 0 0,1 1 0 0 0,1 2 0 0 0,-1 1-1 0 0,17 1 64 0 0,-37 1-50 0 0,-1 0-1 0 0,1 1 1 0 0,0 0-1 0 0,-1 0 1 0 0,1 1-1 0 0,-1 0 1 0 0,1 0-1 0 0,-1 1 1 0 0,1 0-1 0 0,-1 1 1 0 0,0 0-1 0 0,0 0 1 0 0,0 1-1 0 0,-1 0 1 0 0,1 0-1 0 0,-1 1 1 0 0,0-1-1 0 0,7 7 51 0 0,-3-1 21 0 0,-4-6-13 0 0,-1 1 0 0 0,1 0 0 0 0,-1 0 1 0 0,0 0-1 0 0,0 1 0 0 0,0 0 1 0 0,-1 0-1 0 0,0 1 0 0 0,0 0 0 0 0,-1 0 1 0 0,1 0-1 0 0,-2 0 0 0 0,1 0 1 0 0,-1 1-1 0 0,0 0 0 0 0,-1-1 0 0 0,1 1 1 0 0,-2 0-1 0 0,1 1 0 0 0,-1-1 1 0 0,0 0-1 0 0,-1 0-8 0 0,0 1 26 0 0,0-1 0 0 0,-1 1 0 0 0,0-1 0 0 0,0 0 0 0 0,-1 1 0 0 0,0-1 1 0 0,0 0-1 0 0,-1 0 0 0 0,0 0 0 0 0,-1-1 0 0 0,0 1 0 0 0,0-1 0 0 0,0 0 0 0 0,-1 0 1 0 0,0 0-1 0 0,0-1 0 0 0,-6 5-26 0 0,-34 43 8 0 0,-6 7 28 0 0,-2-2 0 0 0,-2-3 0 0 0,-3-1 0 0 0,-10 2-36 0 0,-159 153-172 0 0,142-86-2 0 0,81-111 145 0 0,1 0-1 0 0,0 1 0 0 0,1-1 1 0 0,0 1-1 0 0,1 0 0 0 0,1 0 1 0 0,0-1-1 0 0,1 1 0 0 0,1 0 1 0 0,0-1-1 0 0,0 1 1 0 0,1-1-1 0 0,1 0 0 0 0,1 0 1 0 0,0 0-1 0 0,1 1 30 0 0,-5-10-14 0 0,40 88 85 0 0,19 18-33 0 0,-59-106-1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26T06:51:19.145"/>
    </inkml:context>
    <inkml:brush xml:id="br0">
      <inkml:brushProperty name="width" value="0.1" units="cm"/>
      <inkml:brushProperty name="height" value="0.1" units="cm"/>
      <inkml:brushProperty name="color" value="#33CCFF"/>
    </inkml:brush>
  </inkml:definitions>
  <inkml:trace contextRef="#ctx0" brushRef="#br0">132 38 19182 0 0,'0'0'4075'0'0,"0"0"-1987"0"0,0 0-1131 0 0,0 0-110 0 0,0 0-16 0 0,0 0-154 0 0,0 0-235 0 0,0 0-162 0 0,0 0-85 0 0,0 0 50 0 0,-4-3 33 0 0,-49-32 1319 0 0,14 38-2130 0 0,36 0 413 0 0,-1 1 1 0 0,1-1-1 0 0,0 1 1 0 0,1 0-1 0 0,-1-1 0 0 0,0 2 1 0 0,1-1-1 0 0,0 0 1 0 0,0 0-1 0 0,0 1 1 0 0,1-1-1 0 0,-1 1 0 0 0,1-1 1 0 0,0 1-1 0 0,1-1 1 0 0,-1 1-1 0 0,1 0 1 0 0,0 0-1 0 0,0-1 1 0 0,0 1-1 0 0,1 2 120 0 0,2-4 30 0 0,-1-1-1 0 0,1 1 1 0 0,0-1 0 0 0,0 0-1 0 0,1 0 1 0 0,-1 0 0 0 0,0-1-1 0 0,1 1 1 0 0,-1-1 0 0 0,1 0 0 0 0,-1 0-1 0 0,1 0 1 0 0,0 0 0 0 0,-1-1-1 0 0,1 1 1 0 0,0-1 0 0 0,-1 0-1 0 0,1 0 1 0 0,0-1 0 0 0,-1 1-1 0 0,1-1 1 0 0,0 1 0 0 0,-1-1 0 0 0,1 0-1 0 0,-1-1 1 0 0,1 1 0 0 0,-1 0-1 0 0,0-1 1 0 0,1 0 0 0 0,-1 0-1 0 0,0 0 1 0 0,1-1-30 0 0,13-80 1644 0 0,-64 94-2755 0 0,43-3 214 0 0,-5 12-382 0 0,7-12-3028 0 0,1 0-4060 0 0,1-4-6916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44C4D-9E2A-44AC-89D6-0E14C10399F4}" type="datetimeFigureOut">
              <a:rPr lang="en-US" smtClean="0"/>
              <a:t>4/20/2026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F723AB-E615-47AE-AAF1-76B8A65602FB}" type="slidenum">
              <a:rPr lang="en-US" smtClean="0"/>
              <a:t>‹#›</a:t>
            </a:fld>
            <a:endParaRPr lang="en-US"/>
          </a:p>
        </p:txBody>
      </p:sp>
    </p:spTree>
    <p:extLst>
      <p:ext uri="{BB962C8B-B14F-4D97-AF65-F5344CB8AC3E}">
        <p14:creationId xmlns:p14="http://schemas.microsoft.com/office/powerpoint/2010/main" val="1832799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AHN </a:t>
            </a:r>
            <a:r>
              <a:rPr lang="en-US" dirty="0" err="1"/>
              <a:t>Saebyeok</a:t>
            </a:r>
            <a:r>
              <a:rPr lang="en-US" dirty="0"/>
              <a:t> </a:t>
            </a:r>
            <a:r>
              <a:rPr lang="en-US" baseline="30000" dirty="0"/>
              <a:t>1</a:t>
            </a:r>
            <a:r>
              <a:rPr lang="en-US" dirty="0"/>
              <a:t>, UCHAIKIN Sergey V.</a:t>
            </a:r>
            <a:r>
              <a:rPr lang="en-US" baseline="30000" dirty="0"/>
              <a:t>1</a:t>
            </a:r>
            <a:r>
              <a:rPr lang="en-US" dirty="0"/>
              <a:t>, KWON </a:t>
            </a:r>
            <a:r>
              <a:rPr lang="en-US" dirty="0" err="1"/>
              <a:t>Ohjoon</a:t>
            </a:r>
            <a:r>
              <a:rPr lang="en-US" dirty="0"/>
              <a:t> </a:t>
            </a:r>
            <a:r>
              <a:rPr lang="en-US" baseline="30000" dirty="0"/>
              <a:t>1</a:t>
            </a:r>
            <a:r>
              <a:rPr lang="en-US" dirty="0"/>
              <a:t>, YOUN </a:t>
            </a:r>
            <a:r>
              <a:rPr lang="en-US" dirty="0" err="1"/>
              <a:t>SungWoo</a:t>
            </a:r>
            <a:r>
              <a:rPr lang="en-US" dirty="0"/>
              <a:t> </a:t>
            </a:r>
            <a:r>
              <a:rPr lang="en-US" baseline="30000" dirty="0"/>
              <a:t>*</a:t>
            </a:r>
            <a:endParaRPr lang="en-US" dirty="0"/>
          </a:p>
        </p:txBody>
      </p:sp>
      <p:sp>
        <p:nvSpPr>
          <p:cNvPr id="4" name="Slide Number Placeholder 3"/>
          <p:cNvSpPr>
            <a:spLocks noGrp="1"/>
          </p:cNvSpPr>
          <p:nvPr>
            <p:ph type="sldNum" sz="quarter" idx="5"/>
          </p:nvPr>
        </p:nvSpPr>
        <p:spPr/>
        <p:txBody>
          <a:bodyPr/>
          <a:lstStyle/>
          <a:p>
            <a:fld id="{AEF723AB-E615-47AE-AAF1-76B8A65602FB}" type="slidenum">
              <a:rPr lang="en-US" smtClean="0"/>
              <a:t>1</a:t>
            </a:fld>
            <a:endParaRPr lang="en-US"/>
          </a:p>
        </p:txBody>
      </p:sp>
    </p:spTree>
    <p:extLst>
      <p:ext uri="{BB962C8B-B14F-4D97-AF65-F5344CB8AC3E}">
        <p14:creationId xmlns:p14="http://schemas.microsoft.com/office/powerpoint/2010/main" val="506962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latin typeface="Arial" panose="020B0604020202020204" pitchFamily="34" charset="0"/>
                    <a:cs typeface="Arial" panose="020B0604020202020204" pitchFamily="34" charset="0"/>
                  </a:rPr>
                  <a:t>Axion </a:t>
                </a:r>
                <a:r>
                  <a:rPr lang="en-US" altLang="ko-KR" dirty="0" err="1">
                    <a:latin typeface="Arial" panose="020B0604020202020204" pitchFamily="34" charset="0"/>
                    <a:cs typeface="Arial" panose="020B0604020202020204" pitchFamily="34" charset="0"/>
                  </a:rPr>
                  <a:t>haloscope</a:t>
                </a:r>
                <a:r>
                  <a:rPr lang="en-US" altLang="ko-KR" dirty="0">
                    <a:latin typeface="Arial" panose="020B0604020202020204" pitchFamily="34" charset="0"/>
                    <a:cs typeface="Arial" panose="020B0604020202020204" pitchFamily="34" charset="0"/>
                  </a:rPr>
                  <a:t> experiments aim to directly identify axions in the dark matter halo of our galaxy by exploiting the fact that axions transform into photons when exposed to an external magnetic field. Since it is predicted that the conversion power of the axion is extremely low, </a:t>
                </a:r>
                <a:r>
                  <a:rPr kumimoji="1" lang="en-US" altLang="ko-KR" dirty="0">
                    <a:latin typeface="Arial" panose="020B0604020202020204" pitchFamily="34" charset="0"/>
                    <a:cs typeface="Arial" panose="020B0604020202020204" pitchFamily="34" charset="0"/>
                  </a:rPr>
                  <a:t>approximately </a:t>
                </a:r>
                <a14:m>
                  <m:oMath xmlns:m="http://schemas.openxmlformats.org/officeDocument/2006/math">
                    <m:sSup>
                      <m:sSupPr>
                        <m:ctrlPr>
                          <a:rPr kumimoji="1" lang="en-US" altLang="ko-KR" i="1">
                            <a:latin typeface="Cambria Math" panose="02040503050406030204" pitchFamily="18" charset="0"/>
                            <a:cs typeface="Times New Roman" panose="02020603050405020304" pitchFamily="18" charset="0"/>
                          </a:rPr>
                        </m:ctrlPr>
                      </m:sSupPr>
                      <m:e>
                        <m:r>
                          <a:rPr kumimoji="1" lang="en-US" altLang="ko-KR" i="1">
                            <a:latin typeface="Cambria Math" panose="02040503050406030204" pitchFamily="18" charset="0"/>
                            <a:cs typeface="Times New Roman" panose="02020603050405020304" pitchFamily="18" charset="0"/>
                          </a:rPr>
                          <m:t>10</m:t>
                        </m:r>
                      </m:e>
                      <m:sup>
                        <m:r>
                          <a:rPr kumimoji="1" lang="en-US" altLang="ko-KR" i="1">
                            <a:latin typeface="Cambria Math" panose="02040503050406030204" pitchFamily="18" charset="0"/>
                            <a:cs typeface="Times New Roman" panose="02020603050405020304" pitchFamily="18" charset="0"/>
                          </a:rPr>
                          <m:t>−22</m:t>
                        </m:r>
                      </m:sup>
                    </m:sSup>
                  </m:oMath>
                </a14:m>
                <a:r>
                  <a:rPr kumimoji="1" lang="en-US" altLang="ko-KR" dirty="0">
                    <a:latin typeface="Arial" panose="020B0604020202020204" pitchFamily="34" charset="0"/>
                    <a:cs typeface="Arial" panose="020B0604020202020204" pitchFamily="34" charset="0"/>
                  </a:rPr>
                  <a:t> W</a:t>
                </a:r>
                <a:r>
                  <a:rPr kumimoji="1" lang="en-US" altLang="ko-KR" baseline="30000" dirty="0">
                    <a:latin typeface="Arial" panose="020B0604020202020204" pitchFamily="34" charset="0"/>
                    <a:cs typeface="Arial" panose="020B0604020202020204" pitchFamily="34" charset="0"/>
                  </a:rPr>
                  <a:t>[1]</a:t>
                </a:r>
                <a:r>
                  <a:rPr kumimoji="1" lang="en-US" altLang="ko-KR" dirty="0">
                    <a:latin typeface="Arial" panose="020B0604020202020204" pitchFamily="34" charset="0"/>
                    <a:cs typeface="Arial" panose="020B0604020202020204" pitchFamily="34" charset="0"/>
                  </a:rPr>
                  <a:t>, </a:t>
                </a:r>
                <a:r>
                  <a:rPr kumimoji="1" lang="en-US" altLang="ko-KR" dirty="0" err="1">
                    <a:latin typeface="Arial" panose="020B0604020202020204" pitchFamily="34" charset="0"/>
                    <a:cs typeface="Arial" panose="020B0604020202020204" pitchFamily="34" charset="0"/>
                  </a:rPr>
                  <a:t>haloscope</a:t>
                </a:r>
                <a:r>
                  <a:rPr kumimoji="1" lang="en-US" altLang="ko-KR" dirty="0">
                    <a:latin typeface="Arial" panose="020B0604020202020204" pitchFamily="34" charset="0"/>
                    <a:cs typeface="Arial" panose="020B0604020202020204" pitchFamily="34" charset="0"/>
                  </a:rPr>
                  <a:t> is required to be very sensitive.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Axion search experiments are desire to resolve fundamental questions in physics: the strong CP problem and the nature of dark matter. One of the leading experiments is the </a:t>
                </a:r>
                <a:r>
                  <a:rPr lang="en-US" altLang="ko-KR" sz="1200" b="1" dirty="0">
                    <a:solidFill>
                      <a:srgbClr val="000000"/>
                    </a:solidFill>
                    <a:latin typeface="Times New Roman" panose="02020603050405020304" pitchFamily="18" charset="0"/>
                    <a:cs typeface="Times New Roman" panose="02020603050405020304" pitchFamily="18" charset="0"/>
                  </a:rPr>
                  <a:t>CAPP-MAX experiment</a:t>
                </a:r>
                <a:r>
                  <a:rPr lang="en-US" altLang="ko-KR" sz="1200" dirty="0">
                    <a:solidFill>
                      <a:srgbClr val="000000"/>
                    </a:solidFill>
                    <a:latin typeface="Times New Roman" panose="02020603050405020304" pitchFamily="18" charset="0"/>
                    <a:cs typeface="Times New Roman" panose="02020603050405020304" pitchFamily="18" charset="0"/>
                  </a:rPr>
                  <a:t> at the Center for Axion and Precision Physics Research (CAPP) of Institute for Basic Science (IBS) in South Korea.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This experiment featuring a 12 T big bore (32 cm) Nb3Sn superconducting magnet, 37-liter cylinder copper cavity and a state-of-the-art microwave readout system based on Josephson Parametric Amplifier (JPA) that approaches the quantum noise limit.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We show the technical details of the detector chain, features of the dilution refrigerator immersed into the liquid He </a:t>
                </a:r>
                <a:r>
                  <a:rPr lang="en-US" altLang="ko-KR" sz="1200" dirty="0" err="1">
                    <a:solidFill>
                      <a:srgbClr val="000000"/>
                    </a:solidFill>
                    <a:latin typeface="Times New Roman" panose="02020603050405020304" pitchFamily="18" charset="0"/>
                    <a:cs typeface="Times New Roman" panose="02020603050405020304" pitchFamily="18" charset="0"/>
                  </a:rPr>
                  <a:t>dewar</a:t>
                </a:r>
                <a:r>
                  <a:rPr lang="en-US" altLang="ko-KR" sz="1200" dirty="0">
                    <a:solidFill>
                      <a:srgbClr val="000000"/>
                    </a:solidFill>
                    <a:latin typeface="Times New Roman" panose="02020603050405020304" pitchFamily="18" charset="0"/>
                    <a:cs typeface="Times New Roman" panose="02020603050405020304" pitchFamily="18" charset="0"/>
                  </a:rPr>
                  <a:t>, and the operation of the closed cycle helium recovery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The system temperature is kept near to 25 </a:t>
                </a:r>
                <a:r>
                  <a:rPr lang="en-US" altLang="ko-KR" sz="1200" dirty="0" err="1">
                    <a:solidFill>
                      <a:srgbClr val="000000"/>
                    </a:solidFill>
                    <a:latin typeface="Times New Roman" panose="02020603050405020304" pitchFamily="18" charset="0"/>
                    <a:cs typeface="Times New Roman" panose="02020603050405020304" pitchFamily="18" charset="0"/>
                  </a:rPr>
                  <a:t>mK</a:t>
                </a:r>
                <a:r>
                  <a:rPr lang="en-US" altLang="ko-KR" sz="1200" dirty="0">
                    <a:solidFill>
                      <a:srgbClr val="000000"/>
                    </a:solidFill>
                    <a:latin typeface="Times New Roman" panose="02020603050405020304" pitchFamily="18" charset="0"/>
                    <a:cs typeface="Times New Roman" panose="02020603050405020304" pitchFamily="18" charset="0"/>
                  </a:rPr>
                  <a:t>, which is the lowest temperature of any axion experiment to date.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Recent advances in low noise amplifier technology have opened up new possibilities for exploring a wide range of plausible axion masses with high sensitivity.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Our results demonstrate the potential of the CAPP-MAX experiment to significantly improve the speed of axion dark matter search and contribute to a deeper understanding of the universe's fundamental nature.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In this presentation, we provide the technical details of the CAPP-MAX experiment, discuss the current status of the experiment, and outline future plans.</a:t>
                </a:r>
                <a:r>
                  <a:rPr lang="en-US" altLang="ko-KR" sz="1200" b="0" i="0" dirty="0">
                    <a:solidFill>
                      <a:srgbClr val="000000"/>
                    </a:solidFill>
                    <a:effectLst/>
                    <a:latin typeface="Times New Roman" panose="02020603050405020304" pitchFamily="18" charset="0"/>
                    <a:cs typeface="Times New Roman" panose="02020603050405020304" pitchFamily="18" charset="0"/>
                  </a:rPr>
                  <a:t> </a:t>
                </a:r>
                <a:endParaRPr lang="en-US" altLang="ko-KR" sz="1200" b="0" i="0" dirty="0">
                  <a:solidFill>
                    <a:srgbClr val="494949"/>
                  </a:solidFill>
                  <a:effectLst/>
                  <a:latin typeface="Times New Roman" panose="02020603050405020304" pitchFamily="18" charset="0"/>
                  <a:cs typeface="Times New Roman" panose="02020603050405020304" pitchFamily="18" charset="0"/>
                </a:endParaRPr>
              </a:p>
              <a:p>
                <a:endParaRPr lang="en-US" dirty="0"/>
              </a:p>
              <a:p>
                <a:endParaRPr lang="en-US" dirty="0"/>
              </a:p>
              <a:p>
                <a:endParaRPr lang="en-US" dirty="0"/>
              </a:p>
              <a:p>
                <a:r>
                  <a:rPr lang="en-US" dirty="0"/>
                  <a:t>Fig.1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latin typeface="Times New Roman" panose="02020603050405020304" pitchFamily="18" charset="0"/>
                    <a:cs typeface="Times New Roman" panose="02020603050405020304" pitchFamily="18" charset="0"/>
                  </a:rPr>
                  <a:t>It exploits the axion-photon coupling </a:t>
                </a:r>
                <a:r>
                  <a:rPr lang="en-US" altLang="ko-KR" sz="1200" dirty="0" err="1">
                    <a:latin typeface="Times New Roman" panose="02020603050405020304" pitchFamily="18" charset="0"/>
                    <a:cs typeface="Times New Roman" panose="02020603050405020304" pitchFamily="18" charset="0"/>
                  </a:rPr>
                  <a:t>gaγγ</a:t>
                </a:r>
                <a:r>
                  <a:rPr lang="en-US" altLang="ko-KR" sz="1200" dirty="0">
                    <a:latin typeface="Times New Roman" panose="02020603050405020304" pitchFamily="18" charset="0"/>
                    <a:cs typeface="Times New Roman" panose="02020603050405020304" pitchFamily="18" charset="0"/>
                  </a:rPr>
                  <a:t> in a microwave cavity permeated with a static magnetic field B0, which results in resonant conversions of axions to photons when the axion mass m a matches the frequency of the cavity mode ν.</a:t>
                </a:r>
                <a:endParaRPr lang="en-US" sz="1200" dirty="0"/>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latin typeface="Arial" panose="020B0604020202020204" pitchFamily="34" charset="0"/>
                    <a:cs typeface="Arial" panose="020B0604020202020204" pitchFamily="34" charset="0"/>
                  </a:rPr>
                  <a:t>Axion </a:t>
                </a:r>
                <a:r>
                  <a:rPr lang="en-US" altLang="ko-KR" dirty="0" err="1">
                    <a:latin typeface="Arial" panose="020B0604020202020204" pitchFamily="34" charset="0"/>
                    <a:cs typeface="Arial" panose="020B0604020202020204" pitchFamily="34" charset="0"/>
                  </a:rPr>
                  <a:t>haloscope</a:t>
                </a:r>
                <a:r>
                  <a:rPr lang="en-US" altLang="ko-KR" dirty="0">
                    <a:latin typeface="Arial" panose="020B0604020202020204" pitchFamily="34" charset="0"/>
                    <a:cs typeface="Arial" panose="020B0604020202020204" pitchFamily="34" charset="0"/>
                  </a:rPr>
                  <a:t> experiments aim to directly identify axions in the dark matter halo of our galaxy by exploiting the fact that axions transform into photons when exposed to an external magnetic field. Since it is predicted that the conversion power of the axion is extremely low, </a:t>
                </a:r>
                <a:r>
                  <a:rPr kumimoji="1" lang="en-US" altLang="ko-KR" dirty="0">
                    <a:latin typeface="Arial" panose="020B0604020202020204" pitchFamily="34" charset="0"/>
                    <a:cs typeface="Arial" panose="020B0604020202020204" pitchFamily="34" charset="0"/>
                  </a:rPr>
                  <a:t>approximately </a:t>
                </a:r>
                <a:r>
                  <a:rPr kumimoji="1" lang="en-US" altLang="ko-KR" i="0">
                    <a:latin typeface="Cambria Math" panose="02040503050406030204" pitchFamily="18" charset="0"/>
                    <a:cs typeface="Times New Roman" panose="02020603050405020304" pitchFamily="18" charset="0"/>
                  </a:rPr>
                  <a:t>〖10〗^(−22)</a:t>
                </a:r>
                <a:r>
                  <a:rPr kumimoji="1" lang="en-US" altLang="ko-KR" dirty="0">
                    <a:latin typeface="Arial" panose="020B0604020202020204" pitchFamily="34" charset="0"/>
                    <a:cs typeface="Arial" panose="020B0604020202020204" pitchFamily="34" charset="0"/>
                  </a:rPr>
                  <a:t> W</a:t>
                </a:r>
                <a:r>
                  <a:rPr kumimoji="1" lang="en-US" altLang="ko-KR" baseline="30000" dirty="0">
                    <a:latin typeface="Arial" panose="020B0604020202020204" pitchFamily="34" charset="0"/>
                    <a:cs typeface="Arial" panose="020B0604020202020204" pitchFamily="34" charset="0"/>
                  </a:rPr>
                  <a:t>[1]</a:t>
                </a:r>
                <a:r>
                  <a:rPr kumimoji="1" lang="en-US" altLang="ko-KR" dirty="0">
                    <a:latin typeface="Arial" panose="020B0604020202020204" pitchFamily="34" charset="0"/>
                    <a:cs typeface="Arial" panose="020B0604020202020204" pitchFamily="34" charset="0"/>
                  </a:rPr>
                  <a:t>, </a:t>
                </a:r>
                <a:r>
                  <a:rPr kumimoji="1" lang="en-US" altLang="ko-KR" dirty="0" err="1">
                    <a:latin typeface="Arial" panose="020B0604020202020204" pitchFamily="34" charset="0"/>
                    <a:cs typeface="Arial" panose="020B0604020202020204" pitchFamily="34" charset="0"/>
                  </a:rPr>
                  <a:t>haloscope</a:t>
                </a:r>
                <a:r>
                  <a:rPr kumimoji="1" lang="en-US" altLang="ko-KR" dirty="0">
                    <a:latin typeface="Arial" panose="020B0604020202020204" pitchFamily="34" charset="0"/>
                    <a:cs typeface="Arial" panose="020B0604020202020204" pitchFamily="34" charset="0"/>
                  </a:rPr>
                  <a:t> is required to be very sensitive.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Axion search experiments are desire to resolve fundamental questions in physics: the strong CP problem and the nature of dark matter. One of the leading experiments is the </a:t>
                </a:r>
                <a:r>
                  <a:rPr lang="en-US" altLang="ko-KR" sz="1200" b="1" dirty="0">
                    <a:solidFill>
                      <a:srgbClr val="000000"/>
                    </a:solidFill>
                    <a:latin typeface="Times New Roman" panose="02020603050405020304" pitchFamily="18" charset="0"/>
                    <a:cs typeface="Times New Roman" panose="02020603050405020304" pitchFamily="18" charset="0"/>
                  </a:rPr>
                  <a:t>CAPP-MAX experiment</a:t>
                </a:r>
                <a:r>
                  <a:rPr lang="en-US" altLang="ko-KR" sz="1200" dirty="0">
                    <a:solidFill>
                      <a:srgbClr val="000000"/>
                    </a:solidFill>
                    <a:latin typeface="Times New Roman" panose="02020603050405020304" pitchFamily="18" charset="0"/>
                    <a:cs typeface="Times New Roman" panose="02020603050405020304" pitchFamily="18" charset="0"/>
                  </a:rPr>
                  <a:t> at the Center for Axion and Precision Physics Research (CAPP) of Institute for Basic Science (IBS) in South Korea.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This experiment featuring a 12 T big bore (32 cm) Nb3Sn superconducting magnet, 37-liter cylinder copper cavity and a state-of-the-art microwave readout system based on Josephson Parametric Amplifier (JPA) that approaches the quantum noise limit.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We show the technical details of the detector chain, features of the dilution refrigerator immersed into the liquid He </a:t>
                </a:r>
                <a:r>
                  <a:rPr lang="en-US" altLang="ko-KR" sz="1200" dirty="0" err="1">
                    <a:solidFill>
                      <a:srgbClr val="000000"/>
                    </a:solidFill>
                    <a:latin typeface="Times New Roman" panose="02020603050405020304" pitchFamily="18" charset="0"/>
                    <a:cs typeface="Times New Roman" panose="02020603050405020304" pitchFamily="18" charset="0"/>
                  </a:rPr>
                  <a:t>dewar</a:t>
                </a:r>
                <a:r>
                  <a:rPr lang="en-US" altLang="ko-KR" sz="1200" dirty="0">
                    <a:solidFill>
                      <a:srgbClr val="000000"/>
                    </a:solidFill>
                    <a:latin typeface="Times New Roman" panose="02020603050405020304" pitchFamily="18" charset="0"/>
                    <a:cs typeface="Times New Roman" panose="02020603050405020304" pitchFamily="18" charset="0"/>
                  </a:rPr>
                  <a:t>, and the operation of the closed cycle helium recovery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The system temperature is kept near to 25 </a:t>
                </a:r>
                <a:r>
                  <a:rPr lang="en-US" altLang="ko-KR" sz="1200" dirty="0" err="1">
                    <a:solidFill>
                      <a:srgbClr val="000000"/>
                    </a:solidFill>
                    <a:latin typeface="Times New Roman" panose="02020603050405020304" pitchFamily="18" charset="0"/>
                    <a:cs typeface="Times New Roman" panose="02020603050405020304" pitchFamily="18" charset="0"/>
                  </a:rPr>
                  <a:t>mK</a:t>
                </a:r>
                <a:r>
                  <a:rPr lang="en-US" altLang="ko-KR" sz="1200" dirty="0">
                    <a:solidFill>
                      <a:srgbClr val="000000"/>
                    </a:solidFill>
                    <a:latin typeface="Times New Roman" panose="02020603050405020304" pitchFamily="18" charset="0"/>
                    <a:cs typeface="Times New Roman" panose="02020603050405020304" pitchFamily="18" charset="0"/>
                  </a:rPr>
                  <a:t>, which is the lowest temperature of any axion experiment to date.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Recent advances in low noise amplifier technology have opened up new possibilities for exploring a wide range of plausible axion masses with high sensitivity.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Our results demonstrate the potential of the CAPP-MAX experiment to significantly improve the speed of axion dark matter search and contribute to a deeper understanding of the universe's fundamental nature.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In this presentation, we provide the technical details of the CAPP-MAX experiment, discuss the current status of the experiment, and outline future plans.</a:t>
                </a:r>
                <a:r>
                  <a:rPr lang="en-US" altLang="ko-KR" sz="1200" b="0" i="0" dirty="0">
                    <a:solidFill>
                      <a:srgbClr val="000000"/>
                    </a:solidFill>
                    <a:effectLst/>
                    <a:latin typeface="Times New Roman" panose="02020603050405020304" pitchFamily="18" charset="0"/>
                    <a:cs typeface="Times New Roman" panose="02020603050405020304" pitchFamily="18" charset="0"/>
                  </a:rPr>
                  <a:t> </a:t>
                </a:r>
                <a:endParaRPr lang="en-US" altLang="ko-KR" sz="1200" b="0" i="0" dirty="0">
                  <a:solidFill>
                    <a:srgbClr val="494949"/>
                  </a:solidFill>
                  <a:effectLst/>
                  <a:latin typeface="Times New Roman" panose="02020603050405020304" pitchFamily="18" charset="0"/>
                  <a:cs typeface="Times New Roman" panose="02020603050405020304" pitchFamily="18" charset="0"/>
                </a:endParaRPr>
              </a:p>
              <a:p>
                <a:endParaRPr lang="en-US" dirty="0"/>
              </a:p>
              <a:p>
                <a:endParaRPr lang="en-US" dirty="0"/>
              </a:p>
              <a:p>
                <a:endParaRPr lang="en-US" dirty="0"/>
              </a:p>
              <a:p>
                <a:r>
                  <a:rPr lang="en-US" dirty="0"/>
                  <a:t>Fig.1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latin typeface="Times New Roman" panose="02020603050405020304" pitchFamily="18" charset="0"/>
                    <a:cs typeface="Times New Roman" panose="02020603050405020304" pitchFamily="18" charset="0"/>
                  </a:rPr>
                  <a:t>It exploits the axion-photon coupling </a:t>
                </a:r>
                <a:r>
                  <a:rPr lang="en-US" altLang="ko-KR" sz="1200" dirty="0" err="1">
                    <a:latin typeface="Times New Roman" panose="02020603050405020304" pitchFamily="18" charset="0"/>
                    <a:cs typeface="Times New Roman" panose="02020603050405020304" pitchFamily="18" charset="0"/>
                  </a:rPr>
                  <a:t>gaγγ</a:t>
                </a:r>
                <a:r>
                  <a:rPr lang="en-US" altLang="ko-KR" sz="1200" dirty="0">
                    <a:latin typeface="Times New Roman" panose="02020603050405020304" pitchFamily="18" charset="0"/>
                    <a:cs typeface="Times New Roman" panose="02020603050405020304" pitchFamily="18" charset="0"/>
                  </a:rPr>
                  <a:t> in a microwave cavity permeated with a static magnetic field B0, which results in resonant conversions of axions to photons when the axion mass m a matches the frequency of the cavity mode ν.</a:t>
                </a:r>
                <a:endParaRPr lang="en-US" sz="1200" dirty="0"/>
              </a:p>
              <a:p>
                <a:endParaRPr lang="en-US" dirty="0"/>
              </a:p>
            </p:txBody>
          </p:sp>
        </mc:Fallback>
      </mc:AlternateContent>
      <p:sp>
        <p:nvSpPr>
          <p:cNvPr id="4" name="Slide Number Placeholder 3"/>
          <p:cNvSpPr>
            <a:spLocks noGrp="1"/>
          </p:cNvSpPr>
          <p:nvPr>
            <p:ph type="sldNum" sz="quarter" idx="5"/>
          </p:nvPr>
        </p:nvSpPr>
        <p:spPr/>
        <p:txBody>
          <a:bodyPr/>
          <a:lstStyle/>
          <a:p>
            <a:fld id="{F0D934AB-B581-41E0-9DC2-65E9A1D505E2}" type="slidenum">
              <a:rPr lang="en-US" smtClean="0"/>
              <a:t>10</a:t>
            </a:fld>
            <a:endParaRPr lang="en-US"/>
          </a:p>
        </p:txBody>
      </p:sp>
    </p:spTree>
    <p:extLst>
      <p:ext uri="{BB962C8B-B14F-4D97-AF65-F5344CB8AC3E}">
        <p14:creationId xmlns:p14="http://schemas.microsoft.com/office/powerpoint/2010/main" val="3850384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ko-KR" sz="1200" b="0" dirty="0">
                <a:latin typeface="Times New Roman" panose="02020603050405020304" pitchFamily="18" charset="0"/>
                <a:cs typeface="Times New Roman" panose="02020603050405020304" pitchFamily="18" charset="0"/>
              </a:rPr>
              <a:t>The modes relatively sensitive to the rotation of the rod around its axis are identified as labeled, from the simulated modes overlapped with them.</a:t>
            </a:r>
          </a:p>
        </p:txBody>
      </p:sp>
      <p:sp>
        <p:nvSpPr>
          <p:cNvPr id="4" name="Slide Number Placeholder 3"/>
          <p:cNvSpPr>
            <a:spLocks noGrp="1"/>
          </p:cNvSpPr>
          <p:nvPr>
            <p:ph type="sldNum" sz="quarter" idx="5"/>
          </p:nvPr>
        </p:nvSpPr>
        <p:spPr/>
        <p:txBody>
          <a:bodyPr/>
          <a:lstStyle/>
          <a:p>
            <a:fld id="{F0D934AB-B581-41E0-9DC2-65E9A1D505E2}" type="slidenum">
              <a:rPr lang="en-US" smtClean="0"/>
              <a:t>11</a:t>
            </a:fld>
            <a:endParaRPr lang="en-US"/>
          </a:p>
        </p:txBody>
      </p:sp>
    </p:spTree>
    <p:extLst>
      <p:ext uri="{BB962C8B-B14F-4D97-AF65-F5344CB8AC3E}">
        <p14:creationId xmlns:p14="http://schemas.microsoft.com/office/powerpoint/2010/main" val="3091608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ltLang="ko-KR" sz="1200" b="0" dirty="0">
                <a:latin typeface="Times New Roman" panose="02020603050405020304" pitchFamily="18" charset="0"/>
                <a:cs typeface="Times New Roman" panose="02020603050405020304" pitchFamily="18" charset="0"/>
              </a:rPr>
              <a:t>The modes relatively sensitive to the rotation of the rod around its axis are identified as labeled, from the simulated modes overlapped with them.</a:t>
            </a:r>
          </a:p>
        </p:txBody>
      </p:sp>
      <p:sp>
        <p:nvSpPr>
          <p:cNvPr id="4" name="Slide Number Placeholder 3"/>
          <p:cNvSpPr>
            <a:spLocks noGrp="1"/>
          </p:cNvSpPr>
          <p:nvPr>
            <p:ph type="sldNum" sz="quarter" idx="5"/>
          </p:nvPr>
        </p:nvSpPr>
        <p:spPr/>
        <p:txBody>
          <a:bodyPr/>
          <a:lstStyle/>
          <a:p>
            <a:fld id="{F0D934AB-B581-41E0-9DC2-65E9A1D505E2}" type="slidenum">
              <a:rPr lang="en-US" smtClean="0"/>
              <a:t>12</a:t>
            </a:fld>
            <a:endParaRPr lang="en-US"/>
          </a:p>
        </p:txBody>
      </p:sp>
    </p:spTree>
    <p:extLst>
      <p:ext uri="{BB962C8B-B14F-4D97-AF65-F5344CB8AC3E}">
        <p14:creationId xmlns:p14="http://schemas.microsoft.com/office/powerpoint/2010/main" val="2925134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latin typeface="Arial" panose="020B0604020202020204" pitchFamily="34" charset="0"/>
                    <a:cs typeface="Arial" panose="020B0604020202020204" pitchFamily="34" charset="0"/>
                  </a:rPr>
                  <a:t>Axion </a:t>
                </a:r>
                <a:r>
                  <a:rPr lang="en-US" altLang="ko-KR" dirty="0" err="1">
                    <a:latin typeface="Arial" panose="020B0604020202020204" pitchFamily="34" charset="0"/>
                    <a:cs typeface="Arial" panose="020B0604020202020204" pitchFamily="34" charset="0"/>
                  </a:rPr>
                  <a:t>haloscope</a:t>
                </a:r>
                <a:r>
                  <a:rPr lang="en-US" altLang="ko-KR" dirty="0">
                    <a:latin typeface="Arial" panose="020B0604020202020204" pitchFamily="34" charset="0"/>
                    <a:cs typeface="Arial" panose="020B0604020202020204" pitchFamily="34" charset="0"/>
                  </a:rPr>
                  <a:t> experiments aim to directly identify axions in the dark matter halo of our galaxy by exploiting the fact that axions transform into photons when exposed to an external magnetic field. Since it is predicted that the conversion power of the axion is extremely low, </a:t>
                </a:r>
                <a:r>
                  <a:rPr kumimoji="1" lang="en-US" altLang="ko-KR" dirty="0">
                    <a:latin typeface="Arial" panose="020B0604020202020204" pitchFamily="34" charset="0"/>
                    <a:cs typeface="Arial" panose="020B0604020202020204" pitchFamily="34" charset="0"/>
                  </a:rPr>
                  <a:t>approximately </a:t>
                </a:r>
                <a14:m>
                  <m:oMath xmlns:m="http://schemas.openxmlformats.org/officeDocument/2006/math">
                    <m:sSup>
                      <m:sSupPr>
                        <m:ctrlPr>
                          <a:rPr kumimoji="1" lang="en-US" altLang="ko-KR" i="1">
                            <a:latin typeface="Cambria Math" panose="02040503050406030204" pitchFamily="18" charset="0"/>
                            <a:cs typeface="Times New Roman" panose="02020603050405020304" pitchFamily="18" charset="0"/>
                          </a:rPr>
                        </m:ctrlPr>
                      </m:sSupPr>
                      <m:e>
                        <m:r>
                          <a:rPr kumimoji="1" lang="en-US" altLang="ko-KR" i="1">
                            <a:latin typeface="Cambria Math" panose="02040503050406030204" pitchFamily="18" charset="0"/>
                            <a:cs typeface="Times New Roman" panose="02020603050405020304" pitchFamily="18" charset="0"/>
                          </a:rPr>
                          <m:t>10</m:t>
                        </m:r>
                      </m:e>
                      <m:sup>
                        <m:r>
                          <a:rPr kumimoji="1" lang="en-US" altLang="ko-KR" i="1">
                            <a:latin typeface="Cambria Math" panose="02040503050406030204" pitchFamily="18" charset="0"/>
                            <a:cs typeface="Times New Roman" panose="02020603050405020304" pitchFamily="18" charset="0"/>
                          </a:rPr>
                          <m:t>−22</m:t>
                        </m:r>
                      </m:sup>
                    </m:sSup>
                  </m:oMath>
                </a14:m>
                <a:r>
                  <a:rPr kumimoji="1" lang="en-US" altLang="ko-KR" dirty="0">
                    <a:latin typeface="Arial" panose="020B0604020202020204" pitchFamily="34" charset="0"/>
                    <a:cs typeface="Arial" panose="020B0604020202020204" pitchFamily="34" charset="0"/>
                  </a:rPr>
                  <a:t> W</a:t>
                </a:r>
                <a:r>
                  <a:rPr kumimoji="1" lang="en-US" altLang="ko-KR" baseline="30000" dirty="0">
                    <a:latin typeface="Arial" panose="020B0604020202020204" pitchFamily="34" charset="0"/>
                    <a:cs typeface="Arial" panose="020B0604020202020204" pitchFamily="34" charset="0"/>
                  </a:rPr>
                  <a:t>[1]</a:t>
                </a:r>
                <a:r>
                  <a:rPr kumimoji="1" lang="en-US" altLang="ko-KR" dirty="0">
                    <a:latin typeface="Arial" panose="020B0604020202020204" pitchFamily="34" charset="0"/>
                    <a:cs typeface="Arial" panose="020B0604020202020204" pitchFamily="34" charset="0"/>
                  </a:rPr>
                  <a:t>, </a:t>
                </a:r>
                <a:r>
                  <a:rPr kumimoji="1" lang="en-US" altLang="ko-KR" dirty="0" err="1">
                    <a:latin typeface="Arial" panose="020B0604020202020204" pitchFamily="34" charset="0"/>
                    <a:cs typeface="Arial" panose="020B0604020202020204" pitchFamily="34" charset="0"/>
                  </a:rPr>
                  <a:t>haloscope</a:t>
                </a:r>
                <a:r>
                  <a:rPr kumimoji="1" lang="en-US" altLang="ko-KR" dirty="0">
                    <a:latin typeface="Arial" panose="020B0604020202020204" pitchFamily="34" charset="0"/>
                    <a:cs typeface="Arial" panose="020B0604020202020204" pitchFamily="34" charset="0"/>
                  </a:rPr>
                  <a:t> is required to be very sensitive.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Axion search experiments are desire to resolve fundamental questions in physics: the strong CP problem and the nature of dark matter. One of the leading experiments is the </a:t>
                </a:r>
                <a:r>
                  <a:rPr lang="en-US" altLang="ko-KR" sz="1200" b="1" dirty="0">
                    <a:solidFill>
                      <a:srgbClr val="000000"/>
                    </a:solidFill>
                    <a:latin typeface="Times New Roman" panose="02020603050405020304" pitchFamily="18" charset="0"/>
                    <a:cs typeface="Times New Roman" panose="02020603050405020304" pitchFamily="18" charset="0"/>
                  </a:rPr>
                  <a:t>CAPP-MAX experiment</a:t>
                </a:r>
                <a:r>
                  <a:rPr lang="en-US" altLang="ko-KR" sz="1200" dirty="0">
                    <a:solidFill>
                      <a:srgbClr val="000000"/>
                    </a:solidFill>
                    <a:latin typeface="Times New Roman" panose="02020603050405020304" pitchFamily="18" charset="0"/>
                    <a:cs typeface="Times New Roman" panose="02020603050405020304" pitchFamily="18" charset="0"/>
                  </a:rPr>
                  <a:t> at the Center for Axion and Precision Physics Research (CAPP) of Institute for Basic Science (IBS) in South Korea.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This experiment featuring a 12 T big bore (32 cm) Nb3Sn superconducting magnet, 37-liter cylinder copper cavity and a state-of-the-art microwave readout system based on Josephson Parametric Amplifier (JPA) that approaches the quantum noise limit.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We show the technical details of the detector chain, features of the dilution refrigerator immersed into the liquid He </a:t>
                </a:r>
                <a:r>
                  <a:rPr lang="en-US" altLang="ko-KR" sz="1200" dirty="0" err="1">
                    <a:solidFill>
                      <a:srgbClr val="000000"/>
                    </a:solidFill>
                    <a:latin typeface="Times New Roman" panose="02020603050405020304" pitchFamily="18" charset="0"/>
                    <a:cs typeface="Times New Roman" panose="02020603050405020304" pitchFamily="18" charset="0"/>
                  </a:rPr>
                  <a:t>dewar</a:t>
                </a:r>
                <a:r>
                  <a:rPr lang="en-US" altLang="ko-KR" sz="1200" dirty="0">
                    <a:solidFill>
                      <a:srgbClr val="000000"/>
                    </a:solidFill>
                    <a:latin typeface="Times New Roman" panose="02020603050405020304" pitchFamily="18" charset="0"/>
                    <a:cs typeface="Times New Roman" panose="02020603050405020304" pitchFamily="18" charset="0"/>
                  </a:rPr>
                  <a:t>, and the operation of the closed cycle helium recovery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The system temperature is kept near to 25 </a:t>
                </a:r>
                <a:r>
                  <a:rPr lang="en-US" altLang="ko-KR" sz="1200" dirty="0" err="1">
                    <a:solidFill>
                      <a:srgbClr val="000000"/>
                    </a:solidFill>
                    <a:latin typeface="Times New Roman" panose="02020603050405020304" pitchFamily="18" charset="0"/>
                    <a:cs typeface="Times New Roman" panose="02020603050405020304" pitchFamily="18" charset="0"/>
                  </a:rPr>
                  <a:t>mK</a:t>
                </a:r>
                <a:r>
                  <a:rPr lang="en-US" altLang="ko-KR" sz="1200" dirty="0">
                    <a:solidFill>
                      <a:srgbClr val="000000"/>
                    </a:solidFill>
                    <a:latin typeface="Times New Roman" panose="02020603050405020304" pitchFamily="18" charset="0"/>
                    <a:cs typeface="Times New Roman" panose="02020603050405020304" pitchFamily="18" charset="0"/>
                  </a:rPr>
                  <a:t>, which is the lowest temperature of any axion experiment to date.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Recent advances in low noise amplifier technology have opened up new possibilities for exploring a wide range of plausible axion masses with high sensitivity.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Our results demonstrate the potential of the CAPP-MAX experiment to significantly improve the speed of axion dark matter search and contribute to a deeper understanding of the universe's fundamental nature.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In this presentation, we provide the technical details of the CAPP-MAX experiment, discuss the current status of the experiment, and outline future plans.</a:t>
                </a:r>
                <a:r>
                  <a:rPr lang="en-US" altLang="ko-KR" sz="1200" b="0" i="0" dirty="0">
                    <a:solidFill>
                      <a:srgbClr val="000000"/>
                    </a:solidFill>
                    <a:effectLst/>
                    <a:latin typeface="Times New Roman" panose="02020603050405020304" pitchFamily="18" charset="0"/>
                    <a:cs typeface="Times New Roman" panose="02020603050405020304" pitchFamily="18" charset="0"/>
                  </a:rPr>
                  <a:t> </a:t>
                </a:r>
                <a:endParaRPr lang="en-US" altLang="ko-KR" sz="1200" b="0" i="0" dirty="0">
                  <a:solidFill>
                    <a:srgbClr val="494949"/>
                  </a:solidFill>
                  <a:effectLst/>
                  <a:latin typeface="Times New Roman" panose="02020603050405020304" pitchFamily="18" charset="0"/>
                  <a:cs typeface="Times New Roman" panose="02020603050405020304" pitchFamily="18" charset="0"/>
                </a:endParaRPr>
              </a:p>
              <a:p>
                <a:endParaRPr lang="en-US" dirty="0"/>
              </a:p>
              <a:p>
                <a:endParaRPr lang="en-US" dirty="0"/>
              </a:p>
              <a:p>
                <a:endParaRPr lang="en-US" dirty="0"/>
              </a:p>
              <a:p>
                <a:r>
                  <a:rPr lang="en-US" dirty="0"/>
                  <a:t>Fig.1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latin typeface="Times New Roman" panose="02020603050405020304" pitchFamily="18" charset="0"/>
                    <a:cs typeface="Times New Roman" panose="02020603050405020304" pitchFamily="18" charset="0"/>
                  </a:rPr>
                  <a:t>It exploits the axion-photon coupling </a:t>
                </a:r>
                <a:r>
                  <a:rPr lang="en-US" altLang="ko-KR" sz="1200" dirty="0" err="1">
                    <a:latin typeface="Times New Roman" panose="02020603050405020304" pitchFamily="18" charset="0"/>
                    <a:cs typeface="Times New Roman" panose="02020603050405020304" pitchFamily="18" charset="0"/>
                  </a:rPr>
                  <a:t>gaγγ</a:t>
                </a:r>
                <a:r>
                  <a:rPr lang="en-US" altLang="ko-KR" sz="1200" dirty="0">
                    <a:latin typeface="Times New Roman" panose="02020603050405020304" pitchFamily="18" charset="0"/>
                    <a:cs typeface="Times New Roman" panose="02020603050405020304" pitchFamily="18" charset="0"/>
                  </a:rPr>
                  <a:t> in a microwave cavity permeated with a static magnetic field B0, which results in resonant conversions of axions to photons when the axion mass m a matches the frequency of the cavity mode ν.</a:t>
                </a:r>
                <a:endParaRPr lang="en-US" sz="1200" dirty="0"/>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latin typeface="Arial" panose="020B0604020202020204" pitchFamily="34" charset="0"/>
                    <a:cs typeface="Arial" panose="020B0604020202020204" pitchFamily="34" charset="0"/>
                  </a:rPr>
                  <a:t>Axion </a:t>
                </a:r>
                <a:r>
                  <a:rPr lang="en-US" altLang="ko-KR" dirty="0" err="1">
                    <a:latin typeface="Arial" panose="020B0604020202020204" pitchFamily="34" charset="0"/>
                    <a:cs typeface="Arial" panose="020B0604020202020204" pitchFamily="34" charset="0"/>
                  </a:rPr>
                  <a:t>haloscope</a:t>
                </a:r>
                <a:r>
                  <a:rPr lang="en-US" altLang="ko-KR" dirty="0">
                    <a:latin typeface="Arial" panose="020B0604020202020204" pitchFamily="34" charset="0"/>
                    <a:cs typeface="Arial" panose="020B0604020202020204" pitchFamily="34" charset="0"/>
                  </a:rPr>
                  <a:t> experiments aim to directly identify axions in the dark matter halo of our galaxy by exploiting the fact that axions transform into photons when exposed to an external magnetic field. Since it is predicted that the conversion power of the axion is extremely low, </a:t>
                </a:r>
                <a:r>
                  <a:rPr kumimoji="1" lang="en-US" altLang="ko-KR" dirty="0">
                    <a:latin typeface="Arial" panose="020B0604020202020204" pitchFamily="34" charset="0"/>
                    <a:cs typeface="Arial" panose="020B0604020202020204" pitchFamily="34" charset="0"/>
                  </a:rPr>
                  <a:t>approximately </a:t>
                </a:r>
                <a:r>
                  <a:rPr kumimoji="1" lang="en-US" altLang="ko-KR" i="0">
                    <a:latin typeface="Cambria Math" panose="02040503050406030204" pitchFamily="18" charset="0"/>
                    <a:cs typeface="Times New Roman" panose="02020603050405020304" pitchFamily="18" charset="0"/>
                  </a:rPr>
                  <a:t>〖10〗^(−22)</a:t>
                </a:r>
                <a:r>
                  <a:rPr kumimoji="1" lang="en-US" altLang="ko-KR" dirty="0">
                    <a:latin typeface="Arial" panose="020B0604020202020204" pitchFamily="34" charset="0"/>
                    <a:cs typeface="Arial" panose="020B0604020202020204" pitchFamily="34" charset="0"/>
                  </a:rPr>
                  <a:t> W</a:t>
                </a:r>
                <a:r>
                  <a:rPr kumimoji="1" lang="en-US" altLang="ko-KR" baseline="30000" dirty="0">
                    <a:latin typeface="Arial" panose="020B0604020202020204" pitchFamily="34" charset="0"/>
                    <a:cs typeface="Arial" panose="020B0604020202020204" pitchFamily="34" charset="0"/>
                  </a:rPr>
                  <a:t>[1]</a:t>
                </a:r>
                <a:r>
                  <a:rPr kumimoji="1" lang="en-US" altLang="ko-KR" dirty="0">
                    <a:latin typeface="Arial" panose="020B0604020202020204" pitchFamily="34" charset="0"/>
                    <a:cs typeface="Arial" panose="020B0604020202020204" pitchFamily="34" charset="0"/>
                  </a:rPr>
                  <a:t>, </a:t>
                </a:r>
                <a:r>
                  <a:rPr kumimoji="1" lang="en-US" altLang="ko-KR" dirty="0" err="1">
                    <a:latin typeface="Arial" panose="020B0604020202020204" pitchFamily="34" charset="0"/>
                    <a:cs typeface="Arial" panose="020B0604020202020204" pitchFamily="34" charset="0"/>
                  </a:rPr>
                  <a:t>haloscope</a:t>
                </a:r>
                <a:r>
                  <a:rPr kumimoji="1" lang="en-US" altLang="ko-KR" dirty="0">
                    <a:latin typeface="Arial" panose="020B0604020202020204" pitchFamily="34" charset="0"/>
                    <a:cs typeface="Arial" panose="020B0604020202020204" pitchFamily="34" charset="0"/>
                  </a:rPr>
                  <a:t> is required to be very sensitive.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Axion search experiments are desire to resolve fundamental questions in physics: the strong CP problem and the nature of dark matter. One of the leading experiments is the </a:t>
                </a:r>
                <a:r>
                  <a:rPr lang="en-US" altLang="ko-KR" sz="1200" b="1" dirty="0">
                    <a:solidFill>
                      <a:srgbClr val="000000"/>
                    </a:solidFill>
                    <a:latin typeface="Times New Roman" panose="02020603050405020304" pitchFamily="18" charset="0"/>
                    <a:cs typeface="Times New Roman" panose="02020603050405020304" pitchFamily="18" charset="0"/>
                  </a:rPr>
                  <a:t>CAPP-MAX experiment</a:t>
                </a:r>
                <a:r>
                  <a:rPr lang="en-US" altLang="ko-KR" sz="1200" dirty="0">
                    <a:solidFill>
                      <a:srgbClr val="000000"/>
                    </a:solidFill>
                    <a:latin typeface="Times New Roman" panose="02020603050405020304" pitchFamily="18" charset="0"/>
                    <a:cs typeface="Times New Roman" panose="02020603050405020304" pitchFamily="18" charset="0"/>
                  </a:rPr>
                  <a:t> at the Center for Axion and Precision Physics Research (CAPP) of Institute for Basic Science (IBS) in South Korea.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This experiment featuring a 12 T big bore (32 cm) Nb3Sn superconducting magnet, 37-liter cylinder copper cavity and a state-of-the-art microwave readout system based on Josephson Parametric Amplifier (JPA) that approaches the quantum noise limit.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We show the technical details of the detector chain, features of the dilution refrigerator immersed into the liquid He </a:t>
                </a:r>
                <a:r>
                  <a:rPr lang="en-US" altLang="ko-KR" sz="1200" dirty="0" err="1">
                    <a:solidFill>
                      <a:srgbClr val="000000"/>
                    </a:solidFill>
                    <a:latin typeface="Times New Roman" panose="02020603050405020304" pitchFamily="18" charset="0"/>
                    <a:cs typeface="Times New Roman" panose="02020603050405020304" pitchFamily="18" charset="0"/>
                  </a:rPr>
                  <a:t>dewar</a:t>
                </a:r>
                <a:r>
                  <a:rPr lang="en-US" altLang="ko-KR" sz="1200" dirty="0">
                    <a:solidFill>
                      <a:srgbClr val="000000"/>
                    </a:solidFill>
                    <a:latin typeface="Times New Roman" panose="02020603050405020304" pitchFamily="18" charset="0"/>
                    <a:cs typeface="Times New Roman" panose="02020603050405020304" pitchFamily="18" charset="0"/>
                  </a:rPr>
                  <a:t>, and the operation of the closed cycle helium recovery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The system temperature is kept near to 25 </a:t>
                </a:r>
                <a:r>
                  <a:rPr lang="en-US" altLang="ko-KR" sz="1200" dirty="0" err="1">
                    <a:solidFill>
                      <a:srgbClr val="000000"/>
                    </a:solidFill>
                    <a:latin typeface="Times New Roman" panose="02020603050405020304" pitchFamily="18" charset="0"/>
                    <a:cs typeface="Times New Roman" panose="02020603050405020304" pitchFamily="18" charset="0"/>
                  </a:rPr>
                  <a:t>mK</a:t>
                </a:r>
                <a:r>
                  <a:rPr lang="en-US" altLang="ko-KR" sz="1200" dirty="0">
                    <a:solidFill>
                      <a:srgbClr val="000000"/>
                    </a:solidFill>
                    <a:latin typeface="Times New Roman" panose="02020603050405020304" pitchFamily="18" charset="0"/>
                    <a:cs typeface="Times New Roman" panose="02020603050405020304" pitchFamily="18" charset="0"/>
                  </a:rPr>
                  <a:t>, which is the lowest temperature of any axion experiment to date.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Recent advances in low noise amplifier technology have opened up new possibilities for exploring a wide range of plausible axion masses with high sensitivity.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Our results demonstrate the potential of the CAPP-MAX experiment to significantly improve the speed of axion dark matter search and contribute to a deeper understanding of the universe's fundamental nature.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In this presentation, we provide the technical details of the CAPP-MAX experiment, discuss the current status of the experiment, and outline future plans.</a:t>
                </a:r>
                <a:r>
                  <a:rPr lang="en-US" altLang="ko-KR" sz="1200" b="0" i="0" dirty="0">
                    <a:solidFill>
                      <a:srgbClr val="000000"/>
                    </a:solidFill>
                    <a:effectLst/>
                    <a:latin typeface="Times New Roman" panose="02020603050405020304" pitchFamily="18" charset="0"/>
                    <a:cs typeface="Times New Roman" panose="02020603050405020304" pitchFamily="18" charset="0"/>
                  </a:rPr>
                  <a:t> </a:t>
                </a:r>
                <a:endParaRPr lang="en-US" altLang="ko-KR" sz="1200" b="0" i="0" dirty="0">
                  <a:solidFill>
                    <a:srgbClr val="494949"/>
                  </a:solidFill>
                  <a:effectLst/>
                  <a:latin typeface="Times New Roman" panose="02020603050405020304" pitchFamily="18" charset="0"/>
                  <a:cs typeface="Times New Roman" panose="02020603050405020304" pitchFamily="18" charset="0"/>
                </a:endParaRPr>
              </a:p>
              <a:p>
                <a:endParaRPr lang="en-US" dirty="0"/>
              </a:p>
              <a:p>
                <a:endParaRPr lang="en-US" dirty="0"/>
              </a:p>
              <a:p>
                <a:endParaRPr lang="en-US" dirty="0"/>
              </a:p>
              <a:p>
                <a:r>
                  <a:rPr lang="en-US" dirty="0"/>
                  <a:t>Fig.1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latin typeface="Times New Roman" panose="02020603050405020304" pitchFamily="18" charset="0"/>
                    <a:cs typeface="Times New Roman" panose="02020603050405020304" pitchFamily="18" charset="0"/>
                  </a:rPr>
                  <a:t>It exploits the axion-photon coupling </a:t>
                </a:r>
                <a:r>
                  <a:rPr lang="en-US" altLang="ko-KR" sz="1200" dirty="0" err="1">
                    <a:latin typeface="Times New Roman" panose="02020603050405020304" pitchFamily="18" charset="0"/>
                    <a:cs typeface="Times New Roman" panose="02020603050405020304" pitchFamily="18" charset="0"/>
                  </a:rPr>
                  <a:t>gaγγ</a:t>
                </a:r>
                <a:r>
                  <a:rPr lang="en-US" altLang="ko-KR" sz="1200" dirty="0">
                    <a:latin typeface="Times New Roman" panose="02020603050405020304" pitchFamily="18" charset="0"/>
                    <a:cs typeface="Times New Roman" panose="02020603050405020304" pitchFamily="18" charset="0"/>
                  </a:rPr>
                  <a:t> in a microwave cavity permeated with a static magnetic field B0, which results in resonant conversions of axions to photons when the axion mass m a matches the frequency of the cavity mode ν.</a:t>
                </a:r>
                <a:endParaRPr lang="en-US" sz="1200" dirty="0"/>
              </a:p>
              <a:p>
                <a:endParaRPr lang="en-US" dirty="0"/>
              </a:p>
            </p:txBody>
          </p:sp>
        </mc:Fallback>
      </mc:AlternateContent>
      <p:sp>
        <p:nvSpPr>
          <p:cNvPr id="4" name="Slide Number Placeholder 3"/>
          <p:cNvSpPr>
            <a:spLocks noGrp="1"/>
          </p:cNvSpPr>
          <p:nvPr>
            <p:ph type="sldNum" sz="quarter" idx="5"/>
          </p:nvPr>
        </p:nvSpPr>
        <p:spPr/>
        <p:txBody>
          <a:bodyPr/>
          <a:lstStyle/>
          <a:p>
            <a:fld id="{F0D934AB-B581-41E0-9DC2-65E9A1D505E2}" type="slidenum">
              <a:rPr lang="en-US" smtClean="0"/>
              <a:t>13</a:t>
            </a:fld>
            <a:endParaRPr lang="en-US"/>
          </a:p>
        </p:txBody>
      </p:sp>
    </p:spTree>
    <p:extLst>
      <p:ext uri="{BB962C8B-B14F-4D97-AF65-F5344CB8AC3E}">
        <p14:creationId xmlns:p14="http://schemas.microsoft.com/office/powerpoint/2010/main" val="3061000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34AB-B581-41E0-9DC2-65E9A1D505E2}" type="slidenum">
              <a:rPr lang="en-US" smtClean="0"/>
              <a:t>14</a:t>
            </a:fld>
            <a:endParaRPr lang="en-US"/>
          </a:p>
        </p:txBody>
      </p:sp>
    </p:spTree>
    <p:extLst>
      <p:ext uri="{BB962C8B-B14F-4D97-AF65-F5344CB8AC3E}">
        <p14:creationId xmlns:p14="http://schemas.microsoft.com/office/powerpoint/2010/main" val="3858113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the outlie of my talk. First I would like to show the axion </a:t>
            </a:r>
            <a:r>
              <a:rPr lang="en-US" sz="1200" kern="1200" dirty="0" err="1">
                <a:solidFill>
                  <a:schemeClr val="tx1"/>
                </a:solidFill>
                <a:effectLst/>
                <a:latin typeface="+mn-lt"/>
                <a:ea typeface="+mn-ea"/>
                <a:cs typeface="+mn-cs"/>
              </a:rPr>
              <a:t>haloscope</a:t>
            </a:r>
            <a:r>
              <a:rPr lang="en-US" sz="1200" kern="1200" dirty="0">
                <a:solidFill>
                  <a:schemeClr val="tx1"/>
                </a:solidFill>
                <a:effectLst/>
                <a:latin typeface="+mn-lt"/>
                <a:ea typeface="+mn-ea"/>
                <a:cs typeface="+mn-cs"/>
              </a:rPr>
              <a:t> experiment proposed by </a:t>
            </a:r>
            <a:r>
              <a:rPr lang="en-US" sz="1200" kern="1200" dirty="0" err="1">
                <a:solidFill>
                  <a:schemeClr val="tx1"/>
                </a:solidFill>
                <a:effectLst/>
                <a:latin typeface="+mn-lt"/>
                <a:ea typeface="+mn-ea"/>
                <a:cs typeface="+mn-cs"/>
              </a:rPr>
              <a:t>Sikivie</a:t>
            </a:r>
            <a:r>
              <a:rPr lang="en-US" sz="1200" kern="1200" dirty="0">
                <a:solidFill>
                  <a:schemeClr val="tx1"/>
                </a:solidFill>
                <a:effectLst/>
                <a:latin typeface="+mn-lt"/>
                <a:ea typeface="+mn-ea"/>
                <a:cs typeface="+mn-cs"/>
              </a:rPr>
              <a:t>, than I will show you the current quantum noise limited amplifier readout for the experiment, next I will mention about the single photon detector based on the underdamped Josephson junction. After it I will explain the main idea of using the Josephson junction as a microwave photon detector, where I will remind you about the washboard potential. Next, the CBJJ as a single photon counter will be show with the main parameters and the measurement setup. And as a final I will show you the main diagram of the axion measurement system based on the CBJJ.</a:t>
            </a:r>
          </a:p>
          <a:p>
            <a:endParaRPr lang="en-US" dirty="0"/>
          </a:p>
        </p:txBody>
      </p:sp>
      <p:sp>
        <p:nvSpPr>
          <p:cNvPr id="4" name="Slide Number Placeholder 3"/>
          <p:cNvSpPr>
            <a:spLocks noGrp="1"/>
          </p:cNvSpPr>
          <p:nvPr>
            <p:ph type="sldNum" sz="quarter" idx="5"/>
          </p:nvPr>
        </p:nvSpPr>
        <p:spPr/>
        <p:txBody>
          <a:bodyPr/>
          <a:lstStyle/>
          <a:p>
            <a:fld id="{42951F76-2A6F-4E36-9707-1C6DC4E7301B}" type="slidenum">
              <a:rPr lang="en-US" smtClean="0"/>
              <a:t>2</a:t>
            </a:fld>
            <a:endParaRPr lang="en-US"/>
          </a:p>
        </p:txBody>
      </p:sp>
    </p:spTree>
    <p:extLst>
      <p:ext uri="{BB962C8B-B14F-4D97-AF65-F5344CB8AC3E}">
        <p14:creationId xmlns:p14="http://schemas.microsoft.com/office/powerpoint/2010/main" val="3803400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experiment was proposed by </a:t>
            </a:r>
            <a:r>
              <a:rPr lang="en-US" dirty="0" err="1"/>
              <a:t>Sikivie</a:t>
            </a:r>
            <a:endParaRPr lang="en-US" dirty="0"/>
          </a:p>
          <a:p>
            <a:endParaRPr lang="en-US" dirty="0"/>
          </a:p>
          <a:p>
            <a:r>
              <a:rPr lang="en-US" dirty="0"/>
              <a:t>Typical microwave detectors are based on linear ampliﬁers, that however have an irreducible noise level even at zero temperature, coming from quantum ﬂuctuations of the vacuum.</a:t>
            </a:r>
          </a:p>
          <a:p>
            <a:r>
              <a:rPr lang="en-US" dirty="0"/>
              <a:t>This quantum limit is now being reached by the most advanced detectors of this type (e.g. Josephson Parametric Ampliﬁers), and the truly frontier at this moment is deﬁning strategies to overcome this limit.</a:t>
            </a:r>
          </a:p>
          <a:p>
            <a:endParaRPr lang="en-US" dirty="0"/>
          </a:p>
        </p:txBody>
      </p:sp>
      <p:sp>
        <p:nvSpPr>
          <p:cNvPr id="4" name="Slide Number Placeholder 3"/>
          <p:cNvSpPr>
            <a:spLocks noGrp="1"/>
          </p:cNvSpPr>
          <p:nvPr>
            <p:ph type="sldNum" sz="quarter" idx="5"/>
          </p:nvPr>
        </p:nvSpPr>
        <p:spPr/>
        <p:txBody>
          <a:bodyPr/>
          <a:lstStyle/>
          <a:p>
            <a:fld id="{42951F76-2A6F-4E36-9707-1C6DC4E7301B}" type="slidenum">
              <a:rPr lang="en-US" smtClean="0"/>
              <a:t>3</a:t>
            </a:fld>
            <a:endParaRPr lang="en-US"/>
          </a:p>
        </p:txBody>
      </p:sp>
    </p:spTree>
    <p:extLst>
      <p:ext uri="{BB962C8B-B14F-4D97-AF65-F5344CB8AC3E}">
        <p14:creationId xmlns:p14="http://schemas.microsoft.com/office/powerpoint/2010/main" val="346561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51F76-2A6F-4E36-9707-1C6DC4E7301B}" type="slidenum">
              <a:rPr lang="en-US" smtClean="0"/>
              <a:t>4</a:t>
            </a:fld>
            <a:endParaRPr lang="en-US"/>
          </a:p>
        </p:txBody>
      </p:sp>
    </p:spTree>
    <p:extLst>
      <p:ext uri="{BB962C8B-B14F-4D97-AF65-F5344CB8AC3E}">
        <p14:creationId xmlns:p14="http://schemas.microsoft.com/office/powerpoint/2010/main" val="97751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51F76-2A6F-4E36-9707-1C6DC4E7301B}" type="slidenum">
              <a:rPr lang="en-US" smtClean="0"/>
              <a:t>5</a:t>
            </a:fld>
            <a:endParaRPr lang="en-US"/>
          </a:p>
        </p:txBody>
      </p:sp>
    </p:spTree>
    <p:extLst>
      <p:ext uri="{BB962C8B-B14F-4D97-AF65-F5344CB8AC3E}">
        <p14:creationId xmlns:p14="http://schemas.microsoft.com/office/powerpoint/2010/main" val="1041738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51F76-2A6F-4E36-9707-1C6DC4E7301B}" type="slidenum">
              <a:rPr lang="en-US" smtClean="0"/>
              <a:t>6</a:t>
            </a:fld>
            <a:endParaRPr lang="en-US"/>
          </a:p>
        </p:txBody>
      </p:sp>
    </p:spTree>
    <p:extLst>
      <p:ext uri="{BB962C8B-B14F-4D97-AF65-F5344CB8AC3E}">
        <p14:creationId xmlns:p14="http://schemas.microsoft.com/office/powerpoint/2010/main" val="134312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951F76-2A6F-4E36-9707-1C6DC4E7301B}" type="slidenum">
              <a:rPr lang="en-US" smtClean="0"/>
              <a:t>7</a:t>
            </a:fld>
            <a:endParaRPr lang="en-US"/>
          </a:p>
        </p:txBody>
      </p:sp>
    </p:spTree>
    <p:extLst>
      <p:ext uri="{BB962C8B-B14F-4D97-AF65-F5344CB8AC3E}">
        <p14:creationId xmlns:p14="http://schemas.microsoft.com/office/powerpoint/2010/main" val="520366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latin typeface="Arial" panose="020B0604020202020204" pitchFamily="34" charset="0"/>
                    <a:cs typeface="Arial" panose="020B0604020202020204" pitchFamily="34" charset="0"/>
                  </a:rPr>
                  <a:t>Axion </a:t>
                </a:r>
                <a:r>
                  <a:rPr lang="en-US" altLang="ko-KR" dirty="0" err="1">
                    <a:latin typeface="Arial" panose="020B0604020202020204" pitchFamily="34" charset="0"/>
                    <a:cs typeface="Arial" panose="020B0604020202020204" pitchFamily="34" charset="0"/>
                  </a:rPr>
                  <a:t>haloscope</a:t>
                </a:r>
                <a:r>
                  <a:rPr lang="en-US" altLang="ko-KR" dirty="0">
                    <a:latin typeface="Arial" panose="020B0604020202020204" pitchFamily="34" charset="0"/>
                    <a:cs typeface="Arial" panose="020B0604020202020204" pitchFamily="34" charset="0"/>
                  </a:rPr>
                  <a:t> experiments aim to directly identify axions in the dark matter halo of our galaxy by exploiting the fact that axions transform into photons when exposed to an external magnetic field. Since it is predicted that the conversion power of the axion is extremely low, </a:t>
                </a:r>
                <a:r>
                  <a:rPr kumimoji="1" lang="en-US" altLang="ko-KR" dirty="0">
                    <a:latin typeface="Arial" panose="020B0604020202020204" pitchFamily="34" charset="0"/>
                    <a:cs typeface="Arial" panose="020B0604020202020204" pitchFamily="34" charset="0"/>
                  </a:rPr>
                  <a:t>approximately </a:t>
                </a:r>
                <a14:m>
                  <m:oMath xmlns:m="http://schemas.openxmlformats.org/officeDocument/2006/math">
                    <m:sSup>
                      <m:sSupPr>
                        <m:ctrlPr>
                          <a:rPr kumimoji="1" lang="en-US" altLang="ko-KR" i="1">
                            <a:latin typeface="Cambria Math" panose="02040503050406030204" pitchFamily="18" charset="0"/>
                            <a:cs typeface="Times New Roman" panose="02020603050405020304" pitchFamily="18" charset="0"/>
                          </a:rPr>
                        </m:ctrlPr>
                      </m:sSupPr>
                      <m:e>
                        <m:r>
                          <a:rPr kumimoji="1" lang="en-US" altLang="ko-KR" i="1">
                            <a:latin typeface="Cambria Math" panose="02040503050406030204" pitchFamily="18" charset="0"/>
                            <a:cs typeface="Times New Roman" panose="02020603050405020304" pitchFamily="18" charset="0"/>
                          </a:rPr>
                          <m:t>10</m:t>
                        </m:r>
                      </m:e>
                      <m:sup>
                        <m:r>
                          <a:rPr kumimoji="1" lang="en-US" altLang="ko-KR" i="1">
                            <a:latin typeface="Cambria Math" panose="02040503050406030204" pitchFamily="18" charset="0"/>
                            <a:cs typeface="Times New Roman" panose="02020603050405020304" pitchFamily="18" charset="0"/>
                          </a:rPr>
                          <m:t>−22</m:t>
                        </m:r>
                      </m:sup>
                    </m:sSup>
                  </m:oMath>
                </a14:m>
                <a:r>
                  <a:rPr kumimoji="1" lang="en-US" altLang="ko-KR" dirty="0">
                    <a:latin typeface="Arial" panose="020B0604020202020204" pitchFamily="34" charset="0"/>
                    <a:cs typeface="Arial" panose="020B0604020202020204" pitchFamily="34" charset="0"/>
                  </a:rPr>
                  <a:t> W</a:t>
                </a:r>
                <a:r>
                  <a:rPr kumimoji="1" lang="en-US" altLang="ko-KR" baseline="30000" dirty="0">
                    <a:latin typeface="Arial" panose="020B0604020202020204" pitchFamily="34" charset="0"/>
                    <a:cs typeface="Arial" panose="020B0604020202020204" pitchFamily="34" charset="0"/>
                  </a:rPr>
                  <a:t>[1]</a:t>
                </a:r>
                <a:r>
                  <a:rPr kumimoji="1" lang="en-US" altLang="ko-KR" dirty="0">
                    <a:latin typeface="Arial" panose="020B0604020202020204" pitchFamily="34" charset="0"/>
                    <a:cs typeface="Arial" panose="020B0604020202020204" pitchFamily="34" charset="0"/>
                  </a:rPr>
                  <a:t>, </a:t>
                </a:r>
                <a:r>
                  <a:rPr kumimoji="1" lang="en-US" altLang="ko-KR" dirty="0" err="1">
                    <a:latin typeface="Arial" panose="020B0604020202020204" pitchFamily="34" charset="0"/>
                    <a:cs typeface="Arial" panose="020B0604020202020204" pitchFamily="34" charset="0"/>
                  </a:rPr>
                  <a:t>haloscope</a:t>
                </a:r>
                <a:r>
                  <a:rPr kumimoji="1" lang="en-US" altLang="ko-KR" dirty="0">
                    <a:latin typeface="Arial" panose="020B0604020202020204" pitchFamily="34" charset="0"/>
                    <a:cs typeface="Arial" panose="020B0604020202020204" pitchFamily="34" charset="0"/>
                  </a:rPr>
                  <a:t> is required to be very sensitive.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Axion search experiments are desire to resolve fundamental questions in physics: the strong CP problem and the nature of dark matter. One of the leading experiments is the </a:t>
                </a:r>
                <a:r>
                  <a:rPr lang="en-US" altLang="ko-KR" sz="1200" b="1" dirty="0">
                    <a:solidFill>
                      <a:srgbClr val="000000"/>
                    </a:solidFill>
                    <a:latin typeface="Times New Roman" panose="02020603050405020304" pitchFamily="18" charset="0"/>
                    <a:cs typeface="Times New Roman" panose="02020603050405020304" pitchFamily="18" charset="0"/>
                  </a:rPr>
                  <a:t>CAPP-MAX experiment</a:t>
                </a:r>
                <a:r>
                  <a:rPr lang="en-US" altLang="ko-KR" sz="1200" dirty="0">
                    <a:solidFill>
                      <a:srgbClr val="000000"/>
                    </a:solidFill>
                    <a:latin typeface="Times New Roman" panose="02020603050405020304" pitchFamily="18" charset="0"/>
                    <a:cs typeface="Times New Roman" panose="02020603050405020304" pitchFamily="18" charset="0"/>
                  </a:rPr>
                  <a:t> at the Center for Axion and Precision Physics Research (CAPP) of Institute for Basic Science (IBS) in South Korea.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This experiment featuring a 12 T big bore (32 cm) Nb3Sn superconducting magnet, 37-liter cylinder copper cavity and a state-of-the-art microwave readout system based on Josephson Parametric Amplifier (JPA) that approaches the quantum noise limit.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We show the technical details of the detector chain, features of the dilution refrigerator immersed into the liquid He </a:t>
                </a:r>
                <a:r>
                  <a:rPr lang="en-US" altLang="ko-KR" sz="1200" dirty="0" err="1">
                    <a:solidFill>
                      <a:srgbClr val="000000"/>
                    </a:solidFill>
                    <a:latin typeface="Times New Roman" panose="02020603050405020304" pitchFamily="18" charset="0"/>
                    <a:cs typeface="Times New Roman" panose="02020603050405020304" pitchFamily="18" charset="0"/>
                  </a:rPr>
                  <a:t>dewar</a:t>
                </a:r>
                <a:r>
                  <a:rPr lang="en-US" altLang="ko-KR" sz="1200" dirty="0">
                    <a:solidFill>
                      <a:srgbClr val="000000"/>
                    </a:solidFill>
                    <a:latin typeface="Times New Roman" panose="02020603050405020304" pitchFamily="18" charset="0"/>
                    <a:cs typeface="Times New Roman" panose="02020603050405020304" pitchFamily="18" charset="0"/>
                  </a:rPr>
                  <a:t>, and the operation of the closed cycle helium recovery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The system temperature is kept near to 25 </a:t>
                </a:r>
                <a:r>
                  <a:rPr lang="en-US" altLang="ko-KR" sz="1200" dirty="0" err="1">
                    <a:solidFill>
                      <a:srgbClr val="000000"/>
                    </a:solidFill>
                    <a:latin typeface="Times New Roman" panose="02020603050405020304" pitchFamily="18" charset="0"/>
                    <a:cs typeface="Times New Roman" panose="02020603050405020304" pitchFamily="18" charset="0"/>
                  </a:rPr>
                  <a:t>mK</a:t>
                </a:r>
                <a:r>
                  <a:rPr lang="en-US" altLang="ko-KR" sz="1200" dirty="0">
                    <a:solidFill>
                      <a:srgbClr val="000000"/>
                    </a:solidFill>
                    <a:latin typeface="Times New Roman" panose="02020603050405020304" pitchFamily="18" charset="0"/>
                    <a:cs typeface="Times New Roman" panose="02020603050405020304" pitchFamily="18" charset="0"/>
                  </a:rPr>
                  <a:t>, which is the lowest temperature of any axion experiment to date.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Recent advances in low noise amplifier technology have opened up new possibilities for exploring a wide range of plausible axion masses with high sensitivity.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Our results demonstrate the potential of the CAPP-MAX experiment to significantly improve the speed of axion dark matter search and contribute to a deeper understanding of the universe's fundamental nature.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In this presentation, we provide the technical details of the CAPP-MAX experiment, discuss the current status of the experiment, and outline future plans.</a:t>
                </a:r>
                <a:r>
                  <a:rPr lang="en-US" altLang="ko-KR" sz="1200" b="0" i="0" dirty="0">
                    <a:solidFill>
                      <a:srgbClr val="000000"/>
                    </a:solidFill>
                    <a:effectLst/>
                    <a:latin typeface="Times New Roman" panose="02020603050405020304" pitchFamily="18" charset="0"/>
                    <a:cs typeface="Times New Roman" panose="02020603050405020304" pitchFamily="18" charset="0"/>
                  </a:rPr>
                  <a:t> </a:t>
                </a:r>
                <a:endParaRPr lang="en-US" altLang="ko-KR" sz="1200" b="0" i="0" dirty="0">
                  <a:solidFill>
                    <a:srgbClr val="494949"/>
                  </a:solidFill>
                  <a:effectLst/>
                  <a:latin typeface="Times New Roman" panose="02020603050405020304" pitchFamily="18" charset="0"/>
                  <a:cs typeface="Times New Roman" panose="02020603050405020304" pitchFamily="18" charset="0"/>
                </a:endParaRPr>
              </a:p>
              <a:p>
                <a:endParaRPr lang="en-US" dirty="0"/>
              </a:p>
              <a:p>
                <a:endParaRPr lang="en-US" dirty="0"/>
              </a:p>
              <a:p>
                <a:endParaRPr lang="en-US" dirty="0"/>
              </a:p>
              <a:p>
                <a:r>
                  <a:rPr lang="en-US" dirty="0"/>
                  <a:t>Fig.1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latin typeface="Times New Roman" panose="02020603050405020304" pitchFamily="18" charset="0"/>
                    <a:cs typeface="Times New Roman" panose="02020603050405020304" pitchFamily="18" charset="0"/>
                  </a:rPr>
                  <a:t>It exploits the axion-photon coupling </a:t>
                </a:r>
                <a:r>
                  <a:rPr lang="en-US" altLang="ko-KR" sz="1200" dirty="0" err="1">
                    <a:latin typeface="Times New Roman" panose="02020603050405020304" pitchFamily="18" charset="0"/>
                    <a:cs typeface="Times New Roman" panose="02020603050405020304" pitchFamily="18" charset="0"/>
                  </a:rPr>
                  <a:t>gaγγ</a:t>
                </a:r>
                <a:r>
                  <a:rPr lang="en-US" altLang="ko-KR" sz="1200" dirty="0">
                    <a:latin typeface="Times New Roman" panose="02020603050405020304" pitchFamily="18" charset="0"/>
                    <a:cs typeface="Times New Roman" panose="02020603050405020304" pitchFamily="18" charset="0"/>
                  </a:rPr>
                  <a:t> in a microwave cavity permeated with a static magnetic field B0, which results in resonant conversions of axions to photons when the axion mass m a matches the frequency of the cavity mode ν.</a:t>
                </a:r>
                <a:endParaRPr lang="en-US" sz="1200" dirty="0"/>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dirty="0">
                    <a:latin typeface="Arial" panose="020B0604020202020204" pitchFamily="34" charset="0"/>
                    <a:cs typeface="Arial" panose="020B0604020202020204" pitchFamily="34" charset="0"/>
                  </a:rPr>
                  <a:t>Axion </a:t>
                </a:r>
                <a:r>
                  <a:rPr lang="en-US" altLang="ko-KR" dirty="0" err="1">
                    <a:latin typeface="Arial" panose="020B0604020202020204" pitchFamily="34" charset="0"/>
                    <a:cs typeface="Arial" panose="020B0604020202020204" pitchFamily="34" charset="0"/>
                  </a:rPr>
                  <a:t>haloscope</a:t>
                </a:r>
                <a:r>
                  <a:rPr lang="en-US" altLang="ko-KR" dirty="0">
                    <a:latin typeface="Arial" panose="020B0604020202020204" pitchFamily="34" charset="0"/>
                    <a:cs typeface="Arial" panose="020B0604020202020204" pitchFamily="34" charset="0"/>
                  </a:rPr>
                  <a:t> experiments aim to directly identify axions in the dark matter halo of our galaxy by exploiting the fact that axions transform into photons when exposed to an external magnetic field. Since it is predicted that the conversion power of the axion is extremely low, </a:t>
                </a:r>
                <a:r>
                  <a:rPr kumimoji="1" lang="en-US" altLang="ko-KR" dirty="0">
                    <a:latin typeface="Arial" panose="020B0604020202020204" pitchFamily="34" charset="0"/>
                    <a:cs typeface="Arial" panose="020B0604020202020204" pitchFamily="34" charset="0"/>
                  </a:rPr>
                  <a:t>approximately </a:t>
                </a:r>
                <a:r>
                  <a:rPr kumimoji="1" lang="en-US" altLang="ko-KR" i="0">
                    <a:latin typeface="Cambria Math" panose="02040503050406030204" pitchFamily="18" charset="0"/>
                    <a:cs typeface="Times New Roman" panose="02020603050405020304" pitchFamily="18" charset="0"/>
                  </a:rPr>
                  <a:t>〖10〗^(−22)</a:t>
                </a:r>
                <a:r>
                  <a:rPr kumimoji="1" lang="en-US" altLang="ko-KR" dirty="0">
                    <a:latin typeface="Arial" panose="020B0604020202020204" pitchFamily="34" charset="0"/>
                    <a:cs typeface="Arial" panose="020B0604020202020204" pitchFamily="34" charset="0"/>
                  </a:rPr>
                  <a:t> W</a:t>
                </a:r>
                <a:r>
                  <a:rPr kumimoji="1" lang="en-US" altLang="ko-KR" baseline="30000" dirty="0">
                    <a:latin typeface="Arial" panose="020B0604020202020204" pitchFamily="34" charset="0"/>
                    <a:cs typeface="Arial" panose="020B0604020202020204" pitchFamily="34" charset="0"/>
                  </a:rPr>
                  <a:t>[1]</a:t>
                </a:r>
                <a:r>
                  <a:rPr kumimoji="1" lang="en-US" altLang="ko-KR" dirty="0">
                    <a:latin typeface="Arial" panose="020B0604020202020204" pitchFamily="34" charset="0"/>
                    <a:cs typeface="Arial" panose="020B0604020202020204" pitchFamily="34" charset="0"/>
                  </a:rPr>
                  <a:t>, </a:t>
                </a:r>
                <a:r>
                  <a:rPr kumimoji="1" lang="en-US" altLang="ko-KR" dirty="0" err="1">
                    <a:latin typeface="Arial" panose="020B0604020202020204" pitchFamily="34" charset="0"/>
                    <a:cs typeface="Arial" panose="020B0604020202020204" pitchFamily="34" charset="0"/>
                  </a:rPr>
                  <a:t>haloscope</a:t>
                </a:r>
                <a:r>
                  <a:rPr kumimoji="1" lang="en-US" altLang="ko-KR" dirty="0">
                    <a:latin typeface="Arial" panose="020B0604020202020204" pitchFamily="34" charset="0"/>
                    <a:cs typeface="Arial" panose="020B0604020202020204" pitchFamily="34" charset="0"/>
                  </a:rPr>
                  <a:t> is required to be very sensitive.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Axion search experiments are desire to resolve fundamental questions in physics: the strong CP problem and the nature of dark matter. One of the leading experiments is the </a:t>
                </a:r>
                <a:r>
                  <a:rPr lang="en-US" altLang="ko-KR" sz="1200" b="1" dirty="0">
                    <a:solidFill>
                      <a:srgbClr val="000000"/>
                    </a:solidFill>
                    <a:latin typeface="Times New Roman" panose="02020603050405020304" pitchFamily="18" charset="0"/>
                    <a:cs typeface="Times New Roman" panose="02020603050405020304" pitchFamily="18" charset="0"/>
                  </a:rPr>
                  <a:t>CAPP-MAX experiment</a:t>
                </a:r>
                <a:r>
                  <a:rPr lang="en-US" altLang="ko-KR" sz="1200" dirty="0">
                    <a:solidFill>
                      <a:srgbClr val="000000"/>
                    </a:solidFill>
                    <a:latin typeface="Times New Roman" panose="02020603050405020304" pitchFamily="18" charset="0"/>
                    <a:cs typeface="Times New Roman" panose="02020603050405020304" pitchFamily="18" charset="0"/>
                  </a:rPr>
                  <a:t> at the Center for Axion and Precision Physics Research (CAPP) of Institute for Basic Science (IBS) in South Korea.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This experiment featuring a 12 T big bore (32 cm) Nb3Sn superconducting magnet, 37-liter cylinder copper cavity and a state-of-the-art microwave readout system based on Josephson Parametric Amplifier (JPA) that approaches the quantum noise limit.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We show the technical details of the detector chain, features of the dilution refrigerator immersed into the liquid He </a:t>
                </a:r>
                <a:r>
                  <a:rPr lang="en-US" altLang="ko-KR" sz="1200" dirty="0" err="1">
                    <a:solidFill>
                      <a:srgbClr val="000000"/>
                    </a:solidFill>
                    <a:latin typeface="Times New Roman" panose="02020603050405020304" pitchFamily="18" charset="0"/>
                    <a:cs typeface="Times New Roman" panose="02020603050405020304" pitchFamily="18" charset="0"/>
                  </a:rPr>
                  <a:t>dewar</a:t>
                </a:r>
                <a:r>
                  <a:rPr lang="en-US" altLang="ko-KR" sz="1200" dirty="0">
                    <a:solidFill>
                      <a:srgbClr val="000000"/>
                    </a:solidFill>
                    <a:latin typeface="Times New Roman" panose="02020603050405020304" pitchFamily="18" charset="0"/>
                    <a:cs typeface="Times New Roman" panose="02020603050405020304" pitchFamily="18" charset="0"/>
                  </a:rPr>
                  <a:t>, and the operation of the closed cycle helium recovery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The system temperature is kept near to 25 </a:t>
                </a:r>
                <a:r>
                  <a:rPr lang="en-US" altLang="ko-KR" sz="1200" dirty="0" err="1">
                    <a:solidFill>
                      <a:srgbClr val="000000"/>
                    </a:solidFill>
                    <a:latin typeface="Times New Roman" panose="02020603050405020304" pitchFamily="18" charset="0"/>
                    <a:cs typeface="Times New Roman" panose="02020603050405020304" pitchFamily="18" charset="0"/>
                  </a:rPr>
                  <a:t>mK</a:t>
                </a:r>
                <a:r>
                  <a:rPr lang="en-US" altLang="ko-KR" sz="1200" dirty="0">
                    <a:solidFill>
                      <a:srgbClr val="000000"/>
                    </a:solidFill>
                    <a:latin typeface="Times New Roman" panose="02020603050405020304" pitchFamily="18" charset="0"/>
                    <a:cs typeface="Times New Roman" panose="02020603050405020304" pitchFamily="18" charset="0"/>
                  </a:rPr>
                  <a:t>, which is the lowest temperature of any axion experiment to date.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Recent advances in low noise amplifier technology have opened up new possibilities for exploring a wide range of plausible axion masses with high sensitivity.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Our results demonstrate the potential of the CAPP-MAX experiment to significantly improve the speed of axion dark matter search and contribute to a deeper understanding of the universe's fundamental nature.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In this presentation, we provide the technical details of the CAPP-MAX experiment, discuss the current status of the experiment, and outline future plans.</a:t>
                </a:r>
                <a:r>
                  <a:rPr lang="en-US" altLang="ko-KR" sz="1200" b="0" i="0" dirty="0">
                    <a:solidFill>
                      <a:srgbClr val="000000"/>
                    </a:solidFill>
                    <a:effectLst/>
                    <a:latin typeface="Times New Roman" panose="02020603050405020304" pitchFamily="18" charset="0"/>
                    <a:cs typeface="Times New Roman" panose="02020603050405020304" pitchFamily="18" charset="0"/>
                  </a:rPr>
                  <a:t> </a:t>
                </a:r>
                <a:endParaRPr lang="en-US" altLang="ko-KR" sz="1200" b="0" i="0" dirty="0">
                  <a:solidFill>
                    <a:srgbClr val="494949"/>
                  </a:solidFill>
                  <a:effectLst/>
                  <a:latin typeface="Times New Roman" panose="02020603050405020304" pitchFamily="18" charset="0"/>
                  <a:cs typeface="Times New Roman" panose="02020603050405020304" pitchFamily="18" charset="0"/>
                </a:endParaRPr>
              </a:p>
              <a:p>
                <a:endParaRPr lang="en-US" dirty="0"/>
              </a:p>
              <a:p>
                <a:endParaRPr lang="en-US" dirty="0"/>
              </a:p>
              <a:p>
                <a:endParaRPr lang="en-US" dirty="0"/>
              </a:p>
              <a:p>
                <a:r>
                  <a:rPr lang="en-US" dirty="0"/>
                  <a:t>Fig.1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latin typeface="Times New Roman" panose="02020603050405020304" pitchFamily="18" charset="0"/>
                    <a:cs typeface="Times New Roman" panose="02020603050405020304" pitchFamily="18" charset="0"/>
                  </a:rPr>
                  <a:t>It exploits the axion-photon coupling </a:t>
                </a:r>
                <a:r>
                  <a:rPr lang="en-US" altLang="ko-KR" sz="1200" dirty="0" err="1">
                    <a:latin typeface="Times New Roman" panose="02020603050405020304" pitchFamily="18" charset="0"/>
                    <a:cs typeface="Times New Roman" panose="02020603050405020304" pitchFamily="18" charset="0"/>
                  </a:rPr>
                  <a:t>gaγγ</a:t>
                </a:r>
                <a:r>
                  <a:rPr lang="en-US" altLang="ko-KR" sz="1200" dirty="0">
                    <a:latin typeface="Times New Roman" panose="02020603050405020304" pitchFamily="18" charset="0"/>
                    <a:cs typeface="Times New Roman" panose="02020603050405020304" pitchFamily="18" charset="0"/>
                  </a:rPr>
                  <a:t> in a microwave cavity permeated with a static magnetic field B0, which results in resonant conversions of axions to photons when the axion mass m a matches the frequency of the cavity mode ν.</a:t>
                </a:r>
                <a:endParaRPr lang="en-US" sz="1200" dirty="0"/>
              </a:p>
              <a:p>
                <a:endParaRPr lang="en-US" dirty="0"/>
              </a:p>
            </p:txBody>
          </p:sp>
        </mc:Fallback>
      </mc:AlternateContent>
      <p:sp>
        <p:nvSpPr>
          <p:cNvPr id="4" name="Slide Number Placeholder 3"/>
          <p:cNvSpPr>
            <a:spLocks noGrp="1"/>
          </p:cNvSpPr>
          <p:nvPr>
            <p:ph type="sldNum" sz="quarter" idx="5"/>
          </p:nvPr>
        </p:nvSpPr>
        <p:spPr/>
        <p:txBody>
          <a:bodyPr/>
          <a:lstStyle/>
          <a:p>
            <a:fld id="{F0D934AB-B581-41E0-9DC2-65E9A1D505E2}" type="slidenum">
              <a:rPr lang="en-US" smtClean="0"/>
              <a:t>8</a:t>
            </a:fld>
            <a:endParaRPr lang="en-US"/>
          </a:p>
        </p:txBody>
      </p:sp>
    </p:spTree>
    <p:extLst>
      <p:ext uri="{BB962C8B-B14F-4D97-AF65-F5344CB8AC3E}">
        <p14:creationId xmlns:p14="http://schemas.microsoft.com/office/powerpoint/2010/main" val="1335086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dirty="0">
                <a:solidFill>
                  <a:srgbClr val="000000"/>
                </a:solidFill>
                <a:latin typeface="Times New Roman" panose="02020603050405020304" pitchFamily="18" charset="0"/>
                <a:cs typeface="Times New Roman" panose="02020603050405020304" pitchFamily="18" charset="0"/>
              </a:rPr>
              <a:t>The FOM in axion </a:t>
            </a:r>
            <a:r>
              <a:rPr lang="en-US" altLang="ko-KR" sz="1200" dirty="0" err="1">
                <a:solidFill>
                  <a:srgbClr val="000000"/>
                </a:solidFill>
                <a:latin typeface="Times New Roman" panose="02020603050405020304" pitchFamily="18" charset="0"/>
                <a:cs typeface="Times New Roman" panose="02020603050405020304" pitchFamily="18" charset="0"/>
              </a:rPr>
              <a:t>haloscope</a:t>
            </a:r>
            <a:r>
              <a:rPr lang="en-US" altLang="ko-KR" sz="1200" dirty="0">
                <a:solidFill>
                  <a:srgbClr val="000000"/>
                </a:solidFill>
                <a:latin typeface="Times New Roman" panose="02020603050405020304" pitchFamily="18" charset="0"/>
                <a:cs typeface="Times New Roman" panose="02020603050405020304" pitchFamily="18" charset="0"/>
              </a:rPr>
              <a:t> searches is dominated by the strength and volume of the magnet, making it the key factor in CAPP-MAX.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superconducting magnet, classified as “wet,” necessitates direct contact with liquid helium (</a:t>
            </a:r>
            <a:r>
              <a:rPr lang="en-US" dirty="0" err="1"/>
              <a:t>LHe</a:t>
            </a:r>
            <a:r>
              <a:rPr lang="en-US" dirty="0"/>
              <a:t>) to keep the coils in the superconducting state. Its main characteristics are the following three: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 cylindrical magnet used in our experiment, manufactured by Oxford Instruments [51], can operate at a central magnetic field of 12 T when cooled to a temperature of 4.2 K using </a:t>
            </a:r>
            <a:r>
              <a:rPr lang="en-US" dirty="0" err="1"/>
              <a:t>LHe</a:t>
            </a:r>
            <a:r>
              <a:rPr lang="en-US" dirty="0"/>
              <a:t>. In Figure 1, the magnetic field map in the cavity region is shown in the plot on the left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 The solenoidal magnet used in CAPP-MAX has a cold bore diameter of 320 mm. The magnet is composed of two different low-temperature superconductors: Nb3Sn for the inner coil and </a:t>
            </a:r>
            <a:r>
              <a:rPr lang="en-US" dirty="0" err="1"/>
              <a:t>NbTi</a:t>
            </a:r>
            <a:r>
              <a:rPr lang="en-US" dirty="0"/>
              <a:t> for the outer one. These coils are nested together to form a concentric solenoid. The inner coil has a length of 560 mm, while the outer has a length of 640 mm. Considering the dimensions of the coil and the radiation shields of the dilution refrigerator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average root mean square (rms) magnetic field along the magnet axis over this volume measures 10.55 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The field cancellation region, located 750 mm above the center of the magnet, with dimensions 100 mm in both diameter and length in cylindrical coordinates. Within this region, the magnetic fields generated are weaker than 100 G, as illustrated on the right of Figure 2. The presence of this cancellation region is of utmost importance for ensuring the proper operation of the Quantum noise limited amplifiers, which serves as the initial stage RF-amplifier, as well as for the required microwave circulators and other RF components in the setup.</a:t>
            </a:r>
          </a:p>
        </p:txBody>
      </p:sp>
      <p:sp>
        <p:nvSpPr>
          <p:cNvPr id="4" name="Slide Number Placeholder 3"/>
          <p:cNvSpPr>
            <a:spLocks noGrp="1"/>
          </p:cNvSpPr>
          <p:nvPr>
            <p:ph type="sldNum" sz="quarter" idx="5"/>
          </p:nvPr>
        </p:nvSpPr>
        <p:spPr/>
        <p:txBody>
          <a:bodyPr/>
          <a:lstStyle/>
          <a:p>
            <a:fld id="{F0D934AB-B581-41E0-9DC2-65E9A1D505E2}" type="slidenum">
              <a:rPr lang="en-US" smtClean="0"/>
              <a:t>9</a:t>
            </a:fld>
            <a:endParaRPr lang="en-US"/>
          </a:p>
        </p:txBody>
      </p:sp>
    </p:spTree>
    <p:extLst>
      <p:ext uri="{BB962C8B-B14F-4D97-AF65-F5344CB8AC3E}">
        <p14:creationId xmlns:p14="http://schemas.microsoft.com/office/powerpoint/2010/main" val="2833574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31C17-6E35-47A4-B050-ED5EC511CE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E82BCF-708F-4525-8285-B762C3161F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D1C768-F3DF-4FB0-A9E1-502114AC4115}"/>
              </a:ext>
            </a:extLst>
          </p:cNvPr>
          <p:cNvSpPr>
            <a:spLocks noGrp="1"/>
          </p:cNvSpPr>
          <p:nvPr>
            <p:ph type="dt" sz="half" idx="10"/>
          </p:nvPr>
        </p:nvSpPr>
        <p:spPr/>
        <p:txBody>
          <a:bodyPr/>
          <a:lstStyle/>
          <a:p>
            <a:fld id="{8EA4FAB6-5C5C-4276-84E7-72DD5ECC138A}" type="datetimeFigureOut">
              <a:rPr lang="en-US" smtClean="0"/>
              <a:t>4/20/2026</a:t>
            </a:fld>
            <a:endParaRPr lang="en-US"/>
          </a:p>
        </p:txBody>
      </p:sp>
      <p:sp>
        <p:nvSpPr>
          <p:cNvPr id="5" name="Footer Placeholder 4">
            <a:extLst>
              <a:ext uri="{FF2B5EF4-FFF2-40B4-BE49-F238E27FC236}">
                <a16:creationId xmlns:a16="http://schemas.microsoft.com/office/drawing/2014/main" id="{7D9AE1F3-9DCA-4C62-BE65-91E113B65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2E6EF-FEED-4318-9DEC-2E37B3450361}"/>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3831231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0A37F-9D52-4C30-BC3C-1E9BBCF952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660F53-DBAD-4A2F-8BDB-C38146008C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56483-6A24-4DC6-A219-EB0A7DCA289B}"/>
              </a:ext>
            </a:extLst>
          </p:cNvPr>
          <p:cNvSpPr>
            <a:spLocks noGrp="1"/>
          </p:cNvSpPr>
          <p:nvPr>
            <p:ph type="dt" sz="half" idx="10"/>
          </p:nvPr>
        </p:nvSpPr>
        <p:spPr/>
        <p:txBody>
          <a:bodyPr/>
          <a:lstStyle/>
          <a:p>
            <a:fld id="{8EA4FAB6-5C5C-4276-84E7-72DD5ECC138A}" type="datetimeFigureOut">
              <a:rPr lang="en-US" smtClean="0"/>
              <a:t>4/20/2026</a:t>
            </a:fld>
            <a:endParaRPr lang="en-US"/>
          </a:p>
        </p:txBody>
      </p:sp>
      <p:sp>
        <p:nvSpPr>
          <p:cNvPr id="5" name="Footer Placeholder 4">
            <a:extLst>
              <a:ext uri="{FF2B5EF4-FFF2-40B4-BE49-F238E27FC236}">
                <a16:creationId xmlns:a16="http://schemas.microsoft.com/office/drawing/2014/main" id="{517D46C9-A7E4-4A03-AE74-2069F86288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7DBFF-1F1B-4D3C-942A-5DD67BBBB940}"/>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3083707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96517C-1BDE-4F5D-848F-6B90E4451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4DC397-A0D7-42B3-B4A1-4686A50AB24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DC88E-8C35-4953-8E86-914766D04BA3}"/>
              </a:ext>
            </a:extLst>
          </p:cNvPr>
          <p:cNvSpPr>
            <a:spLocks noGrp="1"/>
          </p:cNvSpPr>
          <p:nvPr>
            <p:ph type="dt" sz="half" idx="10"/>
          </p:nvPr>
        </p:nvSpPr>
        <p:spPr/>
        <p:txBody>
          <a:bodyPr/>
          <a:lstStyle/>
          <a:p>
            <a:fld id="{8EA4FAB6-5C5C-4276-84E7-72DD5ECC138A}" type="datetimeFigureOut">
              <a:rPr lang="en-US" smtClean="0"/>
              <a:t>4/20/2026</a:t>
            </a:fld>
            <a:endParaRPr lang="en-US"/>
          </a:p>
        </p:txBody>
      </p:sp>
      <p:sp>
        <p:nvSpPr>
          <p:cNvPr id="5" name="Footer Placeholder 4">
            <a:extLst>
              <a:ext uri="{FF2B5EF4-FFF2-40B4-BE49-F238E27FC236}">
                <a16:creationId xmlns:a16="http://schemas.microsoft.com/office/drawing/2014/main" id="{70B49C0F-3CF8-4573-B37E-A99BE5988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9976A-BD4F-4D1C-9CB3-B4A34D6D9F6B}"/>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1752861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C06F-590E-41ED-8382-D5D31DB5C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C9C84C-DB50-4E17-A8B2-EF5F5D05067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C0AD9-9D88-44B3-87C0-79BD8E48FCB9}"/>
              </a:ext>
            </a:extLst>
          </p:cNvPr>
          <p:cNvSpPr>
            <a:spLocks noGrp="1"/>
          </p:cNvSpPr>
          <p:nvPr>
            <p:ph type="dt" sz="half" idx="10"/>
          </p:nvPr>
        </p:nvSpPr>
        <p:spPr/>
        <p:txBody>
          <a:bodyPr/>
          <a:lstStyle/>
          <a:p>
            <a:fld id="{8EA4FAB6-5C5C-4276-84E7-72DD5ECC138A}" type="datetimeFigureOut">
              <a:rPr lang="en-US" smtClean="0"/>
              <a:t>4/20/2026</a:t>
            </a:fld>
            <a:endParaRPr lang="en-US"/>
          </a:p>
        </p:txBody>
      </p:sp>
      <p:sp>
        <p:nvSpPr>
          <p:cNvPr id="5" name="Footer Placeholder 4">
            <a:extLst>
              <a:ext uri="{FF2B5EF4-FFF2-40B4-BE49-F238E27FC236}">
                <a16:creationId xmlns:a16="http://schemas.microsoft.com/office/drawing/2014/main" id="{8B19FCD6-DCF2-4F54-97E3-C9365D9F07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0C9B4-C013-48F4-B7C8-4F43668C94D0}"/>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789855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1104B-EEF3-4E0F-BA62-436195D39D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AED86-2928-4BF1-B358-27C57EBAE4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C491890-ED16-43C8-894E-61F873E799DD}"/>
              </a:ext>
            </a:extLst>
          </p:cNvPr>
          <p:cNvSpPr>
            <a:spLocks noGrp="1"/>
          </p:cNvSpPr>
          <p:nvPr>
            <p:ph type="dt" sz="half" idx="10"/>
          </p:nvPr>
        </p:nvSpPr>
        <p:spPr/>
        <p:txBody>
          <a:bodyPr/>
          <a:lstStyle/>
          <a:p>
            <a:fld id="{8EA4FAB6-5C5C-4276-84E7-72DD5ECC138A}" type="datetimeFigureOut">
              <a:rPr lang="en-US" smtClean="0"/>
              <a:t>4/20/2026</a:t>
            </a:fld>
            <a:endParaRPr lang="en-US"/>
          </a:p>
        </p:txBody>
      </p:sp>
      <p:sp>
        <p:nvSpPr>
          <p:cNvPr id="5" name="Footer Placeholder 4">
            <a:extLst>
              <a:ext uri="{FF2B5EF4-FFF2-40B4-BE49-F238E27FC236}">
                <a16:creationId xmlns:a16="http://schemas.microsoft.com/office/drawing/2014/main" id="{C1C99B93-4580-4934-A4AC-443E9EA63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299B6-8C74-4FDC-B8E8-1C5B6660D93F}"/>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3450869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0758D-722A-43B3-A3A0-A58A8703AE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D9D03A-22E9-45CB-8D9E-37012191E9F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5F534D-37CB-428B-BD9F-40ADC12623E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AB606B-5D87-431D-A9AD-C635A5694CE2}"/>
              </a:ext>
            </a:extLst>
          </p:cNvPr>
          <p:cNvSpPr>
            <a:spLocks noGrp="1"/>
          </p:cNvSpPr>
          <p:nvPr>
            <p:ph type="dt" sz="half" idx="10"/>
          </p:nvPr>
        </p:nvSpPr>
        <p:spPr/>
        <p:txBody>
          <a:bodyPr/>
          <a:lstStyle/>
          <a:p>
            <a:fld id="{8EA4FAB6-5C5C-4276-84E7-72DD5ECC138A}" type="datetimeFigureOut">
              <a:rPr lang="en-US" smtClean="0"/>
              <a:t>4/20/2026</a:t>
            </a:fld>
            <a:endParaRPr lang="en-US"/>
          </a:p>
        </p:txBody>
      </p:sp>
      <p:sp>
        <p:nvSpPr>
          <p:cNvPr id="6" name="Footer Placeholder 5">
            <a:extLst>
              <a:ext uri="{FF2B5EF4-FFF2-40B4-BE49-F238E27FC236}">
                <a16:creationId xmlns:a16="http://schemas.microsoft.com/office/drawing/2014/main" id="{9B7F8BF7-F1B0-4B8F-9734-5692D0D92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28845C-27E3-4459-9EE4-1A3369F4F857}"/>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1101285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9BCCA-4750-46A3-BB59-B618A03DEF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5B4BE5-684B-4009-8CA0-937D2A5090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2F9F8E-39D5-43F4-BD81-DA6259A03B4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28450D-EEB2-4E4B-BFED-0A6320B97B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071A4DA-4EB6-485D-BB84-02D248A50C4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2CD991-DAE7-45F1-8059-0B3D2183A9B0}"/>
              </a:ext>
            </a:extLst>
          </p:cNvPr>
          <p:cNvSpPr>
            <a:spLocks noGrp="1"/>
          </p:cNvSpPr>
          <p:nvPr>
            <p:ph type="dt" sz="half" idx="10"/>
          </p:nvPr>
        </p:nvSpPr>
        <p:spPr/>
        <p:txBody>
          <a:bodyPr/>
          <a:lstStyle/>
          <a:p>
            <a:fld id="{8EA4FAB6-5C5C-4276-84E7-72DD5ECC138A}" type="datetimeFigureOut">
              <a:rPr lang="en-US" smtClean="0"/>
              <a:t>4/20/2026</a:t>
            </a:fld>
            <a:endParaRPr lang="en-US"/>
          </a:p>
        </p:txBody>
      </p:sp>
      <p:sp>
        <p:nvSpPr>
          <p:cNvPr id="8" name="Footer Placeholder 7">
            <a:extLst>
              <a:ext uri="{FF2B5EF4-FFF2-40B4-BE49-F238E27FC236}">
                <a16:creationId xmlns:a16="http://schemas.microsoft.com/office/drawing/2014/main" id="{B960BC4D-CAAA-4DE5-889B-3807DBC177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90FCDB-E5DF-4A6C-9413-D553C402CCE9}"/>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1646434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D8147-6549-4AB1-A50C-A71CD765AF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6AAE88-6BA2-467A-9F8C-3073308036B0}"/>
              </a:ext>
            </a:extLst>
          </p:cNvPr>
          <p:cNvSpPr>
            <a:spLocks noGrp="1"/>
          </p:cNvSpPr>
          <p:nvPr>
            <p:ph type="dt" sz="half" idx="10"/>
          </p:nvPr>
        </p:nvSpPr>
        <p:spPr/>
        <p:txBody>
          <a:bodyPr/>
          <a:lstStyle/>
          <a:p>
            <a:fld id="{8EA4FAB6-5C5C-4276-84E7-72DD5ECC138A}" type="datetimeFigureOut">
              <a:rPr lang="en-US" smtClean="0"/>
              <a:t>4/20/2026</a:t>
            </a:fld>
            <a:endParaRPr lang="en-US"/>
          </a:p>
        </p:txBody>
      </p:sp>
      <p:sp>
        <p:nvSpPr>
          <p:cNvPr id="4" name="Footer Placeholder 3">
            <a:extLst>
              <a:ext uri="{FF2B5EF4-FFF2-40B4-BE49-F238E27FC236}">
                <a16:creationId xmlns:a16="http://schemas.microsoft.com/office/drawing/2014/main" id="{C8506854-EA50-47B8-84C7-7FA4F61981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667BDE-3AB6-40AA-A114-28CF96306495}"/>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405507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48264E-E86E-4478-88C5-6CF10BB7502A}"/>
              </a:ext>
            </a:extLst>
          </p:cNvPr>
          <p:cNvSpPr>
            <a:spLocks noGrp="1"/>
          </p:cNvSpPr>
          <p:nvPr>
            <p:ph type="dt" sz="half" idx="10"/>
          </p:nvPr>
        </p:nvSpPr>
        <p:spPr/>
        <p:txBody>
          <a:bodyPr/>
          <a:lstStyle/>
          <a:p>
            <a:fld id="{8EA4FAB6-5C5C-4276-84E7-72DD5ECC138A}" type="datetimeFigureOut">
              <a:rPr lang="en-US" smtClean="0"/>
              <a:t>4/20/2026</a:t>
            </a:fld>
            <a:endParaRPr lang="en-US"/>
          </a:p>
        </p:txBody>
      </p:sp>
      <p:sp>
        <p:nvSpPr>
          <p:cNvPr id="3" name="Footer Placeholder 2">
            <a:extLst>
              <a:ext uri="{FF2B5EF4-FFF2-40B4-BE49-F238E27FC236}">
                <a16:creationId xmlns:a16="http://schemas.microsoft.com/office/drawing/2014/main" id="{35CD20B7-5547-49D6-9CA5-3CBE5F884C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3EAA74-9236-4792-9B34-28C68E9D42A7}"/>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81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92959-1F4F-45FF-A4F8-D4F368D3B2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A97E48-5C71-4E48-9DF0-082EB75E12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42124-73BB-4E27-84EF-EFE1F6B70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D6A1C5-7981-4937-BEBA-A9BD039BAEF6}"/>
              </a:ext>
            </a:extLst>
          </p:cNvPr>
          <p:cNvSpPr>
            <a:spLocks noGrp="1"/>
          </p:cNvSpPr>
          <p:nvPr>
            <p:ph type="dt" sz="half" idx="10"/>
          </p:nvPr>
        </p:nvSpPr>
        <p:spPr/>
        <p:txBody>
          <a:bodyPr/>
          <a:lstStyle/>
          <a:p>
            <a:fld id="{8EA4FAB6-5C5C-4276-84E7-72DD5ECC138A}" type="datetimeFigureOut">
              <a:rPr lang="en-US" smtClean="0"/>
              <a:t>4/20/2026</a:t>
            </a:fld>
            <a:endParaRPr lang="en-US"/>
          </a:p>
        </p:txBody>
      </p:sp>
      <p:sp>
        <p:nvSpPr>
          <p:cNvPr id="6" name="Footer Placeholder 5">
            <a:extLst>
              <a:ext uri="{FF2B5EF4-FFF2-40B4-BE49-F238E27FC236}">
                <a16:creationId xmlns:a16="http://schemas.microsoft.com/office/drawing/2014/main" id="{CB8E0ADE-AE1A-4866-BE7D-BB1613D11D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B42E9-8A9C-46BE-B6E3-F20173D02E6E}"/>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364973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18CBF-83C4-4806-855A-58F488F6D1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D9FDD6-FB63-4E1D-93C4-7184BD292E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89C951-C062-4F05-A84F-C22F6B96D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632C47-2226-4A92-A861-531913A177BB}"/>
              </a:ext>
            </a:extLst>
          </p:cNvPr>
          <p:cNvSpPr>
            <a:spLocks noGrp="1"/>
          </p:cNvSpPr>
          <p:nvPr>
            <p:ph type="dt" sz="half" idx="10"/>
          </p:nvPr>
        </p:nvSpPr>
        <p:spPr/>
        <p:txBody>
          <a:bodyPr/>
          <a:lstStyle/>
          <a:p>
            <a:fld id="{8EA4FAB6-5C5C-4276-84E7-72DD5ECC138A}" type="datetimeFigureOut">
              <a:rPr lang="en-US" smtClean="0"/>
              <a:t>4/20/2026</a:t>
            </a:fld>
            <a:endParaRPr lang="en-US"/>
          </a:p>
        </p:txBody>
      </p:sp>
      <p:sp>
        <p:nvSpPr>
          <p:cNvPr id="6" name="Footer Placeholder 5">
            <a:extLst>
              <a:ext uri="{FF2B5EF4-FFF2-40B4-BE49-F238E27FC236}">
                <a16:creationId xmlns:a16="http://schemas.microsoft.com/office/drawing/2014/main" id="{939772A5-3BF9-43F1-963A-72B3EFFC4B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481A96-B264-405A-B0D4-88745D1A8BE4}"/>
              </a:ext>
            </a:extLst>
          </p:cNvPr>
          <p:cNvSpPr>
            <a:spLocks noGrp="1"/>
          </p:cNvSpPr>
          <p:nvPr>
            <p:ph type="sldNum" sz="quarter" idx="12"/>
          </p:nvPr>
        </p:nvSpPr>
        <p:spPr/>
        <p:txBody>
          <a:bodyPr/>
          <a:lstStyle/>
          <a:p>
            <a:fld id="{BFD2D1BD-E692-4B2A-A3F7-C930133DC503}" type="slidenum">
              <a:rPr lang="en-US" smtClean="0"/>
              <a:t>‹#›</a:t>
            </a:fld>
            <a:endParaRPr lang="en-US"/>
          </a:p>
        </p:txBody>
      </p:sp>
    </p:spTree>
    <p:extLst>
      <p:ext uri="{BB962C8B-B14F-4D97-AF65-F5344CB8AC3E}">
        <p14:creationId xmlns:p14="http://schemas.microsoft.com/office/powerpoint/2010/main" val="556805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6E506A-DFBA-4C86-9C57-E7FABE552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CA453B-F92A-41D4-9C7A-4D79CB15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41F88-940C-46B6-8432-AB64B128E0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A4FAB6-5C5C-4276-84E7-72DD5ECC138A}" type="datetimeFigureOut">
              <a:rPr lang="en-US" smtClean="0"/>
              <a:t>4/20/2026</a:t>
            </a:fld>
            <a:endParaRPr lang="en-US"/>
          </a:p>
        </p:txBody>
      </p:sp>
      <p:sp>
        <p:nvSpPr>
          <p:cNvPr id="5" name="Footer Placeholder 4">
            <a:extLst>
              <a:ext uri="{FF2B5EF4-FFF2-40B4-BE49-F238E27FC236}">
                <a16:creationId xmlns:a16="http://schemas.microsoft.com/office/drawing/2014/main" id="{1C8E4BAE-D0C4-4EAD-879A-6CBC16F101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689BB9-300A-4703-89CF-B71FC933FF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2D1BD-E692-4B2A-A3F7-C930133DC503}" type="slidenum">
              <a:rPr lang="en-US" smtClean="0"/>
              <a:t>‹#›</a:t>
            </a:fld>
            <a:endParaRPr lang="en-US"/>
          </a:p>
        </p:txBody>
      </p:sp>
    </p:spTree>
    <p:extLst>
      <p:ext uri="{BB962C8B-B14F-4D97-AF65-F5344CB8AC3E}">
        <p14:creationId xmlns:p14="http://schemas.microsoft.com/office/powerpoint/2010/main" val="726478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customXml" Target="../ink/ink8.xml"/><Relationship Id="rId13"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0.png"/><Relationship Id="rId12" Type="http://schemas.openxmlformats.org/officeDocument/2006/relationships/customXml" Target="../ink/ink10.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customXml" Target="../ink/ink7.xml"/><Relationship Id="rId11" Type="http://schemas.openxmlformats.org/officeDocument/2006/relationships/image" Target="../media/image24.png"/><Relationship Id="rId5" Type="http://schemas.openxmlformats.org/officeDocument/2006/relationships/image" Target="../media/image27.png"/><Relationship Id="rId10" Type="http://schemas.openxmlformats.org/officeDocument/2006/relationships/customXml" Target="../ink/ink9.xml"/><Relationship Id="rId4" Type="http://schemas.openxmlformats.org/officeDocument/2006/relationships/customXml" Target="../ink/ink6.xml"/><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8.png"/><Relationship Id="rId7" Type="http://schemas.openxmlformats.org/officeDocument/2006/relationships/image" Target="../media/image19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customXml" Target="../ink/ink13.xml"/><Relationship Id="rId3" Type="http://schemas.openxmlformats.org/officeDocument/2006/relationships/image" Target="../media/image5.png"/><Relationship Id="rId7" Type="http://schemas.openxmlformats.org/officeDocument/2006/relationships/image" Target="../media/image21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customXml" Target="../ink/ink12.xml"/><Relationship Id="rId11" Type="http://schemas.openxmlformats.org/officeDocument/2006/relationships/image" Target="../media/image27.png"/><Relationship Id="rId5" Type="http://schemas.openxmlformats.org/officeDocument/2006/relationships/image" Target="../media/image200.png"/><Relationship Id="rId10" Type="http://schemas.openxmlformats.org/officeDocument/2006/relationships/customXml" Target="../ink/ink14.xml"/><Relationship Id="rId4" Type="http://schemas.openxmlformats.org/officeDocument/2006/relationships/customXml" Target="../ink/ink11.xml"/><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customXml" Target="../ink/ink5.xml"/><Relationship Id="rId5" Type="http://schemas.openxmlformats.org/officeDocument/2006/relationships/image" Target="../media/image22.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0.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75D03E-03A4-4022-A747-EFFA8F6BA92C}"/>
              </a:ext>
            </a:extLst>
          </p:cNvPr>
          <p:cNvSpPr txBox="1"/>
          <p:nvPr/>
        </p:nvSpPr>
        <p:spPr>
          <a:xfrm>
            <a:off x="206528" y="3305579"/>
            <a:ext cx="7756260" cy="553998"/>
          </a:xfrm>
          <a:prstGeom prst="rect">
            <a:avLst/>
          </a:prstGeom>
          <a:noFill/>
        </p:spPr>
        <p:txBody>
          <a:bodyPr wrap="square" rtlCol="0">
            <a:spAutoFit/>
          </a:bodyPr>
          <a:lstStyle/>
          <a:p>
            <a:r>
              <a:rPr lang="en-US" sz="3000" dirty="0">
                <a:latin typeface="Airal"/>
              </a:rPr>
              <a:t>12 T Big-Bore Axion Dark Matter Experiment</a:t>
            </a:r>
          </a:p>
        </p:txBody>
      </p:sp>
      <p:sp>
        <p:nvSpPr>
          <p:cNvPr id="5" name="Rectangle 4">
            <a:extLst>
              <a:ext uri="{FF2B5EF4-FFF2-40B4-BE49-F238E27FC236}">
                <a16:creationId xmlns:a16="http://schemas.microsoft.com/office/drawing/2014/main" id="{CF46CDE4-786C-4180-908C-97B20B69E045}"/>
              </a:ext>
            </a:extLst>
          </p:cNvPr>
          <p:cNvSpPr/>
          <p:nvPr/>
        </p:nvSpPr>
        <p:spPr>
          <a:xfrm>
            <a:off x="206528" y="3935600"/>
            <a:ext cx="10297720" cy="2431435"/>
          </a:xfrm>
          <a:prstGeom prst="rect">
            <a:avLst/>
          </a:prstGeom>
        </p:spPr>
        <p:txBody>
          <a:bodyPr wrap="square">
            <a:spAutoFit/>
          </a:bodyPr>
          <a:lstStyle/>
          <a:p>
            <a:pPr fontAlgn="base"/>
            <a:r>
              <a:rPr lang="en-US" dirty="0"/>
              <a:t>IVANOV Boris </a:t>
            </a:r>
            <a:r>
              <a:rPr lang="en-US" baseline="30000" dirty="0"/>
              <a:t>1</a:t>
            </a:r>
            <a:r>
              <a:rPr lang="en-US" dirty="0"/>
              <a:t>, et al.</a:t>
            </a:r>
          </a:p>
          <a:p>
            <a:pPr fontAlgn="base"/>
            <a:endParaRPr lang="en-US" baseline="30000" dirty="0"/>
          </a:p>
          <a:p>
            <a:pPr fontAlgn="base"/>
            <a:r>
              <a:rPr lang="en-US" baseline="30000" dirty="0"/>
              <a:t>1</a:t>
            </a:r>
            <a:r>
              <a:rPr lang="en-US" b="1" dirty="0"/>
              <a:t>D</a:t>
            </a:r>
            <a:r>
              <a:rPr lang="en-US" dirty="0"/>
              <a:t>ark </a:t>
            </a:r>
            <a:r>
              <a:rPr lang="en-US" b="1" dirty="0"/>
              <a:t>M</a:t>
            </a:r>
            <a:r>
              <a:rPr lang="en-US" dirty="0"/>
              <a:t>atter </a:t>
            </a:r>
            <a:r>
              <a:rPr lang="en-US" b="1" dirty="0"/>
              <a:t>A</a:t>
            </a:r>
            <a:r>
              <a:rPr lang="en-US" dirty="0"/>
              <a:t>xion </a:t>
            </a:r>
            <a:r>
              <a:rPr lang="en-US" b="1" dirty="0"/>
              <a:t>G</a:t>
            </a:r>
            <a:r>
              <a:rPr lang="en-US" dirty="0"/>
              <a:t>roup, Institute for Basic Science, Daejeon, South Korea)</a:t>
            </a:r>
            <a:endParaRPr lang="en-US" altLang="ko-KR" sz="1600" dirty="0">
              <a:latin typeface="Airal"/>
            </a:endParaRPr>
          </a:p>
          <a:p>
            <a:pPr algn="just">
              <a:lnSpc>
                <a:spcPct val="150000"/>
              </a:lnSpc>
              <a:tabLst>
                <a:tab pos="0" algn="l"/>
              </a:tabLst>
            </a:pPr>
            <a:endParaRPr lang="en-US" altLang="ko-KR" sz="1600" dirty="0">
              <a:latin typeface="Airal"/>
            </a:endParaRPr>
          </a:p>
          <a:p>
            <a:pPr algn="just">
              <a:lnSpc>
                <a:spcPct val="150000"/>
              </a:lnSpc>
              <a:tabLst>
                <a:tab pos="0" algn="l"/>
              </a:tabLst>
            </a:pPr>
            <a:r>
              <a:rPr lang="en-US" altLang="ko-KR" sz="1600" dirty="0">
                <a:latin typeface="Airal"/>
              </a:rPr>
              <a:t>in collaboration with </a:t>
            </a:r>
          </a:p>
          <a:p>
            <a:pPr algn="just">
              <a:lnSpc>
                <a:spcPct val="150000"/>
              </a:lnSpc>
              <a:tabLst>
                <a:tab pos="0" algn="l"/>
              </a:tabLst>
            </a:pPr>
            <a:r>
              <a:rPr lang="en-US" altLang="ko-KR" sz="1600" dirty="0">
                <a:latin typeface="Airal"/>
              </a:rPr>
              <a:t>Arjan F. van Loo</a:t>
            </a:r>
            <a:r>
              <a:rPr lang="en-US" sz="1600" baseline="30000" dirty="0"/>
              <a:t> 2,3</a:t>
            </a:r>
            <a:r>
              <a:rPr lang="en-US" sz="1600" dirty="0">
                <a:latin typeface="Airal"/>
              </a:rPr>
              <a:t> </a:t>
            </a:r>
            <a:r>
              <a:rPr lang="en-US" altLang="ko-KR" sz="1600" dirty="0">
                <a:latin typeface="Airal"/>
              </a:rPr>
              <a:t>and </a:t>
            </a:r>
            <a:r>
              <a:rPr lang="en-US" altLang="ko-KR" sz="1600" dirty="0" err="1">
                <a:latin typeface="Airal"/>
              </a:rPr>
              <a:t>Yasunobu</a:t>
            </a:r>
            <a:r>
              <a:rPr lang="en-US" altLang="ko-KR" sz="1600" dirty="0">
                <a:latin typeface="Airal"/>
              </a:rPr>
              <a:t> Nakamura</a:t>
            </a:r>
            <a:r>
              <a:rPr lang="en-US" sz="1600" baseline="30000" dirty="0"/>
              <a:t> 2,3</a:t>
            </a:r>
            <a:endParaRPr lang="en-US" altLang="ko-KR" sz="1600" dirty="0">
              <a:latin typeface="Airal"/>
            </a:endParaRPr>
          </a:p>
          <a:p>
            <a:pPr algn="just">
              <a:tabLst>
                <a:tab pos="0" algn="l"/>
              </a:tabLst>
            </a:pPr>
            <a:r>
              <a:rPr lang="en-US" sz="1600" baseline="30000" dirty="0"/>
              <a:t>2</a:t>
            </a:r>
            <a:r>
              <a:rPr lang="en-US" altLang="ko-KR" sz="1600" dirty="0">
                <a:latin typeface="Airal"/>
              </a:rPr>
              <a:t>RIKEN Center for Quantum Computing (RQC),</a:t>
            </a:r>
          </a:p>
          <a:p>
            <a:pPr algn="just">
              <a:tabLst>
                <a:tab pos="0" algn="l"/>
              </a:tabLst>
            </a:pPr>
            <a:r>
              <a:rPr lang="en-US" sz="1600" baseline="30000" dirty="0"/>
              <a:t>3</a:t>
            </a:r>
            <a:r>
              <a:rPr lang="en-US" altLang="ko-KR" sz="1600" dirty="0">
                <a:latin typeface="Airal"/>
              </a:rPr>
              <a:t>Department of Applied Physics, The University of Tokyo</a:t>
            </a:r>
            <a:endParaRPr lang="en-KR" altLang="ko-KR" sz="1600" dirty="0">
              <a:latin typeface="Airal"/>
            </a:endParaRPr>
          </a:p>
        </p:txBody>
      </p:sp>
      <p:pic>
        <p:nvPicPr>
          <p:cNvPr id="16" name="Picture 15">
            <a:extLst>
              <a:ext uri="{FF2B5EF4-FFF2-40B4-BE49-F238E27FC236}">
                <a16:creationId xmlns:a16="http://schemas.microsoft.com/office/drawing/2014/main" id="{1D3128BC-2633-4F38-8BAA-2C11FB2F6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7242" y="121744"/>
            <a:ext cx="1748230" cy="311126"/>
          </a:xfrm>
          <a:prstGeom prst="rect">
            <a:avLst/>
          </a:prstGeom>
        </p:spPr>
      </p:pic>
      <p:pic>
        <p:nvPicPr>
          <p:cNvPr id="29" name="Picture 28">
            <a:extLst>
              <a:ext uri="{FF2B5EF4-FFF2-40B4-BE49-F238E27FC236}">
                <a16:creationId xmlns:a16="http://schemas.microsoft.com/office/drawing/2014/main" id="{50EA2911-D0F0-44EB-AD5B-2E9F1F426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1483" y="4483848"/>
            <a:ext cx="782712" cy="750482"/>
          </a:xfrm>
          <a:prstGeom prst="rect">
            <a:avLst/>
          </a:prstGeom>
        </p:spPr>
      </p:pic>
      <p:pic>
        <p:nvPicPr>
          <p:cNvPr id="9" name="Picture 8">
            <a:extLst>
              <a:ext uri="{FF2B5EF4-FFF2-40B4-BE49-F238E27FC236}">
                <a16:creationId xmlns:a16="http://schemas.microsoft.com/office/drawing/2014/main" id="{4AD4F086-4C1D-4256-B920-A86C7FBA8FE2}"/>
              </a:ext>
            </a:extLst>
          </p:cNvPr>
          <p:cNvPicPr>
            <a:picLocks noChangeAspect="1"/>
          </p:cNvPicPr>
          <p:nvPr/>
        </p:nvPicPr>
        <p:blipFill rotWithShape="1">
          <a:blip r:embed="rId5">
            <a:extLst>
              <a:ext uri="{28A0092B-C50C-407E-A947-70E740481C1C}">
                <a14:useLocalDpi xmlns:a14="http://schemas.microsoft.com/office/drawing/2010/main" val="0"/>
              </a:ext>
            </a:extLst>
          </a:blip>
          <a:srcRect t="14641" b="26354"/>
          <a:stretch/>
        </p:blipFill>
        <p:spPr>
          <a:xfrm>
            <a:off x="8674195" y="633350"/>
            <a:ext cx="3390584" cy="4445790"/>
          </a:xfrm>
          <a:prstGeom prst="rect">
            <a:avLst/>
          </a:prstGeom>
        </p:spPr>
      </p:pic>
      <p:pic>
        <p:nvPicPr>
          <p:cNvPr id="7" name="Picture 6">
            <a:extLst>
              <a:ext uri="{FF2B5EF4-FFF2-40B4-BE49-F238E27FC236}">
                <a16:creationId xmlns:a16="http://schemas.microsoft.com/office/drawing/2014/main" id="{E7442C56-654A-446E-AB7B-91C7FD1BDCDD}"/>
              </a:ext>
            </a:extLst>
          </p:cNvPr>
          <p:cNvPicPr>
            <a:picLocks noChangeAspect="1"/>
          </p:cNvPicPr>
          <p:nvPr/>
        </p:nvPicPr>
        <p:blipFill>
          <a:blip r:embed="rId6"/>
          <a:stretch>
            <a:fillRect/>
          </a:stretch>
        </p:blipFill>
        <p:spPr>
          <a:xfrm>
            <a:off x="206527" y="198908"/>
            <a:ext cx="3803763" cy="2855442"/>
          </a:xfrm>
          <a:prstGeom prst="rect">
            <a:avLst/>
          </a:prstGeom>
        </p:spPr>
      </p:pic>
    </p:spTree>
    <p:extLst>
      <p:ext uri="{BB962C8B-B14F-4D97-AF65-F5344CB8AC3E}">
        <p14:creationId xmlns:p14="http://schemas.microsoft.com/office/powerpoint/2010/main" val="3244000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23855785-D34A-419E-BC85-86A79575BCCA}"/>
              </a:ext>
            </a:extLst>
          </p:cNvPr>
          <p:cNvSpPr>
            <a:spLocks noGrp="1"/>
          </p:cNvSpPr>
          <p:nvPr>
            <p:ph type="sldNum" sz="quarter" idx="12"/>
          </p:nvPr>
        </p:nvSpPr>
        <p:spPr>
          <a:xfrm>
            <a:off x="9285074" y="6356349"/>
            <a:ext cx="2743200" cy="365125"/>
          </a:xfrm>
        </p:spPr>
        <p:txBody>
          <a:bodyPr/>
          <a:lstStyle/>
          <a:p>
            <a:fld id="{E7B952DE-19CB-4DCF-A103-EC9AA4ABAB57}" type="slidenum">
              <a:rPr lang="en-US" smtClean="0"/>
              <a:t>10</a:t>
            </a:fld>
            <a:endParaRPr lang="en-US" dirty="0"/>
          </a:p>
        </p:txBody>
      </p:sp>
      <p:sp>
        <p:nvSpPr>
          <p:cNvPr id="17" name="Rectangle 16">
            <a:extLst>
              <a:ext uri="{FF2B5EF4-FFF2-40B4-BE49-F238E27FC236}">
                <a16:creationId xmlns:a16="http://schemas.microsoft.com/office/drawing/2014/main" id="{817FD59D-4F4E-475E-B26D-F74BF61A798E}"/>
              </a:ext>
            </a:extLst>
          </p:cNvPr>
          <p:cNvSpPr/>
          <p:nvPr/>
        </p:nvSpPr>
        <p:spPr>
          <a:xfrm>
            <a:off x="0" y="196319"/>
            <a:ext cx="6544778" cy="369332"/>
          </a:xfrm>
          <a:prstGeom prst="rect">
            <a:avLst/>
          </a:prstGeom>
        </p:spPr>
        <p:txBody>
          <a:bodyPr wrap="square">
            <a:spAutoFit/>
          </a:bodyPr>
          <a:lstStyle/>
          <a:p>
            <a:r>
              <a:rPr lang="en-US" altLang="ko-KR" dirty="0">
                <a:latin typeface="Arial" panose="020B0604020202020204" pitchFamily="34" charset="0"/>
                <a:cs typeface="Arial" panose="020B0604020202020204" pitchFamily="34" charset="0"/>
              </a:rPr>
              <a:t>The axion search </a:t>
            </a:r>
            <a:r>
              <a:rPr lang="en-US" altLang="ko-KR" dirty="0" err="1">
                <a:latin typeface="Arial" panose="020B0604020202020204" pitchFamily="34" charset="0"/>
                <a:cs typeface="Arial" panose="020B0604020202020204" pitchFamily="34" charset="0"/>
              </a:rPr>
              <a:t>haloscope</a:t>
            </a:r>
            <a:r>
              <a:rPr lang="en-US" altLang="ko-KR" dirty="0">
                <a:latin typeface="Arial" panose="020B0604020202020204" pitchFamily="34" charset="0"/>
                <a:cs typeface="Arial" panose="020B0604020202020204" pitchFamily="34" charset="0"/>
              </a:rPr>
              <a:t> principal proposed by </a:t>
            </a:r>
            <a:r>
              <a:rPr lang="en-US" altLang="ko-KR" dirty="0" err="1">
                <a:latin typeface="Arial" panose="020B0604020202020204" pitchFamily="34" charset="0"/>
                <a:cs typeface="Arial" panose="020B0604020202020204" pitchFamily="34" charset="0"/>
              </a:rPr>
              <a:t>Sikivie</a:t>
            </a:r>
            <a:r>
              <a:rPr lang="en-US" altLang="ko-KR" dirty="0">
                <a:latin typeface="Arial" panose="020B0604020202020204" pitchFamily="34" charset="0"/>
                <a:cs typeface="Arial" panose="020B0604020202020204" pitchFamily="34" charset="0"/>
              </a:rPr>
              <a:t> [1].</a:t>
            </a:r>
            <a:endParaRPr lang="en-US" dirty="0"/>
          </a:p>
        </p:txBody>
      </p:sp>
      <p:pic>
        <p:nvPicPr>
          <p:cNvPr id="3" name="Picture 2">
            <a:extLst>
              <a:ext uri="{FF2B5EF4-FFF2-40B4-BE49-F238E27FC236}">
                <a16:creationId xmlns:a16="http://schemas.microsoft.com/office/drawing/2014/main" id="{D4CF86CD-0A1F-4290-A71A-A1E4E5E58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707" y="702811"/>
            <a:ext cx="9367053" cy="5842279"/>
          </a:xfrm>
          <a:prstGeom prst="rect">
            <a:avLst/>
          </a:prstGeom>
        </p:spPr>
      </p:pic>
      <p:sp>
        <p:nvSpPr>
          <p:cNvPr id="27" name="Oval 26">
            <a:extLst>
              <a:ext uri="{FF2B5EF4-FFF2-40B4-BE49-F238E27FC236}">
                <a16:creationId xmlns:a16="http://schemas.microsoft.com/office/drawing/2014/main" id="{32D22249-AF37-4565-B5AD-D29F81662FDD}"/>
              </a:ext>
            </a:extLst>
          </p:cNvPr>
          <p:cNvSpPr/>
          <p:nvPr/>
        </p:nvSpPr>
        <p:spPr>
          <a:xfrm>
            <a:off x="3612995" y="1925723"/>
            <a:ext cx="1716639" cy="1465317"/>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4">
            <p14:nvContentPartPr>
              <p14:cNvPr id="16" name="Ink 15">
                <a:extLst>
                  <a:ext uri="{FF2B5EF4-FFF2-40B4-BE49-F238E27FC236}">
                    <a16:creationId xmlns:a16="http://schemas.microsoft.com/office/drawing/2014/main" id="{6CD43D50-02A7-47DA-A4C8-2C2A1A30F1D6}"/>
                  </a:ext>
                </a:extLst>
              </p14:cNvPr>
              <p14:cNvContentPartPr/>
              <p14:nvPr/>
            </p14:nvContentPartPr>
            <p14:xfrm>
              <a:off x="2140231" y="2339840"/>
              <a:ext cx="624240" cy="939240"/>
            </p14:xfrm>
          </p:contentPart>
        </mc:Choice>
        <mc:Fallback>
          <p:pic>
            <p:nvPicPr>
              <p:cNvPr id="16" name="Ink 15">
                <a:extLst>
                  <a:ext uri="{FF2B5EF4-FFF2-40B4-BE49-F238E27FC236}">
                    <a16:creationId xmlns:a16="http://schemas.microsoft.com/office/drawing/2014/main" id="{6CD43D50-02A7-47DA-A4C8-2C2A1A30F1D6}"/>
                  </a:ext>
                </a:extLst>
              </p:cNvPr>
              <p:cNvPicPr/>
              <p:nvPr/>
            </p:nvPicPr>
            <p:blipFill>
              <a:blip r:embed="rId5"/>
              <a:stretch>
                <a:fillRect/>
              </a:stretch>
            </p:blipFill>
            <p:spPr>
              <a:xfrm>
                <a:off x="2122231" y="2321840"/>
                <a:ext cx="659880" cy="974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D52BD970-E741-481B-A1CA-8238926EB97D}"/>
                  </a:ext>
                </a:extLst>
              </p14:cNvPr>
              <p14:cNvContentPartPr/>
              <p14:nvPr/>
            </p14:nvContentPartPr>
            <p14:xfrm>
              <a:off x="6567511" y="2433440"/>
              <a:ext cx="655560" cy="888840"/>
            </p14:xfrm>
          </p:contentPart>
        </mc:Choice>
        <mc:Fallback xmlns="">
          <p:pic>
            <p:nvPicPr>
              <p:cNvPr id="18" name="Ink 17">
                <a:extLst>
                  <a:ext uri="{FF2B5EF4-FFF2-40B4-BE49-F238E27FC236}">
                    <a16:creationId xmlns:a16="http://schemas.microsoft.com/office/drawing/2014/main" id="{D52BD970-E741-481B-A1CA-8238926EB97D}"/>
                  </a:ext>
                </a:extLst>
              </p:cNvPr>
              <p:cNvPicPr/>
              <p:nvPr/>
            </p:nvPicPr>
            <p:blipFill>
              <a:blip r:embed="rId7"/>
              <a:stretch>
                <a:fillRect/>
              </a:stretch>
            </p:blipFill>
            <p:spPr>
              <a:xfrm>
                <a:off x="6549511" y="2415800"/>
                <a:ext cx="691200" cy="9244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1" name="Ink 40">
                <a:extLst>
                  <a:ext uri="{FF2B5EF4-FFF2-40B4-BE49-F238E27FC236}">
                    <a16:creationId xmlns:a16="http://schemas.microsoft.com/office/drawing/2014/main" id="{D494CB90-ACE3-4A8C-9453-1778AD84D4DA}"/>
                  </a:ext>
                </a:extLst>
              </p14:cNvPr>
              <p14:cNvContentPartPr/>
              <p14:nvPr/>
            </p14:nvContentPartPr>
            <p14:xfrm>
              <a:off x="4357172" y="2339840"/>
              <a:ext cx="257400" cy="530280"/>
            </p14:xfrm>
          </p:contentPart>
        </mc:Choice>
        <mc:Fallback>
          <p:pic>
            <p:nvPicPr>
              <p:cNvPr id="41" name="Ink 40">
                <a:extLst>
                  <a:ext uri="{FF2B5EF4-FFF2-40B4-BE49-F238E27FC236}">
                    <a16:creationId xmlns:a16="http://schemas.microsoft.com/office/drawing/2014/main" id="{D494CB90-ACE3-4A8C-9453-1778AD84D4DA}"/>
                  </a:ext>
                </a:extLst>
              </p:cNvPr>
              <p:cNvPicPr/>
              <p:nvPr/>
            </p:nvPicPr>
            <p:blipFill>
              <a:blip r:embed="rId9"/>
              <a:stretch>
                <a:fillRect/>
              </a:stretch>
            </p:blipFill>
            <p:spPr>
              <a:xfrm>
                <a:off x="4339172" y="2321840"/>
                <a:ext cx="293040" cy="5659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42" name="Ink 41">
                <a:extLst>
                  <a:ext uri="{FF2B5EF4-FFF2-40B4-BE49-F238E27FC236}">
                    <a16:creationId xmlns:a16="http://schemas.microsoft.com/office/drawing/2014/main" id="{12E47754-9825-4C78-AD45-1E20865C1AAC}"/>
                  </a:ext>
                </a:extLst>
              </p14:cNvPr>
              <p14:cNvContentPartPr/>
              <p14:nvPr/>
            </p14:nvContentPartPr>
            <p14:xfrm>
              <a:off x="4374452" y="3006920"/>
              <a:ext cx="47520" cy="44640"/>
            </p14:xfrm>
          </p:contentPart>
        </mc:Choice>
        <mc:Fallback>
          <p:pic>
            <p:nvPicPr>
              <p:cNvPr id="42" name="Ink 41">
                <a:extLst>
                  <a:ext uri="{FF2B5EF4-FFF2-40B4-BE49-F238E27FC236}">
                    <a16:creationId xmlns:a16="http://schemas.microsoft.com/office/drawing/2014/main" id="{12E47754-9825-4C78-AD45-1E20865C1AAC}"/>
                  </a:ext>
                </a:extLst>
              </p:cNvPr>
              <p:cNvPicPr/>
              <p:nvPr/>
            </p:nvPicPr>
            <p:blipFill>
              <a:blip r:embed="rId11"/>
              <a:stretch>
                <a:fillRect/>
              </a:stretch>
            </p:blipFill>
            <p:spPr>
              <a:xfrm>
                <a:off x="4356452" y="2989064"/>
                <a:ext cx="83160" cy="79995"/>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7494AEE6-2433-4859-9207-6B499CF183F6}"/>
                  </a:ext>
                </a:extLst>
              </p14:cNvPr>
              <p14:cNvContentPartPr/>
              <p14:nvPr/>
            </p14:nvContentPartPr>
            <p14:xfrm>
              <a:off x="8729686" y="1054463"/>
              <a:ext cx="655560" cy="888840"/>
            </p14:xfrm>
          </p:contentPart>
        </mc:Choice>
        <mc:Fallback>
          <p:pic>
            <p:nvPicPr>
              <p:cNvPr id="12" name="Ink 11">
                <a:extLst>
                  <a:ext uri="{FF2B5EF4-FFF2-40B4-BE49-F238E27FC236}">
                    <a16:creationId xmlns:a16="http://schemas.microsoft.com/office/drawing/2014/main" id="{7494AEE6-2433-4859-9207-6B499CF183F6}"/>
                  </a:ext>
                </a:extLst>
              </p:cNvPr>
              <p:cNvPicPr/>
              <p:nvPr/>
            </p:nvPicPr>
            <p:blipFill>
              <a:blip r:embed="rId13"/>
              <a:stretch>
                <a:fillRect/>
              </a:stretch>
            </p:blipFill>
            <p:spPr>
              <a:xfrm>
                <a:off x="8711696" y="1036463"/>
                <a:ext cx="691180" cy="924480"/>
              </a:xfrm>
              <a:prstGeom prst="rect">
                <a:avLst/>
              </a:prstGeom>
            </p:spPr>
          </p:pic>
        </mc:Fallback>
      </mc:AlternateContent>
    </p:spTree>
    <p:extLst>
      <p:ext uri="{BB962C8B-B14F-4D97-AF65-F5344CB8AC3E}">
        <p14:creationId xmlns:p14="http://schemas.microsoft.com/office/powerpoint/2010/main" val="3337002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47DC8E6-9429-457B-AFD6-D5FB0F383347}"/>
              </a:ext>
            </a:extLst>
          </p:cNvPr>
          <p:cNvSpPr txBox="1"/>
          <p:nvPr/>
        </p:nvSpPr>
        <p:spPr>
          <a:xfrm>
            <a:off x="0" y="72242"/>
            <a:ext cx="5507925" cy="400110"/>
          </a:xfrm>
          <a:prstGeom prst="rect">
            <a:avLst/>
          </a:prstGeom>
          <a:noFill/>
        </p:spPr>
        <p:txBody>
          <a:bodyPr wrap="square" rtlCol="0">
            <a:spAutoFit/>
          </a:bodyPr>
          <a:lstStyle/>
          <a:p>
            <a:pPr defTabSz="2563737" hangingPunct="0"/>
            <a:r>
              <a:rPr lang="en-US" altLang="ko-KR" sz="2000" dirty="0">
                <a:solidFill>
                  <a:srgbClr val="000000"/>
                </a:solidFill>
                <a:latin typeface="Arial" panose="020B0604020202020204" pitchFamily="34" charset="0"/>
                <a:ea typeface="Helvetica Neue"/>
                <a:cs typeface="Arial" panose="020B0604020202020204" pitchFamily="34" charset="0"/>
                <a:sym typeface="Helvetica Neue"/>
              </a:rPr>
              <a:t>31 L Ultra-light microwave cavity resonator</a:t>
            </a:r>
            <a:endParaRPr lang="en-KR" altLang="ko-KR" sz="2000" dirty="0">
              <a:solidFill>
                <a:srgbClr val="000000"/>
              </a:solidFill>
              <a:latin typeface="Arial" panose="020B0604020202020204" pitchFamily="34" charset="0"/>
              <a:ea typeface="Helvetica Neue"/>
              <a:cs typeface="Arial" panose="020B0604020202020204" pitchFamily="34" charset="0"/>
              <a:sym typeface="Helvetica Neue"/>
            </a:endParaRPr>
          </a:p>
        </p:txBody>
      </p:sp>
      <p:pic>
        <p:nvPicPr>
          <p:cNvPr id="4" name="Picture 3">
            <a:extLst>
              <a:ext uri="{FF2B5EF4-FFF2-40B4-BE49-F238E27FC236}">
                <a16:creationId xmlns:a16="http://schemas.microsoft.com/office/drawing/2014/main" id="{F66AC15C-50CE-41EF-A783-03E4FDB36C5F}"/>
              </a:ext>
            </a:extLst>
          </p:cNvPr>
          <p:cNvPicPr>
            <a:picLocks noChangeAspect="1"/>
          </p:cNvPicPr>
          <p:nvPr/>
        </p:nvPicPr>
        <p:blipFill>
          <a:blip r:embed="rId3"/>
          <a:stretch>
            <a:fillRect/>
          </a:stretch>
        </p:blipFill>
        <p:spPr>
          <a:xfrm>
            <a:off x="285895" y="1503747"/>
            <a:ext cx="2253816" cy="5146828"/>
          </a:xfrm>
          <a:prstGeom prst="rect">
            <a:avLst/>
          </a:prstGeom>
        </p:spPr>
      </p:pic>
      <p:sp>
        <p:nvSpPr>
          <p:cNvPr id="5" name="TextBox 4">
            <a:extLst>
              <a:ext uri="{FF2B5EF4-FFF2-40B4-BE49-F238E27FC236}">
                <a16:creationId xmlns:a16="http://schemas.microsoft.com/office/drawing/2014/main" id="{E5F9F602-5934-47BD-9D38-27E2266A1112}"/>
              </a:ext>
            </a:extLst>
          </p:cNvPr>
          <p:cNvSpPr txBox="1"/>
          <p:nvPr/>
        </p:nvSpPr>
        <p:spPr>
          <a:xfrm>
            <a:off x="4920111" y="1566711"/>
            <a:ext cx="7271889" cy="2308324"/>
          </a:xfrm>
          <a:prstGeom prst="rect">
            <a:avLst/>
          </a:prstGeom>
          <a:noFill/>
        </p:spPr>
        <p:txBody>
          <a:bodyPr wrap="square" rtlCol="0">
            <a:spAutoFit/>
          </a:bodyPr>
          <a:lstStyle/>
          <a:p>
            <a:r>
              <a:rPr lang="en-US" altLang="ko-KR" sz="1600" b="1" dirty="0">
                <a:latin typeface="Airal"/>
                <a:cs typeface="Times New Roman" panose="02020603050405020304" pitchFamily="18" charset="0"/>
              </a:rPr>
              <a:t>ULC features:</a:t>
            </a:r>
          </a:p>
          <a:p>
            <a:pPr marL="285750" indent="-285750">
              <a:buFont typeface="Arial" panose="020B0604020202020204" pitchFamily="34" charset="0"/>
              <a:buChar char="•"/>
            </a:pPr>
            <a:r>
              <a:rPr lang="en-US" altLang="ko-KR" sz="1600" dirty="0">
                <a:latin typeface="Airal"/>
                <a:cs typeface="Times New Roman" panose="02020603050405020304" pitchFamily="18" charset="0"/>
              </a:rPr>
              <a:t>Cavity outer diameter: </a:t>
            </a:r>
            <a:r>
              <a:rPr lang="ru-RU" altLang="ko-KR" sz="1600" dirty="0">
                <a:latin typeface="Airal"/>
                <a:cs typeface="Times New Roman" panose="02020603050405020304" pitchFamily="18" charset="0"/>
              </a:rPr>
              <a:t>274 </a:t>
            </a:r>
            <a:r>
              <a:rPr lang="en-US" altLang="ko-KR" sz="1600" dirty="0">
                <a:latin typeface="Airal"/>
                <a:cs typeface="Times New Roman" panose="02020603050405020304" pitchFamily="18" charset="0"/>
              </a:rPr>
              <a:t>mm; defined by the thermal shields of dilution refrigerator;</a:t>
            </a:r>
          </a:p>
          <a:p>
            <a:pPr marL="285750" indent="-285750">
              <a:buFont typeface="Arial" panose="020B0604020202020204" pitchFamily="34" charset="0"/>
              <a:buChar char="•"/>
            </a:pPr>
            <a:r>
              <a:rPr lang="en-US" altLang="ko-KR" sz="1600" dirty="0">
                <a:latin typeface="Airal"/>
                <a:cs typeface="Times New Roman" panose="02020603050405020304" pitchFamily="18" charset="0"/>
              </a:rPr>
              <a:t>Frequency range from 1.2 to 1.5 GHz;</a:t>
            </a:r>
          </a:p>
          <a:p>
            <a:pPr marL="285750" indent="-285750">
              <a:buFont typeface="Arial" panose="020B0604020202020204" pitchFamily="34" charset="0"/>
              <a:buChar char="•"/>
            </a:pPr>
            <a:r>
              <a:rPr lang="en-US" altLang="ko-KR" sz="1600" dirty="0">
                <a:latin typeface="Airal"/>
                <a:cs typeface="Times New Roman" panose="02020603050405020304" pitchFamily="18" charset="0"/>
              </a:rPr>
              <a:t>Superconducting rod based on the Fujikura tape;</a:t>
            </a:r>
          </a:p>
          <a:p>
            <a:pPr marL="285750" indent="-285750">
              <a:buFont typeface="Arial" panose="020B0604020202020204" pitchFamily="34" charset="0"/>
              <a:buChar char="•"/>
            </a:pPr>
            <a:r>
              <a:rPr lang="en-US" altLang="ko-KR" sz="1600" u="sng" dirty="0">
                <a:latin typeface="Airal"/>
                <a:cs typeface="Times New Roman" panose="02020603050405020304" pitchFamily="18" charset="0"/>
              </a:rPr>
              <a:t>Unloaded Q-factor 82000 - 100 000;</a:t>
            </a:r>
          </a:p>
          <a:p>
            <a:pPr marL="285750" indent="-285750">
              <a:buFont typeface="Arial" panose="020B0604020202020204" pitchFamily="34" charset="0"/>
              <a:buChar char="•"/>
            </a:pPr>
            <a:r>
              <a:rPr lang="en-US" altLang="ko-KR" sz="1600" dirty="0">
                <a:latin typeface="Airal"/>
                <a:cs typeface="Times New Roman" panose="02020603050405020304" pitchFamily="18" charset="0"/>
              </a:rPr>
              <a:t>Low weight (totally ~ 5 kg);</a:t>
            </a:r>
          </a:p>
          <a:p>
            <a:pPr marL="285750" indent="-285750">
              <a:buFont typeface="Arial" panose="020B0604020202020204" pitchFamily="34" charset="0"/>
              <a:buChar char="•"/>
            </a:pPr>
            <a:r>
              <a:rPr lang="en-US" altLang="ko-KR" sz="1600" dirty="0">
                <a:latin typeface="Airal"/>
                <a:cs typeface="Times New Roman" panose="02020603050405020304" pitchFamily="18" charset="0"/>
              </a:rPr>
              <a:t>OFHC copper sheet;</a:t>
            </a:r>
          </a:p>
          <a:p>
            <a:pPr marL="285750" indent="-285750">
              <a:buFont typeface="Arial" panose="020B0604020202020204" pitchFamily="34" charset="0"/>
              <a:buChar char="•"/>
            </a:pPr>
            <a:r>
              <a:rPr lang="en-US" altLang="ko-KR" sz="1600" dirty="0">
                <a:latin typeface="Airal"/>
                <a:cs typeface="Times New Roman" panose="02020603050405020304" pitchFamily="18" charset="0"/>
              </a:rPr>
              <a:t>ANC 350 piezo coupling tuning and rotator tuning for scanning frequency;</a:t>
            </a:r>
          </a:p>
        </p:txBody>
      </p:sp>
      <p:pic>
        <p:nvPicPr>
          <p:cNvPr id="11" name="Picture 9">
            <a:extLst>
              <a:ext uri="{FF2B5EF4-FFF2-40B4-BE49-F238E27FC236}">
                <a16:creationId xmlns:a16="http://schemas.microsoft.com/office/drawing/2014/main" id="{EC3D0D2C-E05C-4A05-B8B4-9C3D8CC31A5C}"/>
              </a:ext>
            </a:extLst>
          </p:cNvPr>
          <p:cNvPicPr>
            <a:picLocks noChangeAspect="1"/>
          </p:cNvPicPr>
          <p:nvPr/>
        </p:nvPicPr>
        <p:blipFill>
          <a:blip r:embed="rId4"/>
          <a:stretch>
            <a:fillRect/>
          </a:stretch>
        </p:blipFill>
        <p:spPr>
          <a:xfrm>
            <a:off x="2806755" y="1503747"/>
            <a:ext cx="1842692" cy="1536639"/>
          </a:xfrm>
          <a:prstGeom prst="rect">
            <a:avLst/>
          </a:prstGeom>
        </p:spPr>
      </p:pic>
      <p:pic>
        <p:nvPicPr>
          <p:cNvPr id="12" name="Picture 2">
            <a:extLst>
              <a:ext uri="{FF2B5EF4-FFF2-40B4-BE49-F238E27FC236}">
                <a16:creationId xmlns:a16="http://schemas.microsoft.com/office/drawing/2014/main" id="{527C5F2A-FA0A-4237-8427-65905CCFCFDD}"/>
              </a:ext>
            </a:extLst>
          </p:cNvPr>
          <p:cNvPicPr>
            <a:picLocks noChangeAspect="1"/>
          </p:cNvPicPr>
          <p:nvPr/>
        </p:nvPicPr>
        <p:blipFill rotWithShape="1">
          <a:blip r:embed="rId5"/>
          <a:srcRect l="9571" r="8208"/>
          <a:stretch/>
        </p:blipFill>
        <p:spPr>
          <a:xfrm>
            <a:off x="2841247" y="3074181"/>
            <a:ext cx="1725622" cy="3576394"/>
          </a:xfrm>
          <a:prstGeom prst="rect">
            <a:avLst/>
          </a:prstGeom>
        </p:spPr>
      </p:pic>
      <p:sp>
        <p:nvSpPr>
          <p:cNvPr id="16" name="Slide Number Placeholder 15">
            <a:extLst>
              <a:ext uri="{FF2B5EF4-FFF2-40B4-BE49-F238E27FC236}">
                <a16:creationId xmlns:a16="http://schemas.microsoft.com/office/drawing/2014/main" id="{11F75CAB-CDC1-4D75-83DB-4D46A8466F9E}"/>
              </a:ext>
            </a:extLst>
          </p:cNvPr>
          <p:cNvSpPr>
            <a:spLocks noGrp="1"/>
          </p:cNvSpPr>
          <p:nvPr>
            <p:ph type="sldNum" sz="quarter" idx="12"/>
          </p:nvPr>
        </p:nvSpPr>
        <p:spPr>
          <a:xfrm>
            <a:off x="11460938" y="6455410"/>
            <a:ext cx="615424" cy="365125"/>
          </a:xfrm>
        </p:spPr>
        <p:txBody>
          <a:bodyPr/>
          <a:lstStyle/>
          <a:p>
            <a:fld id="{E7B952DE-19CB-4DCF-A103-EC9AA4ABAB57}" type="slidenum">
              <a:rPr lang="en-US" smtClean="0"/>
              <a:t>11</a:t>
            </a:fld>
            <a:endParaRPr lang="en-US" dirty="0"/>
          </a:p>
        </p:txBody>
      </p:sp>
      <mc:AlternateContent xmlns:mc="http://schemas.openxmlformats.org/markup-compatibility/2006" xmlns:a14="http://schemas.microsoft.com/office/drawing/2010/main">
        <mc:Choice Requires="a14">
          <p:sp>
            <p:nvSpPr>
              <p:cNvPr id="42" name="TextBox 4">
                <a:extLst>
                  <a:ext uri="{FF2B5EF4-FFF2-40B4-BE49-F238E27FC236}">
                    <a16:creationId xmlns:a16="http://schemas.microsoft.com/office/drawing/2014/main" id="{5CDC8BFC-CBAE-4EBE-9360-F05D94A7BD18}"/>
                  </a:ext>
                </a:extLst>
              </p:cNvPr>
              <p:cNvSpPr txBox="1"/>
              <p:nvPr/>
            </p:nvSpPr>
            <p:spPr>
              <a:xfrm>
                <a:off x="75054" y="717630"/>
                <a:ext cx="9982370" cy="752322"/>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sSubSup>
                        <m:sSubSupPr>
                          <m:ctrlPr>
                            <a:rPr lang="en-US" altLang="ko-KR" sz="2000" i="1" smtClean="0">
                              <a:solidFill>
                                <a:schemeClr val="tx1"/>
                              </a:solidFill>
                              <a:latin typeface="Cambria Math" panose="02040503050406030204" pitchFamily="18" charset="0"/>
                            </a:rPr>
                          </m:ctrlPr>
                        </m:sSubSupPr>
                        <m:e>
                          <m:r>
                            <a:rPr lang="en-US" altLang="ko-KR" sz="2000" i="1">
                              <a:solidFill>
                                <a:schemeClr val="tx1"/>
                              </a:solidFill>
                              <a:latin typeface="Cambria Math" panose="02040503050406030204" pitchFamily="18" charset="0"/>
                            </a:rPr>
                            <m:t>𝑃</m:t>
                          </m:r>
                        </m:e>
                        <m:sub>
                          <m:r>
                            <a:rPr lang="en-US" altLang="ko-KR" sz="2000" i="1">
                              <a:solidFill>
                                <a:schemeClr val="tx1"/>
                              </a:solidFill>
                              <a:latin typeface="Cambria Math" panose="02040503050406030204" pitchFamily="18" charset="0"/>
                            </a:rPr>
                            <m:t>𝑎</m:t>
                          </m:r>
                        </m:sub>
                        <m:sup>
                          <m:r>
                            <a:rPr lang="en-US" altLang="ko-KR" sz="2000" i="1">
                              <a:solidFill>
                                <a:schemeClr val="tx1"/>
                              </a:solidFill>
                              <a:latin typeface="Cambria Math" panose="02040503050406030204" pitchFamily="18" charset="0"/>
                            </a:rPr>
                            <m:t>𝑎</m:t>
                          </m:r>
                          <m:r>
                            <a:rPr lang="en-US" altLang="ko-KR" sz="2000" i="1">
                              <a:solidFill>
                                <a:schemeClr val="tx1"/>
                              </a:solidFill>
                              <a:latin typeface="Cambria Math" panose="02040503050406030204" pitchFamily="18" charset="0"/>
                            </a:rPr>
                            <m:t>𝛾𝛾</m:t>
                          </m:r>
                        </m:sup>
                      </m:sSubSup>
                      <m:r>
                        <a:rPr lang="en-US" altLang="ko-KR" sz="2000" i="1">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22.51×</m:t>
                      </m:r>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10</m:t>
                          </m:r>
                        </m:e>
                        <m:sup>
                          <m:r>
                            <a:rPr lang="en-US" altLang="ko-KR" sz="2000" b="0" i="1" smtClean="0">
                              <a:solidFill>
                                <a:schemeClr val="tx1"/>
                              </a:solidFill>
                              <a:latin typeface="Cambria Math" panose="02040503050406030204" pitchFamily="18" charset="0"/>
                            </a:rPr>
                            <m:t>−24</m:t>
                          </m:r>
                        </m:sup>
                      </m:sSup>
                      <m:r>
                        <a:rPr lang="en-US" altLang="ko-KR" sz="2000" b="0" i="0" smtClean="0">
                          <a:solidFill>
                            <a:schemeClr val="tx1"/>
                          </a:solidFill>
                          <a:latin typeface="Cambria Math" panose="02040503050406030204" pitchFamily="18" charset="0"/>
                        </a:rPr>
                        <m:t> [</m:t>
                      </m:r>
                      <m:r>
                        <m:rPr>
                          <m:sty m:val="p"/>
                        </m:rPr>
                        <a:rPr lang="en-US" altLang="ko-KR" sz="2000" b="0" i="0" smtClean="0">
                          <a:solidFill>
                            <a:schemeClr val="tx1"/>
                          </a:solidFill>
                          <a:latin typeface="Cambria Math" panose="02040503050406030204" pitchFamily="18" charset="0"/>
                        </a:rPr>
                        <m:t>W</m:t>
                      </m:r>
                      <m:r>
                        <a:rPr lang="en-US" altLang="ko-KR" sz="2000" b="0" i="0" smtClean="0">
                          <a:solidFill>
                            <a:schemeClr val="tx1"/>
                          </a:solidFill>
                          <a:latin typeface="Cambria Math" panose="02040503050406030204" pitchFamily="18" charset="0"/>
                        </a:rPr>
                        <m:t>] </m:t>
                      </m:r>
                      <m:sSup>
                        <m:sSupPr>
                          <m:ctrlPr>
                            <a:rPr lang="en-US" altLang="ko-KR" sz="2000" b="0" i="1" smtClean="0">
                              <a:solidFill>
                                <a:schemeClr val="tx1"/>
                              </a:solidFill>
                              <a:latin typeface="Cambria Math" panose="02040503050406030204" pitchFamily="18" charset="0"/>
                            </a:rPr>
                          </m:ctrlPr>
                        </m:sSupPr>
                        <m:e>
                          <m:d>
                            <m:dPr>
                              <m:ctrlPr>
                                <a:rPr lang="en-US" altLang="ko-KR" sz="2000" b="0" i="1" smtClean="0">
                                  <a:solidFill>
                                    <a:schemeClr val="tx1"/>
                                  </a:solidFill>
                                  <a:latin typeface="Cambria Math" panose="02040503050406030204" pitchFamily="18" charset="0"/>
                                </a:rPr>
                              </m:ctrlPr>
                            </m:dPr>
                            <m:e>
                              <m:f>
                                <m:fPr>
                                  <m:ctrlPr>
                                    <a:rPr lang="en-US" altLang="ko-KR" sz="2000" b="0" i="1" smtClean="0">
                                      <a:solidFill>
                                        <a:schemeClr val="tx1"/>
                                      </a:solidFill>
                                      <a:latin typeface="Cambria Math" panose="02040503050406030204" pitchFamily="18" charset="0"/>
                                    </a:rPr>
                                  </m:ctrlPr>
                                </m:fPr>
                                <m:num>
                                  <m:sSub>
                                    <m:sSubPr>
                                      <m:ctrlPr>
                                        <a:rPr lang="en-US" altLang="ko-KR" sz="2000" b="0" i="1" smtClean="0">
                                          <a:solidFill>
                                            <a:schemeClr val="tx1"/>
                                          </a:solidFill>
                                          <a:latin typeface="Cambria Math" panose="02040503050406030204" pitchFamily="18" charset="0"/>
                                        </a:rPr>
                                      </m:ctrlPr>
                                    </m:sSubPr>
                                    <m:e>
                                      <m:r>
                                        <m:rPr>
                                          <m:sty m:val="p"/>
                                        </m:rPr>
                                        <a:rPr lang="en-US" altLang="ko-KR" sz="2000" b="0" i="0" smtClean="0">
                                          <a:solidFill>
                                            <a:schemeClr val="tx1"/>
                                          </a:solidFill>
                                          <a:latin typeface="Cambria Math" panose="02040503050406030204" pitchFamily="18" charset="0"/>
                                        </a:rPr>
                                        <m:t>g</m:t>
                                      </m:r>
                                    </m:e>
                                    <m:sub>
                                      <m:r>
                                        <a:rPr lang="en-US" altLang="ko-KR" sz="2000" b="0" i="1" smtClean="0">
                                          <a:solidFill>
                                            <a:schemeClr val="tx1"/>
                                          </a:solidFill>
                                          <a:latin typeface="Cambria Math" panose="02040503050406030204" pitchFamily="18" charset="0"/>
                                        </a:rPr>
                                        <m:t>𝛾</m:t>
                                      </m:r>
                                    </m:sub>
                                  </m:sSub>
                                </m:num>
                                <m:den>
                                  <m:r>
                                    <a:rPr lang="en-US" altLang="ko-KR" sz="2000" b="0" i="1" smtClean="0">
                                      <a:solidFill>
                                        <a:schemeClr val="tx1"/>
                                      </a:solidFill>
                                      <a:latin typeface="Cambria Math" panose="02040503050406030204" pitchFamily="18" charset="0"/>
                                    </a:rPr>
                                    <m:t>0.36</m:t>
                                  </m:r>
                                </m:den>
                              </m:f>
                            </m:e>
                          </m:d>
                        </m:e>
                        <m:sup>
                          <m:r>
                            <a:rPr lang="en-US" altLang="ko-KR" sz="2000" b="0" i="1" smtClean="0">
                              <a:solidFill>
                                <a:schemeClr val="tx1"/>
                              </a:solidFill>
                              <a:latin typeface="Cambria Math" panose="02040503050406030204" pitchFamily="18" charset="0"/>
                            </a:rPr>
                            <m:t>2</m:t>
                          </m:r>
                        </m:sup>
                      </m:sSup>
                      <m:sSup>
                        <m:sSupPr>
                          <m:ctrlPr>
                            <a:rPr lang="en-US" altLang="ko-KR" sz="2000" b="0" i="1" smtClean="0">
                              <a:solidFill>
                                <a:schemeClr val="tx1"/>
                              </a:solidFill>
                              <a:latin typeface="Cambria Math" panose="02040503050406030204" pitchFamily="18" charset="0"/>
                            </a:rPr>
                          </m:ctrlPr>
                        </m:sSupPr>
                        <m:e>
                          <m:d>
                            <m:dPr>
                              <m:ctrlPr>
                                <a:rPr lang="en-US" altLang="ko-KR" sz="2000" b="0" i="1" smtClean="0">
                                  <a:solidFill>
                                    <a:schemeClr val="tx1"/>
                                  </a:solidFill>
                                  <a:latin typeface="Cambria Math" panose="02040503050406030204" pitchFamily="18" charset="0"/>
                                </a:rPr>
                              </m:ctrlPr>
                            </m:dPr>
                            <m:e>
                              <m:f>
                                <m:fPr>
                                  <m:ctrlPr>
                                    <a:rPr lang="en-US" altLang="ko-KR" sz="2000" b="0" i="1" smtClean="0">
                                      <a:solidFill>
                                        <a:schemeClr val="tx1"/>
                                      </a:solidFill>
                                      <a:latin typeface="Cambria Math" panose="02040503050406030204" pitchFamily="18" charset="0"/>
                                    </a:rPr>
                                  </m:ctrlPr>
                                </m:fPr>
                                <m:num>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𝐵</m:t>
                                      </m:r>
                                    </m:e>
                                    <m:sub>
                                      <m:r>
                                        <m:rPr>
                                          <m:sty m:val="p"/>
                                        </m:rPr>
                                        <a:rPr lang="en-US" altLang="ko-KR" sz="2000" b="0" i="0" smtClean="0">
                                          <a:solidFill>
                                            <a:schemeClr val="tx1"/>
                                          </a:solidFill>
                                          <a:latin typeface="Cambria Math" panose="02040503050406030204" pitchFamily="18" charset="0"/>
                                        </a:rPr>
                                        <m:t>avg</m:t>
                                      </m:r>
                                    </m:sub>
                                  </m:sSub>
                                </m:num>
                                <m:den>
                                  <m:r>
                                    <a:rPr lang="en-US" altLang="ko-KR" sz="2000" b="0" i="1" smtClean="0">
                                      <a:solidFill>
                                        <a:schemeClr val="tx1"/>
                                      </a:solidFill>
                                      <a:latin typeface="Cambria Math" panose="02040503050406030204" pitchFamily="18" charset="0"/>
                                    </a:rPr>
                                    <m:t>10.55 </m:t>
                                  </m:r>
                                  <m:r>
                                    <m:rPr>
                                      <m:sty m:val="p"/>
                                    </m:rPr>
                                    <a:rPr lang="en-US" altLang="ko-KR" sz="2000" b="0" i="0" smtClean="0">
                                      <a:solidFill>
                                        <a:schemeClr val="tx1"/>
                                      </a:solidFill>
                                      <a:latin typeface="Cambria Math" panose="02040503050406030204" pitchFamily="18" charset="0"/>
                                    </a:rPr>
                                    <m:t>T</m:t>
                                  </m:r>
                                </m:den>
                              </m:f>
                            </m:e>
                          </m:d>
                        </m:e>
                        <m:sup>
                          <m:r>
                            <a:rPr lang="en-US" altLang="ko-KR" sz="2000" b="0" i="1" smtClean="0">
                              <a:solidFill>
                                <a:schemeClr val="tx1"/>
                              </a:solidFill>
                              <a:latin typeface="Cambria Math" panose="02040503050406030204" pitchFamily="18" charset="0"/>
                            </a:rPr>
                            <m:t>2</m:t>
                          </m:r>
                        </m:sup>
                      </m:sSup>
                      <m:d>
                        <m:dPr>
                          <m:ctrlPr>
                            <a:rPr lang="en-US" altLang="ko-KR" sz="2000" i="1" smtClean="0">
                              <a:solidFill>
                                <a:schemeClr val="tx1"/>
                              </a:solidFill>
                              <a:latin typeface="Cambria Math" panose="02040503050406030204" pitchFamily="18" charset="0"/>
                            </a:rPr>
                          </m:ctrlPr>
                        </m:dPr>
                        <m:e>
                          <m:f>
                            <m:fPr>
                              <m:ctrlPr>
                                <a:rPr lang="en-US" altLang="ko-KR" sz="2000" i="1">
                                  <a:solidFill>
                                    <a:schemeClr val="tx1"/>
                                  </a:solidFill>
                                  <a:latin typeface="Cambria Math" panose="02040503050406030204" pitchFamily="18" charset="0"/>
                                </a:rPr>
                              </m:ctrlPr>
                            </m:fPr>
                            <m:num>
                              <m:r>
                                <a:rPr lang="en-US" altLang="ko-KR" sz="2000" i="1">
                                  <a:solidFill>
                                    <a:schemeClr val="tx1"/>
                                  </a:solidFill>
                                  <a:latin typeface="Cambria Math" panose="02040503050406030204" pitchFamily="18" charset="0"/>
                                </a:rPr>
                                <m:t>𝑉</m:t>
                              </m:r>
                            </m:num>
                            <m:den>
                              <m:r>
                                <a:rPr lang="en-US" altLang="ko-KR" sz="2000" i="1">
                                  <a:solidFill>
                                    <a:schemeClr val="tx1"/>
                                  </a:solidFill>
                                  <a:latin typeface="Cambria Math" panose="02040503050406030204" pitchFamily="18" charset="0"/>
                                </a:rPr>
                                <m:t>36.85 </m:t>
                              </m:r>
                              <m:r>
                                <a:rPr lang="en-US" altLang="ko-KR" sz="2000" i="1">
                                  <a:solidFill>
                                    <a:schemeClr val="tx1"/>
                                  </a:solidFill>
                                  <a:latin typeface="Cambria Math" panose="02040503050406030204" pitchFamily="18" charset="0"/>
                                </a:rPr>
                                <m:t>𝐿</m:t>
                              </m:r>
                            </m:den>
                          </m:f>
                        </m:e>
                      </m:d>
                      <m:d>
                        <m:dPr>
                          <m:ctrlPr>
                            <a:rPr lang="en-US" altLang="ko-KR" sz="2000" i="1">
                              <a:solidFill>
                                <a:schemeClr val="tx1"/>
                              </a:solidFill>
                              <a:latin typeface="Cambria Math" panose="02040503050406030204" pitchFamily="18" charset="0"/>
                            </a:rPr>
                          </m:ctrlPr>
                        </m:dPr>
                        <m:e>
                          <m:f>
                            <m:fPr>
                              <m:ctrlPr>
                                <a:rPr lang="en-US" altLang="ko-KR" sz="2000" i="1">
                                  <a:solidFill>
                                    <a:schemeClr val="tx1"/>
                                  </a:solidFill>
                                  <a:latin typeface="Cambria Math" panose="02040503050406030204" pitchFamily="18" charset="0"/>
                                </a:rPr>
                              </m:ctrlPr>
                            </m:fPr>
                            <m:num>
                              <m:r>
                                <a:rPr lang="en-US" altLang="ko-KR" sz="2000" i="1">
                                  <a:solidFill>
                                    <a:schemeClr val="tx1"/>
                                  </a:solidFill>
                                  <a:latin typeface="Cambria Math" panose="02040503050406030204" pitchFamily="18" charset="0"/>
                                </a:rPr>
                                <m:t>𝐶</m:t>
                              </m:r>
                            </m:num>
                            <m:den>
                              <m:r>
                                <a:rPr lang="en-US" altLang="ko-KR" sz="2000" i="1">
                                  <a:solidFill>
                                    <a:schemeClr val="tx1"/>
                                  </a:solidFill>
                                  <a:latin typeface="Cambria Math" panose="02040503050406030204" pitchFamily="18" charset="0"/>
                                </a:rPr>
                                <m:t>0.6</m:t>
                              </m:r>
                            </m:den>
                          </m:f>
                        </m:e>
                      </m:d>
                      <m:d>
                        <m:dPr>
                          <m:ctrlPr>
                            <a:rPr lang="en-US" altLang="ko-KR" sz="2000" i="1">
                              <a:solidFill>
                                <a:schemeClr val="tx1"/>
                              </a:solidFill>
                              <a:latin typeface="Cambria Math" panose="02040503050406030204" pitchFamily="18" charset="0"/>
                            </a:rPr>
                          </m:ctrlPr>
                        </m:dPr>
                        <m:e>
                          <m:f>
                            <m:fPr>
                              <m:ctrlPr>
                                <a:rPr lang="en-US" altLang="ko-KR" sz="2000" i="1">
                                  <a:solidFill>
                                    <a:schemeClr val="tx1"/>
                                  </a:solidFill>
                                  <a:latin typeface="Cambria Math" panose="02040503050406030204" pitchFamily="18" charset="0"/>
                                </a:rPr>
                              </m:ctrlPr>
                            </m:fPr>
                            <m:num>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𝑄</m:t>
                                  </m:r>
                                </m:e>
                                <m:sub>
                                  <m:r>
                                    <a:rPr lang="en-US" altLang="ko-KR" sz="2000" i="1">
                                      <a:solidFill>
                                        <a:schemeClr val="tx1"/>
                                      </a:solidFill>
                                      <a:latin typeface="Cambria Math" panose="02040503050406030204" pitchFamily="18" charset="0"/>
                                    </a:rPr>
                                    <m:t>𝐿</m:t>
                                  </m:r>
                                </m:sub>
                              </m:sSub>
                            </m:num>
                            <m:den>
                              <m:r>
                                <a:rPr lang="en-US" altLang="ko-KR" sz="2000" i="1">
                                  <a:solidFill>
                                    <a:schemeClr val="tx1"/>
                                  </a:solidFill>
                                  <a:latin typeface="Cambria Math" panose="02040503050406030204" pitchFamily="18" charset="0"/>
                                </a:rPr>
                                <m:t>35000</m:t>
                              </m:r>
                            </m:den>
                          </m:f>
                        </m:e>
                      </m:d>
                      <m:d>
                        <m:dPr>
                          <m:ctrlPr>
                            <a:rPr lang="en-US" altLang="ko-KR" sz="2000" i="1">
                              <a:solidFill>
                                <a:schemeClr val="tx1"/>
                              </a:solidFill>
                              <a:latin typeface="Cambria Math" panose="02040503050406030204" pitchFamily="18" charset="0"/>
                            </a:rPr>
                          </m:ctrlPr>
                        </m:dPr>
                        <m:e>
                          <m:f>
                            <m:fPr>
                              <m:ctrlPr>
                                <a:rPr lang="en-US" altLang="ko-KR" sz="2000" i="1">
                                  <a:solidFill>
                                    <a:schemeClr val="tx1"/>
                                  </a:solidFill>
                                  <a:latin typeface="Cambria Math" panose="02040503050406030204" pitchFamily="18" charset="0"/>
                                </a:rPr>
                              </m:ctrlPr>
                            </m:fPr>
                            <m:num>
                              <m:r>
                                <a:rPr lang="en-US" altLang="ko-KR" sz="2000" i="1">
                                  <a:solidFill>
                                    <a:schemeClr val="tx1"/>
                                  </a:solidFill>
                                  <a:latin typeface="Cambria Math" panose="02040503050406030204" pitchFamily="18" charset="0"/>
                                </a:rPr>
                                <m:t>𝜈</m:t>
                              </m:r>
                            </m:num>
                            <m:den>
                              <m:r>
                                <a:rPr lang="en-US" altLang="ko-KR" sz="2000" i="1">
                                  <a:solidFill>
                                    <a:schemeClr val="tx1"/>
                                  </a:solidFill>
                                  <a:latin typeface="Cambria Math" panose="02040503050406030204" pitchFamily="18" charset="0"/>
                                </a:rPr>
                                <m:t>1.1 </m:t>
                              </m:r>
                              <m:r>
                                <m:rPr>
                                  <m:sty m:val="p"/>
                                </m:rPr>
                                <a:rPr lang="en-US" altLang="ko-KR" sz="2000">
                                  <a:solidFill>
                                    <a:schemeClr val="tx1"/>
                                  </a:solidFill>
                                  <a:latin typeface="Cambria Math" panose="02040503050406030204" pitchFamily="18" charset="0"/>
                                </a:rPr>
                                <m:t>GHz</m:t>
                              </m:r>
                              <m:r>
                                <a:rPr lang="en-US" altLang="ko-KR" sz="2000" i="1">
                                  <a:solidFill>
                                    <a:schemeClr val="tx1"/>
                                  </a:solidFill>
                                  <a:latin typeface="Cambria Math" panose="02040503050406030204" pitchFamily="18" charset="0"/>
                                </a:rPr>
                                <m:t> </m:t>
                              </m:r>
                            </m:den>
                          </m:f>
                        </m:e>
                      </m:d>
                    </m:oMath>
                  </m:oMathPara>
                </a14:m>
                <a:endParaRPr lang="en-US" altLang="ko-KR" sz="2000" b="0" i="1" dirty="0">
                  <a:solidFill>
                    <a:schemeClr val="tx1"/>
                  </a:solidFill>
                  <a:latin typeface="Cambria Math" panose="02040503050406030204" pitchFamily="18" charset="0"/>
                </a:endParaRPr>
              </a:p>
            </p:txBody>
          </p:sp>
        </mc:Choice>
        <mc:Fallback xmlns="">
          <p:sp>
            <p:nvSpPr>
              <p:cNvPr id="42" name="TextBox 4">
                <a:extLst>
                  <a:ext uri="{FF2B5EF4-FFF2-40B4-BE49-F238E27FC236}">
                    <a16:creationId xmlns:a16="http://schemas.microsoft.com/office/drawing/2014/main" id="{5CDC8BFC-CBAE-4EBE-9360-F05D94A7BD18}"/>
                  </a:ext>
                </a:extLst>
              </p:cNvPr>
              <p:cNvSpPr txBox="1">
                <a:spLocks noRot="1" noChangeAspect="1" noMove="1" noResize="1" noEditPoints="1" noAdjustHandles="1" noChangeArrowheads="1" noChangeShapeType="1" noTextEdit="1"/>
              </p:cNvSpPr>
              <p:nvPr/>
            </p:nvSpPr>
            <p:spPr>
              <a:xfrm>
                <a:off x="75054" y="717630"/>
                <a:ext cx="9982370" cy="752322"/>
              </a:xfrm>
              <a:prstGeom prst="rect">
                <a:avLst/>
              </a:prstGeom>
              <a:blipFill>
                <a:blip r:embed="rId7"/>
                <a:stretch>
                  <a:fillRect/>
                </a:stretch>
              </a:blipFill>
            </p:spPr>
            <p:txBody>
              <a:bodyPr/>
              <a:lstStyle/>
              <a:p>
                <a:r>
                  <a:rPr lang="en-US">
                    <a:noFill/>
                  </a:rPr>
                  <a:t> </a:t>
                </a:r>
              </a:p>
            </p:txBody>
          </p:sp>
        </mc:Fallback>
      </mc:AlternateContent>
      <p:sp>
        <p:nvSpPr>
          <p:cNvPr id="43" name="Rectangle 42">
            <a:extLst>
              <a:ext uri="{FF2B5EF4-FFF2-40B4-BE49-F238E27FC236}">
                <a16:creationId xmlns:a16="http://schemas.microsoft.com/office/drawing/2014/main" id="{334AB4B2-F9D0-4462-BB82-15E46E17BFFD}"/>
              </a:ext>
            </a:extLst>
          </p:cNvPr>
          <p:cNvSpPr/>
          <p:nvPr/>
        </p:nvSpPr>
        <p:spPr>
          <a:xfrm>
            <a:off x="5507925" y="731141"/>
            <a:ext cx="483106" cy="3832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C12BFA6-EC93-48CC-9377-7CEB2ADBC460}"/>
              </a:ext>
            </a:extLst>
          </p:cNvPr>
          <p:cNvSpPr/>
          <p:nvPr/>
        </p:nvSpPr>
        <p:spPr>
          <a:xfrm>
            <a:off x="6375953" y="735292"/>
            <a:ext cx="483106" cy="3832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250FC51-4484-4B53-8FB4-B36BE83F59F3}"/>
              </a:ext>
            </a:extLst>
          </p:cNvPr>
          <p:cNvSpPr/>
          <p:nvPr/>
        </p:nvSpPr>
        <p:spPr>
          <a:xfrm>
            <a:off x="7227923" y="731141"/>
            <a:ext cx="483106" cy="3832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17AE2D5-6285-4E59-B944-CEC8E578F02C}"/>
              </a:ext>
            </a:extLst>
          </p:cNvPr>
          <p:cNvSpPr/>
          <p:nvPr/>
        </p:nvSpPr>
        <p:spPr>
          <a:xfrm>
            <a:off x="8337504" y="731141"/>
            <a:ext cx="483106" cy="3832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F470CDE-DC0E-428A-96F2-1177F945B029}"/>
              </a:ext>
            </a:extLst>
          </p:cNvPr>
          <p:cNvSpPr txBox="1"/>
          <p:nvPr/>
        </p:nvSpPr>
        <p:spPr>
          <a:xfrm>
            <a:off x="4769447" y="425648"/>
            <a:ext cx="855781" cy="369332"/>
          </a:xfrm>
          <a:prstGeom prst="rect">
            <a:avLst/>
          </a:prstGeom>
          <a:noFill/>
        </p:spPr>
        <p:txBody>
          <a:bodyPr wrap="square" rtlCol="0">
            <a:spAutoFit/>
          </a:bodyPr>
          <a:lstStyle/>
          <a:p>
            <a:pPr algn="ctr"/>
            <a:r>
              <a:rPr lang="en-US" altLang="ko-KR" dirty="0">
                <a:latin typeface="Airal"/>
                <a:cs typeface="Times New Roman" panose="02020603050405020304" pitchFamily="18" charset="0"/>
              </a:rPr>
              <a:t>Cavity</a:t>
            </a:r>
            <a:endParaRPr kumimoji="1" lang="en-US" altLang="ko-KR" dirty="0">
              <a:latin typeface="Airal"/>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AE7F9952-9938-4D24-89EB-B59D6B892A3B}"/>
              </a:ext>
            </a:extLst>
          </p:cNvPr>
          <p:cNvCxnSpPr>
            <a:cxnSpLocks/>
          </p:cNvCxnSpPr>
          <p:nvPr/>
        </p:nvCxnSpPr>
        <p:spPr>
          <a:xfrm>
            <a:off x="4916611" y="718801"/>
            <a:ext cx="350724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그림 9">
            <a:extLst>
              <a:ext uri="{FF2B5EF4-FFF2-40B4-BE49-F238E27FC236}">
                <a16:creationId xmlns:a16="http://schemas.microsoft.com/office/drawing/2014/main" id="{58E86AA2-31FB-4C84-9DAD-4C9F0C58A1F7}"/>
              </a:ext>
            </a:extLst>
          </p:cNvPr>
          <p:cNvPicPr>
            <a:picLocks noChangeAspect="1"/>
          </p:cNvPicPr>
          <p:nvPr/>
        </p:nvPicPr>
        <p:blipFill rotWithShape="1">
          <a:blip r:embed="rId8"/>
          <a:srcRect l="21325" t="5507" r="3654" b="4231"/>
          <a:stretch/>
        </p:blipFill>
        <p:spPr>
          <a:xfrm>
            <a:off x="6572729" y="3888850"/>
            <a:ext cx="2882349" cy="2931685"/>
          </a:xfrm>
          <a:prstGeom prst="rect">
            <a:avLst/>
          </a:prstGeom>
        </p:spPr>
      </p:pic>
    </p:spTree>
    <p:extLst>
      <p:ext uri="{BB962C8B-B14F-4D97-AF65-F5344CB8AC3E}">
        <p14:creationId xmlns:p14="http://schemas.microsoft.com/office/powerpoint/2010/main" val="290828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42" grpId="0"/>
      <p:bldP spid="43" grpId="0" animBg="1"/>
      <p:bldP spid="44" grpId="0" animBg="1"/>
      <p:bldP spid="45" grpId="0" animBg="1"/>
      <p:bldP spid="46"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11F75CAB-CDC1-4D75-83DB-4D46A8466F9E}"/>
              </a:ext>
            </a:extLst>
          </p:cNvPr>
          <p:cNvSpPr>
            <a:spLocks noGrp="1"/>
          </p:cNvSpPr>
          <p:nvPr>
            <p:ph type="sldNum" sz="quarter" idx="12"/>
          </p:nvPr>
        </p:nvSpPr>
        <p:spPr>
          <a:xfrm>
            <a:off x="11460938" y="6455410"/>
            <a:ext cx="615424" cy="365125"/>
          </a:xfrm>
        </p:spPr>
        <p:txBody>
          <a:bodyPr/>
          <a:lstStyle/>
          <a:p>
            <a:fld id="{E7B952DE-19CB-4DCF-A103-EC9AA4ABAB57}" type="slidenum">
              <a:rPr lang="en-US" smtClean="0"/>
              <a:t>12</a:t>
            </a:fld>
            <a:endParaRPr lang="en-US" dirty="0"/>
          </a:p>
        </p:txBody>
      </p:sp>
      <p:sp>
        <p:nvSpPr>
          <p:cNvPr id="19" name="Rectangle 18">
            <a:extLst>
              <a:ext uri="{FF2B5EF4-FFF2-40B4-BE49-F238E27FC236}">
                <a16:creationId xmlns:a16="http://schemas.microsoft.com/office/drawing/2014/main" id="{AF2C3EAB-9E9E-4BB9-BB0D-BF42F9832E51}"/>
              </a:ext>
            </a:extLst>
          </p:cNvPr>
          <p:cNvSpPr/>
          <p:nvPr/>
        </p:nvSpPr>
        <p:spPr>
          <a:xfrm>
            <a:off x="0" y="131924"/>
            <a:ext cx="6544778" cy="369332"/>
          </a:xfrm>
          <a:prstGeom prst="rect">
            <a:avLst/>
          </a:prstGeom>
        </p:spPr>
        <p:txBody>
          <a:bodyPr wrap="square">
            <a:spAutoFit/>
          </a:bodyPr>
          <a:lstStyle/>
          <a:p>
            <a:r>
              <a:rPr lang="en-US" altLang="ko-KR" dirty="0">
                <a:latin typeface="Arial" panose="020B0604020202020204" pitchFamily="34" charset="0"/>
                <a:cs typeface="Arial" panose="020B0604020202020204" pitchFamily="34" charset="0"/>
              </a:rPr>
              <a:t>ULC mode map at 4K and 0 T</a:t>
            </a:r>
            <a:endParaRPr lang="en-US" dirty="0"/>
          </a:p>
        </p:txBody>
      </p:sp>
      <p:pic>
        <p:nvPicPr>
          <p:cNvPr id="3" name="Picture 2">
            <a:extLst>
              <a:ext uri="{FF2B5EF4-FFF2-40B4-BE49-F238E27FC236}">
                <a16:creationId xmlns:a16="http://schemas.microsoft.com/office/drawing/2014/main" id="{03E9CDF9-2ECC-427E-A8FA-A40D02DD06D6}"/>
              </a:ext>
            </a:extLst>
          </p:cNvPr>
          <p:cNvPicPr>
            <a:picLocks noChangeAspect="1"/>
          </p:cNvPicPr>
          <p:nvPr/>
        </p:nvPicPr>
        <p:blipFill rotWithShape="1">
          <a:blip r:embed="rId3">
            <a:extLst>
              <a:ext uri="{28A0092B-C50C-407E-A947-70E740481C1C}">
                <a14:useLocalDpi xmlns:a14="http://schemas.microsoft.com/office/drawing/2010/main" val="0"/>
              </a:ext>
            </a:extLst>
          </a:blip>
          <a:srcRect l="2901" t="2235" r="1376"/>
          <a:stretch/>
        </p:blipFill>
        <p:spPr>
          <a:xfrm>
            <a:off x="115638" y="697753"/>
            <a:ext cx="5525038" cy="5961831"/>
          </a:xfrm>
          <a:prstGeom prst="rect">
            <a:avLst/>
          </a:prstGeom>
        </p:spPr>
      </p:pic>
      <p:pic>
        <p:nvPicPr>
          <p:cNvPr id="6" name="Picture 5">
            <a:extLst>
              <a:ext uri="{FF2B5EF4-FFF2-40B4-BE49-F238E27FC236}">
                <a16:creationId xmlns:a16="http://schemas.microsoft.com/office/drawing/2014/main" id="{4EC4C245-AB79-475A-8BD5-D7F0BF10A978}"/>
              </a:ext>
            </a:extLst>
          </p:cNvPr>
          <p:cNvPicPr>
            <a:picLocks noChangeAspect="1"/>
          </p:cNvPicPr>
          <p:nvPr/>
        </p:nvPicPr>
        <p:blipFill>
          <a:blip r:embed="rId4"/>
          <a:stretch>
            <a:fillRect/>
          </a:stretch>
        </p:blipFill>
        <p:spPr>
          <a:xfrm>
            <a:off x="5787013" y="1970468"/>
            <a:ext cx="6417064" cy="3097429"/>
          </a:xfrm>
          <a:prstGeom prst="rect">
            <a:avLst/>
          </a:prstGeom>
        </p:spPr>
      </p:pic>
      <p:sp>
        <p:nvSpPr>
          <p:cNvPr id="20" name="Rectangle 19">
            <a:extLst>
              <a:ext uri="{FF2B5EF4-FFF2-40B4-BE49-F238E27FC236}">
                <a16:creationId xmlns:a16="http://schemas.microsoft.com/office/drawing/2014/main" id="{9766D4B6-8A05-4D45-9C10-27913646599F}"/>
              </a:ext>
            </a:extLst>
          </p:cNvPr>
          <p:cNvSpPr/>
          <p:nvPr/>
        </p:nvSpPr>
        <p:spPr>
          <a:xfrm>
            <a:off x="6358973" y="1532007"/>
            <a:ext cx="5273143" cy="369332"/>
          </a:xfrm>
          <a:prstGeom prst="rect">
            <a:avLst/>
          </a:prstGeom>
        </p:spPr>
        <p:txBody>
          <a:bodyPr wrap="square">
            <a:spAutoFit/>
          </a:bodyPr>
          <a:lstStyle/>
          <a:p>
            <a:pPr lvl="0">
              <a:defRPr/>
            </a:pPr>
            <a:r>
              <a:rPr lang="en-US" dirty="0"/>
              <a:t>Loaded and unloaded quality factor at 40 </a:t>
            </a:r>
            <a:r>
              <a:rPr lang="en-US" dirty="0" err="1"/>
              <a:t>mK</a:t>
            </a:r>
            <a:r>
              <a:rPr lang="en-US" dirty="0"/>
              <a:t> and 12T</a:t>
            </a:r>
          </a:p>
        </p:txBody>
      </p:sp>
    </p:spTree>
    <p:extLst>
      <p:ext uri="{BB962C8B-B14F-4D97-AF65-F5344CB8AC3E}">
        <p14:creationId xmlns:p14="http://schemas.microsoft.com/office/powerpoint/2010/main" val="1383373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23855785-D34A-419E-BC85-86A79575BCCA}"/>
              </a:ext>
            </a:extLst>
          </p:cNvPr>
          <p:cNvSpPr>
            <a:spLocks noGrp="1"/>
          </p:cNvSpPr>
          <p:nvPr>
            <p:ph type="sldNum" sz="quarter" idx="12"/>
          </p:nvPr>
        </p:nvSpPr>
        <p:spPr>
          <a:xfrm>
            <a:off x="9285074" y="6356349"/>
            <a:ext cx="2743200" cy="365125"/>
          </a:xfrm>
        </p:spPr>
        <p:txBody>
          <a:bodyPr/>
          <a:lstStyle/>
          <a:p>
            <a:fld id="{E7B952DE-19CB-4DCF-A103-EC9AA4ABAB57}" type="slidenum">
              <a:rPr lang="en-US" smtClean="0"/>
              <a:t>13</a:t>
            </a:fld>
            <a:endParaRPr lang="en-US" dirty="0"/>
          </a:p>
        </p:txBody>
      </p:sp>
      <p:sp>
        <p:nvSpPr>
          <p:cNvPr id="17" name="Rectangle 16">
            <a:extLst>
              <a:ext uri="{FF2B5EF4-FFF2-40B4-BE49-F238E27FC236}">
                <a16:creationId xmlns:a16="http://schemas.microsoft.com/office/drawing/2014/main" id="{817FD59D-4F4E-475E-B26D-F74BF61A798E}"/>
              </a:ext>
            </a:extLst>
          </p:cNvPr>
          <p:cNvSpPr/>
          <p:nvPr/>
        </p:nvSpPr>
        <p:spPr>
          <a:xfrm>
            <a:off x="0" y="196319"/>
            <a:ext cx="6544778" cy="369332"/>
          </a:xfrm>
          <a:prstGeom prst="rect">
            <a:avLst/>
          </a:prstGeom>
        </p:spPr>
        <p:txBody>
          <a:bodyPr wrap="square">
            <a:spAutoFit/>
          </a:bodyPr>
          <a:lstStyle/>
          <a:p>
            <a:r>
              <a:rPr lang="en-US" altLang="ko-KR" dirty="0">
                <a:latin typeface="Arial" panose="020B0604020202020204" pitchFamily="34" charset="0"/>
                <a:cs typeface="Arial" panose="020B0604020202020204" pitchFamily="34" charset="0"/>
              </a:rPr>
              <a:t>The axion search </a:t>
            </a:r>
            <a:r>
              <a:rPr lang="en-US" altLang="ko-KR" dirty="0" err="1">
                <a:latin typeface="Arial" panose="020B0604020202020204" pitchFamily="34" charset="0"/>
                <a:cs typeface="Arial" panose="020B0604020202020204" pitchFamily="34" charset="0"/>
              </a:rPr>
              <a:t>haloscope</a:t>
            </a:r>
            <a:r>
              <a:rPr lang="en-US" altLang="ko-KR" dirty="0">
                <a:latin typeface="Arial" panose="020B0604020202020204" pitchFamily="34" charset="0"/>
                <a:cs typeface="Arial" panose="020B0604020202020204" pitchFamily="34" charset="0"/>
              </a:rPr>
              <a:t> principal proposed by </a:t>
            </a:r>
            <a:r>
              <a:rPr lang="en-US" altLang="ko-KR" dirty="0" err="1">
                <a:latin typeface="Arial" panose="020B0604020202020204" pitchFamily="34" charset="0"/>
                <a:cs typeface="Arial" panose="020B0604020202020204" pitchFamily="34" charset="0"/>
              </a:rPr>
              <a:t>Sikivie</a:t>
            </a:r>
            <a:r>
              <a:rPr lang="en-US" altLang="ko-KR" dirty="0">
                <a:latin typeface="Arial" panose="020B0604020202020204" pitchFamily="34" charset="0"/>
                <a:cs typeface="Arial" panose="020B0604020202020204" pitchFamily="34" charset="0"/>
              </a:rPr>
              <a:t> [1].</a:t>
            </a:r>
            <a:endParaRPr lang="en-US" dirty="0"/>
          </a:p>
        </p:txBody>
      </p:sp>
      <p:pic>
        <p:nvPicPr>
          <p:cNvPr id="3" name="Picture 2">
            <a:extLst>
              <a:ext uri="{FF2B5EF4-FFF2-40B4-BE49-F238E27FC236}">
                <a16:creationId xmlns:a16="http://schemas.microsoft.com/office/drawing/2014/main" id="{D4CF86CD-0A1F-4290-A71A-A1E4E5E58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707" y="702811"/>
            <a:ext cx="9367053" cy="5842279"/>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 15">
                <a:extLst>
                  <a:ext uri="{FF2B5EF4-FFF2-40B4-BE49-F238E27FC236}">
                    <a16:creationId xmlns:a16="http://schemas.microsoft.com/office/drawing/2014/main" id="{6CD43D50-02A7-47DA-A4C8-2C2A1A30F1D6}"/>
                  </a:ext>
                </a:extLst>
              </p14:cNvPr>
              <p14:cNvContentPartPr/>
              <p14:nvPr/>
            </p14:nvContentPartPr>
            <p14:xfrm>
              <a:off x="2140231" y="2339840"/>
              <a:ext cx="624240" cy="939240"/>
            </p14:xfrm>
          </p:contentPart>
        </mc:Choice>
        <mc:Fallback xmlns="">
          <p:pic>
            <p:nvPicPr>
              <p:cNvPr id="16" name="Ink 15">
                <a:extLst>
                  <a:ext uri="{FF2B5EF4-FFF2-40B4-BE49-F238E27FC236}">
                    <a16:creationId xmlns:a16="http://schemas.microsoft.com/office/drawing/2014/main" id="{6CD43D50-02A7-47DA-A4C8-2C2A1A30F1D6}"/>
                  </a:ext>
                </a:extLst>
              </p:cNvPr>
              <p:cNvPicPr/>
              <p:nvPr/>
            </p:nvPicPr>
            <p:blipFill>
              <a:blip r:embed="rId5"/>
              <a:stretch>
                <a:fillRect/>
              </a:stretch>
            </p:blipFill>
            <p:spPr>
              <a:xfrm>
                <a:off x="2122591" y="2321840"/>
                <a:ext cx="659880" cy="974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D52BD970-E741-481B-A1CA-8238926EB97D}"/>
                  </a:ext>
                </a:extLst>
              </p14:cNvPr>
              <p14:cNvContentPartPr/>
              <p14:nvPr/>
            </p14:nvContentPartPr>
            <p14:xfrm>
              <a:off x="6567511" y="2433440"/>
              <a:ext cx="655560" cy="888840"/>
            </p14:xfrm>
          </p:contentPart>
        </mc:Choice>
        <mc:Fallback xmlns="">
          <p:pic>
            <p:nvPicPr>
              <p:cNvPr id="18" name="Ink 17">
                <a:extLst>
                  <a:ext uri="{FF2B5EF4-FFF2-40B4-BE49-F238E27FC236}">
                    <a16:creationId xmlns:a16="http://schemas.microsoft.com/office/drawing/2014/main" id="{D52BD970-E741-481B-A1CA-8238926EB97D}"/>
                  </a:ext>
                </a:extLst>
              </p:cNvPr>
              <p:cNvPicPr/>
              <p:nvPr/>
            </p:nvPicPr>
            <p:blipFill>
              <a:blip r:embed="rId7"/>
              <a:stretch>
                <a:fillRect/>
              </a:stretch>
            </p:blipFill>
            <p:spPr>
              <a:xfrm>
                <a:off x="6549511" y="2415800"/>
                <a:ext cx="691200" cy="9244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2" name="Ink 11">
                <a:extLst>
                  <a:ext uri="{FF2B5EF4-FFF2-40B4-BE49-F238E27FC236}">
                    <a16:creationId xmlns:a16="http://schemas.microsoft.com/office/drawing/2014/main" id="{7494AEE6-2433-4859-9207-6B499CF183F6}"/>
                  </a:ext>
                </a:extLst>
              </p14:cNvPr>
              <p14:cNvContentPartPr/>
              <p14:nvPr/>
            </p14:nvContentPartPr>
            <p14:xfrm>
              <a:off x="8729686" y="1054463"/>
              <a:ext cx="655560" cy="888840"/>
            </p14:xfrm>
          </p:contentPart>
        </mc:Choice>
        <mc:Fallback>
          <p:pic>
            <p:nvPicPr>
              <p:cNvPr id="12" name="Ink 11">
                <a:extLst>
                  <a:ext uri="{FF2B5EF4-FFF2-40B4-BE49-F238E27FC236}">
                    <a16:creationId xmlns:a16="http://schemas.microsoft.com/office/drawing/2014/main" id="{7494AEE6-2433-4859-9207-6B499CF183F6}"/>
                  </a:ext>
                </a:extLst>
              </p:cNvPr>
              <p:cNvPicPr/>
              <p:nvPr/>
            </p:nvPicPr>
            <p:blipFill>
              <a:blip r:embed="rId9"/>
              <a:stretch>
                <a:fillRect/>
              </a:stretch>
            </p:blipFill>
            <p:spPr>
              <a:xfrm>
                <a:off x="8711696" y="1036463"/>
                <a:ext cx="691180" cy="9244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2C96DDBC-B4B7-4AE3-A155-17C88C82CA12}"/>
                  </a:ext>
                </a:extLst>
              </p14:cNvPr>
              <p14:cNvContentPartPr/>
              <p14:nvPr/>
            </p14:nvContentPartPr>
            <p14:xfrm>
              <a:off x="4885877" y="2085840"/>
              <a:ext cx="624240" cy="939240"/>
            </p14:xfrm>
          </p:contentPart>
        </mc:Choice>
        <mc:Fallback>
          <p:pic>
            <p:nvPicPr>
              <p:cNvPr id="11" name="Ink 10">
                <a:extLst>
                  <a:ext uri="{FF2B5EF4-FFF2-40B4-BE49-F238E27FC236}">
                    <a16:creationId xmlns:a16="http://schemas.microsoft.com/office/drawing/2014/main" id="{2C96DDBC-B4B7-4AE3-A155-17C88C82CA12}"/>
                  </a:ext>
                </a:extLst>
              </p:cNvPr>
              <p:cNvPicPr/>
              <p:nvPr/>
            </p:nvPicPr>
            <p:blipFill>
              <a:blip r:embed="rId11"/>
              <a:stretch>
                <a:fillRect/>
              </a:stretch>
            </p:blipFill>
            <p:spPr>
              <a:xfrm>
                <a:off x="4867877" y="2067840"/>
                <a:ext cx="659880" cy="974880"/>
              </a:xfrm>
              <a:prstGeom prst="rect">
                <a:avLst/>
              </a:prstGeom>
            </p:spPr>
          </p:pic>
        </mc:Fallback>
      </mc:AlternateContent>
    </p:spTree>
    <p:extLst>
      <p:ext uri="{BB962C8B-B14F-4D97-AF65-F5344CB8AC3E}">
        <p14:creationId xmlns:p14="http://schemas.microsoft.com/office/powerpoint/2010/main" val="3550610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47DC8E6-9429-457B-AFD6-D5FB0F383347}"/>
              </a:ext>
            </a:extLst>
          </p:cNvPr>
          <p:cNvSpPr txBox="1"/>
          <p:nvPr/>
        </p:nvSpPr>
        <p:spPr>
          <a:xfrm>
            <a:off x="105031" y="63130"/>
            <a:ext cx="4828919" cy="400110"/>
          </a:xfrm>
          <a:prstGeom prst="rect">
            <a:avLst/>
          </a:prstGeom>
          <a:noFill/>
        </p:spPr>
        <p:txBody>
          <a:bodyPr wrap="square" rtlCol="0">
            <a:spAutoFit/>
          </a:bodyPr>
          <a:lstStyle/>
          <a:p>
            <a:pPr defTabSz="2563737" hangingPunct="0"/>
            <a:r>
              <a:rPr lang="en-US" altLang="ko-KR" sz="2000" dirty="0">
                <a:solidFill>
                  <a:srgbClr val="000000"/>
                </a:solidFill>
                <a:latin typeface="Arial" panose="020B0604020202020204" pitchFamily="34" charset="0"/>
                <a:ea typeface="Helvetica Neue"/>
                <a:cs typeface="Arial" panose="020B0604020202020204" pitchFamily="34" charset="0"/>
                <a:sym typeface="Helvetica Neue"/>
              </a:rPr>
              <a:t>Axion Search scanned range</a:t>
            </a:r>
            <a:endParaRPr lang="en-KR" altLang="ko-KR" sz="2000" dirty="0">
              <a:solidFill>
                <a:srgbClr val="000000"/>
              </a:solidFill>
              <a:latin typeface="Arial" panose="020B0604020202020204" pitchFamily="34" charset="0"/>
              <a:ea typeface="Helvetica Neue"/>
              <a:cs typeface="Arial" panose="020B0604020202020204" pitchFamily="34" charset="0"/>
              <a:sym typeface="Helvetica Neue"/>
            </a:endParaRPr>
          </a:p>
        </p:txBody>
      </p:sp>
      <p:sp>
        <p:nvSpPr>
          <p:cNvPr id="2" name="Slide Number Placeholder 1">
            <a:extLst>
              <a:ext uri="{FF2B5EF4-FFF2-40B4-BE49-F238E27FC236}">
                <a16:creationId xmlns:a16="http://schemas.microsoft.com/office/drawing/2014/main" id="{B5AB10EF-8ABE-4B33-BA3C-38F31AF48585}"/>
              </a:ext>
            </a:extLst>
          </p:cNvPr>
          <p:cNvSpPr>
            <a:spLocks noGrp="1"/>
          </p:cNvSpPr>
          <p:nvPr>
            <p:ph type="sldNum" sz="quarter" idx="12"/>
          </p:nvPr>
        </p:nvSpPr>
        <p:spPr>
          <a:xfrm>
            <a:off x="11592405" y="6416420"/>
            <a:ext cx="494466" cy="365125"/>
          </a:xfrm>
        </p:spPr>
        <p:txBody>
          <a:bodyPr/>
          <a:lstStyle/>
          <a:p>
            <a:fld id="{E7B952DE-19CB-4DCF-A103-EC9AA4ABAB57}" type="slidenum">
              <a:rPr lang="en-US" smtClean="0"/>
              <a:t>14</a:t>
            </a:fld>
            <a:endParaRPr lang="en-US" dirty="0"/>
          </a:p>
        </p:txBody>
      </p:sp>
      <p:pic>
        <p:nvPicPr>
          <p:cNvPr id="4" name="Picture 3">
            <a:extLst>
              <a:ext uri="{FF2B5EF4-FFF2-40B4-BE49-F238E27FC236}">
                <a16:creationId xmlns:a16="http://schemas.microsoft.com/office/drawing/2014/main" id="{3C2477FD-F09E-409E-B46C-612D3AAD6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50" y="851990"/>
            <a:ext cx="11398250" cy="5621701"/>
          </a:xfrm>
          <a:prstGeom prst="rect">
            <a:avLst/>
          </a:prstGeom>
        </p:spPr>
      </p:pic>
      <p:sp>
        <p:nvSpPr>
          <p:cNvPr id="11" name="Text…..">
            <a:extLst>
              <a:ext uri="{FF2B5EF4-FFF2-40B4-BE49-F238E27FC236}">
                <a16:creationId xmlns:a16="http://schemas.microsoft.com/office/drawing/2014/main" id="{74A1EC91-1E96-4CB2-90B8-6FED727F47EF}"/>
              </a:ext>
            </a:extLst>
          </p:cNvPr>
          <p:cNvSpPr txBox="1"/>
          <p:nvPr/>
        </p:nvSpPr>
        <p:spPr>
          <a:xfrm>
            <a:off x="20878" y="6465240"/>
            <a:ext cx="3962400" cy="39276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altLang="ko-KR" sz="1000" dirty="0">
                <a:latin typeface="Airal"/>
                <a:cs typeface="Arial" panose="020B0604020202020204" pitchFamily="34" charset="0"/>
              </a:rPr>
              <a:t>The data is obtained by the 20</a:t>
            </a:r>
            <a:r>
              <a:rPr kumimoji="1" lang="en-US" altLang="ko-KR" sz="1000" baseline="30000" dirty="0">
                <a:latin typeface="Airal"/>
                <a:cs typeface="Arial" panose="020B0604020202020204" pitchFamily="34" charset="0"/>
              </a:rPr>
              <a:t>th</a:t>
            </a:r>
            <a:r>
              <a:rPr kumimoji="1" lang="en-US" altLang="ko-KR" sz="1000" dirty="0">
                <a:latin typeface="Airal"/>
                <a:cs typeface="Arial" panose="020B0604020202020204" pitchFamily="34" charset="0"/>
              </a:rPr>
              <a:t> of April 2025</a:t>
            </a:r>
            <a:endParaRPr kumimoji="1" lang="en-US" altLang="ko-KR" sz="1000" dirty="0">
              <a:cs typeface="Arial" panose="020B0604020202020204" pitchFamily="34" charset="0"/>
            </a:endParaRPr>
          </a:p>
        </p:txBody>
      </p:sp>
    </p:spTree>
    <p:extLst>
      <p:ext uri="{BB962C8B-B14F-4D97-AF65-F5344CB8AC3E}">
        <p14:creationId xmlns:p14="http://schemas.microsoft.com/office/powerpoint/2010/main" val="1472200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BDBDB6-9D77-462A-9E2D-7EC9CB199029}"/>
              </a:ext>
            </a:extLst>
          </p:cNvPr>
          <p:cNvSpPr>
            <a:spLocks noGrp="1"/>
          </p:cNvSpPr>
          <p:nvPr>
            <p:ph type="subTitle" idx="1"/>
          </p:nvPr>
        </p:nvSpPr>
        <p:spPr>
          <a:xfrm>
            <a:off x="2735334" y="2786943"/>
            <a:ext cx="6721331" cy="642057"/>
          </a:xfrm>
        </p:spPr>
        <p:txBody>
          <a:bodyPr>
            <a:noAutofit/>
          </a:bodyPr>
          <a:lstStyle/>
          <a:p>
            <a:pPr algn="l"/>
            <a:r>
              <a:rPr lang="en-US" sz="4000" dirty="0"/>
              <a:t>Thank you for your attention!</a:t>
            </a:r>
          </a:p>
        </p:txBody>
      </p:sp>
      <p:sp>
        <p:nvSpPr>
          <p:cNvPr id="4" name="Subtitle 2">
            <a:extLst>
              <a:ext uri="{FF2B5EF4-FFF2-40B4-BE49-F238E27FC236}">
                <a16:creationId xmlns:a16="http://schemas.microsoft.com/office/drawing/2014/main" id="{D1666FCD-4130-4ED1-AF2D-DD99E681F36E}"/>
              </a:ext>
            </a:extLst>
          </p:cNvPr>
          <p:cNvSpPr txBox="1">
            <a:spLocks/>
          </p:cNvSpPr>
          <p:nvPr/>
        </p:nvSpPr>
        <p:spPr>
          <a:xfrm>
            <a:off x="2735333" y="4034048"/>
            <a:ext cx="7773828" cy="6420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dirty="0"/>
              <a:t>Here should be DMAG ppl photo</a:t>
            </a:r>
          </a:p>
        </p:txBody>
      </p:sp>
    </p:spTree>
    <p:extLst>
      <p:ext uri="{BB962C8B-B14F-4D97-AF65-F5344CB8AC3E}">
        <p14:creationId xmlns:p14="http://schemas.microsoft.com/office/powerpoint/2010/main" val="1228197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4C07F6-5982-48E8-9047-3851FEFAAE3E}"/>
              </a:ext>
            </a:extLst>
          </p:cNvPr>
          <p:cNvSpPr txBox="1"/>
          <p:nvPr/>
        </p:nvSpPr>
        <p:spPr>
          <a:xfrm>
            <a:off x="163286" y="147552"/>
            <a:ext cx="3386364" cy="553998"/>
          </a:xfrm>
          <a:prstGeom prst="rect">
            <a:avLst/>
          </a:prstGeom>
          <a:noFill/>
        </p:spPr>
        <p:txBody>
          <a:bodyPr wrap="square" rtlCol="0">
            <a:spAutoFit/>
          </a:bodyPr>
          <a:lstStyle/>
          <a:p>
            <a:r>
              <a:rPr lang="en-US" sz="3000" dirty="0">
                <a:latin typeface="Airal"/>
              </a:rPr>
              <a:t>OUTLINE</a:t>
            </a:r>
          </a:p>
        </p:txBody>
      </p:sp>
      <p:sp>
        <p:nvSpPr>
          <p:cNvPr id="6" name="Rectangle 5">
            <a:extLst>
              <a:ext uri="{FF2B5EF4-FFF2-40B4-BE49-F238E27FC236}">
                <a16:creationId xmlns:a16="http://schemas.microsoft.com/office/drawing/2014/main" id="{77530D51-C4DC-400D-B494-26F207CB5A35}"/>
              </a:ext>
            </a:extLst>
          </p:cNvPr>
          <p:cNvSpPr/>
          <p:nvPr/>
        </p:nvSpPr>
        <p:spPr>
          <a:xfrm>
            <a:off x="622300" y="1578729"/>
            <a:ext cx="9080500" cy="2918107"/>
          </a:xfrm>
          <a:prstGeom prst="rect">
            <a:avLst/>
          </a:prstGeom>
        </p:spPr>
        <p:txBody>
          <a:bodyPr wrap="square">
            <a:spAutoFit/>
          </a:bodyPr>
          <a:lstStyle/>
          <a:p>
            <a:pPr marL="457200" indent="-457200">
              <a:lnSpc>
                <a:spcPct val="150000"/>
              </a:lnSpc>
              <a:buAutoNum type="arabicPeriod"/>
            </a:pPr>
            <a:r>
              <a:rPr lang="en-US" sz="2500" dirty="0">
                <a:latin typeface="Airal"/>
              </a:rPr>
              <a:t>P. </a:t>
            </a:r>
            <a:r>
              <a:rPr lang="en-US" sz="2500" dirty="0" err="1">
                <a:latin typeface="Airal"/>
              </a:rPr>
              <a:t>Sikivie</a:t>
            </a:r>
            <a:r>
              <a:rPr lang="en-US" sz="2500" dirty="0">
                <a:latin typeface="Airal"/>
              </a:rPr>
              <a:t> principle of </a:t>
            </a:r>
            <a:r>
              <a:rPr lang="en-US" sz="2500" dirty="0" err="1">
                <a:latin typeface="Airal"/>
              </a:rPr>
              <a:t>haloscope</a:t>
            </a:r>
            <a:r>
              <a:rPr lang="en-US" sz="2500" dirty="0">
                <a:latin typeface="Airal"/>
              </a:rPr>
              <a:t> search experiment</a:t>
            </a:r>
          </a:p>
          <a:p>
            <a:pPr marL="457200" indent="-457200">
              <a:lnSpc>
                <a:spcPct val="150000"/>
              </a:lnSpc>
              <a:buAutoNum type="arabicPeriod"/>
            </a:pPr>
            <a:r>
              <a:rPr lang="en-US" sz="2500" dirty="0">
                <a:latin typeface="Airal"/>
              </a:rPr>
              <a:t>Josephson parametric amplifier based readout</a:t>
            </a:r>
          </a:p>
          <a:p>
            <a:pPr marL="457200" indent="-457200">
              <a:lnSpc>
                <a:spcPct val="150000"/>
              </a:lnSpc>
              <a:buAutoNum type="arabicPeriod"/>
            </a:pPr>
            <a:r>
              <a:rPr lang="en-US" sz="2500" dirty="0">
                <a:latin typeface="Airal"/>
              </a:rPr>
              <a:t>Superconducting 12 T magnet </a:t>
            </a:r>
          </a:p>
          <a:p>
            <a:pPr marL="457200" indent="-457200">
              <a:lnSpc>
                <a:spcPct val="150000"/>
              </a:lnSpc>
              <a:buAutoNum type="arabicPeriod"/>
            </a:pPr>
            <a:r>
              <a:rPr lang="en-US" sz="2500" dirty="0">
                <a:latin typeface="Airal"/>
              </a:rPr>
              <a:t>Cavity with superconducting rod</a:t>
            </a:r>
          </a:p>
          <a:p>
            <a:pPr marL="457200" indent="-457200">
              <a:lnSpc>
                <a:spcPct val="150000"/>
              </a:lnSpc>
              <a:buAutoNum type="arabicPeriod"/>
            </a:pPr>
            <a:r>
              <a:rPr lang="en-US" sz="2500" dirty="0">
                <a:latin typeface="Airal"/>
              </a:rPr>
              <a:t>Axion scanned frequency range</a:t>
            </a:r>
          </a:p>
        </p:txBody>
      </p:sp>
      <p:sp>
        <p:nvSpPr>
          <p:cNvPr id="2" name="Slide Number Placeholder 1">
            <a:extLst>
              <a:ext uri="{FF2B5EF4-FFF2-40B4-BE49-F238E27FC236}">
                <a16:creationId xmlns:a16="http://schemas.microsoft.com/office/drawing/2014/main" id="{27C89DCC-DB54-4CC3-B1AE-332C9E21805E}"/>
              </a:ext>
            </a:extLst>
          </p:cNvPr>
          <p:cNvSpPr>
            <a:spLocks noGrp="1"/>
          </p:cNvSpPr>
          <p:nvPr>
            <p:ph type="sldNum" sz="quarter" idx="12"/>
          </p:nvPr>
        </p:nvSpPr>
        <p:spPr>
          <a:xfrm>
            <a:off x="11727180" y="6492875"/>
            <a:ext cx="464820" cy="365125"/>
          </a:xfrm>
        </p:spPr>
        <p:txBody>
          <a:bodyPr/>
          <a:lstStyle/>
          <a:p>
            <a:fld id="{009814FA-236F-4B59-B245-B408A2B5883A}" type="slidenum">
              <a:rPr lang="en-US" smtClean="0"/>
              <a:t>2</a:t>
            </a:fld>
            <a:endParaRPr lang="en-US" dirty="0"/>
          </a:p>
        </p:txBody>
      </p:sp>
    </p:spTree>
    <p:extLst>
      <p:ext uri="{BB962C8B-B14F-4D97-AF65-F5344CB8AC3E}">
        <p14:creationId xmlns:p14="http://schemas.microsoft.com/office/powerpoint/2010/main" val="1484441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15014-D138-4B23-A08A-98A70F69979C}"/>
              </a:ext>
            </a:extLst>
          </p:cNvPr>
          <p:cNvSpPr>
            <a:spLocks noGrp="1"/>
          </p:cNvSpPr>
          <p:nvPr>
            <p:ph type="sldNum" sz="quarter" idx="12"/>
          </p:nvPr>
        </p:nvSpPr>
        <p:spPr>
          <a:xfrm>
            <a:off x="11788371" y="6479057"/>
            <a:ext cx="419099" cy="365125"/>
          </a:xfrm>
        </p:spPr>
        <p:txBody>
          <a:bodyPr/>
          <a:lstStyle/>
          <a:p>
            <a:fld id="{009814FA-236F-4B59-B245-B408A2B5883A}" type="slidenum">
              <a:rPr lang="en-US" smtClean="0"/>
              <a:t>3</a:t>
            </a:fld>
            <a:endParaRPr lang="en-US"/>
          </a:p>
        </p:txBody>
      </p:sp>
      <p:sp>
        <p:nvSpPr>
          <p:cNvPr id="6" name="Title 1">
            <a:extLst>
              <a:ext uri="{FF2B5EF4-FFF2-40B4-BE49-F238E27FC236}">
                <a16:creationId xmlns:a16="http://schemas.microsoft.com/office/drawing/2014/main" id="{1F6386F9-0FFD-4F40-A93F-458D0C3F2482}"/>
              </a:ext>
            </a:extLst>
          </p:cNvPr>
          <p:cNvSpPr txBox="1">
            <a:spLocks/>
          </p:cNvSpPr>
          <p:nvPr/>
        </p:nvSpPr>
        <p:spPr>
          <a:xfrm>
            <a:off x="0" y="0"/>
            <a:ext cx="6686550" cy="6810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a:latin typeface="Airal"/>
              </a:rPr>
              <a:t>Motivation. </a:t>
            </a:r>
            <a:r>
              <a:rPr lang="en-US" sz="3000" dirty="0" err="1">
                <a:latin typeface="Airal"/>
              </a:rPr>
              <a:t>Haloscope</a:t>
            </a:r>
            <a:r>
              <a:rPr lang="en-US" sz="3000" dirty="0">
                <a:latin typeface="Airal"/>
              </a:rPr>
              <a:t> search experiment</a:t>
            </a:r>
          </a:p>
        </p:txBody>
      </p:sp>
      <p:sp>
        <p:nvSpPr>
          <p:cNvPr id="8" name="Rectangle 7">
            <a:extLst>
              <a:ext uri="{FF2B5EF4-FFF2-40B4-BE49-F238E27FC236}">
                <a16:creationId xmlns:a16="http://schemas.microsoft.com/office/drawing/2014/main" id="{7F99B9E1-AF73-4412-BDA3-11698520289C}"/>
              </a:ext>
            </a:extLst>
          </p:cNvPr>
          <p:cNvSpPr/>
          <p:nvPr/>
        </p:nvSpPr>
        <p:spPr>
          <a:xfrm>
            <a:off x="64764" y="814159"/>
            <a:ext cx="5683420" cy="338554"/>
          </a:xfrm>
          <a:prstGeom prst="rect">
            <a:avLst/>
          </a:prstGeom>
        </p:spPr>
        <p:txBody>
          <a:bodyPr wrap="square">
            <a:spAutoFit/>
          </a:bodyPr>
          <a:lstStyle/>
          <a:p>
            <a:r>
              <a:rPr lang="en-US" altLang="ko-KR" sz="1600" dirty="0">
                <a:cs typeface="Arial" panose="020B0604020202020204" pitchFamily="34" charset="0"/>
              </a:rPr>
              <a:t>The axion search </a:t>
            </a:r>
            <a:r>
              <a:rPr lang="en-US" altLang="ko-KR" sz="1600" dirty="0" err="1">
                <a:cs typeface="Arial" panose="020B0604020202020204" pitchFamily="34" charset="0"/>
              </a:rPr>
              <a:t>haloscope</a:t>
            </a:r>
            <a:r>
              <a:rPr lang="en-US" altLang="ko-KR" sz="1600" dirty="0">
                <a:cs typeface="Arial" panose="020B0604020202020204" pitchFamily="34" charset="0"/>
              </a:rPr>
              <a:t> principal proposed by </a:t>
            </a:r>
            <a:r>
              <a:rPr lang="en-US" altLang="ko-KR" sz="1600" dirty="0" err="1">
                <a:cs typeface="Arial" panose="020B0604020202020204" pitchFamily="34" charset="0"/>
              </a:rPr>
              <a:t>Sikivie</a:t>
            </a:r>
            <a:r>
              <a:rPr lang="en-US" altLang="ko-KR" sz="1600" dirty="0">
                <a:cs typeface="Arial" panose="020B0604020202020204" pitchFamily="34" charset="0"/>
              </a:rPr>
              <a:t> [1]:</a:t>
            </a:r>
            <a:endParaRPr lang="en-US" sz="1600" dirty="0"/>
          </a:p>
        </p:txBody>
      </p:sp>
      <p:pic>
        <p:nvPicPr>
          <p:cNvPr id="9" name="Picture 8">
            <a:extLst>
              <a:ext uri="{FF2B5EF4-FFF2-40B4-BE49-F238E27FC236}">
                <a16:creationId xmlns:a16="http://schemas.microsoft.com/office/drawing/2014/main" id="{865C524E-5A37-45A1-9BA3-664801D1B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70" y="1790218"/>
            <a:ext cx="7320979" cy="4566132"/>
          </a:xfrm>
          <a:prstGeom prst="rect">
            <a:avLst/>
          </a:prstGeom>
        </p:spPr>
      </p:pic>
      <p:sp>
        <p:nvSpPr>
          <p:cNvPr id="10" name="Oval 9">
            <a:extLst>
              <a:ext uri="{FF2B5EF4-FFF2-40B4-BE49-F238E27FC236}">
                <a16:creationId xmlns:a16="http://schemas.microsoft.com/office/drawing/2014/main" id="{FFDC0CB8-34F6-4EC1-B885-70AB2C8A0036}"/>
              </a:ext>
            </a:extLst>
          </p:cNvPr>
          <p:cNvSpPr/>
          <p:nvPr/>
        </p:nvSpPr>
        <p:spPr>
          <a:xfrm>
            <a:off x="3222853" y="1836381"/>
            <a:ext cx="1577748" cy="540749"/>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D37B84-3939-4E94-810D-5C38F113809F}"/>
              </a:ext>
            </a:extLst>
          </p:cNvPr>
          <p:cNvSpPr/>
          <p:nvPr/>
        </p:nvSpPr>
        <p:spPr>
          <a:xfrm>
            <a:off x="5512804" y="2106755"/>
            <a:ext cx="1109224" cy="1238865"/>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a:extLst>
              <a:ext uri="{FF2B5EF4-FFF2-40B4-BE49-F238E27FC236}">
                <a16:creationId xmlns:a16="http://schemas.microsoft.com/office/drawing/2014/main" id="{8557E45C-EC10-4357-B614-1308C7B81EB7}"/>
              </a:ext>
            </a:extLst>
          </p:cNvPr>
          <p:cNvSpPr txBox="1"/>
          <p:nvPr/>
        </p:nvSpPr>
        <p:spPr>
          <a:xfrm>
            <a:off x="0" y="6465240"/>
            <a:ext cx="2803656" cy="39276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t">
            <a:spAutoFit/>
          </a:bodyPr>
          <a:lstStyle>
            <a:lvl1pPr>
              <a:defRPr sz="2800" b="0">
                <a:latin typeface="Times New Roman"/>
                <a:ea typeface="Times New Roman"/>
                <a:cs typeface="Times New Roman"/>
                <a:sym typeface="Times New Roman"/>
              </a:defRPr>
            </a:lvl1pPr>
          </a:lstStyle>
          <a:p>
            <a:r>
              <a:rPr lang="en-US" altLang="ko-KR" sz="1000" dirty="0">
                <a:latin typeface="+mn-lt"/>
                <a:cs typeface="Arial" panose="020B0604020202020204" pitchFamily="34" charset="0"/>
              </a:rPr>
              <a:t>[1] P. </a:t>
            </a:r>
            <a:r>
              <a:rPr lang="en-US" altLang="ko-KR" sz="1000" dirty="0" err="1">
                <a:latin typeface="+mn-lt"/>
                <a:cs typeface="Arial" panose="020B0604020202020204" pitchFamily="34" charset="0"/>
              </a:rPr>
              <a:t>Sikivie</a:t>
            </a:r>
            <a:r>
              <a:rPr lang="en-US" altLang="ko-KR" sz="1000" dirty="0">
                <a:latin typeface="+mn-lt"/>
                <a:cs typeface="Arial" panose="020B0604020202020204" pitchFamily="34" charset="0"/>
              </a:rPr>
              <a:t>, </a:t>
            </a:r>
            <a:r>
              <a:rPr lang="en-US" altLang="ko-KR" sz="1000" i="1" dirty="0">
                <a:latin typeface="+mn-lt"/>
                <a:cs typeface="Arial" panose="020B0604020202020204" pitchFamily="34" charset="0"/>
              </a:rPr>
              <a:t>Phys. Rev. Lett.</a:t>
            </a:r>
            <a:r>
              <a:rPr lang="en-US" altLang="ko-KR" sz="1000" dirty="0">
                <a:latin typeface="+mn-lt"/>
                <a:cs typeface="Arial" panose="020B0604020202020204" pitchFamily="34" charset="0"/>
              </a:rPr>
              <a:t> </a:t>
            </a:r>
            <a:r>
              <a:rPr lang="en-US" altLang="ko-KR" sz="1000" b="1" dirty="0">
                <a:latin typeface="+mn-lt"/>
                <a:cs typeface="Arial" panose="020B0604020202020204" pitchFamily="34" charset="0"/>
              </a:rPr>
              <a:t>1983</a:t>
            </a:r>
            <a:r>
              <a:rPr lang="en-US" altLang="ko-KR" sz="1000" dirty="0">
                <a:latin typeface="+mn-lt"/>
                <a:cs typeface="Arial" panose="020B0604020202020204" pitchFamily="34" charset="0"/>
              </a:rPr>
              <a:t>, </a:t>
            </a:r>
            <a:r>
              <a:rPr lang="en-US" altLang="ko-KR" sz="1000" i="1" dirty="0">
                <a:latin typeface="+mn-lt"/>
                <a:cs typeface="Arial" panose="020B0604020202020204" pitchFamily="34" charset="0"/>
              </a:rPr>
              <a:t>51</a:t>
            </a:r>
            <a:r>
              <a:rPr lang="en-US" altLang="ko-KR" sz="1000" dirty="0">
                <a:latin typeface="+mn-lt"/>
                <a:cs typeface="Arial" panose="020B0604020202020204" pitchFamily="34" charset="0"/>
              </a:rPr>
              <a:t>, 1415.</a:t>
            </a:r>
            <a:r>
              <a:rPr lang="en-US" altLang="ko-KR" sz="1000" b="1" dirty="0">
                <a:latin typeface="+mn-lt"/>
                <a:cs typeface="Arial" panose="020B0604020202020204" pitchFamily="34" charset="0"/>
              </a:rPr>
              <a:t> </a:t>
            </a:r>
          </a:p>
        </p:txBody>
      </p:sp>
      <p:pic>
        <p:nvPicPr>
          <p:cNvPr id="32" name="Picture 31">
            <a:extLst>
              <a:ext uri="{FF2B5EF4-FFF2-40B4-BE49-F238E27FC236}">
                <a16:creationId xmlns:a16="http://schemas.microsoft.com/office/drawing/2014/main" id="{F0FEAA21-6AD4-41BD-AC5A-5EE9406E3102}"/>
              </a:ext>
            </a:extLst>
          </p:cNvPr>
          <p:cNvPicPr>
            <a:picLocks noChangeAspect="1"/>
          </p:cNvPicPr>
          <p:nvPr/>
        </p:nvPicPr>
        <p:blipFill>
          <a:blip r:embed="rId4"/>
          <a:stretch>
            <a:fillRect/>
          </a:stretch>
        </p:blipFill>
        <p:spPr>
          <a:xfrm>
            <a:off x="7099964" y="501650"/>
            <a:ext cx="5107506" cy="1023416"/>
          </a:xfrm>
          <a:prstGeom prst="rect">
            <a:avLst/>
          </a:prstGeom>
        </p:spPr>
      </p:pic>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AD0350BA-4306-471C-8FC8-1230810D9FA9}"/>
                  </a:ext>
                </a:extLst>
              </p:cNvPr>
              <p:cNvSpPr/>
              <p:nvPr/>
            </p:nvSpPr>
            <p:spPr>
              <a:xfrm>
                <a:off x="8928806" y="2301921"/>
                <a:ext cx="1469761" cy="8828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kumimoji="1" lang="en-US" altLang="ko-KR" sz="2200" i="1">
                              <a:latin typeface="Cambria Math" panose="02040503050406030204" pitchFamily="18" charset="0"/>
                              <a:cs typeface="Times New Roman" panose="02020603050405020304" pitchFamily="18" charset="0"/>
                            </a:rPr>
                          </m:ctrlPr>
                        </m:fPr>
                        <m:num>
                          <m:r>
                            <a:rPr kumimoji="1" lang="en-US" altLang="ko-KR" sz="2200" i="1">
                              <a:latin typeface="Cambria Math" panose="02040503050406030204" pitchFamily="18" charset="0"/>
                              <a:cs typeface="Times New Roman" panose="02020603050405020304" pitchFamily="18" charset="0"/>
                            </a:rPr>
                            <m:t>𝑑𝑓</m:t>
                          </m:r>
                        </m:num>
                        <m:den>
                          <m:r>
                            <a:rPr kumimoji="1" lang="en-US" altLang="ko-KR" sz="2200" i="1">
                              <a:latin typeface="Cambria Math" panose="02040503050406030204" pitchFamily="18" charset="0"/>
                              <a:cs typeface="Times New Roman" panose="02020603050405020304" pitchFamily="18" charset="0"/>
                            </a:rPr>
                            <m:t>𝑑𝑡</m:t>
                          </m:r>
                        </m:den>
                      </m:f>
                      <m:r>
                        <a:rPr kumimoji="1" lang="en-US" altLang="ko-KR" sz="2200" i="1">
                          <a:latin typeface="Cambria Math" panose="02040503050406030204" pitchFamily="18" charset="0"/>
                          <a:cs typeface="Times New Roman" panose="02020603050405020304" pitchFamily="18" charset="0"/>
                        </a:rPr>
                        <m:t> ~ </m:t>
                      </m:r>
                      <m:f>
                        <m:fPr>
                          <m:ctrlPr>
                            <a:rPr kumimoji="1" lang="en-US" altLang="ko-KR" sz="2200" i="1">
                              <a:latin typeface="Cambria Math" panose="02040503050406030204" pitchFamily="18" charset="0"/>
                              <a:cs typeface="Times New Roman" panose="02020603050405020304" pitchFamily="18" charset="0"/>
                            </a:rPr>
                          </m:ctrlPr>
                        </m:fPr>
                        <m:num>
                          <m:sSubSup>
                            <m:sSubSupPr>
                              <m:ctrlPr>
                                <a:rPr kumimoji="1" lang="en-US" altLang="ko-KR" sz="2200" i="1">
                                  <a:latin typeface="Cambria Math" panose="02040503050406030204" pitchFamily="18" charset="0"/>
                                  <a:cs typeface="Times New Roman" panose="02020603050405020304" pitchFamily="18" charset="0"/>
                                </a:rPr>
                              </m:ctrlPr>
                            </m:sSubSupPr>
                            <m:e>
                              <m:r>
                                <a:rPr kumimoji="1" lang="en-US" altLang="ko-KR" sz="2200" i="1">
                                  <a:latin typeface="Cambria Math" panose="02040503050406030204" pitchFamily="18" charset="0"/>
                                  <a:cs typeface="Times New Roman" panose="02020603050405020304" pitchFamily="18" charset="0"/>
                                </a:rPr>
                                <m:t>𝐵</m:t>
                              </m:r>
                            </m:e>
                            <m:sub>
                              <m:r>
                                <a:rPr kumimoji="1" lang="en-US" altLang="ko-KR" sz="2200" i="1">
                                  <a:latin typeface="Cambria Math" panose="02040503050406030204" pitchFamily="18" charset="0"/>
                                  <a:cs typeface="Times New Roman" panose="02020603050405020304" pitchFamily="18" charset="0"/>
                                </a:rPr>
                                <m:t>0</m:t>
                              </m:r>
                            </m:sub>
                            <m:sup>
                              <m:r>
                                <a:rPr kumimoji="1" lang="en-US" altLang="ko-KR" sz="2200" i="1">
                                  <a:latin typeface="Cambria Math" panose="02040503050406030204" pitchFamily="18" charset="0"/>
                                  <a:cs typeface="Times New Roman" panose="02020603050405020304" pitchFamily="18" charset="0"/>
                                </a:rPr>
                                <m:t>4</m:t>
                              </m:r>
                            </m:sup>
                          </m:sSubSup>
                        </m:num>
                        <m:den>
                          <m:sSubSup>
                            <m:sSubSupPr>
                              <m:ctrlPr>
                                <a:rPr kumimoji="1" lang="en-US" altLang="ko-KR" sz="2200" i="1">
                                  <a:latin typeface="Cambria Math" panose="02040503050406030204" pitchFamily="18" charset="0"/>
                                  <a:cs typeface="Times New Roman" panose="02020603050405020304" pitchFamily="18" charset="0"/>
                                </a:rPr>
                              </m:ctrlPr>
                            </m:sSubSupPr>
                            <m:e>
                              <m:r>
                                <a:rPr kumimoji="1" lang="en-US" altLang="ko-KR" sz="2200" i="1">
                                  <a:latin typeface="Cambria Math" panose="02040503050406030204" pitchFamily="18" charset="0"/>
                                  <a:cs typeface="Times New Roman" panose="02020603050405020304" pitchFamily="18" charset="0"/>
                                </a:rPr>
                                <m:t>𝑇</m:t>
                              </m:r>
                            </m:e>
                            <m:sub>
                              <m:r>
                                <a:rPr kumimoji="1" lang="en-US" altLang="ko-KR" sz="2200" i="1">
                                  <a:latin typeface="Cambria Math" panose="02040503050406030204" pitchFamily="18" charset="0"/>
                                  <a:cs typeface="Times New Roman" panose="02020603050405020304" pitchFamily="18" charset="0"/>
                                </a:rPr>
                                <m:t>𝑠𝑦𝑠</m:t>
                              </m:r>
                            </m:sub>
                            <m:sup>
                              <m:r>
                                <a:rPr kumimoji="1" lang="en-US" altLang="ko-KR" sz="2200" i="1">
                                  <a:latin typeface="Cambria Math" panose="02040503050406030204" pitchFamily="18" charset="0"/>
                                  <a:cs typeface="Times New Roman" panose="02020603050405020304" pitchFamily="18" charset="0"/>
                                </a:rPr>
                                <m:t>2</m:t>
                              </m:r>
                            </m:sup>
                          </m:sSubSup>
                        </m:den>
                      </m:f>
                    </m:oMath>
                  </m:oMathPara>
                </a14:m>
                <a:endParaRPr lang="en-US" sz="2200" dirty="0"/>
              </a:p>
            </p:txBody>
          </p:sp>
        </mc:Choice>
        <mc:Fallback xmlns="">
          <p:sp>
            <p:nvSpPr>
              <p:cNvPr id="33" name="Rectangle 32">
                <a:extLst>
                  <a:ext uri="{FF2B5EF4-FFF2-40B4-BE49-F238E27FC236}">
                    <a16:creationId xmlns:a16="http://schemas.microsoft.com/office/drawing/2014/main" id="{AD0350BA-4306-471C-8FC8-1230810D9FA9}"/>
                  </a:ext>
                </a:extLst>
              </p:cNvPr>
              <p:cNvSpPr>
                <a:spLocks noRot="1" noChangeAspect="1" noMove="1" noResize="1" noEditPoints="1" noAdjustHandles="1" noChangeArrowheads="1" noChangeShapeType="1" noTextEdit="1"/>
              </p:cNvSpPr>
              <p:nvPr/>
            </p:nvSpPr>
            <p:spPr>
              <a:xfrm>
                <a:off x="8928806" y="2301921"/>
                <a:ext cx="1469761" cy="882806"/>
              </a:xfrm>
              <a:prstGeom prst="rect">
                <a:avLst/>
              </a:prstGeom>
              <a:blipFill>
                <a:blip r:embed="rId5"/>
                <a:stretch>
                  <a:fillRect/>
                </a:stretch>
              </a:blipFill>
            </p:spPr>
            <p:txBody>
              <a:bodyPr/>
              <a:lstStyle/>
              <a:p>
                <a:r>
                  <a:rPr lang="en-US">
                    <a:noFill/>
                  </a:rPr>
                  <a:t> </a:t>
                </a:r>
              </a:p>
            </p:txBody>
          </p:sp>
        </mc:Fallback>
      </mc:AlternateContent>
      <p:sp>
        <p:nvSpPr>
          <p:cNvPr id="34" name="Arrow: Right 33">
            <a:extLst>
              <a:ext uri="{FF2B5EF4-FFF2-40B4-BE49-F238E27FC236}">
                <a16:creationId xmlns:a16="http://schemas.microsoft.com/office/drawing/2014/main" id="{8D28FC44-CC49-473D-ABDE-1D9EFC71F2D8}"/>
              </a:ext>
            </a:extLst>
          </p:cNvPr>
          <p:cNvSpPr/>
          <p:nvPr/>
        </p:nvSpPr>
        <p:spPr>
          <a:xfrm rot="5400000">
            <a:off x="9461212" y="1781764"/>
            <a:ext cx="524539" cy="313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7053B6E-E964-40F2-A828-265E06BA7784}"/>
              </a:ext>
            </a:extLst>
          </p:cNvPr>
          <p:cNvSpPr/>
          <p:nvPr/>
        </p:nvSpPr>
        <p:spPr>
          <a:xfrm>
            <a:off x="10713821" y="2514008"/>
            <a:ext cx="466794" cy="369332"/>
          </a:xfrm>
          <a:prstGeom prst="rect">
            <a:avLst/>
          </a:prstGeom>
        </p:spPr>
        <p:txBody>
          <a:bodyPr wrap="none">
            <a:spAutoFit/>
          </a:bodyPr>
          <a:lstStyle/>
          <a:p>
            <a:r>
              <a:rPr kumimoji="1" lang="en-US" altLang="ko-KR" dirty="0">
                <a:latin typeface="Arial" panose="020B0604020202020204" pitchFamily="34" charset="0"/>
                <a:cs typeface="Arial" panose="020B0604020202020204" pitchFamily="34" charset="0"/>
              </a:rPr>
              <a:t>(1)</a:t>
            </a:r>
            <a:endParaRPr lang="en-US" dirty="0"/>
          </a:p>
        </p:txBody>
      </p:sp>
      <p:sp>
        <p:nvSpPr>
          <p:cNvPr id="36" name="Rectangle 35">
            <a:extLst>
              <a:ext uri="{FF2B5EF4-FFF2-40B4-BE49-F238E27FC236}">
                <a16:creationId xmlns:a16="http://schemas.microsoft.com/office/drawing/2014/main" id="{C333C0C1-CF07-4C1A-B1A4-7A7B5AF344C5}"/>
              </a:ext>
            </a:extLst>
          </p:cNvPr>
          <p:cNvSpPr/>
          <p:nvPr/>
        </p:nvSpPr>
        <p:spPr>
          <a:xfrm>
            <a:off x="9738031" y="2697951"/>
            <a:ext cx="597406" cy="491025"/>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F9BAE10-925C-4F46-B18F-9D9AB7A8CCF8}"/>
              </a:ext>
            </a:extLst>
          </p:cNvPr>
          <p:cNvSpPr/>
          <p:nvPr/>
        </p:nvSpPr>
        <p:spPr>
          <a:xfrm>
            <a:off x="9359901" y="1129337"/>
            <a:ext cx="520228" cy="33037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Connector: Elbow 40">
            <a:extLst>
              <a:ext uri="{FF2B5EF4-FFF2-40B4-BE49-F238E27FC236}">
                <a16:creationId xmlns:a16="http://schemas.microsoft.com/office/drawing/2014/main" id="{F910B0B6-F791-4557-8238-EE5C92080C30}"/>
              </a:ext>
            </a:extLst>
          </p:cNvPr>
          <p:cNvCxnSpPr>
            <a:cxnSpLocks/>
            <a:stCxn id="11" idx="4"/>
          </p:cNvCxnSpPr>
          <p:nvPr/>
        </p:nvCxnSpPr>
        <p:spPr>
          <a:xfrm rot="16200000" flipH="1">
            <a:off x="6852256" y="2560780"/>
            <a:ext cx="128957" cy="1698636"/>
          </a:xfrm>
          <a:prstGeom prst="bentConnector2">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7C948420-F2F5-48D9-B444-9D9E6089E747}"/>
              </a:ext>
            </a:extLst>
          </p:cNvPr>
          <p:cNvCxnSpPr>
            <a:cxnSpLocks/>
            <a:endCxn id="66" idx="1"/>
          </p:cNvCxnSpPr>
          <p:nvPr/>
        </p:nvCxnSpPr>
        <p:spPr>
          <a:xfrm rot="16200000" flipH="1">
            <a:off x="5978850" y="3562894"/>
            <a:ext cx="1894816" cy="1717686"/>
          </a:xfrm>
          <a:prstGeom prst="bentConnector2">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91EBAB8E-6974-4BFB-805E-4BE8AE717F67}"/>
              </a:ext>
            </a:extLst>
          </p:cNvPr>
          <p:cNvSpPr/>
          <p:nvPr/>
        </p:nvSpPr>
        <p:spPr>
          <a:xfrm>
            <a:off x="7766050" y="3320689"/>
            <a:ext cx="4038600" cy="307777"/>
          </a:xfrm>
          <a:prstGeom prst="rect">
            <a:avLst/>
          </a:prstGeom>
        </p:spPr>
        <p:txBody>
          <a:bodyPr wrap="square">
            <a:spAutoFit/>
          </a:bodyPr>
          <a:lstStyle/>
          <a:p>
            <a:r>
              <a:rPr lang="en-US" altLang="ko-KR" sz="1400" dirty="0">
                <a:cs typeface="Arial" panose="020B0604020202020204" pitchFamily="34" charset="0"/>
              </a:rPr>
              <a:t>High electron mobility transistor amplifier (HEMT)</a:t>
            </a:r>
            <a:endParaRPr lang="en-US" sz="1400" dirty="0"/>
          </a:p>
        </p:txBody>
      </p:sp>
      <p:sp>
        <p:nvSpPr>
          <p:cNvPr id="66" name="Rectangle 65">
            <a:extLst>
              <a:ext uri="{FF2B5EF4-FFF2-40B4-BE49-F238E27FC236}">
                <a16:creationId xmlns:a16="http://schemas.microsoft.com/office/drawing/2014/main" id="{21397FE3-BF42-4E44-A827-6D4E13D88263}"/>
              </a:ext>
            </a:extLst>
          </p:cNvPr>
          <p:cNvSpPr/>
          <p:nvPr/>
        </p:nvSpPr>
        <p:spPr>
          <a:xfrm>
            <a:off x="7785101" y="5215256"/>
            <a:ext cx="3149600" cy="307777"/>
          </a:xfrm>
          <a:prstGeom prst="rect">
            <a:avLst/>
          </a:prstGeom>
        </p:spPr>
        <p:txBody>
          <a:bodyPr wrap="square">
            <a:spAutoFit/>
          </a:bodyPr>
          <a:lstStyle/>
          <a:p>
            <a:r>
              <a:rPr lang="en-US" altLang="ko-KR" sz="1400" dirty="0">
                <a:cs typeface="Arial" panose="020B0604020202020204" pitchFamily="34" charset="0"/>
              </a:rPr>
              <a:t>Josephson parametric amplifier (JPA)</a:t>
            </a:r>
            <a:endParaRPr lang="en-US" sz="1400" dirty="0"/>
          </a:p>
        </p:txBody>
      </p:sp>
      <p:pic>
        <p:nvPicPr>
          <p:cNvPr id="70" name="Picture 69">
            <a:extLst>
              <a:ext uri="{FF2B5EF4-FFF2-40B4-BE49-F238E27FC236}">
                <a16:creationId xmlns:a16="http://schemas.microsoft.com/office/drawing/2014/main" id="{0EC28830-2473-4E86-823D-35D10786DE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7375" y="3369262"/>
            <a:ext cx="2758062" cy="1835365"/>
          </a:xfrm>
          <a:prstGeom prst="rect">
            <a:avLst/>
          </a:prstGeom>
        </p:spPr>
      </p:pic>
      <p:pic>
        <p:nvPicPr>
          <p:cNvPr id="77" name="Picture 76">
            <a:extLst>
              <a:ext uri="{FF2B5EF4-FFF2-40B4-BE49-F238E27FC236}">
                <a16:creationId xmlns:a16="http://schemas.microsoft.com/office/drawing/2014/main" id="{00A76482-A063-4C78-9B0C-149EFE094032}"/>
              </a:ext>
            </a:extLst>
          </p:cNvPr>
          <p:cNvPicPr>
            <a:picLocks noChangeAspect="1"/>
          </p:cNvPicPr>
          <p:nvPr/>
        </p:nvPicPr>
        <p:blipFill rotWithShape="1">
          <a:blip r:embed="rId7">
            <a:extLst>
              <a:ext uri="{28A0092B-C50C-407E-A947-70E740481C1C}">
                <a14:useLocalDpi xmlns:a14="http://schemas.microsoft.com/office/drawing/2010/main" val="0"/>
              </a:ext>
            </a:extLst>
          </a:blip>
          <a:srcRect l="66313" t="11624" b="19178"/>
          <a:stretch/>
        </p:blipFill>
        <p:spPr>
          <a:xfrm>
            <a:off x="8084574" y="5442285"/>
            <a:ext cx="1800784" cy="1394856"/>
          </a:xfrm>
          <a:prstGeom prst="rect">
            <a:avLst/>
          </a:prstGeom>
        </p:spPr>
      </p:pic>
      <p:sp>
        <p:nvSpPr>
          <p:cNvPr id="78" name="Rectangle 77">
            <a:extLst>
              <a:ext uri="{FF2B5EF4-FFF2-40B4-BE49-F238E27FC236}">
                <a16:creationId xmlns:a16="http://schemas.microsoft.com/office/drawing/2014/main" id="{C4552AA8-41AB-49B7-8E29-1C6A6E790E8B}"/>
              </a:ext>
            </a:extLst>
          </p:cNvPr>
          <p:cNvSpPr/>
          <p:nvPr/>
        </p:nvSpPr>
        <p:spPr>
          <a:xfrm>
            <a:off x="10015720" y="4073284"/>
            <a:ext cx="1123202" cy="523220"/>
          </a:xfrm>
          <a:prstGeom prst="rect">
            <a:avLst/>
          </a:prstGeom>
        </p:spPr>
        <p:txBody>
          <a:bodyPr wrap="square">
            <a:spAutoFit/>
          </a:bodyPr>
          <a:lstStyle/>
          <a:p>
            <a:r>
              <a:rPr lang="en-US" altLang="ko-KR" sz="1400" dirty="0">
                <a:latin typeface="Arial" panose="020B0604020202020204" pitchFamily="34" charset="0"/>
                <a:cs typeface="Arial" panose="020B0604020202020204" pitchFamily="34" charset="0"/>
              </a:rPr>
              <a:t>G ~ 30 dB,</a:t>
            </a:r>
          </a:p>
          <a:p>
            <a:r>
              <a:rPr lang="en-US" sz="1400" dirty="0">
                <a:latin typeface="Arial" panose="020B0604020202020204" pitchFamily="34" charset="0"/>
                <a:cs typeface="Arial" panose="020B0604020202020204" pitchFamily="34" charset="0"/>
              </a:rPr>
              <a:t>T</a:t>
            </a:r>
            <a:r>
              <a:rPr lang="en-US" sz="1400" baseline="-25000" dirty="0">
                <a:latin typeface="Arial" panose="020B0604020202020204" pitchFamily="34" charset="0"/>
                <a:cs typeface="Arial" panose="020B0604020202020204" pitchFamily="34" charset="0"/>
              </a:rPr>
              <a:t>n</a:t>
            </a:r>
            <a:r>
              <a:rPr lang="en-US" sz="1400" dirty="0">
                <a:latin typeface="Arial" panose="020B0604020202020204" pitchFamily="34" charset="0"/>
                <a:cs typeface="Arial" panose="020B0604020202020204" pitchFamily="34" charset="0"/>
              </a:rPr>
              <a:t> ~ 2 K.</a:t>
            </a:r>
            <a:endParaRPr lang="en-US" sz="1400" dirty="0"/>
          </a:p>
        </p:txBody>
      </p:sp>
      <p:sp>
        <p:nvSpPr>
          <p:cNvPr id="79" name="Rectangle 78">
            <a:extLst>
              <a:ext uri="{FF2B5EF4-FFF2-40B4-BE49-F238E27FC236}">
                <a16:creationId xmlns:a16="http://schemas.microsoft.com/office/drawing/2014/main" id="{80CC46D7-5862-4191-AA3C-77764E2937C2}"/>
              </a:ext>
            </a:extLst>
          </p:cNvPr>
          <p:cNvSpPr/>
          <p:nvPr/>
        </p:nvSpPr>
        <p:spPr>
          <a:xfrm>
            <a:off x="10036734" y="5676684"/>
            <a:ext cx="1123202" cy="523220"/>
          </a:xfrm>
          <a:prstGeom prst="rect">
            <a:avLst/>
          </a:prstGeom>
        </p:spPr>
        <p:txBody>
          <a:bodyPr wrap="square">
            <a:spAutoFit/>
          </a:bodyPr>
          <a:lstStyle/>
          <a:p>
            <a:r>
              <a:rPr lang="en-US" altLang="ko-KR" sz="1400" dirty="0">
                <a:latin typeface="Arial" panose="020B0604020202020204" pitchFamily="34" charset="0"/>
                <a:cs typeface="Arial" panose="020B0604020202020204" pitchFamily="34" charset="0"/>
              </a:rPr>
              <a:t>G ~ 20 dB,</a:t>
            </a:r>
          </a:p>
          <a:p>
            <a:r>
              <a:rPr lang="en-US" sz="1400" dirty="0">
                <a:latin typeface="Arial" panose="020B0604020202020204" pitchFamily="34" charset="0"/>
                <a:cs typeface="Arial" panose="020B0604020202020204" pitchFamily="34" charset="0"/>
              </a:rPr>
              <a:t>T</a:t>
            </a:r>
            <a:r>
              <a:rPr lang="en-US" sz="1400" baseline="-25000" dirty="0">
                <a:latin typeface="Arial" panose="020B0604020202020204" pitchFamily="34" charset="0"/>
                <a:cs typeface="Arial" panose="020B0604020202020204" pitchFamily="34" charset="0"/>
              </a:rPr>
              <a:t>n</a:t>
            </a:r>
            <a:r>
              <a:rPr lang="en-US" sz="1400" dirty="0">
                <a:latin typeface="Arial" panose="020B0604020202020204" pitchFamily="34" charset="0"/>
                <a:cs typeface="Arial" panose="020B0604020202020204" pitchFamily="34" charset="0"/>
              </a:rPr>
              <a:t> ~ 0.1 K.</a:t>
            </a:r>
            <a:endParaRPr lang="en-US" sz="1400" dirty="0"/>
          </a:p>
        </p:txBody>
      </p:sp>
      <p:sp>
        <p:nvSpPr>
          <p:cNvPr id="80" name="Rectangle 79">
            <a:extLst>
              <a:ext uri="{FF2B5EF4-FFF2-40B4-BE49-F238E27FC236}">
                <a16:creationId xmlns:a16="http://schemas.microsoft.com/office/drawing/2014/main" id="{63A54D43-5622-4F2A-B0F3-DD100E6D2F65}"/>
              </a:ext>
            </a:extLst>
          </p:cNvPr>
          <p:cNvSpPr/>
          <p:nvPr/>
        </p:nvSpPr>
        <p:spPr>
          <a:xfrm>
            <a:off x="7663371" y="2568094"/>
            <a:ext cx="1351431" cy="307777"/>
          </a:xfrm>
          <a:prstGeom prst="rect">
            <a:avLst/>
          </a:prstGeom>
        </p:spPr>
        <p:txBody>
          <a:bodyPr wrap="square">
            <a:spAutoFit/>
          </a:bodyPr>
          <a:lstStyle/>
          <a:p>
            <a:r>
              <a:rPr lang="en-US" altLang="ko-KR" sz="1400" dirty="0">
                <a:cs typeface="Arial" panose="020B0604020202020204" pitchFamily="34" charset="0"/>
              </a:rPr>
              <a:t>Scanning rate</a:t>
            </a:r>
            <a:endParaRPr lang="en-US" sz="1400" dirty="0"/>
          </a:p>
        </p:txBody>
      </p:sp>
    </p:spTree>
    <p:extLst>
      <p:ext uri="{BB962C8B-B14F-4D97-AF65-F5344CB8AC3E}">
        <p14:creationId xmlns:p14="http://schemas.microsoft.com/office/powerpoint/2010/main" val="410653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6" grpId="0" animBg="1"/>
      <p:bldP spid="37" grpId="0" animBg="1"/>
      <p:bldP spid="61" grpId="0"/>
      <p:bldP spid="66" grpId="0"/>
      <p:bldP spid="78" grpId="0"/>
      <p:bldP spid="7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15014-D138-4B23-A08A-98A70F69979C}"/>
              </a:ext>
            </a:extLst>
          </p:cNvPr>
          <p:cNvSpPr>
            <a:spLocks noGrp="1"/>
          </p:cNvSpPr>
          <p:nvPr>
            <p:ph type="sldNum" sz="quarter" idx="12"/>
          </p:nvPr>
        </p:nvSpPr>
        <p:spPr>
          <a:xfrm>
            <a:off x="11826240" y="6492875"/>
            <a:ext cx="365760" cy="365125"/>
          </a:xfrm>
        </p:spPr>
        <p:txBody>
          <a:bodyPr/>
          <a:lstStyle/>
          <a:p>
            <a:fld id="{009814FA-236F-4B59-B245-B408A2B5883A}" type="slidenum">
              <a:rPr lang="en-US" smtClean="0"/>
              <a:t>4</a:t>
            </a:fld>
            <a:endParaRPr lang="en-US" dirty="0"/>
          </a:p>
        </p:txBody>
      </p:sp>
      <p:sp>
        <p:nvSpPr>
          <p:cNvPr id="15" name="Title 1">
            <a:extLst>
              <a:ext uri="{FF2B5EF4-FFF2-40B4-BE49-F238E27FC236}">
                <a16:creationId xmlns:a16="http://schemas.microsoft.com/office/drawing/2014/main" id="{96CC32BB-115E-42DB-ABFB-C306759FF855}"/>
              </a:ext>
            </a:extLst>
          </p:cNvPr>
          <p:cNvSpPr txBox="1">
            <a:spLocks/>
          </p:cNvSpPr>
          <p:nvPr/>
        </p:nvSpPr>
        <p:spPr>
          <a:xfrm>
            <a:off x="66928" y="0"/>
            <a:ext cx="3006472" cy="681037"/>
          </a:xfrm>
          <a:prstGeom prst="rect">
            <a:avLst/>
          </a:prstGeom>
        </p:spPr>
        <p:txBody>
          <a:bodyPr vert="horz" lIns="91440" tIns="45720" rIns="91440" bIns="45720" rtlCol="0" anchor="ctr">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4300" dirty="0">
                <a:latin typeface="Airal"/>
              </a:rPr>
              <a:t>JPA - linear amplifier</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0C0E768-9234-45ED-B664-87642977CE1C}"/>
                  </a:ext>
                </a:extLst>
              </p:cNvPr>
              <p:cNvSpPr txBox="1"/>
              <p:nvPr/>
            </p:nvSpPr>
            <p:spPr>
              <a:xfrm>
                <a:off x="525352" y="773430"/>
                <a:ext cx="5108963" cy="5503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baseline="-25000" smtClean="0">
                          <a:latin typeface="Cambria Math" panose="02040503050406030204" pitchFamily="18" charset="0"/>
                        </a:rPr>
                        <m:t>𝑠𝑦𝑠</m:t>
                      </m:r>
                      <m:r>
                        <a:rPr lang="pt-BR" i="1" smtClean="0">
                          <a:latin typeface="Cambria Math" panose="02040503050406030204" pitchFamily="18" charset="0"/>
                        </a:rPr>
                        <m:t>=</m:t>
                      </m:r>
                      <m:r>
                        <a:rPr lang="en-US" b="0" i="1" smtClean="0">
                          <a:latin typeface="Cambria Math" panose="02040503050406030204" pitchFamily="18" charset="0"/>
                        </a:rPr>
                        <m:t>𝑇</m:t>
                      </m:r>
                      <m:r>
                        <a:rPr lang="en-US" b="0" i="1" baseline="-25000" smtClean="0">
                          <a:latin typeface="Cambria Math" panose="02040503050406030204" pitchFamily="18" charset="0"/>
                        </a:rPr>
                        <m:t>𝑠</m:t>
                      </m:r>
                      <m:r>
                        <a:rPr lang="pt-BR" i="1" smtClean="0">
                          <a:latin typeface="Cambria Math" panose="02040503050406030204" pitchFamily="18" charset="0"/>
                        </a:rPr>
                        <m:t>+</m:t>
                      </m:r>
                      <m:r>
                        <a:rPr lang="en-US" b="0" i="1" smtClean="0">
                          <a:latin typeface="Cambria Math" panose="02040503050406030204" pitchFamily="18" charset="0"/>
                        </a:rPr>
                        <m:t>𝑇</m:t>
                      </m:r>
                      <m:r>
                        <a:rPr lang="en-US" b="0" i="1" baseline="-25000" smtClean="0">
                          <a:latin typeface="Cambria Math" panose="02040503050406030204" pitchFamily="18" charset="0"/>
                        </a:rPr>
                        <m:t>𝑗𝑝𝑎</m:t>
                      </m:r>
                      <m:r>
                        <a:rPr lang="en-US" b="0" i="1" smtClean="0">
                          <a:latin typeface="Cambria Math" panose="02040503050406030204" pitchFamily="18" charset="0"/>
                        </a:rPr>
                        <m:t>+</m:t>
                      </m:r>
                      <m:f>
                        <m:fPr>
                          <m:ctrlPr>
                            <a:rPr lang="pt-BR" i="1" smtClean="0">
                              <a:latin typeface="Cambria Math" panose="02040503050406030204" pitchFamily="18" charset="0"/>
                            </a:rPr>
                          </m:ctrlPr>
                        </m:fPr>
                        <m:num>
                          <m:r>
                            <a:rPr lang="en-US" b="0" i="1" smtClean="0">
                              <a:latin typeface="Cambria Math" panose="02040503050406030204" pitchFamily="18" charset="0"/>
                            </a:rPr>
                            <m:t>𝑇</m:t>
                          </m:r>
                          <m:r>
                            <a:rPr lang="en-US" b="0" i="1" baseline="-25000" smtClean="0">
                              <a:latin typeface="Cambria Math" panose="02040503050406030204" pitchFamily="18" charset="0"/>
                            </a:rPr>
                            <m:t>𝑖𝑠𝑜</m:t>
                          </m:r>
                        </m:num>
                        <m:den>
                          <m:r>
                            <a:rPr lang="en-US" b="0" i="1" smtClean="0">
                              <a:latin typeface="Cambria Math" panose="02040503050406030204" pitchFamily="18" charset="0"/>
                            </a:rPr>
                            <m:t>𝐺</m:t>
                          </m:r>
                          <m:r>
                            <a:rPr lang="en-US" b="0" i="1" baseline="-25000" smtClean="0">
                              <a:latin typeface="Cambria Math" panose="02040503050406030204" pitchFamily="18" charset="0"/>
                            </a:rPr>
                            <m:t>𝑗𝑝𝑎</m:t>
                          </m:r>
                        </m:den>
                      </m:f>
                      <m:r>
                        <a:rPr lang="pt-BR" i="1" smtClean="0">
                          <a:latin typeface="Cambria Math" panose="02040503050406030204" pitchFamily="18" charset="0"/>
                        </a:rPr>
                        <m:t>+</m:t>
                      </m:r>
                      <m:f>
                        <m:fPr>
                          <m:ctrlPr>
                            <a:rPr lang="pt-BR" i="1" smtClean="0">
                              <a:latin typeface="Cambria Math" panose="02040503050406030204" pitchFamily="18" charset="0"/>
                            </a:rPr>
                          </m:ctrlPr>
                        </m:fPr>
                        <m:num>
                          <m:r>
                            <a:rPr lang="en-US" b="0" i="1" smtClean="0">
                              <a:latin typeface="Cambria Math" panose="02040503050406030204" pitchFamily="18" charset="0"/>
                            </a:rPr>
                            <m:t>𝑇</m:t>
                          </m:r>
                          <m:r>
                            <a:rPr lang="en-US" b="0" i="1" baseline="-25000" smtClean="0">
                              <a:latin typeface="Cambria Math" panose="02040503050406030204" pitchFamily="18" charset="0"/>
                            </a:rPr>
                            <m:t>𝐻𝐸𝑀𝑇</m:t>
                          </m:r>
                          <m:r>
                            <a:rPr lang="en-US" b="0" i="1" baseline="-25000" smtClean="0">
                              <a:latin typeface="Cambria Math" panose="02040503050406030204" pitchFamily="18" charset="0"/>
                            </a:rPr>
                            <m:t>1</m:t>
                          </m:r>
                        </m:num>
                        <m:den>
                          <m:r>
                            <a:rPr lang="en-US" b="0" i="1" smtClean="0">
                              <a:latin typeface="Cambria Math" panose="02040503050406030204" pitchFamily="18" charset="0"/>
                            </a:rPr>
                            <m:t>𝐺</m:t>
                          </m:r>
                          <m:r>
                            <a:rPr lang="en-US" b="0" i="1" baseline="-25000" smtClean="0">
                              <a:latin typeface="Cambria Math" panose="02040503050406030204" pitchFamily="18" charset="0"/>
                            </a:rPr>
                            <m:t>𝑗𝑝𝑎</m:t>
                          </m:r>
                          <m:r>
                            <a:rPr lang="en-US" b="0" i="1" smtClean="0">
                              <a:latin typeface="Cambria Math" panose="02040503050406030204" pitchFamily="18" charset="0"/>
                            </a:rPr>
                            <m:t>𝐺</m:t>
                          </m:r>
                          <m:r>
                            <a:rPr lang="en-US" b="0" i="1" baseline="-25000" smtClean="0">
                              <a:latin typeface="Cambria Math" panose="02040503050406030204" pitchFamily="18" charset="0"/>
                            </a:rPr>
                            <m:t>𝑖𝑠𝑜</m:t>
                          </m:r>
                        </m:den>
                      </m:f>
                      <m:r>
                        <a:rPr lang="pt-BR" i="1" smtClean="0">
                          <a:latin typeface="Cambria Math" panose="02040503050406030204" pitchFamily="18" charset="0"/>
                        </a:rPr>
                        <m:t>+</m:t>
                      </m:r>
                      <m:f>
                        <m:fPr>
                          <m:ctrlPr>
                            <a:rPr lang="pt-BR" i="1">
                              <a:latin typeface="Cambria Math" panose="02040503050406030204" pitchFamily="18" charset="0"/>
                            </a:rPr>
                          </m:ctrlPr>
                        </m:fPr>
                        <m:num>
                          <m:r>
                            <a:rPr lang="en-US" i="1">
                              <a:latin typeface="Cambria Math" panose="02040503050406030204" pitchFamily="18" charset="0"/>
                            </a:rPr>
                            <m:t>𝑇</m:t>
                          </m:r>
                          <m:r>
                            <a:rPr lang="en-US" i="1" baseline="-25000">
                              <a:latin typeface="Cambria Math" panose="02040503050406030204" pitchFamily="18" charset="0"/>
                            </a:rPr>
                            <m:t>𝐻𝐸𝑀𝑇</m:t>
                          </m:r>
                          <m:r>
                            <a:rPr lang="en-US" b="0" i="1" baseline="-25000" smtClean="0">
                              <a:latin typeface="Cambria Math" panose="02040503050406030204" pitchFamily="18" charset="0"/>
                            </a:rPr>
                            <m:t>2</m:t>
                          </m:r>
                        </m:num>
                        <m:den>
                          <m:r>
                            <a:rPr lang="en-US" i="1">
                              <a:latin typeface="Cambria Math" panose="02040503050406030204" pitchFamily="18" charset="0"/>
                            </a:rPr>
                            <m:t>𝐺</m:t>
                          </m:r>
                          <m:r>
                            <a:rPr lang="en-US" i="1" baseline="-25000">
                              <a:latin typeface="Cambria Math" panose="02040503050406030204" pitchFamily="18" charset="0"/>
                            </a:rPr>
                            <m:t>𝑗𝑝𝑎</m:t>
                          </m:r>
                          <m:r>
                            <a:rPr lang="en-US" i="1">
                              <a:latin typeface="Cambria Math" panose="02040503050406030204" pitchFamily="18" charset="0"/>
                            </a:rPr>
                            <m:t>𝐺</m:t>
                          </m:r>
                          <m:r>
                            <a:rPr lang="en-US" b="0" i="1" baseline="-25000" smtClean="0">
                              <a:latin typeface="Cambria Math" panose="02040503050406030204" pitchFamily="18" charset="0"/>
                            </a:rPr>
                            <m:t>𝑖𝑠𝑜</m:t>
                          </m:r>
                          <m:r>
                            <a:rPr lang="en-US" b="0" i="1" smtClean="0">
                              <a:latin typeface="Cambria Math" panose="02040503050406030204" pitchFamily="18" charset="0"/>
                            </a:rPr>
                            <m:t>𝐺</m:t>
                          </m:r>
                          <m:r>
                            <a:rPr lang="en-US" b="0" i="1" baseline="-25000" smtClean="0">
                              <a:latin typeface="Cambria Math" panose="02040503050406030204" pitchFamily="18" charset="0"/>
                            </a:rPr>
                            <m:t>𝐻𝐸𝑀𝑇</m:t>
                          </m:r>
                          <m:r>
                            <a:rPr lang="en-US" b="0" i="1" baseline="-25000" smtClean="0">
                              <a:latin typeface="Cambria Math" panose="02040503050406030204" pitchFamily="18" charset="0"/>
                            </a:rPr>
                            <m:t>1</m:t>
                          </m:r>
                        </m:den>
                      </m:f>
                      <m:r>
                        <a:rPr lang="pt-BR" i="1" smtClean="0">
                          <a:latin typeface="Cambria Math" panose="02040503050406030204" pitchFamily="18" charset="0"/>
                        </a:rPr>
                        <m:t>…</m:t>
                      </m:r>
                    </m:oMath>
                  </m:oMathPara>
                </a14:m>
                <a:endParaRPr lang="en-US" dirty="0"/>
              </a:p>
            </p:txBody>
          </p:sp>
        </mc:Choice>
        <mc:Fallback xmlns="">
          <p:sp>
            <p:nvSpPr>
              <p:cNvPr id="3" name="TextBox 2">
                <a:extLst>
                  <a:ext uri="{FF2B5EF4-FFF2-40B4-BE49-F238E27FC236}">
                    <a16:creationId xmlns:a16="http://schemas.microsoft.com/office/drawing/2014/main" id="{50C0E768-9234-45ED-B664-87642977CE1C}"/>
                  </a:ext>
                </a:extLst>
              </p:cNvPr>
              <p:cNvSpPr txBox="1">
                <a:spLocks noRot="1" noChangeAspect="1" noMove="1" noResize="1" noEditPoints="1" noAdjustHandles="1" noChangeArrowheads="1" noChangeShapeType="1" noTextEdit="1"/>
              </p:cNvSpPr>
              <p:nvPr/>
            </p:nvSpPr>
            <p:spPr>
              <a:xfrm>
                <a:off x="525352" y="773430"/>
                <a:ext cx="5108963" cy="550343"/>
              </a:xfrm>
              <a:prstGeom prst="rect">
                <a:avLst/>
              </a:prstGeom>
              <a:blipFill>
                <a:blip r:embed="rId3"/>
                <a:stretch>
                  <a:fillRect b="-8889"/>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4A5FA30D-33B5-4D65-974B-195BD9101A03}"/>
              </a:ext>
            </a:extLst>
          </p:cNvPr>
          <p:cNvCxnSpPr>
            <a:cxnSpLocks/>
          </p:cNvCxnSpPr>
          <p:nvPr/>
        </p:nvCxnSpPr>
        <p:spPr>
          <a:xfrm flipH="1">
            <a:off x="377554" y="1257300"/>
            <a:ext cx="956884" cy="1010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18E6EE4-25B5-47C3-91F4-6C9DBFA6788D}"/>
              </a:ext>
            </a:extLst>
          </p:cNvPr>
          <p:cNvCxnSpPr>
            <a:cxnSpLocks/>
          </p:cNvCxnSpPr>
          <p:nvPr/>
        </p:nvCxnSpPr>
        <p:spPr>
          <a:xfrm>
            <a:off x="1334438" y="1257300"/>
            <a:ext cx="1075521" cy="1010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09FE347-61D3-4B67-8763-9247C5346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7360" y="621323"/>
            <a:ext cx="6467712" cy="1888643"/>
          </a:xfrm>
          <a:prstGeom prst="rect">
            <a:avLst/>
          </a:prstGeom>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FFF090D-69BD-425D-ADFE-A094E694E002}"/>
                  </a:ext>
                </a:extLst>
              </p:cNvPr>
              <p:cNvSpPr/>
              <p:nvPr/>
            </p:nvSpPr>
            <p:spPr>
              <a:xfrm>
                <a:off x="562913" y="2036471"/>
                <a:ext cx="1699248" cy="369332"/>
              </a:xfrm>
              <a:prstGeom prst="rect">
                <a:avLst/>
              </a:prstGeom>
            </p:spPr>
            <p:txBody>
              <a:bodyPr wrap="none">
                <a:spAutoFit/>
              </a:bodyPr>
              <a:lstStyle/>
              <a:p>
                <a14:m>
                  <m:oMath xmlns:m="http://schemas.openxmlformats.org/officeDocument/2006/math">
                    <m:r>
                      <a:rPr lang="en-US" i="1">
                        <a:latin typeface="Cambria Math" panose="02040503050406030204" pitchFamily="18" charset="0"/>
                      </a:rPr>
                      <m:t>𝑇</m:t>
                    </m:r>
                    <m:r>
                      <a:rPr lang="en-US" i="1" baseline="-25000">
                        <a:latin typeface="Cambria Math" panose="02040503050406030204" pitchFamily="18" charset="0"/>
                      </a:rPr>
                      <m:t>𝑠</m:t>
                    </m:r>
                  </m:oMath>
                </a14:m>
                <a:r>
                  <a:rPr lang="en-US" dirty="0"/>
                  <a:t>- source noise</a:t>
                </a:r>
              </a:p>
            </p:txBody>
          </p:sp>
        </mc:Choice>
        <mc:Fallback xmlns="">
          <p:sp>
            <p:nvSpPr>
              <p:cNvPr id="12" name="Rectangle 11">
                <a:extLst>
                  <a:ext uri="{FF2B5EF4-FFF2-40B4-BE49-F238E27FC236}">
                    <a16:creationId xmlns:a16="http://schemas.microsoft.com/office/drawing/2014/main" id="{8FFF090D-69BD-425D-ADFE-A094E694E002}"/>
                  </a:ext>
                </a:extLst>
              </p:cNvPr>
              <p:cNvSpPr>
                <a:spLocks noRot="1" noChangeAspect="1" noMove="1" noResize="1" noEditPoints="1" noAdjustHandles="1" noChangeArrowheads="1" noChangeShapeType="1" noTextEdit="1"/>
              </p:cNvSpPr>
              <p:nvPr/>
            </p:nvSpPr>
            <p:spPr>
              <a:xfrm>
                <a:off x="562913" y="2036471"/>
                <a:ext cx="1699248" cy="369332"/>
              </a:xfrm>
              <a:prstGeom prst="rect">
                <a:avLst/>
              </a:prstGeom>
              <a:blipFill>
                <a:blip r:embed="rId5"/>
                <a:stretch>
                  <a:fillRect t="-8197" r="-2867" b="-24590"/>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5FE2B99A-96FA-4160-AAA5-AF35DCE31D88}"/>
              </a:ext>
            </a:extLst>
          </p:cNvPr>
          <p:cNvSpPr/>
          <p:nvPr/>
        </p:nvSpPr>
        <p:spPr>
          <a:xfrm>
            <a:off x="70788" y="2268094"/>
            <a:ext cx="725520" cy="369332"/>
          </a:xfrm>
          <a:prstGeom prst="rect">
            <a:avLst/>
          </a:prstGeom>
        </p:spPr>
        <p:txBody>
          <a:bodyPr wrap="none">
            <a:spAutoFit/>
          </a:bodyPr>
          <a:lstStyle/>
          <a:p>
            <a:r>
              <a:rPr lang="en-US" dirty="0"/>
              <a:t>cavity</a:t>
            </a:r>
          </a:p>
        </p:txBody>
      </p:sp>
      <p:sp>
        <p:nvSpPr>
          <p:cNvPr id="31" name="Rectangle 30">
            <a:extLst>
              <a:ext uri="{FF2B5EF4-FFF2-40B4-BE49-F238E27FC236}">
                <a16:creationId xmlns:a16="http://schemas.microsoft.com/office/drawing/2014/main" id="{D87F5AC8-75D0-4376-A61D-C5A8F1F3899C}"/>
              </a:ext>
            </a:extLst>
          </p:cNvPr>
          <p:cNvSpPr/>
          <p:nvPr/>
        </p:nvSpPr>
        <p:spPr>
          <a:xfrm>
            <a:off x="2056867" y="2268094"/>
            <a:ext cx="2454070" cy="646331"/>
          </a:xfrm>
          <a:prstGeom prst="rect">
            <a:avLst/>
          </a:prstGeom>
        </p:spPr>
        <p:txBody>
          <a:bodyPr wrap="none">
            <a:spAutoFit/>
          </a:bodyPr>
          <a:lstStyle/>
          <a:p>
            <a:r>
              <a:rPr lang="en-US" dirty="0"/>
              <a:t>Noise source</a:t>
            </a:r>
          </a:p>
          <a:p>
            <a:r>
              <a:rPr lang="en-US" dirty="0"/>
              <a:t>(basically matched load)</a:t>
            </a: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5E16FC77-1396-4702-B53B-2BFD9F9492B3}"/>
                  </a:ext>
                </a:extLst>
              </p:cNvPr>
              <p:cNvSpPr/>
              <p:nvPr/>
            </p:nvSpPr>
            <p:spPr>
              <a:xfrm>
                <a:off x="796308" y="3059668"/>
                <a:ext cx="4440190" cy="369332"/>
              </a:xfrm>
              <a:prstGeom prst="rect">
                <a:avLst/>
              </a:prstGeom>
            </p:spPr>
            <p:txBody>
              <a:bodyPr wrap="none">
                <a:spAutoFit/>
              </a:bodyPr>
              <a:lstStyle/>
              <a:p>
                <a14:m>
                  <m:oMath xmlns:m="http://schemas.openxmlformats.org/officeDocument/2006/math">
                    <m:r>
                      <a:rPr lang="en-US" i="1">
                        <a:latin typeface="Cambria Math" panose="02040503050406030204" pitchFamily="18" charset="0"/>
                      </a:rPr>
                      <m:t>𝑇</m:t>
                    </m:r>
                    <m:r>
                      <a:rPr lang="en-US" i="1" baseline="-25000">
                        <a:latin typeface="Cambria Math" panose="02040503050406030204" pitchFamily="18" charset="0"/>
                      </a:rPr>
                      <m:t>𝑠</m:t>
                    </m:r>
                  </m:oMath>
                </a14:m>
                <a:r>
                  <a:rPr lang="en-US" dirty="0"/>
                  <a:t> = 20 </a:t>
                </a:r>
                <a:r>
                  <a:rPr lang="en-US" dirty="0" err="1"/>
                  <a:t>mK</a:t>
                </a:r>
                <a:r>
                  <a:rPr lang="en-US" dirty="0"/>
                  <a:t>, considering the Plank expression:</a:t>
                </a:r>
              </a:p>
            </p:txBody>
          </p:sp>
        </mc:Choice>
        <mc:Fallback xmlns="">
          <p:sp>
            <p:nvSpPr>
              <p:cNvPr id="32" name="Rectangle 31">
                <a:extLst>
                  <a:ext uri="{FF2B5EF4-FFF2-40B4-BE49-F238E27FC236}">
                    <a16:creationId xmlns:a16="http://schemas.microsoft.com/office/drawing/2014/main" id="{5E16FC77-1396-4702-B53B-2BFD9F9492B3}"/>
                  </a:ext>
                </a:extLst>
              </p:cNvPr>
              <p:cNvSpPr>
                <a:spLocks noRot="1" noChangeAspect="1" noMove="1" noResize="1" noEditPoints="1" noAdjustHandles="1" noChangeArrowheads="1" noChangeShapeType="1" noTextEdit="1"/>
              </p:cNvSpPr>
              <p:nvPr/>
            </p:nvSpPr>
            <p:spPr>
              <a:xfrm>
                <a:off x="796308" y="3059668"/>
                <a:ext cx="4440190" cy="369332"/>
              </a:xfrm>
              <a:prstGeom prst="rect">
                <a:avLst/>
              </a:prstGeom>
              <a:blipFill>
                <a:blip r:embed="rId6"/>
                <a:stretch>
                  <a:fillRect t="-9836" r="-68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15DCD19-77C9-4B5A-9E27-4289ED5C378C}"/>
                  </a:ext>
                </a:extLst>
              </p:cNvPr>
              <p:cNvSpPr txBox="1"/>
              <p:nvPr/>
            </p:nvSpPr>
            <p:spPr>
              <a:xfrm>
                <a:off x="276596" y="3756750"/>
                <a:ext cx="16939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baseline="-25000" smtClean="0">
                          <a:latin typeface="Cambria Math" panose="02040503050406030204" pitchFamily="18" charset="0"/>
                        </a:rPr>
                        <m:t>𝑛</m:t>
                      </m:r>
                      <m:r>
                        <a:rPr lang="pt-BR" i="1" smtClean="0">
                          <a:latin typeface="Cambria Math" panose="02040503050406030204" pitchFamily="18" charset="0"/>
                        </a:rPr>
                        <m:t>=</m:t>
                      </m:r>
                      <m:r>
                        <a:rPr lang="en-US" b="0" i="1" smtClean="0">
                          <a:latin typeface="Cambria Math" panose="02040503050406030204" pitchFamily="18" charset="0"/>
                        </a:rPr>
                        <m:t>h𝑓𝑛</m:t>
                      </m:r>
                      <m:d>
                        <m:dPr>
                          <m:ctrlPr>
                            <a:rPr lang="en-US" b="0" i="1" smtClean="0">
                              <a:latin typeface="Cambria Math" panose="02040503050406030204" pitchFamily="18" charset="0"/>
                            </a:rPr>
                          </m:ctrlPr>
                        </m:dPr>
                        <m:e>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𝑇</m:t>
                          </m:r>
                        </m:e>
                      </m:d>
                      <m:r>
                        <a:rPr lang="en-US" b="0" i="1" smtClean="0">
                          <a:latin typeface="Cambria Math" panose="02040503050406030204" pitchFamily="18" charset="0"/>
                        </a:rPr>
                        <m:t>𝐵</m:t>
                      </m:r>
                    </m:oMath>
                  </m:oMathPara>
                </a14:m>
                <a:endParaRPr lang="en-US" dirty="0"/>
              </a:p>
            </p:txBody>
          </p:sp>
        </mc:Choice>
        <mc:Fallback xmlns="">
          <p:sp>
            <p:nvSpPr>
              <p:cNvPr id="34" name="TextBox 33">
                <a:extLst>
                  <a:ext uri="{FF2B5EF4-FFF2-40B4-BE49-F238E27FC236}">
                    <a16:creationId xmlns:a16="http://schemas.microsoft.com/office/drawing/2014/main" id="{A15DCD19-77C9-4B5A-9E27-4289ED5C378C}"/>
                  </a:ext>
                </a:extLst>
              </p:cNvPr>
              <p:cNvSpPr txBox="1">
                <a:spLocks noRot="1" noChangeAspect="1" noMove="1" noResize="1" noEditPoints="1" noAdjustHandles="1" noChangeArrowheads="1" noChangeShapeType="1" noTextEdit="1"/>
              </p:cNvSpPr>
              <p:nvPr/>
            </p:nvSpPr>
            <p:spPr>
              <a:xfrm>
                <a:off x="276596" y="3756750"/>
                <a:ext cx="1693925" cy="276999"/>
              </a:xfrm>
              <a:prstGeom prst="rect">
                <a:avLst/>
              </a:prstGeom>
              <a:blipFill>
                <a:blip r:embed="rId7"/>
                <a:stretch>
                  <a:fillRect l="-2518" t="-2174" r="-2878"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1092AF47-611A-4979-A4BE-8225EEEBFAAE}"/>
                  </a:ext>
                </a:extLst>
              </p:cNvPr>
              <p:cNvSpPr txBox="1"/>
              <p:nvPr/>
            </p:nvSpPr>
            <p:spPr>
              <a:xfrm>
                <a:off x="219446" y="4220575"/>
                <a:ext cx="2513509" cy="7553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 =</m:t>
                      </m:r>
                      <m:f>
                        <m:fPr>
                          <m:ctrlPr>
                            <a:rPr lang="pt-BR" i="1" smtClean="0">
                              <a:latin typeface="Cambria Math" panose="02040503050406030204" pitchFamily="18" charset="0"/>
                            </a:rPr>
                          </m:ctrlPr>
                        </m:fPr>
                        <m:num>
                          <m:r>
                            <a:rPr lang="en-US" b="0" i="1" smtClean="0">
                              <a:latin typeface="Cambria Math" panose="02040503050406030204" pitchFamily="18" charset="0"/>
                            </a:rPr>
                            <m:t>1</m:t>
                          </m:r>
                        </m:num>
                        <m:den>
                          <m:r>
                            <m:rPr>
                              <m:sty m:val="p"/>
                            </m:rPr>
                            <a:rPr lang="en-US" b="0" i="0" smtClean="0">
                              <a:latin typeface="Cambria Math" panose="02040503050406030204" pitchFamily="18" charset="0"/>
                            </a:rPr>
                            <m:t>exp</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h𝑓</m:t>
                              </m:r>
                            </m:num>
                            <m:den>
                              <m:r>
                                <a:rPr lang="en-US" b="0" i="1" smtClean="0">
                                  <a:latin typeface="Cambria Math" panose="02040503050406030204" pitchFamily="18" charset="0"/>
                                </a:rPr>
                                <m:t>𝑘</m:t>
                              </m:r>
                              <m:r>
                                <a:rPr lang="en-US" b="0" i="1" baseline="-25000" smtClean="0">
                                  <a:latin typeface="Cambria Math" panose="02040503050406030204" pitchFamily="18" charset="0"/>
                                </a:rPr>
                                <m:t>𝐵</m:t>
                              </m:r>
                              <m:r>
                                <a:rPr lang="en-US" b="0" i="1" smtClean="0">
                                  <a:latin typeface="Cambria Math" panose="02040503050406030204" pitchFamily="18" charset="0"/>
                                </a:rPr>
                                <m:t>𝑇</m:t>
                              </m:r>
                            </m:den>
                          </m:f>
                          <m:r>
                            <a:rPr lang="en-US" b="0" i="1" smtClean="0">
                              <a:latin typeface="Cambria Math" panose="02040503050406030204" pitchFamily="18" charset="0"/>
                            </a:rPr>
                            <m:t>)−1</m:t>
                          </m:r>
                        </m:den>
                      </m:f>
                    </m:oMath>
                  </m:oMathPara>
                </a14:m>
                <a:endParaRPr lang="en-US" dirty="0"/>
              </a:p>
            </p:txBody>
          </p:sp>
        </mc:Choice>
        <mc:Fallback xmlns="">
          <p:sp>
            <p:nvSpPr>
              <p:cNvPr id="35" name="TextBox 34">
                <a:extLst>
                  <a:ext uri="{FF2B5EF4-FFF2-40B4-BE49-F238E27FC236}">
                    <a16:creationId xmlns:a16="http://schemas.microsoft.com/office/drawing/2014/main" id="{1092AF47-611A-4979-A4BE-8225EEEBFAAE}"/>
                  </a:ext>
                </a:extLst>
              </p:cNvPr>
              <p:cNvSpPr txBox="1">
                <a:spLocks noRot="1" noChangeAspect="1" noMove="1" noResize="1" noEditPoints="1" noAdjustHandles="1" noChangeArrowheads="1" noChangeShapeType="1" noTextEdit="1"/>
              </p:cNvSpPr>
              <p:nvPr/>
            </p:nvSpPr>
            <p:spPr>
              <a:xfrm>
                <a:off x="219446" y="4220575"/>
                <a:ext cx="2513509" cy="755335"/>
              </a:xfrm>
              <a:prstGeom prst="rect">
                <a:avLst/>
              </a:prstGeom>
              <a:blipFill>
                <a:blip r:embed="rId8"/>
                <a:stretch>
                  <a:fillRect b="-5645"/>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4ACE609A-1662-41BD-A1B9-C31C69B54ADA}"/>
              </a:ext>
            </a:extLst>
          </p:cNvPr>
          <p:cNvSpPr/>
          <p:nvPr/>
        </p:nvSpPr>
        <p:spPr>
          <a:xfrm>
            <a:off x="2790105" y="4299451"/>
            <a:ext cx="5050165" cy="369332"/>
          </a:xfrm>
          <a:prstGeom prst="rect">
            <a:avLst/>
          </a:prstGeom>
        </p:spPr>
        <p:txBody>
          <a:bodyPr wrap="none">
            <a:spAutoFit/>
          </a:bodyPr>
          <a:lstStyle/>
          <a:p>
            <a:r>
              <a:rPr lang="en-US" dirty="0"/>
              <a:t>- Bose-Einstein mean photon number at frequency </a:t>
            </a:r>
            <a:r>
              <a:rPr lang="en-US" i="1" dirty="0"/>
              <a:t>f</a:t>
            </a:r>
          </a:p>
        </p:txBody>
      </p:sp>
      <p:sp>
        <p:nvSpPr>
          <p:cNvPr id="22" name="Rectangle 21">
            <a:extLst>
              <a:ext uri="{FF2B5EF4-FFF2-40B4-BE49-F238E27FC236}">
                <a16:creationId xmlns:a16="http://schemas.microsoft.com/office/drawing/2014/main" id="{9DF8A735-36F5-46D9-A278-5D4E56CF2ECA}"/>
              </a:ext>
            </a:extLst>
          </p:cNvPr>
          <p:cNvSpPr/>
          <p:nvPr/>
        </p:nvSpPr>
        <p:spPr>
          <a:xfrm>
            <a:off x="2790105" y="3687732"/>
            <a:ext cx="1464119" cy="369332"/>
          </a:xfrm>
          <a:prstGeom prst="rect">
            <a:avLst/>
          </a:prstGeom>
        </p:spPr>
        <p:txBody>
          <a:bodyPr wrap="none">
            <a:spAutoFit/>
          </a:bodyPr>
          <a:lstStyle/>
          <a:p>
            <a:r>
              <a:rPr lang="en-US" dirty="0"/>
              <a:t>- noise power</a:t>
            </a:r>
            <a:endParaRPr lang="en-US" i="1" dirty="0"/>
          </a:p>
        </p:txBody>
      </p:sp>
      <p:sp>
        <p:nvSpPr>
          <p:cNvPr id="37" name="Rectangle 36">
            <a:extLst>
              <a:ext uri="{FF2B5EF4-FFF2-40B4-BE49-F238E27FC236}">
                <a16:creationId xmlns:a16="http://schemas.microsoft.com/office/drawing/2014/main" id="{75F23CC3-EA34-4E8C-8B96-01D3B24DAD07}"/>
              </a:ext>
            </a:extLst>
          </p:cNvPr>
          <p:cNvSpPr/>
          <p:nvPr/>
        </p:nvSpPr>
        <p:spPr>
          <a:xfrm>
            <a:off x="219446" y="5424386"/>
            <a:ext cx="4608698" cy="843949"/>
          </a:xfrm>
          <a:prstGeom prst="rect">
            <a:avLst/>
          </a:prstGeom>
        </p:spPr>
        <p:txBody>
          <a:bodyPr wrap="none">
            <a:spAutoFit/>
          </a:bodyPr>
          <a:lstStyle/>
          <a:p>
            <a:r>
              <a:rPr lang="en-US" dirty="0"/>
              <a:t>If we consider </a:t>
            </a:r>
            <a:r>
              <a:rPr lang="en-US" i="1" dirty="0"/>
              <a:t>f = </a:t>
            </a:r>
            <a:r>
              <a:rPr lang="en-US" dirty="0"/>
              <a:t>5 GHz, and 20 </a:t>
            </a:r>
            <a:r>
              <a:rPr lang="en-US" dirty="0" err="1"/>
              <a:t>mK</a:t>
            </a:r>
            <a:r>
              <a:rPr lang="en-US" dirty="0"/>
              <a:t>, we obtain:</a:t>
            </a:r>
          </a:p>
          <a:p>
            <a:pPr>
              <a:lnSpc>
                <a:spcPct val="200000"/>
              </a:lnSpc>
            </a:pPr>
            <a:r>
              <a:rPr lang="en-US" dirty="0"/>
              <a:t>2.04 x 10</a:t>
            </a:r>
            <a:r>
              <a:rPr lang="en-US" baseline="30000" dirty="0"/>
              <a:t>-29</a:t>
            </a:r>
            <a:r>
              <a:rPr lang="en-US" dirty="0"/>
              <a:t> W/Hz </a:t>
            </a:r>
            <a:r>
              <a:rPr lang="en-US" dirty="0">
                <a:sym typeface="Wingdings" panose="05000000000000000000" pitchFamily="2" charset="2"/>
              </a:rPr>
              <a:t> - 256,9 dBm/Hz</a:t>
            </a:r>
            <a:endParaRPr lang="en-US" dirty="0"/>
          </a:p>
        </p:txBody>
      </p:sp>
      <p:pic>
        <p:nvPicPr>
          <p:cNvPr id="38" name="Picture 37">
            <a:extLst>
              <a:ext uri="{FF2B5EF4-FFF2-40B4-BE49-F238E27FC236}">
                <a16:creationId xmlns:a16="http://schemas.microsoft.com/office/drawing/2014/main" id="{D4DC82B6-B042-4A90-8E36-4F5D98743A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37517" y="4737719"/>
            <a:ext cx="3270084" cy="2039568"/>
          </a:xfrm>
          <a:prstGeom prst="rect">
            <a:avLst/>
          </a:prstGeom>
        </p:spPr>
      </p:pic>
      <p:sp>
        <p:nvSpPr>
          <p:cNvPr id="41" name="Oval 40">
            <a:extLst>
              <a:ext uri="{FF2B5EF4-FFF2-40B4-BE49-F238E27FC236}">
                <a16:creationId xmlns:a16="http://schemas.microsoft.com/office/drawing/2014/main" id="{E0DAE507-569F-4DB5-A44B-035AC7DD152B}"/>
              </a:ext>
            </a:extLst>
          </p:cNvPr>
          <p:cNvSpPr/>
          <p:nvPr/>
        </p:nvSpPr>
        <p:spPr>
          <a:xfrm>
            <a:off x="7972653" y="4655534"/>
            <a:ext cx="1006247" cy="369332"/>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or: Elbow 7">
            <a:extLst>
              <a:ext uri="{FF2B5EF4-FFF2-40B4-BE49-F238E27FC236}">
                <a16:creationId xmlns:a16="http://schemas.microsoft.com/office/drawing/2014/main" id="{33D09A8C-1AA9-4FFD-A701-E8A1C37F4A59}"/>
              </a:ext>
            </a:extLst>
          </p:cNvPr>
          <p:cNvCxnSpPr>
            <a:cxnSpLocks/>
          </p:cNvCxnSpPr>
          <p:nvPr/>
        </p:nvCxnSpPr>
        <p:spPr>
          <a:xfrm flipV="1">
            <a:off x="8967469" y="4138042"/>
            <a:ext cx="920750" cy="692150"/>
          </a:xfrm>
          <a:prstGeom prst="bentConnector3">
            <a:avLst>
              <a:gd name="adj1" fmla="val 29310"/>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F335D67-CD23-41E0-8E2A-9E1D82488AD4}"/>
              </a:ext>
            </a:extLst>
          </p:cNvPr>
          <p:cNvSpPr/>
          <p:nvPr/>
        </p:nvSpPr>
        <p:spPr>
          <a:xfrm>
            <a:off x="9945689" y="3687732"/>
            <a:ext cx="1568449" cy="923330"/>
          </a:xfrm>
          <a:prstGeom prst="rect">
            <a:avLst/>
          </a:prstGeom>
        </p:spPr>
        <p:txBody>
          <a:bodyPr wrap="square">
            <a:spAutoFit/>
          </a:bodyPr>
          <a:lstStyle/>
          <a:p>
            <a:r>
              <a:rPr lang="en-US" dirty="0">
                <a:solidFill>
                  <a:srgbClr val="00B0F0"/>
                </a:solidFill>
              </a:rPr>
              <a:t>Parametric amplification is required</a:t>
            </a:r>
          </a:p>
        </p:txBody>
      </p:sp>
    </p:spTree>
    <p:extLst>
      <p:ext uri="{BB962C8B-B14F-4D97-AF65-F5344CB8AC3E}">
        <p14:creationId xmlns:p14="http://schemas.microsoft.com/office/powerpoint/2010/main" val="27537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15014-D138-4B23-A08A-98A70F69979C}"/>
              </a:ext>
            </a:extLst>
          </p:cNvPr>
          <p:cNvSpPr>
            <a:spLocks noGrp="1"/>
          </p:cNvSpPr>
          <p:nvPr>
            <p:ph type="sldNum" sz="quarter" idx="12"/>
          </p:nvPr>
        </p:nvSpPr>
        <p:spPr>
          <a:xfrm>
            <a:off x="11826240" y="6492875"/>
            <a:ext cx="365760" cy="365125"/>
          </a:xfrm>
        </p:spPr>
        <p:txBody>
          <a:bodyPr/>
          <a:lstStyle/>
          <a:p>
            <a:fld id="{009814FA-236F-4B59-B245-B408A2B5883A}" type="slidenum">
              <a:rPr lang="en-US" smtClean="0"/>
              <a:t>5</a:t>
            </a:fld>
            <a:endParaRPr lang="en-US" dirty="0"/>
          </a:p>
        </p:txBody>
      </p:sp>
      <p:pic>
        <p:nvPicPr>
          <p:cNvPr id="4" name="Picture 3">
            <a:extLst>
              <a:ext uri="{FF2B5EF4-FFF2-40B4-BE49-F238E27FC236}">
                <a16:creationId xmlns:a16="http://schemas.microsoft.com/office/drawing/2014/main" id="{40EA8FD8-BA85-4681-8DC0-43ECE5F5A72B}"/>
              </a:ext>
            </a:extLst>
          </p:cNvPr>
          <p:cNvPicPr>
            <a:picLocks noChangeAspect="1"/>
          </p:cNvPicPr>
          <p:nvPr/>
        </p:nvPicPr>
        <p:blipFill rotWithShape="1">
          <a:blip r:embed="rId3"/>
          <a:srcRect b="947"/>
          <a:stretch/>
        </p:blipFill>
        <p:spPr>
          <a:xfrm>
            <a:off x="4401507" y="3705157"/>
            <a:ext cx="7607613" cy="2756179"/>
          </a:xfrm>
          <a:prstGeom prst="rect">
            <a:avLst/>
          </a:prstGeom>
        </p:spPr>
      </p:pic>
      <p:pic>
        <p:nvPicPr>
          <p:cNvPr id="13" name="Picture 12">
            <a:extLst>
              <a:ext uri="{FF2B5EF4-FFF2-40B4-BE49-F238E27FC236}">
                <a16:creationId xmlns:a16="http://schemas.microsoft.com/office/drawing/2014/main" id="{1493DC71-990B-4D7B-999B-A9A0612F5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209" y="3469167"/>
            <a:ext cx="3779520" cy="2938556"/>
          </a:xfrm>
          <a:prstGeom prst="rect">
            <a:avLst/>
          </a:prstGeom>
        </p:spPr>
      </p:pic>
      <p:sp>
        <p:nvSpPr>
          <p:cNvPr id="15" name="Title 1">
            <a:extLst>
              <a:ext uri="{FF2B5EF4-FFF2-40B4-BE49-F238E27FC236}">
                <a16:creationId xmlns:a16="http://schemas.microsoft.com/office/drawing/2014/main" id="{96CC32BB-115E-42DB-ABFB-C306759FF855}"/>
              </a:ext>
            </a:extLst>
          </p:cNvPr>
          <p:cNvSpPr txBox="1">
            <a:spLocks/>
          </p:cNvSpPr>
          <p:nvPr/>
        </p:nvSpPr>
        <p:spPr>
          <a:xfrm>
            <a:off x="66928" y="0"/>
            <a:ext cx="3006472" cy="681037"/>
          </a:xfrm>
          <a:prstGeom prst="rect">
            <a:avLst/>
          </a:prstGeom>
        </p:spPr>
        <p:txBody>
          <a:bodyPr vert="horz" lIns="91440" tIns="45720" rIns="91440" bIns="45720" rtlCol="0" anchor="ctr">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4300" dirty="0">
                <a:latin typeface="Airal"/>
              </a:rPr>
              <a:t>JPA - linear amplifier</a:t>
            </a:r>
          </a:p>
        </p:txBody>
      </p:sp>
      <p:grpSp>
        <p:nvGrpSpPr>
          <p:cNvPr id="29" name="Group 28">
            <a:extLst>
              <a:ext uri="{FF2B5EF4-FFF2-40B4-BE49-F238E27FC236}">
                <a16:creationId xmlns:a16="http://schemas.microsoft.com/office/drawing/2014/main" id="{D1D3078F-0BFF-4863-BDE6-5D7A43A9075E}"/>
              </a:ext>
            </a:extLst>
          </p:cNvPr>
          <p:cNvGrpSpPr/>
          <p:nvPr/>
        </p:nvGrpSpPr>
        <p:grpSpPr>
          <a:xfrm>
            <a:off x="0" y="561037"/>
            <a:ext cx="3709036" cy="2778613"/>
            <a:chOff x="673859" y="561037"/>
            <a:chExt cx="3709036" cy="2778613"/>
          </a:xfrm>
        </p:grpSpPr>
        <p:pic>
          <p:nvPicPr>
            <p:cNvPr id="16" name="Picture 15">
              <a:extLst>
                <a:ext uri="{FF2B5EF4-FFF2-40B4-BE49-F238E27FC236}">
                  <a16:creationId xmlns:a16="http://schemas.microsoft.com/office/drawing/2014/main" id="{2482D43F-6F1D-45F8-85A4-84DA22047E2A}"/>
                </a:ext>
              </a:extLst>
            </p:cNvPr>
            <p:cNvPicPr>
              <a:picLocks noChangeAspect="1"/>
            </p:cNvPicPr>
            <p:nvPr/>
          </p:nvPicPr>
          <p:blipFill rotWithShape="1">
            <a:blip r:embed="rId5">
              <a:extLst>
                <a:ext uri="{28A0092B-C50C-407E-A947-70E740481C1C}">
                  <a14:useLocalDpi xmlns:a14="http://schemas.microsoft.com/office/drawing/2010/main" val="0"/>
                </a:ext>
              </a:extLst>
            </a:blip>
            <a:srcRect r="50030"/>
            <a:stretch/>
          </p:blipFill>
          <p:spPr>
            <a:xfrm>
              <a:off x="857189" y="579055"/>
              <a:ext cx="3525706" cy="2760595"/>
            </a:xfrm>
            <a:prstGeom prst="rect">
              <a:avLst/>
            </a:prstGeom>
          </p:spPr>
        </p:pic>
        <p:sp>
          <p:nvSpPr>
            <p:cNvPr id="17" name="Rectangle: Rounded Corners 16">
              <a:extLst>
                <a:ext uri="{FF2B5EF4-FFF2-40B4-BE49-F238E27FC236}">
                  <a16:creationId xmlns:a16="http://schemas.microsoft.com/office/drawing/2014/main" id="{565CACD4-442C-4903-8737-FD557AF8AF81}"/>
                </a:ext>
              </a:extLst>
            </p:cNvPr>
            <p:cNvSpPr/>
            <p:nvPr/>
          </p:nvSpPr>
          <p:spPr>
            <a:xfrm>
              <a:off x="673859" y="561037"/>
              <a:ext cx="563880" cy="2698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
            <a:extLst>
              <a:ext uri="{FF2B5EF4-FFF2-40B4-BE49-F238E27FC236}">
                <a16:creationId xmlns:a16="http://schemas.microsoft.com/office/drawing/2014/main" id="{1E96445D-F7A4-4066-B1A6-39801AB71D9F}"/>
              </a:ext>
            </a:extLst>
          </p:cNvPr>
          <p:cNvSpPr txBox="1"/>
          <p:nvPr/>
        </p:nvSpPr>
        <p:spPr>
          <a:xfrm>
            <a:off x="0" y="6343244"/>
            <a:ext cx="3962400" cy="54664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altLang="ko-KR" sz="1000" dirty="0">
                <a:latin typeface="+mn-lt"/>
                <a:cs typeface="Arial" panose="020B0604020202020204" pitchFamily="34" charset="0"/>
              </a:rPr>
              <a:t>[2] S.V. </a:t>
            </a:r>
            <a:r>
              <a:rPr kumimoji="1" lang="en-US" altLang="ko-KR" sz="1000" dirty="0" err="1">
                <a:latin typeface="+mn-lt"/>
                <a:cs typeface="Arial" panose="020B0604020202020204" pitchFamily="34" charset="0"/>
              </a:rPr>
              <a:t>Uchaikin</a:t>
            </a:r>
            <a:r>
              <a:rPr kumimoji="1" lang="en-US" altLang="ko-KR" sz="1000" dirty="0">
                <a:latin typeface="+mn-lt"/>
                <a:cs typeface="Arial" panose="020B0604020202020204" pitchFamily="34" charset="0"/>
              </a:rPr>
              <a:t>, et al. </a:t>
            </a:r>
            <a:r>
              <a:rPr kumimoji="1" lang="en-US" altLang="ko-KR" sz="1000" i="1" dirty="0">
                <a:latin typeface="+mn-lt"/>
                <a:cs typeface="Arial" panose="020B0604020202020204" pitchFamily="34" charset="0"/>
              </a:rPr>
              <a:t>J Low Temp Phys </a:t>
            </a:r>
            <a:r>
              <a:rPr kumimoji="1" lang="en-US" altLang="ko-KR" sz="1000" b="1" dirty="0">
                <a:latin typeface="+mn-lt"/>
                <a:cs typeface="Arial" panose="020B0604020202020204" pitchFamily="34" charset="0"/>
              </a:rPr>
              <a:t>216</a:t>
            </a:r>
            <a:r>
              <a:rPr kumimoji="1" lang="en-US" altLang="ko-KR" sz="1000" dirty="0">
                <a:latin typeface="+mn-lt"/>
                <a:cs typeface="Arial" panose="020B0604020202020204" pitchFamily="34" charset="0"/>
              </a:rPr>
              <a:t>, 14-20 (2024)</a:t>
            </a:r>
          </a:p>
          <a:p>
            <a:pPr algn="just"/>
            <a:r>
              <a:rPr kumimoji="1" lang="en-US" altLang="ko-KR" sz="1000" dirty="0">
                <a:latin typeface="+mn-lt"/>
                <a:cs typeface="Arial" panose="020B0604020202020204" pitchFamily="34" charset="0"/>
              </a:rPr>
              <a:t>[3] S.V. </a:t>
            </a:r>
            <a:r>
              <a:rPr kumimoji="1" lang="en-US" altLang="ko-KR" sz="1000" dirty="0" err="1">
                <a:latin typeface="+mn-lt"/>
                <a:cs typeface="Arial" panose="020B0604020202020204" pitchFamily="34" charset="0"/>
              </a:rPr>
              <a:t>Uchaikin</a:t>
            </a:r>
            <a:r>
              <a:rPr kumimoji="1" lang="fr-FR" altLang="ko-KR" sz="1000" dirty="0">
                <a:latin typeface="+mn-lt"/>
                <a:cs typeface="Arial" panose="020B0604020202020204" pitchFamily="34" charset="0"/>
              </a:rPr>
              <a:t> et al. </a:t>
            </a:r>
            <a:r>
              <a:rPr kumimoji="1" lang="en-US" altLang="ko-KR" sz="1000" i="1" dirty="0">
                <a:latin typeface="+mn-lt"/>
                <a:cs typeface="Arial" panose="020B0604020202020204" pitchFamily="34" charset="0"/>
              </a:rPr>
              <a:t>Front. Phys. </a:t>
            </a:r>
            <a:r>
              <a:rPr kumimoji="1" lang="en-US" altLang="ko-KR" sz="1000" b="1" dirty="0">
                <a:latin typeface="+mn-lt"/>
                <a:cs typeface="Arial" panose="020B0604020202020204" pitchFamily="34" charset="0"/>
              </a:rPr>
              <a:t>12</a:t>
            </a:r>
            <a:r>
              <a:rPr kumimoji="1" lang="en-US" altLang="ko-KR" sz="1000" i="1" dirty="0">
                <a:latin typeface="+mn-lt"/>
                <a:cs typeface="Arial" panose="020B0604020202020204" pitchFamily="34" charset="0"/>
              </a:rPr>
              <a:t>, </a:t>
            </a:r>
            <a:r>
              <a:rPr kumimoji="1" lang="en-US" altLang="ko-KR" sz="1000" dirty="0">
                <a:latin typeface="+mn-lt"/>
                <a:cs typeface="Arial" panose="020B0604020202020204" pitchFamily="34" charset="0"/>
              </a:rPr>
              <a:t>(2024)</a:t>
            </a:r>
            <a:endParaRPr kumimoji="1" lang="fr-FR" altLang="ko-KR" sz="1000" dirty="0">
              <a:latin typeface="+mn-lt"/>
              <a:cs typeface="Arial" panose="020B0604020202020204" pitchFamily="34" charset="0"/>
            </a:endParaRPr>
          </a:p>
        </p:txBody>
      </p:sp>
      <p:pic>
        <p:nvPicPr>
          <p:cNvPr id="23" name="Picture 22">
            <a:extLst>
              <a:ext uri="{FF2B5EF4-FFF2-40B4-BE49-F238E27FC236}">
                <a16:creationId xmlns:a16="http://schemas.microsoft.com/office/drawing/2014/main" id="{5363F40B-CBC0-4D78-9FA4-E137C2C19A56}"/>
              </a:ext>
            </a:extLst>
          </p:cNvPr>
          <p:cNvPicPr>
            <a:picLocks noChangeAspect="1"/>
          </p:cNvPicPr>
          <p:nvPr/>
        </p:nvPicPr>
        <p:blipFill>
          <a:blip r:embed="rId6"/>
          <a:stretch>
            <a:fillRect/>
          </a:stretch>
        </p:blipFill>
        <p:spPr>
          <a:xfrm>
            <a:off x="3650178" y="489701"/>
            <a:ext cx="3734853" cy="2899133"/>
          </a:xfrm>
          <a:prstGeom prst="rect">
            <a:avLst/>
          </a:prstGeom>
        </p:spPr>
      </p:pic>
      <p:cxnSp>
        <p:nvCxnSpPr>
          <p:cNvPr id="24" name="Straight Arrow Connector 23">
            <a:extLst>
              <a:ext uri="{FF2B5EF4-FFF2-40B4-BE49-F238E27FC236}">
                <a16:creationId xmlns:a16="http://schemas.microsoft.com/office/drawing/2014/main" id="{1998ABBA-D169-48C3-99D4-435CBCC62FA5}"/>
              </a:ext>
            </a:extLst>
          </p:cNvPr>
          <p:cNvCxnSpPr>
            <a:cxnSpLocks/>
          </p:cNvCxnSpPr>
          <p:nvPr/>
        </p:nvCxnSpPr>
        <p:spPr>
          <a:xfrm>
            <a:off x="5650175" y="830425"/>
            <a:ext cx="0" cy="1838833"/>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0353FA6-3D60-483F-805E-88A342EFB040}"/>
              </a:ext>
            </a:extLst>
          </p:cNvPr>
          <p:cNvSpPr/>
          <p:nvPr/>
        </p:nvSpPr>
        <p:spPr>
          <a:xfrm>
            <a:off x="5754354" y="2584218"/>
            <a:ext cx="296328" cy="44494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DC88691E-4FD0-4190-B6A9-80828AA907A7}"/>
              </a:ext>
            </a:extLst>
          </p:cNvPr>
          <p:cNvSpPr/>
          <p:nvPr/>
        </p:nvSpPr>
        <p:spPr>
          <a:xfrm>
            <a:off x="5337514" y="650184"/>
            <a:ext cx="388561" cy="18288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
            <a:extLst>
              <a:ext uri="{FF2B5EF4-FFF2-40B4-BE49-F238E27FC236}">
                <a16:creationId xmlns:a16="http://schemas.microsoft.com/office/drawing/2014/main" id="{D811E05F-28C2-4898-B053-969C7F157CCA}"/>
              </a:ext>
            </a:extLst>
          </p:cNvPr>
          <p:cNvSpPr txBox="1"/>
          <p:nvPr/>
        </p:nvSpPr>
        <p:spPr>
          <a:xfrm rot="16200000">
            <a:off x="5076961" y="1572574"/>
            <a:ext cx="909669" cy="45431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altLang="ko-KR" sz="1400" b="1" dirty="0">
                <a:solidFill>
                  <a:schemeClr val="accent1"/>
                </a:solidFill>
                <a:latin typeface="Arial" panose="020B0604020202020204" pitchFamily="34" charset="0"/>
                <a:cs typeface="Arial" panose="020B0604020202020204" pitchFamily="34" charset="0"/>
              </a:rPr>
              <a:t>60 MHz</a:t>
            </a:r>
            <a:endParaRPr lang="en-US" sz="1400" b="1" dirty="0">
              <a:solidFill>
                <a:schemeClr val="accent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7247A130-8398-44B0-9046-0E2F5D4EF4F1}"/>
              </a:ext>
            </a:extLst>
          </p:cNvPr>
          <p:cNvSpPr/>
          <p:nvPr/>
        </p:nvSpPr>
        <p:spPr>
          <a:xfrm>
            <a:off x="3678753" y="335728"/>
            <a:ext cx="330710" cy="435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a:extLst>
              <a:ext uri="{FF2B5EF4-FFF2-40B4-BE49-F238E27FC236}">
                <a16:creationId xmlns:a16="http://schemas.microsoft.com/office/drawing/2014/main" id="{DACE4221-C697-4E45-ACF7-1E9423F44D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3606" y="704990"/>
            <a:ext cx="4707330" cy="2283740"/>
          </a:xfrm>
          <a:prstGeom prst="rect">
            <a:avLst/>
          </a:prstGeom>
        </p:spPr>
      </p:pic>
    </p:spTree>
    <p:extLst>
      <p:ext uri="{BB962C8B-B14F-4D97-AF65-F5344CB8AC3E}">
        <p14:creationId xmlns:p14="http://schemas.microsoft.com/office/powerpoint/2010/main" val="2576688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15014-D138-4B23-A08A-98A70F69979C}"/>
              </a:ext>
            </a:extLst>
          </p:cNvPr>
          <p:cNvSpPr>
            <a:spLocks noGrp="1"/>
          </p:cNvSpPr>
          <p:nvPr>
            <p:ph type="sldNum" sz="quarter" idx="12"/>
          </p:nvPr>
        </p:nvSpPr>
        <p:spPr>
          <a:xfrm>
            <a:off x="11826240" y="6492875"/>
            <a:ext cx="365760" cy="365125"/>
          </a:xfrm>
        </p:spPr>
        <p:txBody>
          <a:bodyPr/>
          <a:lstStyle/>
          <a:p>
            <a:fld id="{009814FA-236F-4B59-B245-B408A2B5883A}" type="slidenum">
              <a:rPr lang="en-US" smtClean="0"/>
              <a:t>6</a:t>
            </a:fld>
            <a:endParaRPr lang="en-US" dirty="0"/>
          </a:p>
        </p:txBody>
      </p:sp>
      <p:sp>
        <p:nvSpPr>
          <p:cNvPr id="15" name="Title 1">
            <a:extLst>
              <a:ext uri="{FF2B5EF4-FFF2-40B4-BE49-F238E27FC236}">
                <a16:creationId xmlns:a16="http://schemas.microsoft.com/office/drawing/2014/main" id="{96CC32BB-115E-42DB-ABFB-C306759FF855}"/>
              </a:ext>
            </a:extLst>
          </p:cNvPr>
          <p:cNvSpPr txBox="1">
            <a:spLocks/>
          </p:cNvSpPr>
          <p:nvPr/>
        </p:nvSpPr>
        <p:spPr>
          <a:xfrm>
            <a:off x="66928" y="0"/>
            <a:ext cx="3006472" cy="681037"/>
          </a:xfrm>
          <a:prstGeom prst="rect">
            <a:avLst/>
          </a:prstGeom>
        </p:spPr>
        <p:txBody>
          <a:bodyPr vert="horz" lIns="91440" tIns="45720" rIns="91440" bIns="45720" rtlCol="0" anchor="ctr">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4300" dirty="0">
                <a:latin typeface="Airal"/>
              </a:rPr>
              <a:t>Multiple JPA configuration</a:t>
            </a:r>
          </a:p>
        </p:txBody>
      </p:sp>
      <p:sp>
        <p:nvSpPr>
          <p:cNvPr id="20" name="Text…..">
            <a:extLst>
              <a:ext uri="{FF2B5EF4-FFF2-40B4-BE49-F238E27FC236}">
                <a16:creationId xmlns:a16="http://schemas.microsoft.com/office/drawing/2014/main" id="{1E96445D-F7A4-4066-B1A6-39801AB71D9F}"/>
              </a:ext>
            </a:extLst>
          </p:cNvPr>
          <p:cNvSpPr txBox="1"/>
          <p:nvPr/>
        </p:nvSpPr>
        <p:spPr>
          <a:xfrm>
            <a:off x="0" y="6314242"/>
            <a:ext cx="3962400" cy="54664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altLang="ko-KR" sz="1000" dirty="0">
                <a:latin typeface="Airal"/>
                <a:cs typeface="Arial" panose="020B0604020202020204" pitchFamily="34" charset="0"/>
              </a:rPr>
              <a:t>[3] S.V. </a:t>
            </a:r>
            <a:r>
              <a:rPr kumimoji="1" lang="en-US" altLang="ko-KR" sz="1000" dirty="0" err="1">
                <a:latin typeface="Airal"/>
                <a:cs typeface="Arial" panose="020B0604020202020204" pitchFamily="34" charset="0"/>
              </a:rPr>
              <a:t>Uchaikin</a:t>
            </a:r>
            <a:r>
              <a:rPr kumimoji="1" lang="fr-FR" altLang="ko-KR" sz="1000" dirty="0">
                <a:latin typeface="Airal"/>
                <a:cs typeface="Arial" panose="020B0604020202020204" pitchFamily="34" charset="0"/>
              </a:rPr>
              <a:t> et al. </a:t>
            </a:r>
            <a:r>
              <a:rPr kumimoji="1" lang="en-US" altLang="ko-KR" sz="1000" i="1" dirty="0">
                <a:latin typeface="Airal"/>
                <a:cs typeface="Arial" panose="020B0604020202020204" pitchFamily="34" charset="0"/>
              </a:rPr>
              <a:t>Front. Phys. </a:t>
            </a:r>
            <a:r>
              <a:rPr kumimoji="1" lang="en-US" altLang="ko-KR" sz="1000" b="1" dirty="0">
                <a:latin typeface="Airal"/>
                <a:cs typeface="Arial" panose="020B0604020202020204" pitchFamily="34" charset="0"/>
              </a:rPr>
              <a:t>12</a:t>
            </a:r>
            <a:r>
              <a:rPr kumimoji="1" lang="en-US" altLang="ko-KR" sz="1000" i="1" dirty="0">
                <a:latin typeface="Airal"/>
                <a:cs typeface="Arial" panose="020B0604020202020204" pitchFamily="34" charset="0"/>
              </a:rPr>
              <a:t>, </a:t>
            </a:r>
            <a:r>
              <a:rPr kumimoji="1" lang="en-US" altLang="ko-KR" sz="1000" dirty="0">
                <a:latin typeface="Airal"/>
                <a:cs typeface="Arial" panose="020B0604020202020204" pitchFamily="34" charset="0"/>
              </a:rPr>
              <a:t>(2024)</a:t>
            </a:r>
          </a:p>
          <a:p>
            <a:pPr algn="just"/>
            <a:r>
              <a:rPr kumimoji="1" lang="en-US" altLang="ko-KR" sz="1000" dirty="0">
                <a:latin typeface="Airal"/>
                <a:cs typeface="Arial" panose="020B0604020202020204" pitchFamily="34" charset="0"/>
              </a:rPr>
              <a:t>[4] B.I. Ivanov et al. </a:t>
            </a:r>
            <a:r>
              <a:rPr kumimoji="1" lang="fr-FR" altLang="ko-KR" sz="1000" i="1" dirty="0" err="1">
                <a:latin typeface="Airal"/>
                <a:cs typeface="Arial" panose="020B0604020202020204" pitchFamily="34" charset="0"/>
              </a:rPr>
              <a:t>Supercond</a:t>
            </a:r>
            <a:r>
              <a:rPr kumimoji="1" lang="fr-FR" altLang="ko-KR" sz="1000" i="1" dirty="0">
                <a:latin typeface="Airal"/>
                <a:cs typeface="Arial" panose="020B0604020202020204" pitchFamily="34" charset="0"/>
              </a:rPr>
              <a:t>. </a:t>
            </a:r>
            <a:r>
              <a:rPr kumimoji="1" lang="fr-FR" altLang="ko-KR" sz="1000" i="1" dirty="0" err="1">
                <a:latin typeface="Airal"/>
                <a:cs typeface="Arial" panose="020B0604020202020204" pitchFamily="34" charset="0"/>
              </a:rPr>
              <a:t>Sci</a:t>
            </a:r>
            <a:r>
              <a:rPr kumimoji="1" lang="fr-FR" altLang="ko-KR" sz="1000" i="1" dirty="0">
                <a:latin typeface="Airal"/>
                <a:cs typeface="Arial" panose="020B0604020202020204" pitchFamily="34" charset="0"/>
              </a:rPr>
              <a:t>. </a:t>
            </a:r>
            <a:r>
              <a:rPr kumimoji="1" lang="fr-FR" altLang="ko-KR" sz="1000" i="1" dirty="0" err="1">
                <a:latin typeface="Airal"/>
                <a:cs typeface="Arial" panose="020B0604020202020204" pitchFamily="34" charset="0"/>
              </a:rPr>
              <a:t>Technol</a:t>
            </a:r>
            <a:r>
              <a:rPr kumimoji="1" lang="fr-FR" altLang="ko-KR" sz="1000" i="1" dirty="0">
                <a:latin typeface="Airal"/>
                <a:cs typeface="Arial" panose="020B0604020202020204" pitchFamily="34" charset="0"/>
              </a:rPr>
              <a:t>. </a:t>
            </a:r>
            <a:r>
              <a:rPr kumimoji="1" lang="fr-FR" altLang="ko-KR" sz="1000" b="1" dirty="0">
                <a:latin typeface="Airal"/>
                <a:cs typeface="Arial" panose="020B0604020202020204" pitchFamily="34" charset="0"/>
              </a:rPr>
              <a:t>39</a:t>
            </a:r>
            <a:r>
              <a:rPr kumimoji="1" lang="fr-FR" altLang="ko-KR" sz="1000" dirty="0">
                <a:latin typeface="Airal"/>
                <a:cs typeface="Arial" panose="020B0604020202020204" pitchFamily="34" charset="0"/>
              </a:rPr>
              <a:t>,</a:t>
            </a:r>
            <a:r>
              <a:rPr kumimoji="1" lang="fr-FR" altLang="ko-KR" sz="1000" b="1" dirty="0">
                <a:latin typeface="Airal"/>
                <a:cs typeface="Arial" panose="020B0604020202020204" pitchFamily="34" charset="0"/>
              </a:rPr>
              <a:t> </a:t>
            </a:r>
            <a:r>
              <a:rPr kumimoji="1" lang="fr-FR" altLang="ko-KR" sz="1000" dirty="0">
                <a:latin typeface="Airal"/>
                <a:cs typeface="Arial" panose="020B0604020202020204" pitchFamily="34" charset="0"/>
              </a:rPr>
              <a:t>025011 (2026</a:t>
            </a:r>
            <a:r>
              <a:rPr kumimoji="1" lang="fr-FR" altLang="ko-KR" sz="1000" dirty="0">
                <a:cs typeface="Arial" panose="020B0604020202020204" pitchFamily="34" charset="0"/>
              </a:rPr>
              <a:t>)</a:t>
            </a:r>
            <a:endParaRPr kumimoji="1" lang="en-US" altLang="ko-KR" sz="1000" dirty="0">
              <a:cs typeface="Arial" panose="020B0604020202020204" pitchFamily="34" charset="0"/>
            </a:endParaRPr>
          </a:p>
        </p:txBody>
      </p:sp>
      <p:sp>
        <p:nvSpPr>
          <p:cNvPr id="28" name="Rectangle 27">
            <a:extLst>
              <a:ext uri="{FF2B5EF4-FFF2-40B4-BE49-F238E27FC236}">
                <a16:creationId xmlns:a16="http://schemas.microsoft.com/office/drawing/2014/main" id="{7247A130-8398-44B0-9046-0E2F5D4EF4F1}"/>
              </a:ext>
            </a:extLst>
          </p:cNvPr>
          <p:cNvSpPr/>
          <p:nvPr/>
        </p:nvSpPr>
        <p:spPr>
          <a:xfrm>
            <a:off x="3678753" y="335728"/>
            <a:ext cx="330710" cy="435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0AD9D20A-38E2-478E-9266-35A90CEB6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89" y="952499"/>
            <a:ext cx="10550890" cy="5133975"/>
          </a:xfrm>
          <a:prstGeom prst="rect">
            <a:avLst/>
          </a:prstGeom>
        </p:spPr>
      </p:pic>
    </p:spTree>
    <p:extLst>
      <p:ext uri="{BB962C8B-B14F-4D97-AF65-F5344CB8AC3E}">
        <p14:creationId xmlns:p14="http://schemas.microsoft.com/office/powerpoint/2010/main" val="759836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A15014-D138-4B23-A08A-98A70F69979C}"/>
              </a:ext>
            </a:extLst>
          </p:cNvPr>
          <p:cNvSpPr>
            <a:spLocks noGrp="1"/>
          </p:cNvSpPr>
          <p:nvPr>
            <p:ph type="sldNum" sz="quarter" idx="12"/>
          </p:nvPr>
        </p:nvSpPr>
        <p:spPr>
          <a:xfrm>
            <a:off x="11826240" y="6492875"/>
            <a:ext cx="365760" cy="365125"/>
          </a:xfrm>
        </p:spPr>
        <p:txBody>
          <a:bodyPr/>
          <a:lstStyle/>
          <a:p>
            <a:fld id="{009814FA-236F-4B59-B245-B408A2B5883A}" type="slidenum">
              <a:rPr lang="en-US" smtClean="0"/>
              <a:t>7</a:t>
            </a:fld>
            <a:endParaRPr lang="en-US" dirty="0"/>
          </a:p>
        </p:txBody>
      </p:sp>
      <p:sp>
        <p:nvSpPr>
          <p:cNvPr id="15" name="Title 1">
            <a:extLst>
              <a:ext uri="{FF2B5EF4-FFF2-40B4-BE49-F238E27FC236}">
                <a16:creationId xmlns:a16="http://schemas.microsoft.com/office/drawing/2014/main" id="{96CC32BB-115E-42DB-ABFB-C306759FF855}"/>
              </a:ext>
            </a:extLst>
          </p:cNvPr>
          <p:cNvSpPr txBox="1">
            <a:spLocks/>
          </p:cNvSpPr>
          <p:nvPr/>
        </p:nvSpPr>
        <p:spPr>
          <a:xfrm>
            <a:off x="66928" y="0"/>
            <a:ext cx="3006472" cy="681037"/>
          </a:xfrm>
          <a:prstGeom prst="rect">
            <a:avLst/>
          </a:prstGeom>
        </p:spPr>
        <p:txBody>
          <a:bodyPr vert="horz" lIns="91440" tIns="45720" rIns="91440" bIns="45720" rtlCol="0" anchor="ctr">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4300" dirty="0">
                <a:latin typeface="Airal"/>
              </a:rPr>
              <a:t>Multiple JPA configuration</a:t>
            </a:r>
          </a:p>
        </p:txBody>
      </p:sp>
      <p:sp>
        <p:nvSpPr>
          <p:cNvPr id="20" name="Text…..">
            <a:extLst>
              <a:ext uri="{FF2B5EF4-FFF2-40B4-BE49-F238E27FC236}">
                <a16:creationId xmlns:a16="http://schemas.microsoft.com/office/drawing/2014/main" id="{1E96445D-F7A4-4066-B1A6-39801AB71D9F}"/>
              </a:ext>
            </a:extLst>
          </p:cNvPr>
          <p:cNvSpPr txBox="1"/>
          <p:nvPr/>
        </p:nvSpPr>
        <p:spPr>
          <a:xfrm>
            <a:off x="0" y="6314242"/>
            <a:ext cx="3962400" cy="54664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just"/>
            <a:r>
              <a:rPr kumimoji="1" lang="en-US" altLang="ko-KR" sz="1000" dirty="0">
                <a:latin typeface="Airal"/>
                <a:cs typeface="Arial" panose="020B0604020202020204" pitchFamily="34" charset="0"/>
              </a:rPr>
              <a:t>[3] S.V. </a:t>
            </a:r>
            <a:r>
              <a:rPr kumimoji="1" lang="en-US" altLang="ko-KR" sz="1000" dirty="0" err="1">
                <a:latin typeface="Airal"/>
                <a:cs typeface="Arial" panose="020B0604020202020204" pitchFamily="34" charset="0"/>
              </a:rPr>
              <a:t>Uchaikin</a:t>
            </a:r>
            <a:r>
              <a:rPr kumimoji="1" lang="fr-FR" altLang="ko-KR" sz="1000" dirty="0">
                <a:latin typeface="Airal"/>
                <a:cs typeface="Arial" panose="020B0604020202020204" pitchFamily="34" charset="0"/>
              </a:rPr>
              <a:t> et al. </a:t>
            </a:r>
            <a:r>
              <a:rPr kumimoji="1" lang="en-US" altLang="ko-KR" sz="1000" i="1" dirty="0">
                <a:latin typeface="Airal"/>
                <a:cs typeface="Arial" panose="020B0604020202020204" pitchFamily="34" charset="0"/>
              </a:rPr>
              <a:t>Front. Phys. </a:t>
            </a:r>
            <a:r>
              <a:rPr kumimoji="1" lang="en-US" altLang="ko-KR" sz="1000" b="1" dirty="0">
                <a:latin typeface="Airal"/>
                <a:cs typeface="Arial" panose="020B0604020202020204" pitchFamily="34" charset="0"/>
              </a:rPr>
              <a:t>12</a:t>
            </a:r>
            <a:r>
              <a:rPr kumimoji="1" lang="en-US" altLang="ko-KR" sz="1000" i="1" dirty="0">
                <a:latin typeface="Airal"/>
                <a:cs typeface="Arial" panose="020B0604020202020204" pitchFamily="34" charset="0"/>
              </a:rPr>
              <a:t>, </a:t>
            </a:r>
            <a:r>
              <a:rPr kumimoji="1" lang="en-US" altLang="ko-KR" sz="1000" dirty="0">
                <a:latin typeface="Airal"/>
                <a:cs typeface="Arial" panose="020B0604020202020204" pitchFamily="34" charset="0"/>
              </a:rPr>
              <a:t>(2024)</a:t>
            </a:r>
          </a:p>
          <a:p>
            <a:pPr algn="just"/>
            <a:r>
              <a:rPr kumimoji="1" lang="en-US" altLang="ko-KR" sz="1000" dirty="0">
                <a:latin typeface="Airal"/>
                <a:cs typeface="Arial" panose="020B0604020202020204" pitchFamily="34" charset="0"/>
              </a:rPr>
              <a:t>[4] B.I. Ivanov et al. </a:t>
            </a:r>
            <a:r>
              <a:rPr kumimoji="1" lang="fr-FR" altLang="ko-KR" sz="1000" i="1" dirty="0" err="1">
                <a:latin typeface="Airal"/>
                <a:cs typeface="Arial" panose="020B0604020202020204" pitchFamily="34" charset="0"/>
              </a:rPr>
              <a:t>Supercond</a:t>
            </a:r>
            <a:r>
              <a:rPr kumimoji="1" lang="fr-FR" altLang="ko-KR" sz="1000" i="1" dirty="0">
                <a:latin typeface="Airal"/>
                <a:cs typeface="Arial" panose="020B0604020202020204" pitchFamily="34" charset="0"/>
              </a:rPr>
              <a:t>. </a:t>
            </a:r>
            <a:r>
              <a:rPr kumimoji="1" lang="fr-FR" altLang="ko-KR" sz="1000" i="1" dirty="0" err="1">
                <a:latin typeface="Airal"/>
                <a:cs typeface="Arial" panose="020B0604020202020204" pitchFamily="34" charset="0"/>
              </a:rPr>
              <a:t>Sci</a:t>
            </a:r>
            <a:r>
              <a:rPr kumimoji="1" lang="fr-FR" altLang="ko-KR" sz="1000" i="1" dirty="0">
                <a:latin typeface="Airal"/>
                <a:cs typeface="Arial" panose="020B0604020202020204" pitchFamily="34" charset="0"/>
              </a:rPr>
              <a:t>. </a:t>
            </a:r>
            <a:r>
              <a:rPr kumimoji="1" lang="fr-FR" altLang="ko-KR" sz="1000" i="1" dirty="0" err="1">
                <a:latin typeface="Airal"/>
                <a:cs typeface="Arial" panose="020B0604020202020204" pitchFamily="34" charset="0"/>
              </a:rPr>
              <a:t>Technol</a:t>
            </a:r>
            <a:r>
              <a:rPr kumimoji="1" lang="fr-FR" altLang="ko-KR" sz="1000" i="1" dirty="0">
                <a:latin typeface="Airal"/>
                <a:cs typeface="Arial" panose="020B0604020202020204" pitchFamily="34" charset="0"/>
              </a:rPr>
              <a:t>. </a:t>
            </a:r>
            <a:r>
              <a:rPr kumimoji="1" lang="fr-FR" altLang="ko-KR" sz="1000" b="1" dirty="0">
                <a:latin typeface="Airal"/>
                <a:cs typeface="Arial" panose="020B0604020202020204" pitchFamily="34" charset="0"/>
              </a:rPr>
              <a:t>39</a:t>
            </a:r>
            <a:r>
              <a:rPr kumimoji="1" lang="fr-FR" altLang="ko-KR" sz="1000" dirty="0">
                <a:latin typeface="Airal"/>
                <a:cs typeface="Arial" panose="020B0604020202020204" pitchFamily="34" charset="0"/>
              </a:rPr>
              <a:t>,</a:t>
            </a:r>
            <a:r>
              <a:rPr kumimoji="1" lang="fr-FR" altLang="ko-KR" sz="1000" b="1" dirty="0">
                <a:latin typeface="Airal"/>
                <a:cs typeface="Arial" panose="020B0604020202020204" pitchFamily="34" charset="0"/>
              </a:rPr>
              <a:t> </a:t>
            </a:r>
            <a:r>
              <a:rPr kumimoji="1" lang="fr-FR" altLang="ko-KR" sz="1000" dirty="0">
                <a:latin typeface="Airal"/>
                <a:cs typeface="Arial" panose="020B0604020202020204" pitchFamily="34" charset="0"/>
              </a:rPr>
              <a:t>025011 (2026</a:t>
            </a:r>
            <a:r>
              <a:rPr kumimoji="1" lang="fr-FR" altLang="ko-KR" sz="1000" dirty="0">
                <a:cs typeface="Arial" panose="020B0604020202020204" pitchFamily="34" charset="0"/>
              </a:rPr>
              <a:t>)</a:t>
            </a:r>
            <a:endParaRPr kumimoji="1" lang="en-US" altLang="ko-KR" sz="1000" dirty="0">
              <a:cs typeface="Arial" panose="020B0604020202020204" pitchFamily="34" charset="0"/>
            </a:endParaRPr>
          </a:p>
        </p:txBody>
      </p:sp>
      <p:sp>
        <p:nvSpPr>
          <p:cNvPr id="28" name="Rectangle 27">
            <a:extLst>
              <a:ext uri="{FF2B5EF4-FFF2-40B4-BE49-F238E27FC236}">
                <a16:creationId xmlns:a16="http://schemas.microsoft.com/office/drawing/2014/main" id="{7247A130-8398-44B0-9046-0E2F5D4EF4F1}"/>
              </a:ext>
            </a:extLst>
          </p:cNvPr>
          <p:cNvSpPr/>
          <p:nvPr/>
        </p:nvSpPr>
        <p:spPr>
          <a:xfrm>
            <a:off x="3678753" y="335728"/>
            <a:ext cx="330710" cy="435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B3C54189-DD85-4049-983E-E002806BC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784" y="524999"/>
            <a:ext cx="7918466" cy="5937967"/>
          </a:xfrm>
          <a:prstGeom prst="rect">
            <a:avLst/>
          </a:prstGeom>
        </p:spPr>
      </p:pic>
    </p:spTree>
    <p:extLst>
      <p:ext uri="{BB962C8B-B14F-4D97-AF65-F5344CB8AC3E}">
        <p14:creationId xmlns:p14="http://schemas.microsoft.com/office/powerpoint/2010/main" val="3152663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23855785-D34A-419E-BC85-86A79575BCCA}"/>
              </a:ext>
            </a:extLst>
          </p:cNvPr>
          <p:cNvSpPr>
            <a:spLocks noGrp="1"/>
          </p:cNvSpPr>
          <p:nvPr>
            <p:ph type="sldNum" sz="quarter" idx="12"/>
          </p:nvPr>
        </p:nvSpPr>
        <p:spPr>
          <a:xfrm>
            <a:off x="9285074" y="6356349"/>
            <a:ext cx="2743200" cy="365125"/>
          </a:xfrm>
        </p:spPr>
        <p:txBody>
          <a:bodyPr/>
          <a:lstStyle/>
          <a:p>
            <a:fld id="{E7B952DE-19CB-4DCF-A103-EC9AA4ABAB57}" type="slidenum">
              <a:rPr lang="en-US" smtClean="0"/>
              <a:t>8</a:t>
            </a:fld>
            <a:endParaRPr lang="en-US" dirty="0"/>
          </a:p>
        </p:txBody>
      </p:sp>
      <p:sp>
        <p:nvSpPr>
          <p:cNvPr id="17" name="Rectangle 16">
            <a:extLst>
              <a:ext uri="{FF2B5EF4-FFF2-40B4-BE49-F238E27FC236}">
                <a16:creationId xmlns:a16="http://schemas.microsoft.com/office/drawing/2014/main" id="{817FD59D-4F4E-475E-B26D-F74BF61A798E}"/>
              </a:ext>
            </a:extLst>
          </p:cNvPr>
          <p:cNvSpPr/>
          <p:nvPr/>
        </p:nvSpPr>
        <p:spPr>
          <a:xfrm>
            <a:off x="0" y="196319"/>
            <a:ext cx="6544778" cy="369332"/>
          </a:xfrm>
          <a:prstGeom prst="rect">
            <a:avLst/>
          </a:prstGeom>
        </p:spPr>
        <p:txBody>
          <a:bodyPr wrap="square">
            <a:spAutoFit/>
          </a:bodyPr>
          <a:lstStyle/>
          <a:p>
            <a:r>
              <a:rPr lang="en-US" altLang="ko-KR" dirty="0">
                <a:latin typeface="Arial" panose="020B0604020202020204" pitchFamily="34" charset="0"/>
                <a:cs typeface="Arial" panose="020B0604020202020204" pitchFamily="34" charset="0"/>
              </a:rPr>
              <a:t>The axion search </a:t>
            </a:r>
            <a:r>
              <a:rPr lang="en-US" altLang="ko-KR" dirty="0" err="1">
                <a:latin typeface="Arial" panose="020B0604020202020204" pitchFamily="34" charset="0"/>
                <a:cs typeface="Arial" panose="020B0604020202020204" pitchFamily="34" charset="0"/>
              </a:rPr>
              <a:t>haloscope</a:t>
            </a:r>
            <a:r>
              <a:rPr lang="en-US" altLang="ko-KR" dirty="0">
                <a:latin typeface="Arial" panose="020B0604020202020204" pitchFamily="34" charset="0"/>
                <a:cs typeface="Arial" panose="020B0604020202020204" pitchFamily="34" charset="0"/>
              </a:rPr>
              <a:t> principal scheme</a:t>
            </a:r>
            <a:endParaRPr lang="en-US" dirty="0"/>
          </a:p>
        </p:txBody>
      </p:sp>
      <p:pic>
        <p:nvPicPr>
          <p:cNvPr id="3" name="Picture 2">
            <a:extLst>
              <a:ext uri="{FF2B5EF4-FFF2-40B4-BE49-F238E27FC236}">
                <a16:creationId xmlns:a16="http://schemas.microsoft.com/office/drawing/2014/main" id="{D4CF86CD-0A1F-4290-A71A-A1E4E5E58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707" y="702811"/>
            <a:ext cx="9367053" cy="5842279"/>
          </a:xfrm>
          <a:prstGeom prst="rect">
            <a:avLst/>
          </a:prstGeom>
        </p:spPr>
      </p:pic>
      <p:sp>
        <p:nvSpPr>
          <p:cNvPr id="27" name="Oval 26">
            <a:extLst>
              <a:ext uri="{FF2B5EF4-FFF2-40B4-BE49-F238E27FC236}">
                <a16:creationId xmlns:a16="http://schemas.microsoft.com/office/drawing/2014/main" id="{32D22249-AF37-4565-B5AD-D29F81662FDD}"/>
              </a:ext>
            </a:extLst>
          </p:cNvPr>
          <p:cNvSpPr/>
          <p:nvPr/>
        </p:nvSpPr>
        <p:spPr>
          <a:xfrm>
            <a:off x="1328450" y="2660825"/>
            <a:ext cx="1716639" cy="2997025"/>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4">
            <p14:nvContentPartPr>
              <p14:cNvPr id="18" name="Ink 17">
                <a:extLst>
                  <a:ext uri="{FF2B5EF4-FFF2-40B4-BE49-F238E27FC236}">
                    <a16:creationId xmlns:a16="http://schemas.microsoft.com/office/drawing/2014/main" id="{D52BD970-E741-481B-A1CA-8238926EB97D}"/>
                  </a:ext>
                </a:extLst>
              </p14:cNvPr>
              <p14:cNvContentPartPr/>
              <p14:nvPr/>
            </p14:nvContentPartPr>
            <p14:xfrm>
              <a:off x="8729686" y="1054463"/>
              <a:ext cx="655560" cy="888840"/>
            </p14:xfrm>
          </p:contentPart>
        </mc:Choice>
        <mc:Fallback>
          <p:pic>
            <p:nvPicPr>
              <p:cNvPr id="18" name="Ink 17">
                <a:extLst>
                  <a:ext uri="{FF2B5EF4-FFF2-40B4-BE49-F238E27FC236}">
                    <a16:creationId xmlns:a16="http://schemas.microsoft.com/office/drawing/2014/main" id="{D52BD970-E741-481B-A1CA-8238926EB97D}"/>
                  </a:ext>
                </a:extLst>
              </p:cNvPr>
              <p:cNvPicPr/>
              <p:nvPr/>
            </p:nvPicPr>
            <p:blipFill>
              <a:blip r:embed="rId5"/>
              <a:stretch>
                <a:fillRect/>
              </a:stretch>
            </p:blipFill>
            <p:spPr>
              <a:xfrm>
                <a:off x="8711696" y="1036463"/>
                <a:ext cx="691180" cy="9244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1" name="Ink 40">
                <a:extLst>
                  <a:ext uri="{FF2B5EF4-FFF2-40B4-BE49-F238E27FC236}">
                    <a16:creationId xmlns:a16="http://schemas.microsoft.com/office/drawing/2014/main" id="{D494CB90-ACE3-4A8C-9453-1778AD84D4DA}"/>
                  </a:ext>
                </a:extLst>
              </p14:cNvPr>
              <p14:cNvContentPartPr/>
              <p14:nvPr/>
            </p14:nvContentPartPr>
            <p14:xfrm>
              <a:off x="2036768" y="3710162"/>
              <a:ext cx="257400" cy="530280"/>
            </p14:xfrm>
          </p:contentPart>
        </mc:Choice>
        <mc:Fallback>
          <p:pic>
            <p:nvPicPr>
              <p:cNvPr id="41" name="Ink 40">
                <a:extLst>
                  <a:ext uri="{FF2B5EF4-FFF2-40B4-BE49-F238E27FC236}">
                    <a16:creationId xmlns:a16="http://schemas.microsoft.com/office/drawing/2014/main" id="{D494CB90-ACE3-4A8C-9453-1778AD84D4DA}"/>
                  </a:ext>
                </a:extLst>
              </p:cNvPr>
              <p:cNvPicPr/>
              <p:nvPr/>
            </p:nvPicPr>
            <p:blipFill>
              <a:blip r:embed="rId7"/>
              <a:stretch>
                <a:fillRect/>
              </a:stretch>
            </p:blipFill>
            <p:spPr>
              <a:xfrm>
                <a:off x="2018768" y="3692162"/>
                <a:ext cx="293040" cy="5659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2" name="Ink 41">
                <a:extLst>
                  <a:ext uri="{FF2B5EF4-FFF2-40B4-BE49-F238E27FC236}">
                    <a16:creationId xmlns:a16="http://schemas.microsoft.com/office/drawing/2014/main" id="{12E47754-9825-4C78-AD45-1E20865C1AAC}"/>
                  </a:ext>
                </a:extLst>
              </p14:cNvPr>
              <p14:cNvContentPartPr/>
              <p14:nvPr/>
            </p14:nvContentPartPr>
            <p14:xfrm>
              <a:off x="2054048" y="4377242"/>
              <a:ext cx="47520" cy="44640"/>
            </p14:xfrm>
          </p:contentPart>
        </mc:Choice>
        <mc:Fallback>
          <p:pic>
            <p:nvPicPr>
              <p:cNvPr id="42" name="Ink 41">
                <a:extLst>
                  <a:ext uri="{FF2B5EF4-FFF2-40B4-BE49-F238E27FC236}">
                    <a16:creationId xmlns:a16="http://schemas.microsoft.com/office/drawing/2014/main" id="{12E47754-9825-4C78-AD45-1E20865C1AAC}"/>
                  </a:ext>
                </a:extLst>
              </p:cNvPr>
              <p:cNvPicPr/>
              <p:nvPr/>
            </p:nvPicPr>
            <p:blipFill>
              <a:blip r:embed="rId9"/>
              <a:stretch>
                <a:fillRect/>
              </a:stretch>
            </p:blipFill>
            <p:spPr>
              <a:xfrm>
                <a:off x="2036048" y="4359386"/>
                <a:ext cx="83160" cy="79995"/>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2" name="Ink 11">
                <a:extLst>
                  <a:ext uri="{FF2B5EF4-FFF2-40B4-BE49-F238E27FC236}">
                    <a16:creationId xmlns:a16="http://schemas.microsoft.com/office/drawing/2014/main" id="{8F8A6477-9ADF-412C-957D-CEC88D5805DC}"/>
                  </a:ext>
                </a:extLst>
              </p14:cNvPr>
              <p14:cNvContentPartPr/>
              <p14:nvPr/>
            </p14:nvContentPartPr>
            <p14:xfrm>
              <a:off x="6544778" y="3891602"/>
              <a:ext cx="257400" cy="530280"/>
            </p14:xfrm>
          </p:contentPart>
        </mc:Choice>
        <mc:Fallback>
          <p:pic>
            <p:nvPicPr>
              <p:cNvPr id="12" name="Ink 11">
                <a:extLst>
                  <a:ext uri="{FF2B5EF4-FFF2-40B4-BE49-F238E27FC236}">
                    <a16:creationId xmlns:a16="http://schemas.microsoft.com/office/drawing/2014/main" id="{8F8A6477-9ADF-412C-957D-CEC88D5805DC}"/>
                  </a:ext>
                </a:extLst>
              </p:cNvPr>
              <p:cNvPicPr/>
              <p:nvPr/>
            </p:nvPicPr>
            <p:blipFill>
              <a:blip r:embed="rId7"/>
              <a:stretch>
                <a:fillRect/>
              </a:stretch>
            </p:blipFill>
            <p:spPr>
              <a:xfrm>
                <a:off x="6526778" y="3873602"/>
                <a:ext cx="293040" cy="5659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3" name="Ink 12">
                <a:extLst>
                  <a:ext uri="{FF2B5EF4-FFF2-40B4-BE49-F238E27FC236}">
                    <a16:creationId xmlns:a16="http://schemas.microsoft.com/office/drawing/2014/main" id="{BD49086F-AE74-4969-9887-F886F997B711}"/>
                  </a:ext>
                </a:extLst>
              </p14:cNvPr>
              <p14:cNvContentPartPr/>
              <p14:nvPr/>
            </p14:nvContentPartPr>
            <p14:xfrm>
              <a:off x="6562058" y="4558682"/>
              <a:ext cx="47520" cy="44640"/>
            </p14:xfrm>
          </p:contentPart>
        </mc:Choice>
        <mc:Fallback>
          <p:pic>
            <p:nvPicPr>
              <p:cNvPr id="13" name="Ink 12">
                <a:extLst>
                  <a:ext uri="{FF2B5EF4-FFF2-40B4-BE49-F238E27FC236}">
                    <a16:creationId xmlns:a16="http://schemas.microsoft.com/office/drawing/2014/main" id="{BD49086F-AE74-4969-9887-F886F997B711}"/>
                  </a:ext>
                </a:extLst>
              </p:cNvPr>
              <p:cNvPicPr/>
              <p:nvPr/>
            </p:nvPicPr>
            <p:blipFill>
              <a:blip r:embed="rId9"/>
              <a:stretch>
                <a:fillRect/>
              </a:stretch>
            </p:blipFill>
            <p:spPr>
              <a:xfrm>
                <a:off x="6544058" y="4540826"/>
                <a:ext cx="83160" cy="79995"/>
              </a:xfrm>
              <a:prstGeom prst="rect">
                <a:avLst/>
              </a:prstGeom>
            </p:spPr>
          </p:pic>
        </mc:Fallback>
      </mc:AlternateContent>
      <p:sp>
        <p:nvSpPr>
          <p:cNvPr id="14" name="Oval 13">
            <a:extLst>
              <a:ext uri="{FF2B5EF4-FFF2-40B4-BE49-F238E27FC236}">
                <a16:creationId xmlns:a16="http://schemas.microsoft.com/office/drawing/2014/main" id="{DB0FD3B1-D13F-4EB0-B0F1-62A4C5723344}"/>
              </a:ext>
            </a:extLst>
          </p:cNvPr>
          <p:cNvSpPr/>
          <p:nvPr/>
        </p:nvSpPr>
        <p:spPr>
          <a:xfrm>
            <a:off x="5727498" y="2658229"/>
            <a:ext cx="1716639" cy="2997025"/>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551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AF7F00C-4BC4-4AC0-B3D5-CA2E41ECADC7}"/>
              </a:ext>
            </a:extLst>
          </p:cNvPr>
          <p:cNvSpPr txBox="1"/>
          <p:nvPr/>
        </p:nvSpPr>
        <p:spPr>
          <a:xfrm>
            <a:off x="0" y="-69696"/>
            <a:ext cx="11916229" cy="400110"/>
          </a:xfrm>
          <a:prstGeom prst="rect">
            <a:avLst/>
          </a:prstGeom>
          <a:noFill/>
        </p:spPr>
        <p:txBody>
          <a:bodyPr wrap="square" rtlCol="0">
            <a:spAutoFit/>
          </a:bodyPr>
          <a:lstStyle/>
          <a:p>
            <a:r>
              <a:rPr kumimoji="1" lang="en-US" altLang="ko-KR" sz="2000" dirty="0">
                <a:latin typeface="Arial" panose="020B0604020202020204" pitchFamily="34" charset="0"/>
                <a:cs typeface="Arial" panose="020B0604020202020204" pitchFamily="34" charset="0"/>
              </a:rPr>
              <a:t>Superconducting magnet and compensation coil</a:t>
            </a:r>
            <a:endParaRPr kumimoji="1" lang="ko-KR" altLang="en-US" sz="2000" dirty="0">
              <a:latin typeface="Arial" panose="020B0604020202020204" pitchFamily="34" charset="0"/>
              <a:cs typeface="Arial" panose="020B0604020202020204" pitchFamily="34" charset="0"/>
            </a:endParaRPr>
          </a:p>
        </p:txBody>
      </p:sp>
      <p:sp>
        <p:nvSpPr>
          <p:cNvPr id="13" name="Text…..">
            <a:extLst>
              <a:ext uri="{FF2B5EF4-FFF2-40B4-BE49-F238E27FC236}">
                <a16:creationId xmlns:a16="http://schemas.microsoft.com/office/drawing/2014/main" id="{190CE6A7-3CDE-4EFF-A3AD-D4DD5C07F4BC}"/>
              </a:ext>
            </a:extLst>
          </p:cNvPr>
          <p:cNvSpPr txBox="1"/>
          <p:nvPr/>
        </p:nvSpPr>
        <p:spPr>
          <a:xfrm>
            <a:off x="-68185" y="6503975"/>
            <a:ext cx="3050686" cy="42353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8281" tIns="118281" rIns="118281" bIns="118281" anchor="t">
            <a:spAutoFit/>
          </a:bodyPr>
          <a:lstStyle>
            <a:lvl1pPr>
              <a:defRPr sz="2800" b="0">
                <a:latin typeface="Times New Roman"/>
                <a:ea typeface="Times New Roman"/>
                <a:cs typeface="Times New Roman"/>
                <a:sym typeface="Times New Roman"/>
              </a:defRPr>
            </a:lvl1pPr>
          </a:lstStyle>
          <a:p>
            <a:r>
              <a:rPr lang="en-US" altLang="ko-KR" sz="1200" dirty="0">
                <a:latin typeface="Arial" panose="020B0604020202020204" pitchFamily="34" charset="0"/>
                <a:cs typeface="Arial" panose="020B0604020202020204" pitchFamily="34" charset="0"/>
              </a:rPr>
              <a:t>[2] https://www.oxinst.com.</a:t>
            </a:r>
            <a:r>
              <a:rPr lang="en-US" altLang="ko-KR" sz="1200" b="1" dirty="0">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0A0BA73B-4943-4AC5-8DAE-C6B07D4CD058}"/>
              </a:ext>
            </a:extLst>
          </p:cNvPr>
          <p:cNvPicPr>
            <a:picLocks noChangeAspect="1"/>
          </p:cNvPicPr>
          <p:nvPr/>
        </p:nvPicPr>
        <p:blipFill rotWithShape="1">
          <a:blip r:embed="rId3"/>
          <a:srcRect l="50367" b="17034"/>
          <a:stretch/>
        </p:blipFill>
        <p:spPr>
          <a:xfrm>
            <a:off x="5894984" y="2276241"/>
            <a:ext cx="2314195" cy="4339189"/>
          </a:xfrm>
          <a:prstGeom prst="rect">
            <a:avLst/>
          </a:prstGeom>
        </p:spPr>
      </p:pic>
      <p:pic>
        <p:nvPicPr>
          <p:cNvPr id="6" name="Picture 5">
            <a:extLst>
              <a:ext uri="{FF2B5EF4-FFF2-40B4-BE49-F238E27FC236}">
                <a16:creationId xmlns:a16="http://schemas.microsoft.com/office/drawing/2014/main" id="{EDD8C77D-5BD0-4B19-B94D-398C94A03B42}"/>
              </a:ext>
            </a:extLst>
          </p:cNvPr>
          <p:cNvPicPr>
            <a:picLocks noChangeAspect="1"/>
          </p:cNvPicPr>
          <p:nvPr/>
        </p:nvPicPr>
        <p:blipFill rotWithShape="1">
          <a:blip r:embed="rId4">
            <a:extLst>
              <a:ext uri="{28A0092B-C50C-407E-A947-70E740481C1C}">
                <a14:useLocalDpi xmlns:a14="http://schemas.microsoft.com/office/drawing/2010/main" val="0"/>
              </a:ext>
            </a:extLst>
          </a:blip>
          <a:srcRect l="33835" t="12377" r="32761" b="14167"/>
          <a:stretch/>
        </p:blipFill>
        <p:spPr>
          <a:xfrm>
            <a:off x="443461" y="515079"/>
            <a:ext cx="1836042" cy="6049423"/>
          </a:xfrm>
          <a:prstGeom prst="rect">
            <a:avLst/>
          </a:prstGeom>
        </p:spPr>
      </p:pic>
      <p:sp>
        <p:nvSpPr>
          <p:cNvPr id="7" name="Slide Number Placeholder 6">
            <a:extLst>
              <a:ext uri="{FF2B5EF4-FFF2-40B4-BE49-F238E27FC236}">
                <a16:creationId xmlns:a16="http://schemas.microsoft.com/office/drawing/2014/main" id="{2E310C28-95C3-4D8B-85C3-E17B20EFB96E}"/>
              </a:ext>
            </a:extLst>
          </p:cNvPr>
          <p:cNvSpPr>
            <a:spLocks noGrp="1"/>
          </p:cNvSpPr>
          <p:nvPr>
            <p:ph type="sldNum" sz="quarter" idx="12"/>
          </p:nvPr>
        </p:nvSpPr>
        <p:spPr>
          <a:xfrm>
            <a:off x="11437762" y="6356350"/>
            <a:ext cx="464820" cy="365125"/>
          </a:xfrm>
        </p:spPr>
        <p:txBody>
          <a:bodyPr/>
          <a:lstStyle/>
          <a:p>
            <a:fld id="{E7B952DE-19CB-4DCF-A103-EC9AA4ABAB57}" type="slidenum">
              <a:rPr lang="en-US" smtClean="0"/>
              <a:t>9</a:t>
            </a:fld>
            <a:endParaRPr lang="en-US" dirty="0"/>
          </a:p>
        </p:txBody>
      </p:sp>
      <mc:AlternateContent xmlns:mc="http://schemas.openxmlformats.org/markup-compatibility/2006" xmlns:a14="http://schemas.microsoft.com/office/drawing/2010/main">
        <mc:Choice Requires="a14">
          <p:sp>
            <p:nvSpPr>
              <p:cNvPr id="26" name="TextBox 4">
                <a:extLst>
                  <a:ext uri="{FF2B5EF4-FFF2-40B4-BE49-F238E27FC236}">
                    <a16:creationId xmlns:a16="http://schemas.microsoft.com/office/drawing/2014/main" id="{7D921435-55C9-4757-A623-105B2DA4E252}"/>
                  </a:ext>
                </a:extLst>
              </p:cNvPr>
              <p:cNvSpPr txBox="1"/>
              <p:nvPr/>
            </p:nvSpPr>
            <p:spPr>
              <a:xfrm>
                <a:off x="2490010" y="542066"/>
                <a:ext cx="9258529" cy="752322"/>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sSubSup>
                        <m:sSubSupPr>
                          <m:ctrlPr>
                            <a:rPr lang="en-US" altLang="ko-KR" sz="2000" i="1" smtClean="0">
                              <a:solidFill>
                                <a:schemeClr val="tx1"/>
                              </a:solidFill>
                              <a:latin typeface="Cambria Math" panose="02040503050406030204" pitchFamily="18" charset="0"/>
                            </a:rPr>
                          </m:ctrlPr>
                        </m:sSubSupPr>
                        <m:e>
                          <m:r>
                            <a:rPr lang="en-US" altLang="ko-KR" sz="2000" i="1">
                              <a:solidFill>
                                <a:schemeClr val="tx1"/>
                              </a:solidFill>
                              <a:latin typeface="Cambria Math" panose="02040503050406030204" pitchFamily="18" charset="0"/>
                            </a:rPr>
                            <m:t>𝑃</m:t>
                          </m:r>
                        </m:e>
                        <m:sub>
                          <m:r>
                            <a:rPr lang="en-US" altLang="ko-KR" sz="2000" i="1">
                              <a:solidFill>
                                <a:schemeClr val="tx1"/>
                              </a:solidFill>
                              <a:latin typeface="Cambria Math" panose="02040503050406030204" pitchFamily="18" charset="0"/>
                            </a:rPr>
                            <m:t>𝑎</m:t>
                          </m:r>
                        </m:sub>
                        <m:sup>
                          <m:r>
                            <a:rPr lang="en-US" altLang="ko-KR" sz="2000" i="1">
                              <a:solidFill>
                                <a:schemeClr val="tx1"/>
                              </a:solidFill>
                              <a:latin typeface="Cambria Math" panose="02040503050406030204" pitchFamily="18" charset="0"/>
                            </a:rPr>
                            <m:t>𝑎</m:t>
                          </m:r>
                          <m:r>
                            <a:rPr lang="en-US" altLang="ko-KR" sz="2000" i="1">
                              <a:solidFill>
                                <a:schemeClr val="tx1"/>
                              </a:solidFill>
                              <a:latin typeface="Cambria Math" panose="02040503050406030204" pitchFamily="18" charset="0"/>
                            </a:rPr>
                            <m:t>𝛾𝛾</m:t>
                          </m:r>
                        </m:sup>
                      </m:sSubSup>
                      <m:r>
                        <a:rPr lang="en-US" altLang="ko-KR" sz="2000" i="1">
                          <a:solidFill>
                            <a:schemeClr val="tx1"/>
                          </a:solidFill>
                          <a:latin typeface="Cambria Math" panose="02040503050406030204" pitchFamily="18" charset="0"/>
                        </a:rPr>
                        <m:t>=</m:t>
                      </m:r>
                      <m:r>
                        <a:rPr lang="en-US" altLang="ko-KR" sz="2000" b="0" i="1" smtClean="0">
                          <a:solidFill>
                            <a:schemeClr val="tx1"/>
                          </a:solidFill>
                          <a:latin typeface="Cambria Math" panose="02040503050406030204" pitchFamily="18" charset="0"/>
                        </a:rPr>
                        <m:t>22.51×</m:t>
                      </m:r>
                      <m:sSup>
                        <m:sSupPr>
                          <m:ctrlPr>
                            <a:rPr lang="en-US" altLang="ko-KR" sz="2000" b="0" i="1" smtClean="0">
                              <a:solidFill>
                                <a:schemeClr val="tx1"/>
                              </a:solidFill>
                              <a:latin typeface="Cambria Math" panose="02040503050406030204" pitchFamily="18" charset="0"/>
                            </a:rPr>
                          </m:ctrlPr>
                        </m:sSupPr>
                        <m:e>
                          <m:r>
                            <a:rPr lang="en-US" altLang="ko-KR" sz="2000" b="0" i="1" smtClean="0">
                              <a:solidFill>
                                <a:schemeClr val="tx1"/>
                              </a:solidFill>
                              <a:latin typeface="Cambria Math" panose="02040503050406030204" pitchFamily="18" charset="0"/>
                            </a:rPr>
                            <m:t>10</m:t>
                          </m:r>
                        </m:e>
                        <m:sup>
                          <m:r>
                            <a:rPr lang="en-US" altLang="ko-KR" sz="2000" b="0" i="1" smtClean="0">
                              <a:solidFill>
                                <a:schemeClr val="tx1"/>
                              </a:solidFill>
                              <a:latin typeface="Cambria Math" panose="02040503050406030204" pitchFamily="18" charset="0"/>
                            </a:rPr>
                            <m:t>−24</m:t>
                          </m:r>
                        </m:sup>
                      </m:sSup>
                      <m:r>
                        <a:rPr lang="en-US" altLang="ko-KR" sz="2000" b="0" i="0" smtClean="0">
                          <a:solidFill>
                            <a:schemeClr val="tx1"/>
                          </a:solidFill>
                          <a:latin typeface="Cambria Math" panose="02040503050406030204" pitchFamily="18" charset="0"/>
                        </a:rPr>
                        <m:t> [</m:t>
                      </m:r>
                      <m:r>
                        <m:rPr>
                          <m:sty m:val="p"/>
                        </m:rPr>
                        <a:rPr lang="en-US" altLang="ko-KR" sz="2000" b="0" i="0" smtClean="0">
                          <a:solidFill>
                            <a:schemeClr val="tx1"/>
                          </a:solidFill>
                          <a:latin typeface="Cambria Math" panose="02040503050406030204" pitchFamily="18" charset="0"/>
                        </a:rPr>
                        <m:t>W</m:t>
                      </m:r>
                      <m:r>
                        <a:rPr lang="en-US" altLang="ko-KR" sz="2000" b="0" i="0" smtClean="0">
                          <a:solidFill>
                            <a:schemeClr val="tx1"/>
                          </a:solidFill>
                          <a:latin typeface="Cambria Math" panose="02040503050406030204" pitchFamily="18" charset="0"/>
                        </a:rPr>
                        <m:t>] </m:t>
                      </m:r>
                      <m:sSup>
                        <m:sSupPr>
                          <m:ctrlPr>
                            <a:rPr lang="en-US" altLang="ko-KR" sz="2000" b="0" i="1" smtClean="0">
                              <a:solidFill>
                                <a:schemeClr val="tx1"/>
                              </a:solidFill>
                              <a:latin typeface="Cambria Math" panose="02040503050406030204" pitchFamily="18" charset="0"/>
                            </a:rPr>
                          </m:ctrlPr>
                        </m:sSupPr>
                        <m:e>
                          <m:d>
                            <m:dPr>
                              <m:ctrlPr>
                                <a:rPr lang="en-US" altLang="ko-KR" sz="2000" b="0" i="1" smtClean="0">
                                  <a:solidFill>
                                    <a:schemeClr val="tx1"/>
                                  </a:solidFill>
                                  <a:latin typeface="Cambria Math" panose="02040503050406030204" pitchFamily="18" charset="0"/>
                                </a:rPr>
                              </m:ctrlPr>
                            </m:dPr>
                            <m:e>
                              <m:f>
                                <m:fPr>
                                  <m:ctrlPr>
                                    <a:rPr lang="en-US" altLang="ko-KR" sz="2000" b="0" i="1" smtClean="0">
                                      <a:solidFill>
                                        <a:schemeClr val="tx1"/>
                                      </a:solidFill>
                                      <a:latin typeface="Cambria Math" panose="02040503050406030204" pitchFamily="18" charset="0"/>
                                    </a:rPr>
                                  </m:ctrlPr>
                                </m:fPr>
                                <m:num>
                                  <m:sSub>
                                    <m:sSubPr>
                                      <m:ctrlPr>
                                        <a:rPr lang="en-US" altLang="ko-KR" sz="2000" b="0" i="1" smtClean="0">
                                          <a:solidFill>
                                            <a:schemeClr val="tx1"/>
                                          </a:solidFill>
                                          <a:latin typeface="Cambria Math" panose="02040503050406030204" pitchFamily="18" charset="0"/>
                                        </a:rPr>
                                      </m:ctrlPr>
                                    </m:sSubPr>
                                    <m:e>
                                      <m:r>
                                        <m:rPr>
                                          <m:sty m:val="p"/>
                                        </m:rPr>
                                        <a:rPr lang="en-US" altLang="ko-KR" sz="2000" b="0" i="0" smtClean="0">
                                          <a:solidFill>
                                            <a:schemeClr val="tx1"/>
                                          </a:solidFill>
                                          <a:latin typeface="Cambria Math" panose="02040503050406030204" pitchFamily="18" charset="0"/>
                                        </a:rPr>
                                        <m:t>g</m:t>
                                      </m:r>
                                    </m:e>
                                    <m:sub>
                                      <m:r>
                                        <a:rPr lang="en-US" altLang="ko-KR" sz="2000" b="0" i="1" smtClean="0">
                                          <a:solidFill>
                                            <a:schemeClr val="tx1"/>
                                          </a:solidFill>
                                          <a:latin typeface="Cambria Math" panose="02040503050406030204" pitchFamily="18" charset="0"/>
                                        </a:rPr>
                                        <m:t>𝛾</m:t>
                                      </m:r>
                                    </m:sub>
                                  </m:sSub>
                                </m:num>
                                <m:den>
                                  <m:r>
                                    <a:rPr lang="en-US" altLang="ko-KR" sz="2000" b="0" i="1" smtClean="0">
                                      <a:solidFill>
                                        <a:schemeClr val="tx1"/>
                                      </a:solidFill>
                                      <a:latin typeface="Cambria Math" panose="02040503050406030204" pitchFamily="18" charset="0"/>
                                    </a:rPr>
                                    <m:t>0.36</m:t>
                                  </m:r>
                                </m:den>
                              </m:f>
                            </m:e>
                          </m:d>
                        </m:e>
                        <m:sup>
                          <m:r>
                            <a:rPr lang="en-US" altLang="ko-KR" sz="2000" b="0" i="1" smtClean="0">
                              <a:solidFill>
                                <a:schemeClr val="tx1"/>
                              </a:solidFill>
                              <a:latin typeface="Cambria Math" panose="02040503050406030204" pitchFamily="18" charset="0"/>
                            </a:rPr>
                            <m:t>2</m:t>
                          </m:r>
                        </m:sup>
                      </m:sSup>
                      <m:sSup>
                        <m:sSupPr>
                          <m:ctrlPr>
                            <a:rPr lang="en-US" altLang="ko-KR" sz="2000" b="0" i="1" smtClean="0">
                              <a:solidFill>
                                <a:schemeClr val="tx1"/>
                              </a:solidFill>
                              <a:latin typeface="Cambria Math" panose="02040503050406030204" pitchFamily="18" charset="0"/>
                            </a:rPr>
                          </m:ctrlPr>
                        </m:sSupPr>
                        <m:e>
                          <m:d>
                            <m:dPr>
                              <m:ctrlPr>
                                <a:rPr lang="en-US" altLang="ko-KR" sz="2000" b="0" i="1" smtClean="0">
                                  <a:solidFill>
                                    <a:schemeClr val="tx1"/>
                                  </a:solidFill>
                                  <a:latin typeface="Cambria Math" panose="02040503050406030204" pitchFamily="18" charset="0"/>
                                </a:rPr>
                              </m:ctrlPr>
                            </m:dPr>
                            <m:e>
                              <m:f>
                                <m:fPr>
                                  <m:ctrlPr>
                                    <a:rPr lang="en-US" altLang="ko-KR" sz="2000" b="0" i="1" smtClean="0">
                                      <a:solidFill>
                                        <a:schemeClr val="tx1"/>
                                      </a:solidFill>
                                      <a:latin typeface="Cambria Math" panose="02040503050406030204" pitchFamily="18" charset="0"/>
                                    </a:rPr>
                                  </m:ctrlPr>
                                </m:fPr>
                                <m:num>
                                  <m:sSub>
                                    <m:sSubPr>
                                      <m:ctrlPr>
                                        <a:rPr lang="en-US" altLang="ko-KR" sz="2000" b="0" i="1" smtClean="0">
                                          <a:solidFill>
                                            <a:schemeClr val="tx1"/>
                                          </a:solidFill>
                                          <a:latin typeface="Cambria Math" panose="02040503050406030204" pitchFamily="18" charset="0"/>
                                        </a:rPr>
                                      </m:ctrlPr>
                                    </m:sSubPr>
                                    <m:e>
                                      <m:r>
                                        <a:rPr lang="en-US" altLang="ko-KR" sz="2000" b="0" i="1" smtClean="0">
                                          <a:solidFill>
                                            <a:schemeClr val="tx1"/>
                                          </a:solidFill>
                                          <a:latin typeface="Cambria Math" panose="02040503050406030204" pitchFamily="18" charset="0"/>
                                        </a:rPr>
                                        <m:t>𝐵</m:t>
                                      </m:r>
                                    </m:e>
                                    <m:sub>
                                      <m:r>
                                        <m:rPr>
                                          <m:sty m:val="p"/>
                                        </m:rPr>
                                        <a:rPr lang="en-US" altLang="ko-KR" sz="2000" b="0" i="0" smtClean="0">
                                          <a:solidFill>
                                            <a:schemeClr val="tx1"/>
                                          </a:solidFill>
                                          <a:latin typeface="Cambria Math" panose="02040503050406030204" pitchFamily="18" charset="0"/>
                                        </a:rPr>
                                        <m:t>avg</m:t>
                                      </m:r>
                                    </m:sub>
                                  </m:sSub>
                                </m:num>
                                <m:den>
                                  <m:r>
                                    <a:rPr lang="en-US" altLang="ko-KR" sz="2000" b="0" i="1" smtClean="0">
                                      <a:solidFill>
                                        <a:schemeClr val="tx1"/>
                                      </a:solidFill>
                                      <a:latin typeface="Cambria Math" panose="02040503050406030204" pitchFamily="18" charset="0"/>
                                    </a:rPr>
                                    <m:t>10.55 </m:t>
                                  </m:r>
                                  <m:r>
                                    <m:rPr>
                                      <m:sty m:val="p"/>
                                    </m:rPr>
                                    <a:rPr lang="en-US" altLang="ko-KR" sz="2000" b="0" i="0" smtClean="0">
                                      <a:solidFill>
                                        <a:schemeClr val="tx1"/>
                                      </a:solidFill>
                                      <a:latin typeface="Cambria Math" panose="02040503050406030204" pitchFamily="18" charset="0"/>
                                    </a:rPr>
                                    <m:t>T</m:t>
                                  </m:r>
                                </m:den>
                              </m:f>
                            </m:e>
                          </m:d>
                        </m:e>
                        <m:sup>
                          <m:r>
                            <a:rPr lang="en-US" altLang="ko-KR" sz="2000" b="0" i="1" smtClean="0">
                              <a:solidFill>
                                <a:schemeClr val="tx1"/>
                              </a:solidFill>
                              <a:latin typeface="Cambria Math" panose="02040503050406030204" pitchFamily="18" charset="0"/>
                            </a:rPr>
                            <m:t>2</m:t>
                          </m:r>
                        </m:sup>
                      </m:sSup>
                      <m:d>
                        <m:dPr>
                          <m:ctrlPr>
                            <a:rPr lang="en-US" altLang="ko-KR" sz="2000" i="1" smtClean="0">
                              <a:solidFill>
                                <a:schemeClr val="tx1"/>
                              </a:solidFill>
                              <a:latin typeface="Cambria Math" panose="02040503050406030204" pitchFamily="18" charset="0"/>
                            </a:rPr>
                          </m:ctrlPr>
                        </m:dPr>
                        <m:e>
                          <m:f>
                            <m:fPr>
                              <m:ctrlPr>
                                <a:rPr lang="en-US" altLang="ko-KR" sz="2000" i="1">
                                  <a:solidFill>
                                    <a:schemeClr val="tx1"/>
                                  </a:solidFill>
                                  <a:latin typeface="Cambria Math" panose="02040503050406030204" pitchFamily="18" charset="0"/>
                                </a:rPr>
                              </m:ctrlPr>
                            </m:fPr>
                            <m:num>
                              <m:r>
                                <a:rPr lang="en-US" altLang="ko-KR" sz="2000" i="1">
                                  <a:solidFill>
                                    <a:schemeClr val="tx1"/>
                                  </a:solidFill>
                                  <a:latin typeface="Cambria Math" panose="02040503050406030204" pitchFamily="18" charset="0"/>
                                </a:rPr>
                                <m:t>𝑉</m:t>
                              </m:r>
                            </m:num>
                            <m:den>
                              <m:r>
                                <a:rPr lang="en-US" altLang="ko-KR" sz="2000" i="1">
                                  <a:solidFill>
                                    <a:schemeClr val="tx1"/>
                                  </a:solidFill>
                                  <a:latin typeface="Cambria Math" panose="02040503050406030204" pitchFamily="18" charset="0"/>
                                </a:rPr>
                                <m:t>36.85 </m:t>
                              </m:r>
                              <m:r>
                                <a:rPr lang="en-US" altLang="ko-KR" sz="2000" i="1">
                                  <a:solidFill>
                                    <a:schemeClr val="tx1"/>
                                  </a:solidFill>
                                  <a:latin typeface="Cambria Math" panose="02040503050406030204" pitchFamily="18" charset="0"/>
                                </a:rPr>
                                <m:t>𝐿</m:t>
                              </m:r>
                            </m:den>
                          </m:f>
                        </m:e>
                      </m:d>
                      <m:d>
                        <m:dPr>
                          <m:ctrlPr>
                            <a:rPr lang="en-US" altLang="ko-KR" sz="2000" i="1">
                              <a:solidFill>
                                <a:schemeClr val="tx1"/>
                              </a:solidFill>
                              <a:latin typeface="Cambria Math" panose="02040503050406030204" pitchFamily="18" charset="0"/>
                            </a:rPr>
                          </m:ctrlPr>
                        </m:dPr>
                        <m:e>
                          <m:f>
                            <m:fPr>
                              <m:ctrlPr>
                                <a:rPr lang="en-US" altLang="ko-KR" sz="2000" i="1">
                                  <a:solidFill>
                                    <a:schemeClr val="tx1"/>
                                  </a:solidFill>
                                  <a:latin typeface="Cambria Math" panose="02040503050406030204" pitchFamily="18" charset="0"/>
                                </a:rPr>
                              </m:ctrlPr>
                            </m:fPr>
                            <m:num>
                              <m:r>
                                <a:rPr lang="en-US" altLang="ko-KR" sz="2000" i="1">
                                  <a:solidFill>
                                    <a:schemeClr val="tx1"/>
                                  </a:solidFill>
                                  <a:latin typeface="Cambria Math" panose="02040503050406030204" pitchFamily="18" charset="0"/>
                                </a:rPr>
                                <m:t>𝐶</m:t>
                              </m:r>
                            </m:num>
                            <m:den>
                              <m:r>
                                <a:rPr lang="en-US" altLang="ko-KR" sz="2000" i="1">
                                  <a:solidFill>
                                    <a:schemeClr val="tx1"/>
                                  </a:solidFill>
                                  <a:latin typeface="Cambria Math" panose="02040503050406030204" pitchFamily="18" charset="0"/>
                                </a:rPr>
                                <m:t>0.6</m:t>
                              </m:r>
                            </m:den>
                          </m:f>
                        </m:e>
                      </m:d>
                      <m:d>
                        <m:dPr>
                          <m:ctrlPr>
                            <a:rPr lang="en-US" altLang="ko-KR" sz="2000" i="1">
                              <a:solidFill>
                                <a:schemeClr val="tx1"/>
                              </a:solidFill>
                              <a:latin typeface="Cambria Math" panose="02040503050406030204" pitchFamily="18" charset="0"/>
                            </a:rPr>
                          </m:ctrlPr>
                        </m:dPr>
                        <m:e>
                          <m:f>
                            <m:fPr>
                              <m:ctrlPr>
                                <a:rPr lang="en-US" altLang="ko-KR" sz="2000" i="1">
                                  <a:solidFill>
                                    <a:schemeClr val="tx1"/>
                                  </a:solidFill>
                                  <a:latin typeface="Cambria Math" panose="02040503050406030204" pitchFamily="18" charset="0"/>
                                </a:rPr>
                              </m:ctrlPr>
                            </m:fPr>
                            <m:num>
                              <m:sSub>
                                <m:sSubPr>
                                  <m:ctrlPr>
                                    <a:rPr lang="en-US" altLang="ko-KR" sz="2000" i="1">
                                      <a:solidFill>
                                        <a:schemeClr val="tx1"/>
                                      </a:solidFill>
                                      <a:latin typeface="Cambria Math" panose="02040503050406030204" pitchFamily="18" charset="0"/>
                                    </a:rPr>
                                  </m:ctrlPr>
                                </m:sSubPr>
                                <m:e>
                                  <m:r>
                                    <a:rPr lang="en-US" altLang="ko-KR" sz="2000" i="1">
                                      <a:solidFill>
                                        <a:schemeClr val="tx1"/>
                                      </a:solidFill>
                                      <a:latin typeface="Cambria Math" panose="02040503050406030204" pitchFamily="18" charset="0"/>
                                    </a:rPr>
                                    <m:t>𝑄</m:t>
                                  </m:r>
                                </m:e>
                                <m:sub>
                                  <m:r>
                                    <a:rPr lang="en-US" altLang="ko-KR" sz="2000" i="1">
                                      <a:solidFill>
                                        <a:schemeClr val="tx1"/>
                                      </a:solidFill>
                                      <a:latin typeface="Cambria Math" panose="02040503050406030204" pitchFamily="18" charset="0"/>
                                    </a:rPr>
                                    <m:t>𝐿</m:t>
                                  </m:r>
                                </m:sub>
                              </m:sSub>
                            </m:num>
                            <m:den>
                              <m:r>
                                <a:rPr lang="en-US" altLang="ko-KR" sz="2000" i="1">
                                  <a:solidFill>
                                    <a:schemeClr val="tx1"/>
                                  </a:solidFill>
                                  <a:latin typeface="Cambria Math" panose="02040503050406030204" pitchFamily="18" charset="0"/>
                                </a:rPr>
                                <m:t>35000</m:t>
                              </m:r>
                            </m:den>
                          </m:f>
                        </m:e>
                      </m:d>
                      <m:d>
                        <m:dPr>
                          <m:ctrlPr>
                            <a:rPr lang="en-US" altLang="ko-KR" sz="2000" i="1">
                              <a:solidFill>
                                <a:schemeClr val="tx1"/>
                              </a:solidFill>
                              <a:latin typeface="Cambria Math" panose="02040503050406030204" pitchFamily="18" charset="0"/>
                            </a:rPr>
                          </m:ctrlPr>
                        </m:dPr>
                        <m:e>
                          <m:f>
                            <m:fPr>
                              <m:ctrlPr>
                                <a:rPr lang="en-US" altLang="ko-KR" sz="2000" i="1">
                                  <a:solidFill>
                                    <a:schemeClr val="tx1"/>
                                  </a:solidFill>
                                  <a:latin typeface="Cambria Math" panose="02040503050406030204" pitchFamily="18" charset="0"/>
                                </a:rPr>
                              </m:ctrlPr>
                            </m:fPr>
                            <m:num>
                              <m:r>
                                <a:rPr lang="en-US" altLang="ko-KR" sz="2000" i="1">
                                  <a:solidFill>
                                    <a:schemeClr val="tx1"/>
                                  </a:solidFill>
                                  <a:latin typeface="Cambria Math" panose="02040503050406030204" pitchFamily="18" charset="0"/>
                                </a:rPr>
                                <m:t>𝜈</m:t>
                              </m:r>
                            </m:num>
                            <m:den>
                              <m:r>
                                <a:rPr lang="en-US" altLang="ko-KR" sz="2000" i="1">
                                  <a:solidFill>
                                    <a:schemeClr val="tx1"/>
                                  </a:solidFill>
                                  <a:latin typeface="Cambria Math" panose="02040503050406030204" pitchFamily="18" charset="0"/>
                                </a:rPr>
                                <m:t>1.1 </m:t>
                              </m:r>
                              <m:r>
                                <m:rPr>
                                  <m:sty m:val="p"/>
                                </m:rPr>
                                <a:rPr lang="en-US" altLang="ko-KR" sz="2000">
                                  <a:solidFill>
                                    <a:schemeClr val="tx1"/>
                                  </a:solidFill>
                                  <a:latin typeface="Cambria Math" panose="02040503050406030204" pitchFamily="18" charset="0"/>
                                </a:rPr>
                                <m:t>GHz</m:t>
                              </m:r>
                              <m:r>
                                <a:rPr lang="en-US" altLang="ko-KR" sz="2000" i="1">
                                  <a:solidFill>
                                    <a:schemeClr val="tx1"/>
                                  </a:solidFill>
                                  <a:latin typeface="Cambria Math" panose="02040503050406030204" pitchFamily="18" charset="0"/>
                                </a:rPr>
                                <m:t> </m:t>
                              </m:r>
                            </m:den>
                          </m:f>
                        </m:e>
                      </m:d>
                    </m:oMath>
                  </m:oMathPara>
                </a14:m>
                <a:endParaRPr lang="en-US" altLang="ko-KR" sz="2000" b="0" i="1" dirty="0">
                  <a:solidFill>
                    <a:schemeClr val="tx1"/>
                  </a:solidFill>
                  <a:latin typeface="Cambria Math" panose="02040503050406030204" pitchFamily="18" charset="0"/>
                </a:endParaRPr>
              </a:p>
            </p:txBody>
          </p:sp>
        </mc:Choice>
        <mc:Fallback xmlns="">
          <p:sp>
            <p:nvSpPr>
              <p:cNvPr id="26" name="TextBox 4">
                <a:extLst>
                  <a:ext uri="{FF2B5EF4-FFF2-40B4-BE49-F238E27FC236}">
                    <a16:creationId xmlns:a16="http://schemas.microsoft.com/office/drawing/2014/main" id="{7D921435-55C9-4757-A623-105B2DA4E252}"/>
                  </a:ext>
                </a:extLst>
              </p:cNvPr>
              <p:cNvSpPr txBox="1">
                <a:spLocks noRot="1" noChangeAspect="1" noMove="1" noResize="1" noEditPoints="1" noAdjustHandles="1" noChangeArrowheads="1" noChangeShapeType="1" noTextEdit="1"/>
              </p:cNvSpPr>
              <p:nvPr/>
            </p:nvSpPr>
            <p:spPr>
              <a:xfrm>
                <a:off x="2490010" y="542066"/>
                <a:ext cx="9258529" cy="752322"/>
              </a:xfrm>
              <a:prstGeom prst="rect">
                <a:avLst/>
              </a:prstGeom>
              <a:blipFill>
                <a:blip r:embed="rId5"/>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48DDF525-0030-4FF8-9A1D-D874E8040BD7}"/>
              </a:ext>
            </a:extLst>
          </p:cNvPr>
          <p:cNvPicPr>
            <a:picLocks noChangeAspect="1"/>
          </p:cNvPicPr>
          <p:nvPr/>
        </p:nvPicPr>
        <p:blipFill rotWithShape="1">
          <a:blip r:embed="rId3"/>
          <a:srcRect l="2565" r="50532" b="17034"/>
          <a:stretch/>
        </p:blipFill>
        <p:spPr>
          <a:xfrm>
            <a:off x="3117272" y="2276241"/>
            <a:ext cx="2186941" cy="4339189"/>
          </a:xfrm>
          <a:prstGeom prst="rect">
            <a:avLst/>
          </a:prstGeom>
        </p:spPr>
      </p:pic>
      <p:cxnSp>
        <p:nvCxnSpPr>
          <p:cNvPr id="5" name="Straight Connector 4">
            <a:extLst>
              <a:ext uri="{FF2B5EF4-FFF2-40B4-BE49-F238E27FC236}">
                <a16:creationId xmlns:a16="http://schemas.microsoft.com/office/drawing/2014/main" id="{8D994C35-879A-497C-8F14-83295FEC36D1}"/>
              </a:ext>
            </a:extLst>
          </p:cNvPr>
          <p:cNvCxnSpPr>
            <a:cxnSpLocks/>
          </p:cNvCxnSpPr>
          <p:nvPr/>
        </p:nvCxnSpPr>
        <p:spPr>
          <a:xfrm flipV="1">
            <a:off x="1371600" y="2362168"/>
            <a:ext cx="2861224" cy="26765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028F26-EA33-4684-812B-00F178BCD223}"/>
              </a:ext>
            </a:extLst>
          </p:cNvPr>
          <p:cNvCxnSpPr>
            <a:cxnSpLocks/>
          </p:cNvCxnSpPr>
          <p:nvPr/>
        </p:nvCxnSpPr>
        <p:spPr>
          <a:xfrm flipV="1">
            <a:off x="1395723" y="5349240"/>
            <a:ext cx="2861224" cy="106743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70595AC-9236-4909-B458-2479CF8A7A06}"/>
              </a:ext>
            </a:extLst>
          </p:cNvPr>
          <p:cNvCxnSpPr>
            <a:cxnSpLocks/>
          </p:cNvCxnSpPr>
          <p:nvPr/>
        </p:nvCxnSpPr>
        <p:spPr>
          <a:xfrm flipV="1">
            <a:off x="1973181" y="2362168"/>
            <a:ext cx="4999119" cy="156848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6B58C7F-AF81-4CFB-83A8-307159FE339C}"/>
              </a:ext>
            </a:extLst>
          </p:cNvPr>
          <p:cNvCxnSpPr>
            <a:cxnSpLocks/>
          </p:cNvCxnSpPr>
          <p:nvPr/>
        </p:nvCxnSpPr>
        <p:spPr>
          <a:xfrm>
            <a:off x="1973181" y="4622800"/>
            <a:ext cx="4999119" cy="7264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
            <a:extLst>
              <a:ext uri="{FF2B5EF4-FFF2-40B4-BE49-F238E27FC236}">
                <a16:creationId xmlns:a16="http://schemas.microsoft.com/office/drawing/2014/main" id="{0D38EB0A-F8E1-42D5-9DBC-2045D86D693F}"/>
              </a:ext>
            </a:extLst>
          </p:cNvPr>
          <p:cNvSpPr txBox="1"/>
          <p:nvPr/>
        </p:nvSpPr>
        <p:spPr>
          <a:xfrm>
            <a:off x="3504018" y="1384632"/>
            <a:ext cx="1836042" cy="97753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ctr" latinLnBrk="0"/>
            <a:r>
              <a:rPr lang="en-US" altLang="ko-KR" sz="1600" dirty="0">
                <a:latin typeface="Arial" panose="020B0604020202020204" pitchFamily="34" charset="0"/>
                <a:cs typeface="Arial" panose="020B0604020202020204" pitchFamily="34" charset="0"/>
              </a:rPr>
              <a:t>The magnetic field maps in the cavity region</a:t>
            </a:r>
          </a:p>
        </p:txBody>
      </p:sp>
      <p:sp>
        <p:nvSpPr>
          <p:cNvPr id="34" name="Text…..">
            <a:extLst>
              <a:ext uri="{FF2B5EF4-FFF2-40B4-BE49-F238E27FC236}">
                <a16:creationId xmlns:a16="http://schemas.microsoft.com/office/drawing/2014/main" id="{F1D4E7E0-F889-4408-B345-69D9389BA7AA}"/>
              </a:ext>
            </a:extLst>
          </p:cNvPr>
          <p:cNvSpPr txBox="1"/>
          <p:nvPr/>
        </p:nvSpPr>
        <p:spPr>
          <a:xfrm>
            <a:off x="6217439" y="1451212"/>
            <a:ext cx="1950864" cy="97753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ctr" latinLnBrk="0"/>
            <a:r>
              <a:rPr lang="en-US" altLang="ko-KR" sz="1600" dirty="0">
                <a:latin typeface="Arial" panose="020B0604020202020204" pitchFamily="34" charset="0"/>
                <a:cs typeface="Arial" panose="020B0604020202020204" pitchFamily="34" charset="0"/>
              </a:rPr>
              <a:t>The magnetic field maps in the cancelation region</a:t>
            </a:r>
          </a:p>
        </p:txBody>
      </p:sp>
      <p:sp>
        <p:nvSpPr>
          <p:cNvPr id="41" name="Rectangle 40">
            <a:extLst>
              <a:ext uri="{FF2B5EF4-FFF2-40B4-BE49-F238E27FC236}">
                <a16:creationId xmlns:a16="http://schemas.microsoft.com/office/drawing/2014/main" id="{F9D43935-5C22-47CD-AB9F-95AEABDE02BA}"/>
              </a:ext>
            </a:extLst>
          </p:cNvPr>
          <p:cNvSpPr/>
          <p:nvPr/>
        </p:nvSpPr>
        <p:spPr>
          <a:xfrm>
            <a:off x="8156415" y="1524368"/>
            <a:ext cx="3657365" cy="2031325"/>
          </a:xfrm>
          <a:prstGeom prst="rect">
            <a:avLst/>
          </a:prstGeom>
        </p:spPr>
        <p:txBody>
          <a:bodyPr wrap="square">
            <a:spAutoFit/>
          </a:bodyPr>
          <a:lstStyle/>
          <a:p>
            <a:pPr lvl="0">
              <a:defRPr/>
            </a:pPr>
            <a:r>
              <a:rPr lang="en-US" dirty="0">
                <a:latin typeface="Airal"/>
              </a:rPr>
              <a:t>Superconducting “wet” magnet</a:t>
            </a:r>
            <a:r>
              <a:rPr lang="en-US" baseline="30000" dirty="0">
                <a:latin typeface="Airal"/>
              </a:rPr>
              <a:t>[2]</a:t>
            </a:r>
            <a:r>
              <a:rPr lang="en-US" dirty="0">
                <a:latin typeface="Airal"/>
              </a:rPr>
              <a:t>:</a:t>
            </a:r>
          </a:p>
          <a:p>
            <a:pPr marL="228600" lvl="0" indent="-228600">
              <a:buFontTx/>
              <a:buAutoNum type="arabicPeriod"/>
              <a:defRPr/>
            </a:pPr>
            <a:r>
              <a:rPr lang="en-US" dirty="0">
                <a:latin typeface="Airal"/>
              </a:rPr>
              <a:t>Two different low-temperature superconductors: Nb3Sn for the inner coil and </a:t>
            </a:r>
            <a:r>
              <a:rPr lang="en-US" dirty="0" err="1">
                <a:latin typeface="Airal"/>
              </a:rPr>
              <a:t>NbTi</a:t>
            </a:r>
            <a:r>
              <a:rPr lang="en-US" dirty="0">
                <a:latin typeface="Airal"/>
              </a:rPr>
              <a:t> for the outer one; </a:t>
            </a:r>
          </a:p>
          <a:p>
            <a:pPr marL="228600" indent="-228600">
              <a:buFontTx/>
              <a:buAutoNum type="arabicPeriod"/>
              <a:defRPr/>
            </a:pPr>
            <a:r>
              <a:rPr lang="en-US" dirty="0">
                <a:latin typeface="Airal"/>
              </a:rPr>
              <a:t>12 T cylindrical magnet;</a:t>
            </a:r>
          </a:p>
          <a:p>
            <a:pPr marL="228600" lvl="0" indent="-228600">
              <a:buFontTx/>
              <a:buAutoNum type="arabicPeriod"/>
              <a:defRPr/>
            </a:pPr>
            <a:r>
              <a:rPr lang="en-US" dirty="0">
                <a:latin typeface="Airal"/>
              </a:rPr>
              <a:t>320 mm bore diameter.</a:t>
            </a:r>
          </a:p>
        </p:txBody>
      </p:sp>
      <p:sp>
        <p:nvSpPr>
          <p:cNvPr id="49" name="Rectangle 48">
            <a:extLst>
              <a:ext uri="{FF2B5EF4-FFF2-40B4-BE49-F238E27FC236}">
                <a16:creationId xmlns:a16="http://schemas.microsoft.com/office/drawing/2014/main" id="{B9219F4A-A2AC-4A0E-92EA-E5269C9054AD}"/>
              </a:ext>
            </a:extLst>
          </p:cNvPr>
          <p:cNvSpPr/>
          <p:nvPr/>
        </p:nvSpPr>
        <p:spPr>
          <a:xfrm>
            <a:off x="8365585" y="4133303"/>
            <a:ext cx="2959710" cy="1200329"/>
          </a:xfrm>
          <a:prstGeom prst="rect">
            <a:avLst/>
          </a:prstGeom>
        </p:spPr>
        <p:txBody>
          <a:bodyPr wrap="square">
            <a:spAutoFit/>
          </a:bodyPr>
          <a:lstStyle/>
          <a:p>
            <a:pPr lvl="0">
              <a:defRPr/>
            </a:pPr>
            <a:r>
              <a:rPr lang="en-US" dirty="0">
                <a:latin typeface="Airal"/>
              </a:rPr>
              <a:t>The field cancellation region:</a:t>
            </a:r>
          </a:p>
          <a:p>
            <a:pPr lvl="0">
              <a:defRPr/>
            </a:pPr>
            <a:r>
              <a:rPr lang="en-US" dirty="0">
                <a:latin typeface="Airal"/>
              </a:rPr>
              <a:t>750 mm above the center of the magnet. </a:t>
            </a:r>
          </a:p>
          <a:p>
            <a:pPr lvl="0">
              <a:defRPr/>
            </a:pPr>
            <a:r>
              <a:rPr lang="en-US" dirty="0">
                <a:latin typeface="Airal"/>
              </a:rPr>
              <a:t>Less than 100 G</a:t>
            </a:r>
            <a:endParaRPr lang="en-US" dirty="0"/>
          </a:p>
        </p:txBody>
      </p:sp>
      <p:sp>
        <p:nvSpPr>
          <p:cNvPr id="50" name="Rectangle 49">
            <a:extLst>
              <a:ext uri="{FF2B5EF4-FFF2-40B4-BE49-F238E27FC236}">
                <a16:creationId xmlns:a16="http://schemas.microsoft.com/office/drawing/2014/main" id="{21249A4A-6D55-4395-AD95-3B6201335E36}"/>
              </a:ext>
            </a:extLst>
          </p:cNvPr>
          <p:cNvSpPr/>
          <p:nvPr/>
        </p:nvSpPr>
        <p:spPr>
          <a:xfrm>
            <a:off x="6596535" y="549496"/>
            <a:ext cx="634803" cy="38329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A43DC7A-7B96-4521-BECC-CE39E3CA0E6D}"/>
              </a:ext>
            </a:extLst>
          </p:cNvPr>
          <p:cNvSpPr/>
          <p:nvPr/>
        </p:nvSpPr>
        <p:spPr>
          <a:xfrm>
            <a:off x="8435822" y="3212792"/>
            <a:ext cx="2280011" cy="3334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C710B42-867B-4FB4-BD8E-D8FC2D4CB3C1}"/>
              </a:ext>
            </a:extLst>
          </p:cNvPr>
          <p:cNvSpPr/>
          <p:nvPr/>
        </p:nvSpPr>
        <p:spPr>
          <a:xfrm>
            <a:off x="10655644" y="3018099"/>
            <a:ext cx="1246938" cy="646331"/>
          </a:xfrm>
          <a:prstGeom prst="rect">
            <a:avLst/>
          </a:prstGeom>
        </p:spPr>
        <p:txBody>
          <a:bodyPr wrap="square">
            <a:spAutoFit/>
          </a:bodyPr>
          <a:lstStyle/>
          <a:p>
            <a:pPr lvl="0">
              <a:defRPr/>
            </a:pPr>
            <a:r>
              <a:rPr lang="en-US" sz="1200" dirty="0">
                <a:solidFill>
                  <a:srgbClr val="FF0000"/>
                </a:solidFill>
                <a:latin typeface="Airal"/>
              </a:rPr>
              <a:t>MICROWAVE CAVITY RESONATOR!</a:t>
            </a:r>
            <a:endParaRPr lang="en-US" sz="1200" dirty="0">
              <a:solidFill>
                <a:srgbClr val="FF0000"/>
              </a:solidFill>
            </a:endParaRPr>
          </a:p>
        </p:txBody>
      </p:sp>
      <p:sp>
        <p:nvSpPr>
          <p:cNvPr id="23" name="Text…..">
            <a:extLst>
              <a:ext uri="{FF2B5EF4-FFF2-40B4-BE49-F238E27FC236}">
                <a16:creationId xmlns:a16="http://schemas.microsoft.com/office/drawing/2014/main" id="{5446557E-B10D-409A-859A-26DAC8251B0F}"/>
              </a:ext>
            </a:extLst>
          </p:cNvPr>
          <p:cNvSpPr txBox="1"/>
          <p:nvPr/>
        </p:nvSpPr>
        <p:spPr>
          <a:xfrm>
            <a:off x="4058424" y="3685334"/>
            <a:ext cx="837332" cy="54664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ctr" latinLnBrk="0"/>
            <a:r>
              <a:rPr lang="en-US" altLang="ko-KR" sz="2000" b="1" dirty="0">
                <a:latin typeface="Arial" panose="020B0604020202020204" pitchFamily="34" charset="0"/>
                <a:cs typeface="Arial" panose="020B0604020202020204" pitchFamily="34" charset="0"/>
              </a:rPr>
              <a:t>12T</a:t>
            </a:r>
          </a:p>
        </p:txBody>
      </p:sp>
      <p:sp>
        <p:nvSpPr>
          <p:cNvPr id="24" name="Text…..">
            <a:extLst>
              <a:ext uri="{FF2B5EF4-FFF2-40B4-BE49-F238E27FC236}">
                <a16:creationId xmlns:a16="http://schemas.microsoft.com/office/drawing/2014/main" id="{6331C1CB-C424-4FDA-A51D-FB5D9A12CCD0}"/>
              </a:ext>
            </a:extLst>
          </p:cNvPr>
          <p:cNvSpPr txBox="1"/>
          <p:nvPr/>
        </p:nvSpPr>
        <p:spPr>
          <a:xfrm>
            <a:off x="6834733" y="3685334"/>
            <a:ext cx="887492" cy="54664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8281" tIns="118281" rIns="118281" bIns="118281" anchor="ctr">
            <a:spAutoFit/>
          </a:bodyPr>
          <a:lstStyle>
            <a:lvl1pPr>
              <a:defRPr sz="2800" b="0">
                <a:latin typeface="Times New Roman"/>
                <a:ea typeface="Times New Roman"/>
                <a:cs typeface="Times New Roman"/>
                <a:sym typeface="Times New Roman"/>
              </a:defRPr>
            </a:lvl1pPr>
          </a:lstStyle>
          <a:p>
            <a:pPr algn="ctr" latinLnBrk="0"/>
            <a:r>
              <a:rPr lang="en-US" altLang="ko-KR" sz="2000" b="1" dirty="0">
                <a:solidFill>
                  <a:schemeClr val="bg1"/>
                </a:solidFill>
                <a:latin typeface="Arial" panose="020B0604020202020204" pitchFamily="34" charset="0"/>
                <a:cs typeface="Arial" panose="020B0604020202020204" pitchFamily="34" charset="0"/>
              </a:rPr>
              <a:t>10</a:t>
            </a:r>
            <a:r>
              <a:rPr lang="en-US" altLang="ko-KR" sz="2000" b="1" baseline="40000" dirty="0">
                <a:solidFill>
                  <a:schemeClr val="bg1"/>
                </a:solidFill>
                <a:latin typeface="Arial" panose="020B0604020202020204" pitchFamily="34" charset="0"/>
                <a:cs typeface="Arial" panose="020B0604020202020204" pitchFamily="34" charset="0"/>
              </a:rPr>
              <a:t>-3</a:t>
            </a:r>
            <a:r>
              <a:rPr lang="en-US" altLang="ko-KR" sz="2000" b="1" dirty="0">
                <a:solidFill>
                  <a:schemeClr val="bg1"/>
                </a:solidFill>
                <a:latin typeface="Arial" panose="020B0604020202020204" pitchFamily="34" charset="0"/>
                <a:cs typeface="Arial" panose="020B0604020202020204" pitchFamily="34" charset="0"/>
              </a:rPr>
              <a:t>T</a:t>
            </a:r>
          </a:p>
        </p:txBody>
      </p:sp>
    </p:spTree>
    <p:extLst>
      <p:ext uri="{BB962C8B-B14F-4D97-AF65-F5344CB8AC3E}">
        <p14:creationId xmlns:p14="http://schemas.microsoft.com/office/powerpoint/2010/main" val="172159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2"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41" grpId="0"/>
      <p:bldP spid="41" grpId="1"/>
      <p:bldP spid="41" grpId="2"/>
      <p:bldP spid="49" grpId="0"/>
      <p:bldP spid="18" grpId="0" animBg="1"/>
      <p:bldP spid="22" grpId="0"/>
      <p:bldP spid="23" grpId="0" animBg="1"/>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6661</TotalTime>
  <Words>2314</Words>
  <Application>Microsoft Office PowerPoint</Application>
  <PresentationFormat>Widescreen</PresentationFormat>
  <Paragraphs>169</Paragraphs>
  <Slides>15</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Airal</vt:lpstr>
      <vt:lpstr>Helvetica Neue</vt:lpstr>
      <vt:lpstr>맑은 고딕</vt: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146</cp:revision>
  <dcterms:created xsi:type="dcterms:W3CDTF">2024-04-23T02:15:32Z</dcterms:created>
  <dcterms:modified xsi:type="dcterms:W3CDTF">2026-04-20T05:53:28Z</dcterms:modified>
</cp:coreProperties>
</file>