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4" r:id="rId5"/>
    <p:sldId id="283" r:id="rId6"/>
    <p:sldId id="277" r:id="rId7"/>
    <p:sldId id="279" r:id="rId8"/>
    <p:sldId id="261" r:id="rId9"/>
    <p:sldId id="265" r:id="rId10"/>
    <p:sldId id="267" r:id="rId11"/>
    <p:sldId id="270" r:id="rId12"/>
    <p:sldId id="281" r:id="rId13"/>
    <p:sldId id="282" r:id="rId14"/>
    <p:sldId id="280" r:id="rId15"/>
    <p:sldId id="286" r:id="rId16"/>
    <p:sldId id="272" r:id="rId17"/>
    <p:sldId id="259" r:id="rId18"/>
    <p:sldId id="271" r:id="rId19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59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Introduction to axion dark matter and the challenges of detection. Emphasize the importance of GHz-range </a:t>
            </a:r>
            <a:r>
              <a:rPr lang="en-US" dirty="0" err="1"/>
              <a:t>haloscope</a:t>
            </a:r>
            <a:r>
              <a:rPr lang="en-US" dirty="0"/>
              <a:t> and noise requirements.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Characterization of Lump JPA: 1.6 GHz tuning, to compare I show band of our previous read-out. On the right picture is the gain </a:t>
            </a:r>
            <a:r>
              <a:rPr lang="en-US" dirty="0" err="1"/>
              <a:t>paramap</a:t>
            </a:r>
            <a:r>
              <a:rPr lang="en-US" dirty="0"/>
              <a:t>, a dependence of the gain  from pump power and pump frequency. Within this border the gain exceed 20 </a:t>
            </a:r>
            <a:r>
              <a:rPr lang="en-US" dirty="0" err="1"/>
              <a:t>dB.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the challenge: our FD-JPA in 2020 only covered 30 </a:t>
            </a:r>
            <a:r>
              <a:rPr lang="en-US" dirty="0" err="1"/>
              <a:t>MHz.</a:t>
            </a:r>
            <a:r>
              <a:rPr lang="en-US" dirty="0"/>
              <a:t> Need to match cavity range with amplifier range.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Overview of axion </a:t>
            </a:r>
            <a:r>
              <a:rPr lang="en-US" dirty="0" err="1"/>
              <a:t>haloscope</a:t>
            </a:r>
            <a:r>
              <a:rPr lang="en-US" dirty="0"/>
              <a:t> principle: magnetic field, photon conversion in the cavity, quantum-limited detection.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FD-JPA works: non-linear inductance, tuning via flux bias. Show equation and mention limitations.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Gorynych set: 3 JPAs in parallel. 6 JPA combination with parallel/series config. Achieved ~300 MHz bandwidth.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Lumped-element JPA concept: no transmission line. Requires high inductance and interdigital capacitor. Better tunability.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Noise measurement of Lump JPA: compares well with QNL. Bias heating issues below 2 GHz.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54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Characterization of Lump JPA: 1.6 GHz tuning, to compare I show band of our previous read-out. On the right picture is the gain </a:t>
            </a:r>
            <a:r>
              <a:rPr lang="en-US" dirty="0" err="1"/>
              <a:t>paramap</a:t>
            </a:r>
            <a:r>
              <a:rPr lang="en-US" dirty="0"/>
              <a:t>, a dependence of the gain  from pump power and pump frequency. Within this border the gain exceed 20 </a:t>
            </a:r>
            <a:r>
              <a:rPr lang="en-US" dirty="0" err="1"/>
              <a:t>dB.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Describe the read-out chain: cavity, JPA, heterodyne receiver, DAQ. Emphasize noise and matching importance.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1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6" y="799435"/>
            <a:ext cx="7415927" cy="2178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700"/>
              </a:lnSpc>
            </a:pPr>
            <a:r>
              <a:rPr lang="en-US" sz="4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Broadband Lumped-Element Josephson Parametric Amplifier for Axion Search</a:t>
            </a:r>
            <a:endParaRPr lang="en-US" sz="4550" dirty="0"/>
          </a:p>
        </p:txBody>
      </p:sp>
      <p:sp>
        <p:nvSpPr>
          <p:cNvPr id="4" name="Text 1"/>
          <p:cNvSpPr/>
          <p:nvPr/>
        </p:nvSpPr>
        <p:spPr>
          <a:xfrm>
            <a:off x="864037" y="4163973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Uchaikin Sergey for Quantum Sensing Team</a:t>
            </a:r>
            <a:endParaRPr lang="en-US" sz="1900" b="1" dirty="0"/>
          </a:p>
        </p:txBody>
      </p:sp>
      <p:sp>
        <p:nvSpPr>
          <p:cNvPr id="5" name="Text 2"/>
          <p:cNvSpPr/>
          <p:nvPr/>
        </p:nvSpPr>
        <p:spPr>
          <a:xfrm>
            <a:off x="864037" y="4836676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IBS/Dark Matter Axion Group</a:t>
            </a:r>
            <a:endParaRPr lang="en-US" sz="1900" b="1" dirty="0"/>
          </a:p>
        </p:txBody>
      </p:sp>
      <p:sp>
        <p:nvSpPr>
          <p:cNvPr id="6" name="Text 3"/>
          <p:cNvSpPr/>
          <p:nvPr/>
        </p:nvSpPr>
        <p:spPr>
          <a:xfrm>
            <a:off x="864037" y="5509379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2026-04-23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96" y="1255990"/>
            <a:ext cx="4946690" cy="571761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41852" y="619482"/>
            <a:ext cx="7633097" cy="1269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Lumped Element JPA (Lump JPA)</a:t>
            </a:r>
            <a:endParaRPr lang="en-US" sz="3950" dirty="0"/>
          </a:p>
        </p:txBody>
      </p:sp>
      <p:sp>
        <p:nvSpPr>
          <p:cNvPr id="5" name="Shape 1"/>
          <p:cNvSpPr/>
          <p:nvPr/>
        </p:nvSpPr>
        <p:spPr>
          <a:xfrm>
            <a:off x="6241852" y="2212896"/>
            <a:ext cx="161806" cy="2216229"/>
          </a:xfrm>
          <a:prstGeom prst="roundRect">
            <a:avLst>
              <a:gd name="adj" fmla="val 20010"/>
            </a:avLst>
          </a:prstGeom>
          <a:solidFill>
            <a:srgbClr val="F3E7D4"/>
          </a:solidFill>
          <a:ln/>
        </p:spPr>
      </p:sp>
      <p:sp>
        <p:nvSpPr>
          <p:cNvPr id="6" name="Text 2"/>
          <p:cNvSpPr/>
          <p:nvPr/>
        </p:nvSpPr>
        <p:spPr>
          <a:xfrm>
            <a:off x="6727388" y="2212896"/>
            <a:ext cx="2539365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Design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6727388" y="2659737"/>
            <a:ext cx="714756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Discrete components replace distributed elements.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6727388" y="3134439"/>
            <a:ext cx="714756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 transmiting line is necessary 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6727388" y="3609142"/>
            <a:ext cx="714756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Need big interdigital capacitance.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6727388" y="4083844"/>
            <a:ext cx="714756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Need higher inductance - a 5-10 SQUIDs in Series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6565583" y="4644866"/>
            <a:ext cx="161806" cy="1266825"/>
          </a:xfrm>
          <a:prstGeom prst="roundRect">
            <a:avLst>
              <a:gd name="adj" fmla="val 20010"/>
            </a:avLst>
          </a:prstGeom>
          <a:solidFill>
            <a:srgbClr val="F3E7D4"/>
          </a:solidFill>
          <a:ln/>
        </p:spPr>
      </p:sp>
      <p:sp>
        <p:nvSpPr>
          <p:cNvPr id="12" name="Text 8"/>
          <p:cNvSpPr/>
          <p:nvPr/>
        </p:nvSpPr>
        <p:spPr>
          <a:xfrm>
            <a:off x="7051119" y="4644866"/>
            <a:ext cx="2539365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Enhanced Tunability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051119" y="5091708"/>
            <a:ext cx="682382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 transmition line → Wider frequency range accessible with single device.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7051119" y="5566410"/>
            <a:ext cx="682382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Reduced need for multiple amplifiers.</a:t>
            </a:r>
            <a:endParaRPr lang="en-US" sz="1650" dirty="0"/>
          </a:p>
        </p:txBody>
      </p:sp>
      <p:sp>
        <p:nvSpPr>
          <p:cNvPr id="15" name="Shape 11"/>
          <p:cNvSpPr/>
          <p:nvPr/>
        </p:nvSpPr>
        <p:spPr>
          <a:xfrm>
            <a:off x="6889313" y="6127433"/>
            <a:ext cx="161806" cy="1266825"/>
          </a:xfrm>
          <a:prstGeom prst="roundRect">
            <a:avLst>
              <a:gd name="adj" fmla="val 20010"/>
            </a:avLst>
          </a:prstGeom>
          <a:solidFill>
            <a:srgbClr val="F3E7D4"/>
          </a:solidFill>
          <a:ln/>
        </p:spPr>
      </p:sp>
      <p:sp>
        <p:nvSpPr>
          <p:cNvPr id="16" name="Text 12"/>
          <p:cNvSpPr/>
          <p:nvPr/>
        </p:nvSpPr>
        <p:spPr>
          <a:xfrm>
            <a:off x="7374850" y="6127433"/>
            <a:ext cx="2539365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Integration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7374850" y="6574274"/>
            <a:ext cx="650009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 change in TF line is necessary</a:t>
            </a:r>
            <a:endParaRPr lang="en-US" sz="1650" dirty="0"/>
          </a:p>
        </p:txBody>
      </p:sp>
      <p:sp>
        <p:nvSpPr>
          <p:cNvPr id="18" name="Text 14"/>
          <p:cNvSpPr/>
          <p:nvPr/>
        </p:nvSpPr>
        <p:spPr>
          <a:xfrm>
            <a:off x="7374850" y="7048976"/>
            <a:ext cx="650009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DC flux bias need higher current → need some change in next design</a:t>
            </a:r>
            <a:endParaRPr lang="en-US" sz="16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A23F6D-7CBB-406D-8AAF-AD7F827579B8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9758" y="703975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LJPA Noise Measurements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68693" y="5213985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3631162" y="5727907"/>
            <a:ext cx="383547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ea typeface="Lora" pitchFamily="34" charset="-122"/>
                <a:cs typeface="Lora" pitchFamily="34" charset="-120"/>
              </a:rPr>
              <a:t>Noise compare with Quantum Noise Limit (QNL)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968693" y="6802517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404247" y="6471761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747452" y="2439430"/>
            <a:ext cx="2856905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839801" y="5945029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F2509-F142-4093-8222-BAA473F0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372" y="1061043"/>
            <a:ext cx="6930028" cy="6543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3C52E6-7870-4FC1-AC7A-DDB39523EDC2}"/>
              </a:ext>
            </a:extLst>
          </p:cNvPr>
          <p:cNvSpPr txBox="1"/>
          <p:nvPr/>
        </p:nvSpPr>
        <p:spPr>
          <a:xfrm>
            <a:off x="5052457" y="2019929"/>
            <a:ext cx="265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frequency point 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10214-B1FD-4766-88E7-C6BB7F7EE951}"/>
              </a:ext>
            </a:extLst>
          </p:cNvPr>
          <p:cNvSpPr txBox="1"/>
          <p:nvPr/>
        </p:nvSpPr>
        <p:spPr>
          <a:xfrm>
            <a:off x="772506" y="3417817"/>
            <a:ext cx="294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JPA Gain ~20 dB</a:t>
            </a:r>
          </a:p>
          <a:p>
            <a:r>
              <a:rPr lang="en-US" sz="2800" dirty="0"/>
              <a:t>In 3-4 GHz range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DEAA76-2613-4BD8-BEB4-B7F3AC95A95B}"/>
              </a:ext>
            </a:extLst>
          </p:cNvPr>
          <p:cNvSpPr/>
          <p:nvPr/>
        </p:nvSpPr>
        <p:spPr>
          <a:xfrm>
            <a:off x="12691489" y="7626384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150194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2EC397E-1D95-4270-9E9D-92260397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8" y="1183596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349EF4-2CDA-4CCE-A6D4-67C3FE79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20" y="1183596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DC371AE7-2390-48DA-AF42-57B8CD5AFDA5}"/>
              </a:ext>
            </a:extLst>
          </p:cNvPr>
          <p:cNvSpPr/>
          <p:nvPr/>
        </p:nvSpPr>
        <p:spPr>
          <a:xfrm>
            <a:off x="2810388" y="250390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Resonance shift because of Flux trapping</a:t>
            </a:r>
            <a:endParaRPr lang="en-US" sz="44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4A500B6-F630-4099-919F-498121D13AD6}"/>
              </a:ext>
            </a:extLst>
          </p:cNvPr>
          <p:cNvSpPr/>
          <p:nvPr/>
        </p:nvSpPr>
        <p:spPr>
          <a:xfrm>
            <a:off x="1092261" y="6217552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D282DA0-E3F8-45BC-979D-E9CC35C4697D}"/>
              </a:ext>
            </a:extLst>
          </p:cNvPr>
          <p:cNvSpPr/>
          <p:nvPr/>
        </p:nvSpPr>
        <p:spPr>
          <a:xfrm>
            <a:off x="3556807" y="6088142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ZFC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8F9A300-ED81-4C25-94F8-B65EE997E676}"/>
              </a:ext>
            </a:extLst>
          </p:cNvPr>
          <p:cNvSpPr/>
          <p:nvPr/>
        </p:nvSpPr>
        <p:spPr>
          <a:xfrm>
            <a:off x="1992763" y="6217552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2FBDE3D-DB80-468D-BFA8-2908D86CD872}"/>
              </a:ext>
            </a:extLst>
          </p:cNvPr>
          <p:cNvSpPr/>
          <p:nvPr/>
        </p:nvSpPr>
        <p:spPr>
          <a:xfrm>
            <a:off x="8658715" y="6204416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536F8E4F-7250-4EA1-B771-A0681DFF078D}"/>
              </a:ext>
            </a:extLst>
          </p:cNvPr>
          <p:cNvSpPr/>
          <p:nvPr/>
        </p:nvSpPr>
        <p:spPr>
          <a:xfrm>
            <a:off x="9559217" y="6204416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BA37252-A792-4868-8306-8D698DD26D04}"/>
              </a:ext>
            </a:extLst>
          </p:cNvPr>
          <p:cNvSpPr/>
          <p:nvPr/>
        </p:nvSpPr>
        <p:spPr>
          <a:xfrm>
            <a:off x="10452886" y="6088600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FC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B82C6B-5364-4973-9396-180C0E18348D}"/>
              </a:ext>
            </a:extLst>
          </p:cNvPr>
          <p:cNvSpPr/>
          <p:nvPr/>
        </p:nvSpPr>
        <p:spPr>
          <a:xfrm>
            <a:off x="12691489" y="7626384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ED438-7226-4D74-8563-5C6FA5FCB0B9}"/>
              </a:ext>
            </a:extLst>
          </p:cNvPr>
          <p:cNvSpPr txBox="1"/>
          <p:nvPr/>
        </p:nvSpPr>
        <p:spPr>
          <a:xfrm>
            <a:off x="1309816" y="6944497"/>
            <a:ext cx="1091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ZFC method allows extending tuning range of L-JPA</a:t>
            </a:r>
          </a:p>
        </p:txBody>
      </p:sp>
    </p:spTree>
    <p:extLst>
      <p:ext uri="{BB962C8B-B14F-4D97-AF65-F5344CB8AC3E}">
        <p14:creationId xmlns:p14="http://schemas.microsoft.com/office/powerpoint/2010/main" val="390019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9B3EEE-C54A-4763-9E0B-E4E0429B7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9" b="55683"/>
          <a:stretch/>
        </p:blipFill>
        <p:spPr>
          <a:xfrm>
            <a:off x="1705652" y="2038865"/>
            <a:ext cx="11219095" cy="571982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26B53422-9F83-4DE1-9D97-FA905407CE66}"/>
              </a:ext>
            </a:extLst>
          </p:cNvPr>
          <p:cNvSpPr/>
          <p:nvPr/>
        </p:nvSpPr>
        <p:spPr>
          <a:xfrm>
            <a:off x="2810388" y="250390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Flux trapping =&gt; Persistent current</a:t>
            </a:r>
            <a:endParaRPr lang="en-US" sz="445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247986D-9D9F-4F10-A8F8-F03C5D63600C}"/>
              </a:ext>
            </a:extLst>
          </p:cNvPr>
          <p:cNvSpPr/>
          <p:nvPr/>
        </p:nvSpPr>
        <p:spPr>
          <a:xfrm>
            <a:off x="3433239" y="6673107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ZFC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18330-171E-49AA-A4F8-BE65E9F6BEAF}"/>
              </a:ext>
            </a:extLst>
          </p:cNvPr>
          <p:cNvSpPr/>
          <p:nvPr/>
        </p:nvSpPr>
        <p:spPr>
          <a:xfrm>
            <a:off x="12691489" y="7626384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243897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33013" y="250390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Further Tunable Range Enhance by Flux trapping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8693" y="5213985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68693" y="6802517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02890" y="6445329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Zero Field Cooling (ZFC)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4.1-4.7 GHz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869195" y="6802517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839801" y="5945029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81CD6-1C2E-47ED-8DAD-045C8D066E2E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DMAG/IBS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9BDE3-1401-48DB-9BBC-F4EA9C890B2C}"/>
              </a:ext>
            </a:extLst>
          </p:cNvPr>
          <p:cNvCxnSpPr/>
          <p:nvPr/>
        </p:nvCxnSpPr>
        <p:spPr>
          <a:xfrm>
            <a:off x="6476163" y="24517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312389-5706-4A1F-8C33-A4ED6AEB44F5}"/>
              </a:ext>
            </a:extLst>
          </p:cNvPr>
          <p:cNvCxnSpPr/>
          <p:nvPr/>
        </p:nvCxnSpPr>
        <p:spPr>
          <a:xfrm>
            <a:off x="6197104" y="1341455"/>
            <a:ext cx="0" cy="753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FB0372-A664-4744-BA32-B783FC1AC116}"/>
              </a:ext>
            </a:extLst>
          </p:cNvPr>
          <p:cNvCxnSpPr>
            <a:cxnSpLocks/>
          </p:cNvCxnSpPr>
          <p:nvPr/>
        </p:nvCxnSpPr>
        <p:spPr>
          <a:xfrm>
            <a:off x="6540423" y="1342711"/>
            <a:ext cx="0" cy="422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ED3D33-978B-48D0-97F5-1E32BD6E1557}"/>
              </a:ext>
            </a:extLst>
          </p:cNvPr>
          <p:cNvCxnSpPr>
            <a:cxnSpLocks/>
          </p:cNvCxnSpPr>
          <p:nvPr/>
        </p:nvCxnSpPr>
        <p:spPr>
          <a:xfrm>
            <a:off x="6830771" y="1342711"/>
            <a:ext cx="0" cy="1256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CB05D4-0CE1-4D0E-AED2-E0A12A988E7F}"/>
              </a:ext>
            </a:extLst>
          </p:cNvPr>
          <p:cNvCxnSpPr>
            <a:cxnSpLocks/>
          </p:cNvCxnSpPr>
          <p:nvPr/>
        </p:nvCxnSpPr>
        <p:spPr>
          <a:xfrm>
            <a:off x="7124903" y="1341455"/>
            <a:ext cx="0" cy="628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209449-2424-4EED-81CC-65038A7CCA2F}"/>
              </a:ext>
            </a:extLst>
          </p:cNvPr>
          <p:cNvSpPr txBox="1"/>
          <p:nvPr/>
        </p:nvSpPr>
        <p:spPr>
          <a:xfrm rot="16200000">
            <a:off x="4603778" y="3030806"/>
            <a:ext cx="316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JPA assembly  300 MHz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F0EFDE-28C4-4CC2-B378-0B4FEF990841}"/>
              </a:ext>
            </a:extLst>
          </p:cNvPr>
          <p:cNvSpPr txBox="1"/>
          <p:nvPr/>
        </p:nvSpPr>
        <p:spPr>
          <a:xfrm rot="16200000">
            <a:off x="4925815" y="3030805"/>
            <a:ext cx="316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JPA assembly  150 MHz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36F446-3313-43A9-BEB6-F86ACBF747A9}"/>
              </a:ext>
            </a:extLst>
          </p:cNvPr>
          <p:cNvSpPr txBox="1"/>
          <p:nvPr/>
        </p:nvSpPr>
        <p:spPr>
          <a:xfrm rot="16200000">
            <a:off x="5252343" y="3030803"/>
            <a:ext cx="316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modified JPA   60 MHz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92627B-B11C-41CC-9EB5-10DC27529977}"/>
              </a:ext>
            </a:extLst>
          </p:cNvPr>
          <p:cNvSpPr txBox="1"/>
          <p:nvPr/>
        </p:nvSpPr>
        <p:spPr>
          <a:xfrm rot="16200000">
            <a:off x="5551061" y="2996874"/>
            <a:ext cx="316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old JPA              30 MHz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FDB85D-012B-4712-8D74-F9CD91D0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" y="1342711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3">
            <a:extLst>
              <a:ext uri="{FF2B5EF4-FFF2-40B4-BE49-F238E27FC236}">
                <a16:creationId xmlns:a16="http://schemas.microsoft.com/office/drawing/2014/main" id="{908343D0-D809-4031-99FC-82EC6C030D25}"/>
              </a:ext>
            </a:extLst>
          </p:cNvPr>
          <p:cNvSpPr/>
          <p:nvPr/>
        </p:nvSpPr>
        <p:spPr>
          <a:xfrm>
            <a:off x="8535147" y="6789381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9FA05DE7-8416-41CC-86B6-4236375EC4E2}"/>
              </a:ext>
            </a:extLst>
          </p:cNvPr>
          <p:cNvSpPr/>
          <p:nvPr/>
        </p:nvSpPr>
        <p:spPr>
          <a:xfrm>
            <a:off x="8569344" y="6432193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Field Cooling (FC)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3.5-4.2 GHz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53EB60AB-C275-45EB-8B85-E9866A37B9C4}"/>
              </a:ext>
            </a:extLst>
          </p:cNvPr>
          <p:cNvSpPr/>
          <p:nvPr/>
        </p:nvSpPr>
        <p:spPr>
          <a:xfrm>
            <a:off x="9435649" y="6789381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D9C0CF-1E1F-4D38-82AF-CF7FE904DB39}"/>
              </a:ext>
            </a:extLst>
          </p:cNvPr>
          <p:cNvSpPr txBox="1"/>
          <p:nvPr/>
        </p:nvSpPr>
        <p:spPr>
          <a:xfrm>
            <a:off x="1020655" y="7329821"/>
            <a:ext cx="1091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ZFC method allow increasing useful tuning range from 0.6 to 1.2 GHz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D6170FE-AE23-42C7-A879-DEC208E3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20" y="1308735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6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26B53422-9F83-4DE1-9D97-FA905407CE66}"/>
              </a:ext>
            </a:extLst>
          </p:cNvPr>
          <p:cNvSpPr/>
          <p:nvPr/>
        </p:nvSpPr>
        <p:spPr>
          <a:xfrm>
            <a:off x="2810388" y="250390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</a:rPr>
              <a:t>Summary</a:t>
            </a:r>
            <a:endParaRPr lang="en-US" sz="445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247986D-9D9F-4F10-A8F8-F03C5D63600C}"/>
              </a:ext>
            </a:extLst>
          </p:cNvPr>
          <p:cNvSpPr/>
          <p:nvPr/>
        </p:nvSpPr>
        <p:spPr>
          <a:xfrm>
            <a:off x="2617515" y="2837890"/>
            <a:ext cx="9802537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For axion search flux-driven JPA are preferable for read-out because provide more smooth gain and noise characteristics in the frequency band</a:t>
            </a:r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We can enlarge tuning range of the JPA using  field cooling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18330-171E-49AA-A4F8-BE65E9F6BEAF}"/>
              </a:ext>
            </a:extLst>
          </p:cNvPr>
          <p:cNvSpPr/>
          <p:nvPr/>
        </p:nvSpPr>
        <p:spPr>
          <a:xfrm>
            <a:off x="12691489" y="7626384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335873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29429D5-1D64-4FDB-8759-32D9B2C561D9}"/>
              </a:ext>
            </a:extLst>
          </p:cNvPr>
          <p:cNvSpPr/>
          <p:nvPr/>
        </p:nvSpPr>
        <p:spPr>
          <a:xfrm>
            <a:off x="3567610" y="1019773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Quantum Sensing Team</a:t>
            </a:r>
            <a:endParaRPr lang="en-US" sz="4450" dirty="0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7AC3D56C-CED7-4A1E-9A61-8D97E637FA44}"/>
              </a:ext>
            </a:extLst>
          </p:cNvPr>
          <p:cNvSpPr/>
          <p:nvPr/>
        </p:nvSpPr>
        <p:spPr>
          <a:xfrm>
            <a:off x="4067794" y="2162078"/>
            <a:ext cx="383547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Sergey Uchaykin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Boris Ivanov</a:t>
            </a:r>
          </a:p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Saebyeok</a:t>
            </a: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Ahn</a:t>
            </a: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Minsu</a:t>
            </a: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 Ko</a:t>
            </a:r>
          </a:p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Seonjeong</a:t>
            </a: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 Oh</a:t>
            </a: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Pallavi Parashar</a:t>
            </a:r>
          </a:p>
          <a:p>
            <a:pPr>
              <a:lnSpc>
                <a:spcPts val="2800"/>
              </a:lnSpc>
            </a:pP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In collaboration with Riken, U. of Tokyo</a:t>
            </a: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Yasunobu Nakamura</a:t>
            </a: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Chih-Chiao Hung</a:t>
            </a: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Arjan F. van Loo</a:t>
            </a:r>
          </a:p>
          <a:p>
            <a:pPr>
              <a:lnSpc>
                <a:spcPts val="2800"/>
              </a:lnSpc>
            </a:pP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CI – SungWoo </a:t>
            </a:r>
            <a:r>
              <a:rPr lang="en-US" sz="2200" b="1" dirty="0" err="1">
                <a:solidFill>
                  <a:srgbClr val="38512F"/>
                </a:solidFill>
                <a:latin typeface="Arial" panose="020B0604020202020204" pitchFamily="34" charset="0"/>
                <a:ea typeface="Lora" pitchFamily="34" charset="-122"/>
                <a:cs typeface="Arial" panose="020B0604020202020204" pitchFamily="34" charset="0"/>
              </a:rPr>
              <a:t>Youn</a:t>
            </a: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endParaRPr lang="en-US" sz="2200" b="1" dirty="0">
              <a:solidFill>
                <a:srgbClr val="38512F"/>
              </a:solidFill>
              <a:latin typeface="Arial" panose="020B0604020202020204" pitchFamily="34" charset="0"/>
              <a:ea typeface="Lora" pitchFamily="34" charset="-122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946F1-533C-4379-A392-E3F0C108AF64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1390670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0" y="1398746"/>
            <a:ext cx="4912162" cy="543210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90310" y="655677"/>
            <a:ext cx="6463189" cy="675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Read-out Chain Overview</a:t>
            </a:r>
            <a:endParaRPr lang="en-US" sz="4250" dirty="0"/>
          </a:p>
        </p:txBody>
      </p:sp>
      <p:sp>
        <p:nvSpPr>
          <p:cNvPr id="5" name="Shape 1"/>
          <p:cNvSpPr/>
          <p:nvPr/>
        </p:nvSpPr>
        <p:spPr>
          <a:xfrm>
            <a:off x="6548676" y="1675567"/>
            <a:ext cx="30480" cy="5898237"/>
          </a:xfrm>
          <a:prstGeom prst="roundRect">
            <a:avLst>
              <a:gd name="adj" fmla="val 113037"/>
            </a:avLst>
          </a:prstGeom>
          <a:solidFill>
            <a:srgbClr val="D9CDBA"/>
          </a:solidFill>
          <a:ln/>
        </p:spPr>
      </p:sp>
      <p:sp>
        <p:nvSpPr>
          <p:cNvPr id="6" name="Shape 2"/>
          <p:cNvSpPr/>
          <p:nvPr/>
        </p:nvSpPr>
        <p:spPr>
          <a:xfrm>
            <a:off x="6776561" y="2177058"/>
            <a:ext cx="689015" cy="30480"/>
          </a:xfrm>
          <a:prstGeom prst="roundRect">
            <a:avLst>
              <a:gd name="adj" fmla="val 113037"/>
            </a:avLst>
          </a:prstGeom>
          <a:solidFill>
            <a:srgbClr val="D9CDBA"/>
          </a:solidFill>
          <a:ln/>
        </p:spPr>
      </p:sp>
      <p:sp>
        <p:nvSpPr>
          <p:cNvPr id="7" name="Shape 3"/>
          <p:cNvSpPr/>
          <p:nvPr/>
        </p:nvSpPr>
        <p:spPr>
          <a:xfrm>
            <a:off x="6290310" y="1933932"/>
            <a:ext cx="516731" cy="516731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72" y="1989653"/>
            <a:ext cx="324207" cy="40528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97153" y="1905238"/>
            <a:ext cx="270224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Cavity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7697153" y="2380774"/>
            <a:ext cx="6129338" cy="36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Resonant structure where axion-photon conversion occurs.</a:t>
            </a:r>
            <a:endParaRPr lang="en-US" sz="1800" dirty="0"/>
          </a:p>
        </p:txBody>
      </p:sp>
      <p:sp>
        <p:nvSpPr>
          <p:cNvPr id="11" name="Shape 6"/>
          <p:cNvSpPr/>
          <p:nvPr/>
        </p:nvSpPr>
        <p:spPr>
          <a:xfrm>
            <a:off x="6776561" y="3709035"/>
            <a:ext cx="689015" cy="30480"/>
          </a:xfrm>
          <a:prstGeom prst="roundRect">
            <a:avLst>
              <a:gd name="adj" fmla="val 113037"/>
            </a:avLst>
          </a:prstGeom>
          <a:solidFill>
            <a:srgbClr val="D9CDBA"/>
          </a:solidFill>
          <a:ln/>
        </p:spPr>
      </p:sp>
      <p:sp>
        <p:nvSpPr>
          <p:cNvPr id="12" name="Shape 7"/>
          <p:cNvSpPr/>
          <p:nvPr/>
        </p:nvSpPr>
        <p:spPr>
          <a:xfrm>
            <a:off x="6290310" y="3465909"/>
            <a:ext cx="516731" cy="516731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72" y="3521631"/>
            <a:ext cx="324207" cy="40528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97153" y="3437215"/>
            <a:ext cx="270224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Amplifier (JPA)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7697153" y="3912751"/>
            <a:ext cx="6129338" cy="36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Quantum-limited signal boosting.</a:t>
            </a:r>
            <a:endParaRPr lang="en-US" sz="1800" dirty="0"/>
          </a:p>
        </p:txBody>
      </p:sp>
      <p:sp>
        <p:nvSpPr>
          <p:cNvPr id="16" name="Shape 10"/>
          <p:cNvSpPr/>
          <p:nvPr/>
        </p:nvSpPr>
        <p:spPr>
          <a:xfrm>
            <a:off x="6776561" y="5241012"/>
            <a:ext cx="689015" cy="30480"/>
          </a:xfrm>
          <a:prstGeom prst="roundRect">
            <a:avLst>
              <a:gd name="adj" fmla="val 113037"/>
            </a:avLst>
          </a:prstGeom>
          <a:solidFill>
            <a:srgbClr val="D9CDBA"/>
          </a:solidFill>
          <a:ln/>
        </p:spPr>
      </p:sp>
      <p:sp>
        <p:nvSpPr>
          <p:cNvPr id="17" name="Shape 11"/>
          <p:cNvSpPr/>
          <p:nvPr/>
        </p:nvSpPr>
        <p:spPr>
          <a:xfrm>
            <a:off x="6290310" y="4997887"/>
            <a:ext cx="516731" cy="516731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572" y="5053608"/>
            <a:ext cx="324207" cy="405289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697153" y="4969193"/>
            <a:ext cx="270224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Heterodyne Receiver</a:t>
            </a:r>
            <a:endParaRPr lang="en-US" sz="2100" dirty="0"/>
          </a:p>
        </p:txBody>
      </p:sp>
      <p:sp>
        <p:nvSpPr>
          <p:cNvPr id="20" name="Text 13"/>
          <p:cNvSpPr/>
          <p:nvPr/>
        </p:nvSpPr>
        <p:spPr>
          <a:xfrm>
            <a:off x="7697153" y="5444728"/>
            <a:ext cx="6129338" cy="36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Frequency conversion and filtering.</a:t>
            </a:r>
            <a:endParaRPr lang="en-US" sz="1800" dirty="0"/>
          </a:p>
        </p:txBody>
      </p:sp>
      <p:sp>
        <p:nvSpPr>
          <p:cNvPr id="21" name="Shape 14"/>
          <p:cNvSpPr/>
          <p:nvPr/>
        </p:nvSpPr>
        <p:spPr>
          <a:xfrm>
            <a:off x="6776561" y="6772989"/>
            <a:ext cx="689015" cy="30480"/>
          </a:xfrm>
          <a:prstGeom prst="roundRect">
            <a:avLst>
              <a:gd name="adj" fmla="val 113037"/>
            </a:avLst>
          </a:prstGeom>
          <a:solidFill>
            <a:srgbClr val="D9CDBA"/>
          </a:solidFill>
          <a:ln/>
        </p:spPr>
      </p:sp>
      <p:sp>
        <p:nvSpPr>
          <p:cNvPr id="22" name="Shape 15"/>
          <p:cNvSpPr/>
          <p:nvPr/>
        </p:nvSpPr>
        <p:spPr>
          <a:xfrm>
            <a:off x="6290310" y="6529864"/>
            <a:ext cx="516731" cy="516731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6572" y="6585585"/>
            <a:ext cx="324207" cy="405289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697153" y="6501170"/>
            <a:ext cx="270224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DAQ</a:t>
            </a:r>
            <a:endParaRPr lang="en-US" sz="2100" dirty="0"/>
          </a:p>
        </p:txBody>
      </p:sp>
      <p:sp>
        <p:nvSpPr>
          <p:cNvPr id="25" name="Text 17"/>
          <p:cNvSpPr/>
          <p:nvPr/>
        </p:nvSpPr>
        <p:spPr>
          <a:xfrm>
            <a:off x="7697153" y="6976705"/>
            <a:ext cx="6129338" cy="36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Data acquisition and analysis.</a:t>
            </a:r>
            <a:endParaRPr lang="en-US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956CF7-EFE4-4FA8-9275-EA7B6EE5D6B5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511516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33321" y="268649"/>
            <a:ext cx="6282809" cy="714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LJPA Characterization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68693" y="5213985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968693" y="6802517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58914" y="5799288"/>
            <a:ext cx="549248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Tuning with dc flux bias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~1620 MHz, 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869195" y="6802517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9839801" y="5945029"/>
            <a:ext cx="3835479" cy="388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C52E6-7870-4FC1-AC7A-DDB39523EDC2}"/>
              </a:ext>
            </a:extLst>
          </p:cNvPr>
          <p:cNvSpPr txBox="1"/>
          <p:nvPr/>
        </p:nvSpPr>
        <p:spPr>
          <a:xfrm>
            <a:off x="9719157" y="5856595"/>
            <a:ext cx="3735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Gain </a:t>
            </a:r>
            <a:r>
              <a:rPr lang="en-US" sz="2800" dirty="0" err="1"/>
              <a:t>Paramap</a:t>
            </a:r>
            <a:endParaRPr lang="en-US" sz="2800" dirty="0"/>
          </a:p>
          <a:p>
            <a:r>
              <a:rPr lang="en-US" sz="2800" dirty="0"/>
              <a:t>Gain vs (</a:t>
            </a:r>
            <a:r>
              <a:rPr lang="en-US" sz="2800" dirty="0" err="1"/>
              <a:t>f</a:t>
            </a:r>
            <a:r>
              <a:rPr lang="en-US" sz="2800" baseline="-25000" dirty="0" err="1"/>
              <a:t>PUMP</a:t>
            </a:r>
            <a:r>
              <a:rPr lang="en-US" sz="2800" dirty="0" err="1"/>
              <a:t>,f</a:t>
            </a:r>
            <a:r>
              <a:rPr lang="en-US" sz="2800" baseline="-25000" dirty="0" err="1"/>
              <a:t>DETUNING</a:t>
            </a:r>
            <a:r>
              <a:rPr lang="en-US" sz="2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A2C94-9267-4998-B4D5-BBFB00D1E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949" y="906221"/>
            <a:ext cx="6348812" cy="4874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D2287-65BD-4A65-A841-9006BD9C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22" y="1038463"/>
            <a:ext cx="5565712" cy="47982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B81CD6-1C2E-47ED-8DAD-045C8D066E2E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  <p:extLst>
      <p:ext uri="{BB962C8B-B14F-4D97-AF65-F5344CB8AC3E}">
        <p14:creationId xmlns:p14="http://schemas.microsoft.com/office/powerpoint/2010/main" val="82486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0564" y="710803"/>
            <a:ext cx="4709874" cy="588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Introduction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700564" y="1824871"/>
            <a:ext cx="450294" cy="450294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43" y="1908691"/>
            <a:ext cx="282535" cy="2825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51002" y="1824871"/>
            <a:ext cx="235493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Axion Dark Matter</a:t>
            </a:r>
            <a:endParaRPr lang="en-US" sz="1850" b="1" dirty="0"/>
          </a:p>
        </p:txBody>
      </p:sp>
      <p:sp>
        <p:nvSpPr>
          <p:cNvPr id="7" name="Text 3"/>
          <p:cNvSpPr/>
          <p:nvPr/>
        </p:nvSpPr>
        <p:spPr>
          <a:xfrm>
            <a:off x="1351002" y="2239208"/>
            <a:ext cx="7092434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promising candidate to explain the universe's missing mass and CP violation.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700564" y="2984659"/>
            <a:ext cx="450294" cy="450294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43" y="3033236"/>
            <a:ext cx="282535" cy="35313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51002" y="2984659"/>
            <a:ext cx="235493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DMAG’s Challenge</a:t>
            </a:r>
            <a:endParaRPr lang="en-US" sz="1850" b="1" dirty="0"/>
          </a:p>
        </p:txBody>
      </p:sp>
      <p:sp>
        <p:nvSpPr>
          <p:cNvPr id="11" name="Text 6"/>
          <p:cNvSpPr/>
          <p:nvPr/>
        </p:nvSpPr>
        <p:spPr>
          <a:xfrm>
            <a:off x="1351002" y="3398996"/>
            <a:ext cx="7092434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Detecting extremely weak signals across a vast frequency range (our goal: 1-6 GHz).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01" y="1857494"/>
            <a:ext cx="6771680" cy="45144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60690" y="646033"/>
            <a:ext cx="5793819" cy="1278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Axion </a:t>
            </a:r>
            <a:r>
              <a:rPr lang="en-US" sz="4000" dirty="0" err="1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Haloscope</a:t>
            </a: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Detection Principle</a:t>
            </a:r>
            <a:endParaRPr lang="en-US" sz="40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90" y="2250758"/>
            <a:ext cx="1086803" cy="158019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173486" y="2468047"/>
            <a:ext cx="25572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Magnetic Field</a:t>
            </a:r>
            <a:endParaRPr lang="en-US" sz="2000" dirty="0"/>
          </a:p>
        </p:txBody>
      </p:sp>
      <p:sp>
        <p:nvSpPr>
          <p:cNvPr id="7" name="Text 2"/>
          <p:cNvSpPr/>
          <p:nvPr/>
        </p:nvSpPr>
        <p:spPr>
          <a:xfrm>
            <a:off x="2173486" y="2918103"/>
            <a:ext cx="4381024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Strong field creates conversion environment (in DMAG 8, 8, 12 and 12 Tesla) .</a:t>
            </a:r>
            <a:endParaRPr lang="en-US" sz="17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90" y="3830955"/>
            <a:ext cx="1086803" cy="158019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173486" y="4048244"/>
            <a:ext cx="25572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Axion Conversion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2173486" y="4498300"/>
            <a:ext cx="4381024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Axions convert to photons in cavity (Q  is in the range of 30000_300000).</a:t>
            </a:r>
            <a:endParaRPr lang="en-US" sz="17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90" y="5411152"/>
            <a:ext cx="1086803" cy="158019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173486" y="5628442"/>
            <a:ext cx="25572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Signal Detection</a:t>
            </a:r>
            <a:endParaRPr lang="en-US" sz="2000" dirty="0"/>
          </a:p>
        </p:txBody>
      </p:sp>
      <p:sp>
        <p:nvSpPr>
          <p:cNvPr id="13" name="Text 6"/>
          <p:cNvSpPr/>
          <p:nvPr/>
        </p:nvSpPr>
        <p:spPr>
          <a:xfrm>
            <a:off x="2173486" y="6078498"/>
            <a:ext cx="4381024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Low-noise systems capture faint photon signals (noise is a few unit of the QNL).</a:t>
            </a:r>
            <a:endParaRPr lang="en-US" sz="1700" dirty="0"/>
          </a:p>
        </p:txBody>
      </p:sp>
      <p:sp>
        <p:nvSpPr>
          <p:cNvPr id="14" name="Text 7"/>
          <p:cNvSpPr/>
          <p:nvPr/>
        </p:nvSpPr>
        <p:spPr>
          <a:xfrm>
            <a:off x="760690" y="7235785"/>
            <a:ext cx="5793819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Frequency range dictated by axion mass uncertainty.</a:t>
            </a:r>
            <a:endParaRPr lang="en-US" sz="1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163EEF-12D5-474B-B53F-C9E0718CED24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9DD8B-3F42-41D3-BFB4-B762611599A0}"/>
              </a:ext>
            </a:extLst>
          </p:cNvPr>
          <p:cNvSpPr txBox="1"/>
          <p:nvPr/>
        </p:nvSpPr>
        <p:spPr>
          <a:xfrm>
            <a:off x="3479983" y="626007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Optimal read-out:</a:t>
            </a:r>
          </a:p>
          <a:p>
            <a:r>
              <a:rPr lang="en-US" sz="4400" dirty="0"/>
              <a:t>TWJPA or Flux-Driven JPA?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7FB75-5DCB-4C29-B2DD-0BDCD9F20826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B8E3AA8D-C297-4451-ADEA-3A5FFDF85F7A}"/>
              </a:ext>
            </a:extLst>
          </p:cNvPr>
          <p:cNvSpPr/>
          <p:nvPr/>
        </p:nvSpPr>
        <p:spPr>
          <a:xfrm>
            <a:off x="2391148" y="5216729"/>
            <a:ext cx="450294" cy="450294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A0D7200D-F826-4A53-966A-EB318A6D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7" y="5265306"/>
            <a:ext cx="282535" cy="353139"/>
          </a:xfrm>
          <a:prstGeom prst="rect">
            <a:avLst/>
          </a:prstGeom>
        </p:spPr>
      </p:pic>
      <p:sp>
        <p:nvSpPr>
          <p:cNvPr id="6" name="Text 8">
            <a:extLst>
              <a:ext uri="{FF2B5EF4-FFF2-40B4-BE49-F238E27FC236}">
                <a16:creationId xmlns:a16="http://schemas.microsoft.com/office/drawing/2014/main" id="{93A939BD-3623-4E9F-BDB2-1A3204522129}"/>
              </a:ext>
            </a:extLst>
          </p:cNvPr>
          <p:cNvSpPr/>
          <p:nvPr/>
        </p:nvSpPr>
        <p:spPr>
          <a:xfrm>
            <a:off x="3041586" y="5216729"/>
            <a:ext cx="235493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Cavity for 1-6 GHz range</a:t>
            </a:r>
            <a:endParaRPr lang="en-US" sz="2400" b="1" dirty="0"/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CFC80F4B-4CC7-464C-B8EA-D14D1670E041}"/>
              </a:ext>
            </a:extLst>
          </p:cNvPr>
          <p:cNvSpPr/>
          <p:nvPr/>
        </p:nvSpPr>
        <p:spPr>
          <a:xfrm>
            <a:off x="3041586" y="5631066"/>
            <a:ext cx="7092434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Tuning cavity range up to 300 MHz</a:t>
            </a:r>
            <a:endParaRPr lang="en-US" sz="2400" dirty="0"/>
          </a:p>
        </p:txBody>
      </p:sp>
      <p:sp>
        <p:nvSpPr>
          <p:cNvPr id="8" name="Shape 10">
            <a:extLst>
              <a:ext uri="{FF2B5EF4-FFF2-40B4-BE49-F238E27FC236}">
                <a16:creationId xmlns:a16="http://schemas.microsoft.com/office/drawing/2014/main" id="{EF2A1058-DDDA-4C2B-9074-6B9C72C177A0}"/>
              </a:ext>
            </a:extLst>
          </p:cNvPr>
          <p:cNvSpPr/>
          <p:nvPr/>
        </p:nvSpPr>
        <p:spPr>
          <a:xfrm>
            <a:off x="2391148" y="6376516"/>
            <a:ext cx="450294" cy="450294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9" name="Image 4" descr="preencoded.png">
            <a:extLst>
              <a:ext uri="{FF2B5EF4-FFF2-40B4-BE49-F238E27FC236}">
                <a16:creationId xmlns:a16="http://schemas.microsoft.com/office/drawing/2014/main" id="{2850D8F0-F3A2-4653-AF9E-375BA6FF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7" y="6425094"/>
            <a:ext cx="282535" cy="353139"/>
          </a:xfrm>
          <a:prstGeom prst="rect">
            <a:avLst/>
          </a:prstGeom>
        </p:spPr>
      </p:pic>
      <p:sp>
        <p:nvSpPr>
          <p:cNvPr id="10" name="Text 11">
            <a:extLst>
              <a:ext uri="{FF2B5EF4-FFF2-40B4-BE49-F238E27FC236}">
                <a16:creationId xmlns:a16="http://schemas.microsoft.com/office/drawing/2014/main" id="{2718CDDE-80E3-46E3-8055-4F53B066669B}"/>
              </a:ext>
            </a:extLst>
          </p:cNvPr>
          <p:cNvSpPr/>
          <p:nvPr/>
        </p:nvSpPr>
        <p:spPr>
          <a:xfrm>
            <a:off x="3041586" y="6376516"/>
            <a:ext cx="235493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Wideband Detection Challenge</a:t>
            </a:r>
            <a:endParaRPr lang="en-US" sz="2400" b="1" dirty="0"/>
          </a:p>
        </p:txBody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921290AD-4D98-4BCA-991B-0867ACAAF094}"/>
              </a:ext>
            </a:extLst>
          </p:cNvPr>
          <p:cNvSpPr/>
          <p:nvPr/>
        </p:nvSpPr>
        <p:spPr>
          <a:xfrm>
            <a:off x="3041586" y="6790854"/>
            <a:ext cx="7092434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Need to fit amplifier band or tuning range with cavity range &gt;300 MHz</a:t>
            </a:r>
            <a:endParaRPr lang="en-US" sz="2400" dirty="0"/>
          </a:p>
        </p:txBody>
      </p:sp>
      <p:pic>
        <p:nvPicPr>
          <p:cNvPr id="1026" name="Picture 2" descr="https://aqt.lbl.gov/wp-content/uploads/sites/2/2023/06/twpa-chip-full.jpg">
            <a:extLst>
              <a:ext uri="{FF2B5EF4-FFF2-40B4-BE49-F238E27FC236}">
                <a16:creationId xmlns:a16="http://schemas.microsoft.com/office/drawing/2014/main" id="{38FA6499-FE72-4999-93F4-D7873EFE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30" y="2190821"/>
            <a:ext cx="3756276" cy="28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6B42D8-991D-4BE3-9B69-93AC20AE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01" y="2599088"/>
            <a:ext cx="4056569" cy="20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3A6D-FA8A-4BA6-B490-D716A18C8A2B}"/>
              </a:ext>
            </a:extLst>
          </p:cNvPr>
          <p:cNvSpPr/>
          <p:nvPr/>
        </p:nvSpPr>
        <p:spPr>
          <a:xfrm>
            <a:off x="2448163" y="276634"/>
            <a:ext cx="10692650" cy="62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200" dirty="0"/>
              <a:t>Broadband Amplification vs Narrowband Axion Signal</a:t>
            </a:r>
            <a:endParaRPr lang="en-US" sz="320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47543-6D17-4CDC-80EF-7CCE7208C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5" y="1468655"/>
            <a:ext cx="5651650" cy="3767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C3AF98-BC9A-46FC-BB1E-B86E6CC32135}"/>
              </a:ext>
            </a:extLst>
          </p:cNvPr>
          <p:cNvSpPr txBox="1"/>
          <p:nvPr/>
        </p:nvSpPr>
        <p:spPr>
          <a:xfrm>
            <a:off x="7757652" y="1304193"/>
            <a:ext cx="6260690" cy="4683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6E7941-17E6-403D-B814-9CA74F4DFE7F}"/>
              </a:ext>
            </a:extLst>
          </p:cNvPr>
          <p:cNvSpPr txBox="1"/>
          <p:nvPr/>
        </p:nvSpPr>
        <p:spPr>
          <a:xfrm>
            <a:off x="7499555" y="1555955"/>
            <a:ext cx="6260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Mismatch of bandwidth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Axion signal: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ultra-narrowband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TWPA: broadband amplification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Excess noise integration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 ∝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 occupies tiny fraction of band👉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SNR degrades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range problem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 signal + large broadband noise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Requires: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linearity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dynamic range👉 Risk of gain compression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sensitivity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👉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Inefficient scanning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A80230-25B0-4FF3-8F88-CD368A43CEDD}"/>
              </a:ext>
            </a:extLst>
          </p:cNvPr>
          <p:cNvSpPr txBox="1"/>
          <p:nvPr/>
        </p:nvSpPr>
        <p:spPr>
          <a:xfrm>
            <a:off x="1614949" y="7301093"/>
            <a:ext cx="1069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Broadband amplifiers are not optimal for👉 detecting narrowband axion signals</a:t>
            </a:r>
          </a:p>
        </p:txBody>
      </p:sp>
    </p:spTree>
    <p:extLst>
      <p:ext uri="{BB962C8B-B14F-4D97-AF65-F5344CB8AC3E}">
        <p14:creationId xmlns:p14="http://schemas.microsoft.com/office/powerpoint/2010/main" val="284158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5668-6309-465A-B849-2F0E0C34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57" y="4355635"/>
            <a:ext cx="4780129" cy="3385924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1D06F875-B489-4C52-A0B0-469701FEC77B}"/>
              </a:ext>
            </a:extLst>
          </p:cNvPr>
          <p:cNvSpPr/>
          <p:nvPr/>
        </p:nvSpPr>
        <p:spPr>
          <a:xfrm>
            <a:off x="2404110" y="550902"/>
            <a:ext cx="6463189" cy="675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00"/>
              </a:lnSpc>
            </a:pPr>
            <a:r>
              <a:rPr lang="en-US" sz="42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TWJPA: Gain Non‑Uniformity Problem</a:t>
            </a:r>
            <a:endParaRPr lang="en-US" sz="42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A6F57-0F57-4093-A46B-C99C7C3A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0" y="1268122"/>
            <a:ext cx="4780129" cy="6296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13AC87-FD6E-4BB8-9FAC-77570EBE5FDC}"/>
              </a:ext>
            </a:extLst>
          </p:cNvPr>
          <p:cNvSpPr/>
          <p:nvPr/>
        </p:nvSpPr>
        <p:spPr>
          <a:xfrm>
            <a:off x="6911307" y="7777648"/>
            <a:ext cx="50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https://doi.org/10.1103/PhysRevApplied.23.024063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1A271-8DEB-4861-A995-AB8F4E384FE6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E036F-A49D-4D93-B3DC-F3F8237E3F5A}"/>
              </a:ext>
            </a:extLst>
          </p:cNvPr>
          <p:cNvSpPr/>
          <p:nvPr/>
        </p:nvSpPr>
        <p:spPr>
          <a:xfrm>
            <a:off x="6345743" y="1565642"/>
            <a:ext cx="7760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sz="2400" dirty="0"/>
              <a:t>1) Gain strongly varies across frequency (ripple due to multi‑cell line &amp; mismatch)</a:t>
            </a:r>
          </a:p>
          <a:p>
            <a:pPr>
              <a:defRPr sz="2000"/>
            </a:pPr>
            <a:r>
              <a:rPr lang="en-US" sz="2400" dirty="0"/>
              <a:t>2) Response depends on pump power</a:t>
            </a:r>
          </a:p>
          <a:p>
            <a:pPr>
              <a:defRPr sz="2000"/>
            </a:pPr>
            <a:endParaRPr lang="en-US" sz="2400" dirty="0"/>
          </a:p>
          <a:p>
            <a:pPr>
              <a:defRPr sz="2000"/>
            </a:pPr>
            <a:r>
              <a:rPr lang="en-US" sz="2400" dirty="0">
                <a:solidFill>
                  <a:srgbClr val="0070C0"/>
                </a:solidFill>
              </a:rPr>
              <a:t>Axion scan requires ultra‑flat response with ~5–10 kHz step</a:t>
            </a:r>
          </a:p>
          <a:p>
            <a:pPr>
              <a:defRPr sz="2000"/>
            </a:pPr>
            <a:r>
              <a:rPr lang="en-US" sz="2400" dirty="0">
                <a:solidFill>
                  <a:srgbClr val="0070C0"/>
                </a:solidFill>
              </a:rPr>
              <a:t>⇒ Gain ripple → non‑uniform sensitivity across scan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296E7-E468-4D78-95AF-84F7314E595A}"/>
              </a:ext>
            </a:extLst>
          </p:cNvPr>
          <p:cNvSpPr/>
          <p:nvPr/>
        </p:nvSpPr>
        <p:spPr>
          <a:xfrm>
            <a:off x="972676" y="7748939"/>
            <a:ext cx="353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https://doi.org/10.1038/nphys2356</a:t>
            </a:r>
          </a:p>
        </p:txBody>
      </p:sp>
    </p:spTree>
    <p:extLst>
      <p:ext uri="{BB962C8B-B14F-4D97-AF65-F5344CB8AC3E}">
        <p14:creationId xmlns:p14="http://schemas.microsoft.com/office/powerpoint/2010/main" val="376279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1D06F875-B489-4C52-A0B0-469701FEC77B}"/>
              </a:ext>
            </a:extLst>
          </p:cNvPr>
          <p:cNvSpPr/>
          <p:nvPr/>
        </p:nvSpPr>
        <p:spPr>
          <a:xfrm>
            <a:off x="2899410" y="480661"/>
            <a:ext cx="6463189" cy="675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00"/>
              </a:lnSpc>
            </a:pPr>
            <a:r>
              <a:rPr lang="en-US" sz="42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TWJPA: Noise Fluctuations Limit </a:t>
            </a:r>
            <a:endParaRPr lang="en-US" sz="42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3AC87-FD6E-4BB8-9FAC-77570EBE5FDC}"/>
              </a:ext>
            </a:extLst>
          </p:cNvPr>
          <p:cNvSpPr/>
          <p:nvPr/>
        </p:nvSpPr>
        <p:spPr>
          <a:xfrm>
            <a:off x="6911307" y="7777648"/>
            <a:ext cx="50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https://doi.org/10.1103/PhysRevApplied.23.024063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1A271-8DEB-4861-A995-AB8F4E384FE6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E036F-A49D-4D93-B3DC-F3F8237E3F5A}"/>
              </a:ext>
            </a:extLst>
          </p:cNvPr>
          <p:cNvSpPr/>
          <p:nvPr/>
        </p:nvSpPr>
        <p:spPr>
          <a:xfrm>
            <a:off x="800101" y="2260967"/>
            <a:ext cx="6372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sz="2400" dirty="0"/>
              <a:t>Added noise fluctuates across band; deviates from quantum limit</a:t>
            </a:r>
          </a:p>
          <a:p>
            <a:pPr>
              <a:defRPr sz="2000"/>
            </a:pPr>
            <a:r>
              <a:rPr lang="en-US" sz="2400" dirty="0"/>
              <a:t>Origin: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US" sz="2400" dirty="0"/>
              <a:t>long transmission line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US" sz="2400" dirty="0"/>
              <a:t>impedance mismatch</a:t>
            </a:r>
          </a:p>
          <a:p>
            <a:pPr>
              <a:defRPr sz="2000"/>
            </a:pPr>
            <a:endParaRPr lang="en-US" sz="2400" dirty="0"/>
          </a:p>
          <a:p>
            <a:pPr>
              <a:defRPr sz="2000"/>
            </a:pPr>
            <a:r>
              <a:rPr lang="en-US" sz="2400" dirty="0">
                <a:solidFill>
                  <a:srgbClr val="0070C0"/>
                </a:solidFill>
              </a:rPr>
              <a:t>System noise inherits this structure</a:t>
            </a:r>
          </a:p>
          <a:p>
            <a:pPr>
              <a:defRPr sz="2000"/>
            </a:pPr>
            <a:r>
              <a:rPr lang="en-US" sz="2400" dirty="0">
                <a:solidFill>
                  <a:srgbClr val="0070C0"/>
                </a:solidFill>
              </a:rPr>
              <a:t>⇒ 	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US" sz="2400" dirty="0">
                <a:solidFill>
                  <a:srgbClr val="0070C0"/>
                </a:solidFill>
              </a:rPr>
              <a:t>Frequency‑dependent sensitivity,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US" sz="2400" dirty="0">
                <a:solidFill>
                  <a:srgbClr val="0070C0"/>
                </a:solidFill>
              </a:rPr>
              <a:t>slower and less reliable axion scan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9574DC-E529-411D-96D3-C3EE4A84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16" y="3658423"/>
            <a:ext cx="5298083" cy="36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772063"/>
            <a:ext cx="580905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4136588"/>
            <a:ext cx="3485436" cy="435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968693" y="4818936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623810" y="4818936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62C8BE15-04FE-4DD0-91AB-B2AAF2CF7B49}"/>
              </a:ext>
            </a:extLst>
          </p:cNvPr>
          <p:cNvSpPr/>
          <p:nvPr/>
        </p:nvSpPr>
        <p:spPr>
          <a:xfrm>
            <a:off x="9164917" y="4199818"/>
            <a:ext cx="3485436" cy="435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endParaRPr lang="en-US" sz="27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D75C6E-FB19-4CC2-991E-ABE1C39D1A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61631" y="5783009"/>
            <a:ext cx="3369600" cy="753480"/>
          </a:xfrm>
          <a:prstGeom prst="rect">
            <a:avLst/>
          </a:prstGeom>
          <a:ln w="0">
            <a:noFill/>
          </a:ln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994EF2D7-6DEE-4C63-824C-346A2CE4AB55}"/>
              </a:ext>
            </a:extLst>
          </p:cNvPr>
          <p:cNvSpPr/>
          <p:nvPr/>
        </p:nvSpPr>
        <p:spPr>
          <a:xfrm>
            <a:off x="1710129" y="3366347"/>
            <a:ext cx="5772754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1) To get parametric amplifier a </a:t>
            </a:r>
            <a:r>
              <a:rPr lang="en-US" sz="1800" b="1" strike="noStrike" spc="-1" dirty="0">
                <a:solidFill>
                  <a:srgbClr val="00B050"/>
                </a:solidFill>
                <a:latin typeface="Calibri"/>
              </a:rPr>
              <a:t>nonlinear</a:t>
            </a: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 element: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 The </a:t>
            </a:r>
            <a:r>
              <a:rPr lang="en-US" sz="1800" b="1" strike="noStrike" spc="-1" dirty="0">
                <a:solidFill>
                  <a:srgbClr val="00B050"/>
                </a:solidFill>
                <a:latin typeface="Calibri"/>
              </a:rPr>
              <a:t>nonlinear </a:t>
            </a: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current-dependent inductance of a Josephson junction 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9F1D002-3AF7-49EB-873A-798E9DF95783}"/>
              </a:ext>
            </a:extLst>
          </p:cNvPr>
          <p:cNvSpPr/>
          <p:nvPr/>
        </p:nvSpPr>
        <p:spPr>
          <a:xfrm>
            <a:off x="2448163" y="276634"/>
            <a:ext cx="8459472" cy="62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200" strike="noStrike" spc="-1" dirty="0">
                <a:latin typeface="Calibri" panose="020F0502020204030204" pitchFamily="34" charset="0"/>
              </a:rPr>
              <a:t>Flux-driven Josephson Parametric Amplifiers (JPA)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B13B715F-B1D6-4475-BF60-5F9629D9FF8D}"/>
              </a:ext>
            </a:extLst>
          </p:cNvPr>
          <p:cNvSpPr/>
          <p:nvPr/>
        </p:nvSpPr>
        <p:spPr>
          <a:xfrm>
            <a:off x="1620962" y="4599732"/>
            <a:ext cx="55620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2) To tune frequency: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99"/>
                </a:solidFill>
                <a:latin typeface="Calibri"/>
              </a:rPr>
              <a:t>Average inductance of a SQUID depends from flux bias </a:t>
            </a:r>
            <a:r>
              <a:rPr lang="el-GR" sz="1800" b="1" strike="noStrike" spc="-1" dirty="0">
                <a:solidFill>
                  <a:srgbClr val="000099"/>
                </a:solidFill>
                <a:latin typeface="Calibri"/>
              </a:rPr>
              <a:t>Φ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0DD30AB3-1C70-4618-A202-6957C74CB09F}"/>
              </a:ext>
            </a:extLst>
          </p:cNvPr>
          <p:cNvSpPr/>
          <p:nvPr/>
        </p:nvSpPr>
        <p:spPr>
          <a:xfrm>
            <a:off x="9396084" y="5703089"/>
            <a:ext cx="393300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Ic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 –critical current of the SQUID,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l-GR" sz="1800" b="1" strike="noStrike" spc="-1" dirty="0">
                <a:solidFill>
                  <a:srgbClr val="000000"/>
                </a:solidFill>
                <a:latin typeface="Calibri"/>
              </a:rPr>
              <a:t>Φ</a:t>
            </a:r>
            <a:r>
              <a:rPr lang="en-US" sz="1600" b="1" strike="noStrike" spc="-1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 – flux quantum, 2.069*10^(-15) Wb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I – persistent current, created by dc flux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9494E3CF-F111-457F-9718-BC73BB0562D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14797" y="1214732"/>
            <a:ext cx="4580229" cy="1703091"/>
          </a:xfrm>
          <a:prstGeom prst="rect">
            <a:avLst/>
          </a:prstGeom>
          <a:ln w="0">
            <a:noFill/>
          </a:ln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14FA526-644B-4AA2-BCCF-A03214BA6C6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955991" y="6448649"/>
            <a:ext cx="2072520" cy="49968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594593-0730-4882-B0AC-7CF63BD5C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869" y="1085541"/>
            <a:ext cx="4056569" cy="20525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58E2A8-C7AC-4DE8-A857-237F1D6C2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659" y="3197511"/>
            <a:ext cx="2764448" cy="195093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0CB0D18-7FFD-4912-A577-468567F6FABE}"/>
              </a:ext>
            </a:extLst>
          </p:cNvPr>
          <p:cNvSpPr/>
          <p:nvPr/>
        </p:nvSpPr>
        <p:spPr>
          <a:xfrm>
            <a:off x="12012895" y="2284614"/>
            <a:ext cx="299543" cy="28017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79B26B-BEAC-4EF3-9FFE-696E2843D433}"/>
              </a:ext>
            </a:extLst>
          </p:cNvPr>
          <p:cNvCxnSpPr>
            <a:stCxn id="35" idx="2"/>
          </p:cNvCxnSpPr>
          <p:nvPr/>
        </p:nvCxnSpPr>
        <p:spPr>
          <a:xfrm flipH="1">
            <a:off x="10170659" y="2424700"/>
            <a:ext cx="1842236" cy="77281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DCE65F-64D6-4050-B50F-8337F5A490BA}"/>
              </a:ext>
            </a:extLst>
          </p:cNvPr>
          <p:cNvCxnSpPr>
            <a:stCxn id="35" idx="6"/>
          </p:cNvCxnSpPr>
          <p:nvPr/>
        </p:nvCxnSpPr>
        <p:spPr>
          <a:xfrm>
            <a:off x="12312438" y="2424700"/>
            <a:ext cx="622669" cy="80666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CFE1560-6F32-4B5F-A5BD-6105CC0F24AC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821888"/>
            <a:ext cx="9114830" cy="710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Multi-JPA Systems – Gorynych Set</a:t>
            </a:r>
            <a:endParaRPr lang="en-US" sz="4450" dirty="0"/>
          </a:p>
        </p:txBody>
      </p:sp>
      <p:sp>
        <p:nvSpPr>
          <p:cNvPr id="11" name="Text 1"/>
          <p:cNvSpPr/>
          <p:nvPr/>
        </p:nvSpPr>
        <p:spPr>
          <a:xfrm>
            <a:off x="266191" y="2161222"/>
            <a:ext cx="2843927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Three JPAs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237497" y="2661761"/>
            <a:ext cx="2901315" cy="773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Combined in parallel in single read-out line.</a:t>
            </a:r>
            <a:endParaRPr lang="en-US" sz="1900" dirty="0"/>
          </a:p>
        </p:txBody>
      </p:sp>
      <p:sp>
        <p:nvSpPr>
          <p:cNvPr id="13" name="Text 3"/>
          <p:cNvSpPr/>
          <p:nvPr/>
        </p:nvSpPr>
        <p:spPr>
          <a:xfrm>
            <a:off x="4141022" y="2169716"/>
            <a:ext cx="2843927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Frequency multiplexing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12328" y="2670255"/>
            <a:ext cx="2901315" cy="773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JPA is selected by chose of pump frequency </a:t>
            </a:r>
            <a:r>
              <a:rPr lang="en-US" sz="19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</a:t>
            </a:r>
            <a:r>
              <a:rPr lang="en-US" sz="1900" baseline="-250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PUMP</a:t>
            </a: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</a:t>
            </a:r>
          </a:p>
          <a:p>
            <a:pPr algn="ctr">
              <a:lnSpc>
                <a:spcPts val="3000"/>
              </a:lnSpc>
            </a:pPr>
            <a:r>
              <a:rPr lang="en-US" sz="19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</a:t>
            </a:r>
            <a:r>
              <a:rPr lang="en-US" sz="1900" baseline="-250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PUMP</a:t>
            </a: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~ </a:t>
            </a:r>
            <a:r>
              <a:rPr lang="en-US" sz="19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</a:t>
            </a:r>
            <a:r>
              <a:rPr lang="en-US" sz="1900" baseline="-2500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SIGNAL</a:t>
            </a: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900" dirty="0"/>
          </a:p>
        </p:txBody>
      </p:sp>
      <p:sp>
        <p:nvSpPr>
          <p:cNvPr id="15" name="Text 5"/>
          <p:cNvSpPr/>
          <p:nvPr/>
        </p:nvSpPr>
        <p:spPr>
          <a:xfrm>
            <a:off x="147037" y="4794410"/>
            <a:ext cx="2843927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Six JPAs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118343" y="5294949"/>
            <a:ext cx="2901315" cy="773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Parallel/series arrangements for optimal performance.</a:t>
            </a:r>
            <a:endParaRPr lang="en-US" sz="1900" dirty="0"/>
          </a:p>
        </p:txBody>
      </p:sp>
      <p:sp>
        <p:nvSpPr>
          <p:cNvPr id="17" name="Text 7"/>
          <p:cNvSpPr/>
          <p:nvPr/>
        </p:nvSpPr>
        <p:spPr>
          <a:xfrm>
            <a:off x="4344393" y="5572797"/>
            <a:ext cx="2843927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Performance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4315698" y="6073336"/>
            <a:ext cx="2901315" cy="773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300 MHz bandwidth without noise penalty.</a:t>
            </a:r>
            <a:endParaRPr lang="en-US" sz="19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1EB77C-A3C8-483F-91EA-619944505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67" y="3501615"/>
            <a:ext cx="1009035" cy="10938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F37AFB-84AC-492A-A4D3-E74B63D0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66" y="6582653"/>
            <a:ext cx="1009035" cy="1093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BA7002-9663-4535-86D2-D8D8C07A1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24" y="6554773"/>
            <a:ext cx="1009035" cy="10938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57528E-4237-4593-96A8-0FC7D730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114" y="3699237"/>
            <a:ext cx="4334214" cy="1716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93F61E-E9EB-46D4-8460-9DD96E627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114" y="1803358"/>
            <a:ext cx="4334214" cy="16253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61DF45-93A5-4387-8F44-A7E277DC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114" y="5713964"/>
            <a:ext cx="4334214" cy="18047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7FDEFE-C271-4F84-B7B3-D33AD73A41D8}"/>
              </a:ext>
            </a:extLst>
          </p:cNvPr>
          <p:cNvSpPr txBox="1"/>
          <p:nvPr/>
        </p:nvSpPr>
        <p:spPr>
          <a:xfrm>
            <a:off x="13303367" y="6305150"/>
            <a:ext cx="117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237 MHz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0B26E-3F74-4678-9D61-E889077D155C}"/>
              </a:ext>
            </a:extLst>
          </p:cNvPr>
          <p:cNvSpPr txBox="1"/>
          <p:nvPr/>
        </p:nvSpPr>
        <p:spPr>
          <a:xfrm>
            <a:off x="13244209" y="2708789"/>
            <a:ext cx="117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MHz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7D6B7C-8D6E-4110-B258-AB3A815C62D0}"/>
              </a:ext>
            </a:extLst>
          </p:cNvPr>
          <p:cNvSpPr/>
          <p:nvPr/>
        </p:nvSpPr>
        <p:spPr>
          <a:xfrm>
            <a:off x="12691489" y="7564147"/>
            <a:ext cx="1938911" cy="6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DMAG/IBS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13417</TotalTime>
  <Words>1089</Words>
  <Application>Microsoft Office PowerPoint</Application>
  <PresentationFormat>Custom</PresentationFormat>
  <Paragraphs>179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Lora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48</cp:revision>
  <dcterms:created xsi:type="dcterms:W3CDTF">2025-04-24T03:05:35Z</dcterms:created>
  <dcterms:modified xsi:type="dcterms:W3CDTF">2026-04-20T05:58:50Z</dcterms:modified>
</cp:coreProperties>
</file>