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15" r:id="rId3"/>
    <p:sldId id="305" r:id="rId4"/>
    <p:sldId id="257" r:id="rId5"/>
    <p:sldId id="311" r:id="rId6"/>
    <p:sldId id="262" r:id="rId7"/>
    <p:sldId id="259" r:id="rId8"/>
    <p:sldId id="261" r:id="rId9"/>
    <p:sldId id="312" r:id="rId10"/>
    <p:sldId id="306" r:id="rId11"/>
    <p:sldId id="316" r:id="rId12"/>
    <p:sldId id="280" r:id="rId13"/>
    <p:sldId id="301" r:id="rId14"/>
    <p:sldId id="302" r:id="rId15"/>
    <p:sldId id="260" r:id="rId16"/>
    <p:sldId id="297" r:id="rId17"/>
    <p:sldId id="313" r:id="rId18"/>
    <p:sldId id="304" r:id="rId19"/>
    <p:sldId id="326" r:id="rId20"/>
    <p:sldId id="327" r:id="rId21"/>
    <p:sldId id="328" r:id="rId22"/>
    <p:sldId id="329" r:id="rId23"/>
    <p:sldId id="330" r:id="rId24"/>
    <p:sldId id="331" r:id="rId25"/>
    <p:sldId id="318" r:id="rId26"/>
    <p:sldId id="319" r:id="rId27"/>
    <p:sldId id="320" r:id="rId28"/>
    <p:sldId id="321" r:id="rId29"/>
    <p:sldId id="322" r:id="rId30"/>
    <p:sldId id="323" r:id="rId31"/>
    <p:sldId id="325" r:id="rId32"/>
    <p:sldId id="314" r:id="rId3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F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43" autoAdjust="0"/>
    <p:restoredTop sz="89330"/>
  </p:normalViewPr>
  <p:slideViewPr>
    <p:cSldViewPr>
      <p:cViewPr varScale="1">
        <p:scale>
          <a:sx n="152" d="100"/>
          <a:sy n="152" d="100"/>
        </p:scale>
        <p:origin x="52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0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BD9DF-B06E-4F4D-BD9C-DD95F5FAC872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B9F63-CB4D-41A9-9A54-A01B7338DE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474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B9F63-CB4D-41A9-9A54-A01B7338DE37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77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B9F63-CB4D-41A9-9A54-A01B7338DE37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10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8DCD-695F-4C8A-AAF6-2935C239611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784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B9F63-CB4D-41A9-9A54-A01B7338DE37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249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E8DCD-695F-4C8A-AAF6-2935C239611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36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Add</a:t>
            </a:r>
            <a:r>
              <a:rPr lang="fr-FR" dirty="0"/>
              <a:t> the </a:t>
            </a:r>
            <a:r>
              <a:rPr lang="fr-FR" dirty="0" err="1"/>
              <a:t>refence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E8DCD-695F-4C8A-AAF6-2935C239611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03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Add</a:t>
            </a:r>
            <a:r>
              <a:rPr lang="fr-FR" dirty="0"/>
              <a:t> a slide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E8DCD-695F-4C8A-AAF6-2935C239611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925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718F8-7869-414B-926F-5DF2214EDD6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71F5-8E10-4246-BB9F-4482F0B6DE36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8722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FEF4F-B7BA-40FE-8FBC-74A3D030133F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83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A175-8FFB-4FC5-9A55-127111C9AA0E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778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7168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49" y="3229703"/>
            <a:ext cx="1009651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2654301"/>
            <a:ext cx="5294312" cy="1587501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9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4" y="728665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58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2654301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6" y="-1588"/>
            <a:ext cx="20639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1" y="726024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21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2654301"/>
            <a:ext cx="5294312" cy="1587501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9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49" y="3229703"/>
            <a:ext cx="1009651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9" y="716475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7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2654301"/>
            <a:ext cx="5294312" cy="1587501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9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49" y="3229703"/>
            <a:ext cx="1009651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4" y="728665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43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sz="135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269081" indent="-269081">
              <a:spcBef>
                <a:spcPts val="135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14038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241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7" y="1765301"/>
            <a:ext cx="8659812" cy="4148139"/>
          </a:xfrm>
        </p:spPr>
        <p:txBody>
          <a:bodyPr lIns="0" numCol="2" spcCol="360000"/>
          <a:lstStyle>
            <a:lvl1pPr marL="269081" indent="-269081">
              <a:spcBef>
                <a:spcPts val="135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8" y="314038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9317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2" y="2171702"/>
            <a:ext cx="7688263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2" y="4702630"/>
            <a:ext cx="7688263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1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</p:spTree>
    <p:extLst>
      <p:ext uri="{BB962C8B-B14F-4D97-AF65-F5344CB8AC3E}">
        <p14:creationId xmlns:p14="http://schemas.microsoft.com/office/powerpoint/2010/main" val="224916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5B47F-2CB7-4C3E-AB51-5E4B055A2BE8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054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8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1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CSTD 17/03/2023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2" y="2171702"/>
            <a:ext cx="7688263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2" y="4702630"/>
            <a:ext cx="7688263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52858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1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2" y="2171702"/>
            <a:ext cx="7688263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2" y="4702630"/>
            <a:ext cx="7688263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39069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1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2" y="2171702"/>
            <a:ext cx="7688263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2" y="4702630"/>
            <a:ext cx="7688263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1084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65096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06419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CSTD 17/03/2023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75256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9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9" y="2298702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2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70287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3229703"/>
            <a:ext cx="12192000" cy="3985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1745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3229703"/>
            <a:ext cx="12192000" cy="398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14038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140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5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40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8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866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539E-0462-4EFF-B974-709E9C221647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855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8" y="3229703"/>
            <a:ext cx="5021943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8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2" y="314038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</p:spTree>
    <p:extLst>
      <p:ext uri="{BB962C8B-B14F-4D97-AF65-F5344CB8AC3E}">
        <p14:creationId xmlns:p14="http://schemas.microsoft.com/office/powerpoint/2010/main" val="334550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0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3381831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19316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4834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7" y="1381127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8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24495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73263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39069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35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4" y="3229703"/>
            <a:ext cx="731837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9" y="6343652"/>
            <a:ext cx="1016000" cy="365125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9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9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9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5" y="4583139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5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48169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5" y="3229703"/>
            <a:ext cx="4992915" cy="39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sz="135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9" y="6343652"/>
            <a:ext cx="1016000" cy="365125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2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 i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2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7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14970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68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7771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7ECC-31A4-4631-9B5B-25F59C3B8881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275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486984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542244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9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9" y="1714500"/>
            <a:ext cx="8323941" cy="2857500"/>
          </a:xfrm>
        </p:spPr>
        <p:txBody>
          <a:bodyPr tIns="468000" anchor="b">
            <a:normAutofit/>
          </a:bodyPr>
          <a:lstStyle>
            <a:lvl1pPr marL="428625" indent="-428625">
              <a:buSzPct val="200000"/>
              <a:buFont typeface="Arial Black" panose="020B0A04020102020204" pitchFamily="34" charset="0"/>
              <a:buChar char="“"/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30069051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13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350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CSTD 17/03/2023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3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8906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40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6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9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6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7" y="3527426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6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5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6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65914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CSTD 17/03/2023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7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9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9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7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7561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9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050" b="1"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1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9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80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18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9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050" b="1"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1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9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4" y="728665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85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9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05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1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6" y="728665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6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6B5E-7013-42D2-B332-CCA3A017F500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63448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7"/>
            <a:ext cx="4651375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>
                <a:solidFill>
                  <a:schemeClr val="bg1"/>
                </a:solidFill>
              </a:defRPr>
            </a:lvl2pPr>
            <a:lvl3pPr marL="135731" indent="-13573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3pPr>
            <a:lvl4pPr marL="267891" indent="-1321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4pPr>
            <a:lvl5pPr marL="403622" indent="-13573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5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3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4AB1-ECC3-4281-BB69-CA0669DDDA78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162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E900-6516-4AD2-8AF5-773D1FCD1F33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019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E9D6A-38EF-475F-B765-63B6FAB247D0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402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8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5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D1C2-5788-4DFC-B118-A8E82FB5C409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81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B402A-5985-4733-A831-8144AF34C3CF}" type="datetime1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2F08-1795-4CA1-9D24-1FCE7210E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94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</p:sldLayoutIdLst>
  <p:hf hdr="0" ftr="0" dt="0"/>
  <p:txStyles>
    <p:titleStyle>
      <a:lvl1pPr algn="ctr" defTabSz="914395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6" indent="-285748" algn="l" defTabSz="91439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14038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9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2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2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CSTD 17/03/2023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3" y="6343652"/>
            <a:ext cx="693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4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0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buClr>
          <a:schemeClr val="tx2"/>
        </a:buClr>
        <a:buSzPct val="90000"/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00025" indent="-200025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06004" indent="-205979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06029" indent="-200025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06054" indent="-200025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applewebdata://91664237-7C42-4EB4-AC02-3BFEE0F89A81/#_ftnref1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emf"/><Relationship Id="rId5" Type="http://schemas.openxmlformats.org/officeDocument/2006/relationships/image" Target="../media/image42.emf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2.emf"/><Relationship Id="rId5" Type="http://schemas.openxmlformats.org/officeDocument/2006/relationships/image" Target="../media/image630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CF5E260-D437-1A0F-5D83-5D58C564F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</a:t>
            </a:fld>
            <a:endParaRPr kumimoji="1" lang="ja-JP" altLang="en-US"/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5D48C5B1-65A9-DEDC-4B73-83BA79867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977131"/>
              </p:ext>
            </p:extLst>
          </p:nvPr>
        </p:nvGraphicFramePr>
        <p:xfrm>
          <a:off x="609599" y="2204864"/>
          <a:ext cx="10972801" cy="4015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5918">
                  <a:extLst>
                    <a:ext uri="{9D8B030D-6E8A-4147-A177-3AD203B41FA5}">
                      <a16:colId xmlns:a16="http://schemas.microsoft.com/office/drawing/2014/main" val="767181665"/>
                    </a:ext>
                  </a:extLst>
                </a:gridCol>
                <a:gridCol w="744726">
                  <a:extLst>
                    <a:ext uri="{9D8B030D-6E8A-4147-A177-3AD203B41FA5}">
                      <a16:colId xmlns:a16="http://schemas.microsoft.com/office/drawing/2014/main" val="452095131"/>
                    </a:ext>
                  </a:extLst>
                </a:gridCol>
                <a:gridCol w="1777814">
                  <a:extLst>
                    <a:ext uri="{9D8B030D-6E8A-4147-A177-3AD203B41FA5}">
                      <a16:colId xmlns:a16="http://schemas.microsoft.com/office/drawing/2014/main" val="3119906510"/>
                    </a:ext>
                  </a:extLst>
                </a:gridCol>
                <a:gridCol w="2738185">
                  <a:extLst>
                    <a:ext uri="{9D8B030D-6E8A-4147-A177-3AD203B41FA5}">
                      <a16:colId xmlns:a16="http://schemas.microsoft.com/office/drawing/2014/main" val="3735303887"/>
                    </a:ext>
                  </a:extLst>
                </a:gridCol>
                <a:gridCol w="972909">
                  <a:extLst>
                    <a:ext uri="{9D8B030D-6E8A-4147-A177-3AD203B41FA5}">
                      <a16:colId xmlns:a16="http://schemas.microsoft.com/office/drawing/2014/main" val="1991894554"/>
                    </a:ext>
                  </a:extLst>
                </a:gridCol>
                <a:gridCol w="1923249">
                  <a:extLst>
                    <a:ext uri="{9D8B030D-6E8A-4147-A177-3AD203B41FA5}">
                      <a16:colId xmlns:a16="http://schemas.microsoft.com/office/drawing/2014/main" val="980420759"/>
                    </a:ext>
                  </a:extLst>
                </a:gridCol>
              </a:tblGrid>
              <a:tr h="48857"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 dirty="0">
                          <a:effectLst/>
                        </a:rPr>
                        <a:t>French Group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 dirty="0">
                          <a:effectLst/>
                        </a:rPr>
                        <a:t>Japanese Group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370006"/>
                  </a:ext>
                </a:extLst>
              </a:tr>
              <a:tr h="53991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 dirty="0">
                          <a:effectLst/>
                        </a:rPr>
                        <a:t>Yasmine KALBOUSSI</a:t>
                      </a:r>
                      <a:endParaRPr lang="ja-JP" sz="1800" kern="100">
                        <a:effectLst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 dirty="0">
                          <a:effectLst/>
                        </a:rPr>
                        <a:t>Dr.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 dirty="0" err="1">
                          <a:effectLst/>
                        </a:rPr>
                        <a:t>Irfu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 dirty="0" err="1">
                          <a:effectLst/>
                        </a:rPr>
                        <a:t>Takayuki</a:t>
                      </a:r>
                      <a:r>
                        <a:rPr lang="it-IT" sz="1800" kern="100" dirty="0">
                          <a:effectLst/>
                        </a:rPr>
                        <a:t> KUBO</a:t>
                      </a:r>
                      <a:endParaRPr lang="ja-JP" sz="1800" kern="100">
                        <a:effectLst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 dirty="0">
                          <a:effectLst/>
                        </a:rPr>
                        <a:t>Dr.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 dirty="0">
                          <a:effectLst/>
                        </a:rPr>
                        <a:t>KEK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2671068951"/>
                  </a:ext>
                </a:extLst>
              </a:tr>
              <a:tr h="52169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 dirty="0">
                          <a:effectLst/>
                        </a:rPr>
                        <a:t>Claire ANTOINE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Dr..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 dirty="0" err="1">
                          <a:effectLst/>
                        </a:rPr>
                        <a:t>Irfu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Ryo KATAYAMA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Dr.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KEK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2476036744"/>
                  </a:ext>
                </a:extLst>
              </a:tr>
              <a:tr h="49798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Thomas PROSLIER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Dr.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Irfu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Takeyoshi GOTO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Dr.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KEK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3842125097"/>
                  </a:ext>
                </a:extLst>
              </a:tr>
              <a:tr h="49798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Enrico CENNI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Dr.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Irfu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Hayato ITO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Dr.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KEK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945846307"/>
                  </a:ext>
                </a:extLst>
              </a:tr>
              <a:tr h="49798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Grégoire JULLIEN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Irfu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Hitoshi HAYANO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Dr.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KEK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3452085856"/>
                  </a:ext>
                </a:extLst>
              </a:tr>
              <a:tr h="49798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Fabien EOZENOU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Irfu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Takayuki SAEKI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Dr.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KEK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1290969715"/>
                  </a:ext>
                </a:extLst>
              </a:tr>
              <a:tr h="49798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Yoshihisa IWASHITA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>
                          <a:effectLst/>
                        </a:rPr>
                        <a:t>Dr.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</a:pPr>
                      <a:r>
                        <a:rPr lang="it-IT" sz="1800" kern="100" dirty="0">
                          <a:effectLst/>
                        </a:rPr>
                        <a:t>Kyoto </a:t>
                      </a:r>
                      <a:r>
                        <a:rPr lang="it-IT" sz="1800" kern="100" dirty="0" err="1">
                          <a:effectLst/>
                        </a:rPr>
                        <a:t>Univ</a:t>
                      </a:r>
                      <a:r>
                        <a:rPr lang="it-IT" sz="1800" kern="100" dirty="0">
                          <a:effectLst/>
                        </a:rPr>
                        <a:t>.</a:t>
                      </a:r>
                      <a:endParaRPr lang="ja-JP" sz="1800" kern="100">
                        <a:effectLst/>
                        <a:latin typeface="Century" panose="02040604050505020304" pitchFamily="18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034" marR="61034" marT="0" marB="0"/>
                </a:tc>
                <a:extLst>
                  <a:ext uri="{0D108BD9-81ED-4DB2-BD59-A6C34878D82A}">
                    <a16:rowId xmlns:a16="http://schemas.microsoft.com/office/drawing/2014/main" val="3823833935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A080D453-3EAE-CB17-7769-27789787C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71790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52654A8-8398-6370-4CD2-DB13361F3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7179008"/>
            <a:ext cx="4022725" cy="476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CF48B1D-46C0-5445-13C5-23B55354D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71837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7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ＭＳ 明朝" panose="02020609040205080304" pitchFamily="49" charset="-128"/>
                <a:cs typeface="Times New Roman" panose="02020603050405020304" pitchFamily="18" charset="0"/>
                <a:hlinkClick r:id="rId2"/>
              </a:rPr>
              <a:t>[1]</a:t>
            </a:r>
            <a:r>
              <a:rPr kumimoji="0" lang="en-US" altLang="ja-JP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Century" panose="02040604050505020304" pitchFamily="18" charset="0"/>
                <a:cs typeface="Times New Roman" panose="02020603050405020304" pitchFamily="18" charset="0"/>
              </a:rPr>
              <a:t> e.g. LAPP/IN2P3, Irfu/CEA, IPNS/KEK, etc.</a:t>
            </a:r>
            <a:endParaRPr kumimoji="0" lang="en-US" altLang="ja-JP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7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Century" panose="020406040505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ja-JP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Century" panose="02040604050505020304" pitchFamily="18" charset="0"/>
                <a:cs typeface="Times New Roman" panose="02020603050405020304" pitchFamily="18" charset="0"/>
              </a:rPr>
              <a:t> IN2P3, Irfu or KEK</a:t>
            </a:r>
            <a:endParaRPr kumimoji="0" lang="en-US" altLang="ja-JP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7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ja-JP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Century" panose="02040604050505020304" pitchFamily="18" charset="0"/>
                <a:cs typeface="Times New Roman" panose="02020603050405020304" pitchFamily="18" charset="0"/>
              </a:rPr>
              <a:t> e.g. </a:t>
            </a:r>
            <a:r>
              <a:rPr kumimoji="0" lang="en-US" altLang="zh-CN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French Embassy, other CNRS or CEA programs, PICS, European grants, JSPS, RIKEN, Universities ….;</a:t>
            </a:r>
            <a:endParaRPr kumimoji="0" lang="en-US" altLang="ja-JP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4004DE-8569-9866-7623-DCD87EFB6832}"/>
              </a:ext>
            </a:extLst>
          </p:cNvPr>
          <p:cNvSpPr txBox="1"/>
          <p:nvPr/>
        </p:nvSpPr>
        <p:spPr>
          <a:xfrm>
            <a:off x="1307467" y="644495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</p:spTree>
    <p:extLst>
      <p:ext uri="{BB962C8B-B14F-4D97-AF65-F5344CB8AC3E}">
        <p14:creationId xmlns:p14="http://schemas.microsoft.com/office/powerpoint/2010/main" val="156816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286232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Review of Thin Film Theory	T. Kubo</a:t>
            </a:r>
          </a:p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Effort for TF		R. Katayama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3GHz cavity					H. Hayano</a:t>
            </a:r>
          </a:p>
          <a:p>
            <a:pPr marL="742950" indent="-742950">
              <a:buFontTx/>
              <a:buAutoNum type="arabicPeriod"/>
            </a:pP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 free EP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		T.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Goto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Penetration Depth Meas.		Y. Iwashita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294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Japan Part</a:t>
            </a:r>
          </a:p>
        </p:txBody>
      </p:sp>
    </p:spTree>
    <p:extLst>
      <p:ext uri="{BB962C8B-B14F-4D97-AF65-F5344CB8AC3E}">
        <p14:creationId xmlns:p14="http://schemas.microsoft.com/office/powerpoint/2010/main" val="75260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E993DE4D-5084-F144-AB4F-9725AB2D5BA7}"/>
              </a:ext>
            </a:extLst>
          </p:cNvPr>
          <p:cNvSpPr txBox="1"/>
          <p:nvPr/>
        </p:nvSpPr>
        <p:spPr>
          <a:xfrm>
            <a:off x="1271464" y="1124744"/>
            <a:ext cx="3872880" cy="648072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ja-JP" sz="2000" kern="100" dirty="0">
                <a:solidFill>
                  <a:srgbClr val="0070C0"/>
                </a:solidFill>
                <a:ea typeface="+mj-ea"/>
                <a:cs typeface="Times New Roman"/>
              </a:rPr>
              <a:t>EP b</a:t>
            </a:r>
            <a:r>
              <a:rPr lang="ja-JP" altLang="en-US" sz="2000" kern="100" dirty="0">
                <a:solidFill>
                  <a:srgbClr val="0070C0"/>
                </a:solidFill>
                <a:ea typeface="+mj-ea"/>
                <a:cs typeface="Times New Roman"/>
              </a:rPr>
              <a:t>ed and cover to install cavity</a:t>
            </a:r>
            <a:endParaRPr lang="ja-JP" altLang="en-US" sz="2400" kern="100" dirty="0">
              <a:solidFill>
                <a:srgbClr val="0070C0"/>
              </a:solidFill>
              <a:ea typeface="+mj-ea"/>
              <a:cs typeface="Times New Roman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271464" y="116633"/>
            <a:ext cx="9516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Development of Vertical electropolishing (EP) for 9-cell cavity at COI KEK</a:t>
            </a:r>
            <a:r>
              <a:rPr lang="ja-JP" altLang="ja-JP" sz="2400">
                <a:solidFill>
                  <a:srgbClr val="FF0000"/>
                </a:solidFill>
              </a:rPr>
              <a:t> 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9" name="図 8" descr="屋内, コンピュータ, 冷蔵庫, 開く が含まれている画像&#10;&#10;自動的に生成された説明">
            <a:extLst>
              <a:ext uri="{FF2B5EF4-FFF2-40B4-BE49-F238E27FC236}">
                <a16:creationId xmlns:a16="http://schemas.microsoft.com/office/drawing/2014/main" id="{CCACE9DB-38AB-C735-C28F-BD777BB85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481" y="1628800"/>
            <a:ext cx="3204000" cy="496855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39C3109-E54C-DB4C-9180-40C635D558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125" y="2399034"/>
            <a:ext cx="2376264" cy="4207447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015881" y="2008576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70C0"/>
                </a:solidFill>
              </a:rPr>
              <a:t>Lifter to carry </a:t>
            </a:r>
            <a:r>
              <a:rPr lang="en-US" altLang="ja-JP" dirty="0">
                <a:solidFill>
                  <a:srgbClr val="0070C0"/>
                </a:solidFill>
              </a:rPr>
              <a:t>9-cell</a:t>
            </a:r>
            <a:r>
              <a:rPr lang="ja-JP" altLang="en-US" dirty="0">
                <a:solidFill>
                  <a:srgbClr val="0070C0"/>
                </a:solidFill>
              </a:rPr>
              <a:t> cavity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87888" y="593394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</a:rPr>
              <a:t>VEP operation started in December 2022.</a:t>
            </a:r>
          </a:p>
          <a:p>
            <a:r>
              <a:rPr lang="en-US" altLang="ja-JP" sz="2000" dirty="0">
                <a:solidFill>
                  <a:srgbClr val="00B050"/>
                </a:solidFill>
              </a:rPr>
              <a:t>- Improved operational safety and simplified mechanism compared to horizontal EP system.</a:t>
            </a:r>
          </a:p>
          <a:p>
            <a:r>
              <a:rPr lang="en-US" altLang="ja-JP" sz="2000" dirty="0">
                <a:solidFill>
                  <a:srgbClr val="00B050"/>
                </a:solidFill>
              </a:rPr>
              <a:t>- </a:t>
            </a:r>
            <a:r>
              <a:rPr lang="en-US" altLang="ja-JP" sz="2000" dirty="0" err="1">
                <a:solidFill>
                  <a:srgbClr val="00B050"/>
                </a:solidFill>
              </a:rPr>
              <a:t>Ti</a:t>
            </a:r>
            <a:r>
              <a:rPr lang="en-US" altLang="ja-JP" sz="2000" dirty="0">
                <a:solidFill>
                  <a:srgbClr val="00B050"/>
                </a:solidFill>
              </a:rPr>
              <a:t>-jacketed cavities can also be EP processed.</a:t>
            </a:r>
            <a:endParaRPr lang="ja-JP" altLang="en-US" sz="2000" dirty="0">
              <a:solidFill>
                <a:srgbClr val="00B05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169" y="2399118"/>
            <a:ext cx="2465219" cy="441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8688288" y="1979548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Ninja cathode</a:t>
            </a:r>
            <a:endParaRPr lang="ja-JP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97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72368" y="116633"/>
            <a:ext cx="5746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Fine EP (EP2): 10 </a:t>
            </a:r>
            <a:r>
              <a:rPr lang="en-US" altLang="ja-JP" sz="2400" dirty="0">
                <a:solidFill>
                  <a:srgbClr val="FF0000"/>
                </a:solidFill>
                <a:cs typeface="Times New Roman"/>
              </a:rPr>
              <a:t>μm (17 V</a:t>
            </a:r>
            <a:r>
              <a:rPr lang="ja-JP" altLang="en-US" sz="2400" dirty="0" err="1">
                <a:solidFill>
                  <a:srgbClr val="FF0000"/>
                </a:solidFill>
                <a:cs typeface="Times New Roman"/>
              </a:rPr>
              <a:t>，</a:t>
            </a:r>
            <a:r>
              <a:rPr lang="en-US" altLang="ja-JP" sz="2400" dirty="0">
                <a:solidFill>
                  <a:srgbClr val="FF0000"/>
                </a:solidFill>
                <a:cs typeface="Times New Roman"/>
              </a:rPr>
              <a:t>~10 mA/cm</a:t>
            </a:r>
            <a:r>
              <a:rPr lang="en-US" altLang="ja-JP" sz="2400" baseline="30000" dirty="0">
                <a:solidFill>
                  <a:srgbClr val="FF0000"/>
                </a:solidFill>
                <a:cs typeface="Times New Roman"/>
              </a:rPr>
              <a:t>2</a:t>
            </a:r>
            <a:r>
              <a:rPr lang="en-US" altLang="ja-JP" sz="2400" dirty="0">
                <a:solidFill>
                  <a:srgbClr val="FF0000"/>
                </a:solidFill>
                <a:cs typeface="Times New Roman"/>
              </a:rPr>
              <a:t>).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15480" y="476672"/>
            <a:ext cx="9361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/>
                <a:cs typeface="Times New Roman"/>
              </a:rPr>
              <a:t>- </a:t>
            </a:r>
            <a:r>
              <a:rPr lang="en-US" altLang="ja-JP" sz="2000" dirty="0">
                <a:cs typeface="Times New Roman"/>
              </a:rPr>
              <a:t>There were multiple scratches on a part of the iris. </a:t>
            </a:r>
          </a:p>
          <a:p>
            <a:r>
              <a:rPr lang="en-US" altLang="ja-JP" sz="2000" dirty="0">
                <a:cs typeface="Times New Roman"/>
              </a:rPr>
              <a:t>&gt;&gt; </a:t>
            </a:r>
            <a:r>
              <a:rPr lang="ja-JP" altLang="en-US" sz="2000" dirty="0">
                <a:cs typeface="Times New Roman"/>
              </a:rPr>
              <a:t>The cathode countersunk screw </a:t>
            </a:r>
            <a:r>
              <a:rPr lang="en-US" altLang="ja-JP" sz="2000" dirty="0">
                <a:cs typeface="Times New Roman"/>
              </a:rPr>
              <a:t>on the cathode surface might be </a:t>
            </a:r>
            <a:r>
              <a:rPr lang="ja-JP" altLang="en-US" sz="2000" dirty="0">
                <a:cs typeface="Times New Roman"/>
              </a:rPr>
              <a:t>in contact.</a:t>
            </a:r>
            <a:r>
              <a:rPr lang="en-US" altLang="ja-JP" sz="2000" dirty="0"/>
              <a:t>	</a:t>
            </a:r>
          </a:p>
          <a:p>
            <a:r>
              <a:rPr lang="en-US" altLang="ja-JP" sz="2000" dirty="0"/>
              <a:t>&gt;&gt; These scratches were not found with the PTFE screws.  </a:t>
            </a:r>
          </a:p>
          <a:p>
            <a:r>
              <a:rPr lang="en-US" altLang="ja-JP" sz="2000" dirty="0"/>
              <a:t>&gt;&gt; Ready for EP2 treatment of 9-cell cavities. </a:t>
            </a:r>
          </a:p>
          <a:p>
            <a:endParaRPr lang="ja-JP" altLang="en-US" sz="20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362A97C-8E0B-CC49-B34B-3CE6499F7E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36554" y="2802002"/>
            <a:ext cx="3918293" cy="3096344"/>
          </a:xfrm>
          <a:prstGeom prst="rect">
            <a:avLst/>
          </a:prstGeom>
        </p:spPr>
      </p:pic>
      <p:sp>
        <p:nvSpPr>
          <p:cNvPr id="12" name="右矢印 11">
            <a:extLst>
              <a:ext uri="{FF2B5EF4-FFF2-40B4-BE49-F238E27FC236}">
                <a16:creationId xmlns:a16="http://schemas.microsoft.com/office/drawing/2014/main" id="{C6409C15-F837-494B-B4CC-C1C97D20256E}"/>
              </a:ext>
            </a:extLst>
          </p:cNvPr>
          <p:cNvSpPr/>
          <p:nvPr/>
        </p:nvSpPr>
        <p:spPr>
          <a:xfrm>
            <a:off x="8652215" y="2904173"/>
            <a:ext cx="720080" cy="641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72373" y="19725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Ninja cathode surface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36690" y="3770010"/>
            <a:ext cx="1870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Replaced with PTFE screws</a:t>
            </a:r>
            <a:endParaRPr lang="ja-JP" altLang="en-US" dirty="0"/>
          </a:p>
        </p:txBody>
      </p:sp>
      <p:sp>
        <p:nvSpPr>
          <p:cNvPr id="20" name="円/楕円 19"/>
          <p:cNvSpPr/>
          <p:nvPr/>
        </p:nvSpPr>
        <p:spPr>
          <a:xfrm>
            <a:off x="2953614" y="3796939"/>
            <a:ext cx="2062266" cy="1440160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EFDF1A-E655-D7C7-3432-8C67AAC3095E}"/>
              </a:ext>
            </a:extLst>
          </p:cNvPr>
          <p:cNvSpPr txBox="1"/>
          <p:nvPr/>
        </p:nvSpPr>
        <p:spPr>
          <a:xfrm>
            <a:off x="1540526" y="4257727"/>
            <a:ext cx="5950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70C0"/>
                </a:solidFill>
              </a:rPr>
              <a:t>Iris</a:t>
            </a:r>
            <a:endParaRPr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63080" y="1979548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I</a:t>
            </a:r>
            <a:r>
              <a:rPr lang="ja-JP" altLang="en-US" dirty="0">
                <a:solidFill>
                  <a:srgbClr val="0070C0"/>
                </a:solidFill>
              </a:rPr>
              <a:t>nner surface of cavity after EP</a:t>
            </a:r>
            <a:r>
              <a:rPr lang="en-US" altLang="ja-JP" dirty="0">
                <a:solidFill>
                  <a:srgbClr val="0070C0"/>
                </a:solidFill>
              </a:rPr>
              <a:t>2</a:t>
            </a:r>
            <a:r>
              <a:rPr lang="ja-JP" altLang="en-US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497" y="2607738"/>
            <a:ext cx="1728654" cy="123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0411" y="2449626"/>
            <a:ext cx="17621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8055959-18CB-90D4-6CD1-F335D5F69E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58"/>
          <a:stretch/>
        </p:blipFill>
        <p:spPr>
          <a:xfrm>
            <a:off x="5609910" y="4945216"/>
            <a:ext cx="3363437" cy="1184992"/>
          </a:xfrm>
          <a:prstGeom prst="rect">
            <a:avLst/>
          </a:prstGeom>
        </p:spPr>
      </p:pic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C8B92C6-D5E6-E6D9-B6A0-60FD97758397}"/>
              </a:ext>
            </a:extLst>
          </p:cNvPr>
          <p:cNvCxnSpPr>
            <a:cxnSpLocks/>
          </p:cNvCxnSpPr>
          <p:nvPr/>
        </p:nvCxnSpPr>
        <p:spPr>
          <a:xfrm>
            <a:off x="3503712" y="5193931"/>
            <a:ext cx="2106198" cy="93627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CB6A29A0-80B8-426F-9AB2-17415DB23537}"/>
              </a:ext>
            </a:extLst>
          </p:cNvPr>
          <p:cNvCxnSpPr>
            <a:cxnSpLocks/>
          </p:cNvCxnSpPr>
          <p:nvPr/>
        </p:nvCxnSpPr>
        <p:spPr>
          <a:xfrm>
            <a:off x="4655842" y="3937104"/>
            <a:ext cx="4176462" cy="100811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130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832" y="1959031"/>
            <a:ext cx="4034496" cy="279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図 19" descr="ネクタイ, 吊るす, ラック, 異なる が含まれている画像&#10;&#10;自動的に生成された説明">
            <a:extLst>
              <a:ext uri="{FF2B5EF4-FFF2-40B4-BE49-F238E27FC236}">
                <a16:creationId xmlns:a16="http://schemas.microsoft.com/office/drawing/2014/main" id="{90C82A42-7154-3BC3-717E-1D65B18C9A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71043" y="2140699"/>
            <a:ext cx="3766040" cy="2698995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87488" y="95424"/>
            <a:ext cx="9433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Bulk EP (EP1) 80 </a:t>
            </a:r>
            <a:r>
              <a:rPr lang="en-US" altLang="ja-JP" sz="2400" dirty="0">
                <a:solidFill>
                  <a:srgbClr val="FF0000"/>
                </a:solidFill>
                <a:latin typeface="Times New Roman"/>
                <a:cs typeface="Times New Roman"/>
              </a:rPr>
              <a:t>μm (~33 V</a:t>
            </a:r>
            <a:r>
              <a:rPr lang="ja-JP" alt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，</a:t>
            </a:r>
            <a:r>
              <a:rPr lang="en-US" altLang="ja-JP" sz="2400" dirty="0">
                <a:solidFill>
                  <a:srgbClr val="FF0000"/>
                </a:solidFill>
                <a:latin typeface="Times New Roman"/>
                <a:cs typeface="Times New Roman"/>
              </a:rPr>
              <a:t>~40 mA/cm</a:t>
            </a:r>
            <a:r>
              <a:rPr lang="en-US" altLang="ja-JP" sz="24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altLang="ja-JP" sz="2400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en-US" altLang="ja-JP" sz="2000" dirty="0">
                <a:latin typeface="Times New Roman"/>
                <a:cs typeface="Times New Roman"/>
              </a:rPr>
              <a:t>- Cluster of p</a:t>
            </a:r>
            <a:r>
              <a:rPr lang="en-US" altLang="ja-JP" sz="2000" dirty="0">
                <a:cs typeface="Times New Roman"/>
              </a:rPr>
              <a:t>its observed above equatorial area of inner surface because of H</a:t>
            </a:r>
            <a:r>
              <a:rPr lang="en-US" altLang="ja-JP" sz="2000" baseline="-25000" dirty="0">
                <a:cs typeface="Times New Roman"/>
              </a:rPr>
              <a:t>2</a:t>
            </a:r>
            <a:r>
              <a:rPr lang="en-US" altLang="ja-JP" sz="2000" dirty="0">
                <a:cs typeface="Times New Roman"/>
              </a:rPr>
              <a:t> gas bubbles.</a:t>
            </a:r>
          </a:p>
          <a:p>
            <a:r>
              <a:rPr lang="en-US" altLang="ja-JP" sz="2000" dirty="0">
                <a:cs typeface="Times New Roman"/>
              </a:rPr>
              <a:t>        </a:t>
            </a:r>
            <a:r>
              <a:rPr lang="en-US" altLang="ja-JP" sz="2000" dirty="0"/>
              <a:t>  </a:t>
            </a:r>
          </a:p>
          <a:p>
            <a:endParaRPr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31339" y="3395296"/>
            <a:ext cx="12731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</a:rPr>
              <a:t>weld seam</a:t>
            </a:r>
            <a:endParaRPr lang="ja-JP" altLang="en-US" sz="2000" dirty="0">
              <a:solidFill>
                <a:srgbClr val="00B050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1559496" y="1916832"/>
            <a:ext cx="3096344" cy="79208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60876" y="1354385"/>
            <a:ext cx="15760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cluster of pits</a:t>
            </a:r>
            <a:endParaRPr lang="ja-JP" altLang="en-US" sz="2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39134" y="980728"/>
            <a:ext cx="264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B050"/>
                </a:solidFill>
              </a:rPr>
              <a:t>equator </a:t>
            </a:r>
            <a:r>
              <a:rPr lang="en-US" altLang="ja-JP" dirty="0">
                <a:solidFill>
                  <a:srgbClr val="00B050"/>
                </a:solidFill>
              </a:rPr>
              <a:t>at cell#1 </a:t>
            </a:r>
            <a:r>
              <a:rPr lang="ja-JP" altLang="en-US" dirty="0">
                <a:solidFill>
                  <a:srgbClr val="00B050"/>
                </a:solidFill>
              </a:rPr>
              <a:t>after </a:t>
            </a:r>
            <a:r>
              <a:rPr lang="en-US" altLang="ja-JP" dirty="0">
                <a:solidFill>
                  <a:srgbClr val="00B050"/>
                </a:solidFill>
              </a:rPr>
              <a:t>EP 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878841" y="1916832"/>
            <a:ext cx="104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PP</a:t>
            </a:r>
            <a:r>
              <a:rPr lang="ja-JP" altLang="en-US" dirty="0">
                <a:solidFill>
                  <a:srgbClr val="00B050"/>
                </a:solidFill>
              </a:rPr>
              <a:t> </a:t>
            </a:r>
            <a:r>
              <a:rPr lang="en-US" altLang="ja-JP" dirty="0">
                <a:solidFill>
                  <a:srgbClr val="00B050"/>
                </a:solidFill>
              </a:rPr>
              <a:t>wings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09600" y="5535554"/>
            <a:ext cx="1139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dirty="0">
                <a:solidFill>
                  <a:srgbClr val="0070C0"/>
                </a:solidFill>
                <a:cs typeface="Times New Roman"/>
              </a:rPr>
              <a:t>The PTFE wings were replaced with more rigid polypropylene (PP) wings.</a:t>
            </a:r>
          </a:p>
          <a:p>
            <a:r>
              <a:rPr lang="en-US" altLang="ja-JP" dirty="0">
                <a:cs typeface="Times New Roman"/>
              </a:rPr>
              <a:t>&gt;&gt; The PTFE wings were not rigid enough to stir the electrolyte, and the H</a:t>
            </a:r>
            <a:r>
              <a:rPr lang="en-US" altLang="ja-JP" baseline="-25000" dirty="0">
                <a:cs typeface="Times New Roman"/>
              </a:rPr>
              <a:t>2</a:t>
            </a:r>
            <a:r>
              <a:rPr lang="en-US" altLang="ja-JP" dirty="0">
                <a:cs typeface="Times New Roman"/>
              </a:rPr>
              <a:t> gas bubbles  might stick on the cavity surface. </a:t>
            </a:r>
          </a:p>
          <a:p>
            <a:pPr marL="285750" indent="-285750">
              <a:buFontTx/>
              <a:buChar char="-"/>
            </a:pPr>
            <a:r>
              <a:rPr lang="en-US" altLang="ja-JP" dirty="0">
                <a:cs typeface="Times New Roman"/>
              </a:rPr>
              <a:t>To reduce the formation of H</a:t>
            </a:r>
            <a:r>
              <a:rPr lang="en-US" altLang="ja-JP" baseline="-25000" dirty="0">
                <a:cs typeface="Times New Roman"/>
              </a:rPr>
              <a:t>2</a:t>
            </a:r>
            <a:r>
              <a:rPr lang="en-US" altLang="ja-JP" dirty="0">
                <a:cs typeface="Times New Roman"/>
              </a:rPr>
              <a:t> gas bubbles, lower the voltage to about 25V for the next time.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8450" y="2389480"/>
            <a:ext cx="2304421" cy="219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347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199456" y="44625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Development of HF free EP of Nb with organic solvents</a:t>
            </a:r>
            <a:endParaRPr lang="ja-JP" altLang="ja-JP" sz="2400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415480" y="836712"/>
            <a:ext cx="9433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-   </a:t>
            </a:r>
            <a:r>
              <a:rPr lang="en-US" altLang="ja-JP" dirty="0" err="1"/>
              <a:t>Hydrof</a:t>
            </a:r>
            <a:r>
              <a:rPr lang="ja-JP" altLang="en-US" dirty="0"/>
              <a:t>luoric acid (+ sulfuric acid) is very dangerous as </a:t>
            </a:r>
            <a:r>
              <a:rPr lang="en-US" altLang="ja-JP" dirty="0"/>
              <a:t>gas and liquid</a:t>
            </a:r>
            <a:r>
              <a:rPr lang="ja-JP" altLang="en-US" dirty="0" err="1"/>
              <a:t>.</a:t>
            </a:r>
            <a:r>
              <a:rPr lang="ja-JP" altLang="en-US" dirty="0"/>
              <a:t> </a:t>
            </a:r>
            <a:r>
              <a:rPr lang="en-US" altLang="ja-JP" dirty="0"/>
              <a:t>&gt;&gt; high cost of EP process</a:t>
            </a:r>
          </a:p>
          <a:p>
            <a:r>
              <a:rPr lang="en-US" altLang="ja-JP" dirty="0"/>
              <a:t>-   In the EP reaction, hydrogen atoms derived from water molecules in the electrolyte are absorbed into Nb.</a:t>
            </a:r>
          </a:p>
          <a:p>
            <a:r>
              <a:rPr lang="en-US" altLang="ja-JP" dirty="0"/>
              <a:t>&gt;&gt; Nb-H is formed in Nb, and the SRF performance of the cavity is very limited (especially, </a:t>
            </a:r>
            <a:r>
              <a:rPr lang="en-US" altLang="ja-JP" i="1" dirty="0" err="1"/>
              <a:t>E</a:t>
            </a:r>
            <a:r>
              <a:rPr lang="en-US" altLang="ja-JP" baseline="-25000" dirty="0" err="1"/>
              <a:t>acc</a:t>
            </a:r>
            <a:r>
              <a:rPr lang="en-US" altLang="ja-JP" dirty="0"/>
              <a:t>).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&gt;&gt; These problems can be solved by developing an EP process that uses organic solvents containing less water molecules in the electrolyte.</a:t>
            </a:r>
            <a:endParaRPr lang="en-US" altLang="ja-JP" sz="2000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91"/>
          <p:cNvSpPr txBox="1"/>
          <p:nvPr/>
        </p:nvSpPr>
        <p:spPr>
          <a:xfrm>
            <a:off x="1282876" y="508610"/>
            <a:ext cx="3156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B050"/>
                </a:solidFill>
              </a:rPr>
              <a:t>Problems of HF-EP for Nb</a:t>
            </a:r>
            <a:endParaRPr lang="ja-JP" altLang="en-US" sz="2000" dirty="0">
              <a:solidFill>
                <a:srgbClr val="00B05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71464" y="2924945"/>
            <a:ext cx="66970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00" dirty="0">
                <a:solidFill>
                  <a:srgbClr val="00B050"/>
                </a:solidFill>
              </a:rPr>
              <a:t>(1) Electrolyte: ethanol and sulfuric acid </a:t>
            </a:r>
          </a:p>
          <a:p>
            <a:r>
              <a:rPr lang="en-US" altLang="ja-JP" sz="1900" dirty="0">
                <a:cs typeface="Times New Roman"/>
              </a:rPr>
              <a:t>&gt;&gt; 150~300 mA/cm</a:t>
            </a:r>
            <a:r>
              <a:rPr lang="en-US" altLang="ja-JP" sz="1900" baseline="30000" dirty="0">
                <a:cs typeface="Times New Roman"/>
              </a:rPr>
              <a:t>2 .</a:t>
            </a:r>
            <a:r>
              <a:rPr lang="en-US" altLang="ja-JP" sz="1900" dirty="0">
                <a:cs typeface="Times New Roman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US" altLang="ja-JP" sz="1900" dirty="0">
                <a:cs typeface="Times New Roman"/>
              </a:rPr>
              <a:t>Current density is 5~10 times of HF-EP. </a:t>
            </a:r>
          </a:p>
          <a:p>
            <a:r>
              <a:rPr lang="en-US" altLang="ja-JP" sz="1900" dirty="0">
                <a:cs typeface="Times New Roman"/>
              </a:rPr>
              <a:t>      &gt;&gt; Polishing time is 1/5~1/10.</a:t>
            </a:r>
          </a:p>
          <a:p>
            <a:pPr marL="342900" indent="-342900">
              <a:buFontTx/>
              <a:buChar char="-"/>
            </a:pPr>
            <a:r>
              <a:rPr lang="en-US" altLang="ja-JP" sz="1900" dirty="0">
                <a:cs typeface="Times New Roman"/>
              </a:rPr>
              <a:t>The flash point of ethanol is below room temperature. (11°C)</a:t>
            </a:r>
          </a:p>
          <a:p>
            <a:pPr marL="342900" indent="-342900">
              <a:buFontTx/>
              <a:buChar char="-"/>
            </a:pPr>
            <a:endParaRPr lang="en-US" altLang="ja-JP" sz="1000" dirty="0">
              <a:cs typeface="Times New Roman"/>
            </a:endParaRPr>
          </a:p>
          <a:p>
            <a:r>
              <a:rPr lang="en-US" altLang="ja-JP" sz="1900" dirty="0">
                <a:solidFill>
                  <a:srgbClr val="00B050"/>
                </a:solidFill>
              </a:rPr>
              <a:t>(2) Electrolyte: ammonium fluoride in ethylene glycol</a:t>
            </a:r>
            <a:endParaRPr lang="en-US" altLang="ja-JP" sz="1900" dirty="0">
              <a:cs typeface="Times New Roman"/>
            </a:endParaRPr>
          </a:p>
          <a:p>
            <a:r>
              <a:rPr lang="en-US" altLang="ja-JP" sz="1900" dirty="0">
                <a:cs typeface="Times New Roman"/>
              </a:rPr>
              <a:t>&gt;&gt; ~70 mA/cm</a:t>
            </a:r>
            <a:r>
              <a:rPr lang="en-US" altLang="ja-JP" sz="1900" baseline="30000" dirty="0">
                <a:cs typeface="Times New Roman"/>
              </a:rPr>
              <a:t>2  </a:t>
            </a:r>
            <a:r>
              <a:rPr lang="en-US" altLang="ja-JP" sz="1900" dirty="0">
                <a:cs typeface="Times New Roman"/>
              </a:rPr>
              <a:t>&gt;&gt; Polishing time is the half.</a:t>
            </a:r>
          </a:p>
          <a:p>
            <a:pPr marL="342900" indent="-342900">
              <a:buFontTx/>
              <a:buChar char="-"/>
            </a:pPr>
            <a:r>
              <a:rPr lang="en-US" altLang="ja-JP" sz="1900" dirty="0">
                <a:cs typeface="Times New Roman"/>
              </a:rPr>
              <a:t>Ethylene glycol has a high flash point and low fire hazard.</a:t>
            </a:r>
          </a:p>
          <a:p>
            <a:pPr marL="342900" indent="-342900">
              <a:buFontTx/>
              <a:buChar char="-"/>
            </a:pPr>
            <a:endParaRPr lang="en-US" altLang="ja-JP" sz="1000" dirty="0">
              <a:cs typeface="Times New Roman"/>
            </a:endParaRPr>
          </a:p>
          <a:p>
            <a:r>
              <a:rPr lang="en-US" altLang="ja-JP" sz="1900" dirty="0">
                <a:solidFill>
                  <a:srgbClr val="00B050"/>
                </a:solidFill>
                <a:cs typeface="Times New Roman"/>
              </a:rPr>
              <a:t>(3) Electrolyte: potassium fluoride </a:t>
            </a:r>
            <a:r>
              <a:rPr lang="en-US" altLang="ja-JP" sz="1900" dirty="0">
                <a:solidFill>
                  <a:srgbClr val="00B050"/>
                </a:solidFill>
              </a:rPr>
              <a:t>in </a:t>
            </a:r>
            <a:r>
              <a:rPr lang="ja-JP" altLang="en-US" sz="1900" dirty="0">
                <a:solidFill>
                  <a:srgbClr val="00B050"/>
                </a:solidFill>
              </a:rPr>
              <a:t>ethylene glycol </a:t>
            </a:r>
            <a:r>
              <a:rPr lang="en-US" altLang="ja-JP" sz="1900">
                <a:solidFill>
                  <a:srgbClr val="00B050"/>
                </a:solidFill>
              </a:rPr>
              <a:t>+ additives</a:t>
            </a:r>
            <a:r>
              <a:rPr lang="ja-JP" altLang="en-US" sz="1900">
                <a:solidFill>
                  <a:srgbClr val="00B050"/>
                </a:solidFill>
              </a:rPr>
              <a:t> </a:t>
            </a:r>
            <a:endParaRPr lang="en-US" altLang="ja-JP" sz="1900" dirty="0">
              <a:cs typeface="Times New Roman"/>
            </a:endParaRPr>
          </a:p>
          <a:p>
            <a:r>
              <a:rPr lang="en-US" altLang="ja-JP" sz="1900" dirty="0">
                <a:cs typeface="Times New Roman"/>
              </a:rPr>
              <a:t>&gt;&gt; ~110 mA/cm</a:t>
            </a:r>
            <a:r>
              <a:rPr lang="en-US" altLang="ja-JP" sz="1900" baseline="30000" dirty="0">
                <a:cs typeface="Times New Roman"/>
              </a:rPr>
              <a:t>2  </a:t>
            </a:r>
            <a:r>
              <a:rPr lang="en-US" altLang="ja-JP" sz="1900" dirty="0">
                <a:cs typeface="Times New Roman"/>
              </a:rPr>
              <a:t>&gt;&gt;</a:t>
            </a:r>
            <a:r>
              <a:rPr lang="ja-JP" altLang="en-US" sz="1900" dirty="0">
                <a:cs typeface="Times New Roman"/>
              </a:rPr>
              <a:t> </a:t>
            </a:r>
            <a:r>
              <a:rPr lang="en-US" altLang="ja-JP" sz="1900" dirty="0">
                <a:cs typeface="Times New Roman"/>
              </a:rPr>
              <a:t>Polishing time is 1/4.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528" y="2261662"/>
            <a:ext cx="2520000" cy="22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5785" y="4606912"/>
            <a:ext cx="2520000" cy="222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45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AE2D-F32D-46FD-9D45-5EEC74176E6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732765" y="4941168"/>
            <a:ext cx="92268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dirty="0"/>
              <a:t>Nb substrates treated with EtOH-sulfuric acid EP show more reduced hydrogen concentrations than HF EP2 and subsequently heat-treated substrates. </a:t>
            </a:r>
          </a:p>
          <a:p>
            <a:r>
              <a:rPr lang="en-US" altLang="ja-JP" sz="2000" dirty="0"/>
              <a:t>     [H] = 0 at 4 (black)</a:t>
            </a:r>
            <a:r>
              <a:rPr lang="ja-JP" altLang="ja-JP" sz="2000" dirty="0" err="1"/>
              <a:t>，</a:t>
            </a:r>
            <a:r>
              <a:rPr lang="en-US" altLang="ja-JP" sz="2000" dirty="0"/>
              <a:t>2.5 (red), 1.7 nm (green).</a:t>
            </a:r>
          </a:p>
          <a:p>
            <a:r>
              <a:rPr lang="en-US" altLang="ja-JP" sz="2000" dirty="0">
                <a:solidFill>
                  <a:srgbClr val="0070C0"/>
                </a:solidFill>
              </a:rPr>
              <a:t>&gt;&gt; Because</a:t>
            </a:r>
            <a:r>
              <a:rPr lang="ja-JP" altLang="en-US" sz="2000" dirty="0">
                <a:solidFill>
                  <a:srgbClr val="0070C0"/>
                </a:solidFill>
              </a:rPr>
              <a:t> the organic liquid electrolyte has fewer water molecules than conventional </a:t>
            </a:r>
            <a:r>
              <a:rPr lang="en-US" altLang="ja-JP" sz="2000" dirty="0">
                <a:solidFill>
                  <a:srgbClr val="0070C0"/>
                </a:solidFill>
              </a:rPr>
              <a:t>HF-H</a:t>
            </a:r>
            <a:r>
              <a:rPr lang="en-US" altLang="ja-JP" sz="2000" baseline="-25000" dirty="0">
                <a:solidFill>
                  <a:srgbClr val="0070C0"/>
                </a:solidFill>
              </a:rPr>
              <a:t>2</a:t>
            </a:r>
            <a:r>
              <a:rPr lang="en-US" altLang="ja-JP" sz="2000" dirty="0">
                <a:solidFill>
                  <a:srgbClr val="0070C0"/>
                </a:solidFill>
              </a:rPr>
              <a:t>SO</a:t>
            </a:r>
            <a:r>
              <a:rPr lang="en-US" altLang="ja-JP" sz="2000" baseline="-25000" dirty="0">
                <a:solidFill>
                  <a:srgbClr val="0070C0"/>
                </a:solidFill>
              </a:rPr>
              <a:t>4</a:t>
            </a:r>
            <a:r>
              <a:rPr lang="ja-JP" altLang="en-US" sz="2000" dirty="0">
                <a:solidFill>
                  <a:srgbClr val="0070C0"/>
                </a:solidFill>
              </a:rPr>
              <a:t> solutions, less hydrogen is taken up when the oxide film is stripped during the EP reaction.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71465" y="44625"/>
            <a:ext cx="9669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solidFill>
                  <a:srgbClr val="FF0000"/>
                </a:solidFill>
              </a:rPr>
              <a:t>Quantitative analysis of hydrogen into Nb surface layer with high-resolution elastic recoil detection analysis (HR-ERDA)</a:t>
            </a:r>
            <a:endParaRPr lang="ja-JP" altLang="en-US" sz="2200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236546" y="1109643"/>
            <a:ext cx="3625931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measurement condition:</a:t>
            </a:r>
          </a:p>
          <a:p>
            <a:r>
              <a:rPr lang="en-US" altLang="ja-JP" dirty="0"/>
              <a:t>instrument: HRBS500 </a:t>
            </a:r>
          </a:p>
          <a:p>
            <a:r>
              <a:rPr lang="en-US" altLang="ja-JP" dirty="0"/>
              <a:t>(KOBELCO)</a:t>
            </a:r>
          </a:p>
          <a:p>
            <a:r>
              <a:rPr lang="en-US" altLang="ja-JP" dirty="0"/>
              <a:t>incident ion: N</a:t>
            </a:r>
            <a:r>
              <a:rPr lang="en-US" altLang="ja-JP" baseline="30000" dirty="0"/>
              <a:t>+</a:t>
            </a:r>
            <a:r>
              <a:rPr lang="en-US" altLang="ja-JP" dirty="0"/>
              <a:t>(480 </a:t>
            </a:r>
            <a:r>
              <a:rPr lang="en-US" altLang="ja-JP" dirty="0" err="1"/>
              <a:t>keV</a:t>
            </a:r>
            <a:r>
              <a:rPr lang="en-US" altLang="ja-JP" dirty="0"/>
              <a:t>)</a:t>
            </a:r>
            <a:r>
              <a:rPr lang="ja-JP" altLang="ja-JP" dirty="0" err="1"/>
              <a:t>，</a:t>
            </a:r>
            <a:endParaRPr lang="en-US" altLang="ja-JP" dirty="0"/>
          </a:p>
          <a:p>
            <a:r>
              <a:rPr lang="en-US" altLang="ja-JP" dirty="0"/>
              <a:t>scattering angle: 30</a:t>
            </a:r>
            <a:r>
              <a:rPr lang="ja-JP" altLang="ja-JP" dirty="0"/>
              <a:t>º</a:t>
            </a:r>
            <a:endParaRPr lang="en-US" altLang="ja-JP" dirty="0"/>
          </a:p>
          <a:p>
            <a:r>
              <a:rPr lang="en-US" altLang="ja-JP" dirty="0"/>
              <a:t>detection angle : 70</a:t>
            </a:r>
            <a:r>
              <a:rPr lang="ja-JP" altLang="ja-JP" dirty="0"/>
              <a:t>º</a:t>
            </a:r>
            <a:endParaRPr lang="en-US" altLang="ja-JP" dirty="0"/>
          </a:p>
          <a:p>
            <a:r>
              <a:rPr lang="en-US" altLang="ja-JP" dirty="0"/>
              <a:t>sampling current: ~4 </a:t>
            </a:r>
            <a:r>
              <a:rPr lang="en-US" altLang="ja-JP" dirty="0" err="1"/>
              <a:t>nC</a:t>
            </a:r>
            <a:r>
              <a:rPr lang="en-US" altLang="ja-JP" dirty="0"/>
              <a:t>, </a:t>
            </a:r>
          </a:p>
          <a:p>
            <a:r>
              <a:rPr lang="en-US" altLang="ja-JP" dirty="0"/>
              <a:t>irradiation: 0.06 </a:t>
            </a:r>
            <a:r>
              <a:rPr lang="en-US" altLang="ja-JP" dirty="0" err="1"/>
              <a:t>μC</a:t>
            </a:r>
            <a:r>
              <a:rPr lang="en-US" altLang="ja-JP" dirty="0"/>
              <a:t>.</a:t>
            </a:r>
          </a:p>
        </p:txBody>
      </p:sp>
      <p:pic>
        <p:nvPicPr>
          <p:cNvPr id="3" name="図 2" descr="C:\Users\ycfjg\Desktop\図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403" y="737954"/>
            <a:ext cx="5790442" cy="42752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グループ化 12"/>
          <p:cNvGrpSpPr/>
          <p:nvPr/>
        </p:nvGrpSpPr>
        <p:grpSpPr>
          <a:xfrm>
            <a:off x="6715607" y="937434"/>
            <a:ext cx="3607657" cy="600164"/>
            <a:chOff x="5572606" y="937434"/>
            <a:chExt cx="3607657" cy="600164"/>
          </a:xfrm>
          <a:solidFill>
            <a:schemeClr val="bg1"/>
          </a:solidFill>
        </p:grpSpPr>
        <p:sp>
          <p:nvSpPr>
            <p:cNvPr id="4" name="テキスト ボックス 3"/>
            <p:cNvSpPr txBox="1"/>
            <p:nvPr/>
          </p:nvSpPr>
          <p:spPr>
            <a:xfrm>
              <a:off x="5887695" y="937434"/>
              <a:ext cx="3292568" cy="60016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300" dirty="0"/>
                <a:t>EP1 + 800</a:t>
              </a:r>
              <a:r>
                <a:rPr lang="en-US" altLang="ja-JP" sz="1300" dirty="0">
                  <a:cs typeface="Times New Roman"/>
                </a:rPr>
                <a:t>℃</a:t>
              </a:r>
              <a:r>
                <a:rPr lang="en-US" altLang="ja-JP" sz="1300" dirty="0"/>
                <a:t> anneal + EP2 + 300</a:t>
              </a:r>
              <a:r>
                <a:rPr lang="en-US" altLang="ja-JP" sz="1300" dirty="0">
                  <a:cs typeface="Times New Roman"/>
                </a:rPr>
                <a:t>℃</a:t>
              </a:r>
              <a:r>
                <a:rPr lang="en-US" altLang="ja-JP" sz="1300" dirty="0"/>
                <a:t> for 3 h bake</a:t>
              </a:r>
              <a:endParaRPr lang="ja-JP" altLang="ja-JP" sz="1300" dirty="0"/>
            </a:p>
            <a:p>
              <a:r>
                <a:rPr lang="en-US" altLang="ja-JP" sz="1300" dirty="0"/>
                <a:t>EP1 + 800</a:t>
              </a:r>
              <a:r>
                <a:rPr lang="en-US" altLang="ja-JP" sz="1300" dirty="0">
                  <a:cs typeface="Times New Roman"/>
                </a:rPr>
                <a:t>℃</a:t>
              </a:r>
              <a:r>
                <a:rPr lang="en-US" altLang="ja-JP" sz="1300" dirty="0"/>
                <a:t> anneal            + 300</a:t>
              </a:r>
              <a:r>
                <a:rPr lang="en-US" altLang="ja-JP" sz="1300" dirty="0">
                  <a:latin typeface="Times New Roman"/>
                  <a:cs typeface="Times New Roman"/>
                </a:rPr>
                <a:t>℃</a:t>
              </a:r>
              <a:r>
                <a:rPr lang="en-US" altLang="ja-JP" sz="1300" dirty="0"/>
                <a:t> for 3 h bake</a:t>
              </a:r>
              <a:endParaRPr lang="ja-JP" altLang="ja-JP" sz="1300" dirty="0"/>
            </a:p>
            <a:p>
              <a:r>
                <a:rPr lang="en-US" altLang="ja-JP" sz="1300" dirty="0"/>
                <a:t>800</a:t>
              </a:r>
              <a:r>
                <a:rPr lang="en-US" altLang="ja-JP" sz="1300" dirty="0">
                  <a:cs typeface="Times New Roman"/>
                </a:rPr>
                <a:t>℃</a:t>
              </a:r>
              <a:r>
                <a:rPr lang="en-US" altLang="ja-JP" sz="1300" dirty="0"/>
                <a:t> anneal + EtOH EP 20 </a:t>
              </a:r>
              <a:r>
                <a:rPr lang="en-US" altLang="ja-JP" sz="1300" dirty="0">
                  <a:latin typeface="Times New Roman"/>
                  <a:cs typeface="Times New Roman"/>
                </a:rPr>
                <a:t>μm</a:t>
              </a:r>
              <a:endParaRPr lang="ja-JP" altLang="en-US" sz="1300" dirty="0"/>
            </a:p>
          </p:txBody>
        </p:sp>
        <p:cxnSp>
          <p:nvCxnSpPr>
            <p:cNvPr id="9" name="直線コネクタ 8"/>
            <p:cNvCxnSpPr/>
            <p:nvPr/>
          </p:nvCxnSpPr>
          <p:spPr>
            <a:xfrm>
              <a:off x="5572606" y="1038222"/>
              <a:ext cx="252000" cy="0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5572606" y="1241421"/>
              <a:ext cx="252000" cy="0"/>
            </a:xfrm>
            <a:prstGeom prst="line">
              <a:avLst/>
            </a:prstGeom>
            <a:grpFill/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5572606" y="1449623"/>
              <a:ext cx="252000" cy="0"/>
            </a:xfrm>
            <a:prstGeom prst="line">
              <a:avLst/>
            </a:prstGeom>
            <a:grpFill/>
            <a:ln w="22225">
              <a:solidFill>
                <a:srgbClr val="09FF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4292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286232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Review of Thin Film Theory	T. Kubo</a:t>
            </a:r>
          </a:p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Effort for TF		R. Katayama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3GHz cavity					H. Hayano</a:t>
            </a:r>
          </a:p>
          <a:p>
            <a:pPr marL="742950" indent="-742950">
              <a:buFontTx/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HF free EP			T.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Goto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Penetration Depth Meas.	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Y. Iwashita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294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Japan Part</a:t>
            </a:r>
          </a:p>
        </p:txBody>
      </p:sp>
    </p:spTree>
    <p:extLst>
      <p:ext uri="{BB962C8B-B14F-4D97-AF65-F5344CB8AC3E}">
        <p14:creationId xmlns:p14="http://schemas.microsoft.com/office/powerpoint/2010/main" val="4261902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>
            <a:extLst>
              <a:ext uri="{FF2B5EF4-FFF2-40B4-BE49-F238E27FC236}">
                <a16:creationId xmlns:a16="http://schemas.microsoft.com/office/drawing/2014/main" id="{5945DE77-13C5-0B50-AD1A-CF547474D237}"/>
              </a:ext>
            </a:extLst>
          </p:cNvPr>
          <p:cNvSpPr/>
          <p:nvPr/>
        </p:nvSpPr>
        <p:spPr>
          <a:xfrm>
            <a:off x="125313" y="717635"/>
            <a:ext cx="2702425" cy="5884114"/>
          </a:xfrm>
          <a:prstGeom prst="roundRect">
            <a:avLst>
              <a:gd name="adj" fmla="val 61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C69804A-C13F-D017-A62E-60003D09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0A7BAC-777F-0D49-8887-00D72305C038}"/>
              </a:ext>
            </a:extLst>
          </p:cNvPr>
          <p:cNvSpPr txBox="1"/>
          <p:nvPr/>
        </p:nvSpPr>
        <p:spPr>
          <a:xfrm>
            <a:off x="1929464" y="11427"/>
            <a:ext cx="832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Penetration Depth Measurement</a:t>
            </a:r>
            <a:endParaRPr kumimoji="1" lang="ja-JP" altLang="en-US" sz="36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7068891-1319-1D28-6952-32F40AC8E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5403" y="2192530"/>
            <a:ext cx="2702425" cy="1496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057DD79-9F42-2490-2A0D-22FCF3C29C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4024" y="1046048"/>
            <a:ext cx="3167561" cy="1009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81EB542-6F64-FD3F-5FEC-7E58AC0A6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615" y="3861904"/>
            <a:ext cx="3172645" cy="183308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383E9BE-E4CC-852F-3980-1FC86FF857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595" y="3661340"/>
            <a:ext cx="3004712" cy="2253534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A15AC4-6C28-00EA-550D-E87E9F4253D8}"/>
              </a:ext>
            </a:extLst>
          </p:cNvPr>
          <p:cNvSpPr txBox="1"/>
          <p:nvPr/>
        </p:nvSpPr>
        <p:spPr>
          <a:xfrm>
            <a:off x="9653120" y="5811100"/>
            <a:ext cx="2154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kern="100" dirty="0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(</a:t>
            </a:r>
            <a:r>
              <a:rPr lang="en-US" altLang="ja-JP" sz="1600" kern="100" dirty="0" err="1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f</a:t>
            </a:r>
            <a:r>
              <a:rPr lang="en-US" altLang="ja-JP" sz="1600" kern="100" baseline="-25000" dirty="0" err="1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Nb</a:t>
            </a:r>
            <a:r>
              <a:rPr lang="en-US" altLang="ja-JP" sz="1600" kern="100" dirty="0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 - </a:t>
            </a:r>
            <a:r>
              <a:rPr lang="en-US" altLang="ja-JP" sz="1600" kern="100" dirty="0" err="1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f</a:t>
            </a:r>
            <a:r>
              <a:rPr lang="en-US" altLang="ja-JP" sz="1600" kern="100" baseline="-25000" dirty="0" err="1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Cu</a:t>
            </a:r>
            <a:r>
              <a:rPr lang="en-US" altLang="ja-JP" sz="1600" kern="100" dirty="0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) as a function of temperature.</a:t>
            </a:r>
            <a:endParaRPr lang="ja-JP" altLang="ja-JP" sz="1600" kern="100">
              <a:effectLst/>
              <a:latin typeface="Times New Roman" panose="02020603050405020304" pitchFamily="18" charset="0"/>
              <a:ea typeface="Hiragino Mincho Pro W3" panose="02020300000000000000" pitchFamily="18" charset="-128"/>
              <a:cs typeface="Times New Roman (本文のフォント - コンプレ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21852ED-E4CD-A6DA-F7FE-D5141C7F8961}"/>
              </a:ext>
            </a:extLst>
          </p:cNvPr>
          <p:cNvSpPr txBox="1"/>
          <p:nvPr/>
        </p:nvSpPr>
        <p:spPr>
          <a:xfrm>
            <a:off x="6093659" y="5442249"/>
            <a:ext cx="1822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Ch1:Nb ,Ch2:Cu</a:t>
            </a:r>
            <a:r>
              <a:rPr lang="ja-JP" altLang="ja-JP">
                <a:solidFill>
                  <a:schemeClr val="bg1"/>
                </a:solidFill>
                <a:effectLst/>
              </a:rPr>
              <a:t> </a:t>
            </a:r>
            <a:endParaRPr lang="ja-JP" altLang="en-US">
              <a:solidFill>
                <a:schemeClr val="bg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AEB6C4A-1DC5-DB11-F8D5-346008F08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937" y="1251888"/>
            <a:ext cx="2309551" cy="81766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4AE4E5C-BDE8-1770-6102-9A7CF62819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017" y="3733460"/>
            <a:ext cx="2204751" cy="194668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32DE54-7021-33FF-B473-FB1095F904F1}"/>
              </a:ext>
            </a:extLst>
          </p:cNvPr>
          <p:cNvSpPr txBox="1"/>
          <p:nvPr/>
        </p:nvSpPr>
        <p:spPr>
          <a:xfrm>
            <a:off x="188729" y="6601749"/>
            <a:ext cx="11305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effectLst/>
              </a:rPr>
              <a:t>“Very high resolution measurement of the penetration depth of superconductors by a novel single-coil inductance technique”, A. </a:t>
            </a:r>
            <a:r>
              <a:rPr lang="en-US" altLang="ja-JP" sz="1200" dirty="0" err="1">
                <a:effectLst/>
              </a:rPr>
              <a:t>Gauzzi</a:t>
            </a:r>
            <a:r>
              <a:rPr lang="en-US" altLang="ja-JP" sz="1200" dirty="0">
                <a:effectLst/>
              </a:rPr>
              <a:t>, et al., RSI 71, 2147–2153 (2000)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D9DCE1E-F1AC-9283-1EC6-1004506507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58" y="802437"/>
            <a:ext cx="2431311" cy="5664212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B26CEB2-C2E7-F10D-0B95-68FCCEB1E0EE}"/>
              </a:ext>
            </a:extLst>
          </p:cNvPr>
          <p:cNvSpPr txBox="1"/>
          <p:nvPr/>
        </p:nvSpPr>
        <p:spPr>
          <a:xfrm>
            <a:off x="557225" y="6140084"/>
            <a:ext cx="197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Too small to make!</a:t>
            </a:r>
            <a:endParaRPr kumimoji="1" lang="ja-JP" altLang="en-US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1DB1510-4D52-FAEE-BD23-13A1F2FC2C93}"/>
              </a:ext>
            </a:extLst>
          </p:cNvPr>
          <p:cNvSpPr txBox="1"/>
          <p:nvPr/>
        </p:nvSpPr>
        <p:spPr>
          <a:xfrm>
            <a:off x="3481743" y="744261"/>
            <a:ext cx="2038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kern="100" dirty="0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Spiral coil on PCB</a:t>
            </a:r>
            <a:endParaRPr lang="ja-JP" altLang="ja-JP" sz="1800" kern="100">
              <a:effectLst/>
              <a:latin typeface="Times New Roman" panose="02020603050405020304" pitchFamily="18" charset="0"/>
              <a:ea typeface="Hiragino Mincho Pro W3" panose="02020300000000000000" pitchFamily="18" charset="-128"/>
              <a:cs typeface="Times New Roman (本文のフォント - コンプレ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7623F56C-4EB3-F9BA-8488-D5463D5FF9F8}"/>
              </a:ext>
            </a:extLst>
          </p:cNvPr>
          <p:cNvGrpSpPr/>
          <p:nvPr/>
        </p:nvGrpSpPr>
        <p:grpSpPr>
          <a:xfrm>
            <a:off x="3399764" y="1226032"/>
            <a:ext cx="2202831" cy="1575663"/>
            <a:chOff x="3399764" y="1226032"/>
            <a:chExt cx="2202831" cy="1575663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D679E73D-F671-54F2-81CE-2005B6337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9764" y="1226032"/>
              <a:ext cx="2202831" cy="1575663"/>
            </a:xfrm>
            <a:prstGeom prst="rect">
              <a:avLst/>
            </a:prstGeom>
          </p:spPr>
        </p:pic>
        <p:sp>
          <p:nvSpPr>
            <p:cNvPr id="35" name="円/楕円 34">
              <a:extLst>
                <a:ext uri="{FF2B5EF4-FFF2-40B4-BE49-F238E27FC236}">
                  <a16:creationId xmlns:a16="http://schemas.microsoft.com/office/drawing/2014/main" id="{C1464B8A-1FAB-32A2-74C4-4F3AB961C9AD}"/>
                </a:ext>
              </a:extLst>
            </p:cNvPr>
            <p:cNvSpPr/>
            <p:nvPr/>
          </p:nvSpPr>
          <p:spPr>
            <a:xfrm>
              <a:off x="4560339" y="1699434"/>
              <a:ext cx="541234" cy="54123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0FBD236A-38ED-C29A-12C7-C2E7D8D019F9}"/>
                </a:ext>
              </a:extLst>
            </p:cNvPr>
            <p:cNvSpPr txBox="1"/>
            <p:nvPr/>
          </p:nvSpPr>
          <p:spPr>
            <a:xfrm>
              <a:off x="4639946" y="1330102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~ø2mm</a:t>
              </a:r>
              <a:endParaRPr kumimoji="1" lang="ja-JP" altLang="en-US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15D7E31-C77A-E095-9853-1540E2FD6BC2}"/>
              </a:ext>
            </a:extLst>
          </p:cNvPr>
          <p:cNvSpPr txBox="1"/>
          <p:nvPr/>
        </p:nvSpPr>
        <p:spPr>
          <a:xfrm>
            <a:off x="3043343" y="5665791"/>
            <a:ext cx="255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/>
              <a:t>Nazca terrestrial painting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ADFC813C-DB07-6AB1-66B7-A94481B442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4789" y="2928589"/>
            <a:ext cx="5281755" cy="530415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75CBA79-0222-EC89-D77A-545C7B0B0C47}"/>
              </a:ext>
            </a:extLst>
          </p:cNvPr>
          <p:cNvSpPr txBox="1"/>
          <p:nvPr/>
        </p:nvSpPr>
        <p:spPr>
          <a:xfrm>
            <a:off x="6021124" y="764367"/>
            <a:ext cx="2038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kern="100" dirty="0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Resonance circuit</a:t>
            </a:r>
            <a:endParaRPr lang="ja-JP" altLang="ja-JP" sz="1800" kern="100">
              <a:effectLst/>
              <a:latin typeface="Times New Roman" panose="02020603050405020304" pitchFamily="18" charset="0"/>
              <a:ea typeface="Hiragino Mincho Pro W3" panose="02020300000000000000" pitchFamily="18" charset="-128"/>
              <a:cs typeface="Times New Roman (本文のフォント - コンプレ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3F1236A-997A-FFBE-E043-47C96CE4443E}"/>
              </a:ext>
            </a:extLst>
          </p:cNvPr>
          <p:cNvSpPr txBox="1"/>
          <p:nvPr/>
        </p:nvSpPr>
        <p:spPr>
          <a:xfrm>
            <a:off x="6037647" y="2278932"/>
            <a:ext cx="26400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800" kern="100" dirty="0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Gap is kept by the bumps</a:t>
            </a:r>
            <a:endParaRPr lang="ja-JP" altLang="ja-JP" sz="1800" kern="100">
              <a:effectLst/>
              <a:latin typeface="Times New Roman" panose="02020603050405020304" pitchFamily="18" charset="0"/>
              <a:ea typeface="Hiragino Mincho Pro W3" panose="02020300000000000000" pitchFamily="18" charset="-128"/>
              <a:cs typeface="Times New Roman (本文のフォント - コンプレ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1B503703-4D7C-A696-AA25-A2C5EB382AF3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4828987" y="2437542"/>
            <a:ext cx="1208660" cy="26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66795979-79AD-5FAA-96B1-6E338771231B}"/>
              </a:ext>
            </a:extLst>
          </p:cNvPr>
          <p:cNvCxnSpPr>
            <a:cxnSpLocks/>
          </p:cNvCxnSpPr>
          <p:nvPr/>
        </p:nvCxnSpPr>
        <p:spPr>
          <a:xfrm>
            <a:off x="7392144" y="2666682"/>
            <a:ext cx="0" cy="2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DBB773E6-7F96-7F37-531F-2AF8E06549B1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8677686" y="1639885"/>
            <a:ext cx="991992" cy="823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92D256C-B102-A729-A3CE-3088C1098A22}"/>
              </a:ext>
            </a:extLst>
          </p:cNvPr>
          <p:cNvSpPr txBox="1"/>
          <p:nvPr/>
        </p:nvSpPr>
        <p:spPr>
          <a:xfrm rot="20507230">
            <a:off x="9814214" y="4594658"/>
            <a:ext cx="1735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effectLst/>
                <a:latin typeface="Arial" panose="020B0604020202020204" pitchFamily="34" charset="0"/>
                <a:ea typeface="Hiragino Mincho Pro W3" panose="02020300000000000000" pitchFamily="18" charset="-128"/>
                <a:cs typeface="Arial" panose="020B0604020202020204" pitchFamily="34" charset="0"/>
              </a:rPr>
              <a:t>Preliminary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角丸四角形 55">
            <a:extLst>
              <a:ext uri="{FF2B5EF4-FFF2-40B4-BE49-F238E27FC236}">
                <a16:creationId xmlns:a16="http://schemas.microsoft.com/office/drawing/2014/main" id="{F4014B9F-EB89-80FF-AE29-99F9DB4D6B69}"/>
              </a:ext>
            </a:extLst>
          </p:cNvPr>
          <p:cNvSpPr/>
          <p:nvPr/>
        </p:nvSpPr>
        <p:spPr>
          <a:xfrm>
            <a:off x="2988536" y="706911"/>
            <a:ext cx="9078151" cy="5649443"/>
          </a:xfrm>
          <a:prstGeom prst="roundRect">
            <a:avLst>
              <a:gd name="adj" fmla="val 23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4E2CE6-9762-1723-91BE-896AF0998DBD}"/>
              </a:ext>
            </a:extLst>
          </p:cNvPr>
          <p:cNvSpPr txBox="1"/>
          <p:nvPr/>
        </p:nvSpPr>
        <p:spPr>
          <a:xfrm>
            <a:off x="3989931" y="6001585"/>
            <a:ext cx="5776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Absolute calibration methods need to be established.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0C14B2-4A0A-A3AC-5456-FFF3AE2C4472}"/>
              </a:ext>
            </a:extLst>
          </p:cNvPr>
          <p:cNvSpPr txBox="1"/>
          <p:nvPr/>
        </p:nvSpPr>
        <p:spPr>
          <a:xfrm>
            <a:off x="10744420" y="3202546"/>
            <a:ext cx="738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Nb</a:t>
            </a:r>
            <a:endParaRPr lang="ja-JP" altLang="ja-JP" sz="1800" kern="100">
              <a:solidFill>
                <a:schemeClr val="bg1"/>
              </a:solidFill>
              <a:effectLst/>
              <a:latin typeface="Times New Roman" panose="02020603050405020304" pitchFamily="18" charset="0"/>
              <a:ea typeface="Hiragino Mincho Pro W3" panose="02020300000000000000" pitchFamily="18" charset="-128"/>
              <a:cs typeface="Times New Roman (本文のフォント - コンプレ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BB3CB5-0ED0-E8A1-DD1A-98BF345556AA}"/>
              </a:ext>
            </a:extLst>
          </p:cNvPr>
          <p:cNvSpPr txBox="1"/>
          <p:nvPr/>
        </p:nvSpPr>
        <p:spPr>
          <a:xfrm>
            <a:off x="9130224" y="2829321"/>
            <a:ext cx="738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Cu</a:t>
            </a:r>
            <a:endParaRPr lang="ja-JP" altLang="ja-JP" sz="1800" kern="100">
              <a:solidFill>
                <a:schemeClr val="bg1"/>
              </a:solidFill>
              <a:effectLst/>
              <a:latin typeface="Times New Roman" panose="02020603050405020304" pitchFamily="18" charset="0"/>
              <a:ea typeface="Hiragino Mincho Pro W3" panose="02020300000000000000" pitchFamily="18" charset="-128"/>
              <a:cs typeface="Times New Roman (本文のフォント - コンプレ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BE1ECAC-04E5-92E2-3D2B-C6751A62C6E6}"/>
              </a:ext>
            </a:extLst>
          </p:cNvPr>
          <p:cNvSpPr txBox="1"/>
          <p:nvPr/>
        </p:nvSpPr>
        <p:spPr>
          <a:xfrm>
            <a:off x="9223530" y="2176178"/>
            <a:ext cx="873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Coil-2</a:t>
            </a:r>
            <a:endParaRPr lang="ja-JP" altLang="ja-JP" sz="1800" kern="100">
              <a:solidFill>
                <a:schemeClr val="bg1"/>
              </a:solidFill>
              <a:effectLst/>
              <a:latin typeface="Times New Roman" panose="02020603050405020304" pitchFamily="18" charset="0"/>
              <a:ea typeface="Hiragino Mincho Pro W3" panose="02020300000000000000" pitchFamily="18" charset="-128"/>
              <a:cs typeface="Times New Roman (本文のフォント - コンプレ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19E125-BA0B-D1A1-5D42-9CCB53883D53}"/>
              </a:ext>
            </a:extLst>
          </p:cNvPr>
          <p:cNvSpPr txBox="1"/>
          <p:nvPr/>
        </p:nvSpPr>
        <p:spPr>
          <a:xfrm>
            <a:off x="10688437" y="2353460"/>
            <a:ext cx="794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Coil-1</a:t>
            </a:r>
            <a:endParaRPr lang="ja-JP" altLang="ja-JP" sz="1800" kern="100">
              <a:solidFill>
                <a:schemeClr val="bg1"/>
              </a:solidFill>
              <a:effectLst/>
              <a:latin typeface="Times New Roman" panose="02020603050405020304" pitchFamily="18" charset="0"/>
              <a:ea typeface="Hiragino Mincho Pro W3" panose="02020300000000000000" pitchFamily="18" charset="-128"/>
              <a:cs typeface="Times New Roman (本文のフォント - コンプレ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48F6F14-DF30-A01A-63AD-B4E946E94C8E}"/>
              </a:ext>
            </a:extLst>
          </p:cNvPr>
          <p:cNvCxnSpPr>
            <a:cxnSpLocks/>
          </p:cNvCxnSpPr>
          <p:nvPr/>
        </p:nvCxnSpPr>
        <p:spPr>
          <a:xfrm flipH="1">
            <a:off x="7216459" y="2793816"/>
            <a:ext cx="2119901" cy="19846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530D4A8-16DC-D62C-F63E-1F365C4067AF}"/>
              </a:ext>
            </a:extLst>
          </p:cNvPr>
          <p:cNvCxnSpPr>
            <a:cxnSpLocks/>
          </p:cNvCxnSpPr>
          <p:nvPr/>
        </p:nvCxnSpPr>
        <p:spPr>
          <a:xfrm flipH="1">
            <a:off x="6743533" y="2961767"/>
            <a:ext cx="4216354" cy="243776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D82FE4B-5B31-C380-F5A1-CA93394ABDB3}"/>
              </a:ext>
            </a:extLst>
          </p:cNvPr>
          <p:cNvSpPr txBox="1"/>
          <p:nvPr/>
        </p:nvSpPr>
        <p:spPr>
          <a:xfrm>
            <a:off x="3692288" y="3072574"/>
            <a:ext cx="2038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kern="100" dirty="0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Coil pattern</a:t>
            </a:r>
            <a:endParaRPr lang="ja-JP" altLang="ja-JP" sz="1200" kern="100">
              <a:effectLst/>
              <a:latin typeface="Times New Roman" panose="02020603050405020304" pitchFamily="18" charset="0"/>
              <a:ea typeface="Hiragino Mincho Pro W3" panose="02020300000000000000" pitchFamily="18" charset="-128"/>
              <a:cs typeface="Times New Roman (本文のフォント - コンプレ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DDB2303-8073-85A5-B19E-A5B8D047F910}"/>
              </a:ext>
            </a:extLst>
          </p:cNvPr>
          <p:cNvSpPr txBox="1"/>
          <p:nvPr/>
        </p:nvSpPr>
        <p:spPr>
          <a:xfrm>
            <a:off x="4056182" y="2848640"/>
            <a:ext cx="2038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kern="100" dirty="0"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I</a:t>
            </a:r>
            <a:r>
              <a:rPr lang="en-US" altLang="ja-JP" sz="1200" kern="100" dirty="0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nsulating cover layer</a:t>
            </a:r>
            <a:endParaRPr lang="ja-JP" altLang="ja-JP" sz="1200" kern="100">
              <a:effectLst/>
              <a:latin typeface="Times New Roman" panose="02020603050405020304" pitchFamily="18" charset="0"/>
              <a:ea typeface="Hiragino Mincho Pro W3" panose="02020300000000000000" pitchFamily="18" charset="-128"/>
              <a:cs typeface="Times New Roman (本文のフォント - コンプレ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D983002-B731-9BDC-D460-9EE6F4A6F548}"/>
              </a:ext>
            </a:extLst>
          </p:cNvPr>
          <p:cNvSpPr txBox="1"/>
          <p:nvPr/>
        </p:nvSpPr>
        <p:spPr>
          <a:xfrm>
            <a:off x="8842782" y="5394658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Hz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79FBFB0-B6A5-499F-367C-C352FBD1B983}"/>
              </a:ext>
            </a:extLst>
          </p:cNvPr>
          <p:cNvSpPr txBox="1"/>
          <p:nvPr/>
        </p:nvSpPr>
        <p:spPr>
          <a:xfrm>
            <a:off x="10440220" y="5608201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9B673A1-5DC1-AA84-3D7C-9B2C5557B0AE}"/>
              </a:ext>
            </a:extLst>
          </p:cNvPr>
          <p:cNvSpPr txBox="1"/>
          <p:nvPr/>
        </p:nvSpPr>
        <p:spPr>
          <a:xfrm>
            <a:off x="7818574" y="2915072"/>
            <a:ext cx="91902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1000" kern="100" dirty="0"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Silk </a:t>
            </a:r>
            <a:r>
              <a:rPr lang="en-US" altLang="ja-JP" sz="1000" kern="100" dirty="0">
                <a:effectLst/>
                <a:latin typeface="Times New Roman" panose="02020603050405020304" pitchFamily="18" charset="0"/>
                <a:ea typeface="Hiragino Mincho Pro W3" panose="02020300000000000000" pitchFamily="18" charset="-128"/>
                <a:cs typeface="Times New Roman (本文のフォント - コンプレ"/>
              </a:rPr>
              <a:t>layer 20µm</a:t>
            </a:r>
            <a:endParaRPr lang="ja-JP" altLang="ja-JP" sz="1000" kern="100">
              <a:effectLst/>
              <a:latin typeface="Times New Roman" panose="02020603050405020304" pitchFamily="18" charset="0"/>
              <a:ea typeface="Hiragino Mincho Pro W3" panose="02020300000000000000" pitchFamily="18" charset="-128"/>
              <a:cs typeface="Times New Roman (本文のフォント - コンプレ"/>
            </a:endParaRPr>
          </a:p>
        </p:txBody>
      </p:sp>
    </p:spTree>
    <p:extLst>
      <p:ext uri="{BB962C8B-B14F-4D97-AF65-F5344CB8AC3E}">
        <p14:creationId xmlns:p14="http://schemas.microsoft.com/office/powerpoint/2010/main" val="21032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30162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electropolishing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kumimoji="1" lang="en-US" altLang="ja-JP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Eozenou</a:t>
            </a:r>
            <a:endParaRPr kumimoji="1" lang="en-US" altLang="ja-JP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Multilayers				</a:t>
            </a:r>
            <a:r>
              <a:rPr kumimoji="1"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Y. Kalboussi 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T.Proslier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-US" altLang="ja-JP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742950">
              <a:buFont typeface="+mj-lt"/>
              <a:buAutoNum type="alphaLcPeriod"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Principle					</a:t>
            </a:r>
          </a:p>
          <a:p>
            <a:pPr marL="1200150" lvl="1" indent="-742950">
              <a:buFont typeface="+mj-lt"/>
              <a:buAutoNum type="alphaLcPeriod"/>
            </a:pP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Deposition				</a:t>
            </a:r>
          </a:p>
          <a:p>
            <a:pPr marL="1200150" lvl="1" indent="-742950">
              <a:buFont typeface="+mj-lt"/>
              <a:buAutoNum type="alphaLcPeriod"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4529449" y="2060848"/>
            <a:ext cx="3133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French Part</a:t>
            </a:r>
          </a:p>
        </p:txBody>
      </p:sp>
    </p:spTree>
    <p:extLst>
      <p:ext uri="{BB962C8B-B14F-4D97-AF65-F5344CB8AC3E}">
        <p14:creationId xmlns:p14="http://schemas.microsoft.com/office/powerpoint/2010/main" val="1119848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CBC77A0-1F4E-42FF-9FFC-F45C3A64AF90}" type="slidenum">
              <a:rPr lang="en-US" smtClean="0">
                <a:solidFill>
                  <a:srgbClr val="E500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19</a:t>
            </a:fld>
            <a:endParaRPr lang="en-US" dirty="0">
              <a:solidFill>
                <a:srgbClr val="E500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8213" y="52842"/>
            <a:ext cx="8046244" cy="87182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INCEPTION OF VEP AT SACLAY. TREATMENT OF SPL CAVITY (2014)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145695" y="2355028"/>
            <a:ext cx="4619308" cy="1305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en-US" alt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VEP USING ROTATING NINJA CATHODE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en-US" alt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 BY MARUI GALVANIZING CPNY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en-US" alt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ROTATING TEFLON WINGS FOR STIRRING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en-US" alt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EFFICIENT HYDROGEN REMOVAL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715" y="3737929"/>
            <a:ext cx="1818317" cy="123552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833" y="1172927"/>
            <a:ext cx="3315740" cy="249397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248128" y="1111181"/>
            <a:ext cx="4132991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Continuous improvement of the process through previous FJPPN Accelerator R&amp;D programs, implementing KEK-Marui Technology (704MHz &amp; 1300MHz)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145695" y="3876504"/>
            <a:ext cx="460851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alt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cathode area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alt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Rotation speed: 20rpm 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alt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Voltage 19-20V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alt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Controlled temperature: cooled acid (T&lt;15°C)</a:t>
            </a:r>
          </a:p>
          <a:p>
            <a:pPr>
              <a:spcBef>
                <a:spcPct val="50000"/>
              </a:spcBef>
            </a:pPr>
            <a:r>
              <a:rPr lang="en-US" alt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water spray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alt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Removal rate 0.1µm/min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alt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Strong Sulphur odor → Ethanol Rinsing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50490" y="1064288"/>
            <a:ext cx="3372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VEP Set-up at CEA Saclay. Designed for EP of large cavities such as SPL (1m40, 100L).</a:t>
            </a:r>
          </a:p>
          <a:p>
            <a:pPr marL="628650" lvl="1" indent="-1714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fr-FR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 capacity 300L</a:t>
            </a:r>
          </a:p>
          <a:p>
            <a:pPr marL="628650" lvl="1" indent="-1714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fr-FR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supply 20V 1.5kA</a:t>
            </a:r>
          </a:p>
          <a:p>
            <a:pPr marL="628650" lvl="1" indent="-1714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fr-FR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treatments with rod cathode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07056" y="4381017"/>
            <a:ext cx="2836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SPL cavity equipped with rod cathode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6">
            <a:lum bright="10000"/>
          </a:blip>
          <a:srcRect b="5053"/>
          <a:stretch/>
        </p:blipFill>
        <p:spPr>
          <a:xfrm>
            <a:off x="607768" y="2124861"/>
            <a:ext cx="1820153" cy="2304256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704551" y="5731266"/>
            <a:ext cx="634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surface morphologies after &gt;100µm VEP with rod cathode at different locations. 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weldings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a) equators, and b) irises are smooth. 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Bubbles stripes are observed at the proximity of irises c) and d). 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areas between equators and irises e) the surface is rougher. </a:t>
            </a:r>
          </a:p>
        </p:txBody>
      </p:sp>
      <p:pic>
        <p:nvPicPr>
          <p:cNvPr id="32" name="Image 31" descr="\\Dapdc5\feozenou\My Documents\Confs\SRFParis\PRST-AB\Pictures\Photos cavités\Equator.png"/>
          <p:cNvPicPr/>
          <p:nvPr/>
        </p:nvPicPr>
        <p:blipFill>
          <a:blip r:embed="rId7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48" y="4802567"/>
            <a:ext cx="950051" cy="86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 descr="\\Dapdc5\feozenou\My Documents\Confs\SRFParis\PRST-AB\Pictures\Photos cavités\iris1.png"/>
          <p:cNvPicPr/>
          <p:nvPr/>
        </p:nvPicPr>
        <p:blipFill>
          <a:blip r:embed="rId8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25" y="4802032"/>
            <a:ext cx="949946" cy="86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 33" descr="\\Dapdc5\feozenou\My Documents\Confs\SRFParis\PRST-AB\Pictures\Photos cavités\proxiris1.png"/>
          <p:cNvPicPr/>
          <p:nvPr/>
        </p:nvPicPr>
        <p:blipFill>
          <a:blip r:embed="rId9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14" y="4802317"/>
            <a:ext cx="949947" cy="86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 descr="\\Dapdc5\feozenou\My Documents\Confs\SRFParis\PRST-AB\Pictures\Photos cavités\proxiris2.png"/>
          <p:cNvPicPr/>
          <p:nvPr/>
        </p:nvPicPr>
        <p:blipFill>
          <a:blip r:embed="rId10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04" y="4800574"/>
            <a:ext cx="949947" cy="86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 35" descr="\\Dapdc5\feozenou\My Documents\Confs\SRFParis\PRST-AB\Pictures\Photos cavités\inbetween1.png"/>
          <p:cNvPicPr/>
          <p:nvPr/>
        </p:nvPicPr>
        <p:blipFill>
          <a:blip r:embed="rId11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95" y="4800574"/>
            <a:ext cx="949947" cy="86819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ZoneTexte 36"/>
          <p:cNvSpPr txBox="1"/>
          <p:nvPr/>
        </p:nvSpPr>
        <p:spPr>
          <a:xfrm>
            <a:off x="4062116" y="1916479"/>
            <a:ext cx="1474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Q-disease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3777743" y="3739747"/>
            <a:ext cx="3019704" cy="523220"/>
          </a:xfrm>
          <a:prstGeom prst="rect">
            <a:avLst/>
          </a:prstGeom>
          <a:noFill/>
          <a:ln>
            <a:solidFill>
              <a:srgbClr val="781469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OF HYDROGEN 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 MANDATORY</a:t>
            </a:r>
          </a:p>
        </p:txBody>
      </p:sp>
      <p:sp>
        <p:nvSpPr>
          <p:cNvPr id="40" name="Flèche vers le bas 39"/>
          <p:cNvSpPr/>
          <p:nvPr/>
        </p:nvSpPr>
        <p:spPr>
          <a:xfrm rot="13845389">
            <a:off x="6753795" y="1542806"/>
            <a:ext cx="259836" cy="593138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B6A41C-5973-4471-1E77-21D11F579731}"/>
              </a:ext>
            </a:extLst>
          </p:cNvPr>
          <p:cNvSpPr txBox="1"/>
          <p:nvPr/>
        </p:nvSpPr>
        <p:spPr>
          <a:xfrm>
            <a:off x="4635313" y="2419913"/>
            <a:ext cx="22217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After 200 µm VEP (@1.5K)</a:t>
            </a:r>
          </a:p>
          <a:p>
            <a:endParaRPr 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B58955-5E6D-14FA-B6C9-EF2BD19F3FA7}"/>
              </a:ext>
            </a:extLst>
          </p:cNvPr>
          <p:cNvSpPr txBox="1"/>
          <p:nvPr/>
        </p:nvSpPr>
        <p:spPr>
          <a:xfrm>
            <a:off x="4218961" y="1128643"/>
            <a:ext cx="252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After Heat treatment at 650ºC + </a:t>
            </a:r>
          </a:p>
          <a:p>
            <a:pPr algn="r"/>
            <a:r>
              <a:rPr lang="en-US" sz="1400" dirty="0"/>
              <a:t>flash BCP (@1.8K)</a:t>
            </a:r>
          </a:p>
        </p:txBody>
      </p:sp>
    </p:spTree>
    <p:extLst>
      <p:ext uri="{BB962C8B-B14F-4D97-AF65-F5344CB8AC3E}">
        <p14:creationId xmlns:p14="http://schemas.microsoft.com/office/powerpoint/2010/main" val="138304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286232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Review of Thin Film Theory	T. Kubo</a:t>
            </a:r>
          </a:p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Effort for TF		R. Katayama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3GHz cavity					H. Hayano</a:t>
            </a:r>
          </a:p>
          <a:p>
            <a:pPr marL="742950" indent="-742950">
              <a:buFontTx/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HF free EP			T.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Goto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Penetration Depth Meas.		Y. Iwashita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294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Japan Part</a:t>
            </a:r>
          </a:p>
        </p:txBody>
      </p:sp>
    </p:spTree>
    <p:extLst>
      <p:ext uri="{BB962C8B-B14F-4D97-AF65-F5344CB8AC3E}">
        <p14:creationId xmlns:p14="http://schemas.microsoft.com/office/powerpoint/2010/main" val="2310736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1222" y="6354392"/>
            <a:ext cx="520304" cy="365125"/>
          </a:xfrm>
        </p:spPr>
        <p:txBody>
          <a:bodyPr/>
          <a:lstStyle/>
          <a:p>
            <a:pPr defTabSz="685800">
              <a:defRPr/>
            </a:pPr>
            <a:fld id="{0CBC77A0-1F4E-42FF-9FFC-F45C3A64AF90}" type="slidenum">
              <a:rPr lang="fr-FR">
                <a:solidFill>
                  <a:srgbClr val="E500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defRPr/>
              </a:pPr>
              <a:t>20</a:t>
            </a:fld>
            <a:endParaRPr lang="fr-FR" dirty="0">
              <a:solidFill>
                <a:srgbClr val="E500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8" y="170786"/>
            <a:ext cx="11143404" cy="871827"/>
          </a:xfrm>
        </p:spPr>
        <p:txBody>
          <a:bodyPr>
            <a:noAutofit/>
          </a:bodyPr>
          <a:lstStyle/>
          <a:p>
            <a:pPr algn="l"/>
            <a:r>
              <a:rPr lang="fr-FR" sz="2800" b="1" dirty="0">
                <a:solidFill>
                  <a:srgbClr val="FF0000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RESULTS ACHIEVED AT SACLAY USING KEK-MARUI TECHNOLOGY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288436" y="2742373"/>
            <a:ext cx="1737772" cy="339151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811261" y="685556"/>
            <a:ext cx="7588900" cy="167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Results achieved with HF-H</a:t>
            </a:r>
            <a:r>
              <a:rPr lang="en-US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</a:rPr>
              <a:t>HF concentration </a:t>
            </a:r>
            <a:r>
              <a:rPr lang="en-US" b="1" u="sng">
                <a:latin typeface="Arial" panose="020B0604020202020204" pitchFamily="34" charset="0"/>
                <a:cs typeface="Arial" panose="020B0604020202020204" pitchFamily="34" charset="0"/>
              </a:rPr>
              <a:t>0.5%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1Cell ESS β=0.86 EH101: </a:t>
            </a:r>
            <a:r>
              <a:rPr lang="en-US" b="1" u="sng">
                <a:latin typeface="Arial" panose="020B0604020202020204" pitchFamily="34" charset="0"/>
                <a:cs typeface="Arial" panose="020B0604020202020204" pitchFamily="34" charset="0"/>
              </a:rPr>
              <a:t>45MV/m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(standard baking)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1Cell TESLA 1AC3: </a:t>
            </a:r>
            <a:r>
              <a:rPr lang="en-US" b="1" u="sng">
                <a:latin typeface="Arial" panose="020B0604020202020204" pitchFamily="34" charset="0"/>
                <a:cs typeface="Arial" panose="020B0604020202020204" pitchFamily="34" charset="0"/>
              </a:rPr>
              <a:t>52MV/m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(2-step baking)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Some cavities without HFQS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560552" y="2320506"/>
            <a:ext cx="161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←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Unusual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performance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VEP </a:t>
            </a:r>
          </a:p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of 1DE8 1.3 GHz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no HFQS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baking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t="4884"/>
          <a:stretch/>
        </p:blipFill>
        <p:spPr>
          <a:xfrm>
            <a:off x="2279576" y="2060847"/>
            <a:ext cx="4208294" cy="2524149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092152" y="1647187"/>
            <a:ext cx="171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VT of EH101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VEP →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" r="71113" b="57807"/>
          <a:stretch/>
        </p:blipFill>
        <p:spPr>
          <a:xfrm>
            <a:off x="6610761" y="2047879"/>
            <a:ext cx="3993358" cy="25500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145" y="4590299"/>
            <a:ext cx="4400297" cy="212921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607440" y="5407974"/>
            <a:ext cx="325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← </a:t>
            </a:r>
            <a:r>
              <a:rPr lang="fr-F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Eacc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=52MV/m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flash VEP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followed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by  2-step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baking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(75°C-120°C) </a:t>
            </a:r>
          </a:p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(FERMILAB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Recipe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07013" y="5300253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LINAC22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THPOGE23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461629" y="3578543"/>
            <a:ext cx="901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HF:3%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624414" y="2557693"/>
            <a:ext cx="901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HF:0.5%</a:t>
            </a:r>
          </a:p>
        </p:txBody>
      </p:sp>
    </p:spTree>
    <p:extLst>
      <p:ext uri="{BB962C8B-B14F-4D97-AF65-F5344CB8AC3E}">
        <p14:creationId xmlns:p14="http://schemas.microsoft.com/office/powerpoint/2010/main" val="3757645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2538" y="213285"/>
            <a:ext cx="8046244" cy="871827"/>
          </a:xfrm>
        </p:spPr>
        <p:txBody>
          <a:bodyPr>
            <a:noAutofit/>
          </a:bodyPr>
          <a:lstStyle/>
          <a:p>
            <a:pPr algn="l"/>
            <a:r>
              <a:rPr lang="fr-FR" sz="2800" b="1" dirty="0">
                <a:solidFill>
                  <a:srgbClr val="FF0000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SPECIFICITY OF VEP AT SACLAY:</a:t>
            </a:r>
            <a:br>
              <a:rPr lang="fr-FR" sz="2800" b="1" dirty="0">
                <a:solidFill>
                  <a:srgbClr val="FF0000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r>
              <a:rPr lang="fr-FR" sz="2800" b="1" dirty="0">
                <a:solidFill>
                  <a:srgbClr val="FF0000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ACID CONCENTRATION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973232" y="1485871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HF concentration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0.5%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3%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standard EP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Effect of depleted HF concentration on performance?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Thicker oxyde might act as a barrier for Hydrogen?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New acid composition has been purchased: Theoretical Content of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0.25%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Toxicity lowered compared to standard mixture (skin contact H310 Vs H311)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 storage limitation constraint at Saclay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4077073"/>
            <a:ext cx="1619561" cy="176754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4785984" y="5949281"/>
            <a:ext cx="265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i="1"/>
            </a:lvl1pPr>
          </a:lstStyle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Blueish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VEP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on ESS 704 MHz single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2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CBC77A0-1F4E-42FF-9FFC-F45C3A64AF90}" type="slidenum">
              <a:rPr lang="fr-FR">
                <a:solidFill>
                  <a:srgbClr val="E50019"/>
                </a:solidFill>
                <a:latin typeface="Arial"/>
              </a:rPr>
              <a:pPr defTabSz="685800">
                <a:defRPr/>
              </a:pPr>
              <a:t>22</a:t>
            </a:fld>
            <a:endParaRPr lang="fr-FR">
              <a:solidFill>
                <a:srgbClr val="E50019"/>
              </a:solidFill>
              <a:latin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0557" y="219422"/>
            <a:ext cx="8046244" cy="871827"/>
          </a:xfrm>
        </p:spPr>
        <p:txBody>
          <a:bodyPr>
            <a:normAutofit/>
          </a:bodyPr>
          <a:lstStyle/>
          <a:p>
            <a:pPr algn="l"/>
            <a:r>
              <a:rPr lang="fr-FR" sz="2800" b="1" dirty="0">
                <a:solidFill>
                  <a:srgbClr val="FF0000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OUTLOOK FOR FY 2024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675" y="3639734"/>
            <a:ext cx="2889754" cy="22861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163701" y="1279513"/>
            <a:ext cx="3261515" cy="14294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17" y="3365895"/>
            <a:ext cx="2919001" cy="29083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6269" y="1064553"/>
            <a:ext cx="74859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New VEP sequence of EH101 cavity: investigation of 2-step baking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VEP with new ‘depleted’ HF mixture: Tests on a dedicated 1Cell cavity (1.3GHz)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Comparison of results with previous mixtures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VEP of ESS HB03 5Cell cavity: Ninja cathode already at Saclay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464216" y="6074834"/>
            <a:ext cx="4151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Cleanroom</a:t>
            </a:r>
            <a:r>
              <a:rPr lang="fr-FR" sz="1400" i="1" dirty="0"/>
              <a:t> </a:t>
            </a:r>
            <a:r>
              <a:rPr lang="fr-FR" sz="1400" i="1" dirty="0" err="1"/>
              <a:t>preparation</a:t>
            </a:r>
            <a:r>
              <a:rPr lang="fr-FR" sz="1400" i="1" dirty="0"/>
              <a:t> of HB03 </a:t>
            </a:r>
            <a:r>
              <a:rPr lang="fr-FR" sz="1400" i="1" dirty="0" err="1"/>
              <a:t>after</a:t>
            </a:r>
            <a:r>
              <a:rPr lang="fr-FR" sz="1400" i="1" dirty="0"/>
              <a:t> BCP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694" y="3422642"/>
            <a:ext cx="4354063" cy="250329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869750" y="5909788"/>
            <a:ext cx="3548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Baseline of HB03 </a:t>
            </a:r>
            <a:r>
              <a:rPr lang="fr-FR" sz="1400" i="1" dirty="0" err="1"/>
              <a:t>after</a:t>
            </a:r>
            <a:r>
              <a:rPr lang="fr-FR" sz="1400" i="1" dirty="0"/>
              <a:t> </a:t>
            </a:r>
            <a:r>
              <a:rPr lang="fr-FR" sz="1400" i="1" dirty="0" err="1"/>
              <a:t>bulk</a:t>
            </a:r>
            <a:r>
              <a:rPr lang="fr-FR" sz="1400" i="1" dirty="0"/>
              <a:t> BCP </a:t>
            </a:r>
            <a:r>
              <a:rPr lang="fr-FR" sz="1400" i="1" dirty="0" err="1"/>
              <a:t>treatment</a:t>
            </a:r>
            <a:r>
              <a:rPr lang="fr-FR" sz="1400" i="1" dirty="0"/>
              <a:t>. Field Emission limitation</a:t>
            </a:r>
          </a:p>
        </p:txBody>
      </p:sp>
    </p:spTree>
    <p:extLst>
      <p:ext uri="{BB962C8B-B14F-4D97-AF65-F5344CB8AC3E}">
        <p14:creationId xmlns:p14="http://schemas.microsoft.com/office/powerpoint/2010/main" val="627042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30162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Vertical electropolishing		</a:t>
            </a:r>
            <a:r>
              <a:rPr kumimoji="1"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kumimoji="1"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Eozenou</a:t>
            </a:r>
            <a:endParaRPr kumimoji="1" lang="en-US" altLang="ja-JP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Multilayers				</a:t>
            </a:r>
            <a:r>
              <a:rPr kumimoji="1"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Kalboussi/ T. Proslier</a:t>
            </a:r>
          </a:p>
          <a:p>
            <a:pPr marL="1200150" lvl="1" indent="-742950">
              <a:buFont typeface="+mj-lt"/>
              <a:buAutoNum type="alphaLcPeriod"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Principle					</a:t>
            </a:r>
          </a:p>
          <a:p>
            <a:pPr marL="1200150" lvl="1" indent="-742950">
              <a:buFont typeface="+mj-lt"/>
              <a:buAutoNum type="alphaLcPeriod"/>
            </a:pP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Deposition				</a:t>
            </a:r>
          </a:p>
          <a:p>
            <a:pPr marL="1200150" lvl="1" indent="-742950">
              <a:buFont typeface="+mj-lt"/>
              <a:buAutoNum type="alphaLcPeriod"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3133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French Part</a:t>
            </a:r>
          </a:p>
        </p:txBody>
      </p:sp>
    </p:spTree>
    <p:extLst>
      <p:ext uri="{BB962C8B-B14F-4D97-AF65-F5344CB8AC3E}">
        <p14:creationId xmlns:p14="http://schemas.microsoft.com/office/powerpoint/2010/main" val="1405665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88640"/>
            <a:ext cx="8380960" cy="65387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Multilayers theory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052736"/>
            <a:ext cx="9595881" cy="30239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99456" y="4365104"/>
            <a:ext cx="919779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7175" indent="-257175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theoretical approach proposed by A. </a:t>
            </a:r>
            <a:r>
              <a:rPr kumimoji="0"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Gurevich</a:t>
            </a:r>
            <a:r>
              <a:rPr kumimoji="0"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(2006) to improve RF cavities through depositing a superconducting multilayer to screen the magnetic field. </a:t>
            </a:r>
          </a:p>
          <a:p>
            <a:pPr marL="257175" indent="-257175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thickness of the superconductor must be lower than its penetration depth. </a:t>
            </a:r>
          </a:p>
          <a:p>
            <a:pPr marL="257175" indent="-257175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superconducting layer must have higher T</a:t>
            </a:r>
            <a:r>
              <a:rPr kumimoji="0" lang="en-US" sz="2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kumimoji="0"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kumimoji="0"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Espace réservé du numéro de diapositive 11"/>
          <p:cNvSpPr txBox="1">
            <a:spLocks/>
          </p:cNvSpPr>
          <p:nvPr/>
        </p:nvSpPr>
        <p:spPr>
          <a:xfrm>
            <a:off x="11496600" y="6545048"/>
            <a:ext cx="52030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A13553-AA3B-4160-A680-59C0123BBE52}" type="slidenum">
              <a:rPr kumimoji="0" lang="fr-FR" sz="900">
                <a:solidFill>
                  <a:srgbClr val="E50019"/>
                </a:solidFill>
                <a:latin typeface="Arial"/>
              </a:rPr>
              <a:pPr/>
              <a:t>24</a:t>
            </a:fld>
            <a:endParaRPr kumimoji="0" lang="fr-FR" sz="900" dirty="0">
              <a:solidFill>
                <a:srgbClr val="E5001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2658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904" y="185438"/>
            <a:ext cx="8380960" cy="65387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Presentation of the lab at CEA -Deposition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908720"/>
            <a:ext cx="3141134" cy="2376264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4603540" y="944420"/>
            <a:ext cx="6362500" cy="2340564"/>
            <a:chOff x="3933705" y="736233"/>
            <a:chExt cx="7660813" cy="267805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68" b="18357"/>
            <a:stretch/>
          </p:blipFill>
          <p:spPr>
            <a:xfrm>
              <a:off x="7606614" y="752962"/>
              <a:ext cx="3987904" cy="2661321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705" y="736233"/>
              <a:ext cx="2970652" cy="2670201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/>
        </p:nvSpPr>
        <p:spPr>
          <a:xfrm>
            <a:off x="2660134" y="139882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endParaRPr kumimoji="0" lang="fr-FR" sz="1350" dirty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88582" y="3573016"/>
            <a:ext cx="6734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Blip>
                <a:blip r:embed="rId5"/>
              </a:buBlip>
              <a:defRPr/>
            </a:pPr>
            <a:r>
              <a:rPr kumimoji="0" lang="en-US" sz="2000">
                <a:solidFill>
                  <a:srgbClr val="262626"/>
                </a:solidFill>
                <a:latin typeface="Arial"/>
              </a:rPr>
              <a:t>Two ALD deposition systems:</a:t>
            </a:r>
          </a:p>
          <a:p>
            <a:pPr marL="201216" lvl="1" indent="-201216" defTabSz="685800">
              <a:buFont typeface="Wingdings" panose="05000000000000000000" pitchFamily="2" charset="2"/>
              <a:buChar char="§"/>
              <a:defRPr/>
            </a:pPr>
            <a:r>
              <a:rPr kumimoji="0" lang="en-US" sz="2000">
                <a:solidFill>
                  <a:srgbClr val="262626"/>
                </a:solidFill>
                <a:latin typeface="Arial"/>
              </a:rPr>
              <a:t>Research scale: small samples (Φ = 5 cm , L = 40 cm) -  New chemistries</a:t>
            </a:r>
          </a:p>
          <a:p>
            <a:pPr marL="201216" lvl="1" indent="-201216" defTabSz="685800">
              <a:buFont typeface="Wingdings" panose="05000000000000000000" pitchFamily="2" charset="2"/>
              <a:buChar char="§"/>
              <a:defRPr/>
            </a:pPr>
            <a:r>
              <a:rPr kumimoji="0" lang="en-US" sz="2000">
                <a:solidFill>
                  <a:srgbClr val="262626"/>
                </a:solidFill>
                <a:latin typeface="Arial"/>
              </a:rPr>
              <a:t>Development scale: Macroscopic objects (Φ = 49 cm , L = 110 cm). </a:t>
            </a:r>
            <a:r>
              <a:rPr kumimoji="0"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1.3, 0.7 GHz cavities</a:t>
            </a:r>
          </a:p>
          <a:p>
            <a:pPr marL="0" lvl="1" defTabSz="685800">
              <a:defRPr/>
            </a:pPr>
            <a:endParaRPr kumimoji="0" lang="en-US" sz="2000">
              <a:solidFill>
                <a:srgbClr val="262626"/>
              </a:solidFill>
              <a:latin typeface="Arial"/>
            </a:endParaRPr>
          </a:p>
          <a:p>
            <a:pPr marL="214313" lvl="2" indent="-214313" defTabSz="685800">
              <a:buBlip>
                <a:blip r:embed="rId5"/>
              </a:buBlip>
              <a:defRPr/>
            </a:pPr>
            <a:r>
              <a:rPr kumimoji="0" lang="en-US" sz="2000">
                <a:solidFill>
                  <a:srgbClr val="262626"/>
                </a:solidFill>
                <a:latin typeface="Arial"/>
              </a:rPr>
              <a:t>Research topics: </a:t>
            </a:r>
          </a:p>
          <a:p>
            <a:pPr marL="201216" lvl="3" indent="-201216" defTabSz="685800">
              <a:buFont typeface="Wingdings" panose="05000000000000000000" pitchFamily="2" charset="2"/>
              <a:buChar char="§"/>
              <a:tabLst>
                <a:tab pos="201216" algn="l"/>
              </a:tabLst>
              <a:defRPr/>
            </a:pPr>
            <a:r>
              <a:rPr kumimoji="0" lang="en-US" sz="2000">
                <a:solidFill>
                  <a:srgbClr val="262626"/>
                </a:solidFill>
                <a:latin typeface="Arial"/>
              </a:rPr>
              <a:t>Superconductors (cavities, Qubits), multipacting, Corrosion, Filtration…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3717032"/>
            <a:ext cx="2349759" cy="2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5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8184232" y="4005064"/>
            <a:ext cx="3096344" cy="2526410"/>
            <a:chOff x="-770" y="1907503"/>
            <a:chExt cx="2298188" cy="1780400"/>
          </a:xfrm>
        </p:grpSpPr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70" y="1907503"/>
              <a:ext cx="2298188" cy="178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9" descr="PC1200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642" y="2022514"/>
              <a:ext cx="627345" cy="62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CBC77A0-1F4E-42FF-9FFC-F45C3A64AF90}" type="slidenum">
              <a:rPr kumimoji="0" lang="fr-FR">
                <a:solidFill>
                  <a:srgbClr val="E50019"/>
                </a:solidFill>
                <a:latin typeface="Arial"/>
              </a:rPr>
              <a:pPr defTabSz="685800">
                <a:defRPr/>
              </a:pPr>
              <a:t>26</a:t>
            </a:fld>
            <a:endParaRPr kumimoji="0" lang="fr-FR">
              <a:solidFill>
                <a:srgbClr val="E50019"/>
              </a:solidFill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934144"/>
            <a:ext cx="3710517" cy="27828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00" y="948964"/>
            <a:ext cx="3758508" cy="28188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11424" y="4054308"/>
            <a:ext cx="68639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Blip>
                <a:blip r:embed="rId6"/>
              </a:buBlip>
              <a:defRPr/>
            </a:pPr>
            <a:r>
              <a:rPr kumimoji="0" lang="en-US">
                <a:solidFill>
                  <a:srgbClr val="262626"/>
                </a:solidFill>
                <a:latin typeface="Arial"/>
              </a:rPr>
              <a:t>Tunneling spectroscopy (Superconducting properties: gap, local Tc, Mapping – 1,5 K – 1x1 cm</a:t>
            </a:r>
            <a:r>
              <a:rPr kumimoji="0" lang="en-US" baseline="30000">
                <a:solidFill>
                  <a:srgbClr val="262626"/>
                </a:solidFill>
                <a:latin typeface="Arial"/>
              </a:rPr>
              <a:t>2</a:t>
            </a:r>
            <a:r>
              <a:rPr kumimoji="0" lang="en-US">
                <a:solidFill>
                  <a:srgbClr val="262626"/>
                </a:solidFill>
                <a:latin typeface="Arial"/>
              </a:rPr>
              <a:t>)</a:t>
            </a:r>
          </a:p>
          <a:p>
            <a:pPr marL="671513" lvl="1" indent="-214313" defTabSz="685800">
              <a:buFont typeface="Wingdings" panose="05000000000000000000" pitchFamily="2" charset="2"/>
              <a:buChar char="§"/>
              <a:defRPr/>
            </a:pPr>
            <a:r>
              <a:rPr kumimoji="0" lang="en-US">
                <a:solidFill>
                  <a:srgbClr val="262626"/>
                </a:solidFill>
                <a:latin typeface="Arial"/>
              </a:rPr>
              <a:t>Transport measurements (Tc, RRR)</a:t>
            </a:r>
          </a:p>
          <a:p>
            <a:pPr marL="214313" lvl="1" indent="-214313" defTabSz="685800">
              <a:buBlip>
                <a:blip r:embed="rId6"/>
              </a:buBlip>
              <a:defRPr/>
            </a:pPr>
            <a:r>
              <a:rPr kumimoji="0" lang="en-US">
                <a:solidFill>
                  <a:srgbClr val="262626"/>
                </a:solidFill>
                <a:latin typeface="Arial"/>
              </a:rPr>
              <a:t>Projects:</a:t>
            </a:r>
          </a:p>
          <a:p>
            <a:pPr marL="658416" lvl="3" indent="-201216" defTabSz="685800">
              <a:buFont typeface="Wingdings" panose="05000000000000000000" pitchFamily="2" charset="2"/>
              <a:buChar char="§"/>
              <a:defRPr/>
            </a:pPr>
            <a:r>
              <a:rPr kumimoji="0" lang="en-US">
                <a:solidFill>
                  <a:srgbClr val="262626"/>
                </a:solidFill>
                <a:latin typeface="Arial"/>
              </a:rPr>
              <a:t>Collaboration USA (thesis, measurements)</a:t>
            </a:r>
          </a:p>
          <a:p>
            <a:pPr marL="658416" lvl="3" indent="-201216" defTabSz="685800">
              <a:buFont typeface="Wingdings" panose="05000000000000000000" pitchFamily="2" charset="2"/>
              <a:buChar char="§"/>
              <a:defRPr/>
            </a:pPr>
            <a:r>
              <a:rPr kumimoji="0" lang="en-US">
                <a:solidFill>
                  <a:srgbClr val="262626"/>
                </a:solidFill>
                <a:latin typeface="Arial"/>
              </a:rPr>
              <a:t>Collaboration with CERN (Nb</a:t>
            </a:r>
            <a:r>
              <a:rPr kumimoji="0" lang="en-US" baseline="-25000">
                <a:solidFill>
                  <a:srgbClr val="262626"/>
                </a:solidFill>
                <a:latin typeface="Arial"/>
              </a:rPr>
              <a:t>3</a:t>
            </a:r>
            <a:r>
              <a:rPr kumimoji="0" lang="en-US">
                <a:solidFill>
                  <a:srgbClr val="262626"/>
                </a:solidFill>
                <a:latin typeface="Arial"/>
              </a:rPr>
              <a:t>Sn/Cu…)</a:t>
            </a:r>
          </a:p>
          <a:p>
            <a:pPr marL="214313" lvl="2" indent="-214313" defTabSz="685800">
              <a:buBlip>
                <a:blip r:embed="rId6"/>
              </a:buBlip>
              <a:defRPr/>
            </a:pPr>
            <a:r>
              <a:rPr kumimoji="0" lang="en-US">
                <a:solidFill>
                  <a:srgbClr val="262626"/>
                </a:solidFill>
                <a:latin typeface="Arial"/>
              </a:rPr>
              <a:t>Research area: </a:t>
            </a:r>
          </a:p>
          <a:p>
            <a:pPr marL="658416" lvl="4" indent="-201216" defTabSz="685800">
              <a:buFont typeface="Wingdings" panose="05000000000000000000" pitchFamily="2" charset="2"/>
              <a:buChar char="§"/>
              <a:defRPr/>
            </a:pPr>
            <a:r>
              <a:rPr kumimoji="0" lang="en-US">
                <a:solidFill>
                  <a:srgbClr val="262626"/>
                </a:solidFill>
                <a:latin typeface="Arial"/>
              </a:rPr>
              <a:t>Qubits, cavities, ALD…</a:t>
            </a:r>
          </a:p>
        </p:txBody>
      </p:sp>
      <p:sp>
        <p:nvSpPr>
          <p:cNvPr id="13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 txBox="1">
            <a:spLocks/>
          </p:cNvSpPr>
          <p:nvPr/>
        </p:nvSpPr>
        <p:spPr>
          <a:xfrm>
            <a:off x="479376" y="151862"/>
            <a:ext cx="9649072" cy="65387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95"/>
            <a:r>
              <a:rPr lang="en-US" sz="2800" b="1">
                <a:solidFill>
                  <a:srgbClr val="FF0000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Presentation of the lab at CEA -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2760228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kumimoji="0" lang="fr-FR">
                <a:solidFill>
                  <a:srgbClr val="E50019"/>
                </a:solidFill>
                <a:latin typeface="Arial"/>
              </a:rPr>
              <a:pPr/>
              <a:t>27</a:t>
            </a:fld>
            <a:endParaRPr kumimoji="0" lang="fr-FR">
              <a:solidFill>
                <a:srgbClr val="E50019"/>
              </a:solidFill>
              <a:latin typeface="Arial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49914" y="134426"/>
            <a:ext cx="10728325" cy="871827"/>
          </a:xfrm>
        </p:spPr>
        <p:txBody>
          <a:bodyPr>
            <a:normAutofit/>
          </a:bodyPr>
          <a:lstStyle/>
          <a:p>
            <a:r>
              <a:rPr lang="fr-FR" sz="2800" dirty="0" err="1">
                <a:solidFill>
                  <a:srgbClr val="FF0000"/>
                </a:solidFill>
              </a:rPr>
              <a:t>Multilayers</a:t>
            </a:r>
            <a:r>
              <a:rPr lang="fr-FR" sz="2800" dirty="0">
                <a:solidFill>
                  <a:srgbClr val="FF0000"/>
                </a:solidFill>
              </a:rPr>
              <a:t>- Thermal post </a:t>
            </a:r>
            <a:r>
              <a:rPr lang="fr-FR" sz="2800" dirty="0" err="1">
                <a:solidFill>
                  <a:srgbClr val="FF0000"/>
                </a:solidFill>
              </a:rPr>
              <a:t>treatment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9376" y="772291"/>
            <a:ext cx="11017224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kumimoji="0"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enhance the superconducting performances of NbTiN films, several thermal treatments have been tested. The best results on Nb coated samples were obtained with: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55440" y="6245295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kumimoji="0" lang="en-US">
                <a:solidFill>
                  <a:srgbClr val="262626"/>
                </a:solidFill>
                <a:latin typeface="Arial"/>
              </a:rPr>
              <a:t>We find that theT</a:t>
            </a:r>
            <a:r>
              <a:rPr kumimoji="0" lang="en-US" baseline="-25000">
                <a:solidFill>
                  <a:srgbClr val="262626"/>
                </a:solidFill>
                <a:latin typeface="Arial"/>
              </a:rPr>
              <a:t>c</a:t>
            </a:r>
            <a:r>
              <a:rPr kumimoji="0" lang="en-US">
                <a:solidFill>
                  <a:srgbClr val="262626"/>
                </a:solidFill>
                <a:latin typeface="Arial"/>
              </a:rPr>
              <a:t> is similar on Niobium and Sapphire substrate.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2829348"/>
            <a:ext cx="3761780" cy="30163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r="11040" b="3102"/>
          <a:stretch/>
        </p:blipFill>
        <p:spPr>
          <a:xfrm>
            <a:off x="1631504" y="2979790"/>
            <a:ext cx="3698086" cy="284302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18368" y="2333845"/>
            <a:ext cx="3395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sz="1400" u="sng" dirty="0">
                <a:solidFill>
                  <a:srgbClr val="262626"/>
                </a:solidFill>
                <a:latin typeface="Arial"/>
              </a:rPr>
              <a:t>NbTiN (45 nm) –AlN (10 nm) – Niobium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2064" y="2352564"/>
            <a:ext cx="3420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fr-FR" sz="1400" u="sng" dirty="0" err="1">
                <a:solidFill>
                  <a:srgbClr val="262626"/>
                </a:solidFill>
                <a:latin typeface="Arial"/>
              </a:rPr>
              <a:t>NbTiN</a:t>
            </a:r>
            <a:r>
              <a:rPr kumimoji="0" lang="fr-FR" sz="1400" u="sng" dirty="0">
                <a:solidFill>
                  <a:srgbClr val="262626"/>
                </a:solidFill>
                <a:latin typeface="Arial"/>
              </a:rPr>
              <a:t> (45 nm) –</a:t>
            </a:r>
            <a:r>
              <a:rPr kumimoji="0" lang="fr-FR" sz="1400" u="sng" dirty="0" err="1">
                <a:solidFill>
                  <a:srgbClr val="262626"/>
                </a:solidFill>
                <a:latin typeface="Arial"/>
              </a:rPr>
              <a:t>AlN</a:t>
            </a:r>
            <a:r>
              <a:rPr kumimoji="0" lang="fr-FR" sz="1400" u="sng" dirty="0">
                <a:solidFill>
                  <a:srgbClr val="262626"/>
                </a:solidFill>
                <a:latin typeface="Arial"/>
              </a:rPr>
              <a:t> (10 nm) – Sapphire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218368" y="2731190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200" dirty="0">
                <a:solidFill>
                  <a:srgbClr val="262626"/>
                </a:solidFill>
                <a:latin typeface="Arial"/>
              </a:rPr>
              <a:t>Magnetometry measurement at platform MPBT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9930" y="1474297"/>
            <a:ext cx="4536503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first ramp of 6 °C/ minute up to 800°C</a:t>
            </a: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second ramp of 18°C/minute up to 900°C </a:t>
            </a:r>
          </a:p>
        </p:txBody>
      </p:sp>
    </p:spTree>
    <p:extLst>
      <p:ext uri="{BB962C8B-B14F-4D97-AF65-F5344CB8AC3E}">
        <p14:creationId xmlns:p14="http://schemas.microsoft.com/office/powerpoint/2010/main" val="1876234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kumimoji="0" lang="fr-FR">
                <a:solidFill>
                  <a:srgbClr val="E50019"/>
                </a:solidFill>
                <a:latin typeface="Arial"/>
              </a:rPr>
              <a:pPr/>
              <a:t>28</a:t>
            </a:fld>
            <a:endParaRPr kumimoji="0" lang="fr-FR">
              <a:solidFill>
                <a:srgbClr val="E50019"/>
              </a:solidFill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83" y="4653136"/>
            <a:ext cx="3666727" cy="12953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014885"/>
            <a:ext cx="3278408" cy="1344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51381" y="3539184"/>
                <a:ext cx="3204184" cy="8828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 defTabSz="685800">
                  <a:defRPr/>
                </a:pPr>
                <a:r>
                  <a:rPr kumimoji="0"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Demagnetisation factor N=0.13 </a:t>
                </a:r>
              </a:p>
              <a:p>
                <a:pPr algn="just" defTabSz="685800">
                  <a:defRPr/>
                </a:pPr>
                <a:endParaRPr kumimoji="0" lang="en-US" sz="10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kumimoji="0" lang="fr-FR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𝑒𝑞𝑢𝑎𝑡𝑜𝑟</m:t>
                          </m:r>
                        </m:sub>
                      </m:sSub>
                      <m:r>
                        <a:rPr kumimoji="0" lang="fr-FR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0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fr-FR" sz="10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fr-FR" sz="10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𝑎𝑝𝑝𝑙𝑖𝑒𝑑</m:t>
                              </m:r>
                            </m:sub>
                          </m:sSub>
                        </m:num>
                        <m:den>
                          <m:r>
                            <a:rPr kumimoji="0" lang="fr-FR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r>
                            <a:rPr kumimoji="0" lang="fr-FR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  <m:r>
                            <a:rPr kumimoji="0" lang="fr-FR" sz="10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10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85800">
                  <a:defRPr/>
                </a:pPr>
                <a:endParaRPr kumimoji="0" lang="en-US" sz="10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381" y="3539184"/>
                <a:ext cx="3204184" cy="8828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21947" y="841986"/>
            <a:ext cx="10945216" cy="854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r>
              <a:rPr kumimoji="0"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0"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Niobium</a:t>
            </a:r>
            <a:r>
              <a:rPr kumimoji="0"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ellipsoids (provided by University of Victoria-Canada) was coated and annealed  with the optimized </a:t>
            </a:r>
            <a:r>
              <a:rPr kumimoji="0"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NbTiN-AlN</a:t>
            </a:r>
            <a:r>
              <a:rPr kumimoji="0"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bilayer recipe. </a:t>
            </a: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endParaRPr kumimoji="0"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00056" y="5229200"/>
            <a:ext cx="45331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§"/>
              <a:defRPr/>
            </a:pPr>
            <a:r>
              <a:rPr kumimoji="0"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vortex penetration field is enhanced by 30 </a:t>
            </a:r>
            <a:r>
              <a:rPr kumimoji="0"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kumimoji="0"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bilayer coating.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930" y="1465151"/>
            <a:ext cx="4463589" cy="3418317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 flipV="1">
            <a:off x="7320136" y="2204864"/>
            <a:ext cx="2664296" cy="17746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5"/>
          <p:cNvSpPr txBox="1">
            <a:spLocks/>
          </p:cNvSpPr>
          <p:nvPr/>
        </p:nvSpPr>
        <p:spPr>
          <a:xfrm>
            <a:off x="356360" y="147958"/>
            <a:ext cx="8046244" cy="653870"/>
          </a:xfrm>
          <a:prstGeom prst="rect">
            <a:avLst/>
          </a:prstGeom>
        </p:spPr>
        <p:txBody>
          <a:bodyPr vert="horz" lIns="0" tIns="34290" rIns="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z="2800" dirty="0" err="1">
                <a:solidFill>
                  <a:srgbClr val="FF0000"/>
                </a:solidFill>
                <a:latin typeface="Arial Black"/>
              </a:rPr>
              <a:t>Multilayers</a:t>
            </a:r>
            <a:r>
              <a:rPr kumimoji="0" lang="fr-FR" sz="2800" dirty="0">
                <a:solidFill>
                  <a:srgbClr val="FF0000"/>
                </a:solidFill>
                <a:latin typeface="Arial Black"/>
              </a:rPr>
              <a:t>: </a:t>
            </a:r>
            <a:r>
              <a:rPr kumimoji="0" lang="fr-FR" sz="2800" dirty="0" err="1">
                <a:solidFill>
                  <a:srgbClr val="FF0000"/>
                </a:solidFill>
                <a:latin typeface="Arial Black"/>
              </a:rPr>
              <a:t>Effect</a:t>
            </a:r>
            <a:r>
              <a:rPr kumimoji="0" lang="fr-FR" sz="2800" dirty="0">
                <a:solidFill>
                  <a:srgbClr val="FF0000"/>
                </a:solidFill>
                <a:latin typeface="Arial Black"/>
              </a:rPr>
              <a:t> of the </a:t>
            </a:r>
            <a:r>
              <a:rPr kumimoji="0" lang="fr-FR" sz="2800" dirty="0" err="1">
                <a:solidFill>
                  <a:srgbClr val="FF0000"/>
                </a:solidFill>
                <a:latin typeface="Arial Black"/>
              </a:rPr>
              <a:t>thickness</a:t>
            </a:r>
            <a:endParaRPr kumimoji="0" lang="fr-FR" sz="2800" dirty="0">
              <a:solidFill>
                <a:srgbClr val="FF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74324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kumimoji="0" lang="fr-FR">
                <a:solidFill>
                  <a:srgbClr val="E50019"/>
                </a:solidFill>
                <a:latin typeface="Arial"/>
              </a:rPr>
              <a:pPr/>
              <a:t>29</a:t>
            </a:fld>
            <a:endParaRPr kumimoji="0" lang="fr-FR">
              <a:solidFill>
                <a:srgbClr val="E50019"/>
              </a:solidFill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628800"/>
            <a:ext cx="6121671" cy="34563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96200" y="1931030"/>
            <a:ext cx="3463172" cy="34778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Coating had a bright golden and uniform colour. </a:t>
            </a:r>
          </a:p>
          <a:p>
            <a:pPr marL="214313" indent="-214313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cavity was annealed @ 900°C.</a:t>
            </a:r>
          </a:p>
          <a:p>
            <a:pPr marL="214313" indent="-214313" algn="just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Vacuum degradation during the annealing step on the first test. </a:t>
            </a:r>
          </a:p>
          <a:p>
            <a:pPr marL="214313" indent="-214313" algn="just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P&gt;10</a:t>
            </a:r>
            <a:r>
              <a:rPr kumimoji="0" lang="en-US" sz="1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 </a:t>
            </a: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mbar )</a:t>
            </a:r>
          </a:p>
          <a:p>
            <a:pPr marL="214313" indent="-214313" algn="just">
              <a:buFont typeface="Wingdings" panose="05000000000000000000" pitchFamily="2" charset="2"/>
              <a:buChar char="§"/>
              <a:defRPr/>
            </a:pPr>
            <a:endParaRPr kumimoji="0"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§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delamination in  the beam tubes after annealing. </a:t>
            </a:r>
          </a:p>
          <a:p>
            <a:pPr marL="214313" indent="-214313" algn="just">
              <a:buFont typeface="Wingdings" panose="05000000000000000000" pitchFamily="2" charset="2"/>
              <a:buChar char="§"/>
              <a:defRPr/>
            </a:pPr>
            <a:endParaRPr kumimoji="0"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degassing step is necessary. </a:t>
            </a:r>
          </a:p>
          <a:p>
            <a:pPr marL="214313" indent="-214313" algn="just" defTabSz="685800">
              <a:buFont typeface="Wingdings" panose="05000000000000000000" pitchFamily="2" charset="2"/>
              <a:buChar char="Ø"/>
              <a:defRPr/>
            </a:pPr>
            <a:endParaRPr kumimoji="0"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>
              <a:buFont typeface="Wingdings" panose="05000000000000000000" pitchFamily="2" charset="2"/>
              <a:buChar char="§"/>
              <a:defRPr/>
            </a:pPr>
            <a:endParaRPr kumimoji="0"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360" y="893038"/>
            <a:ext cx="1015312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 algn="just" defTabSz="685800">
              <a:buFont typeface="Wingdings" panose="05000000000000000000" pitchFamily="2" charset="2"/>
              <a:buChar char="§"/>
              <a:defRPr/>
            </a:pPr>
            <a:r>
              <a:rPr kumimoji="0"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Niobium cavity was coated with the optimized </a:t>
            </a:r>
            <a:r>
              <a:rPr kumimoji="0"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AlN</a:t>
            </a:r>
            <a:r>
              <a:rPr kumimoji="0"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NbTiN bilayer recipe [*]</a:t>
            </a:r>
            <a:r>
              <a:rPr kumimoji="0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Titre 5"/>
          <p:cNvSpPr>
            <a:spLocks noGrp="1"/>
          </p:cNvSpPr>
          <p:nvPr>
            <p:ph type="title"/>
          </p:nvPr>
        </p:nvSpPr>
        <p:spPr>
          <a:xfrm>
            <a:off x="263352" y="116632"/>
            <a:ext cx="8046244" cy="653870"/>
          </a:xfrm>
        </p:spPr>
        <p:txBody>
          <a:bodyPr>
            <a:normAutofit/>
          </a:bodyPr>
          <a:lstStyle/>
          <a:p>
            <a:r>
              <a:rPr lang="fr-FR" sz="2800" dirty="0" err="1">
                <a:solidFill>
                  <a:srgbClr val="FF0000"/>
                </a:solidFill>
              </a:rPr>
              <a:t>Multilayers</a:t>
            </a:r>
            <a:r>
              <a:rPr lang="fr-FR" sz="2800" dirty="0">
                <a:solidFill>
                  <a:srgbClr val="FF0000"/>
                </a:solidFill>
              </a:rPr>
              <a:t>: first </a:t>
            </a:r>
            <a:r>
              <a:rPr lang="fr-FR" sz="2800" dirty="0" err="1">
                <a:solidFill>
                  <a:srgbClr val="FF0000"/>
                </a:solidFill>
              </a:rPr>
              <a:t>cavity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deposition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5791" y="5846732"/>
            <a:ext cx="9295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[*] Surface Engineering by ALD for Superconducting RF Cavities, proceedings of 21st International Conference on Radio-Frequency Superconductivity SRF’23 . Available at https://accelconf.web.cern.ch/srf2023/papers/weiba01.pd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49150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2622A8F9-C7CA-5596-3BB5-61B2418D64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0692" y="1478928"/>
            <a:ext cx="4576717" cy="465715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6A0DAB3-9C58-C103-48AF-020B2C6BB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" y="2658508"/>
            <a:ext cx="2374792" cy="209180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AEE1F85-E338-F291-F441-B5D20C2667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56" y="4768490"/>
            <a:ext cx="2434133" cy="2039815"/>
          </a:xfrm>
          <a:prstGeom prst="rect">
            <a:avLst/>
          </a:prstGeom>
        </p:spPr>
      </p:pic>
      <p:sp>
        <p:nvSpPr>
          <p:cNvPr id="4" name="直方体 3">
            <a:extLst>
              <a:ext uri="{FF2B5EF4-FFF2-40B4-BE49-F238E27FC236}">
                <a16:creationId xmlns:a16="http://schemas.microsoft.com/office/drawing/2014/main" id="{747ED7A7-1BD6-4B54-B158-2711A190193F}"/>
              </a:ext>
            </a:extLst>
          </p:cNvPr>
          <p:cNvSpPr/>
          <p:nvPr/>
        </p:nvSpPr>
        <p:spPr>
          <a:xfrm>
            <a:off x="415035" y="943879"/>
            <a:ext cx="1820007" cy="1590609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646A4A4C-0B57-D395-A5EA-10F310C51E71}"/>
              </a:ext>
            </a:extLst>
          </p:cNvPr>
          <p:cNvCxnSpPr/>
          <p:nvPr/>
        </p:nvCxnSpPr>
        <p:spPr>
          <a:xfrm>
            <a:off x="223934" y="2731319"/>
            <a:ext cx="2094182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A67099-913C-3594-DA1A-57CABD65F8C1}"/>
              </a:ext>
            </a:extLst>
          </p:cNvPr>
          <p:cNvSpPr txBox="1"/>
          <p:nvPr/>
        </p:nvSpPr>
        <p:spPr>
          <a:xfrm>
            <a:off x="2227902" y="232423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DAB9F00-CA2C-E47D-4D93-584B2C795F05}"/>
              </a:ext>
            </a:extLst>
          </p:cNvPr>
          <p:cNvSpPr txBox="1"/>
          <p:nvPr/>
        </p:nvSpPr>
        <p:spPr>
          <a:xfrm>
            <a:off x="666798" y="1689872"/>
            <a:ext cx="849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/>
              <a:t>Bulk Nb</a:t>
            </a:r>
          </a:p>
        </p:txBody>
      </p:sp>
      <p:sp>
        <p:nvSpPr>
          <p:cNvPr id="8" name="下矢印 11">
            <a:extLst>
              <a:ext uri="{FF2B5EF4-FFF2-40B4-BE49-F238E27FC236}">
                <a16:creationId xmlns:a16="http://schemas.microsoft.com/office/drawing/2014/main" id="{8F813D6E-6500-994C-C853-796EDDF3E838}"/>
              </a:ext>
            </a:extLst>
          </p:cNvPr>
          <p:cNvSpPr/>
          <p:nvPr/>
        </p:nvSpPr>
        <p:spPr>
          <a:xfrm rot="16200000">
            <a:off x="2224046" y="1379130"/>
            <a:ext cx="791714" cy="7312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600C46A-C98B-A123-0EE5-2A7049509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2173" y="893092"/>
            <a:ext cx="1916024" cy="159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023296B-5B6A-14AB-785E-99A8EA2FF978}"/>
              </a:ext>
            </a:extLst>
          </p:cNvPr>
          <p:cNvSpPr txBox="1"/>
          <p:nvPr/>
        </p:nvSpPr>
        <p:spPr>
          <a:xfrm>
            <a:off x="3315079" y="1568525"/>
            <a:ext cx="117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Multilayer</a:t>
            </a:r>
          </a:p>
          <a:p>
            <a:r>
              <a:rPr kumimoji="1" lang="en-US" altLang="ja-JP" b="1" dirty="0"/>
              <a:t>structure</a:t>
            </a:r>
            <a:endParaRPr kumimoji="1" lang="ja-JP" altLang="en-US" b="1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9B8E020-0004-E0D1-3016-E2122AB345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3923" y="4686667"/>
            <a:ext cx="2294066" cy="212163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6A0BA39-8CC4-F7C7-ED40-69CE6FC79E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998" y="2546340"/>
            <a:ext cx="2292665" cy="212163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05E0A3-2889-3EEC-4CD0-7562663942E2}"/>
              </a:ext>
            </a:extLst>
          </p:cNvPr>
          <p:cNvSpPr txBox="1"/>
          <p:nvPr/>
        </p:nvSpPr>
        <p:spPr>
          <a:xfrm>
            <a:off x="4952618" y="2668164"/>
            <a:ext cx="2170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Using the multilayer structure, </a:t>
            </a:r>
            <a:r>
              <a:rPr lang="en-US" altLang="ja-JP" dirty="0">
                <a:solidFill>
                  <a:srgbClr val="FF0000"/>
                </a:solidFill>
              </a:rPr>
              <a:t>we can engineer the screening current distribution.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0B704C-5E25-DFFA-B33D-176C5E8FB562}"/>
              </a:ext>
            </a:extLst>
          </p:cNvPr>
          <p:cNvSpPr txBox="1"/>
          <p:nvPr/>
        </p:nvSpPr>
        <p:spPr>
          <a:xfrm>
            <a:off x="4967951" y="4841547"/>
            <a:ext cx="1975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We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can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suppress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the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pair breaking in the top layer.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4C3B1F60-9F6B-3D85-6ECD-6D3C32498D00}"/>
              </a:ext>
            </a:extLst>
          </p:cNvPr>
          <p:cNvCxnSpPr/>
          <p:nvPr/>
        </p:nvCxnSpPr>
        <p:spPr>
          <a:xfrm flipV="1">
            <a:off x="3265011" y="806896"/>
            <a:ext cx="0" cy="233093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85EC5BA-54E1-1543-EA1C-240E2F05711A}"/>
                  </a:ext>
                </a:extLst>
              </p:cNvPr>
              <p:cNvSpPr txBox="1"/>
              <p:nvPr/>
            </p:nvSpPr>
            <p:spPr>
              <a:xfrm>
                <a:off x="1772642" y="502428"/>
                <a:ext cx="29261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rgbClr val="0070C0"/>
                    </a:solidFill>
                  </a:rPr>
                  <a:t>Dirty</a:t>
                </a:r>
                <a:r>
                  <a:rPr kumimoji="1" lang="ja-JP" altLang="en-US" sz="1600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ja-JP" sz="1600" dirty="0">
                    <a:solidFill>
                      <a:srgbClr val="0070C0"/>
                    </a:solidFill>
                  </a:rPr>
                  <a:t>Nb or a large 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1" lang="ja-JP" altLang="en-US" sz="1600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ja-JP" sz="1600" dirty="0">
                    <a:solidFill>
                      <a:srgbClr val="0070C0"/>
                    </a:solidFill>
                  </a:rPr>
                  <a:t>material</a:t>
                </a:r>
                <a:endParaRPr kumimoji="1" lang="ja-JP" alt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85EC5BA-54E1-1543-EA1C-240E2F057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642" y="502428"/>
                <a:ext cx="2926122" cy="338554"/>
              </a:xfrm>
              <a:prstGeom prst="rect">
                <a:avLst/>
              </a:prstGeom>
              <a:blipFill>
                <a:blip r:embed="rId8"/>
                <a:stretch>
                  <a:fillRect l="-1250" t="-535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B3B662C5-BFA2-9D8F-AD33-293939FFF748}"/>
              </a:ext>
            </a:extLst>
          </p:cNvPr>
          <p:cNvCxnSpPr/>
          <p:nvPr/>
        </p:nvCxnSpPr>
        <p:spPr>
          <a:xfrm flipV="1">
            <a:off x="4988197" y="706077"/>
            <a:ext cx="0" cy="233093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09CDC88-CB06-1730-B09D-6F6CF16D6A43}"/>
              </a:ext>
            </a:extLst>
          </p:cNvPr>
          <p:cNvSpPr txBox="1"/>
          <p:nvPr/>
        </p:nvSpPr>
        <p:spPr>
          <a:xfrm>
            <a:off x="4817249" y="437963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>
                    <a:lumMod val="50000"/>
                  </a:schemeClr>
                </a:solidFill>
              </a:rPr>
              <a:t>Nb</a:t>
            </a:r>
            <a:endParaRPr kumimoji="1" lang="ja-JP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D5CE7FE-61C3-C749-BACD-5EC00E04AFCC}"/>
              </a:ext>
            </a:extLst>
          </p:cNvPr>
          <p:cNvSpPr txBox="1"/>
          <p:nvPr/>
        </p:nvSpPr>
        <p:spPr>
          <a:xfrm>
            <a:off x="7977007" y="1727266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210mT (50MV/m)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48391A9-BD90-AC23-AF13-E1D19B55163E}"/>
              </a:ext>
            </a:extLst>
          </p:cNvPr>
          <p:cNvSpPr txBox="1"/>
          <p:nvPr/>
        </p:nvSpPr>
        <p:spPr>
          <a:xfrm>
            <a:off x="7947514" y="3964061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240mT (56MV/m)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882CB7F-559F-3AA1-C217-0F8C7B319F19}"/>
              </a:ext>
            </a:extLst>
          </p:cNvPr>
          <p:cNvSpPr txBox="1"/>
          <p:nvPr/>
        </p:nvSpPr>
        <p:spPr>
          <a:xfrm>
            <a:off x="10216688" y="1668178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450mT (105MV/m)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58C3262-D75D-805E-BF48-CBD7FABAD23C}"/>
              </a:ext>
            </a:extLst>
          </p:cNvPr>
          <p:cNvSpPr txBox="1"/>
          <p:nvPr/>
        </p:nvSpPr>
        <p:spPr>
          <a:xfrm>
            <a:off x="10218747" y="3964061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240mT (56MV/m)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6" name="上カーブ矢印 11">
            <a:extLst>
              <a:ext uri="{FF2B5EF4-FFF2-40B4-BE49-F238E27FC236}">
                <a16:creationId xmlns:a16="http://schemas.microsoft.com/office/drawing/2014/main" id="{18C26489-330E-1990-CD3F-C9AC6B32CC9A}"/>
              </a:ext>
            </a:extLst>
          </p:cNvPr>
          <p:cNvSpPr/>
          <p:nvPr/>
        </p:nvSpPr>
        <p:spPr>
          <a:xfrm rot="18236672">
            <a:off x="8039958" y="2543297"/>
            <a:ext cx="1270040" cy="469589"/>
          </a:xfrm>
          <a:prstGeom prst="curvedUpArrow">
            <a:avLst>
              <a:gd name="adj1" fmla="val 31424"/>
              <a:gd name="adj2" fmla="val 6848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上カーブ矢印 12">
            <a:extLst>
              <a:ext uri="{FF2B5EF4-FFF2-40B4-BE49-F238E27FC236}">
                <a16:creationId xmlns:a16="http://schemas.microsoft.com/office/drawing/2014/main" id="{562A022A-9447-A56E-BAD8-43394F446467}"/>
              </a:ext>
            </a:extLst>
          </p:cNvPr>
          <p:cNvSpPr/>
          <p:nvPr/>
        </p:nvSpPr>
        <p:spPr>
          <a:xfrm rot="18719471">
            <a:off x="7906411" y="4919858"/>
            <a:ext cx="1702519" cy="568203"/>
          </a:xfrm>
          <a:prstGeom prst="curvedUpArrow">
            <a:avLst>
              <a:gd name="adj1" fmla="val 31424"/>
              <a:gd name="adj2" fmla="val 6848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上カーブ矢印 13">
            <a:extLst>
              <a:ext uri="{FF2B5EF4-FFF2-40B4-BE49-F238E27FC236}">
                <a16:creationId xmlns:a16="http://schemas.microsoft.com/office/drawing/2014/main" id="{ADBE540E-E495-28EC-57ED-3373786E26F7}"/>
              </a:ext>
            </a:extLst>
          </p:cNvPr>
          <p:cNvSpPr/>
          <p:nvPr/>
        </p:nvSpPr>
        <p:spPr>
          <a:xfrm rot="19041605">
            <a:off x="10225888" y="4868199"/>
            <a:ext cx="1776846" cy="568203"/>
          </a:xfrm>
          <a:prstGeom prst="curvedUpArrow">
            <a:avLst>
              <a:gd name="adj1" fmla="val 31424"/>
              <a:gd name="adj2" fmla="val 6848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上カーブ矢印 14">
            <a:extLst>
              <a:ext uri="{FF2B5EF4-FFF2-40B4-BE49-F238E27FC236}">
                <a16:creationId xmlns:a16="http://schemas.microsoft.com/office/drawing/2014/main" id="{E329AE83-A88C-CDD6-81CE-8DA6218D29CA}"/>
              </a:ext>
            </a:extLst>
          </p:cNvPr>
          <p:cNvSpPr/>
          <p:nvPr/>
        </p:nvSpPr>
        <p:spPr>
          <a:xfrm rot="18360626">
            <a:off x="10244440" y="2487963"/>
            <a:ext cx="1691522" cy="516548"/>
          </a:xfrm>
          <a:prstGeom prst="curvedUpArrow">
            <a:avLst>
              <a:gd name="adj1" fmla="val 31424"/>
              <a:gd name="adj2" fmla="val 6848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下矢印 11">
            <a:extLst>
              <a:ext uri="{FF2B5EF4-FFF2-40B4-BE49-F238E27FC236}">
                <a16:creationId xmlns:a16="http://schemas.microsoft.com/office/drawing/2014/main" id="{2D6370AC-B370-58EE-CDBF-A2F3F103BA15}"/>
              </a:ext>
            </a:extLst>
          </p:cNvPr>
          <p:cNvSpPr/>
          <p:nvPr/>
        </p:nvSpPr>
        <p:spPr>
          <a:xfrm rot="16200000">
            <a:off x="2201460" y="3235701"/>
            <a:ext cx="719740" cy="6647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下矢印 11">
            <a:extLst>
              <a:ext uri="{FF2B5EF4-FFF2-40B4-BE49-F238E27FC236}">
                <a16:creationId xmlns:a16="http://schemas.microsoft.com/office/drawing/2014/main" id="{A3331814-A337-A8BA-FFFF-36425C048822}"/>
              </a:ext>
            </a:extLst>
          </p:cNvPr>
          <p:cNvSpPr/>
          <p:nvPr/>
        </p:nvSpPr>
        <p:spPr>
          <a:xfrm rot="16200000">
            <a:off x="2135684" y="5299503"/>
            <a:ext cx="719740" cy="6647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1BBCC2B-1B42-7087-1A39-4D7A81F6CB08}"/>
              </a:ext>
            </a:extLst>
          </p:cNvPr>
          <p:cNvSpPr txBox="1"/>
          <p:nvPr/>
        </p:nvSpPr>
        <p:spPr>
          <a:xfrm>
            <a:off x="7800541" y="580401"/>
            <a:ext cx="3915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There is </a:t>
            </a:r>
            <a:r>
              <a:rPr kumimoji="1" lang="en-US" altLang="ja-JP" b="1" dirty="0">
                <a:solidFill>
                  <a:srgbClr val="FF0000"/>
                </a:solidFill>
              </a:rPr>
              <a:t>the optimum thickness</a:t>
            </a:r>
            <a:r>
              <a:rPr kumimoji="1" lang="en-US" altLang="ja-JP" dirty="0"/>
              <a:t>, </a:t>
            </a:r>
            <a:r>
              <a:rPr lang="en-US" altLang="ja-JP" dirty="0"/>
              <a:t>where </a:t>
            </a:r>
            <a:r>
              <a:rPr lang="en-US" altLang="ja-JP" b="1" dirty="0">
                <a:solidFill>
                  <a:srgbClr val="FF0000"/>
                </a:solidFill>
              </a:rPr>
              <a:t>the achievable field is significantly enhanced.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1F10E61C-FCA0-48E3-DCDA-AFC19D54F0EB}"/>
              </a:ext>
            </a:extLst>
          </p:cNvPr>
          <p:cNvSpPr/>
          <p:nvPr/>
        </p:nvSpPr>
        <p:spPr>
          <a:xfrm>
            <a:off x="7569954" y="507536"/>
            <a:ext cx="4576717" cy="5628545"/>
          </a:xfrm>
          <a:prstGeom prst="roundRect">
            <a:avLst>
              <a:gd name="adj" fmla="val 10803"/>
            </a:avLst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443AA118-1753-E615-7F4B-918B00081BEA}"/>
              </a:ext>
            </a:extLst>
          </p:cNvPr>
          <p:cNvSpPr/>
          <p:nvPr/>
        </p:nvSpPr>
        <p:spPr>
          <a:xfrm>
            <a:off x="23089" y="437963"/>
            <a:ext cx="6919920" cy="6370342"/>
          </a:xfrm>
          <a:prstGeom prst="roundRect">
            <a:avLst>
              <a:gd name="adj" fmla="val 651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C7E5AB8-2CF7-0EEA-8CD1-CF4DD0E746E7}"/>
              </a:ext>
            </a:extLst>
          </p:cNvPr>
          <p:cNvSpPr txBox="1"/>
          <p:nvPr/>
        </p:nvSpPr>
        <p:spPr>
          <a:xfrm>
            <a:off x="1367622" y="29819"/>
            <a:ext cx="4548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Engineer the Meissner Effect</a:t>
            </a:r>
            <a:endParaRPr kumimoji="1" lang="ja-JP" altLang="en-US" sz="2400" b="1" dirty="0"/>
          </a:p>
        </p:txBody>
      </p:sp>
      <p:sp>
        <p:nvSpPr>
          <p:cNvPr id="36" name="下矢印 11">
            <a:extLst>
              <a:ext uri="{FF2B5EF4-FFF2-40B4-BE49-F238E27FC236}">
                <a16:creationId xmlns:a16="http://schemas.microsoft.com/office/drawing/2014/main" id="{7765E47D-133E-EF2C-B62D-6F6A734DA795}"/>
              </a:ext>
            </a:extLst>
          </p:cNvPr>
          <p:cNvSpPr/>
          <p:nvPr/>
        </p:nvSpPr>
        <p:spPr>
          <a:xfrm rot="16200000">
            <a:off x="6500083" y="3442352"/>
            <a:ext cx="1697109" cy="884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4E5D10B-09F8-8BF6-F9A8-981AE099256C}"/>
              </a:ext>
            </a:extLst>
          </p:cNvPr>
          <p:cNvSpPr txBox="1"/>
          <p:nvPr/>
        </p:nvSpPr>
        <p:spPr>
          <a:xfrm>
            <a:off x="6923131" y="29736"/>
            <a:ext cx="5330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Enhance the accelerating gradient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BA334B1-771D-36F7-8E4F-3106DBE86D63}"/>
              </a:ext>
            </a:extLst>
          </p:cNvPr>
          <p:cNvSpPr txBox="1"/>
          <p:nvPr/>
        </p:nvSpPr>
        <p:spPr>
          <a:xfrm>
            <a:off x="5036360" y="6317394"/>
            <a:ext cx="19910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rgbClr val="0070C0"/>
                </a:solidFill>
                <a:latin typeface="Arial" panose="020B0604020202020204" pitchFamily="34" charset="0"/>
              </a:rPr>
              <a:t>T. Kubo,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rgbClr val="0070C0"/>
                </a:solidFill>
                <a:latin typeface="Arial" panose="020B0604020202020204" pitchFamily="34" charset="0"/>
              </a:rPr>
              <a:t>SUST </a:t>
            </a:r>
            <a:r>
              <a:rPr lang="en-US" alt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34</a:t>
            </a:r>
            <a:r>
              <a:rPr lang="en-US" altLang="en-US" sz="1100" dirty="0">
                <a:solidFill>
                  <a:srgbClr val="0070C0"/>
                </a:solidFill>
                <a:latin typeface="Arial" panose="020B0604020202020204" pitchFamily="34" charset="0"/>
              </a:rPr>
              <a:t> 045006</a:t>
            </a:r>
            <a:r>
              <a:rPr lang="ja-JP" altLang="en-US" sz="11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1100" dirty="0">
                <a:solidFill>
                  <a:srgbClr val="0070C0"/>
                </a:solidFill>
                <a:latin typeface="Arial" panose="020B0604020202020204" pitchFamily="34" charset="0"/>
              </a:rPr>
              <a:t>(2021).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252D87C1-DE84-FBFD-81E2-94EC14DE1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954" y="6172623"/>
            <a:ext cx="57737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T. Kubo, Y. Iwashita, and T. Saeki, Appl. Phys. Lett.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104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, 032603 (2014).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A.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Gurevich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, AIP Adv.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5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, 017112 (2015).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T. Kubo,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Supercond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. Sci. Technol.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30,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Unicode MS"/>
              </a:rPr>
              <a:t> 023001 (2017).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rgbClr val="0070C0"/>
                </a:solidFill>
                <a:latin typeface="Arial" panose="020B0604020202020204" pitchFamily="34" charset="0"/>
              </a:rPr>
              <a:t>T. Kubo, </a:t>
            </a:r>
            <a:r>
              <a:rPr lang="en-US" altLang="en-US" sz="1000" dirty="0" err="1">
                <a:solidFill>
                  <a:srgbClr val="0070C0"/>
                </a:solidFill>
                <a:latin typeface="Arial" panose="020B0604020202020204" pitchFamily="34" charset="0"/>
              </a:rPr>
              <a:t>Supercond</a:t>
            </a:r>
            <a:r>
              <a:rPr lang="en-US" altLang="en-US" sz="1000" dirty="0">
                <a:solidFill>
                  <a:srgbClr val="0070C0"/>
                </a:solidFill>
                <a:latin typeface="Arial" panose="020B0604020202020204" pitchFamily="34" charset="0"/>
              </a:rPr>
              <a:t>. Sci. Technol. </a:t>
            </a:r>
            <a:r>
              <a:rPr lang="en-US" altLang="en-US" sz="1000" b="1" dirty="0">
                <a:solidFill>
                  <a:srgbClr val="0070C0"/>
                </a:solidFill>
                <a:latin typeface="Arial" panose="020B0604020202020204" pitchFamily="34" charset="0"/>
              </a:rPr>
              <a:t>34</a:t>
            </a:r>
            <a:r>
              <a:rPr lang="en-US" altLang="en-US" sz="1000" dirty="0">
                <a:solidFill>
                  <a:srgbClr val="0070C0"/>
                </a:solidFill>
                <a:latin typeface="Arial" panose="020B0604020202020204" pitchFamily="34" charset="0"/>
              </a:rPr>
              <a:t> 045006</a:t>
            </a:r>
            <a:r>
              <a:rPr lang="ja-JP" altLang="en-US" sz="1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1000" dirty="0">
                <a:solidFill>
                  <a:srgbClr val="0070C0"/>
                </a:solidFill>
                <a:latin typeface="Arial" panose="020B0604020202020204" pitchFamily="34" charset="0"/>
              </a:rPr>
              <a:t>(2021).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34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89898" y="5926049"/>
            <a:ext cx="6655818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investigations are ongoing ( Q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T ) …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3553-AA3B-4160-A680-59C0123BBE52}" type="slidenum">
              <a:rPr lang="fr-FR" smtClean="0"/>
              <a:t>30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3583" t="4941" r="10198"/>
          <a:stretch/>
        </p:blipFill>
        <p:spPr>
          <a:xfrm>
            <a:off x="454124" y="1534382"/>
            <a:ext cx="5506276" cy="464911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4760" t="7194" r="10044"/>
          <a:stretch/>
        </p:blipFill>
        <p:spPr>
          <a:xfrm>
            <a:off x="6211817" y="1634380"/>
            <a:ext cx="5457185" cy="45525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9932" y="1168620"/>
            <a:ext cx="9392362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Niobium cavity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was coated with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(7 nm)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NbTiN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(50 nm ) bilayer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87688" y="2803093"/>
            <a:ext cx="1143000" cy="357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581939" y="3858941"/>
            <a:ext cx="81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1. 4 K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938910" y="6546395"/>
            <a:ext cx="2738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Yasmine Kalboussi  -   TTC 2023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966014" y="5971883"/>
            <a:ext cx="4230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Thermal treatment multilayer 2: IJCLAB</a:t>
            </a:r>
          </a:p>
        </p:txBody>
      </p:sp>
      <p:sp>
        <p:nvSpPr>
          <p:cNvPr id="20" name="Titre 5"/>
          <p:cNvSpPr>
            <a:spLocks noGrp="1"/>
          </p:cNvSpPr>
          <p:nvPr>
            <p:ph type="title"/>
          </p:nvPr>
        </p:nvSpPr>
        <p:spPr>
          <a:xfrm>
            <a:off x="767408" y="131169"/>
            <a:ext cx="8856984" cy="65387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First RF tests of </a:t>
            </a:r>
            <a:r>
              <a:rPr lang="en-US" sz="2800" dirty="0" err="1">
                <a:solidFill>
                  <a:srgbClr val="FF0000"/>
                </a:solidFill>
              </a:rPr>
              <a:t>NbTiN-AlN</a:t>
            </a:r>
            <a:r>
              <a:rPr lang="en-US" sz="2800" dirty="0">
                <a:solidFill>
                  <a:srgbClr val="FF0000"/>
                </a:solidFill>
              </a:rPr>
              <a:t> bilayers deposited on 1.3 GHz Nb cavity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81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830D12-496B-9256-B70F-99C79EF1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31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B82B52CB-1C48-B19E-7EE9-02D209DBD633}"/>
              </a:ext>
            </a:extLst>
          </p:cNvPr>
          <p:cNvGraphicFramePr>
            <a:graphicFrameLocks noGrp="1"/>
          </p:cNvGraphicFramePr>
          <p:nvPr/>
        </p:nvGraphicFramePr>
        <p:xfrm>
          <a:off x="781200" y="1387317"/>
          <a:ext cx="10801200" cy="49690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573">
                  <a:extLst>
                    <a:ext uri="{9D8B030D-6E8A-4147-A177-3AD203B41FA5}">
                      <a16:colId xmlns:a16="http://schemas.microsoft.com/office/drawing/2014/main" val="1227984501"/>
                    </a:ext>
                  </a:extLst>
                </a:gridCol>
                <a:gridCol w="4630975">
                  <a:extLst>
                    <a:ext uri="{9D8B030D-6E8A-4147-A177-3AD203B41FA5}">
                      <a16:colId xmlns:a16="http://schemas.microsoft.com/office/drawing/2014/main" val="3200277843"/>
                    </a:ext>
                  </a:extLst>
                </a:gridCol>
                <a:gridCol w="5181652">
                  <a:extLst>
                    <a:ext uri="{9D8B030D-6E8A-4147-A177-3AD203B41FA5}">
                      <a16:colId xmlns:a16="http://schemas.microsoft.com/office/drawing/2014/main" val="662880793"/>
                    </a:ext>
                  </a:extLst>
                </a:gridCol>
              </a:tblGrid>
              <a:tr h="479082">
                <a:tc>
                  <a:txBody>
                    <a:bodyPr/>
                    <a:lstStyle/>
                    <a:p>
                      <a:pPr algn="just"/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kern="100" dirty="0">
                          <a:effectLst/>
                        </a:rPr>
                        <a:t>CEA </a:t>
                      </a:r>
                      <a:r>
                        <a:rPr lang="en-US" sz="2000" u="sng" kern="100" dirty="0" err="1">
                          <a:effectLst/>
                        </a:rPr>
                        <a:t>Saclay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KEK/Kyoto U.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5119619"/>
                  </a:ext>
                </a:extLst>
              </a:tr>
              <a:tr h="2277714">
                <a:tc>
                  <a:txBody>
                    <a:bodyPr/>
                    <a:lstStyle/>
                    <a:p>
                      <a:pPr algn="just"/>
                      <a:r>
                        <a:rPr lang="en-US" sz="2000" kern="100" dirty="0">
                          <a:effectLst/>
                        </a:rPr>
                        <a:t>VEP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00" dirty="0">
                          <a:effectLst/>
                        </a:rPr>
                        <a:t>VEP with a depleted HF concentration (&lt;0.5%) with Ninja cathode </a:t>
                      </a:r>
                      <a:endParaRPr lang="ja-JP" sz="2000" kern="10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- Single-cell 1300MHz cavities prior to ALD deposition</a:t>
                      </a:r>
                      <a:endParaRPr lang="ja-JP" sz="2000" kern="10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- 704MHz single and 5-cell cavity.</a:t>
                      </a:r>
                      <a:endParaRPr lang="ja-JP" sz="2000" kern="10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00" dirty="0">
                          <a:effectLst/>
                        </a:rPr>
                        <a:t>New VEP facility for 1.3GHz 9-cell cavity, in addition to HEP facility.</a:t>
                      </a:r>
                      <a:endParaRPr lang="ja-JP" sz="2000" kern="10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The Ninja cathode dedicated for the VEP process for cavity</a:t>
                      </a:r>
                      <a:endParaRPr lang="ja-JP" sz="2000" kern="10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Hydrofluoric acid-free EP process</a:t>
                      </a:r>
                      <a:endParaRPr lang="ja-JP" sz="2000" kern="10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Plasma electrolytic polishing (PEP) 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0598321"/>
                  </a:ext>
                </a:extLst>
              </a:tr>
              <a:tr h="2212241">
                <a:tc>
                  <a:txBody>
                    <a:bodyPr/>
                    <a:lstStyle/>
                    <a:p>
                      <a:pPr algn="just"/>
                      <a:r>
                        <a:rPr lang="en-US" sz="2000" kern="100">
                          <a:effectLst/>
                        </a:rPr>
                        <a:t>Thin-film</a:t>
                      </a:r>
                      <a:endParaRPr lang="ja-JP" sz="2000" kern="10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#B_ML[indices1] = Bs[indices1]</a:t>
                      </a: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Multilayers Nb/</a:t>
                      </a:r>
                      <a:r>
                        <a:rPr lang="en-US" sz="2000" kern="100" dirty="0" err="1">
                          <a:effectLst/>
                        </a:rPr>
                        <a:t>AlN</a:t>
                      </a:r>
                      <a:r>
                        <a:rPr lang="en-US" sz="2000" kern="100" dirty="0">
                          <a:effectLst/>
                        </a:rPr>
                        <a:t>/</a:t>
                      </a:r>
                      <a:r>
                        <a:rPr lang="en-US" sz="2000" kern="100" dirty="0" err="1">
                          <a:effectLst/>
                        </a:rPr>
                        <a:t>NbTiN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ALD layers deposition on 3000MHz Cu and Nb cavities.</a:t>
                      </a:r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00" dirty="0" err="1">
                          <a:effectLst/>
                        </a:rPr>
                        <a:t>AlN</a:t>
                      </a:r>
                      <a:r>
                        <a:rPr lang="en-US" sz="2000" kern="100" dirty="0">
                          <a:effectLst/>
                        </a:rPr>
                        <a:t>-NbN thin-film: coupon analysis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 err="1">
                          <a:effectLst/>
                        </a:rPr>
                        <a:t>AlN</a:t>
                      </a:r>
                      <a:r>
                        <a:rPr lang="en-US" sz="2000" kern="100" dirty="0">
                          <a:effectLst/>
                        </a:rPr>
                        <a:t>-NbN thin-film grown on single-cell 3000MHz Nb cavities.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The cavities will be tested at 4K and 2K.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l"/>
                      <a:r>
                        <a:rPr lang="en-US" sz="2000" kern="100" dirty="0">
                          <a:effectLst/>
                        </a:rPr>
                        <a:t>Theoretical study of multilayer structure. </a:t>
                      </a:r>
                    </a:p>
                    <a:p>
                      <a:pPr algn="l"/>
                      <a:r>
                        <a:rPr lang="en-US" altLang="ja-JP" sz="2000" kern="100" dirty="0">
                          <a:effectLst/>
                          <a:latin typeface="Times New Roman" panose="02020603050405020304" pitchFamily="18" charset="0"/>
                          <a:ea typeface="Hiragino Mincho Pro W3" panose="02020300000000000000" pitchFamily="18" charset="-128"/>
                          <a:cs typeface="Times New Roman (本文のフォント - コンプレ"/>
                        </a:rPr>
                        <a:t>Penetration Depth Measurement</a:t>
                      </a:r>
                    </a:p>
                    <a:p>
                      <a:pPr algn="l"/>
                      <a:endParaRPr lang="ja-JP" sz="2000" kern="100" dirty="0">
                        <a:effectLst/>
                        <a:latin typeface="Times New Roman" panose="02020603050405020304" pitchFamily="18" charset="0"/>
                        <a:ea typeface="Hiragino Mincho Pro W3" panose="02020300000000000000" pitchFamily="18" charset="-128"/>
                        <a:cs typeface="Times New Roman (本文のフォント - コンプレ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8672443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ED000E-9528-B374-D0C4-E2E4BC089C14}"/>
              </a:ext>
            </a:extLst>
          </p:cNvPr>
          <p:cNvSpPr txBox="1"/>
          <p:nvPr/>
        </p:nvSpPr>
        <p:spPr>
          <a:xfrm>
            <a:off x="731404" y="260648"/>
            <a:ext cx="111972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b="1" kern="100" cap="all" dirty="0">
                <a:effectLst/>
                <a:latin typeface="Arial Black" panose="020B0604020202020204" pitchFamily="34" charset="0"/>
                <a:ea typeface="Hiragino Mincho Pro W3" panose="02020300000000000000" pitchFamily="18" charset="-128"/>
                <a:cs typeface="Arial Black" panose="020B0604020202020204" pitchFamily="34" charset="0"/>
              </a:rPr>
              <a:t>Pursue the effort towards ultimate gradients and quality factors for SRF cavities.</a:t>
            </a:r>
            <a:endParaRPr lang="ja-JP" altLang="ja-JP" sz="2800" b="1" kern="100" cap="all">
              <a:effectLst/>
              <a:latin typeface="Arial Black" panose="020B0604020202020204" pitchFamily="34" charset="0"/>
              <a:ea typeface="Hiragino Mincho Pro W3" panose="02020300000000000000" pitchFamily="18" charset="-128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06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286232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Review of Thin Film Theory	T. Kubo</a:t>
            </a:r>
          </a:p>
          <a:p>
            <a:pPr marL="742950" indent="-742950">
              <a:buAutoNum type="arabicPeriod"/>
            </a:pPr>
            <a:r>
              <a:rPr kumimoji="1"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Effort for TF	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R. Katayama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3GHz cavity					H. Hayano</a:t>
            </a:r>
          </a:p>
          <a:p>
            <a:pPr marL="742950" indent="-742950">
              <a:buFontTx/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HF free EP			T.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Goto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Penetration Depth Meas.		Y. Iwashita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294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Japan Part</a:t>
            </a:r>
          </a:p>
        </p:txBody>
      </p:sp>
    </p:spTree>
    <p:extLst>
      <p:ext uri="{BB962C8B-B14F-4D97-AF65-F5344CB8AC3E}">
        <p14:creationId xmlns:p14="http://schemas.microsoft.com/office/powerpoint/2010/main" val="887469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F293F3-F192-C048-A569-E44A7419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477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DC magnetron sputtering apparatus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A2E513-9E1B-1F44-A730-4480958A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113" y="1609724"/>
            <a:ext cx="6388150" cy="4473208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effectLst/>
                <a:latin typeface="Helvetica" pitchFamily="2" charset="0"/>
              </a:rPr>
              <a:t>DC magnetron sputtering apparatus was introduced to KEK COI on 20240319.</a:t>
            </a:r>
          </a:p>
          <a:p>
            <a:r>
              <a:rPr lang="en-US" altLang="ja-JP" dirty="0">
                <a:latin typeface="Helvetica" pitchFamily="2" charset="0"/>
              </a:rPr>
              <a:t>This apparatus enable to do DC magnetron sputtering to </a:t>
            </a:r>
            <a:r>
              <a:rPr lang="en-US" altLang="ja-JP" dirty="0">
                <a:effectLst/>
                <a:latin typeface="Helvetica" pitchFamily="2" charset="0"/>
              </a:rPr>
              <a:t>two different objects:</a:t>
            </a:r>
          </a:p>
          <a:p>
            <a:pPr lvl="1"/>
            <a:r>
              <a:rPr lang="en-US" altLang="ja-JP" dirty="0">
                <a:latin typeface="Helvetica" pitchFamily="2" charset="0"/>
              </a:rPr>
              <a:t>Flat s</a:t>
            </a:r>
            <a:r>
              <a:rPr lang="en-US" altLang="ja-JP" dirty="0">
                <a:effectLst/>
                <a:latin typeface="Helvetica" pitchFamily="2" charset="0"/>
              </a:rPr>
              <a:t>ubstrate (up to </a:t>
            </a:r>
            <a:r>
              <a:rPr lang="el-GR" altLang="ja-JP" dirty="0">
                <a:effectLst/>
                <a:latin typeface="Helvetica" pitchFamily="2" charset="0"/>
              </a:rPr>
              <a:t>φ2-</a:t>
            </a:r>
            <a:r>
              <a:rPr lang="en-US" altLang="ja-JP" dirty="0">
                <a:effectLst/>
                <a:latin typeface="Helvetica" pitchFamily="2" charset="0"/>
              </a:rPr>
              <a:t>inch)</a:t>
            </a:r>
          </a:p>
          <a:p>
            <a:pPr lvl="1"/>
            <a:r>
              <a:rPr lang="en-US" altLang="ja-JP" dirty="0">
                <a:effectLst/>
                <a:latin typeface="Helvetica" pitchFamily="2" charset="0"/>
              </a:rPr>
              <a:t>3 GHz cavity</a:t>
            </a:r>
          </a:p>
          <a:p>
            <a:r>
              <a:rPr lang="en-US" altLang="ja-JP" dirty="0">
                <a:effectLst/>
                <a:latin typeface="Helvetica" pitchFamily="2" charset="0"/>
              </a:rPr>
              <a:t>DC power sources of 4 kW × 2 and 5 kW×1 are prepared.</a:t>
            </a:r>
          </a:p>
          <a:p>
            <a:r>
              <a:rPr lang="en-US" altLang="ja-JP" dirty="0" err="1">
                <a:latin typeface="Helvetica" pitchFamily="2" charset="0"/>
              </a:rPr>
              <a:t>Ar</a:t>
            </a:r>
            <a:r>
              <a:rPr lang="en-US" altLang="ja-JP" dirty="0">
                <a:latin typeface="Helvetica" pitchFamily="2" charset="0"/>
              </a:rPr>
              <a:t> gas line </a:t>
            </a:r>
            <a:r>
              <a:rPr lang="en-US" altLang="ja-JP" dirty="0">
                <a:effectLst/>
                <a:latin typeface="Helvetica" pitchFamily="2" charset="0"/>
              </a:rPr>
              <a:t>×3 and N2 gas line×1 are installed.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F6DCD03-ED58-F64F-A25B-B019DCB70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617" y="1609724"/>
            <a:ext cx="3427432" cy="1974756"/>
          </a:xfrm>
          <a:prstGeom prst="rect">
            <a:avLst/>
          </a:prstGeom>
        </p:spPr>
      </p:pic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E748B4C1-134D-6643-B470-5F35976A53F5}"/>
              </a:ext>
            </a:extLst>
          </p:cNvPr>
          <p:cNvSpPr/>
          <p:nvPr/>
        </p:nvSpPr>
        <p:spPr>
          <a:xfrm>
            <a:off x="3317505" y="1848374"/>
            <a:ext cx="1910189" cy="748728"/>
          </a:xfrm>
          <a:custGeom>
            <a:avLst/>
            <a:gdLst>
              <a:gd name="connsiteX0" fmla="*/ 238630 w 1910189"/>
              <a:gd name="connsiteY0" fmla="*/ 0 h 947841"/>
              <a:gd name="connsiteX1" fmla="*/ 1910189 w 1910189"/>
              <a:gd name="connsiteY1" fmla="*/ 0 h 947841"/>
              <a:gd name="connsiteX2" fmla="*/ 1910189 w 1910189"/>
              <a:gd name="connsiteY2" fmla="*/ 651451 h 947841"/>
              <a:gd name="connsiteX3" fmla="*/ 351603 w 1910189"/>
              <a:gd name="connsiteY3" fmla="*/ 651451 h 947841"/>
              <a:gd name="connsiteX4" fmla="*/ 174147 w 1910189"/>
              <a:gd name="connsiteY4" fmla="*/ 877345 h 947841"/>
              <a:gd name="connsiteX5" fmla="*/ 232196 w 1910189"/>
              <a:gd name="connsiteY5" fmla="*/ 922947 h 947841"/>
              <a:gd name="connsiteX6" fmla="*/ 24894 w 1910189"/>
              <a:gd name="connsiteY6" fmla="*/ 947841 h 947841"/>
              <a:gd name="connsiteX7" fmla="*/ 0 w 1910189"/>
              <a:gd name="connsiteY7" fmla="*/ 740540 h 947841"/>
              <a:gd name="connsiteX8" fmla="*/ 58049 w 1910189"/>
              <a:gd name="connsiteY8" fmla="*/ 786142 h 947841"/>
              <a:gd name="connsiteX9" fmla="*/ 238630 w 1910189"/>
              <a:gd name="connsiteY9" fmla="*/ 556270 h 94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0189" h="947841">
                <a:moveTo>
                  <a:pt x="238630" y="0"/>
                </a:moveTo>
                <a:lnTo>
                  <a:pt x="1910189" y="0"/>
                </a:lnTo>
                <a:lnTo>
                  <a:pt x="1910189" y="651451"/>
                </a:lnTo>
                <a:lnTo>
                  <a:pt x="351603" y="651451"/>
                </a:lnTo>
                <a:lnTo>
                  <a:pt x="174147" y="877345"/>
                </a:lnTo>
                <a:lnTo>
                  <a:pt x="232196" y="922947"/>
                </a:lnTo>
                <a:lnTo>
                  <a:pt x="24894" y="947841"/>
                </a:lnTo>
                <a:lnTo>
                  <a:pt x="0" y="740540"/>
                </a:lnTo>
                <a:lnTo>
                  <a:pt x="58049" y="786142"/>
                </a:lnTo>
                <a:lnTo>
                  <a:pt x="238630" y="55627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37F7E5-4190-624E-AA46-954B8AF66F33}"/>
              </a:ext>
            </a:extLst>
          </p:cNvPr>
          <p:cNvSpPr txBox="1"/>
          <p:nvPr/>
        </p:nvSpPr>
        <p:spPr>
          <a:xfrm>
            <a:off x="3589928" y="1898084"/>
            <a:ext cx="178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DC power source</a:t>
            </a:r>
            <a:endParaRPr kumimoji="1" lang="ja-JP" altLang="en-US" sz="1600" b="1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8BC711D-2788-7244-9638-FCAD639ABC6B}"/>
              </a:ext>
            </a:extLst>
          </p:cNvPr>
          <p:cNvSpPr/>
          <p:nvPr/>
        </p:nvSpPr>
        <p:spPr>
          <a:xfrm>
            <a:off x="1650398" y="1133998"/>
            <a:ext cx="2352675" cy="323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Front View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BF78669-1341-6348-B375-2046AB48C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149" y="4072934"/>
            <a:ext cx="3427432" cy="197475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801395-A5EC-7D46-8419-79EDA735DEE4}"/>
              </a:ext>
            </a:extLst>
          </p:cNvPr>
          <p:cNvSpPr txBox="1"/>
          <p:nvPr/>
        </p:nvSpPr>
        <p:spPr>
          <a:xfrm>
            <a:off x="2436846" y="5551569"/>
            <a:ext cx="121745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Load-lock Chamber</a:t>
            </a:r>
            <a:endParaRPr kumimoji="1" lang="ja-JP" altLang="en-US" sz="1600" b="1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464F892-5453-D349-9377-977BE1B0847A}"/>
              </a:ext>
            </a:extLst>
          </p:cNvPr>
          <p:cNvSpPr/>
          <p:nvPr/>
        </p:nvSpPr>
        <p:spPr>
          <a:xfrm>
            <a:off x="1655742" y="3660430"/>
            <a:ext cx="1606908" cy="323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Side</a:t>
            </a:r>
            <a:r>
              <a:rPr kumimoji="1" lang="en-US" altLang="ja-JP" dirty="0"/>
              <a:t> View</a:t>
            </a:r>
            <a:endParaRPr kumimoji="1" lang="ja-JP" altLang="en-US"/>
          </a:p>
        </p:txBody>
      </p:sp>
      <p:sp>
        <p:nvSpPr>
          <p:cNvPr id="4" name="左矢印 3">
            <a:extLst>
              <a:ext uri="{FF2B5EF4-FFF2-40B4-BE49-F238E27FC236}">
                <a16:creationId xmlns:a16="http://schemas.microsoft.com/office/drawing/2014/main" id="{5D4C38D0-2D17-0A4C-9EB1-F58B5526C569}"/>
              </a:ext>
            </a:extLst>
          </p:cNvPr>
          <p:cNvSpPr/>
          <p:nvPr/>
        </p:nvSpPr>
        <p:spPr>
          <a:xfrm rot="20592812">
            <a:off x="3221565" y="4478786"/>
            <a:ext cx="460978" cy="275514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AC8F3B2-40C1-DA41-A86D-B40E0732D27E}"/>
              </a:ext>
            </a:extLst>
          </p:cNvPr>
          <p:cNvSpPr txBox="1"/>
          <p:nvPr/>
        </p:nvSpPr>
        <p:spPr>
          <a:xfrm>
            <a:off x="3611221" y="4002590"/>
            <a:ext cx="120974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Cavity </a:t>
            </a:r>
          </a:p>
          <a:p>
            <a:r>
              <a:rPr kumimoji="1" lang="en-US" altLang="ja-JP" sz="1600" b="1" dirty="0"/>
              <a:t>Coating Chamber</a:t>
            </a:r>
            <a:endParaRPr kumimoji="1" lang="ja-JP" altLang="en-US" sz="1600" b="1"/>
          </a:p>
        </p:txBody>
      </p:sp>
      <p:sp>
        <p:nvSpPr>
          <p:cNvPr id="19" name="左矢印 18">
            <a:extLst>
              <a:ext uri="{FF2B5EF4-FFF2-40B4-BE49-F238E27FC236}">
                <a16:creationId xmlns:a16="http://schemas.microsoft.com/office/drawing/2014/main" id="{70DC8A3A-DA1E-7944-97E7-28455FBB87B4}"/>
              </a:ext>
            </a:extLst>
          </p:cNvPr>
          <p:cNvSpPr/>
          <p:nvPr/>
        </p:nvSpPr>
        <p:spPr>
          <a:xfrm rot="9188244">
            <a:off x="1518774" y="5016278"/>
            <a:ext cx="460978" cy="275514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43623DC-4AF6-A34A-9EEE-30FEA08BC2A0}"/>
              </a:ext>
            </a:extLst>
          </p:cNvPr>
          <p:cNvSpPr txBox="1"/>
          <p:nvPr/>
        </p:nvSpPr>
        <p:spPr>
          <a:xfrm>
            <a:off x="411042" y="5154035"/>
            <a:ext cx="12174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/>
              <a:t>Substrate</a:t>
            </a:r>
            <a:r>
              <a:rPr kumimoji="1" lang="en-US" altLang="ja-JP" sz="1600" b="1" dirty="0"/>
              <a:t> </a:t>
            </a:r>
          </a:p>
          <a:p>
            <a:r>
              <a:rPr kumimoji="1" lang="en-US" altLang="ja-JP" sz="1600" b="1" dirty="0"/>
              <a:t>Coating </a:t>
            </a:r>
          </a:p>
          <a:p>
            <a:r>
              <a:rPr kumimoji="1" lang="en-US" altLang="ja-JP" sz="1600" b="1" dirty="0"/>
              <a:t>Chamber</a:t>
            </a:r>
            <a:endParaRPr kumimoji="1" lang="ja-JP" altLang="en-US" sz="1600" b="1"/>
          </a:p>
        </p:txBody>
      </p:sp>
    </p:spTree>
    <p:extLst>
      <p:ext uri="{BB962C8B-B14F-4D97-AF65-F5344CB8AC3E}">
        <p14:creationId xmlns:p14="http://schemas.microsoft.com/office/powerpoint/2010/main" val="355759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F293F3-F192-C048-A569-E44A7419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9556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DC magnetron sputtering apparatus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A2E513-9E1B-1F44-A730-4480958A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3640" y="1773823"/>
            <a:ext cx="5405865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effectLst/>
                <a:latin typeface="Helvetica" pitchFamily="2" charset="0"/>
              </a:rPr>
              <a:t>For substrate, the schematic illustration is shown in the left figure.</a:t>
            </a:r>
          </a:p>
          <a:p>
            <a:r>
              <a:rPr lang="en-US" altLang="ja-JP" dirty="0">
                <a:latin typeface="Helvetica" pitchFamily="2" charset="0"/>
              </a:rPr>
              <a:t>W</a:t>
            </a:r>
            <a:r>
              <a:rPr lang="en-US" altLang="ja-JP" dirty="0">
                <a:effectLst/>
                <a:latin typeface="Helvetica" pitchFamily="2" charset="0"/>
              </a:rPr>
              <a:t>e can create the mixture layer consisting in Nb and Sn with 6-inch Nb and Sn targets.</a:t>
            </a:r>
          </a:p>
          <a:p>
            <a:r>
              <a:rPr lang="en-US" altLang="ja-JP" dirty="0">
                <a:effectLst/>
                <a:latin typeface="Helvetica" pitchFamily="2" charset="0"/>
              </a:rPr>
              <a:t>By annealing this one, we can synthesize Nb3Sn films.</a:t>
            </a:r>
          </a:p>
          <a:p>
            <a:r>
              <a:rPr lang="en-US" altLang="ja-JP" dirty="0">
                <a:effectLst/>
                <a:latin typeface="Helvetica" pitchFamily="2" charset="0"/>
              </a:rPr>
              <a:t>On the other hand, an insulation layer such as </a:t>
            </a:r>
            <a:r>
              <a:rPr lang="en-US" altLang="ja-JP" dirty="0" err="1">
                <a:effectLst/>
                <a:latin typeface="Helvetica" pitchFamily="2" charset="0"/>
              </a:rPr>
              <a:t>AlN</a:t>
            </a:r>
            <a:r>
              <a:rPr lang="en-US" altLang="ja-JP" dirty="0">
                <a:effectLst/>
                <a:latin typeface="Helvetica" pitchFamily="2" charset="0"/>
              </a:rPr>
              <a:t> can be created by using Al target.</a:t>
            </a:r>
          </a:p>
          <a:p>
            <a:pPr marL="0" indent="0">
              <a:buNone/>
            </a:pPr>
            <a:endParaRPr lang="en-US" altLang="ja-JP" dirty="0">
              <a:effectLst/>
              <a:latin typeface="Helvetica" pitchFamily="2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A28D0E6-BC65-154A-9189-65552FA84DD1}"/>
              </a:ext>
            </a:extLst>
          </p:cNvPr>
          <p:cNvSpPr/>
          <p:nvPr/>
        </p:nvSpPr>
        <p:spPr>
          <a:xfrm>
            <a:off x="3652117" y="2938591"/>
            <a:ext cx="2416193" cy="234919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F653357-AE45-2441-B61F-79CD123D26F8}"/>
              </a:ext>
            </a:extLst>
          </p:cNvPr>
          <p:cNvSpPr/>
          <p:nvPr/>
        </p:nvSpPr>
        <p:spPr>
          <a:xfrm>
            <a:off x="3955300" y="3420497"/>
            <a:ext cx="1725562" cy="1322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4CB4F0-4150-934F-8CB6-34BF583F0FA1}"/>
              </a:ext>
            </a:extLst>
          </p:cNvPr>
          <p:cNvSpPr/>
          <p:nvPr/>
        </p:nvSpPr>
        <p:spPr>
          <a:xfrm>
            <a:off x="3789277" y="5017871"/>
            <a:ext cx="2176957" cy="2699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0C5B334-58F0-E34C-8A39-F74F243C4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890" y="2938591"/>
            <a:ext cx="1485900" cy="51384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8033060-DDBB-BC43-BC84-5C077A1A4CA3}"/>
              </a:ext>
            </a:extLst>
          </p:cNvPr>
          <p:cNvSpPr/>
          <p:nvPr/>
        </p:nvSpPr>
        <p:spPr>
          <a:xfrm>
            <a:off x="5346149" y="3552488"/>
            <a:ext cx="330502" cy="1110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14DCB75-9E5F-9D43-92A7-3446790E0618}"/>
              </a:ext>
            </a:extLst>
          </p:cNvPr>
          <p:cNvSpPr/>
          <p:nvPr/>
        </p:nvSpPr>
        <p:spPr>
          <a:xfrm>
            <a:off x="3972337" y="3550074"/>
            <a:ext cx="330502" cy="1110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9BA94C5-CF3E-5244-9814-020309F94F10}"/>
              </a:ext>
            </a:extLst>
          </p:cNvPr>
          <p:cNvCxnSpPr>
            <a:cxnSpLocks/>
          </p:cNvCxnSpPr>
          <p:nvPr/>
        </p:nvCxnSpPr>
        <p:spPr>
          <a:xfrm>
            <a:off x="2870899" y="2679744"/>
            <a:ext cx="1043154" cy="62365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6732913-8850-8C48-AF7A-3D936A1281B6}"/>
              </a:ext>
            </a:extLst>
          </p:cNvPr>
          <p:cNvSpPr/>
          <p:nvPr/>
        </p:nvSpPr>
        <p:spPr>
          <a:xfrm>
            <a:off x="2049586" y="1426972"/>
            <a:ext cx="834147" cy="3463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TOP</a:t>
            </a:r>
            <a:endParaRPr kumimoji="1" lang="ja-JP" altLang="en-US" b="1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4C8D646-7C9C-D747-B948-7FACBFA6EA9C}"/>
              </a:ext>
            </a:extLst>
          </p:cNvPr>
          <p:cNvSpPr/>
          <p:nvPr/>
        </p:nvSpPr>
        <p:spPr>
          <a:xfrm>
            <a:off x="3789277" y="4919262"/>
            <a:ext cx="697268" cy="922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8E284A0-AC93-5D4E-97CF-D931F81A8DAC}"/>
              </a:ext>
            </a:extLst>
          </p:cNvPr>
          <p:cNvSpPr/>
          <p:nvPr/>
        </p:nvSpPr>
        <p:spPr>
          <a:xfrm>
            <a:off x="5268967" y="4919262"/>
            <a:ext cx="697268" cy="9223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583B366A-5642-CD4A-AE64-610AEF511198}"/>
              </a:ext>
            </a:extLst>
          </p:cNvPr>
          <p:cNvCxnSpPr>
            <a:cxnSpLocks/>
          </p:cNvCxnSpPr>
          <p:nvPr/>
        </p:nvCxnSpPr>
        <p:spPr>
          <a:xfrm flipV="1">
            <a:off x="2872388" y="5401560"/>
            <a:ext cx="779729" cy="388890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A098FF4-75ED-9949-A8F1-372E9BE41EE7}"/>
              </a:ext>
            </a:extLst>
          </p:cNvPr>
          <p:cNvSpPr/>
          <p:nvPr/>
        </p:nvSpPr>
        <p:spPr>
          <a:xfrm>
            <a:off x="1772290" y="3917191"/>
            <a:ext cx="1113656" cy="3463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Bottom</a:t>
            </a:r>
            <a:endParaRPr kumimoji="1" lang="ja-JP" altLang="en-US" b="1"/>
          </a:p>
        </p:txBody>
      </p:sp>
      <p:sp>
        <p:nvSpPr>
          <p:cNvPr id="25" name="上矢印 24">
            <a:extLst>
              <a:ext uri="{FF2B5EF4-FFF2-40B4-BE49-F238E27FC236}">
                <a16:creationId xmlns:a16="http://schemas.microsoft.com/office/drawing/2014/main" id="{DF1CD7C5-6132-0342-A9FD-7BF2265099D4}"/>
              </a:ext>
            </a:extLst>
          </p:cNvPr>
          <p:cNvSpPr/>
          <p:nvPr/>
        </p:nvSpPr>
        <p:spPr>
          <a:xfrm>
            <a:off x="4059825" y="4005392"/>
            <a:ext cx="129540" cy="8001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上矢印 25">
            <a:extLst>
              <a:ext uri="{FF2B5EF4-FFF2-40B4-BE49-F238E27FC236}">
                <a16:creationId xmlns:a16="http://schemas.microsoft.com/office/drawing/2014/main" id="{B90E5A07-315D-D74C-82A3-CE99E8F99AF8}"/>
              </a:ext>
            </a:extLst>
          </p:cNvPr>
          <p:cNvSpPr/>
          <p:nvPr/>
        </p:nvSpPr>
        <p:spPr>
          <a:xfrm>
            <a:off x="5483690" y="3949492"/>
            <a:ext cx="129540" cy="800100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上矢印 26">
            <a:extLst>
              <a:ext uri="{FF2B5EF4-FFF2-40B4-BE49-F238E27FC236}">
                <a16:creationId xmlns:a16="http://schemas.microsoft.com/office/drawing/2014/main" id="{7DE19074-43A0-484B-ADA3-D68F49C08386}"/>
              </a:ext>
            </a:extLst>
          </p:cNvPr>
          <p:cNvSpPr/>
          <p:nvPr/>
        </p:nvSpPr>
        <p:spPr>
          <a:xfrm>
            <a:off x="4226080" y="3999157"/>
            <a:ext cx="129540" cy="8001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上矢印 27">
            <a:extLst>
              <a:ext uri="{FF2B5EF4-FFF2-40B4-BE49-F238E27FC236}">
                <a16:creationId xmlns:a16="http://schemas.microsoft.com/office/drawing/2014/main" id="{86834C14-1035-3F4E-82D4-1574F2D0B5B1}"/>
              </a:ext>
            </a:extLst>
          </p:cNvPr>
          <p:cNvSpPr/>
          <p:nvPr/>
        </p:nvSpPr>
        <p:spPr>
          <a:xfrm>
            <a:off x="3899805" y="4005392"/>
            <a:ext cx="129540" cy="8001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74E38DC2-B625-3E49-B844-D4F47AEE76EA}"/>
              </a:ext>
            </a:extLst>
          </p:cNvPr>
          <p:cNvSpPr/>
          <p:nvPr/>
        </p:nvSpPr>
        <p:spPr>
          <a:xfrm>
            <a:off x="3736672" y="4263563"/>
            <a:ext cx="833693" cy="2295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/>
              <a:t>Nb flux</a:t>
            </a:r>
            <a:endParaRPr kumimoji="1" lang="en-US" altLang="ja-JP" sz="1400" b="1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109AF13-604A-9B47-A79C-F0CAFB934A50}"/>
              </a:ext>
            </a:extLst>
          </p:cNvPr>
          <p:cNvSpPr/>
          <p:nvPr/>
        </p:nvSpPr>
        <p:spPr>
          <a:xfrm>
            <a:off x="5159323" y="4234787"/>
            <a:ext cx="833693" cy="2295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/>
              <a:t>Sn flux</a:t>
            </a:r>
            <a:endParaRPr kumimoji="1" lang="en-US" altLang="ja-JP" sz="1400" b="1" dirty="0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1224A29-3437-AD42-81D9-CAB9E7DFDDD3}"/>
              </a:ext>
            </a:extLst>
          </p:cNvPr>
          <p:cNvSpPr/>
          <p:nvPr/>
        </p:nvSpPr>
        <p:spPr>
          <a:xfrm>
            <a:off x="987457" y="4308831"/>
            <a:ext cx="2176957" cy="19522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>
            <a:extLst>
              <a:ext uri="{FF2B5EF4-FFF2-40B4-BE49-F238E27FC236}">
                <a16:creationId xmlns:a16="http://schemas.microsoft.com/office/drawing/2014/main" id="{674F0258-9711-134D-ACF3-237DC58B6DDF}"/>
              </a:ext>
            </a:extLst>
          </p:cNvPr>
          <p:cNvSpPr>
            <a:spLocks noChangeAspect="1"/>
          </p:cNvSpPr>
          <p:nvPr/>
        </p:nvSpPr>
        <p:spPr>
          <a:xfrm>
            <a:off x="1195520" y="4428420"/>
            <a:ext cx="1708132" cy="17081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1ECD8700-771C-1D45-A50B-10F17480613B}"/>
              </a:ext>
            </a:extLst>
          </p:cNvPr>
          <p:cNvSpPr>
            <a:spLocks noChangeAspect="1"/>
          </p:cNvSpPr>
          <p:nvPr/>
        </p:nvSpPr>
        <p:spPr>
          <a:xfrm>
            <a:off x="2225172" y="4864880"/>
            <a:ext cx="658561" cy="658561"/>
          </a:xfrm>
          <a:prstGeom prst="ellipse">
            <a:avLst/>
          </a:prstGeom>
          <a:solidFill>
            <a:srgbClr val="D8A31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F1738015-1B33-6545-BB5A-5D546E014AC8}"/>
              </a:ext>
            </a:extLst>
          </p:cNvPr>
          <p:cNvSpPr>
            <a:spLocks noChangeAspect="1"/>
          </p:cNvSpPr>
          <p:nvPr/>
        </p:nvSpPr>
        <p:spPr>
          <a:xfrm>
            <a:off x="1213789" y="4877359"/>
            <a:ext cx="658561" cy="65856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CEF1E583-8224-3F4B-A86C-43EFBB170F88}"/>
              </a:ext>
            </a:extLst>
          </p:cNvPr>
          <p:cNvSpPr>
            <a:spLocks noChangeAspect="1"/>
          </p:cNvSpPr>
          <p:nvPr/>
        </p:nvSpPr>
        <p:spPr>
          <a:xfrm>
            <a:off x="1729440" y="5465943"/>
            <a:ext cx="658561" cy="65856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9B9395F-4DAA-E44F-96F6-8DC8FB3454F6}"/>
              </a:ext>
            </a:extLst>
          </p:cNvPr>
          <p:cNvSpPr/>
          <p:nvPr/>
        </p:nvSpPr>
        <p:spPr>
          <a:xfrm>
            <a:off x="879809" y="1824407"/>
            <a:ext cx="2176957" cy="19522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6516A5C9-5BCE-F842-BC7E-9FB8715256F6}"/>
              </a:ext>
            </a:extLst>
          </p:cNvPr>
          <p:cNvSpPr>
            <a:spLocks noChangeAspect="1"/>
          </p:cNvSpPr>
          <p:nvPr/>
        </p:nvSpPr>
        <p:spPr>
          <a:xfrm>
            <a:off x="1081401" y="1951985"/>
            <a:ext cx="1708132" cy="17081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>
            <a:extLst>
              <a:ext uri="{FF2B5EF4-FFF2-40B4-BE49-F238E27FC236}">
                <a16:creationId xmlns:a16="http://schemas.microsoft.com/office/drawing/2014/main" id="{16AD5B39-6C91-1A4F-909C-55B87D353997}"/>
              </a:ext>
            </a:extLst>
          </p:cNvPr>
          <p:cNvSpPr>
            <a:spLocks noChangeAspect="1"/>
          </p:cNvSpPr>
          <p:nvPr/>
        </p:nvSpPr>
        <p:spPr>
          <a:xfrm>
            <a:off x="2442849" y="2611577"/>
            <a:ext cx="337945" cy="337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>
            <a:extLst>
              <a:ext uri="{FF2B5EF4-FFF2-40B4-BE49-F238E27FC236}">
                <a16:creationId xmlns:a16="http://schemas.microsoft.com/office/drawing/2014/main" id="{4A89560A-7215-1847-8F22-13FAA70B981D}"/>
              </a:ext>
            </a:extLst>
          </p:cNvPr>
          <p:cNvSpPr>
            <a:spLocks noChangeAspect="1"/>
          </p:cNvSpPr>
          <p:nvPr/>
        </p:nvSpPr>
        <p:spPr>
          <a:xfrm>
            <a:off x="1098938" y="2593466"/>
            <a:ext cx="337945" cy="337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7EE88713-D48D-254A-8609-1F7C991F041D}"/>
              </a:ext>
            </a:extLst>
          </p:cNvPr>
          <p:cNvSpPr>
            <a:spLocks noChangeAspect="1"/>
          </p:cNvSpPr>
          <p:nvPr/>
        </p:nvSpPr>
        <p:spPr>
          <a:xfrm>
            <a:off x="1794263" y="3317366"/>
            <a:ext cx="337945" cy="337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>
            <a:extLst>
              <a:ext uri="{FF2B5EF4-FFF2-40B4-BE49-F238E27FC236}">
                <a16:creationId xmlns:a16="http://schemas.microsoft.com/office/drawing/2014/main" id="{A61A7F64-5D58-8547-87B8-07FB977CFA5C}"/>
              </a:ext>
            </a:extLst>
          </p:cNvPr>
          <p:cNvSpPr>
            <a:spLocks noChangeAspect="1"/>
          </p:cNvSpPr>
          <p:nvPr/>
        </p:nvSpPr>
        <p:spPr>
          <a:xfrm>
            <a:off x="1784738" y="1964816"/>
            <a:ext cx="337945" cy="3379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9C4BF06A-C703-9249-B521-668559443C6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42572">
            <a:off x="2604269" y="2858577"/>
            <a:ext cx="299439" cy="94133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C58C0A18-D356-2C42-B730-1C6DF1DE3E2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439122">
            <a:off x="945185" y="1868298"/>
            <a:ext cx="299439" cy="941335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F2974341-D0A1-7744-8707-B63DFDB00FB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904255">
            <a:off x="1130022" y="3079407"/>
            <a:ext cx="299439" cy="94133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CC447599-3971-D245-94FD-7544C9003CE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20115">
            <a:off x="2490658" y="1667721"/>
            <a:ext cx="299439" cy="941335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B130C12-399A-AF47-AB0A-37071E9759CB}"/>
              </a:ext>
            </a:extLst>
          </p:cNvPr>
          <p:cNvSpPr txBox="1"/>
          <p:nvPr/>
        </p:nvSpPr>
        <p:spPr>
          <a:xfrm>
            <a:off x="1393779" y="2929138"/>
            <a:ext cx="112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/>
              <a:t>substrates</a:t>
            </a:r>
            <a:endParaRPr kumimoji="1" lang="ja-JP" altLang="en-US" sz="1400" b="1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5E5604A-76F0-0F48-B7F1-6EA9A57FCF26}"/>
              </a:ext>
            </a:extLst>
          </p:cNvPr>
          <p:cNvSpPr txBox="1"/>
          <p:nvPr/>
        </p:nvSpPr>
        <p:spPr>
          <a:xfrm>
            <a:off x="2359426" y="5011493"/>
            <a:ext cx="59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Sn</a:t>
            </a:r>
            <a:endParaRPr kumimoji="1" lang="ja-JP" altLang="en-US" b="1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BCC0815-DA3E-6C43-A8E1-56FC0E279A1E}"/>
              </a:ext>
            </a:extLst>
          </p:cNvPr>
          <p:cNvSpPr txBox="1"/>
          <p:nvPr/>
        </p:nvSpPr>
        <p:spPr>
          <a:xfrm>
            <a:off x="1302151" y="5021018"/>
            <a:ext cx="59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Nb</a:t>
            </a:r>
            <a:endParaRPr kumimoji="1" lang="ja-JP" altLang="en-US" b="1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F5B118E-24B8-714A-9812-41798BFD3565}"/>
              </a:ext>
            </a:extLst>
          </p:cNvPr>
          <p:cNvSpPr txBox="1"/>
          <p:nvPr/>
        </p:nvSpPr>
        <p:spPr>
          <a:xfrm>
            <a:off x="1845076" y="5630618"/>
            <a:ext cx="59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Al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2090216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F293F3-F192-C048-A569-E44A7419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DC magnetron sputtering apparatus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A2E513-9E1B-1F44-A730-4480958A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960" y="1628800"/>
            <a:ext cx="6029325" cy="4351338"/>
          </a:xfrm>
        </p:spPr>
        <p:txBody>
          <a:bodyPr>
            <a:normAutofit/>
          </a:bodyPr>
          <a:lstStyle/>
          <a:p>
            <a:r>
              <a:rPr lang="en-US" altLang="ja-JP" dirty="0">
                <a:effectLst/>
                <a:latin typeface="Helvetica" pitchFamily="2" charset="0"/>
              </a:rPr>
              <a:t>For cavity, the schematic illustration is shown in the left figure. </a:t>
            </a:r>
          </a:p>
          <a:p>
            <a:r>
              <a:rPr lang="en-US" altLang="ja-JP" dirty="0">
                <a:effectLst/>
                <a:latin typeface="Helvetica" pitchFamily="2" charset="0"/>
              </a:rPr>
              <a:t>Nb sputtering can be done with Nb rod cathode.</a:t>
            </a:r>
          </a:p>
          <a:p>
            <a:r>
              <a:rPr lang="en-US" altLang="ja-JP" dirty="0">
                <a:effectLst/>
                <a:latin typeface="Helvetica" pitchFamily="2" charset="0"/>
              </a:rPr>
              <a:t>Composite cathode of Nb and Sn are under development.</a:t>
            </a:r>
            <a:br>
              <a:rPr lang="en-US" altLang="ja-JP" dirty="0">
                <a:effectLst/>
                <a:latin typeface="Helvetica" pitchFamily="2" charset="0"/>
              </a:rPr>
            </a:br>
            <a:endParaRPr lang="en-US" altLang="ja-JP" dirty="0">
              <a:effectLst/>
              <a:latin typeface="Helvetica" pitchFamily="2" charset="0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A4C12F4D-417B-4742-A0E6-BF4A09F1D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628800"/>
            <a:ext cx="5606284" cy="399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1FE319-05E6-806C-D584-8672759B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F08-1795-4CA1-9D24-1FCE7210E8F6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ED2EC8-D5D9-21E9-8F24-ACBB8E729389}"/>
              </a:ext>
            </a:extLst>
          </p:cNvPr>
          <p:cNvSpPr txBox="1"/>
          <p:nvPr/>
        </p:nvSpPr>
        <p:spPr>
          <a:xfrm>
            <a:off x="1307468" y="673994"/>
            <a:ext cx="9577064" cy="12003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Continued Effort Towards Ultimate Performance for Accelerator </a:t>
            </a:r>
            <a:r>
              <a:rPr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kumimoji="1" lang="en-US" altLang="ja-JP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avities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053B3-F864-97CF-0009-BCF768FC8723}"/>
              </a:ext>
            </a:extLst>
          </p:cNvPr>
          <p:cNvSpPr txBox="1"/>
          <p:nvPr/>
        </p:nvSpPr>
        <p:spPr>
          <a:xfrm>
            <a:off x="839416" y="3049414"/>
            <a:ext cx="10873208" cy="286232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Review of Thin Film Theory	T. Kubo</a:t>
            </a:r>
          </a:p>
          <a:p>
            <a:pPr marL="742950" indent="-742950"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Effort for TF		R. Katayama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3GHz cavity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				H. Hayano</a:t>
            </a:r>
          </a:p>
          <a:p>
            <a:pPr marL="742950" indent="-742950">
              <a:buFontTx/>
              <a:buAutoNum type="arabicPeriod"/>
            </a:pP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HF free EP			T. </a:t>
            </a: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Goto 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indent="-742950">
              <a:buAutoNum type="arabicPeriod"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Penetration Depth Meas.		Y. Iwashita</a:t>
            </a:r>
            <a:r>
              <a:rPr kumimoji="1"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E7682D-5DAA-CAA8-DF5C-C0BD713ECC6C}"/>
              </a:ext>
            </a:extLst>
          </p:cNvPr>
          <p:cNvSpPr txBox="1"/>
          <p:nvPr/>
        </p:nvSpPr>
        <p:spPr>
          <a:xfrm>
            <a:off x="3935760" y="2060848"/>
            <a:ext cx="294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Japan Part</a:t>
            </a:r>
          </a:p>
        </p:txBody>
      </p:sp>
    </p:spTree>
    <p:extLst>
      <p:ext uri="{BB962C8B-B14F-4D97-AF65-F5344CB8AC3E}">
        <p14:creationId xmlns:p14="http://schemas.microsoft.com/office/powerpoint/2010/main" val="2227082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E431F8-64F7-A8BC-95D5-DB7019163031}"/>
              </a:ext>
            </a:extLst>
          </p:cNvPr>
          <p:cNvSpPr txBox="1"/>
          <p:nvPr/>
        </p:nvSpPr>
        <p:spPr>
          <a:xfrm>
            <a:off x="658257" y="95383"/>
            <a:ext cx="88200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Arial" panose="020B0604020202020204" pitchFamily="34" charset="0"/>
                <a:ea typeface="Osaka-Mono" panose="020B0600000000000000" pitchFamily="34" charset="-128"/>
                <a:cs typeface="Arial" panose="020B0604020202020204" pitchFamily="34" charset="0"/>
              </a:rPr>
              <a:t>3GHz Cavity No.1  2K Vertical Test at STF</a:t>
            </a:r>
          </a:p>
        </p:txBody>
      </p:sp>
      <p:pic>
        <p:nvPicPr>
          <p:cNvPr id="3" name="図 2" descr="グラフ, 散布図&#10;&#10;自動的に生成された説明">
            <a:extLst>
              <a:ext uri="{FF2B5EF4-FFF2-40B4-BE49-F238E27FC236}">
                <a16:creationId xmlns:a16="http://schemas.microsoft.com/office/drawing/2014/main" id="{5C5F08FE-8254-E3C4-FFC4-564245995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17" y="2008452"/>
            <a:ext cx="4405510" cy="3345045"/>
          </a:xfrm>
          <a:prstGeom prst="rect">
            <a:avLst/>
          </a:prstGeom>
        </p:spPr>
      </p:pic>
      <p:pic>
        <p:nvPicPr>
          <p:cNvPr id="4" name="図 3" descr="屋内, テーブル, 座る, ガラス が含まれている画像&#10;&#10;自動的に生成された説明">
            <a:extLst>
              <a:ext uri="{FF2B5EF4-FFF2-40B4-BE49-F238E27FC236}">
                <a16:creationId xmlns:a16="http://schemas.microsoft.com/office/drawing/2014/main" id="{E794CC5B-4005-E275-63CF-DD3F06064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4009" y="813113"/>
            <a:ext cx="2281715" cy="303413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F4E838-6EAA-078A-3B30-5A563A7DB95C}"/>
              </a:ext>
            </a:extLst>
          </p:cNvPr>
          <p:cNvSpPr txBox="1"/>
          <p:nvPr/>
        </p:nvSpPr>
        <p:spPr>
          <a:xfrm>
            <a:off x="392059" y="1418702"/>
            <a:ext cx="8831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ea typeface="Osaka-Mono" panose="020B0600000000000000" pitchFamily="34" charset="-128"/>
                <a:cs typeface="Arial" panose="020B0604020202020204" pitchFamily="34" charset="0"/>
              </a:rPr>
              <a:t>Nb-flange with pure-AL hexagon seal, 158 µm BCP, no-EP, no-anneal, with 120degreeC baking </a:t>
            </a:r>
            <a:endParaRPr lang="ja-JP" altLang="en-US" sz="1600">
              <a:latin typeface="Arial" panose="020B0604020202020204" pitchFamily="34" charset="0"/>
              <a:ea typeface="Osaka-Mono" panose="020B06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E09DB5-4163-46AE-674A-9FF486D10812}"/>
              </a:ext>
            </a:extLst>
          </p:cNvPr>
          <p:cNvSpPr txBox="1"/>
          <p:nvPr/>
        </p:nvSpPr>
        <p:spPr>
          <a:xfrm>
            <a:off x="3365984" y="4021135"/>
            <a:ext cx="3825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Eacc=18.6MV/m, Q0=2.8E9 at 2K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heating at 90 degree equator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F574AA-2DA7-3D23-BE29-72A869F64387}"/>
              </a:ext>
            </a:extLst>
          </p:cNvPr>
          <p:cNvSpPr txBox="1"/>
          <p:nvPr/>
        </p:nvSpPr>
        <p:spPr>
          <a:xfrm>
            <a:off x="2834592" y="5670336"/>
            <a:ext cx="5180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scattered because phase lock did not work well.</a:t>
            </a:r>
          </a:p>
          <a:p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 at EP-I, anneal, EP-II, HPR, 120º-bake are to be measured.</a:t>
            </a:r>
          </a:p>
        </p:txBody>
      </p:sp>
      <p:pic>
        <p:nvPicPr>
          <p:cNvPr id="11" name="図 10" descr="座る, ケーキ, グリーン, 電車 が含まれている画像&#10;&#10;自動的に生成された説明">
            <a:extLst>
              <a:ext uri="{FF2B5EF4-FFF2-40B4-BE49-F238E27FC236}">
                <a16:creationId xmlns:a16="http://schemas.microsoft.com/office/drawing/2014/main" id="{3DCFC2C9-4C36-0DE1-0587-6B981F1FF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397" y="3987043"/>
            <a:ext cx="3899338" cy="218106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A0D8B7-90FF-D9EA-CDC0-E4104832BCE8}"/>
              </a:ext>
            </a:extLst>
          </p:cNvPr>
          <p:cNvSpPr txBox="1"/>
          <p:nvPr/>
        </p:nvSpPr>
        <p:spPr>
          <a:xfrm>
            <a:off x="9903997" y="435699"/>
            <a:ext cx="1981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Cavity at STF VT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E8D3A4-F1C0-BA58-0341-1CD3D2123863}"/>
              </a:ext>
            </a:extLst>
          </p:cNvPr>
          <p:cNvSpPr txBox="1"/>
          <p:nvPr/>
        </p:nvSpPr>
        <p:spPr>
          <a:xfrm>
            <a:off x="8613280" y="6130867"/>
            <a:ext cx="34611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Inner surface 85 degree equator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close to the heating point 90degree.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No defect found.</a:t>
            </a:r>
            <a:endParaRPr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図 13" descr="人の足&#10;&#10;中程度の精度で自動的に生成された説明">
            <a:extLst>
              <a:ext uri="{FF2B5EF4-FFF2-40B4-BE49-F238E27FC236}">
                <a16:creationId xmlns:a16="http://schemas.microsoft.com/office/drawing/2014/main" id="{D33EA510-6CD1-4679-08EA-3E006DEFFD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01" y="2972935"/>
            <a:ext cx="2077993" cy="338906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6A91CE2-6DDE-EB67-892C-9CD719C78F93}"/>
              </a:ext>
            </a:extLst>
          </p:cNvPr>
          <p:cNvSpPr txBox="1"/>
          <p:nvPr/>
        </p:nvSpPr>
        <p:spPr>
          <a:xfrm>
            <a:off x="575149" y="6434286"/>
            <a:ext cx="1818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BCP (158µm)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7911AE3-C06D-0805-4BD7-8071E26328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6524" y="1196736"/>
            <a:ext cx="1455345" cy="284115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F773D9-0873-F4D1-37ED-CD5EEDFF9F37}"/>
              </a:ext>
            </a:extLst>
          </p:cNvPr>
          <p:cNvSpPr txBox="1"/>
          <p:nvPr/>
        </p:nvSpPr>
        <p:spPr>
          <a:xfrm>
            <a:off x="4016914" y="5301004"/>
            <a:ext cx="2963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>
                <a:latin typeface="Arial" panose="020B0604020202020204" pitchFamily="34" charset="0"/>
                <a:cs typeface="Arial" panose="020B0604020202020204" pitchFamily="34" charset="0"/>
              </a:rPr>
              <a:t>f=2.992172GHz at 2K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6BA402D-6F05-6DE6-0F12-724085011697}"/>
              </a:ext>
            </a:extLst>
          </p:cNvPr>
          <p:cNvSpPr txBox="1"/>
          <p:nvPr/>
        </p:nvSpPr>
        <p:spPr>
          <a:xfrm>
            <a:off x="535201" y="66190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Arial" panose="020B0604020202020204" pitchFamily="34" charset="0"/>
                <a:ea typeface="Osaka-Mono" panose="020B0600000000000000" pitchFamily="34" charset="-128"/>
                <a:cs typeface="Arial" panose="020B0604020202020204" pitchFamily="34" charset="0"/>
              </a:rPr>
              <a:t>VT system is being set up.</a:t>
            </a:r>
          </a:p>
          <a:p>
            <a:r>
              <a:rPr lang="en-US" altLang="ja-JP" sz="1800" dirty="0">
                <a:latin typeface="Arial" panose="020B0604020202020204" pitchFamily="34" charset="0"/>
                <a:ea typeface="Osaka-Mono" panose="020B0600000000000000" pitchFamily="34" charset="-128"/>
                <a:cs typeface="Arial" panose="020B0604020202020204" pitchFamily="34" charset="0"/>
              </a:rPr>
              <a:t>Perform measurements prior to thin film coating.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CDE2ABD-66CA-5AC6-3C2C-6B7DBB56E7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463" y="1962656"/>
            <a:ext cx="2374310" cy="162857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4DD410C-0AC7-DF35-046E-1DE5A98BAF10}"/>
              </a:ext>
            </a:extLst>
          </p:cNvPr>
          <p:cNvSpPr txBox="1"/>
          <p:nvPr/>
        </p:nvSpPr>
        <p:spPr>
          <a:xfrm>
            <a:off x="9974933" y="3199324"/>
            <a:ext cx="1968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</a:rPr>
              <a:t>Nine CERNOX and six Fluxgate sensors are used.</a:t>
            </a:r>
            <a:endParaRPr lang="ja-JP" altLang="en-US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A4CE522-CE51-02C0-75A5-9B28A1D330EC}"/>
              </a:ext>
            </a:extLst>
          </p:cNvPr>
          <p:cNvSpPr txBox="1"/>
          <p:nvPr/>
        </p:nvSpPr>
        <p:spPr>
          <a:xfrm>
            <a:off x="7635977" y="3539468"/>
            <a:ext cx="1710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Cavity observation</a:t>
            </a:r>
            <a:endParaRPr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664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ユーザー定義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Times New Roman"/>
        <a:ea typeface="ヒラギノ角ゴ Pro W3"/>
        <a:cs typeface=""/>
      </a:majorFont>
      <a:minorFont>
        <a:latin typeface="Times New Roman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7129</TotalTime>
  <Words>2871</Words>
  <Application>Microsoft Macintosh PowerPoint</Application>
  <PresentationFormat>ワイド画面</PresentationFormat>
  <Paragraphs>415</Paragraphs>
  <Slides>31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31</vt:i4>
      </vt:variant>
    </vt:vector>
  </HeadingPairs>
  <TitlesOfParts>
    <vt:vector size="42" baseType="lpstr">
      <vt:lpstr>Arial Unicode MS</vt:lpstr>
      <vt:lpstr>Arial</vt:lpstr>
      <vt:lpstr>Arial Black</vt:lpstr>
      <vt:lpstr>Calibri</vt:lpstr>
      <vt:lpstr>Cambria Math</vt:lpstr>
      <vt:lpstr>Century</vt:lpstr>
      <vt:lpstr>Helvetica</vt:lpstr>
      <vt:lpstr>Times New Roman</vt:lpstr>
      <vt:lpstr>Wingdings</vt:lpstr>
      <vt:lpstr>Office ​​テーマ</vt:lpstr>
      <vt:lpstr>Thème Office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DC magnetron sputtering apparatus</vt:lpstr>
      <vt:lpstr>DC magnetron sputtering apparatus</vt:lpstr>
      <vt:lpstr>DC magnetron sputtering apparatus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INCEPTION OF VEP AT SACLAY. TREATMENT OF SPL CAVITY (2014)</vt:lpstr>
      <vt:lpstr>RESULTS ACHIEVED AT SACLAY USING KEK-MARUI TECHNOLOGY </vt:lpstr>
      <vt:lpstr>SPECIFICITY OF VEP AT SACLAY: ACID CONCENTRATION</vt:lpstr>
      <vt:lpstr>OUTLOOK FOR FY 2024</vt:lpstr>
      <vt:lpstr>PowerPoint プレゼンテーション</vt:lpstr>
      <vt:lpstr>Multilayers theory</vt:lpstr>
      <vt:lpstr>Presentation of the lab at CEA -Deposition</vt:lpstr>
      <vt:lpstr>PowerPoint プレゼンテーション</vt:lpstr>
      <vt:lpstr>Multilayers- Thermal post treatment</vt:lpstr>
      <vt:lpstr>PowerPoint プレゼンテーション</vt:lpstr>
      <vt:lpstr>Multilayers: first cavity deposition</vt:lpstr>
      <vt:lpstr>First RF tests of NbTiN-AlN bilayers deposited on 1.3 GHz Nb cavity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研究歴と着任後の抱負 (加速器21-12)</dc:title>
  <dc:creator>Takeyoshi Goto</dc:creator>
  <cp:lastModifiedBy>y Iwashita</cp:lastModifiedBy>
  <cp:revision>208</cp:revision>
  <dcterms:created xsi:type="dcterms:W3CDTF">2022-02-20T07:03:58Z</dcterms:created>
  <dcterms:modified xsi:type="dcterms:W3CDTF">2024-05-22T07:11:40Z</dcterms:modified>
</cp:coreProperties>
</file>