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6"/>
  </p:notesMasterIdLst>
  <p:sldIdLst>
    <p:sldId id="256" r:id="rId2"/>
    <p:sldId id="269" r:id="rId3"/>
    <p:sldId id="320" r:id="rId4"/>
    <p:sldId id="1825" r:id="rId5"/>
    <p:sldId id="402" r:id="rId6"/>
    <p:sldId id="268" r:id="rId7"/>
    <p:sldId id="421" r:id="rId8"/>
    <p:sldId id="1826" r:id="rId9"/>
    <p:sldId id="1781" r:id="rId10"/>
    <p:sldId id="1838" r:id="rId11"/>
    <p:sldId id="1839" r:id="rId12"/>
    <p:sldId id="1840" r:id="rId13"/>
    <p:sldId id="1841" r:id="rId14"/>
    <p:sldId id="1828" r:id="rId15"/>
    <p:sldId id="1829" r:id="rId16"/>
    <p:sldId id="276" r:id="rId17"/>
    <p:sldId id="1782" r:id="rId18"/>
    <p:sldId id="1842" r:id="rId19"/>
    <p:sldId id="270" r:id="rId20"/>
    <p:sldId id="1843" r:id="rId21"/>
    <p:sldId id="266" r:id="rId22"/>
    <p:sldId id="323" r:id="rId23"/>
    <p:sldId id="325" r:id="rId24"/>
    <p:sldId id="31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5268" autoAdjust="0"/>
  </p:normalViewPr>
  <p:slideViewPr>
    <p:cSldViewPr snapToGrid="0">
      <p:cViewPr varScale="1">
        <p:scale>
          <a:sx n="55" d="100"/>
          <a:sy n="55" d="100"/>
        </p:scale>
        <p:origin x="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8B570-10A0-4E71-B25F-1BDBEBC579BD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16943-867D-4AEE-9EF4-0B735C05C9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36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16943-867D-4AEE-9EF4-0B735C05C9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69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16943-867D-4AEE-9EF4-0B735C05C9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54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3211B-F97F-44A6-B68A-3AA845959E4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2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3211B-F97F-44A6-B68A-3AA845959E4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0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3A6B6B-2A13-444E-BF73-AE90E3153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A40048F-ED1F-4853-88C0-3325ABAA2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0947C95-8340-40D2-AEFC-2C179954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D6FE5E-95DB-4565-B70C-06734596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DE863AD-61F6-4255-A576-5850C04F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89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3D6A91-0E0B-41ED-9BFD-A8278526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AD9CD54-7C82-4A95-94E3-3562BB258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53E17C1-2DBE-4A39-98F1-6636CAEC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BAF5468-B1F1-49BE-A346-5ED46AE5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EF9357A-4298-4D85-8BDC-EA9A5F9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29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CBA00144-C511-483F-B0B4-C0B7A9FC5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23E566E-6D20-4407-AE60-D67329993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47F6FDA-F386-46BD-850B-B1A5B3B4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DD1C18C-5B8D-406A-9895-18541F09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86899D7-0096-4792-8FC0-28F25357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56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5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C228E8-6EF9-4EDD-BF0A-D621B797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4D77701-CF98-4877-9602-9B604B6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541FBFA-E4EF-4F9E-BD84-294026EC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59834F8-2CEA-48F1-9913-034D207D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391494A-CE99-4827-BDBC-368B30EA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64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54316C-C011-4EF2-94A2-A24D77BF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61CF35-6A7A-4F0A-91B0-48C427716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BA75D0-7957-467A-AE9B-C291A859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8266101-D20B-4BC9-9497-42D2D4F8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2DE76FF-C789-4E61-92DA-1859A162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76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9DED8DA-7CE3-4743-9C23-824A6EB1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4A2409A-0127-48C1-8421-94CC3131B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9ABAB8B-72D4-4A04-8944-34F94D787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87B5654-F4C1-43C4-8441-02CB4CE9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149BDFF-C385-455A-9FAE-9EC45360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AE7A965-37F4-418D-97D6-177771CD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11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6EBA6A-7BB8-44B1-AEE0-0F9BCAE0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9CA9BA3-B7F1-49EC-B539-C91190078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328C420-3840-44D2-81DB-6B5E74C64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6A796691-4A94-46D1-BCF5-E9D6C98FE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E6CA41E-24A8-48FE-8ECA-5F73AE5D8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977F8C0-75FF-4B6F-990F-67CE2D7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C3227F9-1E02-4908-A0E6-8238AE13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859E3D4-EC5A-47F1-95E7-03AA61A0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44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E961E9-7BEE-4F5C-9D4E-BE902103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0666C1B-4E59-4A4E-8DB4-ED70EB69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920A4F2-F773-452B-B7F2-EF8EB839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11C4144-D7D0-4DDA-ABF9-CD7E2497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39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B3939F6-3FC6-49FF-A824-840F9115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E479778-3BFA-4C06-91E2-42FC114F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6598426-4B0C-4367-B3EA-F2E9539F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10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802762-0ABF-4F68-ABC5-FF50CE39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F3759D9-91F9-4F06-BCD0-1864279D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0D8EB21-2B6E-4F05-AFB1-C0C4F3BF9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7E4B03F-6544-4DCE-9A50-67572AEC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6C7E356-FB0F-4BEC-BBD7-C75AA333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6BF69F8-3DAB-44DA-98D9-6A434A8A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53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969A4A6-44FD-428C-BF46-74845062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508694E-51BC-41AE-A37B-C21FE4654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137E49C-EC6B-450C-BFF9-7967D7A14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14D3162-BF44-4795-A89F-771BBE86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98F5A98-46EE-4263-9649-6AE2CFD1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7E478CC-B210-4A7B-8EC1-23F1F5D2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5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168F633-236D-4779-AE35-7FD9BC84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795E1FF-B804-45A3-AE99-25DA5D326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0FBD570-54F5-4F5B-B68C-B61FD9F74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0144-6DF6-45D9-9FE2-0D274CFEF938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1CA1AF-A777-4AE8-A2E2-73C620989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B130267-9CAC-4127-A8CC-41D59BB58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F496-BB70-4F88-8BF4-BF7431E6EE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8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1491445" y="749591"/>
            <a:ext cx="8912967" cy="777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Ab-initio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Shell Model for Nuclear Structure</a:t>
            </a:r>
            <a:endParaRPr lang="fr-F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CEFDD96-576C-40EA-BA5D-F3A622E8BF24}"/>
              </a:ext>
            </a:extLst>
          </p:cNvPr>
          <p:cNvSpPr txBox="1"/>
          <p:nvPr/>
        </p:nvSpPr>
        <p:spPr>
          <a:xfrm>
            <a:off x="1211846" y="2021174"/>
            <a:ext cx="1001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Youngman Kim</a:t>
            </a:r>
            <a:r>
              <a:rPr lang="en-US" altLang="ko-KR" sz="2000" dirty="0"/>
              <a:t>,</a:t>
            </a:r>
            <a:r>
              <a:rPr lang="en-US" altLang="ko-KR" sz="2000" i="1" dirty="0"/>
              <a:t> </a:t>
            </a:r>
            <a:r>
              <a:rPr lang="en-US" altLang="ko-KR" sz="2000" b="1" dirty="0" err="1"/>
              <a:t>Ik</a:t>
            </a:r>
            <a:r>
              <a:rPr lang="en-US" altLang="ko-KR" sz="2000" b="1" dirty="0"/>
              <a:t> Jae Shin, Igor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Mazur, </a:t>
            </a:r>
            <a:r>
              <a:rPr lang="en-US" altLang="ko-KR" sz="2000" i="1" dirty="0"/>
              <a:t>Institute for Basic Science, Daejeon, Republic of Korea</a:t>
            </a:r>
            <a:r>
              <a:rPr lang="en-US" altLang="ko-KR" sz="2000" b="1" i="1" dirty="0"/>
              <a:t> </a:t>
            </a:r>
            <a:r>
              <a:rPr lang="en-US" sz="2000" b="1" dirty="0" err="1"/>
              <a:t>Nadezda</a:t>
            </a:r>
            <a:r>
              <a:rPr lang="en-US" sz="2000" b="1" dirty="0"/>
              <a:t> A. Smirnova, Rivero Arturo,  </a:t>
            </a:r>
            <a:r>
              <a:rPr lang="en-US" sz="2000" i="1" dirty="0"/>
              <a:t>LP2IB, CNRS/IN2P3 – University of Bordeaux, France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14B7552-5AEE-49F1-B732-D40B4F80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863" y="5093318"/>
            <a:ext cx="1651291" cy="8287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41D245D-25CA-4150-A251-36EE766DA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89" y="5185585"/>
            <a:ext cx="1532638" cy="5546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8EAA53B-8E29-4AE1-BC81-5CF1EF74D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811" y="5093318"/>
            <a:ext cx="1349731" cy="9279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6CD739C-ADDE-4D19-A23C-0A2D4E221EA5}"/>
              </a:ext>
            </a:extLst>
          </p:cNvPr>
          <p:cNvSpPr txBox="1"/>
          <p:nvPr/>
        </p:nvSpPr>
        <p:spPr>
          <a:xfrm>
            <a:off x="1105314" y="2994693"/>
            <a:ext cx="9472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In collaboration </a:t>
            </a:r>
            <a:r>
              <a:rPr lang="fr-FR" sz="2000" i="1" dirty="0" err="1"/>
              <a:t>with</a:t>
            </a:r>
            <a:endParaRPr lang="fr-FR" sz="2000" i="1" dirty="0"/>
          </a:p>
          <a:p>
            <a:pPr algn="ctr"/>
            <a:r>
              <a:rPr lang="fr-FR" sz="2000" dirty="0"/>
              <a:t>Andrey M. </a:t>
            </a:r>
            <a:r>
              <a:rPr lang="fr-FR" sz="2000" dirty="0" err="1"/>
              <a:t>Shirokov</a:t>
            </a:r>
            <a:r>
              <a:rPr lang="fr-FR" sz="2000" i="1" dirty="0"/>
              <a:t>, SINP, Moscow State </a:t>
            </a:r>
            <a:r>
              <a:rPr lang="fr-FR" sz="2000" i="1" dirty="0" err="1"/>
              <a:t>University</a:t>
            </a:r>
            <a:r>
              <a:rPr lang="fr-FR" sz="2000" i="1" dirty="0"/>
              <a:t>, </a:t>
            </a:r>
            <a:r>
              <a:rPr lang="fr-FR" sz="2000" i="1" dirty="0" err="1"/>
              <a:t>Russia</a:t>
            </a:r>
            <a:endParaRPr lang="fr-FR" sz="2000" i="1" dirty="0"/>
          </a:p>
          <a:p>
            <a:pPr algn="ctr"/>
            <a:r>
              <a:rPr lang="fr-FR" sz="2000" dirty="0"/>
              <a:t>Bruce R. Barrett</a:t>
            </a:r>
            <a:r>
              <a:rPr lang="fr-FR" sz="2000" i="1" dirty="0"/>
              <a:t>, Arizona State </a:t>
            </a:r>
            <a:r>
              <a:rPr lang="fr-FR" sz="2000" i="1" dirty="0" err="1"/>
              <a:t>University</a:t>
            </a:r>
            <a:r>
              <a:rPr lang="fr-FR" sz="2000" i="1" dirty="0"/>
              <a:t>, USA</a:t>
            </a:r>
          </a:p>
          <a:p>
            <a:pPr algn="ctr"/>
            <a:r>
              <a:rPr lang="en-US" sz="2000" dirty="0"/>
              <a:t>James P. Vary, Pieter Maris, </a:t>
            </a:r>
            <a:r>
              <a:rPr lang="en-US" sz="2000" i="1" dirty="0"/>
              <a:t>Iowa State University, USA</a:t>
            </a:r>
            <a:endParaRPr lang="fr-FR" sz="2000" i="1" dirty="0"/>
          </a:p>
          <a:p>
            <a:pPr algn="ctr"/>
            <a:endParaRPr lang="fr-FR" sz="2000" i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BCDCEB3A-4436-4F72-AE85-8631AC9291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58" y="5188138"/>
            <a:ext cx="818997" cy="81899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20826C15-57AA-4AC3-BB36-24074B9AB5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87" y="5345476"/>
            <a:ext cx="1906304" cy="42362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9840A856-1E84-45F9-BE55-128700F559D9}"/>
              </a:ext>
            </a:extLst>
          </p:cNvPr>
          <p:cNvSpPr/>
          <p:nvPr/>
        </p:nvSpPr>
        <p:spPr>
          <a:xfrm>
            <a:off x="6805220" y="6396268"/>
            <a:ext cx="522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Some slides  from </a:t>
            </a:r>
            <a:r>
              <a:rPr lang="en-US" altLang="ko-KR" b="1" dirty="0" err="1"/>
              <a:t>Nadezda</a:t>
            </a:r>
            <a:r>
              <a:rPr lang="en-US" altLang="ko-KR" b="1" dirty="0"/>
              <a:t> A. Smirnova &amp; </a:t>
            </a:r>
            <a:r>
              <a:rPr lang="en-US" altLang="ko-KR" b="1" dirty="0" err="1"/>
              <a:t>Ik</a:t>
            </a:r>
            <a:r>
              <a:rPr lang="en-US" altLang="ko-KR" b="1" dirty="0"/>
              <a:t> Jae Shin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767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692A607C-D6FE-4D32-B209-445E2859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0" y="484094"/>
            <a:ext cx="11278860" cy="619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4821DEC2-A28A-4429-A02B-06ECAE96A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48" y="631133"/>
            <a:ext cx="11422696" cy="55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2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1507969-2EF3-4F24-9C14-625C3E83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3" y="1250384"/>
            <a:ext cx="11573435" cy="47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2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222155A4-22B5-4AFA-878E-E59104780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3" y="920782"/>
            <a:ext cx="10750074" cy="53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5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F9F97D74-5294-46BC-AAF0-14514C7CA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540609"/>
            <a:ext cx="9869277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74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EC9DE9E-BAB3-41CA-9B9F-3DCFD95F6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35" y="846577"/>
            <a:ext cx="7502048" cy="57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399" y="149633"/>
            <a:ext cx="10515600" cy="62689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sz="3600" b="1" dirty="0"/>
              <a:t>Microscopic approaches to valence space interactions</a:t>
            </a:r>
            <a:endParaRPr lang="fr-FR" sz="36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41266" y="962993"/>
            <a:ext cx="111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ts val="250"/>
              </a:spcBef>
              <a:buSzPct val="45000"/>
              <a:buNone/>
              <a:defRPr/>
            </a:pPr>
            <a:r>
              <a:rPr lang="fr-FR" altLang="fr-FR" sz="2000" b="1" dirty="0" err="1">
                <a:solidFill>
                  <a:srgbClr val="0070C0"/>
                </a:solidFill>
              </a:rPr>
              <a:t>Many</a:t>
            </a:r>
            <a:r>
              <a:rPr lang="fr-FR" altLang="fr-FR" sz="2000" b="1" dirty="0">
                <a:solidFill>
                  <a:srgbClr val="0070C0"/>
                </a:solidFill>
              </a:rPr>
              <a:t>-body perturbation </a:t>
            </a:r>
            <a:r>
              <a:rPr lang="fr-FR" altLang="fr-FR" sz="2000" b="1" dirty="0" err="1">
                <a:solidFill>
                  <a:srgbClr val="0070C0"/>
                </a:solidFill>
              </a:rPr>
              <a:t>theory</a:t>
            </a:r>
            <a:r>
              <a:rPr lang="fr-FR" altLang="fr-FR" sz="2000" b="1" dirty="0">
                <a:solidFill>
                  <a:srgbClr val="0070C0"/>
                </a:solidFill>
              </a:rPr>
              <a:t> </a:t>
            </a:r>
            <a:r>
              <a:rPr lang="fr-FR" altLang="fr-FR" sz="2000" i="1" dirty="0">
                <a:solidFill>
                  <a:schemeClr val="accent3"/>
                </a:solidFill>
              </a:rPr>
              <a:t>(</a:t>
            </a:r>
            <a:r>
              <a:rPr lang="en-US" altLang="fr-FR" sz="1600" i="1" dirty="0">
                <a:solidFill>
                  <a:schemeClr val="bg2">
                    <a:lumMod val="50000"/>
                  </a:schemeClr>
                </a:solidFill>
              </a:rPr>
              <a:t>G.F. Bertsch, T</a:t>
            </a:r>
            <a:r>
              <a:rPr lang="fr-FR" altLang="fr-FR" sz="1600" i="1" dirty="0">
                <a:solidFill>
                  <a:schemeClr val="bg2">
                    <a:lumMod val="50000"/>
                  </a:schemeClr>
                </a:solidFill>
              </a:rPr>
              <a:t>.T.S. </a:t>
            </a:r>
            <a:r>
              <a:rPr lang="fr-FR" altLang="fr-FR" sz="1600" i="1" dirty="0" err="1">
                <a:solidFill>
                  <a:schemeClr val="bg2">
                    <a:lumMod val="50000"/>
                  </a:schemeClr>
                </a:solidFill>
              </a:rPr>
              <a:t>Kuo</a:t>
            </a:r>
            <a:r>
              <a:rPr lang="fr-FR" altLang="fr-FR" sz="1600" i="1" dirty="0">
                <a:solidFill>
                  <a:schemeClr val="bg2">
                    <a:lumMod val="50000"/>
                  </a:schemeClr>
                </a:solidFill>
              </a:rPr>
              <a:t>, G.F. Brown, </a:t>
            </a:r>
            <a:r>
              <a:rPr lang="fr-FR" altLang="fr-FR" sz="1600" i="1" dirty="0" err="1">
                <a:solidFill>
                  <a:schemeClr val="bg2">
                    <a:lumMod val="50000"/>
                  </a:schemeClr>
                </a:solidFill>
              </a:rPr>
              <a:t>B.R.Barrett</a:t>
            </a:r>
            <a:r>
              <a:rPr lang="fr-FR" altLang="fr-FR" sz="16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FR" altLang="fr-FR" sz="1600" i="1" dirty="0" err="1">
                <a:solidFill>
                  <a:schemeClr val="bg2">
                    <a:lumMod val="50000"/>
                  </a:schemeClr>
                </a:solidFill>
              </a:rPr>
              <a:t>M.Kirson</a:t>
            </a:r>
            <a:r>
              <a:rPr lang="fr-FR" altLang="fr-FR" sz="1600" i="1" dirty="0">
                <a:solidFill>
                  <a:schemeClr val="bg2">
                    <a:lumMod val="50000"/>
                  </a:schemeClr>
                </a:solidFill>
              </a:rPr>
              <a:t>, et al. - </a:t>
            </a:r>
            <a:r>
              <a:rPr lang="fr-FR" altLang="fr-FR" sz="1600" i="1" dirty="0" err="1">
                <a:solidFill>
                  <a:schemeClr val="bg2">
                    <a:lumMod val="50000"/>
                  </a:schemeClr>
                </a:solidFill>
              </a:rPr>
              <a:t>from</a:t>
            </a:r>
            <a:r>
              <a:rPr lang="fr-FR" altLang="fr-FR" sz="1600" i="1" dirty="0">
                <a:solidFill>
                  <a:schemeClr val="bg2">
                    <a:lumMod val="50000"/>
                  </a:schemeClr>
                </a:solidFill>
              </a:rPr>
              <a:t> 60’s)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2C664DA-CE7A-41BB-A5D1-65950DC92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2" y="1731841"/>
            <a:ext cx="2298111" cy="22520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E39453C-4AD8-4188-9BD4-94E8FD87E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24" y="1730315"/>
            <a:ext cx="2428246" cy="232825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8E0C951-1CAE-4E89-BE94-60CC5A00F267}"/>
              </a:ext>
            </a:extLst>
          </p:cNvPr>
          <p:cNvSpPr txBox="1"/>
          <p:nvPr/>
        </p:nvSpPr>
        <p:spPr>
          <a:xfrm>
            <a:off x="6209948" y="2824835"/>
            <a:ext cx="3378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If NN force is use, then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poor description of the monopole term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(spherical mean-field)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993089C1-820A-4744-83C2-71665878A293}"/>
              </a:ext>
            </a:extLst>
          </p:cNvPr>
          <p:cNvSpPr txBox="1"/>
          <p:nvPr/>
        </p:nvSpPr>
        <p:spPr>
          <a:xfrm>
            <a:off x="4430194" y="2894444"/>
            <a:ext cx="70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/>
              <a:t>22</a:t>
            </a:r>
            <a:r>
              <a:rPr lang="en-US" sz="2800" dirty="0"/>
              <a:t>O</a:t>
            </a:r>
            <a:endParaRPr lang="fr-FR" sz="28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E5237FF-CF2E-4CCF-B3DB-7B93B12B06D6}"/>
              </a:ext>
            </a:extLst>
          </p:cNvPr>
          <p:cNvSpPr txBox="1"/>
          <p:nvPr/>
        </p:nvSpPr>
        <p:spPr>
          <a:xfrm>
            <a:off x="1578639" y="2857869"/>
            <a:ext cx="69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/>
              <a:t>22</a:t>
            </a:r>
            <a:r>
              <a:rPr lang="en-US" sz="2800" dirty="0"/>
              <a:t>O</a:t>
            </a:r>
            <a:endParaRPr lang="fr-FR" sz="2800" dirty="0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xmlns="" id="{1A751277-1287-4263-B60F-F31B79919F86}"/>
              </a:ext>
            </a:extLst>
          </p:cNvPr>
          <p:cNvSpPr/>
          <p:nvPr/>
        </p:nvSpPr>
        <p:spPr>
          <a:xfrm rot="-5400000">
            <a:off x="9363083" y="3262659"/>
            <a:ext cx="274320" cy="4206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67F1212-0401-4B71-BE4E-2ECD1D4BA640}"/>
              </a:ext>
            </a:extLst>
          </p:cNvPr>
          <p:cNvSpPr/>
          <p:nvPr/>
        </p:nvSpPr>
        <p:spPr>
          <a:xfrm>
            <a:off x="9851233" y="2998719"/>
            <a:ext cx="19659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Missing 3N forces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(inclusion requires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resources !)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06D22685-686E-41DE-BEB1-2EF8A1FBCC10}"/>
              </a:ext>
            </a:extLst>
          </p:cNvPr>
          <p:cNvSpPr/>
          <p:nvPr/>
        </p:nvSpPr>
        <p:spPr>
          <a:xfrm>
            <a:off x="5050405" y="2426880"/>
            <a:ext cx="160274" cy="83777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777E3435-8A29-456F-B3E4-A335C2EA2192}"/>
              </a:ext>
            </a:extLst>
          </p:cNvPr>
          <p:cNvSpPr/>
          <p:nvPr/>
        </p:nvSpPr>
        <p:spPr>
          <a:xfrm>
            <a:off x="2130327" y="2635974"/>
            <a:ext cx="173904" cy="411893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AA1EB23B-1413-41D1-88A8-A67FE35E9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74" y="1342390"/>
            <a:ext cx="2695364" cy="151614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101D0F1A-FDA3-43BB-9065-138C959352F0}"/>
              </a:ext>
            </a:extLst>
          </p:cNvPr>
          <p:cNvSpPr txBox="1"/>
          <p:nvPr/>
        </p:nvSpPr>
        <p:spPr>
          <a:xfrm>
            <a:off x="7775226" y="1924709"/>
            <a:ext cx="77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Veff</a:t>
            </a:r>
            <a:r>
              <a:rPr lang="en-US" i="1" dirty="0"/>
              <a:t>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ce réservé du contenu 3">
                <a:extLst>
                  <a:ext uri="{FF2B5EF4-FFF2-40B4-BE49-F238E27FC236}">
                    <a16:creationId xmlns:a16="http://schemas.microsoft.com/office/drawing/2014/main" xmlns="" id="{C22F9E9E-F423-4225-B972-B47BBD2B8A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266" y="4168784"/>
                <a:ext cx="9285941" cy="27823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0" hangingPunct="0">
                  <a:spcBef>
                    <a:spcPts val="250"/>
                  </a:spcBef>
                  <a:buSzPct val="45000"/>
                  <a:buFont typeface="Arial" panose="020B0604020202020204" pitchFamily="34" charset="0"/>
                  <a:buNone/>
                  <a:defRPr/>
                </a:pPr>
                <a:r>
                  <a:rPr lang="fr-FR" altLang="fr-FR" sz="2000" b="1" dirty="0">
                    <a:solidFill>
                      <a:srgbClr val="4F81BD"/>
                    </a:solidFill>
                  </a:rPr>
                  <a:t>Non-</a:t>
                </a:r>
                <a:r>
                  <a:rPr lang="fr-FR" altLang="fr-FR" sz="2000" b="1" dirty="0" err="1">
                    <a:solidFill>
                      <a:srgbClr val="4F81BD"/>
                    </a:solidFill>
                  </a:rPr>
                  <a:t>perturbative</a:t>
                </a:r>
                <a:r>
                  <a:rPr lang="fr-FR" altLang="fr-FR" sz="2000" b="1" dirty="0">
                    <a:solidFill>
                      <a:srgbClr val="4F81BD"/>
                    </a:solidFill>
                  </a:rPr>
                  <a:t> </a:t>
                </a:r>
                <a:r>
                  <a:rPr lang="fr-FR" altLang="fr-FR" sz="2000" b="1" dirty="0" err="1">
                    <a:solidFill>
                      <a:srgbClr val="4F81BD"/>
                    </a:solidFill>
                  </a:rPr>
                  <a:t>approaches</a:t>
                </a:r>
                <a:r>
                  <a:rPr lang="fr-FR" altLang="fr-FR" sz="2000" b="1" dirty="0">
                    <a:solidFill>
                      <a:srgbClr val="4F81BD"/>
                    </a:solidFill>
                  </a:rPr>
                  <a:t> :</a:t>
                </a:r>
              </a:p>
              <a:p>
                <a:pPr marL="285750" indent="-285750" eaLnBrk="0" hangingPunct="0">
                  <a:spcBef>
                    <a:spcPts val="250"/>
                  </a:spcBef>
                  <a:buSzPct val="45000"/>
                  <a:buFont typeface="Wingdings" panose="05000000000000000000" pitchFamily="2" charset="2"/>
                  <a:buChar char="q"/>
                  <a:defRPr/>
                </a:pPr>
                <a:r>
                  <a:rPr lang="en-US" altLang="fr-FR" sz="2000" b="1" dirty="0"/>
                  <a:t>Valence-space In-</a:t>
                </a:r>
                <a:r>
                  <a:rPr lang="fr-FR" altLang="fr-FR" sz="2000" b="1" dirty="0"/>
                  <a:t>Medium </a:t>
                </a:r>
                <a:r>
                  <a:rPr lang="fr-FR" altLang="fr-FR" sz="2000" b="1" dirty="0" err="1"/>
                  <a:t>Similarity</a:t>
                </a:r>
                <a:r>
                  <a:rPr lang="fr-FR" altLang="fr-FR" sz="2000" b="1" dirty="0"/>
                  <a:t> </a:t>
                </a:r>
                <a:r>
                  <a:rPr lang="fr-FR" altLang="fr-FR" sz="2000" b="1" dirty="0" err="1"/>
                  <a:t>Renormalization</a:t>
                </a:r>
                <a:r>
                  <a:rPr lang="fr-FR" altLang="fr-FR" sz="2000" b="1" dirty="0"/>
                  <a:t> Group – IMSRG </a:t>
                </a:r>
                <a:r>
                  <a:rPr lang="fr-FR" altLang="fr-FR" sz="2000" dirty="0"/>
                  <a:t>(</a:t>
                </a:r>
                <a:r>
                  <a:rPr lang="fr-FR" altLang="fr-FR" sz="2000" i="1" dirty="0"/>
                  <a:t>NN + 3N</a:t>
                </a:r>
                <a:r>
                  <a:rPr lang="fr-FR" altLang="fr-FR" sz="2000" dirty="0"/>
                  <a:t>)</a:t>
                </a:r>
              </a:p>
              <a:p>
                <a:pPr marL="0" indent="0" eaLnBrk="0" hangingPunct="0">
                  <a:spcBef>
                    <a:spcPts val="250"/>
                  </a:spcBef>
                  <a:buSzPct val="45000"/>
                  <a:buFont typeface="Arial" panose="020B0604020202020204" pitchFamily="34" charset="0"/>
                  <a:buNone/>
                  <a:defRPr/>
                </a:pPr>
                <a:r>
                  <a:rPr lang="en-US" altLang="fr-FR" sz="2000" dirty="0"/>
                  <a:t>     </a:t>
                </a:r>
                <a:r>
                  <a:rPr lang="en-US" altLang="fr-FR" sz="1600" i="1" dirty="0">
                    <a:solidFill>
                      <a:schemeClr val="bg2">
                        <a:lumMod val="50000"/>
                      </a:schemeClr>
                    </a:solidFill>
                  </a:rPr>
                  <a:t>S.R. </a:t>
                </a:r>
                <a:r>
                  <a:rPr lang="en-US" altLang="fr-FR" sz="1600" i="1" dirty="0" err="1">
                    <a:solidFill>
                      <a:schemeClr val="bg2">
                        <a:lumMod val="50000"/>
                      </a:schemeClr>
                    </a:solidFill>
                  </a:rPr>
                  <a:t>Stroberg</a:t>
                </a:r>
                <a:r>
                  <a:rPr lang="en-US" altLang="fr-FR" sz="1600" i="1" dirty="0">
                    <a:solidFill>
                      <a:schemeClr val="bg2">
                        <a:lumMod val="50000"/>
                      </a:schemeClr>
                    </a:solidFill>
                  </a:rPr>
                  <a:t> et al, PRC93, 051301 (2016); PRL118, 032502 (2017)</a:t>
                </a:r>
                <a:endParaRPr lang="fr-FR" altLang="fr-FR" sz="1600" dirty="0"/>
              </a:p>
              <a:p>
                <a:pPr marL="285750" indent="-285750" eaLnBrk="0" hangingPunct="0">
                  <a:spcBef>
                    <a:spcPts val="250"/>
                  </a:spcBef>
                  <a:buSzPct val="45000"/>
                  <a:buFont typeface="Wingdings" panose="05000000000000000000" pitchFamily="2" charset="2"/>
                  <a:buChar char="q"/>
                  <a:defRPr/>
                </a:pPr>
                <a:r>
                  <a:rPr lang="en-US" altLang="fr-FR" sz="2000" b="1" dirty="0"/>
                  <a:t>O</a:t>
                </a:r>
                <a:r>
                  <a:rPr lang="fr-FR" altLang="fr-FR" sz="2000" b="1" dirty="0"/>
                  <a:t>LS transformation </a:t>
                </a:r>
                <a:r>
                  <a:rPr lang="fr-FR" altLang="fr-FR" sz="2000" b="1" dirty="0" err="1"/>
                  <a:t>applied</a:t>
                </a:r>
                <a:r>
                  <a:rPr lang="fr-FR" altLang="fr-FR" sz="2000" b="1" dirty="0"/>
                  <a:t> to NCSM </a:t>
                </a:r>
                <a:r>
                  <a:rPr lang="fr-FR" altLang="fr-FR" sz="2000" b="1" dirty="0" err="1"/>
                  <a:t>results</a:t>
                </a:r>
                <a:endParaRPr lang="fr-FR" altLang="fr-FR" sz="2000" b="1" dirty="0"/>
              </a:p>
              <a:p>
                <a:pPr marL="0" indent="0" eaLnBrk="0" hangingPunct="0">
                  <a:spcBef>
                    <a:spcPts val="250"/>
                  </a:spcBef>
                  <a:buSzPct val="45000"/>
                  <a:buFont typeface="Arial" panose="020B0604020202020204" pitchFamily="34" charset="0"/>
                  <a:buNone/>
                  <a:defRPr/>
                </a:pPr>
                <a:endParaRPr lang="fr-FR" altLang="fr-FR" sz="2000" dirty="0"/>
              </a:p>
              <a:p>
                <a:pPr marL="285750" indent="-285750" eaLnBrk="0" hangingPunct="0">
                  <a:spcBef>
                    <a:spcPts val="250"/>
                  </a:spcBef>
                  <a:buSzPct val="45000"/>
                  <a:buFont typeface="Wingdings" panose="05000000000000000000" pitchFamily="2" charset="2"/>
                  <a:buChar char="q"/>
                  <a:defRPr/>
                </a:pPr>
                <a:endParaRPr lang="fr-FR" altLang="fr-FR" sz="2000" b="1" dirty="0"/>
              </a:p>
              <a:p>
                <a:pPr marL="285750" indent="-285750" eaLnBrk="0" hangingPunct="0">
                  <a:spcBef>
                    <a:spcPts val="250"/>
                  </a:spcBef>
                  <a:buSzPct val="45000"/>
                  <a:buFont typeface="Wingdings" panose="05000000000000000000" pitchFamily="2" charset="2"/>
                  <a:buChar char="q"/>
                  <a:defRPr/>
                </a:pPr>
                <a:r>
                  <a:rPr lang="fr-FR" altLang="fr-FR" sz="2000" b="1" dirty="0" err="1"/>
                  <a:t>Coupled</a:t>
                </a:r>
                <a:r>
                  <a:rPr lang="fr-FR" altLang="fr-FR" sz="2000" b="1" dirty="0"/>
                  <a:t>-cluster </a:t>
                </a:r>
                <a:r>
                  <a:rPr lang="fr-FR" altLang="fr-FR" sz="2000" b="1" dirty="0" err="1"/>
                  <a:t>theory</a:t>
                </a:r>
                <a:r>
                  <a:rPr lang="fr-FR" altLang="fr-FR" sz="2000" b="1" dirty="0"/>
                  <a:t> </a:t>
                </a:r>
                <a14:m>
                  <m:oMath xmlns:m="http://schemas.openxmlformats.org/officeDocument/2006/math">
                    <m:r>
                      <a:rPr lang="fr-FR" altLang="fr-F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altLang="fr-FR" sz="2000" i="1" dirty="0" smtClean="0">
                        <a:latin typeface="Cambria Math" panose="02040503050406030204" pitchFamily="18" charset="0"/>
                      </a:rPr>
                      <m:t>𝑁𝑁</m:t>
                    </m:r>
                    <m:r>
                      <a:rPr lang="fr-FR" altLang="fr-FR" sz="2000" i="1" dirty="0" smtClean="0">
                        <a:latin typeface="Cambria Math" panose="02040503050406030204" pitchFamily="18" charset="0"/>
                      </a:rPr>
                      <m:t> + 3</m:t>
                    </m:r>
                    <m:r>
                      <a:rPr lang="fr-FR" altLang="fr-FR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altLang="fr-FR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altLang="fr-FR" sz="2000" dirty="0"/>
              </a:p>
              <a:p>
                <a:pPr marL="0" indent="0" eaLnBrk="0" hangingPunct="0">
                  <a:spcBef>
                    <a:spcPts val="250"/>
                  </a:spcBef>
                  <a:buSzPct val="45000"/>
                  <a:buFont typeface="Arial" panose="020B0604020202020204" pitchFamily="34" charset="0"/>
                  <a:buNone/>
                  <a:defRPr/>
                </a:pPr>
                <a:r>
                  <a:rPr lang="en-US" altLang="fr-FR" sz="2000" dirty="0"/>
                  <a:t>     </a:t>
                </a:r>
                <a:r>
                  <a:rPr lang="en-US" altLang="fr-FR" sz="1600" i="1" dirty="0">
                    <a:solidFill>
                      <a:schemeClr val="bg2">
                        <a:lumMod val="50000"/>
                      </a:schemeClr>
                    </a:solidFill>
                  </a:rPr>
                  <a:t>G.R. Jansen et al, PRC94, 011301 (2016); Z.H. Sun, T.D. Morris, G. Hagen et al, PRC98 (2018)</a:t>
                </a:r>
                <a:endParaRPr lang="en-US" altLang="fr-FR" sz="1600" dirty="0"/>
              </a:p>
              <a:p>
                <a:pPr marL="0" lvl="1" eaLnBrk="0" hangingPunct="0">
                  <a:spcBef>
                    <a:spcPts val="250"/>
                  </a:spcBef>
                  <a:buSzPct val="45000"/>
                  <a:defRPr/>
                </a:pPr>
                <a:endParaRPr lang="fr-FR" altLang="fr-FR" sz="1200" i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Espace réservé du contenu 3">
                <a:extLst>
                  <a:ext uri="{FF2B5EF4-FFF2-40B4-BE49-F238E27FC236}">
                    <a16:creationId xmlns:a16="http://schemas.microsoft.com/office/drawing/2014/main" id="{C22F9E9E-F423-4225-B972-B47BBD2B8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66" y="4168784"/>
                <a:ext cx="9285941" cy="2782300"/>
              </a:xfrm>
              <a:prstGeom prst="rect">
                <a:avLst/>
              </a:prstGeom>
              <a:blipFill>
                <a:blip r:embed="rId5"/>
                <a:stretch>
                  <a:fillRect l="-722" t="-2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E4AFBBF-9A43-42D7-A2AD-9BABD5E44E0A}"/>
              </a:ext>
            </a:extLst>
          </p:cNvPr>
          <p:cNvSpPr/>
          <p:nvPr/>
        </p:nvSpPr>
        <p:spPr>
          <a:xfrm>
            <a:off x="533399" y="5401802"/>
            <a:ext cx="10318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E. </a:t>
            </a:r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</a:rPr>
              <a:t>Dikmen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, A. </a:t>
            </a:r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</a:rPr>
              <a:t>Lisetskiy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, B.R. Barrett, P. Maris, A.M. </a:t>
            </a:r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</a:rPr>
              <a:t>Shirokov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, J.P. Vary, PRC91, 064301 (2015)</a:t>
            </a:r>
            <a:r>
              <a:rPr lang="en-GB" altLang="fr-FR" sz="16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</a:rPr>
              <a:t>N.Smirnova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</a:rPr>
              <a:t>, B.R. Barrett, I.J. Shin,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</a:rPr>
              <a:t>Y.Kim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</a:rPr>
              <a:t>, A.M.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</a:rPr>
              <a:t>Shirokov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</a:rPr>
              <a:t>, E. </a:t>
            </a:r>
            <a:r>
              <a:rPr lang="en-GB" sz="1600" i="1" dirty="0" err="1">
                <a:solidFill>
                  <a:schemeClr val="bg2">
                    <a:lumMod val="50000"/>
                  </a:schemeClr>
                </a:solidFill>
              </a:rPr>
              <a:t>Dikmen</a:t>
            </a:r>
            <a:r>
              <a:rPr lang="en-GB" sz="1600" i="1" dirty="0">
                <a:solidFill>
                  <a:schemeClr val="bg2">
                    <a:lumMod val="50000"/>
                  </a:schemeClr>
                </a:solidFill>
              </a:rPr>
              <a:t>, P. Maris, J.P. Vary, PRC100, 054329 (2019)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620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4ED8A7-1AE0-4AAE-972D-1965995BB623}"/>
              </a:ext>
            </a:extLst>
          </p:cNvPr>
          <p:cNvSpPr txBox="1"/>
          <p:nvPr/>
        </p:nvSpPr>
        <p:spPr>
          <a:xfrm>
            <a:off x="1524000" y="76267"/>
            <a:ext cx="914400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defTabSz="457200" latinLnBrk="0">
              <a:defRPr/>
            </a:pPr>
            <a:endParaRPr lang="ko-KR" altLang="en-US" sz="2800" dirty="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C20A7CA7-195E-4715-AAF0-B1A340A3F699}"/>
              </a:ext>
            </a:extLst>
          </p:cNvPr>
          <p:cNvGrpSpPr/>
          <p:nvPr/>
        </p:nvGrpSpPr>
        <p:grpSpPr>
          <a:xfrm>
            <a:off x="1524000" y="0"/>
            <a:ext cx="9144000" cy="77638"/>
            <a:chOff x="0" y="0"/>
            <a:chExt cx="9144000" cy="77638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4DF53DA2-3ACB-4FB9-BD2A-6876930C2841}"/>
                </a:ext>
              </a:extLst>
            </p:cNvPr>
            <p:cNvSpPr/>
            <p:nvPr/>
          </p:nvSpPr>
          <p:spPr>
            <a:xfrm>
              <a:off x="0" y="0"/>
              <a:ext cx="793630" cy="77638"/>
            </a:xfrm>
            <a:prstGeom prst="rect">
              <a:avLst/>
            </a:prstGeom>
            <a:solidFill>
              <a:srgbClr val="AF272F"/>
            </a:solidFill>
            <a:ln>
              <a:solidFill>
                <a:srgbClr val="AF27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latinLnBrk="0">
                <a:defRPr/>
              </a:pPr>
              <a:endParaRPr lang="ko-KR" altLang="en-US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3514562E-D392-4983-982B-596A52E272A4}"/>
                </a:ext>
              </a:extLst>
            </p:cNvPr>
            <p:cNvSpPr/>
            <p:nvPr/>
          </p:nvSpPr>
          <p:spPr>
            <a:xfrm>
              <a:off x="802256" y="0"/>
              <a:ext cx="8341744" cy="77638"/>
            </a:xfrm>
            <a:prstGeom prst="rect">
              <a:avLst/>
            </a:prstGeom>
            <a:solidFill>
              <a:srgbClr val="666366"/>
            </a:solidFill>
            <a:ln>
              <a:solidFill>
                <a:srgbClr val="666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latinLnBrk="0">
                <a:defRPr/>
              </a:pPr>
              <a:endParaRPr lang="ko-KR" altLang="en-US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</p:grpSp>
      <p:sp>
        <p:nvSpPr>
          <p:cNvPr id="9" name="제목 34">
            <a:extLst>
              <a:ext uri="{FF2B5EF4-FFF2-40B4-BE49-F238E27FC236}">
                <a16:creationId xmlns:a16="http://schemas.microsoft.com/office/drawing/2014/main" xmlns="" id="{A6482F29-5F30-4AF5-B9ED-4BF005AA0EBB}"/>
              </a:ext>
            </a:extLst>
          </p:cNvPr>
          <p:cNvSpPr txBox="1">
            <a:spLocks/>
          </p:cNvSpPr>
          <p:nvPr/>
        </p:nvSpPr>
        <p:spPr>
          <a:xfrm>
            <a:off x="1524000" y="107360"/>
            <a:ext cx="9057940" cy="4485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26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Effective shell-model interactions from Daejeon 16</a:t>
            </a:r>
            <a:endParaRPr lang="ko-KR" altLang="en-US" sz="2600" b="1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FA5BA257-E200-49E3-ACEE-6F835553D944}"/>
              </a:ext>
            </a:extLst>
          </p:cNvPr>
          <p:cNvSpPr/>
          <p:nvPr/>
        </p:nvSpPr>
        <p:spPr>
          <a:xfrm>
            <a:off x="815789" y="727801"/>
            <a:ext cx="10802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MR9"/>
              </a:rPr>
              <a:t>A new (not fully though) microscopic effective shell-model interactions in the valence </a:t>
            </a:r>
            <a:r>
              <a:rPr lang="en-US" altLang="ko-KR" dirty="0" err="1">
                <a:latin typeface="CMMI9"/>
              </a:rPr>
              <a:t>sd</a:t>
            </a:r>
            <a:r>
              <a:rPr lang="en-US" altLang="ko-KR" dirty="0">
                <a:latin typeface="CMMI9"/>
              </a:rPr>
              <a:t> </a:t>
            </a:r>
            <a:r>
              <a:rPr lang="en-US" altLang="ko-KR" dirty="0">
                <a:latin typeface="CMR9"/>
              </a:rPr>
              <a:t>shell are obtained from the modern Daejeon16 nucleon-nucleon potential</a:t>
            </a:r>
            <a:endParaRPr lang="ko-KR" altLang="en-US" i="1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1D2D4AB9-F3A0-4B00-AF06-755CFA095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21" y="1374132"/>
            <a:ext cx="9292679" cy="50638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EB1286-5AFB-42C1-801B-9E7EA74E2A40}"/>
              </a:ext>
            </a:extLst>
          </p:cNvPr>
          <p:cNvSpPr txBox="1"/>
          <p:nvPr/>
        </p:nvSpPr>
        <p:spPr>
          <a:xfrm>
            <a:off x="5676601" y="152664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N</a:t>
            </a:r>
            <a:r>
              <a:rPr lang="en-US" altLang="ko-KR" baseline="-25000" dirty="0" err="1"/>
              <a:t>max</a:t>
            </a:r>
            <a:r>
              <a:rPr lang="en-US" altLang="ko-KR" dirty="0"/>
              <a:t> =4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E0E114EB-5365-41F3-A000-1C1ACD93A3CB}"/>
              </a:ext>
            </a:extLst>
          </p:cNvPr>
          <p:cNvSpPr/>
          <p:nvPr/>
        </p:nvSpPr>
        <p:spPr>
          <a:xfrm>
            <a:off x="1097092" y="6458568"/>
            <a:ext cx="109774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 err="1"/>
              <a:t>N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A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Smirnova</a:t>
            </a:r>
            <a:r>
              <a:rPr lang="ko-KR" altLang="en-US" sz="1500" dirty="0"/>
              <a:t>, </a:t>
            </a:r>
            <a:r>
              <a:rPr lang="ko-KR" altLang="en-US" sz="1500" dirty="0" err="1"/>
              <a:t>B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R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Barrett</a:t>
            </a:r>
            <a:r>
              <a:rPr lang="ko-KR" altLang="en-US" sz="1500" dirty="0"/>
              <a:t>, </a:t>
            </a:r>
            <a:r>
              <a:rPr lang="ko-KR" altLang="en-US" sz="1500" dirty="0" err="1"/>
              <a:t>Y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Kim</a:t>
            </a:r>
            <a:r>
              <a:rPr lang="ko-KR" altLang="en-US" sz="1500" dirty="0"/>
              <a:t>, </a:t>
            </a:r>
            <a:r>
              <a:rPr lang="ko-KR" altLang="en-US" sz="1500" dirty="0" err="1"/>
              <a:t>I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J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Shin</a:t>
            </a:r>
            <a:r>
              <a:rPr lang="ko-KR" altLang="en-US" sz="1500" dirty="0"/>
              <a:t>, </a:t>
            </a:r>
            <a:r>
              <a:rPr lang="ko-KR" altLang="en-US" sz="1500" dirty="0" err="1"/>
              <a:t>et</a:t>
            </a:r>
            <a:r>
              <a:rPr lang="ko-KR" altLang="en-US" sz="1500" dirty="0"/>
              <a:t> </a:t>
            </a:r>
            <a:r>
              <a:rPr lang="ko-KR" altLang="en-US" sz="1500" dirty="0" err="1"/>
              <a:t>al</a:t>
            </a:r>
            <a:r>
              <a:rPr lang="ko-KR" altLang="en-US" sz="1500" dirty="0"/>
              <a:t>, </a:t>
            </a:r>
            <a:r>
              <a:rPr lang="ko-KR" altLang="en-US" sz="1500" i="1" dirty="0" err="1"/>
              <a:t>Effective</a:t>
            </a:r>
            <a:r>
              <a:rPr lang="ko-KR" altLang="en-US" sz="1500" i="1" dirty="0"/>
              <a:t> </a:t>
            </a:r>
            <a:r>
              <a:rPr lang="ko-KR" altLang="en-US" sz="1500" i="1" dirty="0" err="1"/>
              <a:t>interactions</a:t>
            </a:r>
            <a:r>
              <a:rPr lang="ko-KR" altLang="en-US" sz="1500" i="1" dirty="0"/>
              <a:t> </a:t>
            </a:r>
            <a:r>
              <a:rPr lang="ko-KR" altLang="en-US" sz="1500" i="1" dirty="0" err="1"/>
              <a:t>in</a:t>
            </a:r>
            <a:r>
              <a:rPr lang="ko-KR" altLang="en-US" sz="1500" i="1" dirty="0"/>
              <a:t> </a:t>
            </a:r>
            <a:r>
              <a:rPr lang="ko-KR" altLang="en-US" sz="1500" i="1" dirty="0" err="1"/>
              <a:t>the</a:t>
            </a:r>
            <a:r>
              <a:rPr lang="ko-KR" altLang="en-US" sz="1500" i="1" dirty="0"/>
              <a:t> </a:t>
            </a:r>
            <a:r>
              <a:rPr lang="ko-KR" altLang="en-US" sz="1500" i="1" dirty="0" err="1"/>
              <a:t>sd</a:t>
            </a:r>
            <a:r>
              <a:rPr lang="ko-KR" altLang="en-US" sz="1500" i="1" dirty="0"/>
              <a:t> </a:t>
            </a:r>
            <a:r>
              <a:rPr lang="ko-KR" altLang="en-US" sz="1500" i="1" dirty="0" err="1"/>
              <a:t>shell</a:t>
            </a:r>
            <a:r>
              <a:rPr lang="ko-KR" altLang="en-US" sz="1500" dirty="0"/>
              <a:t>,  </a:t>
            </a:r>
            <a:r>
              <a:rPr lang="ko-KR" altLang="en-US" sz="1500" dirty="0" err="1"/>
              <a:t>Phys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Rev</a:t>
            </a:r>
            <a:r>
              <a:rPr lang="ko-KR" altLang="en-US" sz="1500" dirty="0"/>
              <a:t>. C 100 (2019) 5, 054329</a:t>
            </a:r>
          </a:p>
        </p:txBody>
      </p:sp>
    </p:spTree>
    <p:extLst>
      <p:ext uri="{BB962C8B-B14F-4D97-AF65-F5344CB8AC3E}">
        <p14:creationId xmlns:p14="http://schemas.microsoft.com/office/powerpoint/2010/main" val="1562067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F1E65168-3C79-4D01-ADD9-F1640021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37" y="1362018"/>
            <a:ext cx="7398749" cy="413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83309E-8523-4B0B-8ECB-6CAC43821427}"/>
              </a:ext>
            </a:extLst>
          </p:cNvPr>
          <p:cNvSpPr txBox="1"/>
          <p:nvPr/>
        </p:nvSpPr>
        <p:spPr>
          <a:xfrm>
            <a:off x="5548253" y="88195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N</a:t>
            </a:r>
            <a:r>
              <a:rPr lang="en-US" altLang="ko-KR" baseline="-25000" dirty="0" err="1"/>
              <a:t>max</a:t>
            </a:r>
            <a:r>
              <a:rPr lang="en-US" altLang="ko-KR" dirty="0"/>
              <a:t> =6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C9FF5C4-B604-45C2-BC00-8BF7309B2AB9}"/>
              </a:ext>
            </a:extLst>
          </p:cNvPr>
          <p:cNvSpPr/>
          <p:nvPr/>
        </p:nvSpPr>
        <p:spPr>
          <a:xfrm>
            <a:off x="3538540" y="6105862"/>
            <a:ext cx="5611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/>
              <a:t>I. J. Shin, </a:t>
            </a:r>
            <a:r>
              <a:rPr lang="ko-KR" altLang="en-US" sz="1500" dirty="0" err="1"/>
              <a:t>N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A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Smirnova</a:t>
            </a:r>
            <a:r>
              <a:rPr lang="ko-KR" altLang="en-US" sz="1500" dirty="0"/>
              <a:t>, </a:t>
            </a:r>
            <a:r>
              <a:rPr lang="ko-KR" altLang="en-US" sz="1500" dirty="0" err="1"/>
              <a:t>Y</a:t>
            </a:r>
            <a:r>
              <a:rPr lang="en-US" altLang="ko-KR" sz="1500" dirty="0"/>
              <a:t>K, et al, </a:t>
            </a:r>
            <a:r>
              <a:rPr lang="en-US" altLang="ko-KR" sz="1500" i="1" dirty="0"/>
              <a:t>submitted to PRC</a:t>
            </a:r>
            <a:endParaRPr lang="ko-KR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68696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136782CB-0A0F-4AC4-B2FB-A9B0893D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32" y="1220703"/>
            <a:ext cx="7677852" cy="4694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C55FD-25A4-4327-AFC0-60C7FE9D4642}"/>
              </a:ext>
            </a:extLst>
          </p:cNvPr>
          <p:cNvSpPr txBox="1"/>
          <p:nvPr/>
        </p:nvSpPr>
        <p:spPr>
          <a:xfrm>
            <a:off x="5470345" y="60312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N</a:t>
            </a:r>
            <a:r>
              <a:rPr lang="en-US" altLang="ko-KR" baseline="-25000" dirty="0" err="1"/>
              <a:t>max</a:t>
            </a:r>
            <a:r>
              <a:rPr lang="en-US" altLang="ko-KR" dirty="0"/>
              <a:t> =6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5BA5005F-1088-43C8-A339-7F7ABD149088}"/>
              </a:ext>
            </a:extLst>
          </p:cNvPr>
          <p:cNvSpPr/>
          <p:nvPr/>
        </p:nvSpPr>
        <p:spPr>
          <a:xfrm>
            <a:off x="4104402" y="6356636"/>
            <a:ext cx="5611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/>
              <a:t>I. J. Shin, </a:t>
            </a:r>
            <a:r>
              <a:rPr lang="ko-KR" altLang="en-US" sz="1500" dirty="0" err="1"/>
              <a:t>N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A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Smirnova</a:t>
            </a:r>
            <a:r>
              <a:rPr lang="ko-KR" altLang="en-US" sz="1500" dirty="0"/>
              <a:t>, </a:t>
            </a:r>
            <a:r>
              <a:rPr lang="ko-KR" altLang="en-US" sz="1500" dirty="0" err="1"/>
              <a:t>Y</a:t>
            </a:r>
            <a:r>
              <a:rPr lang="en-US" altLang="ko-KR" sz="1500" dirty="0"/>
              <a:t>K, et al, </a:t>
            </a:r>
            <a:r>
              <a:rPr lang="en-US" altLang="ko-KR" sz="1500" i="1" dirty="0"/>
              <a:t>submitted to PRC</a:t>
            </a:r>
            <a:endParaRPr lang="ko-KR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99274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6574" y="1195593"/>
            <a:ext cx="10545619" cy="51297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(ab initio) nuclear shell model and current status of microscopic interactions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Previous results: </a:t>
            </a:r>
            <a:r>
              <a:rPr lang="en-US" sz="2400" i="1" dirty="0">
                <a:solidFill>
                  <a:schemeClr val="tx1"/>
                </a:solidFill>
              </a:rPr>
              <a:t>ab-initio</a:t>
            </a:r>
            <a:r>
              <a:rPr lang="en-US" sz="2400" dirty="0">
                <a:solidFill>
                  <a:schemeClr val="tx1"/>
                </a:solidFill>
              </a:rPr>
              <a:t> effective </a:t>
            </a:r>
            <a:r>
              <a:rPr lang="en-US" sz="2400" dirty="0" err="1">
                <a:solidFill>
                  <a:schemeClr val="tx1"/>
                </a:solidFill>
              </a:rPr>
              <a:t>sd</a:t>
            </a:r>
            <a:r>
              <a:rPr lang="en-US" sz="2400" dirty="0">
                <a:solidFill>
                  <a:schemeClr val="tx1"/>
                </a:solidFill>
              </a:rPr>
              <a:t>-shell Hamiltonian from the NCSM solution for A=18 via Okubo-Lee-Suzuki (OLS) similarity transformation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Proposed project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	- Improvement and charge-dependence of the Daejeon16 potential;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	- Derivation of the effective interaction of </a:t>
            </a:r>
            <a:r>
              <a:rPr lang="en-US" sz="2400" i="1" dirty="0">
                <a:solidFill>
                  <a:schemeClr val="tx1"/>
                </a:solidFill>
              </a:rPr>
              <a:t>p-</a:t>
            </a:r>
            <a:r>
              <a:rPr lang="en-US" sz="2400" i="1" dirty="0" err="1">
                <a:solidFill>
                  <a:schemeClr val="tx1"/>
                </a:solidFill>
              </a:rPr>
              <a:t>sd</a:t>
            </a:r>
            <a:r>
              <a:rPr lang="en-US" sz="2400" i="1" dirty="0">
                <a:solidFill>
                  <a:schemeClr val="tx1"/>
                </a:solidFill>
              </a:rPr>
              <a:t>-pf</a:t>
            </a:r>
            <a:r>
              <a:rPr lang="en-US" sz="2400" dirty="0">
                <a:solidFill>
                  <a:schemeClr val="tx1"/>
                </a:solidFill>
              </a:rPr>
              <a:t> shell model space.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</a:rPr>
              <a:t>Conclusions and prospects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10994" y="147157"/>
            <a:ext cx="8149752" cy="771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Ab-initio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Shell Model for Nuclear Structure</a:t>
            </a:r>
            <a:endParaRPr lang="fr-F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5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23936E-6BFD-48B6-8D59-24C058E36985}"/>
              </a:ext>
            </a:extLst>
          </p:cNvPr>
          <p:cNvSpPr txBox="1"/>
          <p:nvPr/>
        </p:nvSpPr>
        <p:spPr>
          <a:xfrm>
            <a:off x="5298126" y="3611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N</a:t>
            </a:r>
            <a:r>
              <a:rPr lang="en-US" altLang="ko-KR" baseline="-25000" dirty="0" err="1"/>
              <a:t>max</a:t>
            </a:r>
            <a:r>
              <a:rPr lang="en-US" altLang="ko-KR" dirty="0"/>
              <a:t> =6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93E4AB26-5BDA-43E8-A596-6C033901DE96}"/>
              </a:ext>
            </a:extLst>
          </p:cNvPr>
          <p:cNvSpPr/>
          <p:nvPr/>
        </p:nvSpPr>
        <p:spPr>
          <a:xfrm>
            <a:off x="4268420" y="6335221"/>
            <a:ext cx="5611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/>
              <a:t>I. J. Shin, </a:t>
            </a:r>
            <a:r>
              <a:rPr lang="ko-KR" altLang="en-US" sz="1500" dirty="0" err="1"/>
              <a:t>N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A</a:t>
            </a:r>
            <a:r>
              <a:rPr lang="ko-KR" altLang="en-US" sz="1500" dirty="0"/>
              <a:t>. </a:t>
            </a:r>
            <a:r>
              <a:rPr lang="ko-KR" altLang="en-US" sz="1500" dirty="0" err="1"/>
              <a:t>Smirnova</a:t>
            </a:r>
            <a:r>
              <a:rPr lang="ko-KR" altLang="en-US" sz="1500" dirty="0"/>
              <a:t>, </a:t>
            </a:r>
            <a:r>
              <a:rPr lang="ko-KR" altLang="en-US" sz="1500" dirty="0" err="1"/>
              <a:t>Y</a:t>
            </a:r>
            <a:r>
              <a:rPr lang="en-US" altLang="ko-KR" sz="1500" dirty="0"/>
              <a:t>K, et al, </a:t>
            </a:r>
            <a:r>
              <a:rPr lang="en-US" altLang="ko-KR" sz="1500" i="1" dirty="0"/>
              <a:t>submitted to PRC</a:t>
            </a:r>
            <a:endParaRPr lang="ko-KR" altLang="en-US" sz="1500" i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B23F216C-3561-44B6-95F6-91AF6D4E3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22" y="995068"/>
            <a:ext cx="7210593" cy="50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84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300" y="140793"/>
            <a:ext cx="10515600" cy="61380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b="1" dirty="0"/>
              <a:t>Goals of the proposed Project</a:t>
            </a:r>
            <a:endParaRPr lang="fr-FR" sz="36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94783" y="1562563"/>
            <a:ext cx="11772678" cy="340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ts val="25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Improvement of the Daejeon16 potential (refining of Phase-Equivalent Transformations up to A=17 to get robust single-particle energies and to avoid monopole adjustments and) – work in progress</a:t>
            </a:r>
          </a:p>
          <a:p>
            <a:pPr marL="285750" indent="-285750" eaLnBrk="0" hangingPunct="0">
              <a:spcBef>
                <a:spcPts val="250"/>
              </a:spcBef>
              <a:buSzPct val="45000"/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 marL="285750" indent="-285750" eaLnBrk="0" hangingPunct="0">
              <a:spcBef>
                <a:spcPts val="25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Incorporation of the charge-dependence (pp, </a:t>
            </a:r>
            <a:r>
              <a:rPr lang="en-US" sz="2400" dirty="0" err="1"/>
              <a:t>nn</a:t>
            </a:r>
            <a:r>
              <a:rPr lang="en-US" sz="2400" dirty="0"/>
              <a:t> and </a:t>
            </a:r>
            <a:r>
              <a:rPr lang="en-US" sz="2400" dirty="0" err="1"/>
              <a:t>pn</a:t>
            </a:r>
            <a:r>
              <a:rPr lang="en-US" sz="2400" dirty="0"/>
              <a:t> channels) !</a:t>
            </a:r>
          </a:p>
          <a:p>
            <a:pPr marL="285750" indent="-285750" eaLnBrk="0" hangingPunct="0">
              <a:spcBef>
                <a:spcPts val="250"/>
              </a:spcBef>
              <a:buSzPct val="45000"/>
              <a:buFont typeface="Wingdings" panose="05000000000000000000" pitchFamily="2" charset="2"/>
              <a:buChar char="q"/>
              <a:defRPr/>
            </a:pPr>
            <a:endParaRPr lang="en-US" sz="2400" dirty="0"/>
          </a:p>
          <a:p>
            <a:pPr marL="285750" indent="-285750" eaLnBrk="0" hangingPunct="0">
              <a:spcBef>
                <a:spcPts val="25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n-US" altLang="ko-KR" sz="2400" dirty="0"/>
              <a:t>Derivation of the effective interaction of </a:t>
            </a:r>
            <a:r>
              <a:rPr lang="en-US" altLang="ko-KR" sz="2400" i="1" dirty="0"/>
              <a:t>p-</a:t>
            </a:r>
            <a:r>
              <a:rPr lang="en-US" altLang="ko-KR" sz="2400" i="1" dirty="0" err="1"/>
              <a:t>sd</a:t>
            </a:r>
            <a:r>
              <a:rPr lang="en-US" altLang="ko-KR" sz="2400" i="1" dirty="0"/>
              <a:t>-pf</a:t>
            </a:r>
            <a:r>
              <a:rPr lang="en-US" altLang="ko-KR" sz="2400" dirty="0"/>
              <a:t> shell model space</a:t>
            </a:r>
            <a:endParaRPr lang="en-US" sz="2400" dirty="0"/>
          </a:p>
          <a:p>
            <a:pPr marL="0" indent="0" algn="just">
              <a:buNone/>
            </a:pPr>
            <a:endParaRPr lang="en-US" altLang="ko-KR" sz="2400" dirty="0"/>
          </a:p>
          <a:p>
            <a:pPr marL="0" lvl="1" eaLnBrk="0" hangingPunct="0">
              <a:spcBef>
                <a:spcPts val="250"/>
              </a:spcBef>
              <a:buSzPct val="45000"/>
              <a:defRPr/>
            </a:pPr>
            <a:endParaRPr lang="fr-FR" altLang="fr-FR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84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300" y="140793"/>
            <a:ext cx="10515600" cy="89442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b="1" dirty="0"/>
              <a:t>Conclusions and Perspectives</a:t>
            </a:r>
            <a:endParaRPr lang="fr-FR" sz="36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352" y="1323256"/>
            <a:ext cx="11110699" cy="397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ts val="250"/>
              </a:spcBef>
              <a:buSzPct val="45000"/>
              <a:buNone/>
              <a:defRPr/>
            </a:pPr>
            <a:endParaRPr lang="en-GB" altLang="fr-FR" sz="2400" dirty="0"/>
          </a:p>
          <a:p>
            <a:pPr marL="285750" indent="-285750" eaLnBrk="0" hangingPunct="0">
              <a:spcBef>
                <a:spcPts val="25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n-GB" altLang="fr-FR" sz="2400" dirty="0" err="1"/>
              <a:t>Micrscopic</a:t>
            </a:r>
            <a:r>
              <a:rPr lang="en-GB" altLang="fr-FR" sz="2400" dirty="0"/>
              <a:t> valence-space interactions obtained via OLS transformation of the NCSM solution look encouraging.</a:t>
            </a:r>
          </a:p>
          <a:p>
            <a:pPr marL="285750" indent="-285750" eaLnBrk="0" hangingPunct="0">
              <a:spcBef>
                <a:spcPts val="250"/>
              </a:spcBef>
              <a:buSzPct val="45000"/>
              <a:buFont typeface="Wingdings" panose="05000000000000000000" pitchFamily="2" charset="2"/>
              <a:buChar char="q"/>
              <a:defRPr/>
            </a:pPr>
            <a:endParaRPr lang="en-GB" altLang="fr-FR" sz="2400" dirty="0"/>
          </a:p>
          <a:p>
            <a:pPr marL="285750" indent="-285750" eaLnBrk="0" hangingPunct="0">
              <a:spcBef>
                <a:spcPts val="25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n-GB" altLang="fr-FR" sz="2400" dirty="0"/>
              <a:t>This work paves the way towards microscopic foundations of the nuclear shell model and links it to the </a:t>
            </a:r>
            <a:r>
              <a:rPr lang="en-GB" altLang="fr-FR" sz="2400" i="1" dirty="0"/>
              <a:t>ab-initio</a:t>
            </a:r>
            <a:r>
              <a:rPr lang="en-GB" altLang="fr-FR" sz="2400" dirty="0"/>
              <a:t> nuclear theory</a:t>
            </a:r>
          </a:p>
          <a:p>
            <a:pPr marL="285750" indent="-285750" eaLnBrk="0" hangingPunct="0">
              <a:spcBef>
                <a:spcPts val="250"/>
              </a:spcBef>
              <a:buSzPct val="45000"/>
              <a:buFont typeface="Wingdings" panose="05000000000000000000" pitchFamily="2" charset="2"/>
              <a:buChar char="q"/>
              <a:defRPr/>
            </a:pPr>
            <a:endParaRPr lang="en-GB" altLang="fr-FR" sz="2400" dirty="0"/>
          </a:p>
          <a:p>
            <a:pPr marL="285750" indent="-285750" eaLnBrk="0" hangingPunct="0">
              <a:spcBef>
                <a:spcPts val="250"/>
              </a:spcBef>
              <a:buSzPct val="45000"/>
              <a:buFont typeface="Wingdings" panose="05000000000000000000" pitchFamily="2" charset="2"/>
              <a:buChar char="q"/>
              <a:defRPr/>
            </a:pPr>
            <a:r>
              <a:rPr lang="en-GB" altLang="fr-FR" sz="2400" dirty="0"/>
              <a:t>Importance of further developments of microscopic approaches towards precision nuclear theory for spectroscopy of exotic nuclei, fundamental interaction studies and astrophysical applications</a:t>
            </a:r>
          </a:p>
          <a:p>
            <a:pPr marL="0" lvl="1" eaLnBrk="0" hangingPunct="0">
              <a:spcBef>
                <a:spcPts val="250"/>
              </a:spcBef>
              <a:buSzPct val="45000"/>
              <a:defRPr/>
            </a:pPr>
            <a:endParaRPr lang="fr-FR" altLang="fr-FR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04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F13E1D16-53AB-4BAD-A06E-F96043AF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71" y="2321513"/>
            <a:ext cx="10515600" cy="89442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THANK  YOU  FOR  YOUR  ATTENTION !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4109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F13E1D16-53AB-4BAD-A06E-F96043AF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94" y="1007617"/>
            <a:ext cx="10515600" cy="89442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Budget Requests</a:t>
            </a:r>
            <a:endParaRPr lang="fr-FR" sz="36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C2E349F-5488-45F0-9BAE-1615A73D2348}"/>
              </a:ext>
            </a:extLst>
          </p:cNvPr>
          <p:cNvSpPr txBox="1"/>
          <p:nvPr/>
        </p:nvSpPr>
        <p:spPr>
          <a:xfrm>
            <a:off x="1944209" y="2938509"/>
            <a:ext cx="8008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A Short-term visit of French team members to Daejeon and</a:t>
            </a:r>
          </a:p>
          <a:p>
            <a:r>
              <a:rPr lang="en-US" sz="2400" dirty="0"/>
              <a:t>-  A Short-term visit of the Korean team members to Bordeaux.</a:t>
            </a:r>
          </a:p>
        </p:txBody>
      </p:sp>
    </p:spTree>
    <p:extLst>
      <p:ext uri="{BB962C8B-B14F-4D97-AF65-F5344CB8AC3E}">
        <p14:creationId xmlns:p14="http://schemas.microsoft.com/office/powerpoint/2010/main" val="7752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629" y="210812"/>
            <a:ext cx="11087471" cy="62709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GB" sz="3600" b="1" dirty="0"/>
              <a:t>Shell model </a:t>
            </a:r>
            <a:r>
              <a:rPr lang="ru-RU" sz="3600" b="1" dirty="0"/>
              <a:t>- </a:t>
            </a:r>
            <a:r>
              <a:rPr lang="en-GB" sz="3600" b="1" dirty="0"/>
              <a:t>(full</a:t>
            </a:r>
            <a:r>
              <a:rPr lang="ru-RU" sz="3600" b="1" dirty="0"/>
              <a:t>)</a:t>
            </a:r>
            <a:r>
              <a:rPr lang="en-GB" sz="3600" b="1" dirty="0"/>
              <a:t> configuration-interaction approach</a:t>
            </a:r>
            <a:endParaRPr lang="fr-FR" sz="36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67646" y="911517"/>
            <a:ext cx="11599454" cy="626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ts val="250"/>
              </a:spcBef>
              <a:buSzPct val="45000"/>
              <a:buNone/>
              <a:defRPr/>
            </a:pPr>
            <a:r>
              <a:rPr lang="fr-FR" altLang="fr-FR" sz="2400" dirty="0">
                <a:solidFill>
                  <a:srgbClr val="4F81BD"/>
                </a:solidFill>
              </a:rPr>
              <a:t> </a:t>
            </a:r>
          </a:p>
          <a:p>
            <a:pPr eaLnBrk="0" hangingPunct="0">
              <a:spcBef>
                <a:spcPts val="250"/>
              </a:spcBef>
              <a:buSzPct val="45000"/>
              <a:defRPr/>
            </a:pPr>
            <a:endParaRPr lang="fr-FR" altLang="fr-FR" sz="2400" dirty="0">
              <a:solidFill>
                <a:srgbClr val="4F81BD"/>
              </a:solidFill>
            </a:endParaRPr>
          </a:p>
          <a:p>
            <a:pPr eaLnBrk="0" hangingPunct="0">
              <a:spcBef>
                <a:spcPts val="250"/>
              </a:spcBef>
              <a:buSzPct val="45000"/>
              <a:defRPr/>
            </a:pPr>
            <a:endParaRPr lang="fr-FR" altLang="fr-FR" sz="2400" dirty="0">
              <a:solidFill>
                <a:srgbClr val="4F81BD"/>
              </a:solidFill>
            </a:endParaRPr>
          </a:p>
          <a:p>
            <a:pPr eaLnBrk="0" hangingPunct="0">
              <a:spcBef>
                <a:spcPts val="250"/>
              </a:spcBef>
              <a:buSzPct val="45000"/>
              <a:defRPr/>
            </a:pPr>
            <a:endParaRPr lang="fr-FR" altLang="fr-FR" sz="2400" dirty="0">
              <a:solidFill>
                <a:srgbClr val="4F81BD"/>
              </a:solidFill>
            </a:endParaRPr>
          </a:p>
          <a:p>
            <a:pPr marL="0" indent="0" eaLnBrk="0" hangingPunct="0">
              <a:spcBef>
                <a:spcPts val="250"/>
              </a:spcBef>
              <a:buSzPct val="45000"/>
              <a:buNone/>
              <a:defRPr/>
            </a:pPr>
            <a:endParaRPr lang="fr-FR" altLang="fr-FR" sz="2400" dirty="0">
              <a:solidFill>
                <a:srgbClr val="4F81BD"/>
              </a:solidFill>
            </a:endParaRPr>
          </a:p>
          <a:p>
            <a:pPr eaLnBrk="0" hangingPunct="0">
              <a:spcBef>
                <a:spcPts val="250"/>
              </a:spcBef>
              <a:buSzPct val="45000"/>
              <a:defRPr/>
            </a:pPr>
            <a:endParaRPr lang="en-US" altLang="fr-FR" sz="2400" dirty="0">
              <a:solidFill>
                <a:srgbClr val="4F81BD"/>
              </a:solidFill>
            </a:endParaRPr>
          </a:p>
          <a:p>
            <a:pPr eaLnBrk="0" hangingPunct="0">
              <a:spcBef>
                <a:spcPts val="250"/>
              </a:spcBef>
              <a:buSzPct val="45000"/>
              <a:defRPr/>
            </a:pPr>
            <a:endParaRPr lang="en-US" altLang="fr-FR" sz="2400" dirty="0">
              <a:solidFill>
                <a:srgbClr val="4F81BD"/>
              </a:solidFill>
            </a:endParaRPr>
          </a:p>
          <a:p>
            <a:pPr marL="0" indent="0" eaLnBrk="0" hangingPunct="0">
              <a:spcBef>
                <a:spcPts val="250"/>
              </a:spcBef>
              <a:buSzPct val="45000"/>
              <a:buNone/>
              <a:defRPr/>
            </a:pPr>
            <a:endParaRPr lang="en-US" altLang="fr-FR" sz="2400" dirty="0">
              <a:solidFill>
                <a:srgbClr val="4F81BD"/>
              </a:solidFill>
            </a:endParaRPr>
          </a:p>
          <a:p>
            <a:pPr marL="0" indent="0" eaLnBrk="0" hangingPunct="0">
              <a:spcBef>
                <a:spcPts val="250"/>
              </a:spcBef>
              <a:buSzPct val="45000"/>
              <a:buNone/>
              <a:defRPr/>
            </a:pPr>
            <a:endParaRPr lang="fr-FR" altLang="fr-FR" sz="2400" dirty="0">
              <a:solidFill>
                <a:srgbClr val="4F81BD"/>
              </a:solidFill>
            </a:endParaRPr>
          </a:p>
          <a:p>
            <a:pPr eaLnBrk="0" hangingPunct="0">
              <a:spcBef>
                <a:spcPts val="250"/>
              </a:spcBef>
              <a:buSzPct val="45000"/>
              <a:defRPr/>
            </a:pPr>
            <a:endParaRPr lang="fr-FR" altLang="fr-FR" sz="2400" b="1" dirty="0">
              <a:solidFill>
                <a:srgbClr val="4F81BD"/>
              </a:solidFill>
            </a:endParaRPr>
          </a:p>
          <a:p>
            <a:pPr eaLnBrk="0" hangingPunct="0">
              <a:spcBef>
                <a:spcPts val="250"/>
              </a:spcBef>
              <a:buSzPct val="45000"/>
              <a:defRPr/>
            </a:pPr>
            <a:endParaRPr lang="fr-FR" altLang="fr-FR" sz="2400" b="1" dirty="0">
              <a:solidFill>
                <a:srgbClr val="4F81BD"/>
              </a:solidFill>
            </a:endParaRPr>
          </a:p>
          <a:p>
            <a:pPr marL="0" indent="0" eaLnBrk="0" hangingPunct="0">
              <a:spcBef>
                <a:spcPts val="250"/>
              </a:spcBef>
              <a:buSzPct val="45000"/>
              <a:buNone/>
              <a:defRPr/>
            </a:pPr>
            <a:endParaRPr lang="fr-FR" altLang="fr-FR" sz="2400" b="1" dirty="0">
              <a:solidFill>
                <a:srgbClr val="4F81BD"/>
              </a:solidFill>
            </a:endParaRPr>
          </a:p>
          <a:p>
            <a:pPr marL="0" indent="0" eaLnBrk="0" hangingPunct="0">
              <a:spcBef>
                <a:spcPts val="250"/>
              </a:spcBef>
              <a:buSzPct val="45000"/>
              <a:buNone/>
              <a:defRPr/>
            </a:pPr>
            <a:r>
              <a:rPr lang="fr-FR" altLang="fr-FR" sz="2400" b="1" i="1" dirty="0">
                <a:solidFill>
                  <a:srgbClr val="4F81BD"/>
                </a:solidFill>
              </a:rPr>
              <a:t>Ab-initio</a:t>
            </a:r>
            <a:r>
              <a:rPr lang="fr-FR" altLang="fr-FR" sz="2400" b="1" dirty="0">
                <a:solidFill>
                  <a:srgbClr val="4F81BD"/>
                </a:solidFill>
              </a:rPr>
              <a:t> </a:t>
            </a:r>
            <a:r>
              <a:rPr lang="fr-FR" altLang="fr-FR" sz="2400" b="1" dirty="0" err="1">
                <a:solidFill>
                  <a:srgbClr val="4F81BD"/>
                </a:solidFill>
              </a:rPr>
              <a:t>No-Core</a:t>
            </a:r>
            <a:r>
              <a:rPr lang="fr-FR" altLang="fr-FR" sz="2400" b="1" dirty="0">
                <a:solidFill>
                  <a:srgbClr val="4F81BD"/>
                </a:solidFill>
              </a:rPr>
              <a:t> Shell Model : </a:t>
            </a:r>
            <a:r>
              <a:rPr lang="fr-FR" altLang="fr-FR" sz="2400" b="1" dirty="0" err="1">
                <a:solidFill>
                  <a:srgbClr val="4F81BD"/>
                </a:solidFill>
              </a:rPr>
              <a:t>sufficiently</a:t>
            </a:r>
            <a:r>
              <a:rPr lang="fr-FR" altLang="fr-FR" sz="2400" b="1" dirty="0">
                <a:solidFill>
                  <a:srgbClr val="4F81BD"/>
                </a:solidFill>
              </a:rPr>
              <a:t> large model </a:t>
            </a:r>
            <a:r>
              <a:rPr lang="fr-FR" altLang="fr-FR" sz="2400" b="1" dirty="0" err="1">
                <a:solidFill>
                  <a:srgbClr val="4F81BD"/>
                </a:solidFill>
              </a:rPr>
              <a:t>space</a:t>
            </a:r>
            <a:r>
              <a:rPr lang="fr-FR" altLang="fr-FR" sz="2400" b="1" dirty="0">
                <a:solidFill>
                  <a:srgbClr val="4F81BD"/>
                </a:solidFill>
              </a:rPr>
              <a:t> </a:t>
            </a:r>
            <a:r>
              <a:rPr lang="fr-FR" altLang="fr-FR" sz="2400" b="1" dirty="0" err="1">
                <a:solidFill>
                  <a:srgbClr val="4F81BD"/>
                </a:solidFill>
              </a:rPr>
              <a:t>so</a:t>
            </a:r>
            <a:r>
              <a:rPr lang="fr-FR" altLang="fr-FR" sz="2400" b="1" dirty="0">
                <a:solidFill>
                  <a:srgbClr val="4F81BD"/>
                </a:solidFill>
              </a:rPr>
              <a:t> </a:t>
            </a:r>
            <a:r>
              <a:rPr lang="fr-FR" altLang="fr-FR" sz="2400" b="1" dirty="0" err="1">
                <a:solidFill>
                  <a:srgbClr val="4F81BD"/>
                </a:solidFill>
              </a:rPr>
              <a:t>that</a:t>
            </a:r>
            <a:r>
              <a:rPr lang="fr-FR" altLang="fr-FR" sz="2400" b="1" dirty="0">
                <a:solidFill>
                  <a:srgbClr val="4F81BD"/>
                </a:solidFill>
              </a:rPr>
              <a:t> the </a:t>
            </a:r>
            <a:r>
              <a:rPr lang="fr-FR" altLang="fr-FR" sz="2400" b="1" dirty="0" err="1">
                <a:solidFill>
                  <a:srgbClr val="4F81BD"/>
                </a:solidFill>
              </a:rPr>
              <a:t>results</a:t>
            </a:r>
            <a:r>
              <a:rPr lang="fr-FR" altLang="fr-FR" sz="2400" b="1" dirty="0">
                <a:solidFill>
                  <a:srgbClr val="4F81BD"/>
                </a:solidFill>
              </a:rPr>
              <a:t>  for A </a:t>
            </a:r>
            <a:r>
              <a:rPr lang="fr-FR" altLang="fr-FR" sz="2400" b="1" dirty="0" err="1">
                <a:solidFill>
                  <a:srgbClr val="4F81BD"/>
                </a:solidFill>
              </a:rPr>
              <a:t>nucleons</a:t>
            </a:r>
            <a:r>
              <a:rPr lang="fr-FR" altLang="fr-FR" sz="2400" b="1" dirty="0">
                <a:solidFill>
                  <a:srgbClr val="4F81BD"/>
                </a:solidFill>
              </a:rPr>
              <a:t> do not </a:t>
            </a:r>
            <a:r>
              <a:rPr lang="fr-FR" altLang="fr-FR" sz="2400" b="1" dirty="0" err="1">
                <a:solidFill>
                  <a:srgbClr val="4F81BD"/>
                </a:solidFill>
              </a:rPr>
              <a:t>depend</a:t>
            </a:r>
            <a:r>
              <a:rPr lang="fr-FR" altLang="fr-FR" sz="2400" b="1" dirty="0">
                <a:solidFill>
                  <a:srgbClr val="4F81BD"/>
                </a:solidFill>
              </a:rPr>
              <a:t> on the  basis </a:t>
            </a:r>
            <a:r>
              <a:rPr lang="fr-FR" altLang="fr-FR" sz="2400" b="1" dirty="0" err="1">
                <a:solidFill>
                  <a:srgbClr val="4F81BD"/>
                </a:solidFill>
              </a:rPr>
              <a:t>parameters</a:t>
            </a:r>
            <a:r>
              <a:rPr lang="fr-FR" altLang="fr-FR" sz="2400" b="1" dirty="0">
                <a:solidFill>
                  <a:srgbClr val="4F81BD"/>
                </a:solidFill>
              </a:rPr>
              <a:t> (</a:t>
            </a:r>
            <a:r>
              <a:rPr lang="fr-FR" altLang="fr-FR" sz="2400" b="1" dirty="0" err="1">
                <a:solidFill>
                  <a:srgbClr val="4F81BD"/>
                </a:solidFill>
              </a:rPr>
              <a:t>hw</a:t>
            </a:r>
            <a:r>
              <a:rPr lang="fr-FR" altLang="fr-FR" sz="2400" b="1" dirty="0">
                <a:solidFill>
                  <a:srgbClr val="4F81BD"/>
                </a:solidFill>
              </a:rPr>
              <a:t> and </a:t>
            </a:r>
            <a:r>
              <a:rPr lang="fr-FR" altLang="fr-FR" sz="2400" b="1" dirty="0" err="1">
                <a:solidFill>
                  <a:srgbClr val="4F81BD"/>
                </a:solidFill>
              </a:rPr>
              <a:t>Nmax</a:t>
            </a:r>
            <a:r>
              <a:rPr lang="fr-FR" altLang="fr-FR" sz="2400" b="1" dirty="0">
                <a:solidFill>
                  <a:srgbClr val="4F81BD"/>
                </a:solidFill>
              </a:rPr>
              <a:t>)</a:t>
            </a:r>
          </a:p>
          <a:p>
            <a:pPr marL="0" indent="0" eaLnBrk="0" hangingPunct="0">
              <a:spcBef>
                <a:spcPts val="250"/>
              </a:spcBef>
              <a:buSzPct val="45000"/>
              <a:buNone/>
              <a:defRPr/>
            </a:pPr>
            <a:endParaRPr lang="fr-FR" altLang="fr-FR" sz="2400" b="1" dirty="0">
              <a:solidFill>
                <a:srgbClr val="4F81BD"/>
              </a:solidFill>
            </a:endParaRPr>
          </a:p>
          <a:p>
            <a:pPr marL="0" indent="0" eaLnBrk="0" hangingPunct="0">
              <a:spcBef>
                <a:spcPts val="250"/>
              </a:spcBef>
              <a:buSzPct val="45000"/>
              <a:buNone/>
              <a:defRPr/>
            </a:pPr>
            <a:r>
              <a:rPr lang="fr-FR" altLang="fr-FR" sz="2000" dirty="0"/>
              <a:t>Conservation of </a:t>
            </a:r>
            <a:r>
              <a:rPr lang="fr-FR" altLang="fr-FR" sz="2000" dirty="0" err="1"/>
              <a:t>symmetries</a:t>
            </a:r>
            <a:r>
              <a:rPr lang="fr-FR" altLang="fr-FR" sz="2000" dirty="0"/>
              <a:t> of the </a:t>
            </a:r>
            <a:r>
              <a:rPr lang="fr-FR" altLang="fr-FR" sz="2000" dirty="0" err="1"/>
              <a:t>Hamiltonian</a:t>
            </a:r>
            <a:r>
              <a:rPr lang="fr-FR" altLang="fr-FR" sz="2000" dirty="0"/>
              <a:t>, </a:t>
            </a:r>
            <a:r>
              <a:rPr lang="fr-FR" altLang="fr-FR" sz="2000" dirty="0" err="1"/>
              <a:t>detailed</a:t>
            </a:r>
            <a:r>
              <a:rPr lang="fr-FR" altLang="fr-FR" sz="2000" dirty="0"/>
              <a:t> information on </a:t>
            </a:r>
            <a:r>
              <a:rPr lang="fr-FR" altLang="fr-FR" sz="2000" dirty="0" err="1"/>
              <a:t>low-energy</a:t>
            </a:r>
            <a:r>
              <a:rPr lang="fr-FR" altLang="fr-FR" sz="2000" dirty="0"/>
              <a:t> states and transitions</a:t>
            </a:r>
          </a:p>
          <a:p>
            <a:pPr marL="0" indent="0" eaLnBrk="0" hangingPunct="0">
              <a:spcBef>
                <a:spcPts val="250"/>
              </a:spcBef>
              <a:buSzPct val="45000"/>
              <a:buNone/>
              <a:defRPr/>
            </a:pPr>
            <a:endParaRPr lang="fr-FR" altLang="fr-FR" sz="2400" b="1" dirty="0">
              <a:solidFill>
                <a:srgbClr val="4F81B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746925" y="2095014"/>
                <a:ext cx="2485199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</a:rPr>
                      <m:t>𝐻</m:t>
                    </m:r>
                    <m:d>
                      <m:dPr>
                        <m:begChr m:val=""/>
                        <m:endChr m:val="⟩"/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925" y="2095014"/>
                <a:ext cx="2485199" cy="461665"/>
              </a:xfrm>
              <a:prstGeom prst="rect">
                <a:avLst/>
              </a:prstGeom>
              <a:blipFill>
                <a:blip r:embed="rId3"/>
                <a:stretch>
                  <a:fillRect t="-127273" r="-21760" b="-19220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778771" y="2789351"/>
                <a:ext cx="2498244" cy="8392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771" y="2789351"/>
                <a:ext cx="2498244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1048">
            <a:extLst>
              <a:ext uri="{FF2B5EF4-FFF2-40B4-BE49-F238E27FC236}">
                <a16:creationId xmlns:a16="http://schemas.microsoft.com/office/drawing/2014/main" xmlns="" id="{66410F44-1849-46EA-A864-4FAD08C1438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757668" y="3817729"/>
          <a:ext cx="18351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5" imgW="1384200" imgH="939600" progId="Equation.DSMT4">
                  <p:embed/>
                </p:oleObj>
              </mc:Choice>
              <mc:Fallback>
                <p:oleObj name="Equation" r:id="rId5" imgW="1384200" imgH="939600" progId="Equation.DSMT4">
                  <p:embed/>
                  <p:pic>
                    <p:nvPicPr>
                      <p:cNvPr id="8" name="Object 1048">
                        <a:extLst>
                          <a:ext uri="{FF2B5EF4-FFF2-40B4-BE49-F238E27FC236}">
                            <a16:creationId xmlns:a16="http://schemas.microsoft.com/office/drawing/2014/main" xmlns="" id="{66410F44-1849-46EA-A864-4FAD08C14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7668" y="3817729"/>
                        <a:ext cx="183515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055">
            <a:extLst>
              <a:ext uri="{FF2B5EF4-FFF2-40B4-BE49-F238E27FC236}">
                <a16:creationId xmlns:a16="http://schemas.microsoft.com/office/drawing/2014/main" xmlns="" id="{057AEB6F-7A8C-4FD7-87B9-8B336D385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243" y="4316033"/>
            <a:ext cx="429130" cy="161958"/>
          </a:xfrm>
          <a:prstGeom prst="rightArrow">
            <a:avLst>
              <a:gd name="adj1" fmla="val 50000"/>
              <a:gd name="adj2" fmla="val 76563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CC6EFB92-0206-4848-B2A7-3950A6E16427}"/>
                  </a:ext>
                </a:extLst>
              </p:cNvPr>
              <p:cNvSpPr txBox="1"/>
              <p:nvPr/>
            </p:nvSpPr>
            <p:spPr>
              <a:xfrm>
                <a:off x="3529280" y="3927734"/>
                <a:ext cx="3406668" cy="96404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𝑘𝑛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C6EFB92-0206-4848-B2A7-3950A6E16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80" y="3927734"/>
                <a:ext cx="3406668" cy="9640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47E1A8A1-AFAC-4287-89EB-6D2FC385BC4B}"/>
                  </a:ext>
                </a:extLst>
              </p:cNvPr>
              <p:cNvSpPr txBox="1"/>
              <p:nvPr/>
            </p:nvSpPr>
            <p:spPr>
              <a:xfrm>
                <a:off x="9314068" y="2962090"/>
                <a:ext cx="1933411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=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7E1A8A1-AFAC-4287-89EB-6D2FC385B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068" y="2962090"/>
                <a:ext cx="193341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CCB1BE5-6537-498D-BD40-D9434ED57A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39" y="3611762"/>
            <a:ext cx="2689821" cy="1513024"/>
          </a:xfrm>
          <a:prstGeom prst="rect">
            <a:avLst/>
          </a:prstGeom>
        </p:spPr>
      </p:pic>
      <p:sp>
        <p:nvSpPr>
          <p:cNvPr id="17" name="AutoShape 1055">
            <a:extLst>
              <a:ext uri="{FF2B5EF4-FFF2-40B4-BE49-F238E27FC236}">
                <a16:creationId xmlns:a16="http://schemas.microsoft.com/office/drawing/2014/main" xmlns="" id="{57494976-A9A7-4A8A-83E4-6B1D9D0A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361" y="4287295"/>
            <a:ext cx="429130" cy="161958"/>
          </a:xfrm>
          <a:prstGeom prst="rightArrow">
            <a:avLst>
              <a:gd name="adj1" fmla="val 50000"/>
              <a:gd name="adj2" fmla="val 76563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" name="Accolade ouvrante 14">
            <a:extLst>
              <a:ext uri="{FF2B5EF4-FFF2-40B4-BE49-F238E27FC236}">
                <a16:creationId xmlns:a16="http://schemas.microsoft.com/office/drawing/2014/main" xmlns="" id="{306FA0D1-2AAB-444F-8BEB-CF143CA7D73E}"/>
              </a:ext>
            </a:extLst>
          </p:cNvPr>
          <p:cNvSpPr/>
          <p:nvPr/>
        </p:nvSpPr>
        <p:spPr>
          <a:xfrm rot="16200000">
            <a:off x="7006940" y="1035866"/>
            <a:ext cx="124347" cy="1177646"/>
          </a:xfrm>
          <a:prstGeom prst="leftBrace">
            <a:avLst>
              <a:gd name="adj1" fmla="val 8333"/>
              <a:gd name="adj2" fmla="val 490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ccolade ouvrante 17">
            <a:extLst>
              <a:ext uri="{FF2B5EF4-FFF2-40B4-BE49-F238E27FC236}">
                <a16:creationId xmlns:a16="http://schemas.microsoft.com/office/drawing/2014/main" xmlns="" id="{B86E179A-5BAF-455A-A8E8-EDCBEE264033}"/>
              </a:ext>
            </a:extLst>
          </p:cNvPr>
          <p:cNvSpPr/>
          <p:nvPr/>
        </p:nvSpPr>
        <p:spPr>
          <a:xfrm rot="16200000">
            <a:off x="8470103" y="998602"/>
            <a:ext cx="105492" cy="1241835"/>
          </a:xfrm>
          <a:prstGeom prst="leftBrace">
            <a:avLst>
              <a:gd name="adj1" fmla="val 8333"/>
              <a:gd name="adj2" fmla="val 4900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BA4C7A5-CD09-437E-9531-9DE6C3440A0F}"/>
              </a:ext>
            </a:extLst>
          </p:cNvPr>
          <p:cNvSpPr txBox="1"/>
          <p:nvPr/>
        </p:nvSpPr>
        <p:spPr>
          <a:xfrm>
            <a:off x="6275524" y="1720122"/>
            <a:ext cx="1587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Independent particle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Hamiltonian</a:t>
            </a:r>
            <a:endParaRPr lang="fr-FR" i="1" dirty="0">
              <a:solidFill>
                <a:schemeClr val="accent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EF5F26C-4131-48EB-909B-D276AA59FBAA}"/>
              </a:ext>
            </a:extLst>
          </p:cNvPr>
          <p:cNvSpPr txBox="1"/>
          <p:nvPr/>
        </p:nvSpPr>
        <p:spPr>
          <a:xfrm>
            <a:off x="7867406" y="1728838"/>
            <a:ext cx="124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residual interaction</a:t>
            </a:r>
            <a:endParaRPr lang="fr-FR" i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8D5274A3-A17F-4A27-9F1F-77026A2ECE2C}"/>
                  </a:ext>
                </a:extLst>
              </p:cNvPr>
              <p:cNvSpPr txBox="1"/>
              <p:nvPr/>
            </p:nvSpPr>
            <p:spPr>
              <a:xfrm>
                <a:off x="6652809" y="2947984"/>
                <a:ext cx="2498244" cy="41421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 0</m:t>
                        </m:r>
                      </m:sup>
                    </m:sSubSup>
                    <m:d>
                      <m:dPr>
                        <m:begChr m:val=""/>
                        <m:endChr m:val="⟩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  <a:ea typeface="Cambria Math"/>
                              </a:rPr>
                              <m:t>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D5274A3-A17F-4A27-9F1F-77026A2EC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09" y="2947984"/>
                <a:ext cx="2498244" cy="414216"/>
              </a:xfrm>
              <a:prstGeom prst="rect">
                <a:avLst/>
              </a:prstGeom>
              <a:blipFill>
                <a:blip r:embed="rId10"/>
                <a:stretch>
                  <a:fillRect t="-111429" r="-8738" b="-170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78F04AAE-8EAB-4B61-A05E-8BD7CBF6E8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6" y="2316445"/>
            <a:ext cx="3253815" cy="2440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2B4DA33A-C298-4630-990B-BB5CFE877606}"/>
                  </a:ext>
                </a:extLst>
              </p:cNvPr>
              <p:cNvSpPr txBox="1"/>
              <p:nvPr/>
            </p:nvSpPr>
            <p:spPr>
              <a:xfrm>
                <a:off x="4388642" y="1036743"/>
                <a:ext cx="653558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     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</a:rPr>
                      <m:t>𝐻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𝑟𝑒𝑠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B4DA33A-C298-4630-990B-BB5CFE877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642" y="1036743"/>
                <a:ext cx="6535580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03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30BEBB7-AA65-4AD4-B49D-76EDC7C191C4}"/>
              </a:ext>
            </a:extLst>
          </p:cNvPr>
          <p:cNvSpPr/>
          <p:nvPr/>
        </p:nvSpPr>
        <p:spPr>
          <a:xfrm>
            <a:off x="959224" y="2421032"/>
            <a:ext cx="108741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900" indent="-342900">
              <a:buFontTx/>
              <a:buChar char="-"/>
            </a:pPr>
            <a:r>
              <a:rPr lang="en-US" altLang="ko-KR" sz="2500" dirty="0"/>
              <a:t>Ab initio: nuclei from first principles using “fundamental” interactions without uncontrolled approximations.</a:t>
            </a:r>
          </a:p>
          <a:p>
            <a:pPr marL="180000" indent="0">
              <a:buNone/>
            </a:pPr>
            <a:r>
              <a:rPr lang="en-US" altLang="ko-KR" sz="2500" dirty="0"/>
              <a:t>- No core: all nucleons are active, no inert core.</a:t>
            </a:r>
          </a:p>
          <a:p>
            <a:pPr marL="180000" indent="0">
              <a:buNone/>
            </a:pPr>
            <a:r>
              <a:rPr lang="en-US" altLang="ko-KR" sz="2500" dirty="0"/>
              <a:t>- Shell model: harmonic oscillator basis</a:t>
            </a:r>
          </a:p>
          <a:p>
            <a:pPr marL="180000" indent="0">
              <a:buNone/>
            </a:pPr>
            <a:r>
              <a:rPr lang="en-US" altLang="ko-KR" sz="2500" dirty="0"/>
              <a:t>- Point nucleons</a:t>
            </a:r>
            <a:endParaRPr lang="en-US" altLang="ko-KR" sz="2500" b="1" dirty="0">
              <a:solidFill>
                <a:srgbClr val="7030A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F6B29324-6697-48B3-BE69-8A28F2E79DC8}"/>
              </a:ext>
            </a:extLst>
          </p:cNvPr>
          <p:cNvSpPr/>
          <p:nvPr/>
        </p:nvSpPr>
        <p:spPr>
          <a:xfrm>
            <a:off x="3647352" y="330805"/>
            <a:ext cx="3235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rgbClr val="7030A0"/>
                </a:solidFill>
              </a:rPr>
              <a:t>Ab initio NCSM</a:t>
            </a:r>
          </a:p>
        </p:txBody>
      </p:sp>
    </p:spTree>
    <p:extLst>
      <p:ext uri="{BB962C8B-B14F-4D97-AF65-F5344CB8AC3E}">
        <p14:creationId xmlns:p14="http://schemas.microsoft.com/office/powerpoint/2010/main" val="258932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938214"/>
            <a:ext cx="73342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80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00089"/>
            <a:ext cx="71437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37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40" y="1041605"/>
            <a:ext cx="7554867" cy="494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1D992082-8194-4D64-A7E1-821E318A3272}"/>
              </a:ext>
            </a:extLst>
          </p:cNvPr>
          <p:cNvSpPr/>
          <p:nvPr/>
        </p:nvSpPr>
        <p:spPr>
          <a:xfrm>
            <a:off x="1703512" y="6200582"/>
            <a:ext cx="87849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 err="1"/>
              <a:t>Ik</a:t>
            </a:r>
            <a:r>
              <a:rPr lang="en-US" altLang="ko-KR" sz="1500" dirty="0"/>
              <a:t> Jae Shin, Y. Kim, P. Maris, J. P. Vary, C. </a:t>
            </a:r>
            <a:r>
              <a:rPr lang="en-US" altLang="ko-KR" sz="1500" dirty="0" err="1"/>
              <a:t>Forssén</a:t>
            </a:r>
            <a:r>
              <a:rPr lang="en-US" altLang="ko-KR" sz="1500" dirty="0"/>
              <a:t>, J. </a:t>
            </a:r>
            <a:r>
              <a:rPr lang="en-US" altLang="ko-KR" sz="1500" dirty="0" err="1"/>
              <a:t>Rotureau</a:t>
            </a:r>
            <a:r>
              <a:rPr lang="en-US" altLang="ko-KR" sz="1500" dirty="0"/>
              <a:t>, N. Michel, J .Phys. G44, 075103  (2017)</a:t>
            </a:r>
          </a:p>
        </p:txBody>
      </p:sp>
    </p:spTree>
    <p:extLst>
      <p:ext uri="{BB962C8B-B14F-4D97-AF65-F5344CB8AC3E}">
        <p14:creationId xmlns:p14="http://schemas.microsoft.com/office/powerpoint/2010/main" val="127458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3E072490-23CD-4802-99FA-E0A9C5AC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1" y="4513310"/>
            <a:ext cx="2412002" cy="234469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42E07F6-E4F5-4242-B477-24507B45E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72" y="46329"/>
            <a:ext cx="9085213" cy="44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632FF2-7BEC-46F0-BEC9-995A87AD00C6}"/>
              </a:ext>
            </a:extLst>
          </p:cNvPr>
          <p:cNvSpPr txBox="1"/>
          <p:nvPr/>
        </p:nvSpPr>
        <p:spPr>
          <a:xfrm>
            <a:off x="1626751" y="1672594"/>
            <a:ext cx="2088232" cy="3693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N3LO interaction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ED3B33D-631F-4591-A9BD-FD152A6F5719}"/>
              </a:ext>
            </a:extLst>
          </p:cNvPr>
          <p:cNvSpPr txBox="1"/>
          <p:nvPr/>
        </p:nvSpPr>
        <p:spPr>
          <a:xfrm>
            <a:off x="870667" y="2452535"/>
            <a:ext cx="3600400" cy="64633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SRG</a:t>
            </a:r>
          </a:p>
          <a:p>
            <a:pPr algn="ctr"/>
            <a:r>
              <a:rPr lang="en-US" altLang="ko-KR" dirty="0"/>
              <a:t>(similarity renormalization group)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39AFEF-064F-41DC-A07B-33E005721714}"/>
              </a:ext>
            </a:extLst>
          </p:cNvPr>
          <p:cNvSpPr txBox="1"/>
          <p:nvPr/>
        </p:nvSpPr>
        <p:spPr>
          <a:xfrm>
            <a:off x="1585764" y="3504036"/>
            <a:ext cx="2170209" cy="3693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SRG-evolved N3LO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8CBCFB-F497-4217-921A-187390121BBA}"/>
              </a:ext>
            </a:extLst>
          </p:cNvPr>
          <p:cNvSpPr txBox="1"/>
          <p:nvPr/>
        </p:nvSpPr>
        <p:spPr>
          <a:xfrm>
            <a:off x="2022796" y="5580394"/>
            <a:ext cx="1296144" cy="3693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Daejeon16</a:t>
            </a:r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B3E0C7BE-0FBC-45D2-97F9-C503FEEC3BDF}"/>
              </a:ext>
            </a:extLst>
          </p:cNvPr>
          <p:cNvSpPr/>
          <p:nvPr/>
        </p:nvSpPr>
        <p:spPr>
          <a:xfrm>
            <a:off x="2568096" y="3932895"/>
            <a:ext cx="180000" cy="468000"/>
          </a:xfrm>
          <a:prstGeom prst="rect">
            <a:avLst/>
          </a:prstGeom>
          <a:noFill/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14">
            <a:extLst>
              <a:ext uri="{FF2B5EF4-FFF2-40B4-BE49-F238E27FC236}">
                <a16:creationId xmlns:a16="http://schemas.microsoft.com/office/drawing/2014/main" xmlns="" id="{D2BE7B0F-8E99-4A0C-BD82-48DC9182EB15}"/>
              </a:ext>
            </a:extLst>
          </p:cNvPr>
          <p:cNvSpPr/>
          <p:nvPr/>
        </p:nvSpPr>
        <p:spPr>
          <a:xfrm>
            <a:off x="2460895" y="4893788"/>
            <a:ext cx="396000" cy="648000"/>
          </a:xfrm>
          <a:prstGeom prst="downArrow">
            <a:avLst>
              <a:gd name="adj1" fmla="val 43389"/>
              <a:gd name="adj2" fmla="val 50000"/>
            </a:avLst>
          </a:prstGeom>
          <a:noFill/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3B94AD81-41FC-48C7-AFB7-06AEB01F20A1}"/>
              </a:ext>
            </a:extLst>
          </p:cNvPr>
          <p:cNvSpPr/>
          <p:nvPr/>
        </p:nvSpPr>
        <p:spPr>
          <a:xfrm>
            <a:off x="2580929" y="2104126"/>
            <a:ext cx="179878" cy="278203"/>
          </a:xfrm>
          <a:prstGeom prst="rect">
            <a:avLst/>
          </a:prstGeom>
          <a:noFill/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아래쪽 화살표 16">
            <a:extLst>
              <a:ext uri="{FF2B5EF4-FFF2-40B4-BE49-F238E27FC236}">
                <a16:creationId xmlns:a16="http://schemas.microsoft.com/office/drawing/2014/main" xmlns="" id="{41334C85-7AA2-4A65-8031-02261786D3ED}"/>
              </a:ext>
            </a:extLst>
          </p:cNvPr>
          <p:cNvSpPr/>
          <p:nvPr/>
        </p:nvSpPr>
        <p:spPr>
          <a:xfrm>
            <a:off x="2473667" y="3106011"/>
            <a:ext cx="394402" cy="316482"/>
          </a:xfrm>
          <a:prstGeom prst="downArrow">
            <a:avLst>
              <a:gd name="adj1" fmla="val 43389"/>
              <a:gd name="adj2" fmla="val 50000"/>
            </a:avLst>
          </a:prstGeom>
          <a:noFill/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EC255F-79A1-493E-9C73-E821FF8C0F05}"/>
              </a:ext>
            </a:extLst>
          </p:cNvPr>
          <p:cNvSpPr txBox="1"/>
          <p:nvPr/>
        </p:nvSpPr>
        <p:spPr>
          <a:xfrm>
            <a:off x="899349" y="4458306"/>
            <a:ext cx="3816424" cy="64633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PET (phase equivalent transformation)</a:t>
            </a:r>
            <a:endParaRPr lang="ko-KR" altLang="en-US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0DC08456-3EFB-4D18-B816-C5918BF3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03" y="1514594"/>
            <a:ext cx="5964464" cy="41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24457284-28BC-47EE-898E-236FF8AE1775}"/>
              </a:ext>
            </a:extLst>
          </p:cNvPr>
          <p:cNvSpPr/>
          <p:nvPr/>
        </p:nvSpPr>
        <p:spPr>
          <a:xfrm>
            <a:off x="4886416" y="6074245"/>
            <a:ext cx="640630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00" dirty="0"/>
              <a:t>A.M. </a:t>
            </a:r>
            <a:r>
              <a:rPr lang="en-US" altLang="ko-KR" sz="1300" dirty="0" err="1"/>
              <a:t>Shirokov</a:t>
            </a:r>
            <a:r>
              <a:rPr lang="en-US" altLang="ko-KR" sz="1300" dirty="0"/>
              <a:t>, I.J. Shin, Y. Kim, M. </a:t>
            </a:r>
            <a:r>
              <a:rPr lang="en-US" altLang="ko-KR" sz="1300" dirty="0" err="1"/>
              <a:t>Sosonkina</a:t>
            </a:r>
            <a:r>
              <a:rPr lang="en-US" altLang="ko-KR" sz="1300" dirty="0"/>
              <a:t>, P. Maris, J.P. Vary, PLB761 (2016) 87</a:t>
            </a:r>
            <a:endParaRPr lang="ko-KR" altLang="en-US" sz="13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1E3ED6-0386-449A-AC8A-AD12E0468B84}"/>
              </a:ext>
            </a:extLst>
          </p:cNvPr>
          <p:cNvSpPr txBox="1"/>
          <p:nvPr/>
        </p:nvSpPr>
        <p:spPr>
          <a:xfrm>
            <a:off x="3052155" y="783755"/>
            <a:ext cx="714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92D050"/>
                </a:solidFill>
              </a:rPr>
              <a:t>   Used in many ab initio structure studies and more are planned </a:t>
            </a:r>
            <a:endParaRPr lang="ko-KR" altLang="en-US" dirty="0">
              <a:solidFill>
                <a:srgbClr val="92D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374141-E93F-41A5-8289-7DCAB8A0DB56}"/>
              </a:ext>
            </a:extLst>
          </p:cNvPr>
          <p:cNvSpPr txBox="1"/>
          <p:nvPr/>
        </p:nvSpPr>
        <p:spPr>
          <a:xfrm>
            <a:off x="2950997" y="253390"/>
            <a:ext cx="457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Daejeon 16 NN interaction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26044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23141</TotalTime>
  <Words>857</Words>
  <Application>Microsoft Office PowerPoint</Application>
  <PresentationFormat>와이드스크린</PresentationFormat>
  <Paragraphs>110</Paragraphs>
  <Slides>24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4" baseType="lpstr">
      <vt:lpstr>CMMI9</vt:lpstr>
      <vt:lpstr>CMR9</vt:lpstr>
      <vt:lpstr>맑은 고딕</vt:lpstr>
      <vt:lpstr>Arial</vt:lpstr>
      <vt:lpstr>Calibri</vt:lpstr>
      <vt:lpstr>Calibri Light</vt:lpstr>
      <vt:lpstr>Cambria Math</vt:lpstr>
      <vt:lpstr>Wingdings</vt:lpstr>
      <vt:lpstr>Thème Office</vt:lpstr>
      <vt:lpstr>Equation</vt:lpstr>
      <vt:lpstr>PowerPoint 프레젠테이션</vt:lpstr>
      <vt:lpstr>PowerPoint 프레젠테이션</vt:lpstr>
      <vt:lpstr>Shell model - (full) configuration-interaction approach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Microscopic approaches to valence space interactions</vt:lpstr>
      <vt:lpstr>PowerPoint 프레젠테이션</vt:lpstr>
      <vt:lpstr>PowerPoint 프레젠테이션</vt:lpstr>
      <vt:lpstr>PowerPoint 프레젠테이션</vt:lpstr>
      <vt:lpstr>PowerPoint 프레젠테이션</vt:lpstr>
      <vt:lpstr>Goals of the proposed Project</vt:lpstr>
      <vt:lpstr>Conclusions and Perspectives</vt:lpstr>
      <vt:lpstr>THANK  YOU  FOR  YOUR  ATTENTION !</vt:lpstr>
      <vt:lpstr>Budget Requests</vt:lpstr>
    </vt:vector>
  </TitlesOfParts>
  <Company>CENBG-UBx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nadezda smirnova</dc:creator>
  <cp:lastModifiedBy>insung</cp:lastModifiedBy>
  <cp:revision>763</cp:revision>
  <dcterms:created xsi:type="dcterms:W3CDTF">2021-02-11T21:43:26Z</dcterms:created>
  <dcterms:modified xsi:type="dcterms:W3CDTF">2024-05-24T01:41:21Z</dcterms:modified>
</cp:coreProperties>
</file>