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1" r:id="rId7"/>
    <p:sldId id="262" r:id="rId8"/>
    <p:sldId id="263" r:id="rId9"/>
    <p:sldId id="268" r:id="rId10"/>
    <p:sldId id="264" r:id="rId11"/>
    <p:sldId id="270" r:id="rId12"/>
    <p:sldId id="269" r:id="rId13"/>
    <p:sldId id="272" r:id="rId14"/>
    <p:sldId id="273" r:id="rId15"/>
    <p:sldId id="267" r:id="rId16"/>
    <p:sldId id="265" r:id="rId17"/>
    <p:sldId id="266" r:id="rId18"/>
    <p:sldId id="274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5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6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8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49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30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48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11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19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22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39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8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6FF4-107C-42CF-9CA5-77A80C6C2DC2}" type="datetimeFigureOut">
              <a:rPr lang="ko-KR" altLang="en-US" smtClean="0"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E244-8459-461A-B1BD-0BCD3E2C8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58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500" dirty="0"/>
              <a:t>Nuclear matter and nuclei in parity doublet model</a:t>
            </a:r>
            <a:endParaRPr lang="ko-KR" altLang="en-US" sz="35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224136"/>
          </a:xfrm>
        </p:spPr>
        <p:txBody>
          <a:bodyPr/>
          <a:lstStyle/>
          <a:p>
            <a:r>
              <a:rPr lang="en-US" altLang="ko-KR" dirty="0" smtClean="0"/>
              <a:t>Youngman Kim</a:t>
            </a:r>
          </a:p>
          <a:p>
            <a:r>
              <a:rPr lang="en-US" altLang="ko-KR" dirty="0" smtClean="0"/>
              <a:t>(RISP, IBS)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331640" y="5085184"/>
            <a:ext cx="72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700" dirty="0" smtClean="0"/>
              <a:t>In collaboration with </a:t>
            </a:r>
          </a:p>
          <a:p>
            <a:pPr algn="l"/>
            <a:r>
              <a:rPr lang="en-US" altLang="ko-KR" sz="2700" dirty="0" smtClean="0"/>
              <a:t>- M</a:t>
            </a:r>
            <a:r>
              <a:rPr lang="en-US" altLang="ko-KR" sz="2700" dirty="0" smtClean="0"/>
              <a:t>. Harada, Y. </a:t>
            </a:r>
            <a:r>
              <a:rPr lang="en-US" altLang="ko-KR" sz="2700" dirty="0" err="1" smtClean="0"/>
              <a:t>Motohiro</a:t>
            </a:r>
            <a:r>
              <a:rPr lang="en-US" altLang="ko-KR" sz="2700" dirty="0" smtClean="0"/>
              <a:t>, Y. Takeda (Nagoya U.)</a:t>
            </a:r>
          </a:p>
          <a:p>
            <a:pPr algn="l"/>
            <a:r>
              <a:rPr lang="en-US" altLang="ko-KR" sz="2700" smtClean="0"/>
              <a:t>- W</a:t>
            </a:r>
            <a:r>
              <a:rPr lang="en-US" altLang="ko-KR" sz="2700" dirty="0" smtClean="0"/>
              <a:t>. -G. </a:t>
            </a:r>
            <a:r>
              <a:rPr lang="en-US" altLang="ko-KR" sz="2700" dirty="0" err="1" smtClean="0"/>
              <a:t>Paeng</a:t>
            </a:r>
            <a:r>
              <a:rPr lang="en-US" altLang="ko-KR" sz="2700" dirty="0" smtClean="0"/>
              <a:t> (RISP, IBS), et al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9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4" y="1268760"/>
            <a:ext cx="82486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6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1124744"/>
            <a:ext cx="820891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500" dirty="0" smtClean="0"/>
              <a:t>Delta matter in a parity doublet model </a:t>
            </a:r>
          </a:p>
          <a:p>
            <a:r>
              <a:rPr lang="en-US" altLang="ko-KR" dirty="0" smtClean="0"/>
              <a:t>Yusuke Takeda, YK, </a:t>
            </a:r>
            <a:r>
              <a:rPr lang="en-US" altLang="ko-KR" dirty="0" err="1" smtClean="0"/>
              <a:t>Masayasu</a:t>
            </a:r>
            <a:r>
              <a:rPr lang="en-US" altLang="ko-KR" dirty="0" smtClean="0"/>
              <a:t> Harada, e-Print: arXiv:1704.04357 [</a:t>
            </a:r>
            <a:r>
              <a:rPr lang="en-US" altLang="ko-KR" dirty="0" err="1" smtClean="0"/>
              <a:t>nucl-th</a:t>
            </a:r>
            <a:r>
              <a:rPr lang="en-US" altLang="ko-KR" dirty="0" smtClean="0"/>
              <a:t>] 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07504" y="234888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* The </a:t>
            </a:r>
            <a:r>
              <a:rPr lang="en-US" altLang="ko-KR" dirty="0"/>
              <a:t>onset density of Δ matter can </a:t>
            </a:r>
            <a:r>
              <a:rPr lang="en-US" altLang="ko-KR" dirty="0" smtClean="0"/>
              <a:t>be smaller </a:t>
            </a:r>
            <a:r>
              <a:rPr lang="en-US" altLang="ko-KR" dirty="0"/>
              <a:t>than </a:t>
            </a:r>
            <a:r>
              <a:rPr lang="en-US" altLang="ko-KR" dirty="0" smtClean="0"/>
              <a:t>two times the saturation density.</a:t>
            </a:r>
          </a:p>
          <a:p>
            <a:endParaRPr lang="en-US" altLang="ko-KR" dirty="0"/>
          </a:p>
          <a:p>
            <a:r>
              <a:rPr lang="en-US" altLang="ko-KR" dirty="0" smtClean="0"/>
              <a:t>* In symmetric matter, the </a:t>
            </a:r>
            <a:r>
              <a:rPr lang="en-US" altLang="ko-KR" dirty="0"/>
              <a:t>stable Δ-nucleon matter is </a:t>
            </a:r>
            <a:r>
              <a:rPr lang="en-US" altLang="ko-KR" dirty="0" smtClean="0"/>
              <a:t>realized in </a:t>
            </a:r>
            <a:r>
              <a:rPr lang="en-US" altLang="ko-KR" dirty="0"/>
              <a:t>3-4 </a:t>
            </a:r>
            <a:r>
              <a:rPr lang="en-US" altLang="ko-KR" dirty="0" smtClean="0"/>
              <a:t>times the saturation density, and the </a:t>
            </a:r>
            <a:r>
              <a:rPr lang="en-US" altLang="ko-KR" dirty="0"/>
              <a:t>phase transition from nuclear matter to Δ-nucleon matter is of </a:t>
            </a:r>
            <a:r>
              <a:rPr lang="en-US" altLang="ko-KR" dirty="0" smtClean="0"/>
              <a:t>first </a:t>
            </a:r>
            <a:r>
              <a:rPr lang="en-US" altLang="ko-KR" dirty="0"/>
              <a:t>order in </a:t>
            </a:r>
            <a:r>
              <a:rPr lang="en-US" altLang="ko-KR" dirty="0" smtClean="0"/>
              <a:t>the wide </a:t>
            </a:r>
            <a:r>
              <a:rPr lang="en-US" altLang="ko-KR" dirty="0"/>
              <a:t>parameter region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* In asymmetric </a:t>
            </a:r>
            <a:r>
              <a:rPr lang="en-US" altLang="ko-KR" dirty="0"/>
              <a:t>matter, the phase transition from the nuclear </a:t>
            </a:r>
            <a:r>
              <a:rPr lang="en-US" altLang="ko-KR" dirty="0" smtClean="0"/>
              <a:t>matter to </a:t>
            </a:r>
            <a:r>
              <a:rPr lang="en-US" altLang="ko-KR" dirty="0"/>
              <a:t>the stable </a:t>
            </a:r>
            <a:r>
              <a:rPr lang="en-US" altLang="ko-KR" dirty="0" smtClean="0"/>
              <a:t>   </a:t>
            </a:r>
            <a:r>
              <a:rPr lang="el-GR" altLang="ko-KR" dirty="0" smtClean="0"/>
              <a:t>Δ</a:t>
            </a:r>
            <a:r>
              <a:rPr lang="en-US" altLang="ko-KR" dirty="0" smtClean="0"/>
              <a:t>-nucleon </a:t>
            </a:r>
            <a:r>
              <a:rPr lang="en-US" altLang="ko-KR" dirty="0"/>
              <a:t>matter can be of the second order for most parameter region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* In </a:t>
            </a:r>
            <a:r>
              <a:rPr lang="en-US" altLang="ko-KR" dirty="0"/>
              <a:t>symmetric </a:t>
            </a:r>
            <a:r>
              <a:rPr lang="en-US" altLang="ko-KR" dirty="0" smtClean="0"/>
              <a:t>dense matter, larger chiral invariant nucleon mass </a:t>
            </a:r>
            <a:r>
              <a:rPr lang="en-US" altLang="ko-KR" dirty="0"/>
              <a:t>tends to lower the transition </a:t>
            </a:r>
            <a:r>
              <a:rPr lang="en-US" altLang="ko-KR" dirty="0" smtClean="0"/>
              <a:t>density </a:t>
            </a:r>
            <a:r>
              <a:rPr lang="en-US" altLang="ko-KR" dirty="0"/>
              <a:t>to the </a:t>
            </a:r>
            <a:r>
              <a:rPr lang="en-US" altLang="ko-KR" dirty="0" smtClean="0"/>
              <a:t>stable </a:t>
            </a:r>
            <a:r>
              <a:rPr lang="en-US" altLang="ko-KR" i="1" dirty="0"/>
              <a:t>N</a:t>
            </a:r>
            <a:r>
              <a:rPr lang="en-US" altLang="ko-KR" dirty="0"/>
              <a:t>-Δ </a:t>
            </a:r>
            <a:r>
              <a:rPr lang="en-US" altLang="ko-KR" dirty="0" smtClean="0"/>
              <a:t>phase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* Partial restoration of chiral symmetry is enhanced by delta matter.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78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423988"/>
            <a:ext cx="67913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2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309688"/>
            <a:ext cx="714375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1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614488"/>
            <a:ext cx="67627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32531" cy="509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76056" y="2776519"/>
            <a:ext cx="2270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F0000"/>
                </a:solidFill>
              </a:rPr>
              <a:t>preliminary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764402"/>
            <a:ext cx="738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Enhancement of partial chiral symmetry restoration by delta matter!</a:t>
            </a:r>
          </a:p>
        </p:txBody>
      </p:sp>
    </p:spTree>
    <p:extLst>
      <p:ext uri="{BB962C8B-B14F-4D97-AF65-F5344CB8AC3E}">
        <p14:creationId xmlns:p14="http://schemas.microsoft.com/office/powerpoint/2010/main" val="42325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1196752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500" dirty="0"/>
              <a:t>Parity doublet model </a:t>
            </a:r>
            <a:endParaRPr lang="en-US" altLang="ko-KR" sz="2500" dirty="0" smtClean="0"/>
          </a:p>
          <a:p>
            <a:r>
              <a:rPr lang="en-US" altLang="ko-KR" sz="2500" dirty="0" smtClean="0"/>
              <a:t>in </a:t>
            </a:r>
            <a:r>
              <a:rPr lang="en-US" altLang="ko-KR" sz="2500" dirty="0"/>
              <a:t>relativistic continuum </a:t>
            </a:r>
            <a:r>
              <a:rPr lang="en-US" altLang="ko-KR" sz="2500" dirty="0" err="1" smtClean="0"/>
              <a:t>Hartree-Bogoliubov</a:t>
            </a:r>
            <a:r>
              <a:rPr lang="en-US" altLang="ko-KR" sz="2500" dirty="0" smtClean="0"/>
              <a:t> </a:t>
            </a:r>
            <a:r>
              <a:rPr lang="en-US" altLang="ko-KR" sz="2500" dirty="0"/>
              <a:t>theory </a:t>
            </a:r>
            <a:endParaRPr lang="en-US" altLang="ko-KR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924944"/>
            <a:ext cx="90510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300" dirty="0" smtClean="0"/>
              <a:t>RCHB theory </a:t>
            </a:r>
            <a:r>
              <a:rPr lang="en-US" altLang="ko-KR" sz="2300" dirty="0"/>
              <a:t>properly takes </a:t>
            </a:r>
            <a:r>
              <a:rPr lang="en-US" altLang="ko-KR" sz="2300" dirty="0" smtClean="0"/>
              <a:t>into account </a:t>
            </a:r>
            <a:r>
              <a:rPr lang="en-US" altLang="ko-KR" sz="2300" dirty="0"/>
              <a:t>the pairing correlation </a:t>
            </a:r>
            <a:endParaRPr lang="en-US" altLang="ko-KR" sz="2300" dirty="0" smtClean="0"/>
          </a:p>
          <a:p>
            <a:r>
              <a:rPr lang="en-US" altLang="ko-KR" sz="2300" dirty="0" smtClean="0"/>
              <a:t>    and </a:t>
            </a:r>
            <a:r>
              <a:rPr lang="en-US" altLang="ko-KR" sz="2300" dirty="0"/>
              <a:t>the coupling to (discretized) continuum via </a:t>
            </a:r>
            <a:r>
              <a:rPr lang="en-US" altLang="ko-KR" sz="2300" dirty="0" err="1"/>
              <a:t>Bogoliubov</a:t>
            </a:r>
            <a:endParaRPr lang="en-US" altLang="ko-KR" sz="2300" dirty="0"/>
          </a:p>
          <a:p>
            <a:r>
              <a:rPr lang="en-US" altLang="ko-KR" sz="2300" dirty="0" smtClean="0"/>
              <a:t>    transformation </a:t>
            </a:r>
            <a:r>
              <a:rPr lang="en-US" altLang="ko-KR" sz="2300" dirty="0"/>
              <a:t>in a microscopic and self-consistent </a:t>
            </a:r>
            <a:r>
              <a:rPr lang="en-US" altLang="ko-KR" sz="2300" dirty="0" smtClean="0"/>
              <a:t>way.</a:t>
            </a:r>
          </a:p>
          <a:p>
            <a:r>
              <a:rPr lang="en-US" altLang="ko-KR" sz="2300" dirty="0"/>
              <a:t> </a:t>
            </a:r>
            <a:r>
              <a:rPr lang="en-US" altLang="ko-KR" sz="2300" dirty="0" smtClean="0"/>
              <a:t>   </a:t>
            </a:r>
            <a:r>
              <a:rPr lang="en-US" altLang="ko-KR" sz="2100" dirty="0"/>
              <a:t>[</a:t>
            </a:r>
            <a:r>
              <a:rPr lang="en-US" altLang="ko-KR" sz="2100" dirty="0" smtClean="0"/>
              <a:t>J. </a:t>
            </a:r>
            <a:r>
              <a:rPr lang="en-US" altLang="ko-KR" sz="2100" dirty="0" err="1" smtClean="0"/>
              <a:t>Meng</a:t>
            </a:r>
            <a:r>
              <a:rPr lang="en-US" altLang="ko-KR" sz="2100" dirty="0"/>
              <a:t>, et al, </a:t>
            </a:r>
            <a:r>
              <a:rPr lang="en-US" altLang="ko-KR" sz="2100" dirty="0" err="1"/>
              <a:t>Prog</a:t>
            </a:r>
            <a:r>
              <a:rPr lang="en-US" altLang="ko-KR" sz="2100" dirty="0" smtClean="0"/>
              <a:t>. Part. </a:t>
            </a:r>
            <a:r>
              <a:rPr lang="en-US" altLang="ko-KR" sz="2100" dirty="0" err="1" smtClean="0"/>
              <a:t>Nucl</a:t>
            </a:r>
            <a:r>
              <a:rPr lang="en-US" altLang="ko-KR" sz="2100" dirty="0" smtClean="0"/>
              <a:t>. Phys</a:t>
            </a:r>
            <a:r>
              <a:rPr lang="en-US" altLang="ko-KR" sz="2100" dirty="0"/>
              <a:t>. 57 (2006) </a:t>
            </a:r>
            <a:r>
              <a:rPr lang="en-US" altLang="ko-KR" sz="2100" dirty="0" smtClean="0"/>
              <a:t>470]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300" dirty="0" smtClean="0"/>
              <a:t>Spherical RCHB code was provided by </a:t>
            </a:r>
            <a:r>
              <a:rPr lang="en-US" altLang="ko-KR" sz="2300" dirty="0" err="1" smtClean="0"/>
              <a:t>Jie</a:t>
            </a:r>
            <a:r>
              <a:rPr lang="en-US" altLang="ko-KR" sz="2300" dirty="0" smtClean="0"/>
              <a:t> </a:t>
            </a:r>
            <a:r>
              <a:rPr lang="en-US" altLang="ko-KR" sz="2300" dirty="0" err="1" smtClean="0"/>
              <a:t>Meng</a:t>
            </a:r>
            <a:r>
              <a:rPr lang="en-US" altLang="ko-KR" sz="2300" dirty="0" smtClean="0"/>
              <a:t> (Peking Univ.).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300" dirty="0" smtClean="0"/>
              <a:t>Main difference is the behavior of sigma mean field.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300" dirty="0" smtClean="0"/>
              <a:t>Revised the code to incorporate the difference.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300" dirty="0"/>
              <a:t>As a warm-up, we </a:t>
            </a:r>
            <a:r>
              <a:rPr lang="en-US" altLang="ko-KR" sz="2300" dirty="0" smtClean="0"/>
              <a:t>use </a:t>
            </a:r>
            <a:r>
              <a:rPr lang="en-US" altLang="ko-KR" sz="2300" dirty="0"/>
              <a:t>the simple </a:t>
            </a:r>
            <a:r>
              <a:rPr lang="en-US" altLang="ko-KR" sz="2300" dirty="0" smtClean="0"/>
              <a:t>PD model </a:t>
            </a:r>
            <a:r>
              <a:rPr lang="en-US" altLang="ko-KR" sz="2300" dirty="0"/>
              <a:t>by </a:t>
            </a:r>
            <a:r>
              <a:rPr lang="en-US" altLang="ko-KR" sz="2300" dirty="0" err="1"/>
              <a:t>Zschiesche</a:t>
            </a:r>
            <a:r>
              <a:rPr lang="en-US" altLang="ko-KR" sz="2300" dirty="0"/>
              <a:t>, et al, </a:t>
            </a:r>
            <a:r>
              <a:rPr lang="en-US" altLang="ko-KR" sz="2300" dirty="0" smtClean="0"/>
              <a:t>and assume spherical symmetry.</a:t>
            </a:r>
            <a:endParaRPr lang="en-US" altLang="ko-KR" sz="23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ko-KR" altLang="en-US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2276872"/>
            <a:ext cx="336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W.-G. </a:t>
            </a:r>
            <a:r>
              <a:rPr lang="en-US" altLang="ko-KR" dirty="0" err="1" smtClean="0"/>
              <a:t>Paeng</a:t>
            </a:r>
            <a:r>
              <a:rPr lang="en-US" altLang="ko-KR" dirty="0" smtClean="0"/>
              <a:t>, et al, in progress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870" y="188640"/>
            <a:ext cx="8363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rgbClr val="7030A0"/>
                </a:solidFill>
              </a:rPr>
              <a:t>Finite nuclei in a PD model in brief</a:t>
            </a:r>
          </a:p>
        </p:txBody>
      </p:sp>
    </p:spTree>
    <p:extLst>
      <p:ext uri="{BB962C8B-B14F-4D97-AF65-F5344CB8AC3E}">
        <p14:creationId xmlns:p14="http://schemas.microsoft.com/office/powerpoint/2010/main" val="19244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79512" y="6093296"/>
            <a:ext cx="86519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/>
              <a:t>D. </a:t>
            </a:r>
            <a:r>
              <a:rPr lang="en-US" altLang="ko-KR" sz="1500" dirty="0" err="1"/>
              <a:t>Zschiesche</a:t>
            </a:r>
            <a:r>
              <a:rPr lang="en-US" altLang="ko-KR" sz="1500" dirty="0"/>
              <a:t>, L. </a:t>
            </a:r>
            <a:r>
              <a:rPr lang="en-US" altLang="ko-KR" sz="1500" dirty="0" err="1"/>
              <a:t>Tolos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Jurgen</a:t>
            </a:r>
            <a:r>
              <a:rPr lang="en-US" altLang="ko-KR" sz="1500" dirty="0"/>
              <a:t> </a:t>
            </a:r>
            <a:r>
              <a:rPr lang="en-US" altLang="ko-KR" sz="1500" dirty="0" err="1"/>
              <a:t>Schaffner-Bielich</a:t>
            </a:r>
            <a:r>
              <a:rPr lang="en-US" altLang="ko-KR" sz="1500" dirty="0"/>
              <a:t>, Robert D. </a:t>
            </a:r>
            <a:r>
              <a:rPr lang="en-US" altLang="ko-KR" sz="1500" dirty="0" err="1"/>
              <a:t>Pisarski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Phys.Rev</a:t>
            </a:r>
            <a:r>
              <a:rPr lang="en-US" altLang="ko-KR" sz="1500" dirty="0"/>
              <a:t>. C75 (2007) 055202</a:t>
            </a:r>
          </a:p>
          <a:p>
            <a:r>
              <a:rPr lang="en-US" altLang="ko-KR" sz="1500" dirty="0"/>
              <a:t> </a:t>
            </a:r>
            <a:endParaRPr lang="ko-KR" altLang="en-US" sz="15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56066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88" y="3501638"/>
            <a:ext cx="5226143" cy="184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187624" y="80524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Cold, dense nuclear matter in a SU(2) parity doublet model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46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4911"/>
            <a:ext cx="8784976" cy="592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7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03848" y="332656"/>
            <a:ext cx="25682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rgbClr val="7030A0"/>
                </a:solidFill>
              </a:rPr>
              <a:t>Summary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42" y="2060848"/>
            <a:ext cx="9105826" cy="2262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* Parity doublet model may reveal non-chiral component of nucleon mass</a:t>
            </a:r>
          </a:p>
          <a:p>
            <a:r>
              <a:rPr lang="en-US" altLang="ko-KR" sz="2000" dirty="0"/>
              <a:t>i</a:t>
            </a:r>
            <a:r>
              <a:rPr lang="en-US" altLang="ko-KR" sz="2000" dirty="0" smtClean="0"/>
              <a:t>n asymmetric dense matter, which may be observed in heavy ion collisions </a:t>
            </a:r>
          </a:p>
          <a:p>
            <a:r>
              <a:rPr lang="en-US" altLang="ko-KR" sz="2000" dirty="0" smtClean="0"/>
              <a:t>or in finite nuclei.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* Partial restoration of chiral symmetry, </a:t>
            </a:r>
            <a:r>
              <a:rPr lang="en-US" altLang="ko-KR" sz="2000" smtClean="0"/>
              <a:t>which may </a:t>
            </a:r>
            <a:r>
              <a:rPr lang="en-US" altLang="ko-KR" sz="2000" dirty="0" smtClean="0"/>
              <a:t>be studied at RAON, is</a:t>
            </a:r>
          </a:p>
          <a:p>
            <a:r>
              <a:rPr lang="en-US" altLang="ko-KR" sz="2000" dirty="0"/>
              <a:t>e</a:t>
            </a:r>
            <a:r>
              <a:rPr lang="en-US" altLang="ko-KR" sz="2000" dirty="0" smtClean="0"/>
              <a:t>nhanced by the presence of delta matter. </a:t>
            </a:r>
            <a:endParaRPr lang="en-US" altLang="ko-KR" sz="2000" dirty="0"/>
          </a:p>
          <a:p>
            <a:endParaRPr lang="ko-KR" altLang="en-US" sz="2100" dirty="0"/>
          </a:p>
        </p:txBody>
      </p:sp>
    </p:spTree>
    <p:extLst>
      <p:ext uri="{BB962C8B-B14F-4D97-AF65-F5344CB8AC3E}">
        <p14:creationId xmlns:p14="http://schemas.microsoft.com/office/powerpoint/2010/main" val="40687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Motivations</a:t>
            </a:r>
          </a:p>
          <a:p>
            <a:r>
              <a:rPr lang="en-US" altLang="ko-KR" dirty="0" smtClean="0"/>
              <a:t>Asymmetric matter in a PD model</a:t>
            </a:r>
          </a:p>
          <a:p>
            <a:r>
              <a:rPr lang="en-US" altLang="ko-KR" dirty="0" smtClean="0"/>
              <a:t>Finite nuclei in a PD model in brief</a:t>
            </a:r>
          </a:p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10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Motivations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54855" y="908720"/>
            <a:ext cx="8229600" cy="892696"/>
          </a:xfrm>
        </p:spPr>
        <p:txBody>
          <a:bodyPr/>
          <a:lstStyle/>
          <a:p>
            <a:r>
              <a:rPr lang="en-US" altLang="ko-KR" dirty="0" smtClean="0"/>
              <a:t>Why asymmetric dense matter?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48" y="1916832"/>
            <a:ext cx="8964488" cy="149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_x195178184" descr="EMB00000ca864c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03" y="3284984"/>
            <a:ext cx="4534221" cy="291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_x195177864" descr="EMB00000ca864d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60564"/>
            <a:ext cx="5758823" cy="79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84299" y="3029463"/>
            <a:ext cx="294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Partial restoration of chiral symmetry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033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427960" y="1268760"/>
            <a:ext cx="8229600" cy="892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Why parity doublet model?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16" y="3140968"/>
            <a:ext cx="4093567" cy="151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93561"/>
            <a:ext cx="5176523" cy="105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3322" y="5222015"/>
            <a:ext cx="8805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Origin of nucleon mass (in the chiral limit) other than chiral symmetry breaking?</a:t>
            </a:r>
          </a:p>
          <a:p>
            <a:r>
              <a:rPr lang="en-US" altLang="ko-KR" dirty="0" smtClean="0"/>
              <a:t>PD says yes! One can talk about chiral invariant nucleon mass m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. apart from</a:t>
            </a:r>
          </a:p>
          <a:p>
            <a:r>
              <a:rPr lang="en-US" altLang="ko-KR" dirty="0" smtClean="0"/>
              <a:t>that due to chiral symmetry breaking.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90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271130"/>
            <a:ext cx="81521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rgbClr val="7030A0"/>
                </a:solidFill>
              </a:rPr>
              <a:t>Asymmetric matter in a PD model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72" y="3917218"/>
            <a:ext cx="62239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21" y="2812579"/>
            <a:ext cx="366623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89120" y="5895134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“Linear sigma model with parity doubling,” C</a:t>
            </a:r>
            <a:r>
              <a:rPr lang="en-US" altLang="ko-KR" dirty="0"/>
              <a:t>. E. </a:t>
            </a:r>
            <a:r>
              <a:rPr lang="en-US" altLang="ko-KR" dirty="0" err="1"/>
              <a:t>DeTar</a:t>
            </a:r>
            <a:r>
              <a:rPr lang="en-US" altLang="ko-KR" dirty="0"/>
              <a:t> and T. </a:t>
            </a:r>
            <a:r>
              <a:rPr lang="en-US" altLang="ko-KR" dirty="0" err="1"/>
              <a:t>Kunihiro</a:t>
            </a:r>
            <a:r>
              <a:rPr lang="en-US" altLang="ko-KR" dirty="0"/>
              <a:t>, Phys. Rev. D </a:t>
            </a:r>
            <a:r>
              <a:rPr lang="en-US" altLang="ko-KR" b="1" dirty="0"/>
              <a:t>39</a:t>
            </a:r>
            <a:r>
              <a:rPr lang="en-US" altLang="ko-KR" dirty="0"/>
              <a:t>, 2805 (1989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69" y="5153334"/>
            <a:ext cx="47529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808" y="5142022"/>
            <a:ext cx="1638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529" y="2204864"/>
            <a:ext cx="2181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0" y="1340768"/>
            <a:ext cx="903649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700" dirty="0" smtClean="0"/>
              <a:t>Introduce two </a:t>
            </a:r>
            <a:r>
              <a:rPr lang="en-US" altLang="ko-KR" sz="1700" dirty="0"/>
              <a:t>nucleon </a:t>
            </a:r>
            <a:r>
              <a:rPr lang="en-US" altLang="ko-KR" sz="1700" dirty="0" smtClean="0"/>
              <a:t>fields that transform </a:t>
            </a:r>
            <a:r>
              <a:rPr lang="en-US" altLang="ko-KR" sz="1700" dirty="0"/>
              <a:t>in a </a:t>
            </a:r>
            <a:r>
              <a:rPr lang="en-US" altLang="ko-KR" sz="1700" dirty="0" smtClean="0"/>
              <a:t>mirror way </a:t>
            </a:r>
            <a:r>
              <a:rPr lang="en-US" altLang="ko-KR" sz="1700" dirty="0"/>
              <a:t>under </a:t>
            </a:r>
            <a:r>
              <a:rPr lang="en-US" altLang="ko-KR" sz="1700" dirty="0" smtClean="0"/>
              <a:t>chiral transformations:</a:t>
            </a:r>
            <a:endParaRPr lang="ko-KR" altLang="en-US" sz="1700" dirty="0"/>
          </a:p>
        </p:txBody>
      </p:sp>
    </p:spTree>
    <p:extLst>
      <p:ext uri="{BB962C8B-B14F-4D97-AF65-F5344CB8AC3E}">
        <p14:creationId xmlns:p14="http://schemas.microsoft.com/office/powerpoint/2010/main" val="24991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" y="5157192"/>
            <a:ext cx="8942368" cy="115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688632" cy="49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79515" y="6416461"/>
            <a:ext cx="86519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/>
              <a:t>D. </a:t>
            </a:r>
            <a:r>
              <a:rPr lang="en-US" altLang="ko-KR" sz="1500" dirty="0" err="1"/>
              <a:t>Zschiesche</a:t>
            </a:r>
            <a:r>
              <a:rPr lang="en-US" altLang="ko-KR" sz="1500" dirty="0"/>
              <a:t>, L. </a:t>
            </a:r>
            <a:r>
              <a:rPr lang="en-US" altLang="ko-KR" sz="1500" dirty="0" err="1"/>
              <a:t>Tolos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Jurgen</a:t>
            </a:r>
            <a:r>
              <a:rPr lang="en-US" altLang="ko-KR" sz="1500" dirty="0"/>
              <a:t> </a:t>
            </a:r>
            <a:r>
              <a:rPr lang="en-US" altLang="ko-KR" sz="1500" dirty="0" err="1"/>
              <a:t>Schaffner-Bielich</a:t>
            </a:r>
            <a:r>
              <a:rPr lang="en-US" altLang="ko-KR" sz="1500" dirty="0"/>
              <a:t>, Robert D. </a:t>
            </a:r>
            <a:r>
              <a:rPr lang="en-US" altLang="ko-KR" sz="1500" dirty="0" err="1"/>
              <a:t>Pisarski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Phys.Rev</a:t>
            </a:r>
            <a:r>
              <a:rPr lang="en-US" altLang="ko-KR" sz="1500" dirty="0"/>
              <a:t>. C75 (2007) </a:t>
            </a:r>
            <a:r>
              <a:rPr lang="en-US" altLang="ko-KR" sz="1500" dirty="0" smtClean="0"/>
              <a:t>055202 </a:t>
            </a:r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6765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59" y="260648"/>
            <a:ext cx="8784976" cy="453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9794" y="5309483"/>
            <a:ext cx="53471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b="1" dirty="0" smtClean="0"/>
              <a:t>Any sensitive physical quantities to m</a:t>
            </a:r>
            <a:r>
              <a:rPr lang="en-US" altLang="ko-KR" sz="2100" b="1" baseline="-25000" dirty="0" smtClean="0"/>
              <a:t>0</a:t>
            </a:r>
            <a:r>
              <a:rPr lang="en-US" altLang="ko-KR" sz="2100" b="1" dirty="0" smtClean="0"/>
              <a:t>?</a:t>
            </a:r>
            <a:endParaRPr lang="ko-KR" alt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5781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033463"/>
            <a:ext cx="71342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0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425" y="332656"/>
            <a:ext cx="57054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1008"/>
            <a:ext cx="57340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8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568</Words>
  <Application>Microsoft Office PowerPoint</Application>
  <PresentationFormat>화면 슬라이드 쇼(4:3)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Nuclear matter and nuclei in parity doublet model</vt:lpstr>
      <vt:lpstr>Contents</vt:lpstr>
      <vt:lpstr>Motivations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matter and nuclei in parity doublet model</dc:title>
  <dc:creator>ibs</dc:creator>
  <cp:lastModifiedBy>YK</cp:lastModifiedBy>
  <cp:revision>19</cp:revision>
  <dcterms:created xsi:type="dcterms:W3CDTF">2017-06-26T12:20:50Z</dcterms:created>
  <dcterms:modified xsi:type="dcterms:W3CDTF">2017-07-26T00:16:27Z</dcterms:modified>
</cp:coreProperties>
</file>