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31" r:id="rId3"/>
    <p:sldId id="320" r:id="rId4"/>
    <p:sldId id="316" r:id="rId5"/>
    <p:sldId id="311" r:id="rId6"/>
    <p:sldId id="332" r:id="rId7"/>
    <p:sldId id="297" r:id="rId8"/>
    <p:sldId id="339" r:id="rId9"/>
    <p:sldId id="340" r:id="rId10"/>
    <p:sldId id="321" r:id="rId11"/>
    <p:sldId id="324" r:id="rId12"/>
    <p:sldId id="298" r:id="rId13"/>
    <p:sldId id="345" r:id="rId14"/>
    <p:sldId id="342" r:id="rId15"/>
    <p:sldId id="330" r:id="rId16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7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856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6" orient="horz" pos="3090" userDrawn="1">
          <p15:clr>
            <a:srgbClr val="A4A3A4"/>
          </p15:clr>
        </p15:guide>
        <p15:guide id="7" pos="688" userDrawn="1">
          <p15:clr>
            <a:srgbClr val="A4A3A4"/>
          </p15:clr>
        </p15:guide>
        <p15:guide id="8" pos="7469" userDrawn="1">
          <p15:clr>
            <a:srgbClr val="A4A3A4"/>
          </p15:clr>
        </p15:guide>
        <p15:guide id="9" pos="3931" userDrawn="1">
          <p15:clr>
            <a:srgbClr val="A4A3A4"/>
          </p15:clr>
        </p15:guide>
        <p15:guide id="10" pos="3749" userDrawn="1">
          <p15:clr>
            <a:srgbClr val="A4A3A4"/>
          </p15:clr>
        </p15:guide>
        <p15:guide id="11" orient="horz" pos="2976" userDrawn="1">
          <p15:clr>
            <a:srgbClr val="A4A3A4"/>
          </p15:clr>
        </p15:guide>
        <p15:guide id="12" orient="horz" pos="3158" userDrawn="1">
          <p15:clr>
            <a:srgbClr val="A4A3A4"/>
          </p15:clr>
        </p15:guide>
        <p15:guide id="13" orient="horz" pos="3634" userDrawn="1">
          <p15:clr>
            <a:srgbClr val="A4A3A4"/>
          </p15:clr>
        </p15:guide>
        <p15:guide id="14" orient="horz" pos="37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235"/>
    <a:srgbClr val="001034"/>
    <a:srgbClr val="FBFBFC"/>
    <a:srgbClr val="3333FF"/>
    <a:srgbClr val="133068"/>
    <a:srgbClr val="143169"/>
    <a:srgbClr val="143069"/>
    <a:srgbClr val="BDD7EE"/>
    <a:srgbClr val="F8CBAD"/>
    <a:srgbClr val="C5E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78507" autoAdjust="0"/>
  </p:normalViewPr>
  <p:slideViewPr>
    <p:cSldViewPr snapToGrid="0" showGuides="1">
      <p:cViewPr varScale="1">
        <p:scale>
          <a:sx n="71" d="100"/>
          <a:sy n="71" d="100"/>
        </p:scale>
        <p:origin x="1090" y="62"/>
      </p:cViewPr>
      <p:guideLst>
        <p:guide orient="horz" pos="1174"/>
        <p:guide pos="3840"/>
        <p:guide pos="6856"/>
        <p:guide pos="211"/>
        <p:guide orient="horz" pos="3090"/>
        <p:guide pos="688"/>
        <p:guide pos="7469"/>
        <p:guide pos="3931"/>
        <p:guide pos="3749"/>
        <p:guide orient="horz" pos="2976"/>
        <p:guide orient="horz" pos="3158"/>
        <p:guide orient="horz" pos="3634"/>
        <p:guide orient="horz" pos="377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EB2A3-3D59-4D22-858C-EA2C926495FF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29FDB-7D9A-4EC2-B901-3BF34ACC3C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605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Thank you for giving us the opportunity to introduce </a:t>
            </a:r>
            <a:r>
              <a:rPr lang="en-US" altLang="ko-KR" b="1" dirty="0"/>
              <a:t>POSCO Air Solution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Before I introduce P-AS, </a:t>
            </a:r>
          </a:p>
          <a:p>
            <a:r>
              <a:rPr lang="en-US" altLang="ko-KR" dirty="0"/>
              <a:t>I’d like to briefly explain </a:t>
            </a:r>
            <a:r>
              <a:rPr lang="en-US" altLang="ko-KR" b="1" dirty="0"/>
              <a:t>why POSCO Group entered the rare gas business.</a:t>
            </a:r>
          </a:p>
          <a:p>
            <a:endParaRPr lang="en-US" altLang="ko-KR" dirty="0"/>
          </a:p>
          <a:p>
            <a:r>
              <a:rPr lang="en-US" altLang="ko-KR" dirty="0"/>
              <a:t>At one point, about </a:t>
            </a:r>
            <a:r>
              <a:rPr lang="en-US" altLang="ko-KR" b="1" dirty="0"/>
              <a:t>70% of the world’s rare gas supply came from Ukraine</a:t>
            </a:r>
            <a:r>
              <a:rPr lang="en-US" altLang="ko-KR" dirty="0"/>
              <a:t>.</a:t>
            </a:r>
          </a:p>
          <a:p>
            <a:r>
              <a:rPr lang="en-US" altLang="ko-KR" b="0" dirty="0"/>
              <a:t>But as the war in Ukraine disrupted production facilities,</a:t>
            </a:r>
            <a:br>
              <a:rPr lang="en-US" altLang="ko-KR" b="0" dirty="0"/>
            </a:br>
            <a:r>
              <a:rPr lang="en-US" altLang="ko-KR" b="0" dirty="0"/>
              <a:t>making the global rare gas supply very tight.</a:t>
            </a:r>
          </a:p>
          <a:p>
            <a:endParaRPr lang="en-US" altLang="ko-KR" b="0" dirty="0"/>
          </a:p>
          <a:p>
            <a:r>
              <a:rPr lang="en-US" altLang="ko-KR" b="0" dirty="0"/>
              <a:t>As a result, rare gas prices increased dramatically,</a:t>
            </a:r>
            <a:br>
              <a:rPr lang="en-US" altLang="ko-KR" b="0" dirty="0"/>
            </a:br>
            <a:r>
              <a:rPr lang="en-US" altLang="ko-KR" b="0" dirty="0"/>
              <a:t>which had a significant impact on the semiconductor industry in Korea.</a:t>
            </a:r>
          </a:p>
          <a:p>
            <a:endParaRPr lang="en-US" altLang="ko-KR" dirty="0"/>
          </a:p>
          <a:p>
            <a:r>
              <a:rPr lang="en-US" altLang="ko-KR" dirty="0"/>
              <a:t>Accordingly, to strengthen supply chain security, </a:t>
            </a:r>
          </a:p>
          <a:p>
            <a:r>
              <a:rPr lang="en-US" altLang="ko-KR" dirty="0"/>
              <a:t>the Korean government included </a:t>
            </a:r>
            <a:r>
              <a:rPr lang="en-US" altLang="ko-KR" b="1" dirty="0"/>
              <a:t>rare gases among the strategic supply chain items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and POSCO Group took an important role in securing the supply chain.</a:t>
            </a:r>
          </a:p>
          <a:p>
            <a:endParaRPr lang="en-US" altLang="ko-KR" dirty="0"/>
          </a:p>
          <a:p>
            <a:r>
              <a:rPr lang="en-US" altLang="ko-KR" dirty="0"/>
              <a:t>Then, you may ask:</a:t>
            </a:r>
          </a:p>
          <a:p>
            <a:r>
              <a:rPr lang="en-US" altLang="ko-KR" b="1" dirty="0"/>
              <a:t>Why POSCO?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The reason is simple. Rare gas exists only in trace amounts in the atmosphere.</a:t>
            </a:r>
            <a:br>
              <a:rPr lang="en-US" altLang="ko-KR" dirty="0"/>
            </a:br>
            <a:r>
              <a:rPr lang="en-US" altLang="ko-KR" dirty="0"/>
              <a:t>Therefore, large-scale air separation units are needed to recover rare gas economically.</a:t>
            </a:r>
          </a:p>
          <a:p>
            <a:endParaRPr lang="en-US" altLang="ko-KR" dirty="0"/>
          </a:p>
          <a:p>
            <a:r>
              <a:rPr lang="en-US" altLang="ko-KR" dirty="0"/>
              <a:t>This is where POSCO has a strong advantage.</a:t>
            </a:r>
          </a:p>
          <a:p>
            <a:endParaRPr lang="en-US" altLang="ko-KR" dirty="0"/>
          </a:p>
          <a:p>
            <a:r>
              <a:rPr lang="en-US" altLang="ko-KR" dirty="0"/>
              <a:t>With extensive Air separation units to support its large steel plants,</a:t>
            </a:r>
          </a:p>
          <a:p>
            <a:r>
              <a:rPr lang="en-US" altLang="ko-KR" dirty="0"/>
              <a:t>POSCO already had the right foundation for rare gas recovery.</a:t>
            </a:r>
          </a:p>
          <a:p>
            <a:endParaRPr lang="en-US" altLang="ko-KR" dirty="0"/>
          </a:p>
          <a:p>
            <a:r>
              <a:rPr lang="en-US" altLang="ko-KR" b="0" dirty="0"/>
              <a:t>Today, we are proud that, our rare gases can contribute not only to high-valued industries, </a:t>
            </a:r>
          </a:p>
          <a:p>
            <a:r>
              <a:rPr lang="en-US" altLang="ko-KR" b="0" dirty="0"/>
              <a:t>but also to fields of basic science such as </a:t>
            </a:r>
            <a:r>
              <a:rPr lang="en-US" altLang="ko-KR" b="0" dirty="0" err="1"/>
              <a:t>nEXO</a:t>
            </a:r>
            <a:r>
              <a:rPr lang="en-US" altLang="ko-KR" b="0" dirty="0"/>
              <a:t> experiments.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1864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So, with that background,</a:t>
            </a:r>
            <a:br>
              <a:rPr lang="en-US" altLang="ko-KR" dirty="0"/>
            </a:br>
            <a:r>
              <a:rPr lang="en-US" altLang="ko-KR" dirty="0"/>
              <a:t>today I'd like to briefly introduce </a:t>
            </a:r>
            <a:r>
              <a:rPr lang="en-US" altLang="ko-KR" b="1" dirty="0"/>
              <a:t>POSCO Group, POSCO Air Solution, and our high-purity rare gas products.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8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Let me start with a brief introduction to </a:t>
            </a:r>
            <a:r>
              <a:rPr lang="en-US" altLang="ko-KR" b="1" dirty="0"/>
              <a:t>POSCO Group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04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POSCO Holdings is the holding company of the POSCO Group.</a:t>
            </a:r>
          </a:p>
          <a:p>
            <a:endParaRPr lang="en-US" altLang="ko-KR" dirty="0"/>
          </a:p>
          <a:p>
            <a:r>
              <a:rPr lang="en-US" altLang="ko-KR" dirty="0"/>
              <a:t>Founded in 1968 and built on its core steel business, </a:t>
            </a:r>
          </a:p>
          <a:p>
            <a:r>
              <a:rPr lang="en-US" altLang="ko-KR" dirty="0"/>
              <a:t>POSCO Group has grown into a diversified group with businesses including </a:t>
            </a:r>
            <a:br>
              <a:rPr lang="en-US" altLang="ko-KR" dirty="0"/>
            </a:br>
            <a:r>
              <a:rPr lang="en-US" altLang="ko-KR" b="1" dirty="0"/>
              <a:t>industrial gas, battery materials, resource development, and IT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As of 2025, the group has approximately </a:t>
            </a:r>
            <a:r>
              <a:rPr lang="en-US" altLang="ko-KR" b="1" dirty="0"/>
              <a:t>44,500 employees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with consolidated business performance of about </a:t>
            </a:r>
            <a:r>
              <a:rPr lang="en-US" altLang="ko-KR" b="1" dirty="0"/>
              <a:t>53.1 billion US dollars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7639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Now, let me briefly explain the </a:t>
            </a:r>
            <a:r>
              <a:rPr lang="en-US" altLang="ko-KR" b="1" dirty="0"/>
              <a:t>POSCO Group's gas business structure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As you can see on this slide, </a:t>
            </a:r>
          </a:p>
          <a:p>
            <a:r>
              <a:rPr lang="en-US" altLang="ko-KR" dirty="0"/>
              <a:t>different companies play different roles in the gas business.</a:t>
            </a:r>
          </a:p>
          <a:p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 dirty="0"/>
              <a:t>POSCO Air Solution</a:t>
            </a:r>
            <a:r>
              <a:rPr lang="en-US" altLang="ko-KR" dirty="0"/>
              <a:t> focuses on the </a:t>
            </a:r>
            <a:r>
              <a:rPr lang="en-US" altLang="ko-KR" b="1" dirty="0"/>
              <a:t>separation and purification of high-purity rare gases</a:t>
            </a:r>
            <a:r>
              <a:rPr lang="en-US" altLang="ko-KR" dirty="0"/>
              <a:t>,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including Xenon, Krypton, Neon, and Helium.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In particular, </a:t>
            </a:r>
            <a:r>
              <a:rPr lang="en-US" altLang="ko-KR" b="0" dirty="0"/>
              <a:t>we are responsible for building the full value chain for rare gases.</a:t>
            </a:r>
          </a:p>
          <a:p>
            <a:endParaRPr lang="en-US" altLang="ko-KR" dirty="0"/>
          </a:p>
          <a:p>
            <a:r>
              <a:rPr lang="en-US" altLang="ko-KR" b="1" dirty="0"/>
              <a:t>POSCO</a:t>
            </a:r>
            <a:r>
              <a:rPr lang="en-US" altLang="ko-KR" dirty="0"/>
              <a:t> operates </a:t>
            </a:r>
            <a:r>
              <a:rPr lang="en-US" altLang="ko-KR" b="1" dirty="0"/>
              <a:t>23 Air Separation Units,</a:t>
            </a:r>
            <a:r>
              <a:rPr lang="en-US" altLang="ko-KR" dirty="0"/>
              <a:t> </a:t>
            </a:r>
          </a:p>
          <a:p>
            <a:r>
              <a:rPr lang="en-US" altLang="ko-KR" dirty="0"/>
              <a:t>which provide the foundation for the industrial and rare gas business.</a:t>
            </a:r>
          </a:p>
          <a:p>
            <a:endParaRPr lang="en-US" altLang="ko-KR" dirty="0"/>
          </a:p>
          <a:p>
            <a:r>
              <a:rPr lang="en-US" altLang="ko-KR" dirty="0"/>
              <a:t>And </a:t>
            </a:r>
            <a:r>
              <a:rPr lang="en-US" altLang="ko-KR" b="1" dirty="0"/>
              <a:t>RIST and POSTECH</a:t>
            </a:r>
            <a:r>
              <a:rPr lang="en-US" altLang="ko-KR" dirty="0"/>
              <a:t>, the POSCO Research Institute, </a:t>
            </a:r>
          </a:p>
          <a:p>
            <a:r>
              <a:rPr lang="en-US" altLang="ko-KR" dirty="0"/>
              <a:t>supports practical research and development to strengthen our technology and product capabilities.</a:t>
            </a:r>
          </a:p>
          <a:p>
            <a:endParaRPr lang="en-US" altLang="ko-KR" dirty="0"/>
          </a:p>
          <a:p>
            <a:r>
              <a:rPr lang="en-US" altLang="ko-KR" dirty="0"/>
              <a:t>So, through this group-wide structure, </a:t>
            </a:r>
          </a:p>
          <a:p>
            <a:r>
              <a:rPr lang="en-US" altLang="ko-KR" dirty="0"/>
              <a:t>we cover different parts of the gas business, </a:t>
            </a:r>
          </a:p>
          <a:p>
            <a:r>
              <a:rPr lang="en-US" altLang="ko-KR" dirty="0"/>
              <a:t>from </a:t>
            </a:r>
            <a:r>
              <a:rPr lang="en-US" altLang="ko-KR" b="1" dirty="0"/>
              <a:t>raw material for rare and industrial gases, rare gas purification and R&amp;D.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7232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Now, about </a:t>
            </a:r>
            <a:r>
              <a:rPr lang="en-US" altLang="ko-KR" b="1" dirty="0"/>
              <a:t>POSCO Air Solution, rare gas manufacturer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616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POSCO Air Solution was established in </a:t>
            </a:r>
            <a:r>
              <a:rPr lang="en-US" altLang="ko-KR" b="1" dirty="0"/>
              <a:t>August 2024</a:t>
            </a:r>
            <a:r>
              <a:rPr lang="en-US" altLang="ko-KR" dirty="0"/>
              <a:t>, </a:t>
            </a:r>
            <a:br>
              <a:rPr lang="en-US" altLang="ko-KR" dirty="0"/>
            </a:br>
            <a:r>
              <a:rPr lang="en-US" altLang="ko-KR" dirty="0"/>
              <a:t>and our plant is located in </a:t>
            </a:r>
            <a:r>
              <a:rPr lang="en-US" altLang="ko-KR" b="1" dirty="0" err="1"/>
              <a:t>Gwangyang</a:t>
            </a:r>
            <a:r>
              <a:rPr lang="en-US" altLang="ko-KR" b="1" dirty="0"/>
              <a:t>, the southern-most region Korea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We started </a:t>
            </a:r>
            <a:r>
              <a:rPr lang="en-US" altLang="ko-KR" b="1" dirty="0"/>
              <a:t>commercial production in May 2026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Our business is simple: </a:t>
            </a:r>
          </a:p>
          <a:p>
            <a:r>
              <a:rPr lang="en-US" altLang="ko-KR" b="1" dirty="0"/>
              <a:t>We separate and purify rare gases.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We utilize crude gas generated from POSCO’s Air Separation Units which is O2 and N2, </a:t>
            </a:r>
          </a:p>
          <a:p>
            <a:r>
              <a:rPr lang="en-US" altLang="ko-KR" dirty="0"/>
              <a:t>and then further separate and purify the crude to produce </a:t>
            </a:r>
            <a:r>
              <a:rPr lang="en-US" altLang="ko-KR" b="1" dirty="0"/>
              <a:t>high-purity rare gases including Xenon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In other words, </a:t>
            </a:r>
          </a:p>
          <a:p>
            <a:r>
              <a:rPr lang="en-US" altLang="ko-KR" dirty="0"/>
              <a:t>we connect </a:t>
            </a:r>
            <a:r>
              <a:rPr lang="en-US" altLang="ko-KR" b="1" dirty="0"/>
              <a:t>POSCO's upstream gas resources </a:t>
            </a:r>
            <a:r>
              <a:rPr lang="en-US" altLang="ko-KR" dirty="0"/>
              <a:t>with our </a:t>
            </a:r>
            <a:r>
              <a:rPr lang="en-US" altLang="ko-KR" b="1" dirty="0"/>
              <a:t>separation and purification technology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/>
              <a:t>and supply high-purity products to our end users.</a:t>
            </a:r>
          </a:p>
          <a:p>
            <a:endParaRPr lang="en-US" altLang="ko-KR" dirty="0"/>
          </a:p>
          <a:p>
            <a:r>
              <a:rPr lang="en-US" altLang="ko-KR" dirty="0"/>
              <a:t>That is our core business model.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148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Then what is Air Separation Unit?</a:t>
            </a:r>
          </a:p>
          <a:p>
            <a:endParaRPr lang="en-US" altLang="ko-KR" b="1" dirty="0"/>
          </a:p>
          <a:p>
            <a:r>
              <a:rPr lang="en-US" altLang="ko-KR" b="1" dirty="0"/>
              <a:t>This Unit </a:t>
            </a:r>
            <a:r>
              <a:rPr lang="en-US" altLang="ko-KR" dirty="0"/>
              <a:t>separates atmospheric air based on differences in </a:t>
            </a:r>
            <a:r>
              <a:rPr lang="en-US" altLang="ko-KR" b="1" dirty="0"/>
              <a:t>boiling points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First, air is compressed and pre-treated to remove impurities such as water and carbon dioxide.</a:t>
            </a:r>
          </a:p>
          <a:p>
            <a:r>
              <a:rPr lang="en-US" altLang="ko-KR" dirty="0"/>
              <a:t>Then, the air is </a:t>
            </a:r>
            <a:r>
              <a:rPr lang="en-US" altLang="ko-KR" b="1" dirty="0"/>
              <a:t>cryogenically distilled </a:t>
            </a:r>
            <a:r>
              <a:rPr lang="en-US" altLang="ko-KR" dirty="0"/>
              <a:t>into oxygen, nitrogen, and argon.</a:t>
            </a:r>
          </a:p>
          <a:p>
            <a:endParaRPr lang="en-US" altLang="ko-KR" dirty="0"/>
          </a:p>
          <a:p>
            <a:r>
              <a:rPr lang="en-US" altLang="ko-KR" dirty="0"/>
              <a:t>And at our facility we distill Xe and Kr from oxygen and Ne and He from nitrogen.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3514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POSCO steelworks currently operates </a:t>
            </a:r>
            <a:r>
              <a:rPr lang="en-US" altLang="ko-KR" b="1" dirty="0"/>
              <a:t>23 ASU plants</a:t>
            </a:r>
            <a:r>
              <a:rPr lang="en-US" altLang="ko-KR" dirty="0"/>
              <a:t>, 12 in Pohang and 11 in </a:t>
            </a:r>
            <a:r>
              <a:rPr lang="en-US" altLang="ko-KR" dirty="0" err="1"/>
              <a:t>Gwangyang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which gives us a strong and reliable source of raw materials.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0213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Our plant is located close to the </a:t>
            </a:r>
            <a:r>
              <a:rPr lang="en-US" altLang="ko-KR" b="1" dirty="0"/>
              <a:t>POSCO </a:t>
            </a:r>
            <a:r>
              <a:rPr lang="en-US" altLang="ko-KR" b="1" dirty="0" err="1"/>
              <a:t>Gwangyang</a:t>
            </a:r>
            <a:r>
              <a:rPr lang="en-US" altLang="ko-KR" b="1" dirty="0"/>
              <a:t> Steel Works and the port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giving us an additional logistical advantage.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36758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Now its about our products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14673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Our main rare gas products are </a:t>
            </a:r>
            <a:r>
              <a:rPr lang="en-US" altLang="ko-KR" b="1" dirty="0"/>
              <a:t>Xenon, Krypton, Neon, and Helium.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First, </a:t>
            </a:r>
            <a:r>
              <a:rPr lang="en-US" altLang="ko-KR" b="1" dirty="0"/>
              <a:t>Xenon</a:t>
            </a:r>
            <a:r>
              <a:rPr lang="en-US" altLang="ko-KR" dirty="0"/>
              <a:t>. Our annual production capacity is </a:t>
            </a:r>
            <a:r>
              <a:rPr lang="en-US" altLang="ko-KR" b="1" dirty="0"/>
              <a:t>20 tons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Xenon is mainly used for </a:t>
            </a:r>
            <a:r>
              <a:rPr lang="en-US" altLang="ko-KR" b="1" dirty="0"/>
              <a:t>Electric propulsion systems for satellites and spacecraft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as well as </a:t>
            </a:r>
            <a:r>
              <a:rPr lang="en-US" altLang="ko-KR" b="1" dirty="0"/>
              <a:t>semiconductor etching</a:t>
            </a:r>
            <a:r>
              <a:rPr lang="en-US" altLang="ko-KR" dirty="0"/>
              <a:t> and</a:t>
            </a:r>
            <a:r>
              <a:rPr lang="ko-KR" altLang="en-US" dirty="0"/>
              <a:t> </a:t>
            </a:r>
            <a:r>
              <a:rPr lang="en-US" altLang="ko-KR" dirty="0"/>
              <a:t>of course also for </a:t>
            </a:r>
            <a:r>
              <a:rPr lang="en-US" altLang="ko-KR" b="1" dirty="0" err="1"/>
              <a:t>nEXO</a:t>
            </a:r>
            <a:r>
              <a:rPr lang="en-US" altLang="ko-KR" b="1" dirty="0"/>
              <a:t> experiment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Second, </a:t>
            </a:r>
            <a:r>
              <a:rPr lang="en-US" altLang="ko-KR" b="1" dirty="0"/>
              <a:t>Krypton</a:t>
            </a:r>
            <a:r>
              <a:rPr lang="en-US" altLang="ko-KR" dirty="0"/>
              <a:t>. Our annual production capacity is </a:t>
            </a:r>
            <a:r>
              <a:rPr lang="en-US" altLang="ko-KR" b="1" dirty="0"/>
              <a:t>100 tons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Krypton is used for </a:t>
            </a:r>
            <a:r>
              <a:rPr lang="en-US" altLang="ko-KR" b="1" dirty="0"/>
              <a:t>Electric propulsion, semiconductor etching, and window insulation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Third, </a:t>
            </a:r>
            <a:r>
              <a:rPr lang="en-US" altLang="ko-KR" b="1" dirty="0"/>
              <a:t>Neon</a:t>
            </a:r>
            <a:r>
              <a:rPr lang="en-US" altLang="ko-KR" dirty="0"/>
              <a:t>. Our annual production capacity is </a:t>
            </a:r>
            <a:r>
              <a:rPr lang="en-US" altLang="ko-KR" b="1" dirty="0"/>
              <a:t>100 tons</a:t>
            </a:r>
            <a:r>
              <a:rPr lang="en-US" altLang="ko-KR" dirty="0"/>
              <a:t>. Neon is mainly used in </a:t>
            </a:r>
            <a:r>
              <a:rPr lang="en-US" altLang="ko-KR" b="1" dirty="0"/>
              <a:t>semiconductor lithography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/>
              <a:t>including </a:t>
            </a:r>
            <a:r>
              <a:rPr lang="en-US" altLang="ko-KR" b="1" dirty="0"/>
              <a:t>excimer laser gas applications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Finally, we also supply </a:t>
            </a:r>
            <a:r>
              <a:rPr lang="en-US" altLang="ko-KR" b="1" dirty="0"/>
              <a:t>Helium</a:t>
            </a:r>
            <a:r>
              <a:rPr lang="en-US" altLang="ko-KR" dirty="0"/>
              <a:t>, which is used in a wide range of applications, including </a:t>
            </a:r>
            <a:r>
              <a:rPr lang="en-US" altLang="ko-KR" b="1" dirty="0"/>
              <a:t>welding, semiconductors, electronics, and lighting</a:t>
            </a:r>
            <a:r>
              <a:rPr lang="en-US" altLang="ko-KR" dirty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3727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In the semiconductor and aerospace industries, </a:t>
            </a:r>
          </a:p>
          <a:p>
            <a:r>
              <a:rPr lang="en-US" altLang="ko-KR" dirty="0"/>
              <a:t>purity and consistency are critical and I believe in </a:t>
            </a:r>
            <a:r>
              <a:rPr lang="en-US" altLang="ko-KR" dirty="0" err="1"/>
              <a:t>nEXO</a:t>
            </a:r>
            <a:r>
              <a:rPr lang="en-US" altLang="ko-KR" dirty="0"/>
              <a:t> experiment too.</a:t>
            </a:r>
          </a:p>
          <a:p>
            <a:endParaRPr lang="en-US" altLang="ko-KR" dirty="0"/>
          </a:p>
          <a:p>
            <a:r>
              <a:rPr lang="en-US" altLang="ko-KR" dirty="0"/>
              <a:t>We offer high Purity xenon in 5N8 and 6N grades, </a:t>
            </a:r>
          </a:p>
          <a:p>
            <a:r>
              <a:rPr lang="en-US" altLang="ko-KR" dirty="0"/>
              <a:t>with strict specifications for impurities as follows.</a:t>
            </a:r>
          </a:p>
          <a:p>
            <a:endParaRPr lang="en-US" altLang="ko-KR" dirty="0"/>
          </a:p>
          <a:p>
            <a:r>
              <a:rPr lang="en-US" altLang="ko-KR" dirty="0"/>
              <a:t>We strictly control major impurities to meet the requirements of demanding applications.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571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In addition to product purity, </a:t>
            </a:r>
          </a:p>
          <a:p>
            <a:r>
              <a:rPr lang="en-US" altLang="ko-KR" dirty="0"/>
              <a:t>we place a strong emphasis on quality management and production reliability.</a:t>
            </a:r>
          </a:p>
          <a:p>
            <a:endParaRPr lang="en-US" altLang="ko-KR" dirty="0"/>
          </a:p>
          <a:p>
            <a:r>
              <a:rPr lang="en-US" altLang="ko-KR" dirty="0"/>
              <a:t>P-AS has obtained triple ISO certifications covering quality, environment, Occupational H&amp;S.</a:t>
            </a:r>
          </a:p>
          <a:p>
            <a:r>
              <a:rPr lang="en-US" altLang="ko-KR" dirty="0"/>
              <a:t>More importantly, </a:t>
            </a:r>
          </a:p>
          <a:p>
            <a:r>
              <a:rPr lang="en-US" altLang="ko-KR" dirty="0"/>
              <a:t>we became the first rare gas manufacturer in Asia to obtain AS9100D,</a:t>
            </a:r>
          </a:p>
          <a:p>
            <a:r>
              <a:rPr lang="en-US" altLang="ko-KR" dirty="0"/>
              <a:t>Which is Defense and aerospace quality management certification. </a:t>
            </a:r>
          </a:p>
          <a:p>
            <a:endParaRPr lang="en-US" altLang="ko-KR" dirty="0"/>
          </a:p>
          <a:p>
            <a:r>
              <a:rPr lang="en-US" altLang="ko-KR" dirty="0"/>
              <a:t>These certifications demonstrate,</a:t>
            </a:r>
          </a:p>
          <a:p>
            <a:r>
              <a:rPr lang="en-US" altLang="ko-KR" dirty="0"/>
              <a:t>our commitment to meeting the strict quality and management requirements.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81132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This is all about today.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Thank you very much for your attention.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To summarize, </a:t>
            </a:r>
          </a:p>
          <a:p>
            <a:r>
              <a:rPr lang="en-US" altLang="ko-KR" b="1" dirty="0"/>
              <a:t>POSCO Air Solution is building a strong rare gas business</a:t>
            </a:r>
            <a:endParaRPr lang="en-US" altLang="ko-KR" dirty="0"/>
          </a:p>
          <a:p>
            <a:r>
              <a:rPr lang="en-US" altLang="ko-KR" dirty="0"/>
              <a:t>And our goal is simple: </a:t>
            </a:r>
          </a:p>
          <a:p>
            <a:r>
              <a:rPr lang="en-US" altLang="ko-KR" b="1" dirty="0"/>
              <a:t>to become a reliable global supplier of high-purity rare gases.</a:t>
            </a:r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9FDB-7D9A-4EC2-B901-3BF34ACC3C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73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26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42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5597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3823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0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630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3582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558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883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420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9648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66CD4-89CE-42D7-93C6-7AA77A6E3481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5F3894-8535-4169-9714-E8A7AB99B3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216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20.png"/><Relationship Id="rId4" Type="http://schemas.openxmlformats.org/officeDocument/2006/relationships/image" Target="../media/image11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30.png"/><Relationship Id="rId5" Type="http://schemas.openxmlformats.org/officeDocument/2006/relationships/image" Target="../media/image25.jpeg"/><Relationship Id="rId10" Type="http://schemas.openxmlformats.org/officeDocument/2006/relationships/image" Target="../media/image29.png"/><Relationship Id="rId4" Type="http://schemas.openxmlformats.org/officeDocument/2006/relationships/image" Target="../media/image12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1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12.png"/><Relationship Id="rId10" Type="http://schemas.openxmlformats.org/officeDocument/2006/relationships/image" Target="../media/image36.png"/><Relationship Id="rId4" Type="http://schemas.openxmlformats.org/officeDocument/2006/relationships/image" Target="../media/image11.png"/><Relationship Id="rId9" Type="http://schemas.openxmlformats.org/officeDocument/2006/relationships/image" Target="../media/image35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581650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b="36008"/>
          <a:stretch/>
        </p:blipFill>
        <p:spPr>
          <a:xfrm rot="16200000">
            <a:off x="8654812" y="788780"/>
            <a:ext cx="4250435" cy="282070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l="53338" b="68764"/>
          <a:stretch/>
        </p:blipFill>
        <p:spPr>
          <a:xfrm rot="5400000">
            <a:off x="743610" y="2163913"/>
            <a:ext cx="2602179" cy="4089400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l="66938" t="-7473" r="2" b="1"/>
          <a:stretch/>
        </p:blipFill>
        <p:spPr>
          <a:xfrm>
            <a:off x="0" y="2141524"/>
            <a:ext cx="3733800" cy="2684586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38801"/>
            <a:ext cx="12192000" cy="66674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l="64590"/>
          <a:stretch/>
        </p:blipFill>
        <p:spPr>
          <a:xfrm rot="5400000">
            <a:off x="8787909" y="-1347910"/>
            <a:ext cx="715961" cy="3411782"/>
          </a:xfrm>
          <a:prstGeom prst="rect">
            <a:avLst/>
          </a:prstGeom>
        </p:spPr>
      </p:pic>
      <p:sp>
        <p:nvSpPr>
          <p:cNvPr id="15" name="TextBox 11"/>
          <p:cNvSpPr txBox="1"/>
          <p:nvPr/>
        </p:nvSpPr>
        <p:spPr>
          <a:xfrm>
            <a:off x="0" y="6134100"/>
            <a:ext cx="12191999" cy="279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102089"/>
              </a:lnSpc>
            </a:pPr>
            <a:r>
              <a:rPr lang="en-US" sz="21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2026</a:t>
            </a:r>
            <a:endParaRPr lang="en-US" sz="2100" b="1" i="0" u="none" strike="noStrike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10055225" y="5159375"/>
            <a:ext cx="2870200" cy="2794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>
              <a:lnSpc>
                <a:spcPct val="102089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www.poscoas.com </a:t>
            </a:r>
            <a:endParaRPr lang="en-US" i="0" u="none" strike="noStrik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25" y="1706605"/>
            <a:ext cx="7981950" cy="222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98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1000"/>
            <a:ext cx="12192000" cy="5207000"/>
          </a:xfrm>
          <a:prstGeom prst="rect">
            <a:avLst/>
          </a:prstGeom>
        </p:spPr>
      </p:pic>
      <p:sp>
        <p:nvSpPr>
          <p:cNvPr id="9" name="TextBox 7"/>
          <p:cNvSpPr txBox="1"/>
          <p:nvPr/>
        </p:nvSpPr>
        <p:spPr>
          <a:xfrm>
            <a:off x="114300" y="586837"/>
            <a:ext cx="3670300" cy="90714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82170"/>
              </a:lnSpc>
            </a:pPr>
            <a:r>
              <a:rPr lang="en-US" sz="6000" b="1" i="0" u="none" strike="noStrike" spc="-100" dirty="0">
                <a:solidFill>
                  <a:srgbClr val="092C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51000"/>
            <a:ext cx="4367213" cy="5207000"/>
          </a:xfrm>
          <a:prstGeom prst="rect">
            <a:avLst/>
          </a:prstGeom>
        </p:spPr>
      </p:pic>
      <p:sp>
        <p:nvSpPr>
          <p:cNvPr id="17" name="모서리가 둥근 직사각형 16"/>
          <p:cNvSpPr/>
          <p:nvPr/>
        </p:nvSpPr>
        <p:spPr>
          <a:xfrm>
            <a:off x="4024548" y="574317"/>
            <a:ext cx="142405" cy="61666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모서리가 둥근 직사각형 17"/>
          <p:cNvSpPr/>
          <p:nvPr/>
        </p:nvSpPr>
        <p:spPr>
          <a:xfrm>
            <a:off x="4240448" y="574317"/>
            <a:ext cx="142405" cy="61666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모서리가 둥근 직사각형 18"/>
          <p:cNvSpPr/>
          <p:nvPr/>
        </p:nvSpPr>
        <p:spPr>
          <a:xfrm>
            <a:off x="3808648" y="574317"/>
            <a:ext cx="142405" cy="61666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14232" y="3057447"/>
            <a:ext cx="6016100" cy="2432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500" b="1" dirty="0">
                <a:solidFill>
                  <a:srgbClr val="002060"/>
                </a:solidFill>
                <a:latin typeface="Calibri" panose="020F0502020204030204" pitchFamily="34" charset="0"/>
                <a:ea typeface="HY견고딕" panose="02030600000101010101" pitchFamily="18" charset="-127"/>
                <a:cs typeface="Calibri" panose="020F0502020204030204" pitchFamily="34" charset="0"/>
              </a:rPr>
              <a:t>POSCO Group</a:t>
            </a:r>
          </a:p>
          <a:p>
            <a:pPr>
              <a:lnSpc>
                <a:spcPct val="150000"/>
              </a:lnSpc>
            </a:pPr>
            <a:r>
              <a:rPr lang="en-US" altLang="ko-KR" sz="3500" b="1" dirty="0">
                <a:solidFill>
                  <a:srgbClr val="002060"/>
                </a:solidFill>
                <a:latin typeface="Calibri" panose="020F0502020204030204" pitchFamily="34" charset="0"/>
                <a:ea typeface="HY견고딕" panose="02030600000101010101" pitchFamily="18" charset="-127"/>
                <a:cs typeface="Calibri" panose="020F0502020204030204" pitchFamily="34" charset="0"/>
              </a:rPr>
              <a:t>POSCO Air Solution</a:t>
            </a:r>
          </a:p>
          <a:p>
            <a:pPr>
              <a:lnSpc>
                <a:spcPct val="150000"/>
              </a:lnSpc>
            </a:pPr>
            <a:r>
              <a:rPr lang="en-US" altLang="ko-KR" sz="3500" b="1" dirty="0">
                <a:solidFill>
                  <a:srgbClr val="002060"/>
                </a:solidFill>
                <a:latin typeface="Calibri" panose="020F0502020204030204" pitchFamily="34" charset="0"/>
                <a:ea typeface="HY견고딕" panose="02030600000101010101" pitchFamily="18" charset="-127"/>
                <a:cs typeface="Calibri" panose="020F0502020204030204" pitchFamily="34" charset="0"/>
              </a:rPr>
              <a:t>Product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5253576" y="3234376"/>
            <a:ext cx="526367" cy="646331"/>
            <a:chOff x="5255309" y="2085278"/>
            <a:chExt cx="526367" cy="646331"/>
          </a:xfrm>
        </p:grpSpPr>
        <p:sp>
          <p:nvSpPr>
            <p:cNvPr id="68" name="직사각형 67"/>
            <p:cNvSpPr/>
            <p:nvPr/>
          </p:nvSpPr>
          <p:spPr>
            <a:xfrm>
              <a:off x="5255309" y="2085278"/>
              <a:ext cx="52290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600" b="1" dirty="0">
                  <a:solidFill>
                    <a:srgbClr val="002060"/>
                  </a:solidFill>
                  <a:latin typeface="Calibri" panose="020F0502020204030204" pitchFamily="34" charset="0"/>
                  <a:ea typeface="HY견고딕" panose="02030600000101010101" pitchFamily="18" charset="-127"/>
                  <a:cs typeface="Calibri" panose="020F0502020204030204" pitchFamily="34" charset="0"/>
                </a:rPr>
                <a:t>1 </a:t>
              </a:r>
              <a:endParaRPr lang="ko-KR" altLang="en-US" dirty="0"/>
            </a:p>
          </p:txBody>
        </p:sp>
        <p:sp>
          <p:nvSpPr>
            <p:cNvPr id="77" name="모서리가 둥근 직사각형 76"/>
            <p:cNvSpPr/>
            <p:nvPr/>
          </p:nvSpPr>
          <p:spPr>
            <a:xfrm>
              <a:off x="5691424" y="2177396"/>
              <a:ext cx="90252" cy="462095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5253576" y="4036817"/>
            <a:ext cx="526367" cy="646331"/>
            <a:chOff x="5255309" y="3121386"/>
            <a:chExt cx="526367" cy="646331"/>
          </a:xfrm>
        </p:grpSpPr>
        <p:sp>
          <p:nvSpPr>
            <p:cNvPr id="70" name="직사각형 69"/>
            <p:cNvSpPr/>
            <p:nvPr/>
          </p:nvSpPr>
          <p:spPr>
            <a:xfrm>
              <a:off x="5255309" y="3121386"/>
              <a:ext cx="52290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600" b="1" dirty="0">
                  <a:solidFill>
                    <a:srgbClr val="002060"/>
                  </a:solidFill>
                  <a:latin typeface="Calibri" panose="020F0502020204030204" pitchFamily="34" charset="0"/>
                  <a:ea typeface="HY견고딕" panose="02030600000101010101" pitchFamily="18" charset="-127"/>
                  <a:cs typeface="Calibri" panose="020F0502020204030204" pitchFamily="34" charset="0"/>
                </a:rPr>
                <a:t>2 </a:t>
              </a:r>
              <a:endParaRPr lang="ko-KR" altLang="en-US" dirty="0"/>
            </a:p>
          </p:txBody>
        </p:sp>
        <p:sp>
          <p:nvSpPr>
            <p:cNvPr id="79" name="모서리가 둥근 직사각형 78"/>
            <p:cNvSpPr/>
            <p:nvPr/>
          </p:nvSpPr>
          <p:spPr>
            <a:xfrm>
              <a:off x="5691424" y="3213504"/>
              <a:ext cx="90252" cy="462095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253576" y="4839258"/>
            <a:ext cx="526367" cy="646331"/>
            <a:chOff x="5255309" y="4157494"/>
            <a:chExt cx="526367" cy="646331"/>
          </a:xfrm>
        </p:grpSpPr>
        <p:sp>
          <p:nvSpPr>
            <p:cNvPr id="72" name="직사각형 71"/>
            <p:cNvSpPr/>
            <p:nvPr/>
          </p:nvSpPr>
          <p:spPr>
            <a:xfrm>
              <a:off x="5255309" y="4157494"/>
              <a:ext cx="52290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600" b="1" dirty="0">
                  <a:solidFill>
                    <a:srgbClr val="002060"/>
                  </a:solidFill>
                  <a:latin typeface="Calibri" panose="020F0502020204030204" pitchFamily="34" charset="0"/>
                  <a:ea typeface="HY견고딕" panose="02030600000101010101" pitchFamily="18" charset="-127"/>
                  <a:cs typeface="Calibri" panose="020F0502020204030204" pitchFamily="34" charset="0"/>
                </a:rPr>
                <a:t>3 </a:t>
              </a:r>
              <a:endParaRPr lang="ko-KR" altLang="en-US" dirty="0"/>
            </a:p>
          </p:txBody>
        </p:sp>
        <p:sp>
          <p:nvSpPr>
            <p:cNvPr id="80" name="모서리가 둥근 직사각형 79"/>
            <p:cNvSpPr/>
            <p:nvPr/>
          </p:nvSpPr>
          <p:spPr>
            <a:xfrm>
              <a:off x="5691424" y="4249612"/>
              <a:ext cx="90252" cy="462095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93761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/>
          </p:cNvPicPr>
          <p:nvPr/>
        </p:nvPicPr>
        <p:blipFill rotWithShape="1">
          <a:blip r:embed="rId3">
            <a:alphaModFix amt="46000"/>
          </a:blip>
          <a:srcRect r="5863"/>
          <a:stretch/>
        </p:blipFill>
        <p:spPr>
          <a:xfrm rot="16200000">
            <a:off x="5919808" y="-238884"/>
            <a:ext cx="2102553" cy="25803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8889" y="0"/>
            <a:ext cx="4583112" cy="68580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135799" y="2612540"/>
            <a:ext cx="4065537" cy="1138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48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POSCO Group 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8125" y="3028950"/>
            <a:ext cx="762001" cy="71781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330884" y="2883585"/>
            <a:ext cx="8066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1 </a:t>
            </a:r>
            <a:endParaRPr lang="ko-KR" altLang="en-US" sz="5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 rot="15385224">
            <a:off x="5679571" y="1553283"/>
            <a:ext cx="832858" cy="870530"/>
          </a:xfrm>
          <a:prstGeom prst="rect">
            <a:avLst/>
          </a:prstGeom>
        </p:spPr>
      </p:pic>
      <p:pic>
        <p:nvPicPr>
          <p:cNvPr id="20" name="Picture 2"/>
          <p:cNvPicPr>
            <a:picLocks noChangeAspect="1"/>
          </p:cNvPicPr>
          <p:nvPr/>
        </p:nvPicPr>
        <p:blipFill>
          <a:blip r:embed="rId5">
            <a:alphaModFix amt="29000"/>
          </a:blip>
          <a:stretch>
            <a:fillRect/>
          </a:stretch>
        </p:blipFill>
        <p:spPr>
          <a:xfrm rot="5400000">
            <a:off x="733607" y="3475430"/>
            <a:ext cx="2648966" cy="411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0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16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1" y="632830"/>
            <a:ext cx="2603499" cy="1711324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191999" cy="532442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40449" y="-138573"/>
            <a:ext cx="2811988" cy="811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POSCO GROUP</a:t>
            </a:r>
          </a:p>
        </p:txBody>
      </p:sp>
      <p:pic>
        <p:nvPicPr>
          <p:cNvPr id="55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0" y="942975"/>
            <a:ext cx="12192000" cy="722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1" y="975248"/>
            <a:ext cx="12191999" cy="657767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i="0" dirty="0">
                <a:solidFill>
                  <a:srgbClr val="3333CC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POSCO Holdings </a:t>
            </a:r>
            <a:r>
              <a:rPr lang="en-US" altLang="ko-KR" sz="1800" b="1" i="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is involved in a diverse range of businesses, including industrial gas,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i="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battery materials, resource development, and IT, </a:t>
            </a:r>
            <a:r>
              <a:rPr lang="en-US" altLang="ko-KR" sz="1800" b="1" i="0" dirty="0">
                <a:solidFill>
                  <a:srgbClr val="3333CC"/>
                </a:solidFill>
                <a:effectLst/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based on its core steel business</a:t>
            </a:r>
            <a:r>
              <a:rPr lang="en-US" altLang="ko-KR" sz="1800" b="1" i="0" dirty="0">
                <a:effectLst/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.</a:t>
            </a:r>
            <a:endParaRPr lang="en-US" altLang="ko-KR" sz="18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101" name="표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423525"/>
              </p:ext>
            </p:extLst>
          </p:nvPr>
        </p:nvGraphicFramePr>
        <p:xfrm>
          <a:off x="418577" y="2726866"/>
          <a:ext cx="5561012" cy="37263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1952">
                  <a:extLst>
                    <a:ext uri="{9D8B030D-6E8A-4147-A177-3AD203B41FA5}">
                      <a16:colId xmlns:a16="http://schemas.microsoft.com/office/drawing/2014/main" val="831254145"/>
                    </a:ext>
                  </a:extLst>
                </a:gridCol>
                <a:gridCol w="4199060">
                  <a:extLst>
                    <a:ext uri="{9D8B030D-6E8A-4147-A177-3AD203B41FA5}">
                      <a16:colId xmlns:a16="http://schemas.microsoft.com/office/drawing/2014/main" val="394363318"/>
                    </a:ext>
                  </a:extLst>
                </a:gridCol>
              </a:tblGrid>
              <a:tr h="3976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400" b="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POSCO</a:t>
                      </a:r>
                      <a:r>
                        <a:rPr lang="en-US" altLang="ko-KR" sz="1400" b="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HOLDINGS</a:t>
                      </a:r>
                      <a:endParaRPr lang="ko-KR" altLang="en-US" sz="1400" b="1" i="1" kern="12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499876"/>
                  </a:ext>
                </a:extLst>
              </a:tr>
              <a:tr h="3976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Establishment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4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 1, 1968</a:t>
                      </a:r>
                      <a:endParaRPr lang="ko-KR" altLang="en-US" sz="1400" b="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039100"/>
                  </a:ext>
                </a:extLst>
              </a:tr>
              <a:tr h="3976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Employees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44,501</a:t>
                      </a:r>
                      <a:endParaRPr lang="ko-KR" altLang="en-US" sz="14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5877586"/>
                  </a:ext>
                </a:extLst>
              </a:tr>
              <a:tr h="3976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CEO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r>
                        <a:rPr lang="en-US" altLang="ko-KR" sz="14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Chang, In-</a:t>
                      </a:r>
                      <a:r>
                        <a:rPr lang="en-US" altLang="ko-KR" sz="14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Hwa</a:t>
                      </a:r>
                      <a:endParaRPr lang="ko-KR" altLang="en-US" sz="14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657564"/>
                  </a:ext>
                </a:extLst>
              </a:tr>
              <a:tr h="3976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Groups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</a:t>
                      </a:r>
                      <a:endParaRPr lang="ko-KR" altLang="en-US" sz="14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997211"/>
                  </a:ext>
                </a:extLst>
              </a:tr>
              <a:tr h="55573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</a:t>
                      </a:r>
                    </a:p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altLang="ko-KR" sz="14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53.1 </a:t>
                      </a:r>
                      <a:r>
                        <a:rPr lang="en-US" altLang="ko-KR" sz="14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bil</a:t>
                      </a:r>
                      <a:r>
                        <a:rPr lang="en-US" altLang="ko-KR" sz="14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r>
                        <a:rPr lang="ko-KR" altLang="en-US" sz="14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(2025 Consolidated Results)</a:t>
                      </a:r>
                      <a:endParaRPr lang="en-US" altLang="ko-KR" sz="14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819134"/>
                  </a:ext>
                </a:extLst>
              </a:tr>
              <a:tr h="78457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Headquarters: 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6261, 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Donghaean-ro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Nam-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altLang="ko-KR" sz="14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altLang="ko-KR" sz="14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en-US" altLang="ko-KR" sz="1400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                  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Pohang-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Gyeongsangbuk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-do</a:t>
                      </a: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Seoul</a:t>
                      </a:r>
                      <a:r>
                        <a:rPr lang="en-US" altLang="ko-KR" sz="1400" b="1" kern="120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Office: 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440, Teheran-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Gangnam-</a:t>
                      </a:r>
                      <a:r>
                        <a:rPr lang="en-US" altLang="ko-KR" sz="1400" kern="1200" spc="-5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gu</a:t>
                      </a:r>
                      <a:r>
                        <a:rPr lang="en-US" altLang="ko-KR" sz="1400" kern="120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Seoul</a:t>
                      </a:r>
                    </a:p>
                  </a:txBody>
                  <a:tcPr marL="144000" marR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8277036"/>
                  </a:ext>
                </a:extLst>
              </a:tr>
              <a:tr h="397669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-7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  <a:endParaRPr lang="ko-KR" altLang="en-US" sz="1400" b="1" spc="-7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pc="-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Maximizing</a:t>
                      </a:r>
                      <a:r>
                        <a:rPr lang="en-US" altLang="ko-KR" sz="1400" b="0" spc="-5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group synergy</a:t>
                      </a:r>
                      <a:endParaRPr lang="en-US" altLang="ko-KR" sz="1400" spc="-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R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100318"/>
                  </a:ext>
                </a:extLst>
              </a:tr>
            </a:tbl>
          </a:graphicData>
        </a:graphic>
      </p:graphicFrame>
      <p:pic>
        <p:nvPicPr>
          <p:cNvPr id="102" name="그림 10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778" y="1802098"/>
            <a:ext cx="1754611" cy="710590"/>
          </a:xfrm>
          <a:prstGeom prst="rect">
            <a:avLst/>
          </a:prstGeom>
        </p:spPr>
      </p:pic>
      <p:pic>
        <p:nvPicPr>
          <p:cNvPr id="111" name="그림 1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" t="3324" r="587" b="3954"/>
          <a:stretch/>
        </p:blipFill>
        <p:spPr>
          <a:xfrm>
            <a:off x="6586508" y="1776022"/>
            <a:ext cx="4990144" cy="4680584"/>
          </a:xfrm>
          <a:custGeom>
            <a:avLst/>
            <a:gdLst>
              <a:gd name="connsiteX0" fmla="*/ 750299 w 4501702"/>
              <a:gd name="connsiteY0" fmla="*/ 0 h 4527812"/>
              <a:gd name="connsiteX1" fmla="*/ 3751403 w 4501702"/>
              <a:gd name="connsiteY1" fmla="*/ 0 h 4527812"/>
              <a:gd name="connsiteX2" fmla="*/ 4501702 w 4501702"/>
              <a:gd name="connsiteY2" fmla="*/ 750299 h 4527812"/>
              <a:gd name="connsiteX3" fmla="*/ 4501702 w 4501702"/>
              <a:gd name="connsiteY3" fmla="*/ 3777513 h 4527812"/>
              <a:gd name="connsiteX4" fmla="*/ 3751403 w 4501702"/>
              <a:gd name="connsiteY4" fmla="*/ 4527812 h 4527812"/>
              <a:gd name="connsiteX5" fmla="*/ 750299 w 4501702"/>
              <a:gd name="connsiteY5" fmla="*/ 4527812 h 4527812"/>
              <a:gd name="connsiteX6" fmla="*/ 0 w 4501702"/>
              <a:gd name="connsiteY6" fmla="*/ 3777513 h 4527812"/>
              <a:gd name="connsiteX7" fmla="*/ 0 w 4501702"/>
              <a:gd name="connsiteY7" fmla="*/ 750299 h 4527812"/>
              <a:gd name="connsiteX8" fmla="*/ 750299 w 4501702"/>
              <a:gd name="connsiteY8" fmla="*/ 0 h 4527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1702" h="4527812">
                <a:moveTo>
                  <a:pt x="750299" y="0"/>
                </a:moveTo>
                <a:lnTo>
                  <a:pt x="3751403" y="0"/>
                </a:lnTo>
                <a:cubicBezTo>
                  <a:pt x="4165782" y="0"/>
                  <a:pt x="4501702" y="335920"/>
                  <a:pt x="4501702" y="750299"/>
                </a:cubicBezTo>
                <a:lnTo>
                  <a:pt x="4501702" y="3777513"/>
                </a:lnTo>
                <a:cubicBezTo>
                  <a:pt x="4501702" y="4191892"/>
                  <a:pt x="4165782" y="4527812"/>
                  <a:pt x="3751403" y="4527812"/>
                </a:cubicBezTo>
                <a:lnTo>
                  <a:pt x="750299" y="4527812"/>
                </a:lnTo>
                <a:cubicBezTo>
                  <a:pt x="335920" y="4527812"/>
                  <a:pt x="0" y="4191892"/>
                  <a:pt x="0" y="3777513"/>
                </a:cubicBezTo>
                <a:lnTo>
                  <a:pt x="0" y="750299"/>
                </a:lnTo>
                <a:cubicBezTo>
                  <a:pt x="0" y="335920"/>
                  <a:pt x="335920" y="0"/>
                  <a:pt x="750299" y="0"/>
                </a:cubicBezTo>
                <a:close/>
              </a:path>
            </a:pathLst>
          </a:custGeom>
          <a:ln>
            <a:noFill/>
          </a:ln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96" y="192704"/>
            <a:ext cx="1238831" cy="3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7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204700" cy="5380166"/>
          </a:xfrm>
          <a:prstGeom prst="rect">
            <a:avLst/>
          </a:prstGeom>
        </p:spPr>
      </p:pic>
      <p:pic>
        <p:nvPicPr>
          <p:cNvPr id="55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92" name="직사각형 91"/>
          <p:cNvSpPr/>
          <p:nvPr/>
        </p:nvSpPr>
        <p:spPr>
          <a:xfrm>
            <a:off x="240449" y="-133090"/>
            <a:ext cx="7431843" cy="955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Rare Gas Business in POSCO Group</a:t>
            </a:r>
          </a:p>
        </p:txBody>
      </p:sp>
      <p:pic>
        <p:nvPicPr>
          <p:cNvPr id="104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350" y="2766392"/>
            <a:ext cx="3578225" cy="3281984"/>
          </a:xfrm>
          <a:prstGeom prst="rect">
            <a:avLst/>
          </a:prstGeom>
          <a:effectLst>
            <a:glow rad="76200">
              <a:schemeClr val="tx2">
                <a:lumMod val="20000"/>
                <a:lumOff val="80000"/>
              </a:schemeClr>
            </a:glow>
            <a:outerShdw blurRad="167133" dir="2700000">
              <a:srgbClr val="000000">
                <a:alpha val="7000"/>
              </a:srgbClr>
            </a:outerShdw>
            <a:softEdge rad="12700"/>
          </a:effectLst>
        </p:spPr>
      </p:pic>
      <p:pic>
        <p:nvPicPr>
          <p:cNvPr id="106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4309504" y="2675429"/>
            <a:ext cx="3604183" cy="47103"/>
          </a:xfrm>
          <a:prstGeom prst="rect">
            <a:avLst/>
          </a:prstGeom>
        </p:spPr>
      </p:pic>
      <p:pic>
        <p:nvPicPr>
          <p:cNvPr id="107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4276" y="2009776"/>
            <a:ext cx="3573097" cy="625078"/>
          </a:xfrm>
          <a:prstGeom prst="rect">
            <a:avLst/>
          </a:prstGeom>
          <a:effectLst>
            <a:glow rad="76200">
              <a:schemeClr val="tx2">
                <a:lumMod val="20000"/>
                <a:lumOff val="80000"/>
              </a:schemeClr>
            </a:glow>
            <a:outerShdw blurRad="167133" dir="2700000">
              <a:srgbClr val="000000">
                <a:alpha val="7000"/>
              </a:srgbClr>
            </a:outerShdw>
            <a:softEdge rad="12700"/>
          </a:effectLst>
        </p:spPr>
      </p:pic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F752866F-A86D-FE40-7CF6-B4EC99D96C60}"/>
              </a:ext>
            </a:extLst>
          </p:cNvPr>
          <p:cNvSpPr/>
          <p:nvPr/>
        </p:nvSpPr>
        <p:spPr>
          <a:xfrm>
            <a:off x="4286249" y="3110709"/>
            <a:ext cx="3667125" cy="354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450" b="1" spc="-5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High Purity Rare Gas Manufacturer </a:t>
            </a:r>
          </a:p>
        </p:txBody>
      </p:sp>
      <p:cxnSp>
        <p:nvCxnSpPr>
          <p:cNvPr id="114" name="직선 연결선 113"/>
          <p:cNvCxnSpPr/>
          <p:nvPr/>
        </p:nvCxnSpPr>
        <p:spPr>
          <a:xfrm>
            <a:off x="4589145" y="3771900"/>
            <a:ext cx="2941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E3DB5E81-61FF-7E4D-9F1A-B0E0670B89B5}"/>
              </a:ext>
            </a:extLst>
          </p:cNvPr>
          <p:cNvSpPr/>
          <p:nvPr/>
        </p:nvSpPr>
        <p:spPr>
          <a:xfrm>
            <a:off x="4714272" y="3979645"/>
            <a:ext cx="3639153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High Purity Rare Gas</a:t>
            </a:r>
            <a:r>
              <a:rPr lang="en-US" altLang="ko-KR" sz="12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(Xe, Kr, Ne, He)</a:t>
            </a:r>
            <a:r>
              <a:rPr lang="en-US" altLang="ko-KR" sz="12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Production &amp; Sales</a:t>
            </a:r>
          </a:p>
        </p:txBody>
      </p:sp>
      <p:pic>
        <p:nvPicPr>
          <p:cNvPr id="12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106645"/>
            <a:ext cx="130175" cy="1301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sp>
        <p:nvSpPr>
          <p:cNvPr id="136" name="직사각형 135"/>
          <p:cNvSpPr/>
          <p:nvPr/>
        </p:nvSpPr>
        <p:spPr>
          <a:xfrm>
            <a:off x="0" y="942975"/>
            <a:ext cx="12192000" cy="722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0" y="966282"/>
            <a:ext cx="12192000" cy="694701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POSCO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handles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Air gases 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&amp;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Crude gases 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and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POSCO Air Solution 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produces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High-purity rare gases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, while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RIST &amp; POSTECH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are responsible for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Research and Development.</a:t>
            </a:r>
          </a:p>
        </p:txBody>
      </p:sp>
      <p:sp>
        <p:nvSpPr>
          <p:cNvPr id="5" name="오른쪽 화살표 설명선 4"/>
          <p:cNvSpPr/>
          <p:nvPr/>
        </p:nvSpPr>
        <p:spPr>
          <a:xfrm>
            <a:off x="332509" y="2867025"/>
            <a:ext cx="3820391" cy="3095624"/>
          </a:xfrm>
          <a:prstGeom prst="rightArrowCallout">
            <a:avLst>
              <a:gd name="adj1" fmla="val 18937"/>
              <a:gd name="adj2" fmla="val 22297"/>
              <a:gd name="adj3" fmla="val 15444"/>
              <a:gd name="adj4" fmla="val 8107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4705350" y="4700031"/>
            <a:ext cx="3124200" cy="827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Production Capacity</a:t>
            </a:r>
          </a:p>
          <a:p>
            <a:pPr>
              <a:lnSpc>
                <a:spcPct val="120000"/>
              </a:lnSpc>
            </a:pPr>
            <a:r>
              <a:rPr lang="en-US" altLang="ko-KR" sz="14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Xe 20 ton/y, Kr 100 ton/y</a:t>
            </a:r>
          </a:p>
          <a:p>
            <a:pPr>
              <a:lnSpc>
                <a:spcPct val="120000"/>
              </a:lnSpc>
            </a:pP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- Ne 100 ton/y, He 5 ton/y</a:t>
            </a:r>
          </a:p>
        </p:txBody>
      </p:sp>
      <p:pic>
        <p:nvPicPr>
          <p:cNvPr id="57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4804570"/>
            <a:ext cx="130175" cy="1301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sp>
        <p:nvSpPr>
          <p:cNvPr id="7" name="모서리가 둥근 직사각형 6"/>
          <p:cNvSpPr/>
          <p:nvPr/>
        </p:nvSpPr>
        <p:spPr>
          <a:xfrm>
            <a:off x="720436" y="2515755"/>
            <a:ext cx="3020291" cy="57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ED970D60-00D8-E83E-455C-982A6A99F1D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9073" t="4200" r="1867" b="87400"/>
          <a:stretch/>
        </p:blipFill>
        <p:spPr>
          <a:xfrm>
            <a:off x="1530061" y="2562226"/>
            <a:ext cx="1438275" cy="486353"/>
          </a:xfrm>
          <a:prstGeom prst="rect">
            <a:avLst/>
          </a:prstGeom>
        </p:spPr>
      </p:pic>
      <p:sp>
        <p:nvSpPr>
          <p:cNvPr id="62" name="직사각형 61">
            <a:extLst>
              <a:ext uri="{FF2B5EF4-FFF2-40B4-BE49-F238E27FC236}">
                <a16:creationId xmlns:a16="http://schemas.microsoft.com/office/drawing/2014/main" id="{A49CF817-3163-983B-63D4-638A664FDAAE}"/>
              </a:ext>
            </a:extLst>
          </p:cNvPr>
          <p:cNvSpPr/>
          <p:nvPr/>
        </p:nvSpPr>
        <p:spPr>
          <a:xfrm>
            <a:off x="332509" y="3144863"/>
            <a:ext cx="3094182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ko-KR" sz="1400" b="1" spc="-50" dirty="0">
                <a:latin typeface="Noto Sans KR" panose="020B0200000000000000" pitchFamily="50" charset="-127"/>
                <a:ea typeface="Noto Sans KR" panose="020B0200000000000000" pitchFamily="50" charset="-127"/>
                <a:cs typeface="Arial" panose="020B0604020202020204" pitchFamily="34" charset="0"/>
              </a:rPr>
              <a:t>POSCO Industrial Gas Business Unit</a:t>
            </a:r>
          </a:p>
          <a:p>
            <a:pPr lvl="0" algn="ctr">
              <a:lnSpc>
                <a:spcPct val="130000"/>
              </a:lnSpc>
            </a:pPr>
            <a:r>
              <a:rPr lang="en-US" altLang="ko-KR" sz="1100" i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* CIC for Industrial Gases in POSCO</a:t>
            </a:r>
            <a:endParaRPr lang="en-US" altLang="ko-KR" sz="1400" spc="-50" dirty="0">
              <a:latin typeface="Noto Sans KR" panose="020B0200000000000000" pitchFamily="50" charset="-127"/>
              <a:ea typeface="Noto Sans KR" panose="020B0200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>
            <a:off x="496129" y="3790375"/>
            <a:ext cx="2716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39FDD848-BAC6-A10C-429A-0F80381F00A7}"/>
              </a:ext>
            </a:extLst>
          </p:cNvPr>
          <p:cNvSpPr/>
          <p:nvPr/>
        </p:nvSpPr>
        <p:spPr>
          <a:xfrm>
            <a:off x="341604" y="3939310"/>
            <a:ext cx="3331361" cy="8048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00" dirty="0">
                <a:latin typeface="맑은 고딕" panose="020B0503020000020004" pitchFamily="50" charset="-127"/>
              </a:rPr>
              <a:t>▪ </a:t>
            </a: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23 ASUs in POSCO steel works </a:t>
            </a:r>
          </a:p>
          <a:p>
            <a:pPr>
              <a:lnSpc>
                <a:spcPct val="110000"/>
              </a:lnSpc>
              <a:spcAft>
                <a:spcPts val="300"/>
              </a:spcAft>
            </a:pP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with operational know-how since 1973</a:t>
            </a:r>
          </a:p>
          <a:p>
            <a:pPr>
              <a:spcAft>
                <a:spcPts val="300"/>
              </a:spcAft>
            </a:pPr>
            <a:r>
              <a:rPr lang="en-US" altLang="ko-KR" sz="13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- The largest size domestically 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39FDD848-BAC6-A10C-429A-0F80381F00A7}"/>
              </a:ext>
            </a:extLst>
          </p:cNvPr>
          <p:cNvSpPr/>
          <p:nvPr/>
        </p:nvSpPr>
        <p:spPr>
          <a:xfrm>
            <a:off x="341604" y="5045941"/>
            <a:ext cx="30873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400" dirty="0">
                <a:latin typeface="맑은 고딕" panose="020B0503020000020004" pitchFamily="50" charset="-127"/>
              </a:rPr>
              <a:t>▪ </a:t>
            </a: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Production &amp; Sales</a:t>
            </a:r>
          </a:p>
          <a:p>
            <a:pPr>
              <a:lnSpc>
                <a:spcPct val="120000"/>
              </a:lnSpc>
            </a:pP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- Air Gas : O</a:t>
            </a:r>
            <a:r>
              <a:rPr lang="en-US" altLang="ko-KR" sz="1300" spc="-50" baseline="-25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</a:t>
            </a: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N</a:t>
            </a:r>
            <a:r>
              <a:rPr lang="en-US" altLang="ko-KR" sz="1300" spc="-50" baseline="-25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</a:t>
            </a: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Ar etc.</a:t>
            </a:r>
          </a:p>
          <a:p>
            <a:pPr>
              <a:lnSpc>
                <a:spcPct val="120000"/>
              </a:lnSpc>
            </a:pPr>
            <a:r>
              <a:rPr lang="en-US" altLang="ko-KR" sz="13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- Crude Gas : Rare Gas, Specialty Gas </a:t>
            </a:r>
            <a:endParaRPr lang="en-US" altLang="ko-KR" sz="1400" b="1" spc="-5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7" name="오른쪽 화살표 설명선 66"/>
          <p:cNvSpPr/>
          <p:nvPr/>
        </p:nvSpPr>
        <p:spPr>
          <a:xfrm rot="10800000">
            <a:off x="8041408" y="2854326"/>
            <a:ext cx="3820391" cy="3095624"/>
          </a:xfrm>
          <a:prstGeom prst="rightArrowCallout">
            <a:avLst>
              <a:gd name="adj1" fmla="val 18937"/>
              <a:gd name="adj2" fmla="val 22297"/>
              <a:gd name="adj3" fmla="val 15444"/>
              <a:gd name="adj4" fmla="val 81070"/>
            </a:avLst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dirty="0"/>
          </a:p>
        </p:txBody>
      </p:sp>
      <p:sp>
        <p:nvSpPr>
          <p:cNvPr id="68" name="모서리가 둥근 직사각형 67"/>
          <p:cNvSpPr/>
          <p:nvPr/>
        </p:nvSpPr>
        <p:spPr>
          <a:xfrm>
            <a:off x="8434674" y="2515755"/>
            <a:ext cx="3020291" cy="5715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69" name="Picture 14">
            <a:extLst>
              <a:ext uri="{FF2B5EF4-FFF2-40B4-BE49-F238E27FC236}">
                <a16:creationId xmlns:a16="http://schemas.microsoft.com/office/drawing/2014/main" id="{9C3A3B23-E413-26B1-3D51-060CB5DC4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089" y="2675948"/>
            <a:ext cx="803274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직사각형 69"/>
          <p:cNvSpPr/>
          <p:nvPr/>
        </p:nvSpPr>
        <p:spPr>
          <a:xfrm>
            <a:off x="9379076" y="2548143"/>
            <a:ext cx="437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800" b="1" spc="-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&amp;</a:t>
            </a:r>
            <a:endParaRPr lang="ko-KR" altLang="en-US" sz="2800" dirty="0"/>
          </a:p>
        </p:txBody>
      </p:sp>
      <p:pic>
        <p:nvPicPr>
          <p:cNvPr id="71" name="그림 70"/>
          <p:cNvPicPr>
            <a:picLocks noChangeAspect="1"/>
          </p:cNvPicPr>
          <p:nvPr/>
        </p:nvPicPr>
        <p:blipFill rotWithShape="1">
          <a:blip r:embed="rId10"/>
          <a:srcRect t="18508" b="13249"/>
          <a:stretch/>
        </p:blipFill>
        <p:spPr>
          <a:xfrm>
            <a:off x="9758515" y="2571462"/>
            <a:ext cx="1601787" cy="466526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:a16="http://schemas.microsoft.com/office/drawing/2014/main" id="{39FDD848-BAC6-A10C-429A-0F80381F00A7}"/>
              </a:ext>
            </a:extLst>
          </p:cNvPr>
          <p:cNvSpPr/>
          <p:nvPr/>
        </p:nvSpPr>
        <p:spPr>
          <a:xfrm>
            <a:off x="8772525" y="3223778"/>
            <a:ext cx="3084513" cy="515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400" b="1" dirty="0">
                <a:latin typeface="맑은 고딕" panose="020B0503020000020004" pitchFamily="50" charset="-127"/>
              </a:rPr>
              <a:t>Industrial &amp; Academic Research</a:t>
            </a:r>
          </a:p>
          <a:p>
            <a:pPr>
              <a:lnSpc>
                <a:spcPct val="110000"/>
              </a:lnSpc>
            </a:pPr>
            <a:r>
              <a:rPr lang="en-US" altLang="ko-KR" sz="1100" i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       (RIST)                (POSTECH)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9FDD848-BAC6-A10C-429A-0F80381F00A7}"/>
              </a:ext>
            </a:extLst>
          </p:cNvPr>
          <p:cNvSpPr/>
          <p:nvPr/>
        </p:nvSpPr>
        <p:spPr>
          <a:xfrm>
            <a:off x="8774914" y="3939310"/>
            <a:ext cx="3082124" cy="10048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▪ RIST 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: Research Institute of </a:t>
            </a:r>
          </a:p>
          <a:p>
            <a:pPr>
              <a:lnSpc>
                <a:spcPct val="110000"/>
              </a:lnSpc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            Science &amp; Technology</a:t>
            </a:r>
            <a:endParaRPr lang="en-US" altLang="ko-KR" sz="1400" b="1" spc="-5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en-US" altLang="ko-KR" sz="13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- Conducting practical research for </a:t>
            </a:r>
          </a:p>
          <a:p>
            <a:pPr>
              <a:spcAft>
                <a:spcPts val="300"/>
              </a:spcAft>
            </a:pPr>
            <a:r>
              <a:rPr lang="en-US" altLang="ko-KR" sz="13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  technology development</a:t>
            </a:r>
          </a:p>
        </p:txBody>
      </p:sp>
      <p:cxnSp>
        <p:nvCxnSpPr>
          <p:cNvPr id="74" name="직선 연결선 73"/>
          <p:cNvCxnSpPr/>
          <p:nvPr/>
        </p:nvCxnSpPr>
        <p:spPr>
          <a:xfrm>
            <a:off x="8994017" y="3790375"/>
            <a:ext cx="27162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9FDD848-BAC6-A10C-429A-0F80381F00A7}"/>
              </a:ext>
            </a:extLst>
          </p:cNvPr>
          <p:cNvSpPr/>
          <p:nvPr/>
        </p:nvSpPr>
        <p:spPr>
          <a:xfrm>
            <a:off x="8772317" y="5045941"/>
            <a:ext cx="3091808" cy="7863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▪ </a:t>
            </a:r>
            <a:r>
              <a:rPr lang="en-US" altLang="ko-KR" sz="1400" b="1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POSTECH</a:t>
            </a:r>
            <a:r>
              <a:rPr lang="en-US" altLang="ko-KR" sz="1400" spc="-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: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Pohang University of </a:t>
            </a:r>
          </a:p>
          <a:p>
            <a:pPr>
              <a:lnSpc>
                <a:spcPct val="110000"/>
              </a:lnSpc>
            </a:pPr>
            <a:r>
              <a:rPr lang="en-US" altLang="ko-KR" sz="1400" spc="-3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                    Science and Technology</a:t>
            </a:r>
          </a:p>
          <a:p>
            <a:pPr>
              <a:lnSpc>
                <a:spcPct val="110000"/>
              </a:lnSpc>
            </a:pPr>
            <a:r>
              <a:rPr lang="en-US" altLang="ko-KR" sz="13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- Conducting pure basic research</a:t>
            </a:r>
          </a:p>
        </p:txBody>
      </p:sp>
      <p:sp>
        <p:nvSpPr>
          <p:cNvPr id="40" name="TextBox 26"/>
          <p:cNvSpPr txBox="1"/>
          <p:nvPr/>
        </p:nvSpPr>
        <p:spPr>
          <a:xfrm>
            <a:off x="11598275" y="6699250"/>
            <a:ext cx="6731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000" b="0" i="0" u="none" strike="noStrike" dirty="0">
                <a:solidFill>
                  <a:schemeClr val="bg1"/>
                </a:solidFill>
                <a:latin typeface="Arial" panose="020B0604020202020204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39" name="그림 38"/>
          <p:cNvPicPr>
            <a:picLocks noChangeAspect="1"/>
          </p:cNvPicPr>
          <p:nvPr/>
        </p:nvPicPr>
        <p:blipFill>
          <a:blip r:embed="rId1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763" y="113086"/>
            <a:ext cx="1362714" cy="410417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016" y="2059067"/>
            <a:ext cx="1924110" cy="57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62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889" y="21771"/>
            <a:ext cx="4583112" cy="6858000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1023613" y="2820189"/>
            <a:ext cx="4469493" cy="111261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9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POSCO Air Solution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51667" y="3017587"/>
            <a:ext cx="762001" cy="71781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44426" y="2898768"/>
            <a:ext cx="8066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2 </a:t>
            </a:r>
            <a:endParaRPr lang="ko-KR" altLang="en-US" sz="5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r="5863"/>
          <a:stretch/>
        </p:blipFill>
        <p:spPr>
          <a:xfrm rot="16200000">
            <a:off x="5919808" y="-238884"/>
            <a:ext cx="2102553" cy="2580322"/>
          </a:xfrm>
          <a:prstGeom prst="rect">
            <a:avLst/>
          </a:prstGeom>
        </p:spPr>
      </p:pic>
      <p:pic>
        <p:nvPicPr>
          <p:cNvPr id="16" name="Picture 2"/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 rot="15385224">
            <a:off x="5679571" y="1553283"/>
            <a:ext cx="832858" cy="870530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/>
          </p:cNvPicPr>
          <p:nvPr/>
        </p:nvPicPr>
        <p:blipFill>
          <a:blip r:embed="rId5">
            <a:alphaModFix amt="29000"/>
          </a:blip>
          <a:stretch>
            <a:fillRect/>
          </a:stretch>
        </p:blipFill>
        <p:spPr>
          <a:xfrm rot="5400000">
            <a:off x="733607" y="3475430"/>
            <a:ext cx="2648966" cy="411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5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191999" cy="532442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grpSp>
        <p:nvGrpSpPr>
          <p:cNvPr id="69" name="그룹 68"/>
          <p:cNvGrpSpPr/>
          <p:nvPr/>
        </p:nvGrpSpPr>
        <p:grpSpPr>
          <a:xfrm>
            <a:off x="6974378" y="1029309"/>
            <a:ext cx="4882660" cy="565150"/>
            <a:chOff x="6350904" y="1076063"/>
            <a:chExt cx="5580063" cy="565150"/>
          </a:xfrm>
        </p:grpSpPr>
        <p:sp>
          <p:nvSpPr>
            <p:cNvPr id="70" name="직사각형 69"/>
            <p:cNvSpPr/>
            <p:nvPr/>
          </p:nvSpPr>
          <p:spPr>
            <a:xfrm>
              <a:off x="6365874" y="1162050"/>
              <a:ext cx="5565092" cy="43815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B6B9FF3-659C-5F99-4938-D9543F98963C}"/>
                </a:ext>
              </a:extLst>
            </p:cNvPr>
            <p:cNvSpPr txBox="1"/>
            <p:nvPr/>
          </p:nvSpPr>
          <p:spPr>
            <a:xfrm>
              <a:off x="6350904" y="1076063"/>
              <a:ext cx="5580063" cy="565150"/>
            </a:xfrm>
            <a:prstGeom prst="rect">
              <a:avLst/>
            </a:prstGeom>
            <a:noFill/>
            <a:ln w="28575">
              <a:noFill/>
              <a:headEnd type="none" w="med" len="med"/>
              <a:tailEnd type="none" w="med" len="med"/>
            </a:ln>
            <a:effectLst/>
          </p:spPr>
          <p:txBody>
            <a:bodyPr lIns="84478" tIns="42239" rIns="84478" bIns="42239" anchor="ctr"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contourClr>
                  <a:schemeClr val="accent4">
                    <a:alpha val="95000"/>
                  </a:schemeClr>
                </a:contourClr>
              </a:sp3d>
            </a:bodyPr>
            <a:lstStyle>
              <a:defPPr>
                <a:defRPr lang="ko-KR"/>
              </a:defPPr>
              <a:lvl1pPr marL="285750" indent="-285750">
                <a:buFont typeface="Arial" pitchFamily="34" charset="0"/>
                <a:buChar char="•"/>
                <a:defRPr sz="1400"/>
              </a:lvl1pPr>
            </a:lstStyle>
            <a:p>
              <a:pPr marL="0" indent="0" algn="ctr">
                <a:spcBef>
                  <a:spcPts val="352"/>
                </a:spcBef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latin typeface="HY견고딕" panose="02030600000101010101" pitchFamily="18" charset="-127"/>
                  <a:ea typeface="HY견고딕" panose="02030600000101010101" pitchFamily="18" charset="-127"/>
                  <a:cs typeface="Arial" panose="020B0604020202020204" pitchFamily="34" charset="0"/>
                </a:rPr>
                <a:t>Business Structure</a:t>
              </a:r>
            </a:p>
          </p:txBody>
        </p:sp>
      </p:grpSp>
      <p:sp>
        <p:nvSpPr>
          <p:cNvPr id="72" name="직사각형 71"/>
          <p:cNvSpPr/>
          <p:nvPr/>
        </p:nvSpPr>
        <p:spPr>
          <a:xfrm>
            <a:off x="334962" y="2526956"/>
            <a:ext cx="6373360" cy="373922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008036"/>
              </p:ext>
            </p:extLst>
          </p:nvPr>
        </p:nvGraphicFramePr>
        <p:xfrm>
          <a:off x="334962" y="2526956"/>
          <a:ext cx="6373360" cy="3739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345">
                  <a:extLst>
                    <a:ext uri="{9D8B030D-6E8A-4147-A177-3AD203B41FA5}">
                      <a16:colId xmlns:a16="http://schemas.microsoft.com/office/drawing/2014/main" val="831254145"/>
                    </a:ext>
                  </a:extLst>
                </a:gridCol>
                <a:gridCol w="4829015">
                  <a:extLst>
                    <a:ext uri="{9D8B030D-6E8A-4147-A177-3AD203B41FA5}">
                      <a16:colId xmlns:a16="http://schemas.microsoft.com/office/drawing/2014/main" val="394363318"/>
                    </a:ext>
                  </a:extLst>
                </a:gridCol>
              </a:tblGrid>
              <a:tr h="6217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ko-KR" altLang="en-US" sz="1400" b="0" spc="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400" b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POSCO</a:t>
                      </a:r>
                      <a:r>
                        <a:rPr lang="en-US" altLang="ko-KR" sz="1400" b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 Air Solution CO., LTD</a:t>
                      </a:r>
                      <a:endParaRPr lang="ko-KR" altLang="en-US" sz="1400" b="1" i="1" kern="120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499876"/>
                  </a:ext>
                </a:extLst>
              </a:tr>
              <a:tr h="6217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Establishment</a:t>
                      </a:r>
                      <a:endParaRPr lang="ko-KR" altLang="en-US" sz="1400" b="1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27, 2024</a:t>
                      </a:r>
                      <a:endParaRPr lang="ko-KR" altLang="en-US" sz="1400" b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039100"/>
                  </a:ext>
                </a:extLst>
              </a:tr>
              <a:tr h="6217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kern="12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CEO</a:t>
                      </a:r>
                      <a:endParaRPr lang="ko-KR" altLang="en-US" sz="1400" b="1" kern="1200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8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en-US" altLang="ko-KR" sz="1400" b="0" kern="120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Kim, </a:t>
                      </a:r>
                      <a:r>
                        <a:rPr lang="en-US" altLang="ko-KR" sz="1400" b="0" kern="1200" spc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Dae-Yeon</a:t>
                      </a:r>
                      <a:endParaRPr lang="ko-KR" altLang="en-US" sz="1400" b="0" kern="120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44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657564"/>
                  </a:ext>
                </a:extLst>
              </a:tr>
              <a:tr h="6217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Employees</a:t>
                      </a:r>
                      <a:endParaRPr lang="ko-KR" altLang="en-US" sz="1400" spc="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ko-KR" altLang="en-US" sz="140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marT="0" marB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997211"/>
                  </a:ext>
                </a:extLst>
              </a:tr>
              <a:tr h="630578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  <a:endParaRPr lang="ko-KR" altLang="en-US" sz="1400" b="1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2626 </a:t>
                      </a:r>
                      <a:r>
                        <a:rPr lang="en-US" altLang="ko-KR" sz="1400" spc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Jecheol-ro</a:t>
                      </a:r>
                      <a:r>
                        <a:rPr lang="en-US" altLang="ko-KR" sz="14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altLang="ko-KR" sz="1400" spc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Gwangyang-si</a:t>
                      </a:r>
                      <a:r>
                        <a:rPr lang="en-US" altLang="ko-KR" sz="14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,</a:t>
                      </a:r>
                      <a:r>
                        <a:rPr lang="ko-KR" altLang="en-US" sz="14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1400" spc="0" baseline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Jollanamdo</a:t>
                      </a:r>
                      <a:r>
                        <a:rPr lang="en-US" altLang="ko-KR" sz="140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, Korea</a:t>
                      </a:r>
                      <a:r>
                        <a:rPr lang="en-US" altLang="ko-KR" sz="140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altLang="ko-KR" sz="140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</a:br>
                      <a:r>
                        <a:rPr lang="en-US" altLang="ko-KR" sz="1200" spc="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altLang="ko-KR" sz="1200" spc="0" baseline="0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Donghoan</a:t>
                      </a:r>
                      <a:r>
                        <a:rPr lang="en-US" altLang="ko-KR" sz="1200" spc="0" baseline="0" dirty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 National Industrial Complex, Site area: 39,000m2)</a:t>
                      </a:r>
                      <a:endParaRPr lang="en-US" altLang="ko-KR" sz="140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나눔고딕 ExtraBold" panose="020D09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1819134"/>
                  </a:ext>
                </a:extLst>
              </a:tr>
              <a:tr h="621730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400" b="1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Remarks</a:t>
                      </a:r>
                      <a:endParaRPr lang="ko-KR" altLang="en-US" sz="1400" b="1" spc="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0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Commencement</a:t>
                      </a:r>
                      <a:r>
                        <a:rPr lang="en-US" altLang="ko-KR" sz="1400" b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</a:t>
                      </a:r>
                      <a:r>
                        <a:rPr lang="en-US" altLang="ko-KR" sz="1400" b="0" spc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나눔고딕 ExtraBold" panose="020D0904000000000000" pitchFamily="50" charset="-127"/>
                          <a:cs typeface="Arial" panose="020B0604020202020204" pitchFamily="34" charset="0"/>
                        </a:rPr>
                        <a:t>ommercial production (May.’26)</a:t>
                      </a:r>
                      <a:endParaRPr lang="en-US" altLang="ko-KR" sz="140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나눔고딕 ExtraBold" panose="020D09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144000" marR="0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100318"/>
                  </a:ext>
                </a:extLst>
              </a:tr>
            </a:tbl>
          </a:graphicData>
        </a:graphic>
      </p:graphicFrame>
      <p:sp>
        <p:nvSpPr>
          <p:cNvPr id="97" name="모서리가 둥근 직사각형 96"/>
          <p:cNvSpPr/>
          <p:nvPr/>
        </p:nvSpPr>
        <p:spPr>
          <a:xfrm>
            <a:off x="6964044" y="1643286"/>
            <a:ext cx="4891246" cy="4744972"/>
          </a:xfrm>
          <a:prstGeom prst="roundRect">
            <a:avLst>
              <a:gd name="adj" fmla="val 2930"/>
            </a:avLst>
          </a:prstGeom>
          <a:solidFill>
            <a:srgbClr val="F7FFFF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07791ED4-761B-BEE7-BEEC-14A16D86363E}"/>
              </a:ext>
            </a:extLst>
          </p:cNvPr>
          <p:cNvSpPr/>
          <p:nvPr/>
        </p:nvSpPr>
        <p:spPr>
          <a:xfrm>
            <a:off x="9317792" y="3560613"/>
            <a:ext cx="1813339" cy="41213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36000" rIns="10800" bIns="36000" rtlCol="0" anchor="ctr"/>
          <a:lstStyle/>
          <a:p>
            <a:pPr marR="0" indent="-288925" algn="ctr"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Separation/</a:t>
            </a:r>
          </a:p>
          <a:p>
            <a:pPr marR="0" indent="-288925" algn="ctr"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Purification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F03980B-4A4C-AA8D-6494-224B9EB1453E}"/>
              </a:ext>
            </a:extLst>
          </p:cNvPr>
          <p:cNvSpPr txBox="1"/>
          <p:nvPr/>
        </p:nvSpPr>
        <p:spPr>
          <a:xfrm>
            <a:off x="10181081" y="3155650"/>
            <a:ext cx="1514239" cy="333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latin typeface="+mn-ea"/>
              </a:rPr>
              <a:t>Crude Gas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7290B826-D043-56BA-0972-B2993B87D20D}"/>
              </a:ext>
            </a:extLst>
          </p:cNvPr>
          <p:cNvSpPr/>
          <p:nvPr/>
        </p:nvSpPr>
        <p:spPr>
          <a:xfrm>
            <a:off x="9317792" y="1888270"/>
            <a:ext cx="1813339" cy="40883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36000" rIns="10800" bIns="36000" rtlCol="0" anchor="ctr"/>
          <a:lstStyle/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Air Separation Unit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315F668D-63B8-BF5E-DA9E-F8311EFD5DB0}"/>
              </a:ext>
            </a:extLst>
          </p:cNvPr>
          <p:cNvSpPr/>
          <p:nvPr/>
        </p:nvSpPr>
        <p:spPr>
          <a:xfrm>
            <a:off x="9317792" y="2687226"/>
            <a:ext cx="1813339" cy="41370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36000" rIns="10800" bIns="36000" rtlCol="0" anchor="ctr"/>
          <a:lstStyle/>
          <a:p>
            <a:pPr marR="0" indent="-288925" algn="ctr">
              <a:buClrTx/>
              <a:buSzTx/>
              <a:buFontTx/>
              <a:buNone/>
              <a:tabLst/>
            </a:pPr>
            <a:r>
              <a:rPr kumimoji="1" lang="en-US" altLang="ko-KR" sz="1400" b="1">
                <a:ln>
                  <a:prstDash val="solid"/>
                </a:ln>
                <a:solidFill>
                  <a:schemeClr val="tx1"/>
                </a:solidFill>
                <a:latin typeface="+mn-ea"/>
                <a:cs typeface="Arial" pitchFamily="34" charset="0"/>
              </a:rPr>
              <a:t>Extraction</a:t>
            </a:r>
            <a:endParaRPr kumimoji="1" lang="en-US" altLang="ko-KR" sz="1400" b="1" dirty="0">
              <a:ln>
                <a:prstDash val="solid"/>
              </a:ln>
              <a:solidFill>
                <a:schemeClr val="tx1"/>
              </a:solidFill>
              <a:latin typeface="+mn-ea"/>
              <a:cs typeface="Arial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F03980B-4A4C-AA8D-6494-224B9EB1453E}"/>
              </a:ext>
            </a:extLst>
          </p:cNvPr>
          <p:cNvSpPr txBox="1"/>
          <p:nvPr/>
        </p:nvSpPr>
        <p:spPr>
          <a:xfrm>
            <a:off x="10181081" y="2353667"/>
            <a:ext cx="736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O</a:t>
            </a:r>
            <a:r>
              <a:rPr lang="en-US" altLang="ko-KR" sz="1200" b="1" baseline="-25000" dirty="0">
                <a:latin typeface="+mn-ea"/>
              </a:rPr>
              <a:t>2</a:t>
            </a:r>
            <a:r>
              <a:rPr lang="en-US" altLang="ko-KR" sz="1200" b="1" dirty="0">
                <a:latin typeface="+mn-ea"/>
              </a:rPr>
              <a:t>/N</a:t>
            </a:r>
            <a:r>
              <a:rPr lang="en-US" altLang="ko-KR" sz="1200" b="1" baseline="-25000" dirty="0">
                <a:latin typeface="+mn-ea"/>
              </a:rPr>
              <a:t>2</a:t>
            </a:r>
            <a:endParaRPr lang="ko-KR" altLang="en-US" sz="1200" b="1" baseline="-25000" dirty="0">
              <a:latin typeface="+mn-ea"/>
            </a:endParaRPr>
          </a:p>
        </p:txBody>
      </p:sp>
      <p:cxnSp>
        <p:nvCxnSpPr>
          <p:cNvPr id="103" name="직선 연결선 56">
            <a:extLst>
              <a:ext uri="{FF2B5EF4-FFF2-40B4-BE49-F238E27FC236}">
                <a16:creationId xmlns:a16="http://schemas.microsoft.com/office/drawing/2014/main" id="{7E30E839-696E-C539-28AB-D86F3E513DB0}"/>
              </a:ext>
            </a:extLst>
          </p:cNvPr>
          <p:cNvCxnSpPr>
            <a:cxnSpLocks/>
            <a:stCxn id="100" idx="2"/>
            <a:endCxn id="101" idx="0"/>
          </p:cNvCxnSpPr>
          <p:nvPr/>
        </p:nvCxnSpPr>
        <p:spPr>
          <a:xfrm>
            <a:off x="10224462" y="2297107"/>
            <a:ext cx="0" cy="390119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8920308" y="3511351"/>
            <a:ext cx="2609621" cy="2754834"/>
          </a:xfrm>
          <a:prstGeom prst="rect">
            <a:avLst/>
          </a:prstGeom>
          <a:noFill/>
          <a:ln w="19050">
            <a:solidFill>
              <a:srgbClr val="0000CC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F03980B-4A4C-AA8D-6494-224B9EB1453E}"/>
              </a:ext>
            </a:extLst>
          </p:cNvPr>
          <p:cNvSpPr txBox="1"/>
          <p:nvPr/>
        </p:nvSpPr>
        <p:spPr>
          <a:xfrm>
            <a:off x="10204833" y="3987611"/>
            <a:ext cx="1014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+mn-ea"/>
              </a:rPr>
              <a:t>High Purity</a:t>
            </a:r>
          </a:p>
          <a:p>
            <a:r>
              <a:rPr lang="en-US" altLang="ko-KR" sz="1200" b="1" dirty="0">
                <a:latin typeface="+mn-ea"/>
              </a:rPr>
              <a:t>Rare Gas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106" name="Picture 2">
            <a:extLst>
              <a:ext uri="{FF2B5EF4-FFF2-40B4-BE49-F238E27FC236}">
                <a16:creationId xmlns:a16="http://schemas.microsoft.com/office/drawing/2014/main" id="{44A3A63D-73EB-8F9F-4A63-46EAAD358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72243" t="69453" r="4237" b="4635"/>
          <a:stretch/>
        </p:blipFill>
        <p:spPr bwMode="auto">
          <a:xfrm>
            <a:off x="10518105" y="4847199"/>
            <a:ext cx="715826" cy="627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그림 106">
            <a:extLst>
              <a:ext uri="{FF2B5EF4-FFF2-40B4-BE49-F238E27FC236}">
                <a16:creationId xmlns:a16="http://schemas.microsoft.com/office/drawing/2014/main" id="{0536C50A-E7FF-5919-E92E-AAF0D9AB9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7553" y="4548377"/>
            <a:ext cx="1084093" cy="433300"/>
          </a:xfrm>
          <a:prstGeom prst="rect">
            <a:avLst/>
          </a:prstGeom>
        </p:spPr>
      </p:pic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7290B826-D043-56BA-0972-B2993B87D20D}"/>
              </a:ext>
            </a:extLst>
          </p:cNvPr>
          <p:cNvSpPr/>
          <p:nvPr/>
        </p:nvSpPr>
        <p:spPr>
          <a:xfrm>
            <a:off x="7690457" y="1883440"/>
            <a:ext cx="933692" cy="143056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000" tIns="36000" rIns="10800" bIns="36000" rtlCol="0" anchor="ctr"/>
          <a:lstStyle/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POSCO</a:t>
            </a: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7290B826-D043-56BA-0972-B2993B87D20D}"/>
              </a:ext>
            </a:extLst>
          </p:cNvPr>
          <p:cNvSpPr/>
          <p:nvPr/>
        </p:nvSpPr>
        <p:spPr>
          <a:xfrm>
            <a:off x="8902378" y="2793183"/>
            <a:ext cx="577365" cy="229895"/>
          </a:xfrm>
          <a:prstGeom prst="rect">
            <a:avLst/>
          </a:prstGeom>
          <a:solidFill>
            <a:srgbClr val="05507D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36000" rIns="10800" bIns="36000" rtlCol="0" anchor="ctr"/>
          <a:lstStyle/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schemeClr val="bg1"/>
                </a:solidFill>
                <a:latin typeface="+mn-ea"/>
                <a:cs typeface="Arial" pitchFamily="34" charset="0"/>
              </a:rPr>
              <a:t>Crude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7290B826-D043-56BA-0972-B2993B87D20D}"/>
              </a:ext>
            </a:extLst>
          </p:cNvPr>
          <p:cNvSpPr/>
          <p:nvPr/>
        </p:nvSpPr>
        <p:spPr>
          <a:xfrm>
            <a:off x="7690457" y="3498891"/>
            <a:ext cx="933692" cy="270317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18000" tIns="36000" rIns="10800" bIns="36000" rtlCol="0" anchor="ctr"/>
          <a:lstStyle/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POSCO</a:t>
            </a:r>
          </a:p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AIR</a:t>
            </a:r>
          </a:p>
          <a:p>
            <a:pPr marR="0" indent="-288925" algn="ctr">
              <a:lnSpc>
                <a:spcPct val="120000"/>
              </a:lnSpc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SOLUTION</a:t>
            </a:r>
          </a:p>
        </p:txBody>
      </p:sp>
      <p:cxnSp>
        <p:nvCxnSpPr>
          <p:cNvPr id="112" name="직선 연결선 56">
            <a:extLst>
              <a:ext uri="{FF2B5EF4-FFF2-40B4-BE49-F238E27FC236}">
                <a16:creationId xmlns:a16="http://schemas.microsoft.com/office/drawing/2014/main" id="{7E30E839-696E-C539-28AB-D86F3E513DB0}"/>
              </a:ext>
            </a:extLst>
          </p:cNvPr>
          <p:cNvCxnSpPr>
            <a:cxnSpLocks/>
            <a:stCxn id="101" idx="2"/>
            <a:endCxn id="98" idx="0"/>
          </p:cNvCxnSpPr>
          <p:nvPr/>
        </p:nvCxnSpPr>
        <p:spPr>
          <a:xfrm>
            <a:off x="10224462" y="3100930"/>
            <a:ext cx="0" cy="459683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직선 연결선 56">
            <a:extLst>
              <a:ext uri="{FF2B5EF4-FFF2-40B4-BE49-F238E27FC236}">
                <a16:creationId xmlns:a16="http://schemas.microsoft.com/office/drawing/2014/main" id="{7E30E839-696E-C539-28AB-D86F3E513DB0}"/>
              </a:ext>
            </a:extLst>
          </p:cNvPr>
          <p:cNvCxnSpPr>
            <a:cxnSpLocks/>
            <a:stCxn id="98" idx="2"/>
          </p:cNvCxnSpPr>
          <p:nvPr/>
        </p:nvCxnSpPr>
        <p:spPr>
          <a:xfrm>
            <a:off x="10224462" y="3972743"/>
            <a:ext cx="0" cy="558775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직선 연결선 56">
            <a:extLst>
              <a:ext uri="{FF2B5EF4-FFF2-40B4-BE49-F238E27FC236}">
                <a16:creationId xmlns:a16="http://schemas.microsoft.com/office/drawing/2014/main" id="{7E30E839-696E-C539-28AB-D86F3E513DB0}"/>
              </a:ext>
            </a:extLst>
          </p:cNvPr>
          <p:cNvCxnSpPr>
            <a:cxnSpLocks/>
            <a:endCxn id="115" idx="0"/>
          </p:cNvCxnSpPr>
          <p:nvPr/>
        </p:nvCxnSpPr>
        <p:spPr>
          <a:xfrm>
            <a:off x="10224462" y="5173111"/>
            <a:ext cx="0" cy="558775"/>
          </a:xfrm>
          <a:prstGeom prst="straightConnector1">
            <a:avLst/>
          </a:prstGeom>
          <a:ln w="31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07791ED4-761B-BEE7-BEEC-14A16D86363E}"/>
              </a:ext>
            </a:extLst>
          </p:cNvPr>
          <p:cNvSpPr/>
          <p:nvPr/>
        </p:nvSpPr>
        <p:spPr>
          <a:xfrm>
            <a:off x="9317792" y="5731886"/>
            <a:ext cx="1813339" cy="41213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36000" rIns="10800" bIns="36000" rtlCol="0" anchor="ctr"/>
          <a:lstStyle/>
          <a:p>
            <a:pPr marR="0" indent="-288925" algn="ctr">
              <a:buClrTx/>
              <a:buSzTx/>
              <a:buFontTx/>
              <a:buNone/>
              <a:tabLst/>
            </a:pPr>
            <a:r>
              <a:rPr kumimoji="1" lang="en-US" altLang="ko-KR" sz="1400" b="1" dirty="0">
                <a:ln>
                  <a:prstDash val="solid"/>
                </a:ln>
                <a:solidFill>
                  <a:prstClr val="black"/>
                </a:solidFill>
                <a:latin typeface="+mn-ea"/>
                <a:cs typeface="Arial" pitchFamily="34" charset="0"/>
              </a:rPr>
              <a:t>End User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730" y="1149407"/>
            <a:ext cx="3289823" cy="990817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240449" y="-138573"/>
            <a:ext cx="3869970" cy="811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POSCO Air Solution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96" y="192704"/>
            <a:ext cx="1238831" cy="3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35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" y="1593900"/>
            <a:ext cx="12188452" cy="532442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34" name="직사각형 33"/>
          <p:cNvSpPr/>
          <p:nvPr/>
        </p:nvSpPr>
        <p:spPr>
          <a:xfrm>
            <a:off x="0" y="942975"/>
            <a:ext cx="12192000" cy="7288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0" y="984462"/>
            <a:ext cx="12191999" cy="657767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Air Separation Unit (ASU)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cryogenically liquefies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atmospheric air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and separates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oxygen, nitrogen, and argon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by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boiling point differential</a:t>
            </a:r>
            <a:endParaRPr lang="en-US" altLang="ko-KR" sz="18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116" name="모서리가 둥근 직사각형 115"/>
          <p:cNvSpPr/>
          <p:nvPr/>
        </p:nvSpPr>
        <p:spPr>
          <a:xfrm>
            <a:off x="862717" y="1912721"/>
            <a:ext cx="8716304" cy="4488528"/>
          </a:xfrm>
          <a:prstGeom prst="roundRect">
            <a:avLst>
              <a:gd name="adj" fmla="val 2930"/>
            </a:avLst>
          </a:prstGeom>
          <a:solidFill>
            <a:srgbClr val="F7FFFF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>
              <a:latin typeface="바탕" panose="02030600000101010101" pitchFamily="18" charset="-127"/>
              <a:ea typeface="바탕" panose="02030600000101010101" pitchFamily="18" charset="-127"/>
            </a:endParaRPr>
          </a:p>
        </p:txBody>
      </p:sp>
      <p:sp>
        <p:nvSpPr>
          <p:cNvPr id="117" name="모서리가 둥근 직사각형 116"/>
          <p:cNvSpPr/>
          <p:nvPr/>
        </p:nvSpPr>
        <p:spPr>
          <a:xfrm>
            <a:off x="1057984" y="2023230"/>
            <a:ext cx="1612869" cy="490268"/>
          </a:xfrm>
          <a:prstGeom prst="roundRect">
            <a:avLst/>
          </a:prstGeom>
          <a:solidFill>
            <a:srgbClr val="143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① </a:t>
            </a:r>
            <a:r>
              <a:rPr lang="en-US" altLang="ko-KR" sz="1400" b="1" dirty="0"/>
              <a:t>Air Intake</a:t>
            </a:r>
            <a:endParaRPr lang="ko-KR" altLang="en-US" sz="1400" b="1" dirty="0"/>
          </a:p>
        </p:txBody>
      </p:sp>
      <p:sp>
        <p:nvSpPr>
          <p:cNvPr id="118" name="모서리가 둥근 직사각형 117"/>
          <p:cNvSpPr/>
          <p:nvPr/>
        </p:nvSpPr>
        <p:spPr>
          <a:xfrm>
            <a:off x="3385259" y="2023230"/>
            <a:ext cx="1612869" cy="490268"/>
          </a:xfrm>
          <a:prstGeom prst="roundRect">
            <a:avLst/>
          </a:prstGeom>
          <a:solidFill>
            <a:srgbClr val="143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pc="-100" dirty="0"/>
              <a:t>② </a:t>
            </a:r>
            <a:r>
              <a:rPr lang="en-US" altLang="ko-KR" sz="1400" b="1" spc="-100" dirty="0"/>
              <a:t>Compression &amp;</a:t>
            </a:r>
          </a:p>
          <a:p>
            <a:pPr algn="ctr"/>
            <a:r>
              <a:rPr lang="en-US" altLang="ko-KR" sz="1400" b="1" spc="-100" dirty="0"/>
              <a:t>  Pre-Treatment</a:t>
            </a:r>
            <a:endParaRPr lang="ko-KR" altLang="en-US" sz="1400" b="1" spc="-100" dirty="0"/>
          </a:p>
        </p:txBody>
      </p:sp>
      <p:sp>
        <p:nvSpPr>
          <p:cNvPr id="119" name="모서리가 둥근 직사각형 118"/>
          <p:cNvSpPr/>
          <p:nvPr/>
        </p:nvSpPr>
        <p:spPr>
          <a:xfrm>
            <a:off x="5589664" y="2023230"/>
            <a:ext cx="1612869" cy="490268"/>
          </a:xfrm>
          <a:prstGeom prst="roundRect">
            <a:avLst/>
          </a:prstGeom>
          <a:solidFill>
            <a:srgbClr val="143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③ </a:t>
            </a:r>
            <a:r>
              <a:rPr lang="en-US" altLang="ko-KR" sz="1400" b="1" dirty="0"/>
              <a:t>Distillation</a:t>
            </a:r>
            <a:endParaRPr lang="ko-KR" altLang="en-US" sz="1400" b="1" dirty="0"/>
          </a:p>
        </p:txBody>
      </p:sp>
      <p:sp>
        <p:nvSpPr>
          <p:cNvPr id="120" name="모서리가 둥근 직사각형 119"/>
          <p:cNvSpPr/>
          <p:nvPr/>
        </p:nvSpPr>
        <p:spPr>
          <a:xfrm>
            <a:off x="7635819" y="2023230"/>
            <a:ext cx="1612869" cy="490268"/>
          </a:xfrm>
          <a:prstGeom prst="roundRect">
            <a:avLst/>
          </a:prstGeom>
          <a:solidFill>
            <a:srgbClr val="143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/>
              <a:t>④ </a:t>
            </a:r>
            <a:r>
              <a:rPr lang="en-US" altLang="ko-KR" sz="1400" b="1" dirty="0"/>
              <a:t>Storage</a:t>
            </a:r>
            <a:endParaRPr lang="ko-KR" altLang="en-US" sz="1400" b="1" dirty="0"/>
          </a:p>
        </p:txBody>
      </p:sp>
      <p:grpSp>
        <p:nvGrpSpPr>
          <p:cNvPr id="24" name="그룹 23"/>
          <p:cNvGrpSpPr/>
          <p:nvPr/>
        </p:nvGrpSpPr>
        <p:grpSpPr>
          <a:xfrm>
            <a:off x="5777404" y="2713857"/>
            <a:ext cx="1237393" cy="3572814"/>
            <a:chOff x="2029683" y="1896423"/>
            <a:chExt cx="887284" cy="3572814"/>
          </a:xfrm>
        </p:grpSpPr>
        <p:sp>
          <p:nvSpPr>
            <p:cNvPr id="36" name="모서리가 둥근 직사각형 35"/>
            <p:cNvSpPr/>
            <p:nvPr/>
          </p:nvSpPr>
          <p:spPr>
            <a:xfrm>
              <a:off x="2029683" y="1896423"/>
              <a:ext cx="887284" cy="3572814"/>
            </a:xfrm>
            <a:prstGeom prst="roundRect">
              <a:avLst/>
            </a:prstGeom>
            <a:solidFill>
              <a:srgbClr val="133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3" name="모서리가 둥근 직사각형 2"/>
            <p:cNvSpPr/>
            <p:nvPr/>
          </p:nvSpPr>
          <p:spPr>
            <a:xfrm>
              <a:off x="2072116" y="1967965"/>
              <a:ext cx="802417" cy="108345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</a:rPr>
                <a:t>N</a:t>
              </a:r>
              <a:r>
                <a:rPr lang="en-US" altLang="ko-KR" b="1" baseline="-250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44" name="모서리가 둥근 직사각형 43"/>
            <p:cNvSpPr/>
            <p:nvPr/>
          </p:nvSpPr>
          <p:spPr>
            <a:xfrm>
              <a:off x="2072116" y="3129735"/>
              <a:ext cx="802417" cy="108345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 err="1">
                  <a:solidFill>
                    <a:schemeClr val="tx1"/>
                  </a:solidFill>
                </a:rPr>
                <a:t>Ar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2072116" y="4291504"/>
              <a:ext cx="802417" cy="10834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b="1" dirty="0">
                  <a:solidFill>
                    <a:schemeClr val="tx1"/>
                  </a:solidFill>
                </a:rPr>
                <a:t>O</a:t>
              </a:r>
              <a:r>
                <a:rPr lang="en-US" altLang="ko-KR" b="1" baseline="-25000" dirty="0">
                  <a:solidFill>
                    <a:schemeClr val="tx1"/>
                  </a:solidFill>
                </a:rPr>
                <a:t>2</a:t>
              </a:r>
              <a:endParaRPr lang="ko-KR" altLang="en-US" b="1" baseline="-250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9" name="직선 화살표 연결선 48"/>
          <p:cNvCxnSpPr/>
          <p:nvPr/>
        </p:nvCxnSpPr>
        <p:spPr>
          <a:xfrm>
            <a:off x="7130698" y="3327126"/>
            <a:ext cx="543786" cy="0"/>
          </a:xfrm>
          <a:prstGeom prst="straightConnector1">
            <a:avLst/>
          </a:prstGeom>
          <a:ln w="19050">
            <a:solidFill>
              <a:srgbClr val="132F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그룹 19"/>
          <p:cNvGrpSpPr/>
          <p:nvPr/>
        </p:nvGrpSpPr>
        <p:grpSpPr>
          <a:xfrm>
            <a:off x="7884530" y="2883267"/>
            <a:ext cx="1115450" cy="887719"/>
            <a:chOff x="3857625" y="2065833"/>
            <a:chExt cx="828675" cy="887719"/>
          </a:xfrm>
        </p:grpSpPr>
        <p:sp>
          <p:nvSpPr>
            <p:cNvPr id="57" name="순서도: 자기 디스크 56"/>
            <p:cNvSpPr/>
            <p:nvPr/>
          </p:nvSpPr>
          <p:spPr>
            <a:xfrm>
              <a:off x="3857625" y="2065833"/>
              <a:ext cx="828675" cy="887719"/>
            </a:xfrm>
            <a:prstGeom prst="flowChartMagneticDisk">
              <a:avLst/>
            </a:prstGeom>
            <a:solidFill>
              <a:srgbClr val="C5E0B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986212" y="2467903"/>
              <a:ext cx="57150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b="1" dirty="0"/>
                <a:t>LIN</a:t>
              </a:r>
            </a:p>
            <a:p>
              <a:pPr algn="ctr"/>
              <a:r>
                <a:rPr lang="en-US" altLang="ko-KR" sz="1100" b="1" dirty="0"/>
                <a:t>-196</a:t>
              </a:r>
              <a:r>
                <a:rPr lang="ko-KR" altLang="en-US" sz="1100" b="1" dirty="0"/>
                <a:t>℃</a:t>
              </a:r>
              <a:endParaRPr lang="en-US" altLang="ko-KR" sz="1100" b="1" dirty="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7884530" y="5206806"/>
            <a:ext cx="1115450" cy="887719"/>
            <a:chOff x="3857625" y="4389372"/>
            <a:chExt cx="828675" cy="887719"/>
          </a:xfrm>
        </p:grpSpPr>
        <p:sp>
          <p:nvSpPr>
            <p:cNvPr id="15" name="순서도: 자기 디스크 14"/>
            <p:cNvSpPr/>
            <p:nvPr/>
          </p:nvSpPr>
          <p:spPr>
            <a:xfrm>
              <a:off x="3857625" y="4389372"/>
              <a:ext cx="828675" cy="887719"/>
            </a:xfrm>
            <a:prstGeom prst="flowChartMagneticDisk">
              <a:avLst/>
            </a:prstGeom>
            <a:solidFill>
              <a:srgbClr val="BDD7E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986212" y="4807536"/>
              <a:ext cx="57150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b="1" dirty="0"/>
                <a:t>LOX</a:t>
              </a:r>
            </a:p>
            <a:p>
              <a:pPr algn="ctr"/>
              <a:r>
                <a:rPr lang="en-US" altLang="ko-KR" sz="1100" b="1" dirty="0"/>
                <a:t>-183</a:t>
              </a:r>
              <a:r>
                <a:rPr lang="ko-KR" altLang="en-US" sz="1100" b="1" dirty="0"/>
                <a:t>℃</a:t>
              </a:r>
              <a:endParaRPr lang="en-US" altLang="ko-KR" sz="1100" b="1" dirty="0"/>
            </a:p>
          </p:txBody>
        </p:sp>
      </p:grpSp>
      <p:grpSp>
        <p:nvGrpSpPr>
          <p:cNvPr id="21" name="그룹 20"/>
          <p:cNvGrpSpPr/>
          <p:nvPr/>
        </p:nvGrpSpPr>
        <p:grpSpPr>
          <a:xfrm>
            <a:off x="7884530" y="4045037"/>
            <a:ext cx="1115450" cy="887719"/>
            <a:chOff x="3857625" y="3227603"/>
            <a:chExt cx="828675" cy="887719"/>
          </a:xfrm>
        </p:grpSpPr>
        <p:sp>
          <p:nvSpPr>
            <p:cNvPr id="56" name="순서도: 자기 디스크 55"/>
            <p:cNvSpPr/>
            <p:nvPr/>
          </p:nvSpPr>
          <p:spPr>
            <a:xfrm>
              <a:off x="3857625" y="3227603"/>
              <a:ext cx="828675" cy="887719"/>
            </a:xfrm>
            <a:prstGeom prst="flowChartMagneticDisk">
              <a:avLst/>
            </a:prstGeom>
            <a:solidFill>
              <a:srgbClr val="F8CBA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986212" y="3644347"/>
              <a:ext cx="571500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1100" b="1" dirty="0"/>
                <a:t>LAR</a:t>
              </a:r>
            </a:p>
            <a:p>
              <a:pPr algn="ctr"/>
              <a:r>
                <a:rPr lang="en-US" altLang="ko-KR" sz="1100" b="1" dirty="0"/>
                <a:t>-186</a:t>
              </a:r>
              <a:r>
                <a:rPr lang="ko-KR" altLang="en-US" sz="1100" b="1" dirty="0"/>
                <a:t>℃</a:t>
              </a:r>
              <a:endParaRPr lang="en-US" altLang="ko-KR" sz="1100" b="1" dirty="0"/>
            </a:p>
          </p:txBody>
        </p:sp>
      </p:grpSp>
      <p:cxnSp>
        <p:nvCxnSpPr>
          <p:cNvPr id="77" name="직선 화살표 연결선 76"/>
          <p:cNvCxnSpPr/>
          <p:nvPr/>
        </p:nvCxnSpPr>
        <p:spPr>
          <a:xfrm>
            <a:off x="7130698" y="4475923"/>
            <a:ext cx="543786" cy="0"/>
          </a:xfrm>
          <a:prstGeom prst="straightConnector1">
            <a:avLst/>
          </a:prstGeom>
          <a:ln w="19050">
            <a:solidFill>
              <a:srgbClr val="132F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화살표 연결선 77"/>
          <p:cNvCxnSpPr/>
          <p:nvPr/>
        </p:nvCxnSpPr>
        <p:spPr>
          <a:xfrm>
            <a:off x="7130698" y="5644909"/>
            <a:ext cx="543786" cy="0"/>
          </a:xfrm>
          <a:prstGeom prst="straightConnector1">
            <a:avLst/>
          </a:prstGeom>
          <a:ln w="19050">
            <a:solidFill>
              <a:srgbClr val="132F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모서리가 둥근 직사각형 37"/>
          <p:cNvSpPr/>
          <p:nvPr/>
        </p:nvSpPr>
        <p:spPr>
          <a:xfrm>
            <a:off x="1151619" y="4004330"/>
            <a:ext cx="1425600" cy="943184"/>
          </a:xfrm>
          <a:prstGeom prst="roundRect">
            <a:avLst/>
          </a:prstGeom>
          <a:solidFill>
            <a:srgbClr val="143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Air</a:t>
            </a:r>
            <a:endParaRPr lang="ko-KR" altLang="en-US" b="1" dirty="0"/>
          </a:p>
        </p:txBody>
      </p:sp>
      <p:grpSp>
        <p:nvGrpSpPr>
          <p:cNvPr id="64" name="그룹 63"/>
          <p:cNvGrpSpPr/>
          <p:nvPr/>
        </p:nvGrpSpPr>
        <p:grpSpPr>
          <a:xfrm>
            <a:off x="3478894" y="3433604"/>
            <a:ext cx="1519008" cy="2084637"/>
            <a:chOff x="2852093" y="2812888"/>
            <a:chExt cx="1519008" cy="2084637"/>
          </a:xfrm>
        </p:grpSpPr>
        <p:sp>
          <p:nvSpPr>
            <p:cNvPr id="79" name="모서리가 둥근 직사각형 78"/>
            <p:cNvSpPr/>
            <p:nvPr/>
          </p:nvSpPr>
          <p:spPr>
            <a:xfrm>
              <a:off x="2852093" y="2812888"/>
              <a:ext cx="1519008" cy="943184"/>
            </a:xfrm>
            <a:prstGeom prst="roundRect">
              <a:avLst/>
            </a:prstGeom>
            <a:solidFill>
              <a:srgbClr val="1431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spc="-100" dirty="0"/>
                <a:t>Compressor</a:t>
              </a:r>
              <a:endParaRPr lang="ko-KR" altLang="en-US" sz="1600" b="1" spc="-100" dirty="0"/>
            </a:p>
          </p:txBody>
        </p:sp>
        <p:sp>
          <p:nvSpPr>
            <p:cNvPr id="81" name="모서리가 둥근 직사각형 80"/>
            <p:cNvSpPr/>
            <p:nvPr/>
          </p:nvSpPr>
          <p:spPr>
            <a:xfrm>
              <a:off x="2852344" y="3954341"/>
              <a:ext cx="1518741" cy="943184"/>
            </a:xfrm>
            <a:prstGeom prst="roundRect">
              <a:avLst/>
            </a:prstGeom>
            <a:solidFill>
              <a:srgbClr val="1431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spc="-100" dirty="0"/>
                <a:t>Pre-Treatment</a:t>
              </a:r>
            </a:p>
            <a:p>
              <a:pPr algn="ctr"/>
              <a:r>
                <a:rPr lang="en-US" altLang="ko-KR" sz="1100" b="1" spc="-100" dirty="0"/>
                <a:t>(Remove H</a:t>
              </a:r>
              <a:r>
                <a:rPr lang="en-US" altLang="ko-KR" sz="1100" b="1" spc="-100" baseline="-25000" dirty="0"/>
                <a:t>2</a:t>
              </a:r>
              <a:r>
                <a:rPr lang="en-US" altLang="ko-KR" sz="1100" b="1" spc="-100" dirty="0"/>
                <a:t>O, CO</a:t>
              </a:r>
              <a:r>
                <a:rPr lang="en-US" altLang="ko-KR" sz="1100" b="1" spc="-100" baseline="-25000" dirty="0"/>
                <a:t>2</a:t>
              </a:r>
              <a:r>
                <a:rPr lang="en-US" altLang="ko-KR" sz="1100" b="1" spc="-100" dirty="0"/>
                <a:t>)</a:t>
              </a:r>
              <a:endParaRPr lang="ko-KR" altLang="en-US" sz="1100" b="1" spc="-100" dirty="0"/>
            </a:p>
          </p:txBody>
        </p:sp>
      </p:grpSp>
      <p:cxnSp>
        <p:nvCxnSpPr>
          <p:cNvPr id="121" name="직선 화살표 연결선 120"/>
          <p:cNvCxnSpPr/>
          <p:nvPr/>
        </p:nvCxnSpPr>
        <p:spPr>
          <a:xfrm>
            <a:off x="5060532" y="4475922"/>
            <a:ext cx="543786" cy="0"/>
          </a:xfrm>
          <a:prstGeom prst="straightConnector1">
            <a:avLst/>
          </a:prstGeom>
          <a:ln w="19050">
            <a:solidFill>
              <a:srgbClr val="132F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직선 화살표 연결선 121"/>
          <p:cNvCxnSpPr/>
          <p:nvPr/>
        </p:nvCxnSpPr>
        <p:spPr>
          <a:xfrm>
            <a:off x="2756164" y="4475922"/>
            <a:ext cx="543786" cy="0"/>
          </a:xfrm>
          <a:prstGeom prst="straightConnector1">
            <a:avLst/>
          </a:prstGeom>
          <a:ln w="19050">
            <a:solidFill>
              <a:srgbClr val="132F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오른쪽 화살표 1"/>
          <p:cNvSpPr/>
          <p:nvPr/>
        </p:nvSpPr>
        <p:spPr>
          <a:xfrm>
            <a:off x="9104313" y="3270257"/>
            <a:ext cx="894236" cy="163347"/>
          </a:xfrm>
          <a:prstGeom prst="rightArrow">
            <a:avLst/>
          </a:prstGeom>
          <a:solidFill>
            <a:srgbClr val="133068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오른쪽 화살표 42"/>
          <p:cNvSpPr/>
          <p:nvPr/>
        </p:nvSpPr>
        <p:spPr>
          <a:xfrm>
            <a:off x="9104312" y="5593390"/>
            <a:ext cx="894237" cy="171487"/>
          </a:xfrm>
          <a:prstGeom prst="rightArrow">
            <a:avLst/>
          </a:prstGeom>
          <a:solidFill>
            <a:srgbClr val="133068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모서리가 둥근 직사각형 46"/>
          <p:cNvSpPr/>
          <p:nvPr/>
        </p:nvSpPr>
        <p:spPr>
          <a:xfrm>
            <a:off x="10210245" y="5103182"/>
            <a:ext cx="1119039" cy="10834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err="1">
                <a:solidFill>
                  <a:schemeClr val="tx1"/>
                </a:solidFill>
              </a:rPr>
              <a:t>Xe</a:t>
            </a:r>
            <a:r>
              <a:rPr lang="en-US" altLang="ko-KR" b="1" dirty="0">
                <a:solidFill>
                  <a:schemeClr val="tx1"/>
                </a:solidFill>
              </a:rPr>
              <a:t>, Kr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48" name="모서리가 둥근 직사각형 47"/>
          <p:cNvSpPr/>
          <p:nvPr/>
        </p:nvSpPr>
        <p:spPr>
          <a:xfrm>
            <a:off x="10210245" y="2810203"/>
            <a:ext cx="1119039" cy="108345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</a:rPr>
              <a:t>Ne, He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240449" y="-133090"/>
            <a:ext cx="6761787" cy="955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[Annex] </a:t>
            </a: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Air Separation Unit (ASU)</a:t>
            </a: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96" y="192704"/>
            <a:ext cx="1238831" cy="3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92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3"/>
          <p:cNvPicPr>
            <a:picLocks noChangeAspect="1"/>
          </p:cNvPicPr>
          <p:nvPr/>
        </p:nvPicPr>
        <p:blipFill rotWithShape="1">
          <a:blip r:embed="rId3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221423"/>
            <a:ext cx="12192000" cy="5324425"/>
          </a:xfrm>
          <a:prstGeom prst="rect">
            <a:avLst/>
          </a:prstGeom>
        </p:spPr>
      </p:pic>
      <p:pic>
        <p:nvPicPr>
          <p:cNvPr id="42" name="Picture 2" descr="포스코, 삼성전자와 반도체용 희귀가스 '제논' 국산화 추진 – 포스코그룹 뉴스룸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68" y="2155794"/>
            <a:ext cx="5528115" cy="316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 rotWithShape="1">
          <a:blip r:embed="rId3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920036" y="1585560"/>
            <a:ext cx="223817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005386"/>
                </a:solidFill>
              </a:rPr>
              <a:t>POSCO ASU</a:t>
            </a:r>
            <a:endParaRPr lang="ko-KR" altLang="en-US" sz="2800" b="1" dirty="0">
              <a:solidFill>
                <a:srgbClr val="005386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80564" y="3741212"/>
            <a:ext cx="1046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5386"/>
                </a:solidFill>
              </a:rPr>
              <a:t>ASU 12 Plant</a:t>
            </a:r>
            <a:endParaRPr lang="ko-KR" altLang="en-US" sz="1000" b="1" dirty="0">
              <a:solidFill>
                <a:srgbClr val="005386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5949696" y="2434028"/>
            <a:ext cx="2157910" cy="1511795"/>
            <a:chOff x="1600200" y="1406462"/>
            <a:chExt cx="2441072" cy="1675850"/>
          </a:xfrm>
        </p:grpSpPr>
        <p:pic>
          <p:nvPicPr>
            <p:cNvPr id="91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1" y="1457375"/>
              <a:ext cx="557526" cy="472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0" y="1933153"/>
              <a:ext cx="549257" cy="46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1" y="2398335"/>
              <a:ext cx="562700" cy="476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직사각형 20"/>
            <p:cNvSpPr/>
            <p:nvPr/>
          </p:nvSpPr>
          <p:spPr>
            <a:xfrm>
              <a:off x="1600200" y="1406462"/>
              <a:ext cx="2441072" cy="1675850"/>
            </a:xfrm>
            <a:prstGeom prst="rect">
              <a:avLst/>
            </a:prstGeom>
            <a:noFill/>
            <a:ln w="25400">
              <a:solidFill>
                <a:srgbClr val="0053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30" name="Picture 6" descr="생성된 이미지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411" y="1452831"/>
              <a:ext cx="1658498" cy="158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CI 소개 - 포스코스틸리온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761" y="1831291"/>
            <a:ext cx="1171568" cy="31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5956590" y="2126793"/>
            <a:ext cx="2157910" cy="277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005386"/>
                </a:solidFill>
              </a:rPr>
              <a:t>Pohang Steel Works</a:t>
            </a:r>
            <a:endParaRPr lang="ko-KR" altLang="en-US" sz="1400" b="1" dirty="0">
              <a:solidFill>
                <a:srgbClr val="00538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0666262" y="3739986"/>
            <a:ext cx="1046598" cy="222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005386"/>
                </a:solidFill>
              </a:rPr>
              <a:t>ASU 11 Plant</a:t>
            </a:r>
            <a:endParaRPr lang="ko-KR" altLang="en-US" sz="1000" b="1" dirty="0">
              <a:solidFill>
                <a:srgbClr val="005386"/>
              </a:solidFill>
            </a:endParaRPr>
          </a:p>
        </p:txBody>
      </p:sp>
      <p:grpSp>
        <p:nvGrpSpPr>
          <p:cNvPr id="98" name="그룹 97"/>
          <p:cNvGrpSpPr/>
          <p:nvPr/>
        </p:nvGrpSpPr>
        <p:grpSpPr>
          <a:xfrm>
            <a:off x="9535720" y="2432803"/>
            <a:ext cx="2157909" cy="1511795"/>
            <a:chOff x="1600200" y="1406462"/>
            <a:chExt cx="2441072" cy="1675850"/>
          </a:xfrm>
        </p:grpSpPr>
        <p:pic>
          <p:nvPicPr>
            <p:cNvPr id="102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1" y="1457375"/>
              <a:ext cx="557526" cy="472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0" y="1933153"/>
              <a:ext cx="549257" cy="4651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" name="Picture 2" descr="공장 - 무료 산업개 아이콘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76" b="8431"/>
            <a:stretch/>
          </p:blipFill>
          <p:spPr bwMode="auto">
            <a:xfrm>
              <a:off x="3405801" y="2398335"/>
              <a:ext cx="562700" cy="476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" name="직사각형 104"/>
            <p:cNvSpPr/>
            <p:nvPr/>
          </p:nvSpPr>
          <p:spPr>
            <a:xfrm>
              <a:off x="1600200" y="1406462"/>
              <a:ext cx="2441072" cy="1675850"/>
            </a:xfrm>
            <a:prstGeom prst="rect">
              <a:avLst/>
            </a:prstGeom>
            <a:noFill/>
            <a:ln w="25400">
              <a:solidFill>
                <a:srgbClr val="00538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06" name="Picture 6" descr="생성된 이미지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0411" y="1452831"/>
              <a:ext cx="1658498" cy="1584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0" name="Picture 10" descr="CI 소개 - 포스코스틸리온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860" y="1808069"/>
            <a:ext cx="1171568" cy="31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xtBox 100"/>
          <p:cNvSpPr txBox="1"/>
          <p:nvPr/>
        </p:nvSpPr>
        <p:spPr>
          <a:xfrm>
            <a:off x="9373064" y="2096664"/>
            <a:ext cx="24891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err="1">
                <a:solidFill>
                  <a:srgbClr val="005386"/>
                </a:solidFill>
              </a:rPr>
              <a:t>Gwangyang</a:t>
            </a:r>
            <a:r>
              <a:rPr lang="en-US" altLang="ko-KR" sz="1400" b="1" dirty="0">
                <a:solidFill>
                  <a:srgbClr val="005386"/>
                </a:solidFill>
              </a:rPr>
              <a:t> Steel Works</a:t>
            </a:r>
            <a:endParaRPr lang="ko-KR" altLang="en-US" sz="1400" b="1" dirty="0">
              <a:solidFill>
                <a:srgbClr val="005386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58782" y="2540469"/>
            <a:ext cx="740969" cy="11105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ko-KR" sz="8000" b="1" dirty="0">
                <a:solidFill>
                  <a:srgbClr val="005386"/>
                </a:solidFill>
              </a:rPr>
              <a:t>+</a:t>
            </a:r>
            <a:endParaRPr lang="ko-KR" altLang="en-US" sz="8000" b="1" dirty="0">
              <a:solidFill>
                <a:srgbClr val="005386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7080563" y="4194821"/>
            <a:ext cx="3969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5386"/>
                </a:solidFill>
              </a:rPr>
              <a:t>Total ASU : 23</a:t>
            </a:r>
            <a:r>
              <a:rPr lang="ko-KR" altLang="en-US" sz="1200" b="1" dirty="0">
                <a:solidFill>
                  <a:srgbClr val="005386"/>
                </a:solidFill>
              </a:rPr>
              <a:t> </a:t>
            </a:r>
            <a:r>
              <a:rPr lang="en-US" altLang="ko-KR" sz="1200" b="1" dirty="0">
                <a:solidFill>
                  <a:srgbClr val="005386"/>
                </a:solidFill>
              </a:rPr>
              <a:t>Plants</a:t>
            </a:r>
          </a:p>
          <a:p>
            <a:pPr algn="ctr"/>
            <a:r>
              <a:rPr lang="en-US" altLang="ko-KR" sz="1200" b="1" dirty="0">
                <a:solidFill>
                  <a:srgbClr val="005386"/>
                </a:solidFill>
              </a:rPr>
              <a:t>  </a:t>
            </a:r>
            <a:endParaRPr lang="ko-KR" altLang="en-US" sz="1200" b="1" dirty="0">
              <a:solidFill>
                <a:srgbClr val="005386"/>
              </a:solidFill>
            </a:endParaRPr>
          </a:p>
        </p:txBody>
      </p:sp>
      <p:sp>
        <p:nvSpPr>
          <p:cNvPr id="2" name="굽은 화살표 1"/>
          <p:cNvSpPr/>
          <p:nvPr/>
        </p:nvSpPr>
        <p:spPr>
          <a:xfrm rot="10800000">
            <a:off x="10281676" y="4005729"/>
            <a:ext cx="665995" cy="1349950"/>
          </a:xfrm>
          <a:prstGeom prst="bentArrow">
            <a:avLst>
              <a:gd name="adj1" fmla="val 9562"/>
              <a:gd name="adj2" fmla="val 11692"/>
              <a:gd name="adj3" fmla="val 25784"/>
              <a:gd name="adj4" fmla="val 128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8" name="굽은 화살표 37"/>
          <p:cNvSpPr/>
          <p:nvPr/>
        </p:nvSpPr>
        <p:spPr>
          <a:xfrm rot="10800000" flipH="1">
            <a:off x="7000163" y="3998757"/>
            <a:ext cx="770082" cy="1295298"/>
          </a:xfrm>
          <a:prstGeom prst="bentArrow">
            <a:avLst>
              <a:gd name="adj1" fmla="val 9562"/>
              <a:gd name="adj2" fmla="val 11692"/>
              <a:gd name="adj3" fmla="val 25784"/>
              <a:gd name="adj4" fmla="val 129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279" y="4948620"/>
            <a:ext cx="1883363" cy="567225"/>
          </a:xfrm>
          <a:prstGeom prst="rect">
            <a:avLst/>
          </a:prstGeom>
        </p:spPr>
      </p:pic>
      <p:sp>
        <p:nvSpPr>
          <p:cNvPr id="45" name="직사각형 44"/>
          <p:cNvSpPr/>
          <p:nvPr/>
        </p:nvSpPr>
        <p:spPr>
          <a:xfrm>
            <a:off x="240449" y="-133090"/>
            <a:ext cx="6761787" cy="955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[Annex] </a:t>
            </a: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Air Separation Unit (ASU)</a:t>
            </a: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96" y="192704"/>
            <a:ext cx="1238831" cy="3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723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204700" cy="5380166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240449" y="-151273"/>
            <a:ext cx="5509842" cy="955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[Annex] </a:t>
            </a:r>
            <a:r>
              <a:rPr lang="en-US" altLang="ko-KR" sz="3300" dirty="0">
                <a:solidFill>
                  <a:schemeClr val="bg1">
                    <a:lumMod val="9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Company Location</a:t>
            </a: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A17C252C-9979-DA45-5718-99015777B2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1343" t="30498" r="19366" b="16777"/>
          <a:stretch/>
        </p:blipFill>
        <p:spPr>
          <a:xfrm>
            <a:off x="4299437" y="1873148"/>
            <a:ext cx="7548641" cy="4542100"/>
          </a:xfrm>
          <a:prstGeom prst="rect">
            <a:avLst/>
          </a:prstGeom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2F4E0A76-335A-EFFC-0BF1-A2AB921D6F3B}"/>
              </a:ext>
            </a:extLst>
          </p:cNvPr>
          <p:cNvSpPr/>
          <p:nvPr/>
        </p:nvSpPr>
        <p:spPr>
          <a:xfrm>
            <a:off x="8618079" y="2767914"/>
            <a:ext cx="2540931" cy="1666135"/>
          </a:xfrm>
          <a:prstGeom prst="rect">
            <a:avLst/>
          </a:prstGeom>
          <a:noFill/>
          <a:ln w="41275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4052C86-B9C5-853A-CB74-779E810AA01A}"/>
              </a:ext>
            </a:extLst>
          </p:cNvPr>
          <p:cNvSpPr txBox="1"/>
          <p:nvPr/>
        </p:nvSpPr>
        <p:spPr>
          <a:xfrm>
            <a:off x="8807564" y="4572621"/>
            <a:ext cx="3108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+mn-ea"/>
                <a:ea typeface="+mn-ea"/>
                <a:cs typeface="Arial" panose="020B0604020202020204" pitchFamily="34" charset="0"/>
              </a:rPr>
              <a:t>POSCO </a:t>
            </a:r>
            <a:r>
              <a:rPr lang="en-US" altLang="ko-KR" sz="1400" b="1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AIR SOLUTION</a:t>
            </a:r>
            <a:endParaRPr lang="ko-KR" altLang="en-US" sz="1400" b="1" dirty="0">
              <a:solidFill>
                <a:srgbClr val="FF0000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709DD67-BAF6-D914-2083-25559D10CA06}"/>
              </a:ext>
            </a:extLst>
          </p:cNvPr>
          <p:cNvSpPr txBox="1"/>
          <p:nvPr/>
        </p:nvSpPr>
        <p:spPr>
          <a:xfrm>
            <a:off x="6923527" y="2397141"/>
            <a:ext cx="137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>
                <a:solidFill>
                  <a:srgbClr val="333399"/>
                </a:solidFill>
                <a:latin typeface="+mn-ea"/>
                <a:ea typeface="+mn-ea"/>
                <a:cs typeface="Arial" panose="020B0604020202020204" pitchFamily="34" charset="0"/>
              </a:rPr>
              <a:t>15Km</a:t>
            </a:r>
            <a:endParaRPr lang="ko-KR" altLang="en-US" sz="1600" b="1" dirty="0">
              <a:solidFill>
                <a:srgbClr val="333399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95B2A39-4287-7E87-241B-234C073D350C}"/>
              </a:ext>
            </a:extLst>
          </p:cNvPr>
          <p:cNvSpPr txBox="1"/>
          <p:nvPr/>
        </p:nvSpPr>
        <p:spPr>
          <a:xfrm>
            <a:off x="6857497" y="5678260"/>
            <a:ext cx="2111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Chemical Complex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910EC1F-6AF8-FE1D-990E-6A22243FCE3C}"/>
              </a:ext>
            </a:extLst>
          </p:cNvPr>
          <p:cNvSpPr txBox="1"/>
          <p:nvPr/>
        </p:nvSpPr>
        <p:spPr>
          <a:xfrm>
            <a:off x="4870143" y="3839499"/>
            <a:ext cx="1844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Battery Materials</a:t>
            </a:r>
          </a:p>
          <a:p>
            <a:pPr algn="ctr"/>
            <a:r>
              <a:rPr lang="en-US" altLang="ko-K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Complex</a:t>
            </a:r>
            <a:endParaRPr lang="ko-KR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649EEFF-89F5-55DE-D179-E7E09D3F6DD8}"/>
              </a:ext>
            </a:extLst>
          </p:cNvPr>
          <p:cNvSpPr/>
          <p:nvPr/>
        </p:nvSpPr>
        <p:spPr>
          <a:xfrm>
            <a:off x="8712389" y="2854428"/>
            <a:ext cx="1751075" cy="735114"/>
          </a:xfrm>
          <a:prstGeom prst="rect">
            <a:avLst/>
          </a:prstGeom>
          <a:noFill/>
          <a:ln w="4127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48810BB-C12C-9176-EFE4-3A1F1E70441F}"/>
              </a:ext>
            </a:extLst>
          </p:cNvPr>
          <p:cNvSpPr txBox="1"/>
          <p:nvPr/>
        </p:nvSpPr>
        <p:spPr>
          <a:xfrm>
            <a:off x="8883136" y="2978159"/>
            <a:ext cx="1356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Gwangyang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Steelworks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DB1397FE-06CF-7BEB-E264-D601216105FE}"/>
              </a:ext>
            </a:extLst>
          </p:cNvPr>
          <p:cNvSpPr/>
          <p:nvPr/>
        </p:nvSpPr>
        <p:spPr>
          <a:xfrm>
            <a:off x="10523651" y="4057740"/>
            <a:ext cx="213927" cy="114969"/>
          </a:xfrm>
          <a:prstGeom prst="rect">
            <a:avLst/>
          </a:prstGeom>
          <a:solidFill>
            <a:srgbClr val="FF0000"/>
          </a:solidFill>
          <a:ln w="41275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FA7E298-083A-C92C-880D-E73684930D07}"/>
              </a:ext>
            </a:extLst>
          </p:cNvPr>
          <p:cNvSpPr txBox="1"/>
          <p:nvPr/>
        </p:nvSpPr>
        <p:spPr>
          <a:xfrm>
            <a:off x="8626671" y="1964627"/>
            <a:ext cx="2540931" cy="5488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rgbClr val="333399"/>
                </a:solidFill>
                <a:latin typeface="+mn-ea"/>
                <a:ea typeface="+mn-ea"/>
                <a:cs typeface="Arial" panose="020B0604020202020204" pitchFamily="34" charset="0"/>
              </a:rPr>
              <a:t>POSCO </a:t>
            </a:r>
          </a:p>
          <a:p>
            <a:pPr algn="ctr">
              <a:lnSpc>
                <a:spcPts val="1400"/>
              </a:lnSpc>
            </a:pPr>
            <a:r>
              <a:rPr lang="en-US" altLang="ko-KR" sz="1600" b="1" spc="-10" dirty="0" err="1">
                <a:solidFill>
                  <a:srgbClr val="333399"/>
                </a:solidFill>
                <a:latin typeface="+mn-ea"/>
                <a:cs typeface="Arial" panose="020B0604020202020204" pitchFamily="34" charset="0"/>
              </a:rPr>
              <a:t>Gwangyang</a:t>
            </a:r>
            <a:r>
              <a:rPr lang="en-US" altLang="ko-KR" sz="1600" b="1" spc="-10" dirty="0">
                <a:solidFill>
                  <a:srgbClr val="333399"/>
                </a:solidFill>
                <a:latin typeface="+mn-ea"/>
                <a:cs typeface="Arial" panose="020B0604020202020204" pitchFamily="34" charset="0"/>
              </a:rPr>
              <a:t> Steelworks</a:t>
            </a:r>
            <a:endParaRPr lang="ko-KR" altLang="en-US" sz="1200" spc="-10" dirty="0">
              <a:solidFill>
                <a:srgbClr val="333399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7A13E8D-325A-F3E1-289D-69ADB7A57D10}"/>
              </a:ext>
            </a:extLst>
          </p:cNvPr>
          <p:cNvSpPr txBox="1"/>
          <p:nvPr/>
        </p:nvSpPr>
        <p:spPr>
          <a:xfrm>
            <a:off x="9445832" y="3755584"/>
            <a:ext cx="188891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b="1" dirty="0">
                <a:solidFill>
                  <a:srgbClr val="3333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Business Area</a:t>
            </a:r>
            <a:endParaRPr lang="ko-KR" altLang="en-US" sz="1300" b="1" dirty="0">
              <a:solidFill>
                <a:srgbClr val="3333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4B6D165-10EE-9634-B849-BD7C7FAE7C39}"/>
              </a:ext>
            </a:extLst>
          </p:cNvPr>
          <p:cNvSpPr txBox="1"/>
          <p:nvPr/>
        </p:nvSpPr>
        <p:spPr>
          <a:xfrm rot="19361215">
            <a:off x="6346870" y="3555628"/>
            <a:ext cx="2088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333399"/>
                </a:solidFill>
                <a:latin typeface="+mn-ea"/>
                <a:cs typeface="Arial" panose="020B0604020202020204" pitchFamily="34" charset="0"/>
              </a:rPr>
              <a:t>Gwangyang</a:t>
            </a:r>
            <a:r>
              <a:rPr lang="en-US" altLang="ko-KR" sz="1600" b="1" dirty="0">
                <a:solidFill>
                  <a:srgbClr val="333399"/>
                </a:solidFill>
                <a:latin typeface="+mn-ea"/>
                <a:ea typeface="+mn-ea"/>
                <a:cs typeface="Arial" panose="020B0604020202020204" pitchFamily="34" charset="0"/>
              </a:rPr>
              <a:t> Port</a:t>
            </a:r>
            <a:endParaRPr lang="ko-KR" altLang="en-US" sz="1600" b="1" dirty="0">
              <a:solidFill>
                <a:srgbClr val="333399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98458CA6-7CC3-40E5-21F6-859EAF0F4687}"/>
              </a:ext>
            </a:extLst>
          </p:cNvPr>
          <p:cNvCxnSpPr>
            <a:stCxn id="74" idx="2"/>
          </p:cNvCxnSpPr>
          <p:nvPr/>
        </p:nvCxnSpPr>
        <p:spPr>
          <a:xfrm flipH="1">
            <a:off x="10630614" y="4172709"/>
            <a:ext cx="1" cy="435562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0" y="942975"/>
            <a:ext cx="12192000" cy="7288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0" y="965993"/>
            <a:ext cx="12191999" cy="694701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Our plant strategically operates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within the premises of Gwangyang Steel works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,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taking advantage of its proximity to Port and POSCO</a:t>
            </a:r>
            <a:r>
              <a:rPr lang="en-US" altLang="ko-KR" sz="1800" b="1" dirty="0">
                <a:latin typeface="HyhwpEQ" panose="02030600000101010101" pitchFamily="18" charset="-127"/>
                <a:ea typeface="HyhwpEQ" panose="02030600000101010101" pitchFamily="18" charset="-127"/>
                <a:cs typeface="Arial" panose="020B0604020202020204" pitchFamily="34" charset="0"/>
              </a:rPr>
              <a:t>’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s ASUs for </a:t>
            </a:r>
            <a:r>
              <a:rPr lang="en-US" altLang="ko-KR" sz="1800" b="1" dirty="0">
                <a:solidFill>
                  <a:srgbClr val="3333CC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efficient logistics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8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6" y="2609850"/>
            <a:ext cx="2562346" cy="3495675"/>
          </a:xfrm>
          <a:prstGeom prst="rect">
            <a:avLst/>
          </a:prstGeom>
        </p:spPr>
      </p:pic>
      <p:pic>
        <p:nvPicPr>
          <p:cNvPr id="89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3524" y="4791075"/>
            <a:ext cx="241003" cy="31432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EEA96B1-AD9B-6EC4-7EF4-4DD6A11D1786}"/>
              </a:ext>
            </a:extLst>
          </p:cNvPr>
          <p:cNvSpPr txBox="1"/>
          <p:nvPr/>
        </p:nvSpPr>
        <p:spPr>
          <a:xfrm>
            <a:off x="1114610" y="3076575"/>
            <a:ext cx="137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Seoul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1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4600" y="3133724"/>
            <a:ext cx="239733" cy="29527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530C1CC6-0E5B-74E0-8A75-B4088D77D030}"/>
              </a:ext>
            </a:extLst>
          </p:cNvPr>
          <p:cNvSpPr txBox="1"/>
          <p:nvPr/>
        </p:nvSpPr>
        <p:spPr>
          <a:xfrm>
            <a:off x="1677608" y="4726644"/>
            <a:ext cx="137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333399"/>
                </a:solidFill>
                <a:latin typeface="+mn-ea"/>
                <a:cs typeface="Arial" panose="020B0604020202020204" pitchFamily="34" charset="0"/>
              </a:rPr>
              <a:t>Gwangyang</a:t>
            </a:r>
            <a:endParaRPr lang="ko-KR" altLang="en-US" sz="1200" dirty="0">
              <a:solidFill>
                <a:srgbClr val="333399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629480">
            <a:off x="1960630" y="3850436"/>
            <a:ext cx="2316486" cy="1973034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AEEA96B1-AD9B-6EC4-7EF4-4DD6A11D1786}"/>
              </a:ext>
            </a:extLst>
          </p:cNvPr>
          <p:cNvSpPr txBox="1"/>
          <p:nvPr/>
        </p:nvSpPr>
        <p:spPr>
          <a:xfrm>
            <a:off x="1267010" y="3638550"/>
            <a:ext cx="13757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  <a:cs typeface="Arial" panose="020B0604020202020204" pitchFamily="34" charset="0"/>
              </a:rPr>
              <a:t>330Km</a:t>
            </a:r>
            <a:endParaRPr lang="ko-KR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pic>
        <p:nvPicPr>
          <p:cNvPr id="97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5056409">
            <a:off x="925501" y="3958888"/>
            <a:ext cx="1264046" cy="266957"/>
          </a:xfrm>
          <a:prstGeom prst="rect">
            <a:avLst/>
          </a:prstGeom>
        </p:spPr>
      </p:pic>
      <p:pic>
        <p:nvPicPr>
          <p:cNvPr id="101" name="Picture 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550676">
            <a:off x="7024476" y="2717776"/>
            <a:ext cx="2174761" cy="438150"/>
          </a:xfrm>
          <a:prstGeom prst="rect">
            <a:avLst/>
          </a:prstGeom>
        </p:spPr>
      </p:pic>
      <p:sp>
        <p:nvSpPr>
          <p:cNvPr id="34" name="TextBox 26"/>
          <p:cNvSpPr txBox="1"/>
          <p:nvPr/>
        </p:nvSpPr>
        <p:spPr>
          <a:xfrm>
            <a:off x="11598275" y="6699250"/>
            <a:ext cx="6731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7</a:t>
            </a:r>
            <a:endParaRPr lang="en-US" sz="1000" b="0" i="0" u="none" strike="noStrike" dirty="0">
              <a:solidFill>
                <a:schemeClr val="bg1"/>
              </a:solidFill>
              <a:latin typeface="Arial" panose="020B0604020202020204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636" r="13519" b="6416"/>
          <a:stretch/>
        </p:blipFill>
        <p:spPr>
          <a:xfrm>
            <a:off x="6457937" y="4509755"/>
            <a:ext cx="2711001" cy="202922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763" y="113086"/>
            <a:ext cx="1362714" cy="41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73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889" y="0"/>
            <a:ext cx="4583112" cy="685800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005170" y="2643289"/>
            <a:ext cx="2723502" cy="11387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4800" b="1" spc="-30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Products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180066" y="3028950"/>
            <a:ext cx="762001" cy="71781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272825" y="2883585"/>
            <a:ext cx="80663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5400" b="1" dirty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3 </a:t>
            </a:r>
            <a:endParaRPr lang="ko-KR" altLang="en-US" sz="5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r="5863"/>
          <a:stretch/>
        </p:blipFill>
        <p:spPr>
          <a:xfrm rot="16200000">
            <a:off x="5919808" y="-238884"/>
            <a:ext cx="2102553" cy="2580322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 rot="15385224">
            <a:off x="5679571" y="1553283"/>
            <a:ext cx="832858" cy="870530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5">
            <a:alphaModFix amt="29000"/>
          </a:blip>
          <a:stretch>
            <a:fillRect/>
          </a:stretch>
        </p:blipFill>
        <p:spPr>
          <a:xfrm rot="5400000">
            <a:off x="733607" y="3475430"/>
            <a:ext cx="2648966" cy="411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826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204700" cy="532442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36" name="모서리가 둥근 직사각형 35"/>
          <p:cNvSpPr/>
          <p:nvPr/>
        </p:nvSpPr>
        <p:spPr>
          <a:xfrm>
            <a:off x="929109" y="1847262"/>
            <a:ext cx="4941374" cy="21520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모서리가 둥근 직사각형 37"/>
          <p:cNvSpPr/>
          <p:nvPr/>
        </p:nvSpPr>
        <p:spPr>
          <a:xfrm>
            <a:off x="195026" y="1839317"/>
            <a:ext cx="951153" cy="2160000"/>
          </a:xfrm>
          <a:prstGeom prst="roundRect">
            <a:avLst>
              <a:gd name="adj" fmla="val 0"/>
            </a:avLst>
          </a:prstGeom>
          <a:solidFill>
            <a:srgbClr val="0B26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400" dirty="0">
                <a:latin typeface="+mn-ea"/>
              </a:rPr>
              <a:t>54</a:t>
            </a:r>
            <a:endParaRPr lang="en-US" altLang="ko-KR" sz="2400" dirty="0">
              <a:latin typeface="+mn-ea"/>
            </a:endParaRPr>
          </a:p>
          <a:p>
            <a:pPr algn="ctr">
              <a:spcAft>
                <a:spcPts val="500"/>
              </a:spcAft>
            </a:pPr>
            <a:r>
              <a:rPr lang="en-US" altLang="ko-KR" sz="28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Xe</a:t>
            </a:r>
          </a:p>
          <a:p>
            <a:pPr algn="ctr"/>
            <a:r>
              <a:rPr lang="en-US" altLang="ko-KR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Xenon</a:t>
            </a:r>
            <a:endParaRPr lang="ko-KR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348117" y="2087068"/>
            <a:ext cx="4478114" cy="1257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Application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Electric propulsion of satellites and other spacecraft </a:t>
            </a: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Etching process of manufacturing semiconductor</a:t>
            </a:r>
          </a:p>
          <a:p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Capacity : 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20 ton</a:t>
            </a:r>
          </a:p>
        </p:txBody>
      </p:sp>
      <p:pic>
        <p:nvPicPr>
          <p:cNvPr id="40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214" y="2237757"/>
            <a:ext cx="97803" cy="97803"/>
          </a:xfrm>
          <a:prstGeom prst="rect">
            <a:avLst/>
          </a:prstGeom>
        </p:spPr>
      </p:pic>
      <p:pic>
        <p:nvPicPr>
          <p:cNvPr id="41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214" y="3095865"/>
            <a:ext cx="97803" cy="97803"/>
          </a:xfrm>
          <a:prstGeom prst="rect">
            <a:avLst/>
          </a:prstGeom>
        </p:spPr>
      </p:pic>
      <p:sp>
        <p:nvSpPr>
          <p:cNvPr id="42" name="모서리가 둥근 직사각형 41"/>
          <p:cNvSpPr/>
          <p:nvPr/>
        </p:nvSpPr>
        <p:spPr>
          <a:xfrm>
            <a:off x="6918602" y="1847262"/>
            <a:ext cx="4941374" cy="215205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모서리가 둥근 직사각형 42"/>
          <p:cNvSpPr/>
          <p:nvPr/>
        </p:nvSpPr>
        <p:spPr>
          <a:xfrm>
            <a:off x="6184519" y="1839317"/>
            <a:ext cx="951153" cy="2160000"/>
          </a:xfrm>
          <a:prstGeom prst="roundRect">
            <a:avLst>
              <a:gd name="adj" fmla="val 0"/>
            </a:avLst>
          </a:prstGeom>
          <a:solidFill>
            <a:srgbClr val="0B26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400" dirty="0">
                <a:latin typeface="+mn-ea"/>
              </a:rPr>
              <a:t>36</a:t>
            </a:r>
            <a:endParaRPr lang="en-US" altLang="ko-KR" sz="2400" dirty="0">
              <a:latin typeface="+mn-ea"/>
            </a:endParaRPr>
          </a:p>
          <a:p>
            <a:pPr algn="ctr">
              <a:spcAft>
                <a:spcPts val="500"/>
              </a:spcAft>
            </a:pPr>
            <a:r>
              <a:rPr lang="en-US" altLang="ko-KR" sz="28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Kr</a:t>
            </a:r>
          </a:p>
          <a:p>
            <a:pPr algn="ctr"/>
            <a:r>
              <a:rPr lang="en-US" altLang="ko-KR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Krypton</a:t>
            </a:r>
            <a:endParaRPr lang="ko-KR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360602" y="2134610"/>
            <a:ext cx="4478114" cy="1463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Application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Electric propulsion of satellites and other spacecraft 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Etching process of manufacturing semiconductor</a:t>
            </a: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Window insulation </a:t>
            </a:r>
          </a:p>
          <a:p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Capacity :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 100 ton</a:t>
            </a:r>
          </a:p>
        </p:txBody>
      </p:sp>
      <p:pic>
        <p:nvPicPr>
          <p:cNvPr id="45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627" y="2245334"/>
            <a:ext cx="97803" cy="97803"/>
          </a:xfrm>
          <a:prstGeom prst="rect">
            <a:avLst/>
          </a:prstGeom>
        </p:spPr>
      </p:pic>
      <p:pic>
        <p:nvPicPr>
          <p:cNvPr id="46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9627" y="3355392"/>
            <a:ext cx="97803" cy="97803"/>
          </a:xfrm>
          <a:prstGeom prst="rect">
            <a:avLst/>
          </a:prstGeom>
        </p:spPr>
      </p:pic>
      <p:sp>
        <p:nvSpPr>
          <p:cNvPr id="47" name="모서리가 둥근 직사각형 46"/>
          <p:cNvSpPr/>
          <p:nvPr/>
        </p:nvSpPr>
        <p:spPr>
          <a:xfrm>
            <a:off x="929109" y="4291361"/>
            <a:ext cx="4941374" cy="216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모서리가 둥근 직사각형 56"/>
          <p:cNvSpPr/>
          <p:nvPr/>
        </p:nvSpPr>
        <p:spPr>
          <a:xfrm>
            <a:off x="195026" y="4293952"/>
            <a:ext cx="951153" cy="2160000"/>
          </a:xfrm>
          <a:prstGeom prst="roundRect">
            <a:avLst>
              <a:gd name="adj" fmla="val 0"/>
            </a:avLst>
          </a:prstGeom>
          <a:solidFill>
            <a:srgbClr val="0B26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400" dirty="0">
                <a:latin typeface="+mn-ea"/>
              </a:rPr>
              <a:t>10</a:t>
            </a:r>
            <a:endParaRPr lang="en-US" altLang="ko-KR" sz="2400" dirty="0">
              <a:latin typeface="+mn-ea"/>
            </a:endParaRPr>
          </a:p>
          <a:p>
            <a:pPr algn="ctr">
              <a:spcAft>
                <a:spcPts val="500"/>
              </a:spcAft>
            </a:pPr>
            <a:r>
              <a:rPr lang="en-US" altLang="ko-KR" sz="28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Ne</a:t>
            </a:r>
          </a:p>
          <a:p>
            <a:pPr algn="ctr"/>
            <a:r>
              <a:rPr lang="en-US" altLang="ko-KR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Neon</a:t>
            </a:r>
            <a:endParaRPr lang="ko-KR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31957" y="4717938"/>
            <a:ext cx="4642012" cy="90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Application</a:t>
            </a:r>
          </a:p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Lithography process of manufacturing semiconductor</a:t>
            </a:r>
          </a:p>
          <a:p>
            <a:pPr>
              <a:spcAft>
                <a:spcPts val="300"/>
              </a:spcAft>
            </a:pP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Capacity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 : 100 ton</a:t>
            </a:r>
          </a:p>
        </p:txBody>
      </p:sp>
      <p:pic>
        <p:nvPicPr>
          <p:cNvPr id="60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054" y="4855154"/>
            <a:ext cx="97803" cy="97803"/>
          </a:xfrm>
          <a:prstGeom prst="rect">
            <a:avLst/>
          </a:prstGeom>
        </p:spPr>
      </p:pic>
      <p:pic>
        <p:nvPicPr>
          <p:cNvPr id="61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054" y="5382832"/>
            <a:ext cx="97803" cy="97803"/>
          </a:xfrm>
          <a:prstGeom prst="rect">
            <a:avLst/>
          </a:prstGeom>
        </p:spPr>
      </p:pic>
      <p:sp>
        <p:nvSpPr>
          <p:cNvPr id="62" name="모서리가 둥근 직사각형 61"/>
          <p:cNvSpPr/>
          <p:nvPr/>
        </p:nvSpPr>
        <p:spPr>
          <a:xfrm>
            <a:off x="6918602" y="4289891"/>
            <a:ext cx="4941374" cy="2160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모서리가 둥근 직사각형 62"/>
          <p:cNvSpPr/>
          <p:nvPr/>
        </p:nvSpPr>
        <p:spPr>
          <a:xfrm>
            <a:off x="6184519" y="4292521"/>
            <a:ext cx="951153" cy="2160000"/>
          </a:xfrm>
          <a:prstGeom prst="roundRect">
            <a:avLst>
              <a:gd name="adj" fmla="val 0"/>
            </a:avLst>
          </a:prstGeom>
          <a:solidFill>
            <a:srgbClr val="0B265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400" dirty="0">
                <a:latin typeface="+mn-ea"/>
              </a:rPr>
              <a:t>2</a:t>
            </a:r>
            <a:endParaRPr lang="en-US" altLang="ko-KR" sz="2400" dirty="0">
              <a:latin typeface="+mn-ea"/>
            </a:endParaRPr>
          </a:p>
          <a:p>
            <a:pPr algn="ctr">
              <a:spcAft>
                <a:spcPts val="500"/>
              </a:spcAft>
            </a:pPr>
            <a:r>
              <a:rPr lang="en-US" altLang="ko-KR" sz="28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He</a:t>
            </a:r>
          </a:p>
          <a:p>
            <a:pPr algn="ctr"/>
            <a:r>
              <a:rPr lang="en-US" altLang="ko-KR" sz="1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Helium</a:t>
            </a:r>
            <a:endParaRPr lang="ko-KR" altLang="en-US" sz="1600" b="1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46222" y="4761476"/>
            <a:ext cx="4650753" cy="981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Application</a:t>
            </a:r>
          </a:p>
          <a:p>
            <a:pPr>
              <a:lnSpc>
                <a:spcPct val="130000"/>
              </a:lnSpc>
            </a:pPr>
            <a:r>
              <a:rPr lang="en-US" altLang="ko-KR" sz="1400" spc="-20" dirty="0">
                <a:solidFill>
                  <a:schemeClr val="accent5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 - </a:t>
            </a:r>
            <a:r>
              <a:rPr lang="en-US" altLang="ko-KR" sz="1400" spc="-2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wide variety of applications </a:t>
            </a: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as welding, </a:t>
            </a:r>
          </a:p>
          <a:p>
            <a:pPr>
              <a:lnSpc>
                <a:spcPct val="130000"/>
              </a:lnSpc>
            </a:pPr>
            <a:r>
              <a:rPr lang="en-US" altLang="ko-KR" sz="14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semiconductors, electronics &amp; lighting, etc.</a:t>
            </a:r>
            <a:endParaRPr lang="en-US" altLang="ko-KR" sz="1400" b="1" dirty="0">
              <a:solidFill>
                <a:schemeClr val="accent5">
                  <a:lumMod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pic>
        <p:nvPicPr>
          <p:cNvPr id="65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5247" y="4940245"/>
            <a:ext cx="97803" cy="97803"/>
          </a:xfrm>
          <a:prstGeom prst="rect">
            <a:avLst/>
          </a:prstGeom>
        </p:spPr>
      </p:pic>
      <p:sp>
        <p:nvSpPr>
          <p:cNvPr id="68" name="직사각형 67"/>
          <p:cNvSpPr/>
          <p:nvPr/>
        </p:nvSpPr>
        <p:spPr>
          <a:xfrm>
            <a:off x="0" y="942975"/>
            <a:ext cx="12192000" cy="7288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0" y="965995"/>
            <a:ext cx="12191999" cy="694701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We are </a:t>
            </a:r>
            <a:r>
              <a:rPr lang="en-US" altLang="ko-KR" sz="1800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the largest domestic producer of Rare gases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, specializing in the stable supply of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high-purity Xenon, Krypton, Neon, and Helium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8" name="TextBox 26"/>
          <p:cNvSpPr txBox="1"/>
          <p:nvPr/>
        </p:nvSpPr>
        <p:spPr>
          <a:xfrm>
            <a:off x="11598275" y="6699250"/>
            <a:ext cx="673100" cy="355600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ctr">
              <a:lnSpc>
                <a:spcPct val="99600"/>
              </a:lnSpc>
            </a:pP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ea typeface="HY헤드라인M" panose="02030600000101010101" pitchFamily="18" charset="-127"/>
                <a:cs typeface="Arial" panose="020B0604020202020204" pitchFamily="34" charset="0"/>
              </a:rPr>
              <a:t>10</a:t>
            </a:r>
            <a:endParaRPr lang="en-US" sz="1000" b="0" i="0" u="none" strike="noStrike" dirty="0">
              <a:solidFill>
                <a:schemeClr val="bg1"/>
              </a:solidFill>
              <a:latin typeface="Arial" panose="020B0604020202020204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49" name="그림 48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763" y="113086"/>
            <a:ext cx="1362714" cy="410417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240449" y="-151273"/>
            <a:ext cx="1983235" cy="811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9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Products</a:t>
            </a:r>
          </a:p>
        </p:txBody>
      </p:sp>
    </p:spTree>
    <p:extLst>
      <p:ext uri="{BB962C8B-B14F-4D97-AF65-F5344CB8AC3E}">
        <p14:creationId xmlns:p14="http://schemas.microsoft.com/office/powerpoint/2010/main" val="1290118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/>
          </p:cNvPicPr>
          <p:nvPr/>
        </p:nvPicPr>
        <p:blipFill rotWithShape="1">
          <a:blip r:embed="rId4"/>
          <a:srcRect l="68145"/>
          <a:stretch/>
        </p:blipFill>
        <p:spPr>
          <a:xfrm>
            <a:off x="9588500" y="628650"/>
            <a:ext cx="2603499" cy="171132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3900"/>
            <a:ext cx="12191999" cy="532442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 rotWithShape="1">
          <a:blip r:embed="rId4"/>
          <a:srcRect t="29124"/>
          <a:stretch/>
        </p:blipFill>
        <p:spPr>
          <a:xfrm>
            <a:off x="0" y="765176"/>
            <a:ext cx="9829800" cy="134347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50" name="직사각형 49"/>
          <p:cNvSpPr/>
          <p:nvPr/>
        </p:nvSpPr>
        <p:spPr>
          <a:xfrm>
            <a:off x="240449" y="-151273"/>
            <a:ext cx="2829621" cy="811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9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Specification</a:t>
            </a: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045118"/>
              </p:ext>
            </p:extLst>
          </p:nvPr>
        </p:nvGraphicFramePr>
        <p:xfrm>
          <a:off x="1784010" y="1593899"/>
          <a:ext cx="8623981" cy="4753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3701">
                  <a:extLst>
                    <a:ext uri="{9D8B030D-6E8A-4147-A177-3AD203B41FA5}">
                      <a16:colId xmlns:a16="http://schemas.microsoft.com/office/drawing/2014/main" val="4142107020"/>
                    </a:ext>
                  </a:extLst>
                </a:gridCol>
                <a:gridCol w="1259331">
                  <a:extLst>
                    <a:ext uri="{9D8B030D-6E8A-4147-A177-3AD203B41FA5}">
                      <a16:colId xmlns:a16="http://schemas.microsoft.com/office/drawing/2014/main" val="481395007"/>
                    </a:ext>
                  </a:extLst>
                </a:gridCol>
                <a:gridCol w="732740">
                  <a:extLst>
                    <a:ext uri="{9D8B030D-6E8A-4147-A177-3AD203B41FA5}">
                      <a16:colId xmlns:a16="http://schemas.microsoft.com/office/drawing/2014/main" val="3116024745"/>
                    </a:ext>
                  </a:extLst>
                </a:gridCol>
                <a:gridCol w="732740">
                  <a:extLst>
                    <a:ext uri="{9D8B030D-6E8A-4147-A177-3AD203B41FA5}">
                      <a16:colId xmlns:a16="http://schemas.microsoft.com/office/drawing/2014/main" val="2605222610"/>
                    </a:ext>
                  </a:extLst>
                </a:gridCol>
                <a:gridCol w="732740">
                  <a:extLst>
                    <a:ext uri="{9D8B030D-6E8A-4147-A177-3AD203B41FA5}">
                      <a16:colId xmlns:a16="http://schemas.microsoft.com/office/drawing/2014/main" val="2819661153"/>
                    </a:ext>
                  </a:extLst>
                </a:gridCol>
                <a:gridCol w="732740">
                  <a:extLst>
                    <a:ext uri="{9D8B030D-6E8A-4147-A177-3AD203B41FA5}">
                      <a16:colId xmlns:a16="http://schemas.microsoft.com/office/drawing/2014/main" val="126683514"/>
                    </a:ext>
                  </a:extLst>
                </a:gridCol>
                <a:gridCol w="2309989">
                  <a:extLst>
                    <a:ext uri="{9D8B030D-6E8A-4147-A177-3AD203B41FA5}">
                      <a16:colId xmlns:a16="http://schemas.microsoft.com/office/drawing/2014/main" val="2364087271"/>
                    </a:ext>
                  </a:extLst>
                </a:gridCol>
              </a:tblGrid>
              <a:tr h="5308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Analysis  Item</a:t>
                      </a:r>
                      <a:endParaRPr lang="en-US" sz="1600" b="1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Unit </a:t>
                      </a:r>
                      <a:endParaRPr lang="en-US" sz="1600" b="1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5N8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1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6N</a:t>
                      </a:r>
                      <a:endParaRPr lang="en-US" sz="1600" b="1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Analysis Method</a:t>
                      </a:r>
                      <a:endParaRPr lang="en-US" sz="1600" b="1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182252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r>
                        <a:rPr lang="en-US" sz="1600" b="0" i="0" u="none" strike="noStrike" baseline="-2500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+Ar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4135857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u="none" strike="noStrike" dirty="0">
                          <a:effectLst/>
                        </a:rPr>
                        <a:t>GC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0306907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marL="0" algn="ctr" defTabSz="914400" rtl="0" eaLnBrk="1" fontAlgn="ctr" latinLnBrk="1" hangingPunct="1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504908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Kr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724037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2359940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012281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 </a:t>
                      </a:r>
                      <a:endParaRPr lang="en-US" sz="1600" b="0" i="0" u="none" strike="noStrike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ppmv</a:t>
                      </a:r>
                      <a:endParaRPr lang="en-US" sz="1600" b="0" i="0" u="none" strike="noStrike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122303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SF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ppmv</a:t>
                      </a:r>
                      <a:endParaRPr lang="en-US" sz="1600" b="0" i="0" u="none" strike="noStrike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564785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THC(as CH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ppmv</a:t>
                      </a:r>
                      <a:endParaRPr lang="en-US" sz="1600" b="0" i="0" u="none" strike="noStrike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227439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ppmv</a:t>
                      </a:r>
                      <a:endParaRPr lang="en-US" sz="1600" b="0" i="0" u="none" strike="noStrike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GC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9793199"/>
                  </a:ext>
                </a:extLst>
              </a:tr>
              <a:tr h="3838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</a:t>
                      </a:r>
                      <a:r>
                        <a:rPr lang="en-US" sz="1600" b="0" i="0" u="none" strike="noStrike" kern="1200" baseline="-250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r>
                        <a:rPr lang="en-US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 err="1">
                          <a:effectLst/>
                        </a:rPr>
                        <a:t>ppmv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0.20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ko-KR" sz="1600" u="none" strike="noStrike" dirty="0">
                          <a:effectLst/>
                        </a:rPr>
                        <a:t>&lt;</a:t>
                      </a:r>
                      <a:endParaRPr lang="en-US" altLang="ko-KR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600" b="0" i="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Moisture Analyzer</a:t>
                      </a:r>
                      <a:endParaRPr lang="en-US" sz="1600" b="0" i="0" u="none" strike="noStrike" dirty="0">
                        <a:effectLst/>
                        <a:latin typeface="HY견고딕" panose="02030600000101010101" pitchFamily="18" charset="-127"/>
                        <a:ea typeface="HY견고딕" panose="02030600000101010101" pitchFamily="18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098460"/>
                  </a:ext>
                </a:extLst>
              </a:tr>
            </a:tbl>
          </a:graphicData>
        </a:graphic>
      </p:graphicFrame>
      <p:sp>
        <p:nvSpPr>
          <p:cNvPr id="53" name="모서리가 둥근 직사각형 52"/>
          <p:cNvSpPr/>
          <p:nvPr/>
        </p:nvSpPr>
        <p:spPr>
          <a:xfrm>
            <a:off x="1764517" y="1111134"/>
            <a:ext cx="90252" cy="347178"/>
          </a:xfrm>
          <a:prstGeom prst="roundRect">
            <a:avLst/>
          </a:prstGeom>
          <a:solidFill>
            <a:srgbClr val="0B2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EEA96B1-AD9B-6EC4-7EF4-4DD6A11D1786}"/>
              </a:ext>
            </a:extLst>
          </p:cNvPr>
          <p:cNvSpPr txBox="1"/>
          <p:nvPr/>
        </p:nvSpPr>
        <p:spPr>
          <a:xfrm>
            <a:off x="1864037" y="1054990"/>
            <a:ext cx="3067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50" dirty="0">
                <a:latin typeface="Calibri" panose="020F0502020204030204" pitchFamily="34" charset="0"/>
                <a:cs typeface="Calibri" panose="020F0502020204030204" pitchFamily="34" charset="0"/>
              </a:rPr>
              <a:t>Xenon</a:t>
            </a:r>
            <a:endParaRPr lang="ko-KR" altLang="en-US" sz="1600" spc="-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96" y="192704"/>
            <a:ext cx="1238831" cy="37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2441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65175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0" y="628650"/>
            <a:ext cx="12204700" cy="6345416"/>
            <a:chOff x="0" y="628650"/>
            <a:chExt cx="12204700" cy="6345416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4"/>
            <a:srcRect l="68145"/>
            <a:stretch/>
          </p:blipFill>
          <p:spPr>
            <a:xfrm>
              <a:off x="9588500" y="628650"/>
              <a:ext cx="2603499" cy="1711324"/>
            </a:xfrm>
            <a:prstGeom prst="rect">
              <a:avLst/>
            </a:prstGeom>
          </p:spPr>
        </p:pic>
        <p:pic>
          <p:nvPicPr>
            <p:cNvPr id="9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1593900"/>
              <a:ext cx="12204700" cy="5380166"/>
            </a:xfrm>
            <a:prstGeom prst="rect">
              <a:avLst/>
            </a:prstGeom>
          </p:spPr>
        </p:pic>
        <p:pic>
          <p:nvPicPr>
            <p:cNvPr id="55" name="Picture 3"/>
            <p:cNvPicPr>
              <a:picLocks noChangeAspect="1"/>
            </p:cNvPicPr>
            <p:nvPr/>
          </p:nvPicPr>
          <p:blipFill rotWithShape="1">
            <a:blip r:embed="rId4"/>
            <a:srcRect t="29124"/>
            <a:stretch/>
          </p:blipFill>
          <p:spPr>
            <a:xfrm>
              <a:off x="0" y="765176"/>
              <a:ext cx="9829800" cy="1343472"/>
            </a:xfrm>
            <a:prstGeom prst="rect">
              <a:avLst/>
            </a:prstGeom>
          </p:spPr>
        </p:pic>
      </p:grpSp>
      <p:pic>
        <p:nvPicPr>
          <p:cNvPr id="10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32575"/>
            <a:ext cx="12192000" cy="28575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40449" y="-151273"/>
            <a:ext cx="4857420" cy="9556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70000"/>
              </a:lnSpc>
            </a:pPr>
            <a:r>
              <a:rPr lang="en-US" altLang="ko-KR" sz="3300" dirty="0">
                <a:solidFill>
                  <a:schemeClr val="bg1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[Appendix]</a:t>
            </a:r>
            <a:r>
              <a:rPr lang="en-US" altLang="ko-KR" sz="33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Calibri" panose="020F0502020204030204" pitchFamily="34" charset="0"/>
              </a:rPr>
              <a:t> Certificate </a:t>
            </a:r>
          </a:p>
        </p:txBody>
      </p:sp>
      <p:pic>
        <p:nvPicPr>
          <p:cNvPr id="44" name="그림 43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8763" y="113086"/>
            <a:ext cx="1362714" cy="410417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174" y="1767885"/>
            <a:ext cx="3217163" cy="4546570"/>
          </a:xfrm>
          <a:prstGeom prst="rect">
            <a:avLst/>
          </a:prstGeom>
        </p:spPr>
      </p:pic>
      <p:sp>
        <p:nvSpPr>
          <p:cNvPr id="48" name="직사각형 47"/>
          <p:cNvSpPr/>
          <p:nvPr/>
        </p:nvSpPr>
        <p:spPr>
          <a:xfrm>
            <a:off x="6238454" y="1133475"/>
            <a:ext cx="5688492" cy="43815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직사각형 49"/>
          <p:cNvSpPr/>
          <p:nvPr/>
        </p:nvSpPr>
        <p:spPr>
          <a:xfrm>
            <a:off x="0" y="942975"/>
            <a:ext cx="12192000" cy="7223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AD4BFF6-3353-01FA-5840-F30D7C250395}"/>
              </a:ext>
            </a:extLst>
          </p:cNvPr>
          <p:cNvSpPr txBox="1"/>
          <p:nvPr/>
        </p:nvSpPr>
        <p:spPr>
          <a:xfrm>
            <a:off x="-9236" y="966283"/>
            <a:ext cx="12192000" cy="694701"/>
          </a:xfrm>
          <a:prstGeom prst="rect">
            <a:avLst/>
          </a:prstGeom>
          <a:noFill/>
          <a:ln w="28575">
            <a:noFill/>
            <a:headEnd type="none" w="med" len="med"/>
            <a:tailEnd type="none" w="med" len="med"/>
          </a:ln>
          <a:effectLst/>
        </p:spPr>
        <p:txBody>
          <a:bodyPr wrap="square" lIns="84478" tIns="42239" rIns="84478" bIns="42239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defPPr>
              <a:defRPr lang="ko-KR"/>
            </a:defPPr>
            <a:lvl1pPr marL="285750" indent="-285750">
              <a:buFont typeface="Arial" pitchFamily="34" charset="0"/>
              <a:buChar char="•"/>
              <a:defRPr sz="1400"/>
            </a:lvl1pPr>
          </a:lstStyle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POSCO Air Solution has obtained </a:t>
            </a:r>
            <a:r>
              <a:rPr lang="en-US" altLang="ko-KR" sz="1800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Triple ISO certifications</a:t>
            </a:r>
            <a:r>
              <a:rPr lang="en-US" altLang="ko-KR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(Quality, Environment, OH&amp;S)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and became the </a:t>
            </a:r>
            <a:r>
              <a:rPr lang="en-US" altLang="ko-KR" sz="1800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first rare gas manufacturer</a:t>
            </a:r>
            <a:r>
              <a:rPr lang="en-US" altLang="ko-KR" sz="1800" b="1" dirty="0"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 in Asia to earn </a:t>
            </a:r>
            <a:r>
              <a:rPr lang="en-US" altLang="ko-KR" sz="1800" b="1" dirty="0">
                <a:solidFill>
                  <a:srgbClr val="3333FF"/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Arial" panose="020B0604020202020204" pitchFamily="34" charset="0"/>
              </a:rPr>
              <a:t>AS9100D</a:t>
            </a:r>
            <a:endParaRPr lang="en-US" altLang="ko-KR" sz="1800" b="1" dirty="0">
              <a:latin typeface="HY견고딕" panose="02030600000101010101" pitchFamily="18" charset="-127"/>
              <a:ea typeface="HY견고딕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91063" y="6286500"/>
            <a:ext cx="16353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[ISO Certificate]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978806" y="6286500"/>
            <a:ext cx="2008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>
                <a:latin typeface="Arial" panose="020B0604020202020204" pitchFamily="34" charset="0"/>
                <a:cs typeface="Arial" panose="020B0604020202020204" pitchFamily="34" charset="0"/>
              </a:rPr>
              <a:t>[AS9100 Certificate]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352F864-EB4A-1003-73B2-BDC1DEF0B2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105"/>
          <a:stretch/>
        </p:blipFill>
        <p:spPr>
          <a:xfrm>
            <a:off x="6374665" y="1767885"/>
            <a:ext cx="3217165" cy="454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27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82133" y="1693334"/>
            <a:ext cx="6197600" cy="197273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82170"/>
              </a:lnSpc>
            </a:pPr>
            <a:r>
              <a:rPr lang="en-US" sz="15667" spc="-200" dirty="0">
                <a:solidFill>
                  <a:srgbClr val="FFFFFF"/>
                </a:solidFill>
                <a:latin typeface="Geologica Roman Medium"/>
              </a:rPr>
              <a:t>Q&amp;A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1467" y="3852333"/>
            <a:ext cx="8669867" cy="491067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16199"/>
              </a:lnSpc>
            </a:pPr>
            <a:r>
              <a:rPr lang="en-US" sz="2733" spc="-67" dirty="0">
                <a:solidFill>
                  <a:srgbClr val="FFFFFF"/>
                </a:solidFill>
                <a:latin typeface="Geologica Cursive Thin"/>
              </a:rPr>
              <a:t>Feel free to ask any questions about the conference!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1267" y="6079067"/>
            <a:ext cx="1109133" cy="22013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02089"/>
              </a:lnSpc>
            </a:pPr>
            <a:r>
              <a:rPr lang="en-US" sz="1200" dirty="0">
                <a:solidFill>
                  <a:srgbClr val="FFFFFF"/>
                </a:solidFill>
                <a:latin typeface="Geologica Cursive Medium"/>
              </a:rPr>
              <a:t>PRESENTER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01734" y="6096000"/>
            <a:ext cx="2328333" cy="186267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02089"/>
              </a:lnSpc>
            </a:pPr>
            <a:r>
              <a:rPr lang="en-US" sz="1067" dirty="0">
                <a:solidFill>
                  <a:srgbClr val="FFFFFF">
                    <a:alpha val="63922"/>
                  </a:srgbClr>
                </a:solidFill>
                <a:latin typeface="Geologica Cursive Light"/>
              </a:rPr>
              <a:t>NOVEMBER 10,  9:00 AM - 4:00 PM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09667" y="6096000"/>
            <a:ext cx="1913467" cy="186267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02089"/>
              </a:lnSpc>
            </a:pPr>
            <a:r>
              <a:rPr lang="en-US" sz="1067" dirty="0">
                <a:solidFill>
                  <a:srgbClr val="FFFFFF">
                    <a:alpha val="63922"/>
                  </a:srgbClr>
                </a:solidFill>
                <a:latin typeface="Geologica Cursive Light"/>
              </a:rPr>
              <a:t>WWW.YOURACCOUNT.COM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602133" y="6079067"/>
            <a:ext cx="1016000" cy="220133"/>
          </a:xfrm>
          <a:prstGeom prst="rect">
            <a:avLst/>
          </a:prstGeom>
        </p:spPr>
        <p:txBody>
          <a:bodyPr lIns="0" tIns="0" rIns="0" bIns="0" rtlCol="0" anchor="t"/>
          <a:lstStyle/>
          <a:p>
            <a:pPr lvl="0" algn="l">
              <a:lnSpc>
                <a:spcPct val="102089"/>
              </a:lnSpc>
            </a:pPr>
            <a:r>
              <a:rPr lang="en-US" sz="1200" dirty="0">
                <a:solidFill>
                  <a:srgbClr val="FFFFFF"/>
                </a:solidFill>
                <a:latin typeface="Geologica Cursive Medium"/>
              </a:rPr>
              <a:t>CONTACT</a:t>
            </a:r>
          </a:p>
        </p:txBody>
      </p:sp>
      <p:pic>
        <p:nvPicPr>
          <p:cNvPr id="15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283200"/>
          </a:xfrm>
          <a:prstGeom prst="rect">
            <a:avLst/>
          </a:prstGeom>
        </p:spPr>
      </p:pic>
      <p:sp>
        <p:nvSpPr>
          <p:cNvPr id="21" name="TextBox 11"/>
          <p:cNvSpPr txBox="1"/>
          <p:nvPr/>
        </p:nvSpPr>
        <p:spPr>
          <a:xfrm>
            <a:off x="1" y="5397500"/>
            <a:ext cx="12191999" cy="146050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lvl="0" algn="ctr">
              <a:lnSpc>
                <a:spcPct val="120000"/>
              </a:lnSpc>
            </a:pPr>
            <a:endParaRPr lang="en-US" sz="2000" b="1" dirty="0">
              <a:solidFill>
                <a:srgbClr val="002060"/>
              </a:solidFill>
              <a:latin typeface="Arial" panose="020B0604020202020204" pitchFamily="34" charset="0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pic>
        <p:nvPicPr>
          <p:cNvPr id="2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34001"/>
            <a:ext cx="12192000" cy="66674"/>
          </a:xfrm>
          <a:prstGeom prst="rect">
            <a:avLst/>
          </a:prstGeom>
        </p:spPr>
      </p:pic>
      <p:pic>
        <p:nvPicPr>
          <p:cNvPr id="20" name="Picture 4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b="36008"/>
          <a:stretch/>
        </p:blipFill>
        <p:spPr>
          <a:xfrm rot="16200000">
            <a:off x="8654812" y="788780"/>
            <a:ext cx="4250435" cy="2820706"/>
          </a:xfrm>
          <a:prstGeom prst="rect">
            <a:avLst/>
          </a:prstGeom>
        </p:spPr>
      </p:pic>
      <p:pic>
        <p:nvPicPr>
          <p:cNvPr id="23" name="Picture 5"/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l="53338" b="68764"/>
          <a:stretch/>
        </p:blipFill>
        <p:spPr>
          <a:xfrm rot="5400000">
            <a:off x="743610" y="2163913"/>
            <a:ext cx="2602179" cy="4089400"/>
          </a:xfrm>
          <a:prstGeom prst="rect">
            <a:avLst/>
          </a:prstGeom>
        </p:spPr>
      </p:pic>
      <p:pic>
        <p:nvPicPr>
          <p:cNvPr id="24" name="Picture 5"/>
          <p:cNvPicPr>
            <a:picLocks noChangeAspect="1"/>
          </p:cNvPicPr>
          <p:nvPr/>
        </p:nvPicPr>
        <p:blipFill rotWithShape="1">
          <a:blip r:embed="rId5">
            <a:alphaModFix amt="40000"/>
          </a:blip>
          <a:srcRect l="66938" t="-7473" r="2" b="1"/>
          <a:stretch/>
        </p:blipFill>
        <p:spPr>
          <a:xfrm>
            <a:off x="0" y="2141524"/>
            <a:ext cx="3733800" cy="2684586"/>
          </a:xfrm>
          <a:prstGeom prst="rect">
            <a:avLst/>
          </a:prstGeom>
        </p:spPr>
      </p:pic>
      <p:pic>
        <p:nvPicPr>
          <p:cNvPr id="25" name="Picture 4"/>
          <p:cNvPicPr>
            <a:picLocks noChangeAspect="1"/>
          </p:cNvPicPr>
          <p:nvPr/>
        </p:nvPicPr>
        <p:blipFill rotWithShape="1">
          <a:blip r:embed="rId4">
            <a:alphaModFix amt="46000"/>
          </a:blip>
          <a:srcRect l="64590"/>
          <a:stretch/>
        </p:blipFill>
        <p:spPr>
          <a:xfrm rot="5400000">
            <a:off x="8787909" y="-1347910"/>
            <a:ext cx="715961" cy="341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246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12013</TotalTime>
  <Words>1856</Words>
  <Application>Microsoft Office PowerPoint</Application>
  <PresentationFormat>와이드스크린</PresentationFormat>
  <Paragraphs>399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9" baseType="lpstr">
      <vt:lpstr>Geologica Cursive Light</vt:lpstr>
      <vt:lpstr>Geologica Cursive Medium</vt:lpstr>
      <vt:lpstr>Geologica Cursive Thin</vt:lpstr>
      <vt:lpstr>Geologica Roman Medium</vt:lpstr>
      <vt:lpstr>HyhwpEQ</vt:lpstr>
      <vt:lpstr>HY견고딕</vt:lpstr>
      <vt:lpstr>HY헤드라인M</vt:lpstr>
      <vt:lpstr>Noto Sans KR</vt:lpstr>
      <vt:lpstr>맑은 고딕</vt:lpstr>
      <vt:lpstr>바탕</vt:lpstr>
      <vt:lpstr>휴먼둥근헤드라인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COMPANY</dc:creator>
  <cp:lastModifiedBy>승규 박</cp:lastModifiedBy>
  <cp:revision>1126</cp:revision>
  <cp:lastPrinted>2025-07-30T01:35:02Z</cp:lastPrinted>
  <dcterms:created xsi:type="dcterms:W3CDTF">2025-02-25T07:34:06Z</dcterms:created>
  <dcterms:modified xsi:type="dcterms:W3CDTF">2026-08-31T06:52:03Z</dcterms:modified>
</cp:coreProperties>
</file>