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6" r:id="rId3"/>
    <p:sldId id="278" r:id="rId4"/>
    <p:sldId id="302" r:id="rId5"/>
    <p:sldId id="282" r:id="rId6"/>
    <p:sldId id="257" r:id="rId7"/>
    <p:sldId id="290" r:id="rId8"/>
    <p:sldId id="308" r:id="rId9"/>
    <p:sldId id="311" r:id="rId10"/>
    <p:sldId id="309" r:id="rId11"/>
    <p:sldId id="314" r:id="rId12"/>
    <p:sldId id="313" r:id="rId13"/>
    <p:sldId id="291" r:id="rId14"/>
    <p:sldId id="315" r:id="rId15"/>
    <p:sldId id="316" r:id="rId16"/>
    <p:sldId id="317" r:id="rId17"/>
    <p:sldId id="318" r:id="rId18"/>
    <p:sldId id="319" r:id="rId19"/>
    <p:sldId id="294" r:id="rId20"/>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0" clrIdx="0">
    <p:extLst>
      <p:ext uri="{19B8F6BF-5375-455C-9EA6-DF929625EA0E}">
        <p15:presenceInfo xmlns:p15="http://schemas.microsoft.com/office/powerpoint/2012/main" userId="b77234350bc5514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F528F"/>
    <a:srgbClr val="4472C4"/>
    <a:srgbClr val="1553F9"/>
    <a:srgbClr val="FF0000"/>
    <a:srgbClr val="00A0D7"/>
    <a:srgbClr val="FF33CC"/>
    <a:srgbClr val="F47B8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19" autoAdjust="0"/>
    <p:restoredTop sz="93633" autoAdjust="0"/>
  </p:normalViewPr>
  <p:slideViewPr>
    <p:cSldViewPr snapToGrid="0">
      <p:cViewPr varScale="1">
        <p:scale>
          <a:sx n="106" d="100"/>
          <a:sy n="106" d="100"/>
        </p:scale>
        <p:origin x="544"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3:36:21.312"/>
    </inkml:context>
    <inkml:brush xml:id="br0">
      <inkml:brushProperty name="width" value="0.05" units="cm"/>
      <inkml:brushProperty name="height" value="0.05" units="cm"/>
    </inkml:brush>
  </inkml:definitions>
  <inkml:trace contextRef="#ctx0" brushRef="#br0">4128 9 160 0 0,'0'0'377'0'0,"0"0"-86"0"0,0 0-22 0 0,0 0 319 0 0,0 0-10 0 0,0 0-186 0 0,11-9 1617 0 0,-10 9-2292 0 0,18 0-31 0 0,94 35 1107 0 0,66 39-211 0 0,-40-4-310 0 0,-4 41-245 0 0,-114-93-10 0 0,-1 1 0 0 0,-1 0 0 0 0,0 1 0 0 0,-2 0 0 0 0,-1 1 0 0 0,1 5-17 0 0,-8-11 28 0 0,-2 2 1 0 0,0-1 0 0 0,-1 1 0 0 0,-1 0 0 0 0,0 0 0 0 0,-2 0 0 0 0,0 0 0 0 0,-2 1 0 0 0,0 16-29 0 0,11 140 336 0 0,-25-22-194 0 0,-17 0-10 0 0,-44 56-66 0 0,-30 91 170 0 0,15-114 72 0 0,-1-19-232 0 0,28-63 148 0 0,-47 48-77 0 0,-63 54 95 0 0,111-137-119 0 0,-129 135 300 0 0,-32 28-108 0 0,-58 47 98 0 0,152-163-198 0 0,-178 129 128 0 0,-229 145 262 0 0,316-257-425 0 0,-131 38 31 0 0,-70-23-106 0 0,228-84-208 0 0,51-22 34 0 0,-2-5 1 0 0,-2-5-1 0 0,-13-4 69 0 0,-35 8-271 0 0,96-13 251 0 0,96-22 24 0 0,-27 8 113 0 0,-173-15 109 0 0,91 4-1077 0 0,65 9 1784 0 0,40 6-1947 0 0,6 4-6702 0 0,-1-36 5672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3:37:43.155"/>
    </inkml:context>
    <inkml:brush xml:id="br0">
      <inkml:brushProperty name="width" value="0.05" units="cm"/>
      <inkml:brushProperty name="height" value="0.05" units="cm"/>
    </inkml:brush>
  </inkml:definitions>
  <inkml:trace contextRef="#ctx0" brushRef="#br0">874 30 56 0 0,'0'0'107'0'0,"0"0"46"0"0,0 0-37 0 0,0 0 16 0 0,0 0-37 0 0,0 0 46 0 0,0 0 22 0 0,0 0 26 0 0,0 0-2 0 0,-3-3-49 0 0,-12-16-280 0 0,15 18 275 0 0,-5-5 3981 0 0,4 6-4135 0 0,-43 42-398 0 0,-30 23 585 0 0,17-20 171 0 0,-78 78-235 0 0,11 23-223 0 0,85-92 152 0 0,4 3 0 0 0,3 0 0 0 0,3 1 1 0 0,-4 19-32 0 0,-35 75 220 0 0,-32 85-342 0 0,76-138 244 0 0,5 9 105 0 0,-5 100 111 0 0,11-61-389 0 0,13 225 555 0 0,6-91 142 0 0,1-90-751 0 0,25 25 206 0 0,-21-125-10 0 0,1-17-88 0 0,2 18-131 0 0,38 91 152 0 0,-18-57-16 0 0,9 45 239 0 0,1 5-232 0 0,-39-152-47 0 0,1 0 1 0 0,1-1 0 0 0,1 1-1 0 0,2-1 1 0 0,1-1 0 0 0,1 1-1 0 0,8 9 32 0 0,116 179 244 0 0,39-37-273 0 0,36-36 20 0 0,15-25 55 0 0,-178-94-49 0 0,174 55 224 0 0,81-35 47 0 0,50-15-168 0 0,206-2 112 0 0,-286-18-12 0 0,-68 4 127 0 0,-186-4 548 0 0,-18-1-8321 0 0,3-8 4769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10-15T23:45:14.272"/>
    </inkml:context>
    <inkml:brush xml:id="br0">
      <inkml:brushProperty name="width" value="0.05" units="cm"/>
      <inkml:brushProperty name="height" value="0.05" units="cm"/>
      <inkml:brushProperty name="color" value="#4472C4"/>
    </inkml:brush>
  </inkml:definitions>
  <inkml:trace contextRef="#ctx0" brushRef="#br0">914 35 1060 0 0,'0'0'1366'0'0,"0"0"-390"0"0,0 0-335 0 0,0 0-124 0 0,0 0-1 0 0,0 0 1 0 0,0 0-48 0 0,0 0-157 0 0,0 0-166 0 0,-7-19 2862 0 0,-7 15-2987 0 0,-1 1 0 0 0,0 0 1 0 0,1 1-1 0 0,-1 1 1 0 0,0 0-1 0 0,0 1 1 0 0,0 0-1 0 0,0 1 1 0 0,0 1-1 0 0,-1 1-21 0 0,-227 35-602 0 0,212-31 518 0 0,0 2-1 0 0,1 1 1 0 0,1 1-1 0 0,0 2 1 0 0,0 1-1 0 0,-19 13 85 0 0,-103 127-469 0 0,140-140 469 0 0,0 0-1 0 0,0 1 1 0 0,2 0 0 0 0,0 1 0 0 0,0 0-1 0 0,2 0 1 0 0,0 0 0 0 0,1 1-1 0 0,0 0 1 0 0,1 1 0 0 0,-2 15 0 0 0,-15 86 145 0 0,21 72-178 0 0,9-163-147 0 0,2 0 0 0 0,1-1 0 0 0,1-1 0 0 0,1 0 0 0 0,1 0 0 0 0,1-2 0 0 0,2 1 0 0 0,16 17 180 0 0,-24-29-28 0 0,8 7 9 0 0,0-1-1 0 0,1-1 1 0 0,1-1 0 0 0,1 0-1 0 0,0-1 1 0 0,1-2 0 0 0,1 0-1 0 0,0-1 1 0 0,15 5 19 0 0,-2 2 56 0 0,11 5-75 0 0,2-3 1 0 0,1-2-1 0 0,0-2 1 0 0,1-2-1 0 0,1-2 1 0 0,8-1 18 0 0,-10-6 62 0 0,0-2 1 0 0,-1-1 0 0 0,1-4-1 0 0,1-1 1 0 0,7-3-63 0 0,158-30-298 0 0,-18-53 947 0 0,-96 13 587 0 0,-59 37-1345 0 0,-2-17 510 0 0,7-78 291 0 0,-36 68 222 0 0,0 0-133 0 0,-10-75-324 0 0,-12 100-238 0 0,-23-27-236 0 0,-12 14-123 0 0,22 20 352 0 0,-54-48-304 0 0,-48-33 7 0 0,-11 9-76 0 0,60 29 36 0 0,-3 20 180 0 0,-15 6-553 0 0,22 31 114 0 0,-27-5 265 0 0,30 17-6749 0 0,65 6 3919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0D544C4D-9E2A-44AC-89D6-0E14C10399F4}" type="datetimeFigureOut">
              <a:rPr lang="en-US" smtClean="0"/>
              <a:t>10/16/2026</a:t>
            </a:fld>
            <a:endParaRPr lang="en-US"/>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AEF723AB-E615-47AE-AAF1-76B8A65602FB}" type="slidenum">
              <a:rPr lang="en-US" smtClean="0"/>
              <a:t>‹#›</a:t>
            </a:fld>
            <a:endParaRPr lang="en-US"/>
          </a:p>
        </p:txBody>
      </p:sp>
    </p:spTree>
    <p:extLst>
      <p:ext uri="{BB962C8B-B14F-4D97-AF65-F5344CB8AC3E}">
        <p14:creationId xmlns:p14="http://schemas.microsoft.com/office/powerpoint/2010/main" val="1832799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is the outlie of my talk. First I would like to show the axion </a:t>
            </a:r>
            <a:r>
              <a:rPr lang="en-US" sz="1200" kern="1200" dirty="0" err="1">
                <a:solidFill>
                  <a:schemeClr val="tx1"/>
                </a:solidFill>
                <a:effectLst/>
                <a:latin typeface="+mn-lt"/>
                <a:ea typeface="+mn-ea"/>
                <a:cs typeface="+mn-cs"/>
              </a:rPr>
              <a:t>haloscope</a:t>
            </a:r>
            <a:r>
              <a:rPr lang="en-US" sz="1200" kern="1200" dirty="0">
                <a:solidFill>
                  <a:schemeClr val="tx1"/>
                </a:solidFill>
                <a:effectLst/>
                <a:latin typeface="+mn-lt"/>
                <a:ea typeface="+mn-ea"/>
                <a:cs typeface="+mn-cs"/>
              </a:rPr>
              <a:t> experiment proposed by </a:t>
            </a:r>
            <a:r>
              <a:rPr lang="en-US" sz="1200" kern="1200" dirty="0" err="1">
                <a:solidFill>
                  <a:schemeClr val="tx1"/>
                </a:solidFill>
                <a:effectLst/>
                <a:latin typeface="+mn-lt"/>
                <a:ea typeface="+mn-ea"/>
                <a:cs typeface="+mn-cs"/>
              </a:rPr>
              <a:t>Sikivie</a:t>
            </a:r>
            <a:r>
              <a:rPr lang="en-US" sz="1200" kern="1200" dirty="0">
                <a:solidFill>
                  <a:schemeClr val="tx1"/>
                </a:solidFill>
                <a:effectLst/>
                <a:latin typeface="+mn-lt"/>
                <a:ea typeface="+mn-ea"/>
                <a:cs typeface="+mn-cs"/>
              </a:rPr>
              <a:t>, than I will show you the current quantum noise limited amplifier readout for the experiment, next I will mention about the single photon detector based on the underdamped Josephson junction. After it I will explain the main idea of using the Josephson junction as a microwave photon detector, where I will remind you about the washboard potential. Next, the CBJJ as a single photon counter will be show with the main parameters and the measurement setup. And as a final I will show you the main diagram of the axion measurement system based on the CBJJ.</a:t>
            </a:r>
          </a:p>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2</a:t>
            </a:fld>
            <a:endParaRPr lang="en-US"/>
          </a:p>
        </p:txBody>
      </p:sp>
    </p:spTree>
    <p:extLst>
      <p:ext uri="{BB962C8B-B14F-4D97-AF65-F5344CB8AC3E}">
        <p14:creationId xmlns:p14="http://schemas.microsoft.com/office/powerpoint/2010/main" val="3803400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experiment was proposed by </a:t>
            </a:r>
            <a:r>
              <a:rPr lang="en-US" dirty="0" err="1"/>
              <a:t>Sikivie</a:t>
            </a:r>
            <a:endParaRPr lang="en-US" dirty="0"/>
          </a:p>
          <a:p>
            <a:endParaRPr lang="en-US" dirty="0"/>
          </a:p>
          <a:p>
            <a:r>
              <a:rPr lang="en-US" dirty="0"/>
              <a:t>Typical microwave detectors are based on linear ampliﬁers, that however have an irreducible noise level even at zero temperature, coming from quantum ﬂuctuations of the vacuum.</a:t>
            </a:r>
          </a:p>
          <a:p>
            <a:r>
              <a:rPr lang="en-US" dirty="0"/>
              <a:t>This quantum limit is now being reached by the most advanced detectors of this type (e.g. Josephson Parametric Ampliﬁers), and the truly frontier at this moment is deﬁning strategies to overcome this limit.</a:t>
            </a:r>
          </a:p>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3</a:t>
            </a:fld>
            <a:endParaRPr lang="en-US"/>
          </a:p>
        </p:txBody>
      </p:sp>
    </p:spTree>
    <p:extLst>
      <p:ext uri="{BB962C8B-B14F-4D97-AF65-F5344CB8AC3E}">
        <p14:creationId xmlns:p14="http://schemas.microsoft.com/office/powerpoint/2010/main" val="3465619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4</a:t>
            </a:fld>
            <a:endParaRPr lang="en-US"/>
          </a:p>
        </p:txBody>
      </p:sp>
    </p:spTree>
    <p:extLst>
      <p:ext uri="{BB962C8B-B14F-4D97-AF65-F5344CB8AC3E}">
        <p14:creationId xmlns:p14="http://schemas.microsoft.com/office/powerpoint/2010/main" val="977511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5</a:t>
            </a:fld>
            <a:endParaRPr lang="en-US"/>
          </a:p>
        </p:txBody>
      </p:sp>
    </p:spTree>
    <p:extLst>
      <p:ext uri="{BB962C8B-B14F-4D97-AF65-F5344CB8AC3E}">
        <p14:creationId xmlns:p14="http://schemas.microsoft.com/office/powerpoint/2010/main" val="1041738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DFSZ level of the sensitivity for the whole frequency range;</a:t>
            </a:r>
          </a:p>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7</a:t>
            </a:fld>
            <a:endParaRPr lang="en-US"/>
          </a:p>
        </p:txBody>
      </p:sp>
    </p:spTree>
    <p:extLst>
      <p:ext uri="{BB962C8B-B14F-4D97-AF65-F5344CB8AC3E}">
        <p14:creationId xmlns:p14="http://schemas.microsoft.com/office/powerpoint/2010/main" val="253265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 S/N/S junction:</a:t>
            </a:r>
          </a:p>
          <a:p>
            <a:r>
              <a:rPr lang="en-US" dirty="0"/>
              <a:t>The normal metal does not create Cooper pairs by itself.</a:t>
            </a:r>
          </a:p>
          <a:p>
            <a:r>
              <a:rPr lang="en-US" dirty="0"/>
              <a:t>Contact with a superconductor causes electrons in the normal metal to acquire similar pair correlations.</a:t>
            </a:r>
          </a:p>
          <a:p>
            <a:r>
              <a:rPr lang="en-US" dirty="0"/>
              <a:t>The strength of this correlation decreases with distance from the S/N interface.</a:t>
            </a:r>
          </a:p>
          <a:p>
            <a:r>
              <a:rPr lang="en-US" dirty="0"/>
              <a:t>Correlations entering from both superconductors can overlap and carry a Josephson supercurrent. The pair amplitude measures the local quantum coherence associated with Cooper pairing.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Illustrative decay of the magnitudes of the left- and right-induced pair correlations</a:t>
            </a:r>
          </a:p>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8</a:t>
            </a:fld>
            <a:endParaRPr lang="en-US"/>
          </a:p>
        </p:txBody>
      </p:sp>
    </p:spTree>
    <p:extLst>
      <p:ext uri="{BB962C8B-B14F-4D97-AF65-F5344CB8AC3E}">
        <p14:creationId xmlns:p14="http://schemas.microsoft.com/office/powerpoint/2010/main" val="2595485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if we combine the fabrication process and within a single normal metal wire, like </a:t>
            </a:r>
            <a:r>
              <a:rPr lang="en-US" dirty="0" err="1"/>
              <a:t>AuPd</a:t>
            </a:r>
            <a:r>
              <a:rPr lang="en-US" dirty="0"/>
              <a:t> film together with Al islands we can create a robust chip design of the bolometer.</a:t>
            </a:r>
          </a:p>
          <a:p>
            <a:endParaRPr lang="en-US" dirty="0"/>
          </a:p>
          <a:p>
            <a:endParaRPr lang="en-US" dirty="0"/>
          </a:p>
          <a:p>
            <a:endParaRPr lang="en-US" dirty="0"/>
          </a:p>
          <a:p>
            <a:r>
              <a:rPr lang="en-US" dirty="0"/>
              <a:t>DFSZ level of the sensitivity for the whole frequency range;</a:t>
            </a:r>
          </a:p>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9</a:t>
            </a:fld>
            <a:endParaRPr lang="en-US"/>
          </a:p>
        </p:txBody>
      </p:sp>
    </p:spTree>
    <p:extLst>
      <p:ext uri="{BB962C8B-B14F-4D97-AF65-F5344CB8AC3E}">
        <p14:creationId xmlns:p14="http://schemas.microsoft.com/office/powerpoint/2010/main" val="1843874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DFSZ level of the sensitivity for the whole frequency range;</a:t>
            </a:r>
          </a:p>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10</a:t>
            </a:fld>
            <a:endParaRPr lang="en-US"/>
          </a:p>
        </p:txBody>
      </p:sp>
    </p:spTree>
    <p:extLst>
      <p:ext uri="{BB962C8B-B14F-4D97-AF65-F5344CB8AC3E}">
        <p14:creationId xmlns:p14="http://schemas.microsoft.com/office/powerpoint/2010/main" val="3843321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DFSZ level of the sensitivity for the whole frequency range;</a:t>
            </a:r>
          </a:p>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11</a:t>
            </a:fld>
            <a:endParaRPr lang="en-US"/>
          </a:p>
        </p:txBody>
      </p:sp>
    </p:spTree>
    <p:extLst>
      <p:ext uri="{BB962C8B-B14F-4D97-AF65-F5344CB8AC3E}">
        <p14:creationId xmlns:p14="http://schemas.microsoft.com/office/powerpoint/2010/main" val="672783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DFSZ level of the sensitivity for the whole frequency range;</a:t>
            </a:r>
          </a:p>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13</a:t>
            </a:fld>
            <a:endParaRPr lang="en-US"/>
          </a:p>
        </p:txBody>
      </p:sp>
    </p:spTree>
    <p:extLst>
      <p:ext uri="{BB962C8B-B14F-4D97-AF65-F5344CB8AC3E}">
        <p14:creationId xmlns:p14="http://schemas.microsoft.com/office/powerpoint/2010/main" val="1381549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DFSZ level of the sensitivity for the whole frequency range;</a:t>
            </a:r>
          </a:p>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14</a:t>
            </a:fld>
            <a:endParaRPr lang="en-US"/>
          </a:p>
        </p:txBody>
      </p:sp>
    </p:spTree>
    <p:extLst>
      <p:ext uri="{BB962C8B-B14F-4D97-AF65-F5344CB8AC3E}">
        <p14:creationId xmlns:p14="http://schemas.microsoft.com/office/powerpoint/2010/main" val="3757162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DFSZ level of the sensitivity for the whole frequency range;</a:t>
            </a:r>
          </a:p>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15</a:t>
            </a:fld>
            <a:endParaRPr lang="en-US"/>
          </a:p>
        </p:txBody>
      </p:sp>
    </p:spTree>
    <p:extLst>
      <p:ext uri="{BB962C8B-B14F-4D97-AF65-F5344CB8AC3E}">
        <p14:creationId xmlns:p14="http://schemas.microsoft.com/office/powerpoint/2010/main" val="3701294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DFSZ level of the sensitivity for the whole frequency range;</a:t>
            </a:r>
          </a:p>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16</a:t>
            </a:fld>
            <a:endParaRPr lang="en-US"/>
          </a:p>
        </p:txBody>
      </p:sp>
    </p:spTree>
    <p:extLst>
      <p:ext uri="{BB962C8B-B14F-4D97-AF65-F5344CB8AC3E}">
        <p14:creationId xmlns:p14="http://schemas.microsoft.com/office/powerpoint/2010/main" val="3572484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DFSZ level of the sensitivity for the whole frequency range;</a:t>
            </a:r>
          </a:p>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17</a:t>
            </a:fld>
            <a:endParaRPr lang="en-US"/>
          </a:p>
        </p:txBody>
      </p:sp>
    </p:spTree>
    <p:extLst>
      <p:ext uri="{BB962C8B-B14F-4D97-AF65-F5344CB8AC3E}">
        <p14:creationId xmlns:p14="http://schemas.microsoft.com/office/powerpoint/2010/main" val="401070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DFSZ level of the sensitivity for the whole frequency range;</a:t>
            </a:r>
          </a:p>
          <a:p>
            <a:endParaRPr lang="en-US" dirty="0"/>
          </a:p>
        </p:txBody>
      </p:sp>
      <p:sp>
        <p:nvSpPr>
          <p:cNvPr id="4" name="Slide Number Placeholder 3"/>
          <p:cNvSpPr>
            <a:spLocks noGrp="1"/>
          </p:cNvSpPr>
          <p:nvPr>
            <p:ph type="sldNum" sz="quarter" idx="5"/>
          </p:nvPr>
        </p:nvSpPr>
        <p:spPr/>
        <p:txBody>
          <a:bodyPr/>
          <a:lstStyle/>
          <a:p>
            <a:fld id="{42951F76-2A6F-4E36-9707-1C6DC4E7301B}" type="slidenum">
              <a:rPr lang="en-US" smtClean="0"/>
              <a:t>18</a:t>
            </a:fld>
            <a:endParaRPr lang="en-US"/>
          </a:p>
        </p:txBody>
      </p:sp>
    </p:spTree>
    <p:extLst>
      <p:ext uri="{BB962C8B-B14F-4D97-AF65-F5344CB8AC3E}">
        <p14:creationId xmlns:p14="http://schemas.microsoft.com/office/powerpoint/2010/main" val="1716331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31C17-6E35-47A4-B050-ED5EC511CE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BE82BCF-708F-4525-8285-B762C3161F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D1C768-F3DF-4FB0-A9E1-502114AC4115}"/>
              </a:ext>
            </a:extLst>
          </p:cNvPr>
          <p:cNvSpPr>
            <a:spLocks noGrp="1"/>
          </p:cNvSpPr>
          <p:nvPr>
            <p:ph type="dt" sz="half" idx="10"/>
          </p:nvPr>
        </p:nvSpPr>
        <p:spPr/>
        <p:txBody>
          <a:bodyPr/>
          <a:lstStyle/>
          <a:p>
            <a:fld id="{8EA4FAB6-5C5C-4276-84E7-72DD5ECC138A}" type="datetimeFigureOut">
              <a:rPr lang="en-US" smtClean="0"/>
              <a:t>10/16/2026</a:t>
            </a:fld>
            <a:endParaRPr lang="en-US"/>
          </a:p>
        </p:txBody>
      </p:sp>
      <p:sp>
        <p:nvSpPr>
          <p:cNvPr id="5" name="Footer Placeholder 4">
            <a:extLst>
              <a:ext uri="{FF2B5EF4-FFF2-40B4-BE49-F238E27FC236}">
                <a16:creationId xmlns:a16="http://schemas.microsoft.com/office/drawing/2014/main" id="{7D9AE1F3-9DCA-4C62-BE65-91E113B651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42E6EF-FEED-4318-9DEC-2E37B3450361}"/>
              </a:ext>
            </a:extLst>
          </p:cNvPr>
          <p:cNvSpPr>
            <a:spLocks noGrp="1"/>
          </p:cNvSpPr>
          <p:nvPr>
            <p:ph type="sldNum" sz="quarter" idx="12"/>
          </p:nvPr>
        </p:nvSpPr>
        <p:spPr/>
        <p:txBody>
          <a:bodyPr/>
          <a:lstStyle/>
          <a:p>
            <a:fld id="{BFD2D1BD-E692-4B2A-A3F7-C930133DC503}" type="slidenum">
              <a:rPr lang="en-US" smtClean="0"/>
              <a:t>‹#›</a:t>
            </a:fld>
            <a:endParaRPr lang="en-US"/>
          </a:p>
        </p:txBody>
      </p:sp>
    </p:spTree>
    <p:extLst>
      <p:ext uri="{BB962C8B-B14F-4D97-AF65-F5344CB8AC3E}">
        <p14:creationId xmlns:p14="http://schemas.microsoft.com/office/powerpoint/2010/main" val="383123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9C06F-590E-41ED-8382-D5D31DB5C5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C9C84C-DB50-4E17-A8B2-EF5F5D05067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C0AD9-9D88-44B3-87C0-79BD8E48FCB9}"/>
              </a:ext>
            </a:extLst>
          </p:cNvPr>
          <p:cNvSpPr>
            <a:spLocks noGrp="1"/>
          </p:cNvSpPr>
          <p:nvPr>
            <p:ph type="dt" sz="half" idx="10"/>
          </p:nvPr>
        </p:nvSpPr>
        <p:spPr/>
        <p:txBody>
          <a:bodyPr/>
          <a:lstStyle/>
          <a:p>
            <a:fld id="{8EA4FAB6-5C5C-4276-84E7-72DD5ECC138A}" type="datetimeFigureOut">
              <a:rPr lang="en-US" smtClean="0"/>
              <a:t>10/16/2026</a:t>
            </a:fld>
            <a:endParaRPr lang="en-US"/>
          </a:p>
        </p:txBody>
      </p:sp>
      <p:sp>
        <p:nvSpPr>
          <p:cNvPr id="5" name="Footer Placeholder 4">
            <a:extLst>
              <a:ext uri="{FF2B5EF4-FFF2-40B4-BE49-F238E27FC236}">
                <a16:creationId xmlns:a16="http://schemas.microsoft.com/office/drawing/2014/main" id="{8B19FCD6-DCF2-4F54-97E3-C9365D9F07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00C9B4-C013-48F4-B7C8-4F43668C94D0}"/>
              </a:ext>
            </a:extLst>
          </p:cNvPr>
          <p:cNvSpPr>
            <a:spLocks noGrp="1"/>
          </p:cNvSpPr>
          <p:nvPr>
            <p:ph type="sldNum" sz="quarter" idx="12"/>
          </p:nvPr>
        </p:nvSpPr>
        <p:spPr/>
        <p:txBody>
          <a:bodyPr/>
          <a:lstStyle/>
          <a:p>
            <a:fld id="{BFD2D1BD-E692-4B2A-A3F7-C930133DC503}" type="slidenum">
              <a:rPr lang="en-US" smtClean="0"/>
              <a:t>‹#›</a:t>
            </a:fld>
            <a:endParaRPr lang="en-US"/>
          </a:p>
        </p:txBody>
      </p:sp>
    </p:spTree>
    <p:extLst>
      <p:ext uri="{BB962C8B-B14F-4D97-AF65-F5344CB8AC3E}">
        <p14:creationId xmlns:p14="http://schemas.microsoft.com/office/powerpoint/2010/main" val="789855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1104B-EEF3-4E0F-BA62-436195D39D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1AED86-2928-4BF1-B358-27C57EBAE4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C491890-ED16-43C8-894E-61F873E799DD}"/>
              </a:ext>
            </a:extLst>
          </p:cNvPr>
          <p:cNvSpPr>
            <a:spLocks noGrp="1"/>
          </p:cNvSpPr>
          <p:nvPr>
            <p:ph type="dt" sz="half" idx="10"/>
          </p:nvPr>
        </p:nvSpPr>
        <p:spPr/>
        <p:txBody>
          <a:bodyPr/>
          <a:lstStyle/>
          <a:p>
            <a:fld id="{8EA4FAB6-5C5C-4276-84E7-72DD5ECC138A}" type="datetimeFigureOut">
              <a:rPr lang="en-US" smtClean="0"/>
              <a:t>10/16/2026</a:t>
            </a:fld>
            <a:endParaRPr lang="en-US"/>
          </a:p>
        </p:txBody>
      </p:sp>
      <p:sp>
        <p:nvSpPr>
          <p:cNvPr id="5" name="Footer Placeholder 4">
            <a:extLst>
              <a:ext uri="{FF2B5EF4-FFF2-40B4-BE49-F238E27FC236}">
                <a16:creationId xmlns:a16="http://schemas.microsoft.com/office/drawing/2014/main" id="{C1C99B93-4580-4934-A4AC-443E9EA639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8299B6-8C74-4FDC-B8E8-1C5B6660D93F}"/>
              </a:ext>
            </a:extLst>
          </p:cNvPr>
          <p:cNvSpPr>
            <a:spLocks noGrp="1"/>
          </p:cNvSpPr>
          <p:nvPr>
            <p:ph type="sldNum" sz="quarter" idx="12"/>
          </p:nvPr>
        </p:nvSpPr>
        <p:spPr/>
        <p:txBody>
          <a:bodyPr/>
          <a:lstStyle/>
          <a:p>
            <a:fld id="{BFD2D1BD-E692-4B2A-A3F7-C930133DC503}" type="slidenum">
              <a:rPr lang="en-US" smtClean="0"/>
              <a:t>‹#›</a:t>
            </a:fld>
            <a:endParaRPr lang="en-US"/>
          </a:p>
        </p:txBody>
      </p:sp>
    </p:spTree>
    <p:extLst>
      <p:ext uri="{BB962C8B-B14F-4D97-AF65-F5344CB8AC3E}">
        <p14:creationId xmlns:p14="http://schemas.microsoft.com/office/powerpoint/2010/main" val="3450869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0758D-722A-43B3-A3A0-A58A8703AE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D9D03A-22E9-45CB-8D9E-37012191E9F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5F534D-37CB-428B-BD9F-40ADC12623E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AB606B-5D87-431D-A9AD-C635A5694CE2}"/>
              </a:ext>
            </a:extLst>
          </p:cNvPr>
          <p:cNvSpPr>
            <a:spLocks noGrp="1"/>
          </p:cNvSpPr>
          <p:nvPr>
            <p:ph type="dt" sz="half" idx="10"/>
          </p:nvPr>
        </p:nvSpPr>
        <p:spPr/>
        <p:txBody>
          <a:bodyPr/>
          <a:lstStyle/>
          <a:p>
            <a:fld id="{8EA4FAB6-5C5C-4276-84E7-72DD5ECC138A}" type="datetimeFigureOut">
              <a:rPr lang="en-US" smtClean="0"/>
              <a:t>10/16/2026</a:t>
            </a:fld>
            <a:endParaRPr lang="en-US"/>
          </a:p>
        </p:txBody>
      </p:sp>
      <p:sp>
        <p:nvSpPr>
          <p:cNvPr id="6" name="Footer Placeholder 5">
            <a:extLst>
              <a:ext uri="{FF2B5EF4-FFF2-40B4-BE49-F238E27FC236}">
                <a16:creationId xmlns:a16="http://schemas.microsoft.com/office/drawing/2014/main" id="{9B7F8BF7-F1B0-4B8F-9734-5692D0D927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28845C-27E3-4459-9EE4-1A3369F4F857}"/>
              </a:ext>
            </a:extLst>
          </p:cNvPr>
          <p:cNvSpPr>
            <a:spLocks noGrp="1"/>
          </p:cNvSpPr>
          <p:nvPr>
            <p:ph type="sldNum" sz="quarter" idx="12"/>
          </p:nvPr>
        </p:nvSpPr>
        <p:spPr/>
        <p:txBody>
          <a:bodyPr/>
          <a:lstStyle/>
          <a:p>
            <a:fld id="{BFD2D1BD-E692-4B2A-A3F7-C930133DC503}" type="slidenum">
              <a:rPr lang="en-US" smtClean="0"/>
              <a:t>‹#›</a:t>
            </a:fld>
            <a:endParaRPr lang="en-US"/>
          </a:p>
        </p:txBody>
      </p:sp>
    </p:spTree>
    <p:extLst>
      <p:ext uri="{BB962C8B-B14F-4D97-AF65-F5344CB8AC3E}">
        <p14:creationId xmlns:p14="http://schemas.microsoft.com/office/powerpoint/2010/main" val="1101285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9BCCA-4750-46A3-BB59-B618A03DEF2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5B4BE5-684B-4009-8CA0-937D2A5090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52F9F8E-39D5-43F4-BD81-DA6259A03B4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28450D-EEB2-4E4B-BFED-0A6320B97B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071A4DA-4EB6-485D-BB84-02D248A50C4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A2CD991-DAE7-45F1-8059-0B3D2183A9B0}"/>
              </a:ext>
            </a:extLst>
          </p:cNvPr>
          <p:cNvSpPr>
            <a:spLocks noGrp="1"/>
          </p:cNvSpPr>
          <p:nvPr>
            <p:ph type="dt" sz="half" idx="10"/>
          </p:nvPr>
        </p:nvSpPr>
        <p:spPr/>
        <p:txBody>
          <a:bodyPr/>
          <a:lstStyle/>
          <a:p>
            <a:fld id="{8EA4FAB6-5C5C-4276-84E7-72DD5ECC138A}" type="datetimeFigureOut">
              <a:rPr lang="en-US" smtClean="0"/>
              <a:t>10/16/2026</a:t>
            </a:fld>
            <a:endParaRPr lang="en-US"/>
          </a:p>
        </p:txBody>
      </p:sp>
      <p:sp>
        <p:nvSpPr>
          <p:cNvPr id="8" name="Footer Placeholder 7">
            <a:extLst>
              <a:ext uri="{FF2B5EF4-FFF2-40B4-BE49-F238E27FC236}">
                <a16:creationId xmlns:a16="http://schemas.microsoft.com/office/drawing/2014/main" id="{B960BC4D-CAAA-4DE5-889B-3807DBC177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90FCDB-E5DF-4A6C-9413-D553C402CCE9}"/>
              </a:ext>
            </a:extLst>
          </p:cNvPr>
          <p:cNvSpPr>
            <a:spLocks noGrp="1"/>
          </p:cNvSpPr>
          <p:nvPr>
            <p:ph type="sldNum" sz="quarter" idx="12"/>
          </p:nvPr>
        </p:nvSpPr>
        <p:spPr/>
        <p:txBody>
          <a:bodyPr/>
          <a:lstStyle/>
          <a:p>
            <a:fld id="{BFD2D1BD-E692-4B2A-A3F7-C930133DC503}" type="slidenum">
              <a:rPr lang="en-US" smtClean="0"/>
              <a:t>‹#›</a:t>
            </a:fld>
            <a:endParaRPr lang="en-US"/>
          </a:p>
        </p:txBody>
      </p:sp>
    </p:spTree>
    <p:extLst>
      <p:ext uri="{BB962C8B-B14F-4D97-AF65-F5344CB8AC3E}">
        <p14:creationId xmlns:p14="http://schemas.microsoft.com/office/powerpoint/2010/main" val="1646434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D8147-6549-4AB1-A50C-A71CD765AF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6AAE88-6BA2-467A-9F8C-3073308036B0}"/>
              </a:ext>
            </a:extLst>
          </p:cNvPr>
          <p:cNvSpPr>
            <a:spLocks noGrp="1"/>
          </p:cNvSpPr>
          <p:nvPr>
            <p:ph type="dt" sz="half" idx="10"/>
          </p:nvPr>
        </p:nvSpPr>
        <p:spPr/>
        <p:txBody>
          <a:bodyPr/>
          <a:lstStyle/>
          <a:p>
            <a:fld id="{8EA4FAB6-5C5C-4276-84E7-72DD5ECC138A}" type="datetimeFigureOut">
              <a:rPr lang="en-US" smtClean="0"/>
              <a:t>10/16/2026</a:t>
            </a:fld>
            <a:endParaRPr lang="en-US"/>
          </a:p>
        </p:txBody>
      </p:sp>
      <p:sp>
        <p:nvSpPr>
          <p:cNvPr id="4" name="Footer Placeholder 3">
            <a:extLst>
              <a:ext uri="{FF2B5EF4-FFF2-40B4-BE49-F238E27FC236}">
                <a16:creationId xmlns:a16="http://schemas.microsoft.com/office/drawing/2014/main" id="{C8506854-EA50-47B8-84C7-7FA4F61981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667BDE-3AB6-40AA-A114-28CF96306495}"/>
              </a:ext>
            </a:extLst>
          </p:cNvPr>
          <p:cNvSpPr>
            <a:spLocks noGrp="1"/>
          </p:cNvSpPr>
          <p:nvPr>
            <p:ph type="sldNum" sz="quarter" idx="12"/>
          </p:nvPr>
        </p:nvSpPr>
        <p:spPr/>
        <p:txBody>
          <a:bodyPr/>
          <a:lstStyle/>
          <a:p>
            <a:fld id="{BFD2D1BD-E692-4B2A-A3F7-C930133DC503}" type="slidenum">
              <a:rPr lang="en-US" smtClean="0"/>
              <a:t>‹#›</a:t>
            </a:fld>
            <a:endParaRPr lang="en-US"/>
          </a:p>
        </p:txBody>
      </p:sp>
    </p:spTree>
    <p:extLst>
      <p:ext uri="{BB962C8B-B14F-4D97-AF65-F5344CB8AC3E}">
        <p14:creationId xmlns:p14="http://schemas.microsoft.com/office/powerpoint/2010/main" val="4055077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48264E-E86E-4478-88C5-6CF10BB7502A}"/>
              </a:ext>
            </a:extLst>
          </p:cNvPr>
          <p:cNvSpPr>
            <a:spLocks noGrp="1"/>
          </p:cNvSpPr>
          <p:nvPr>
            <p:ph type="dt" sz="half" idx="10"/>
          </p:nvPr>
        </p:nvSpPr>
        <p:spPr/>
        <p:txBody>
          <a:bodyPr/>
          <a:lstStyle/>
          <a:p>
            <a:fld id="{8EA4FAB6-5C5C-4276-84E7-72DD5ECC138A}" type="datetimeFigureOut">
              <a:rPr lang="en-US" smtClean="0"/>
              <a:t>10/16/2026</a:t>
            </a:fld>
            <a:endParaRPr lang="en-US"/>
          </a:p>
        </p:txBody>
      </p:sp>
      <p:sp>
        <p:nvSpPr>
          <p:cNvPr id="3" name="Footer Placeholder 2">
            <a:extLst>
              <a:ext uri="{FF2B5EF4-FFF2-40B4-BE49-F238E27FC236}">
                <a16:creationId xmlns:a16="http://schemas.microsoft.com/office/drawing/2014/main" id="{35CD20B7-5547-49D6-9CA5-3CBE5F884C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3EAA74-9236-4792-9B34-28C68E9D42A7}"/>
              </a:ext>
            </a:extLst>
          </p:cNvPr>
          <p:cNvSpPr>
            <a:spLocks noGrp="1"/>
          </p:cNvSpPr>
          <p:nvPr>
            <p:ph type="sldNum" sz="quarter" idx="12"/>
          </p:nvPr>
        </p:nvSpPr>
        <p:spPr/>
        <p:txBody>
          <a:bodyPr/>
          <a:lstStyle/>
          <a:p>
            <a:fld id="{BFD2D1BD-E692-4B2A-A3F7-C930133DC503}" type="slidenum">
              <a:rPr lang="en-US" smtClean="0"/>
              <a:t>‹#›</a:t>
            </a:fld>
            <a:endParaRPr lang="en-US"/>
          </a:p>
        </p:txBody>
      </p:sp>
    </p:spTree>
    <p:extLst>
      <p:ext uri="{BB962C8B-B14F-4D97-AF65-F5344CB8AC3E}">
        <p14:creationId xmlns:p14="http://schemas.microsoft.com/office/powerpoint/2010/main" val="818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92959-1F4F-45FF-A4F8-D4F368D3B2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A97E48-5C71-4E48-9DF0-082EB75E12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242124-73BB-4E27-84EF-EFE1F6B70D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8D6A1C5-7981-4937-BEBA-A9BD039BAEF6}"/>
              </a:ext>
            </a:extLst>
          </p:cNvPr>
          <p:cNvSpPr>
            <a:spLocks noGrp="1"/>
          </p:cNvSpPr>
          <p:nvPr>
            <p:ph type="dt" sz="half" idx="10"/>
          </p:nvPr>
        </p:nvSpPr>
        <p:spPr/>
        <p:txBody>
          <a:bodyPr/>
          <a:lstStyle/>
          <a:p>
            <a:fld id="{8EA4FAB6-5C5C-4276-84E7-72DD5ECC138A}" type="datetimeFigureOut">
              <a:rPr lang="en-US" smtClean="0"/>
              <a:t>10/16/2026</a:t>
            </a:fld>
            <a:endParaRPr lang="en-US"/>
          </a:p>
        </p:txBody>
      </p:sp>
      <p:sp>
        <p:nvSpPr>
          <p:cNvPr id="6" name="Footer Placeholder 5">
            <a:extLst>
              <a:ext uri="{FF2B5EF4-FFF2-40B4-BE49-F238E27FC236}">
                <a16:creationId xmlns:a16="http://schemas.microsoft.com/office/drawing/2014/main" id="{CB8E0ADE-AE1A-4866-BE7D-BB1613D11D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9B42E9-8A9C-46BE-B6E3-F20173D02E6E}"/>
              </a:ext>
            </a:extLst>
          </p:cNvPr>
          <p:cNvSpPr>
            <a:spLocks noGrp="1"/>
          </p:cNvSpPr>
          <p:nvPr>
            <p:ph type="sldNum" sz="quarter" idx="12"/>
          </p:nvPr>
        </p:nvSpPr>
        <p:spPr/>
        <p:txBody>
          <a:bodyPr/>
          <a:lstStyle/>
          <a:p>
            <a:fld id="{BFD2D1BD-E692-4B2A-A3F7-C930133DC503}" type="slidenum">
              <a:rPr lang="en-US" smtClean="0"/>
              <a:t>‹#›</a:t>
            </a:fld>
            <a:endParaRPr lang="en-US"/>
          </a:p>
        </p:txBody>
      </p:sp>
    </p:spTree>
    <p:extLst>
      <p:ext uri="{BB962C8B-B14F-4D97-AF65-F5344CB8AC3E}">
        <p14:creationId xmlns:p14="http://schemas.microsoft.com/office/powerpoint/2010/main" val="3649732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18CBF-83C4-4806-855A-58F488F6D1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D9FDD6-FB63-4E1D-93C4-7184BD292E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89C951-C062-4F05-A84F-C22F6B96DA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E632C47-2226-4A92-A861-531913A177BB}"/>
              </a:ext>
            </a:extLst>
          </p:cNvPr>
          <p:cNvSpPr>
            <a:spLocks noGrp="1"/>
          </p:cNvSpPr>
          <p:nvPr>
            <p:ph type="dt" sz="half" idx="10"/>
          </p:nvPr>
        </p:nvSpPr>
        <p:spPr/>
        <p:txBody>
          <a:bodyPr/>
          <a:lstStyle/>
          <a:p>
            <a:fld id="{8EA4FAB6-5C5C-4276-84E7-72DD5ECC138A}" type="datetimeFigureOut">
              <a:rPr lang="en-US" smtClean="0"/>
              <a:t>10/16/2026</a:t>
            </a:fld>
            <a:endParaRPr lang="en-US"/>
          </a:p>
        </p:txBody>
      </p:sp>
      <p:sp>
        <p:nvSpPr>
          <p:cNvPr id="6" name="Footer Placeholder 5">
            <a:extLst>
              <a:ext uri="{FF2B5EF4-FFF2-40B4-BE49-F238E27FC236}">
                <a16:creationId xmlns:a16="http://schemas.microsoft.com/office/drawing/2014/main" id="{939772A5-3BF9-43F1-963A-72B3EFFC4B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481A96-B264-405A-B0D4-88745D1A8BE4}"/>
              </a:ext>
            </a:extLst>
          </p:cNvPr>
          <p:cNvSpPr>
            <a:spLocks noGrp="1"/>
          </p:cNvSpPr>
          <p:nvPr>
            <p:ph type="sldNum" sz="quarter" idx="12"/>
          </p:nvPr>
        </p:nvSpPr>
        <p:spPr/>
        <p:txBody>
          <a:bodyPr/>
          <a:lstStyle/>
          <a:p>
            <a:fld id="{BFD2D1BD-E692-4B2A-A3F7-C930133DC503}" type="slidenum">
              <a:rPr lang="en-US" smtClean="0"/>
              <a:t>‹#›</a:t>
            </a:fld>
            <a:endParaRPr lang="en-US"/>
          </a:p>
        </p:txBody>
      </p:sp>
    </p:spTree>
    <p:extLst>
      <p:ext uri="{BB962C8B-B14F-4D97-AF65-F5344CB8AC3E}">
        <p14:creationId xmlns:p14="http://schemas.microsoft.com/office/powerpoint/2010/main" val="556805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0A37F-9D52-4C30-BC3C-1E9BBCF952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660F53-DBAD-4A2F-8BDB-C38146008C2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356483-6A24-4DC6-A219-EB0A7DCA289B}"/>
              </a:ext>
            </a:extLst>
          </p:cNvPr>
          <p:cNvSpPr>
            <a:spLocks noGrp="1"/>
          </p:cNvSpPr>
          <p:nvPr>
            <p:ph type="dt" sz="half" idx="10"/>
          </p:nvPr>
        </p:nvSpPr>
        <p:spPr/>
        <p:txBody>
          <a:bodyPr/>
          <a:lstStyle/>
          <a:p>
            <a:fld id="{8EA4FAB6-5C5C-4276-84E7-72DD5ECC138A}" type="datetimeFigureOut">
              <a:rPr lang="en-US" smtClean="0"/>
              <a:t>10/16/2026</a:t>
            </a:fld>
            <a:endParaRPr lang="en-US"/>
          </a:p>
        </p:txBody>
      </p:sp>
      <p:sp>
        <p:nvSpPr>
          <p:cNvPr id="5" name="Footer Placeholder 4">
            <a:extLst>
              <a:ext uri="{FF2B5EF4-FFF2-40B4-BE49-F238E27FC236}">
                <a16:creationId xmlns:a16="http://schemas.microsoft.com/office/drawing/2014/main" id="{517D46C9-A7E4-4A03-AE74-2069F86288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27DBFF-1F1B-4D3C-942A-5DD67BBBB940}"/>
              </a:ext>
            </a:extLst>
          </p:cNvPr>
          <p:cNvSpPr>
            <a:spLocks noGrp="1"/>
          </p:cNvSpPr>
          <p:nvPr>
            <p:ph type="sldNum" sz="quarter" idx="12"/>
          </p:nvPr>
        </p:nvSpPr>
        <p:spPr/>
        <p:txBody>
          <a:bodyPr/>
          <a:lstStyle/>
          <a:p>
            <a:fld id="{BFD2D1BD-E692-4B2A-A3F7-C930133DC503}" type="slidenum">
              <a:rPr lang="en-US" smtClean="0"/>
              <a:t>‹#›</a:t>
            </a:fld>
            <a:endParaRPr lang="en-US"/>
          </a:p>
        </p:txBody>
      </p:sp>
    </p:spTree>
    <p:extLst>
      <p:ext uri="{BB962C8B-B14F-4D97-AF65-F5344CB8AC3E}">
        <p14:creationId xmlns:p14="http://schemas.microsoft.com/office/powerpoint/2010/main" val="3083707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96517C-1BDE-4F5D-848F-6B90E4451B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4DC397-A0D7-42B3-B4A1-4686A50AB24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7DC88E-8C35-4953-8E86-914766D04BA3}"/>
              </a:ext>
            </a:extLst>
          </p:cNvPr>
          <p:cNvSpPr>
            <a:spLocks noGrp="1"/>
          </p:cNvSpPr>
          <p:nvPr>
            <p:ph type="dt" sz="half" idx="10"/>
          </p:nvPr>
        </p:nvSpPr>
        <p:spPr/>
        <p:txBody>
          <a:bodyPr/>
          <a:lstStyle/>
          <a:p>
            <a:fld id="{8EA4FAB6-5C5C-4276-84E7-72DD5ECC138A}" type="datetimeFigureOut">
              <a:rPr lang="en-US" smtClean="0"/>
              <a:t>10/16/2026</a:t>
            </a:fld>
            <a:endParaRPr lang="en-US"/>
          </a:p>
        </p:txBody>
      </p:sp>
      <p:sp>
        <p:nvSpPr>
          <p:cNvPr id="5" name="Footer Placeholder 4">
            <a:extLst>
              <a:ext uri="{FF2B5EF4-FFF2-40B4-BE49-F238E27FC236}">
                <a16:creationId xmlns:a16="http://schemas.microsoft.com/office/drawing/2014/main" id="{70B49C0F-3CF8-4573-B37E-A99BE5988D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09976A-BD4F-4D1C-9CB3-B4A34D6D9F6B}"/>
              </a:ext>
            </a:extLst>
          </p:cNvPr>
          <p:cNvSpPr>
            <a:spLocks noGrp="1"/>
          </p:cNvSpPr>
          <p:nvPr>
            <p:ph type="sldNum" sz="quarter" idx="12"/>
          </p:nvPr>
        </p:nvSpPr>
        <p:spPr/>
        <p:txBody>
          <a:bodyPr/>
          <a:lstStyle/>
          <a:p>
            <a:fld id="{BFD2D1BD-E692-4B2A-A3F7-C930133DC503}" type="slidenum">
              <a:rPr lang="en-US" smtClean="0"/>
              <a:t>‹#›</a:t>
            </a:fld>
            <a:endParaRPr lang="en-US"/>
          </a:p>
        </p:txBody>
      </p:sp>
    </p:spTree>
    <p:extLst>
      <p:ext uri="{BB962C8B-B14F-4D97-AF65-F5344CB8AC3E}">
        <p14:creationId xmlns:p14="http://schemas.microsoft.com/office/powerpoint/2010/main" val="1752861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6E506A-DFBA-4C86-9C57-E7FABE552C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CA453B-F92A-41D4-9C7A-4D79CB154F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E41F88-940C-46B6-8432-AB64B128E0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A4FAB6-5C5C-4276-84E7-72DD5ECC138A}" type="datetimeFigureOut">
              <a:rPr lang="en-US" smtClean="0"/>
              <a:t>10/16/2026</a:t>
            </a:fld>
            <a:endParaRPr lang="en-US"/>
          </a:p>
        </p:txBody>
      </p:sp>
      <p:sp>
        <p:nvSpPr>
          <p:cNvPr id="5" name="Footer Placeholder 4">
            <a:extLst>
              <a:ext uri="{FF2B5EF4-FFF2-40B4-BE49-F238E27FC236}">
                <a16:creationId xmlns:a16="http://schemas.microsoft.com/office/drawing/2014/main" id="{1C8E4BAE-D0C4-4EAD-879A-6CBC16F101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689BB9-300A-4703-89CF-B71FC933FF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D2D1BD-E692-4B2A-A3F7-C930133DC503}" type="slidenum">
              <a:rPr lang="en-US" smtClean="0"/>
              <a:t>‹#›</a:t>
            </a:fld>
            <a:endParaRPr lang="en-US"/>
          </a:p>
        </p:txBody>
      </p:sp>
    </p:spTree>
    <p:extLst>
      <p:ext uri="{BB962C8B-B14F-4D97-AF65-F5344CB8AC3E}">
        <p14:creationId xmlns:p14="http://schemas.microsoft.com/office/powerpoint/2010/main" val="726478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6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0.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2.sv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22.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30.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image" Target="../media/image41.png"/><Relationship Id="rId3" Type="http://schemas.openxmlformats.org/officeDocument/2006/relationships/image" Target="../media/image34.png"/><Relationship Id="rId7" Type="http://schemas.openxmlformats.org/officeDocument/2006/relationships/image" Target="../media/image37.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notesSlide" Target="../notesSlides/notesSlide8.xml"/><Relationship Id="rId16" Type="http://schemas.openxmlformats.org/officeDocument/2006/relationships/image" Target="../media/image44.jpg"/><Relationship Id="rId1" Type="http://schemas.openxmlformats.org/officeDocument/2006/relationships/slideLayout" Target="../slideLayouts/slideLayout1.xml"/><Relationship Id="rId6" Type="http://schemas.openxmlformats.org/officeDocument/2006/relationships/customXml" Target="../ink/ink1.xml"/><Relationship Id="rId11" Type="http://schemas.openxmlformats.org/officeDocument/2006/relationships/customXml" Target="../ink/ink3.xml"/><Relationship Id="rId5" Type="http://schemas.openxmlformats.org/officeDocument/2006/relationships/image" Target="../media/image36.png"/><Relationship Id="rId15" Type="http://schemas.openxmlformats.org/officeDocument/2006/relationships/image" Target="../media/image43.jpg"/><Relationship Id="rId10" Type="http://schemas.openxmlformats.org/officeDocument/2006/relationships/image" Target="../media/image39.png"/><Relationship Id="rId4" Type="http://schemas.openxmlformats.org/officeDocument/2006/relationships/image" Target="../media/image35.png"/><Relationship Id="rId9" Type="http://schemas.openxmlformats.org/officeDocument/2006/relationships/image" Target="../media/image38.png"/><Relationship Id="rId14"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E75D03E-03A4-4022-A747-EFFA8F6BA92C}"/>
              </a:ext>
            </a:extLst>
          </p:cNvPr>
          <p:cNvSpPr txBox="1"/>
          <p:nvPr/>
        </p:nvSpPr>
        <p:spPr>
          <a:xfrm>
            <a:off x="511328" y="2851677"/>
            <a:ext cx="9649430" cy="523220"/>
          </a:xfrm>
          <a:prstGeom prst="rect">
            <a:avLst/>
          </a:prstGeom>
          <a:noFill/>
        </p:spPr>
        <p:txBody>
          <a:bodyPr wrap="square" rtlCol="0">
            <a:spAutoFit/>
          </a:bodyPr>
          <a:lstStyle/>
          <a:p>
            <a:r>
              <a:rPr lang="en-US" sz="2800" b="1" dirty="0">
                <a:latin typeface="Airal"/>
              </a:rPr>
              <a:t>Bolometer-based readout for axion </a:t>
            </a:r>
            <a:r>
              <a:rPr lang="en-US" sz="2800" b="1" dirty="0" err="1">
                <a:latin typeface="Airal"/>
              </a:rPr>
              <a:t>haloscope</a:t>
            </a:r>
            <a:r>
              <a:rPr lang="en-US" sz="2800" b="1" dirty="0">
                <a:latin typeface="Airal"/>
              </a:rPr>
              <a:t> searches</a:t>
            </a:r>
          </a:p>
        </p:txBody>
      </p:sp>
      <p:sp>
        <p:nvSpPr>
          <p:cNvPr id="5" name="Rectangle 4">
            <a:extLst>
              <a:ext uri="{FF2B5EF4-FFF2-40B4-BE49-F238E27FC236}">
                <a16:creationId xmlns:a16="http://schemas.microsoft.com/office/drawing/2014/main" id="{CF46CDE4-786C-4180-908C-97B20B69E045}"/>
              </a:ext>
            </a:extLst>
          </p:cNvPr>
          <p:cNvSpPr/>
          <p:nvPr/>
        </p:nvSpPr>
        <p:spPr>
          <a:xfrm>
            <a:off x="572288" y="3836636"/>
            <a:ext cx="8769605" cy="2639441"/>
          </a:xfrm>
          <a:prstGeom prst="rect">
            <a:avLst/>
          </a:prstGeom>
        </p:spPr>
        <p:txBody>
          <a:bodyPr wrap="square">
            <a:spAutoFit/>
          </a:bodyPr>
          <a:lstStyle/>
          <a:p>
            <a:pPr algn="just">
              <a:lnSpc>
                <a:spcPct val="150000"/>
              </a:lnSpc>
              <a:tabLst>
                <a:tab pos="0" algn="l"/>
              </a:tabLst>
            </a:pPr>
            <a:r>
              <a:rPr lang="en-US" sz="1600" spc="-1" dirty="0" err="1">
                <a:solidFill>
                  <a:srgbClr val="000000"/>
                </a:solidFill>
                <a:latin typeface="Airal"/>
                <a:ea typeface="Arial"/>
                <a:cs typeface="Arial" panose="020B0604020202020204" pitchFamily="34" charset="0"/>
              </a:rPr>
              <a:t>Saebyeok</a:t>
            </a:r>
            <a:r>
              <a:rPr lang="en-US" sz="1600" spc="-1" dirty="0">
                <a:solidFill>
                  <a:srgbClr val="000000"/>
                </a:solidFill>
                <a:latin typeface="Airal"/>
                <a:ea typeface="Arial"/>
                <a:cs typeface="Arial" panose="020B0604020202020204" pitchFamily="34" charset="0"/>
              </a:rPr>
              <a:t> </a:t>
            </a:r>
            <a:r>
              <a:rPr lang="en-US" sz="1600" spc="-1" dirty="0" err="1">
                <a:solidFill>
                  <a:srgbClr val="000000"/>
                </a:solidFill>
                <a:latin typeface="Airal"/>
                <a:ea typeface="Arial"/>
                <a:cs typeface="Arial" panose="020B0604020202020204" pitchFamily="34" charset="0"/>
              </a:rPr>
              <a:t>Ahn</a:t>
            </a:r>
            <a:r>
              <a:rPr lang="en-US" sz="1600" spc="-1" dirty="0">
                <a:solidFill>
                  <a:srgbClr val="000000"/>
                </a:solidFill>
                <a:latin typeface="Airal"/>
                <a:ea typeface="Arial"/>
                <a:cs typeface="Arial" panose="020B0604020202020204" pitchFamily="34" charset="0"/>
              </a:rPr>
              <a:t>, </a:t>
            </a:r>
            <a:r>
              <a:rPr lang="en-US" sz="1600" u="sng" spc="-1" dirty="0">
                <a:solidFill>
                  <a:srgbClr val="000000"/>
                </a:solidFill>
                <a:latin typeface="Airal"/>
                <a:ea typeface="Arial"/>
                <a:cs typeface="Arial" panose="020B0604020202020204" pitchFamily="34" charset="0"/>
              </a:rPr>
              <a:t>Boris Ivanov</a:t>
            </a:r>
            <a:r>
              <a:rPr lang="en-US" sz="1600" spc="-1" dirty="0">
                <a:solidFill>
                  <a:srgbClr val="000000"/>
                </a:solidFill>
                <a:latin typeface="Airal"/>
                <a:ea typeface="Arial"/>
                <a:cs typeface="Arial" panose="020B0604020202020204" pitchFamily="34" charset="0"/>
              </a:rPr>
              <a:t>, Pallavi Parashar, Sergey </a:t>
            </a:r>
            <a:r>
              <a:rPr lang="en-US" sz="1600" spc="-1" dirty="0" err="1">
                <a:solidFill>
                  <a:srgbClr val="000000"/>
                </a:solidFill>
                <a:latin typeface="Airal"/>
                <a:ea typeface="Arial"/>
                <a:cs typeface="Arial" panose="020B0604020202020204" pitchFamily="34" charset="0"/>
              </a:rPr>
              <a:t>Uchaikin</a:t>
            </a:r>
            <a:r>
              <a:rPr lang="en-US" sz="1600" spc="-1" dirty="0">
                <a:solidFill>
                  <a:srgbClr val="000000"/>
                </a:solidFill>
                <a:latin typeface="Airal"/>
                <a:ea typeface="Arial"/>
                <a:cs typeface="Arial" panose="020B0604020202020204" pitchFamily="34" charset="0"/>
              </a:rPr>
              <a:t>, and </a:t>
            </a:r>
            <a:r>
              <a:rPr lang="en-US" sz="1600" spc="-1" dirty="0" err="1">
                <a:solidFill>
                  <a:srgbClr val="000000"/>
                </a:solidFill>
                <a:latin typeface="Airal"/>
                <a:ea typeface="Arial"/>
                <a:cs typeface="Arial" panose="020B0604020202020204" pitchFamily="34" charset="0"/>
              </a:rPr>
              <a:t>SungWoo</a:t>
            </a:r>
            <a:r>
              <a:rPr lang="en-US" sz="1600" spc="-1" dirty="0">
                <a:solidFill>
                  <a:srgbClr val="000000"/>
                </a:solidFill>
                <a:latin typeface="Airal"/>
                <a:ea typeface="Arial"/>
                <a:cs typeface="Arial" panose="020B0604020202020204" pitchFamily="34" charset="0"/>
              </a:rPr>
              <a:t> </a:t>
            </a:r>
            <a:r>
              <a:rPr lang="en-US" sz="1600" spc="-1" dirty="0" err="1">
                <a:solidFill>
                  <a:srgbClr val="000000"/>
                </a:solidFill>
                <a:latin typeface="Airal"/>
                <a:ea typeface="Arial"/>
                <a:cs typeface="Arial" panose="020B0604020202020204" pitchFamily="34" charset="0"/>
              </a:rPr>
              <a:t>Youn</a:t>
            </a:r>
            <a:endParaRPr lang="en-US" sz="1600" spc="-1" dirty="0">
              <a:solidFill>
                <a:srgbClr val="000000"/>
              </a:solidFill>
              <a:latin typeface="Airal"/>
              <a:ea typeface="Arial"/>
              <a:cs typeface="Arial" panose="020B0604020202020204" pitchFamily="34" charset="0"/>
            </a:endParaRPr>
          </a:p>
          <a:p>
            <a:pPr algn="just">
              <a:lnSpc>
                <a:spcPct val="150000"/>
              </a:lnSpc>
              <a:tabLst>
                <a:tab pos="0" algn="l"/>
              </a:tabLst>
            </a:pPr>
            <a:r>
              <a:rPr lang="en-US" altLang="ko-KR" sz="1600" b="1" dirty="0">
                <a:latin typeface="Airal"/>
              </a:rPr>
              <a:t>D</a:t>
            </a:r>
            <a:r>
              <a:rPr lang="en-US" altLang="ko-KR" sz="1600" dirty="0">
                <a:latin typeface="Airal"/>
              </a:rPr>
              <a:t>ark </a:t>
            </a:r>
            <a:r>
              <a:rPr lang="en-US" altLang="ko-KR" sz="1600" b="1" dirty="0">
                <a:latin typeface="Airal"/>
              </a:rPr>
              <a:t>M</a:t>
            </a:r>
            <a:r>
              <a:rPr lang="en-US" altLang="ko-KR" sz="1600" dirty="0">
                <a:latin typeface="Airal"/>
              </a:rPr>
              <a:t>atter </a:t>
            </a:r>
            <a:r>
              <a:rPr lang="en-US" altLang="ko-KR" sz="1600" b="1" dirty="0">
                <a:latin typeface="Airal"/>
              </a:rPr>
              <a:t>A</a:t>
            </a:r>
            <a:r>
              <a:rPr lang="en-US" altLang="ko-KR" sz="1600" dirty="0">
                <a:latin typeface="Airal"/>
              </a:rPr>
              <a:t>xion </a:t>
            </a:r>
            <a:r>
              <a:rPr lang="en-US" altLang="ko-KR" sz="1600" b="1" dirty="0">
                <a:latin typeface="Airal"/>
              </a:rPr>
              <a:t>G</a:t>
            </a:r>
            <a:r>
              <a:rPr lang="en-US" altLang="ko-KR" sz="1600" dirty="0">
                <a:latin typeface="Airal"/>
              </a:rPr>
              <a:t>roup</a:t>
            </a:r>
            <a:r>
              <a:rPr lang="en-KR" altLang="ko-KR" sz="1600" dirty="0">
                <a:latin typeface="Airal"/>
              </a:rPr>
              <a:t>, Institute for Basic Science</a:t>
            </a:r>
            <a:r>
              <a:rPr lang="en-US" altLang="ko-KR" sz="1600" dirty="0">
                <a:latin typeface="Airal"/>
              </a:rPr>
              <a:t>, Daejeon, South Korea</a:t>
            </a:r>
          </a:p>
          <a:p>
            <a:pPr algn="just">
              <a:lnSpc>
                <a:spcPct val="150000"/>
              </a:lnSpc>
              <a:tabLst>
                <a:tab pos="0" algn="l"/>
              </a:tabLst>
            </a:pPr>
            <a:endParaRPr lang="en-US" altLang="ko-KR" sz="1600" dirty="0">
              <a:latin typeface="Airal"/>
            </a:endParaRPr>
          </a:p>
          <a:p>
            <a:pPr algn="just">
              <a:lnSpc>
                <a:spcPct val="150000"/>
              </a:lnSpc>
              <a:tabLst>
                <a:tab pos="0" algn="l"/>
              </a:tabLst>
            </a:pPr>
            <a:r>
              <a:rPr lang="en-US" altLang="ko-KR" sz="1600" dirty="0">
                <a:latin typeface="Airal"/>
              </a:rPr>
              <a:t>in collaboration with </a:t>
            </a:r>
          </a:p>
          <a:p>
            <a:pPr algn="just">
              <a:lnSpc>
                <a:spcPct val="150000"/>
              </a:lnSpc>
              <a:tabLst>
                <a:tab pos="0" algn="l"/>
              </a:tabLst>
            </a:pPr>
            <a:endParaRPr lang="en-US" altLang="ko-KR" sz="1600" dirty="0">
              <a:latin typeface="Airal"/>
            </a:endParaRPr>
          </a:p>
          <a:p>
            <a:pPr algn="just">
              <a:lnSpc>
                <a:spcPct val="150000"/>
              </a:lnSpc>
              <a:tabLst>
                <a:tab pos="0" algn="l"/>
              </a:tabLst>
            </a:pPr>
            <a:r>
              <a:rPr lang="en-US" altLang="ko-KR" sz="1600" dirty="0">
                <a:latin typeface="Airal"/>
              </a:rPr>
              <a:t>Priyank Singh and </a:t>
            </a:r>
            <a:r>
              <a:rPr lang="en-US" altLang="ko-KR" sz="1600" dirty="0" err="1">
                <a:latin typeface="Airal"/>
              </a:rPr>
              <a:t>Mikko</a:t>
            </a:r>
            <a:r>
              <a:rPr lang="en-US" altLang="ko-KR" sz="1600" dirty="0">
                <a:latin typeface="Airal"/>
              </a:rPr>
              <a:t> </a:t>
            </a:r>
            <a:r>
              <a:rPr lang="en-US" altLang="ko-KR" sz="1600" dirty="0" err="1">
                <a:latin typeface="Airal"/>
              </a:rPr>
              <a:t>Mottonen</a:t>
            </a:r>
            <a:r>
              <a:rPr lang="en-US" altLang="ko-KR" sz="1600" dirty="0">
                <a:latin typeface="Airal"/>
              </a:rPr>
              <a:t> </a:t>
            </a:r>
          </a:p>
          <a:p>
            <a:pPr algn="just">
              <a:lnSpc>
                <a:spcPct val="150000"/>
              </a:lnSpc>
              <a:tabLst>
                <a:tab pos="0" algn="l"/>
              </a:tabLst>
            </a:pPr>
            <a:r>
              <a:rPr lang="en-US" altLang="ko-KR" sz="1600" dirty="0">
                <a:latin typeface="Airal"/>
              </a:rPr>
              <a:t>QCD Labs, Department of Applied Physics, Aalto university</a:t>
            </a:r>
            <a:endParaRPr lang="en-KR" altLang="ko-KR" sz="1600" dirty="0">
              <a:latin typeface="Airal"/>
            </a:endParaRPr>
          </a:p>
        </p:txBody>
      </p:sp>
      <p:pic>
        <p:nvPicPr>
          <p:cNvPr id="16" name="Picture 15">
            <a:extLst>
              <a:ext uri="{FF2B5EF4-FFF2-40B4-BE49-F238E27FC236}">
                <a16:creationId xmlns:a16="http://schemas.microsoft.com/office/drawing/2014/main" id="{1D3128BC-2633-4F38-8BAA-2C11FB2F6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655" y="121744"/>
            <a:ext cx="1748230" cy="311126"/>
          </a:xfrm>
          <a:prstGeom prst="rect">
            <a:avLst/>
          </a:prstGeom>
        </p:spPr>
      </p:pic>
      <p:pic>
        <p:nvPicPr>
          <p:cNvPr id="15" name="Picture 14">
            <a:extLst>
              <a:ext uri="{FF2B5EF4-FFF2-40B4-BE49-F238E27FC236}">
                <a16:creationId xmlns:a16="http://schemas.microsoft.com/office/drawing/2014/main" id="{63E1C20B-989D-48D7-A191-F13AB20486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8130" y="6020527"/>
            <a:ext cx="546748" cy="455550"/>
          </a:xfrm>
          <a:prstGeom prst="rect">
            <a:avLst/>
          </a:prstGeom>
        </p:spPr>
      </p:pic>
      <p:pic>
        <p:nvPicPr>
          <p:cNvPr id="29" name="Picture 28">
            <a:extLst>
              <a:ext uri="{FF2B5EF4-FFF2-40B4-BE49-F238E27FC236}">
                <a16:creationId xmlns:a16="http://schemas.microsoft.com/office/drawing/2014/main" id="{50EA2911-D0F0-44EB-AD5B-2E9F1F4269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0148" y="4236894"/>
            <a:ext cx="782712" cy="750482"/>
          </a:xfrm>
          <a:prstGeom prst="rect">
            <a:avLst/>
          </a:prstGeom>
        </p:spPr>
      </p:pic>
      <p:pic>
        <p:nvPicPr>
          <p:cNvPr id="6" name="Picture 5">
            <a:extLst>
              <a:ext uri="{FF2B5EF4-FFF2-40B4-BE49-F238E27FC236}">
                <a16:creationId xmlns:a16="http://schemas.microsoft.com/office/drawing/2014/main" id="{EF531F11-88F6-4729-8BEB-1D7CC9381A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3306" y="187149"/>
            <a:ext cx="7231039" cy="2002998"/>
          </a:xfrm>
          <a:prstGeom prst="rect">
            <a:avLst/>
          </a:prstGeom>
        </p:spPr>
      </p:pic>
    </p:spTree>
    <p:extLst>
      <p:ext uri="{BB962C8B-B14F-4D97-AF65-F5344CB8AC3E}">
        <p14:creationId xmlns:p14="http://schemas.microsoft.com/office/powerpoint/2010/main" val="3244000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B4C07F6-5982-48E8-9047-3851FEFAAE3E}"/>
              </a:ext>
            </a:extLst>
          </p:cNvPr>
          <p:cNvSpPr txBox="1"/>
          <p:nvPr/>
        </p:nvSpPr>
        <p:spPr>
          <a:xfrm>
            <a:off x="163286" y="147552"/>
            <a:ext cx="3386364" cy="553998"/>
          </a:xfrm>
          <a:prstGeom prst="rect">
            <a:avLst/>
          </a:prstGeom>
          <a:noFill/>
        </p:spPr>
        <p:txBody>
          <a:bodyPr wrap="square" rtlCol="0">
            <a:spAutoFit/>
          </a:bodyPr>
          <a:lstStyle/>
          <a:p>
            <a:r>
              <a:rPr lang="en-US" sz="3000" dirty="0">
                <a:latin typeface="Arial" panose="020B0604020202020204" pitchFamily="34" charset="0"/>
                <a:cs typeface="Arial" panose="020B0604020202020204" pitchFamily="34" charset="0"/>
              </a:rPr>
              <a:t>OUTLINE</a:t>
            </a:r>
          </a:p>
        </p:txBody>
      </p:sp>
      <p:sp>
        <p:nvSpPr>
          <p:cNvPr id="6" name="Rectangle 5">
            <a:extLst>
              <a:ext uri="{FF2B5EF4-FFF2-40B4-BE49-F238E27FC236}">
                <a16:creationId xmlns:a16="http://schemas.microsoft.com/office/drawing/2014/main" id="{77530D51-C4DC-400D-B494-26F207CB5A35}"/>
              </a:ext>
            </a:extLst>
          </p:cNvPr>
          <p:cNvSpPr/>
          <p:nvPr/>
        </p:nvSpPr>
        <p:spPr>
          <a:xfrm>
            <a:off x="622300" y="2058789"/>
            <a:ext cx="9080500" cy="2341025"/>
          </a:xfrm>
          <a:prstGeom prst="rect">
            <a:avLst/>
          </a:prstGeom>
        </p:spPr>
        <p:txBody>
          <a:bodyPr wrap="square">
            <a:spAutoFit/>
          </a:bodyPr>
          <a:lstStyle/>
          <a:p>
            <a:pPr marL="457200" indent="-457200">
              <a:lnSpc>
                <a:spcPct val="150000"/>
              </a:lnSpc>
              <a:buAutoNum type="arabicPeriod"/>
            </a:pPr>
            <a:r>
              <a:rPr lang="en-US" sz="2500" dirty="0">
                <a:latin typeface="Arial" panose="020B0604020202020204" pitchFamily="34" charset="0"/>
                <a:cs typeface="Arial" panose="020B0604020202020204" pitchFamily="34" charset="0"/>
              </a:rPr>
              <a:t>P. </a:t>
            </a:r>
            <a:r>
              <a:rPr lang="en-US" sz="2500" dirty="0" err="1">
                <a:latin typeface="Arial" panose="020B0604020202020204" pitchFamily="34" charset="0"/>
                <a:cs typeface="Arial" panose="020B0604020202020204" pitchFamily="34" charset="0"/>
              </a:rPr>
              <a:t>Sikivie</a:t>
            </a:r>
            <a:r>
              <a:rPr lang="en-US" sz="2500" dirty="0">
                <a:latin typeface="Arial" panose="020B0604020202020204" pitchFamily="34" charset="0"/>
                <a:cs typeface="Arial" panose="020B0604020202020204" pitchFamily="34" charset="0"/>
              </a:rPr>
              <a:t> principle of </a:t>
            </a:r>
            <a:r>
              <a:rPr lang="en-US" sz="2500" dirty="0" err="1">
                <a:latin typeface="Arial" panose="020B0604020202020204" pitchFamily="34" charset="0"/>
                <a:cs typeface="Arial" panose="020B0604020202020204" pitchFamily="34" charset="0"/>
              </a:rPr>
              <a:t>haloscope</a:t>
            </a:r>
            <a:r>
              <a:rPr lang="en-US" sz="2500" dirty="0">
                <a:latin typeface="Arial" panose="020B0604020202020204" pitchFamily="34" charset="0"/>
                <a:cs typeface="Arial" panose="020B0604020202020204" pitchFamily="34" charset="0"/>
              </a:rPr>
              <a:t> search experiment</a:t>
            </a:r>
          </a:p>
          <a:p>
            <a:pPr marL="457200" indent="-457200">
              <a:lnSpc>
                <a:spcPct val="150000"/>
              </a:lnSpc>
              <a:buAutoNum type="arabicPeriod"/>
            </a:pPr>
            <a:r>
              <a:rPr lang="en-US" sz="2500" dirty="0">
                <a:latin typeface="Arial" panose="020B0604020202020204" pitchFamily="34" charset="0"/>
                <a:cs typeface="Arial" panose="020B0604020202020204" pitchFamily="34" charset="0"/>
              </a:rPr>
              <a:t>New detection principle</a:t>
            </a:r>
          </a:p>
          <a:p>
            <a:pPr marL="457200" indent="-457200">
              <a:lnSpc>
                <a:spcPct val="150000"/>
              </a:lnSpc>
              <a:buAutoNum type="arabicPeriod"/>
            </a:pPr>
            <a:r>
              <a:rPr lang="en-US" sz="2500" dirty="0">
                <a:latin typeface="Arial" panose="020B0604020202020204" pitchFamily="34" charset="0"/>
                <a:cs typeface="Arial" panose="020B0604020202020204" pitchFamily="34" charset="0"/>
              </a:rPr>
              <a:t>Zeptojoule Microwave </a:t>
            </a:r>
            <a:r>
              <a:rPr lang="en-US" sz="2500" dirty="0" err="1">
                <a:latin typeface="Arial" panose="020B0604020202020204" pitchFamily="34" charset="0"/>
                <a:cs typeface="Arial" panose="020B0604020202020204" pitchFamily="34" charset="0"/>
              </a:rPr>
              <a:t>Nanobolometer</a:t>
            </a:r>
            <a:endParaRPr lang="en-US" sz="2500" dirty="0">
              <a:latin typeface="Arial" panose="020B0604020202020204" pitchFamily="34" charset="0"/>
              <a:cs typeface="Arial" panose="020B0604020202020204" pitchFamily="34" charset="0"/>
            </a:endParaRPr>
          </a:p>
          <a:p>
            <a:pPr marL="457200" indent="-457200">
              <a:lnSpc>
                <a:spcPct val="150000"/>
              </a:lnSpc>
              <a:buAutoNum type="arabicPeriod"/>
            </a:pPr>
            <a:r>
              <a:rPr lang="en-US" sz="2500" dirty="0">
                <a:latin typeface="Arial" panose="020B0604020202020204" pitchFamily="34" charset="0"/>
                <a:cs typeface="Arial" panose="020B0604020202020204" pitchFamily="34" charset="0"/>
              </a:rPr>
              <a:t>Axion search readout based on the power bolometer</a:t>
            </a:r>
          </a:p>
        </p:txBody>
      </p:sp>
      <p:sp>
        <p:nvSpPr>
          <p:cNvPr id="2" name="Slide Number Placeholder 1">
            <a:extLst>
              <a:ext uri="{FF2B5EF4-FFF2-40B4-BE49-F238E27FC236}">
                <a16:creationId xmlns:a16="http://schemas.microsoft.com/office/drawing/2014/main" id="{27C89DCC-DB54-4CC3-B1AE-332C9E21805E}"/>
              </a:ext>
            </a:extLst>
          </p:cNvPr>
          <p:cNvSpPr>
            <a:spLocks noGrp="1"/>
          </p:cNvSpPr>
          <p:nvPr>
            <p:ph type="sldNum" sz="quarter" idx="12"/>
          </p:nvPr>
        </p:nvSpPr>
        <p:spPr>
          <a:xfrm>
            <a:off x="11727180" y="6492875"/>
            <a:ext cx="464820" cy="365125"/>
          </a:xfrm>
        </p:spPr>
        <p:txBody>
          <a:bodyPr/>
          <a:lstStyle/>
          <a:p>
            <a:fld id="{009814FA-236F-4B59-B245-B408A2B5883A}" type="slidenum">
              <a:rPr lang="en-US" smtClean="0"/>
              <a:t>2</a:t>
            </a:fld>
            <a:endParaRPr lang="en-US" dirty="0"/>
          </a:p>
        </p:txBody>
      </p:sp>
      <p:pic>
        <p:nvPicPr>
          <p:cNvPr id="7" name="그림 7">
            <a:extLst>
              <a:ext uri="{FF2B5EF4-FFF2-40B4-BE49-F238E27FC236}">
                <a16:creationId xmlns:a16="http://schemas.microsoft.com/office/drawing/2014/main" id="{B4C24166-7247-4644-9B7F-BCAEBB36860C}"/>
              </a:ext>
            </a:extLst>
          </p:cNvPr>
          <p:cNvPicPr>
            <a:picLocks noChangeAspect="1"/>
          </p:cNvPicPr>
          <p:nvPr/>
        </p:nvPicPr>
        <p:blipFill rotWithShape="1">
          <a:blip r:embed="rId3">
            <a:extLst>
              <a:ext uri="{28A0092B-C50C-407E-A947-70E740481C1C}">
                <a14:useLocalDpi xmlns:a14="http://schemas.microsoft.com/office/drawing/2010/main" val="0"/>
              </a:ext>
            </a:extLst>
          </a:blip>
          <a:srcRect l="16108" r="30208"/>
          <a:stretch/>
        </p:blipFill>
        <p:spPr>
          <a:xfrm>
            <a:off x="8869680" y="178542"/>
            <a:ext cx="2618461" cy="6503396"/>
          </a:xfrm>
          <a:prstGeom prst="rect">
            <a:avLst/>
          </a:prstGeom>
        </p:spPr>
      </p:pic>
    </p:spTree>
    <p:extLst>
      <p:ext uri="{BB962C8B-B14F-4D97-AF65-F5344CB8AC3E}">
        <p14:creationId xmlns:p14="http://schemas.microsoft.com/office/powerpoint/2010/main" val="1484441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A15014-D138-4B23-A08A-98A70F69979C}"/>
              </a:ext>
            </a:extLst>
          </p:cNvPr>
          <p:cNvSpPr>
            <a:spLocks noGrp="1"/>
          </p:cNvSpPr>
          <p:nvPr>
            <p:ph type="sldNum" sz="quarter" idx="12"/>
          </p:nvPr>
        </p:nvSpPr>
        <p:spPr>
          <a:xfrm>
            <a:off x="11788371" y="6479057"/>
            <a:ext cx="419099" cy="365125"/>
          </a:xfrm>
        </p:spPr>
        <p:txBody>
          <a:bodyPr/>
          <a:lstStyle/>
          <a:p>
            <a:fld id="{009814FA-236F-4B59-B245-B408A2B5883A}" type="slidenum">
              <a:rPr lang="en-US" smtClean="0"/>
              <a:t>3</a:t>
            </a:fld>
            <a:endParaRPr lang="en-US"/>
          </a:p>
        </p:txBody>
      </p:sp>
      <p:sp>
        <p:nvSpPr>
          <p:cNvPr id="6" name="Title 1">
            <a:extLst>
              <a:ext uri="{FF2B5EF4-FFF2-40B4-BE49-F238E27FC236}">
                <a16:creationId xmlns:a16="http://schemas.microsoft.com/office/drawing/2014/main" id="{1F6386F9-0FFD-4F40-A93F-458D0C3F2482}"/>
              </a:ext>
            </a:extLst>
          </p:cNvPr>
          <p:cNvSpPr txBox="1">
            <a:spLocks/>
          </p:cNvSpPr>
          <p:nvPr/>
        </p:nvSpPr>
        <p:spPr>
          <a:xfrm>
            <a:off x="0" y="176654"/>
            <a:ext cx="6686550" cy="504383"/>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000" dirty="0">
                <a:latin typeface="Arial" panose="020B0604020202020204" pitchFamily="34" charset="0"/>
                <a:cs typeface="Arial" panose="020B0604020202020204" pitchFamily="34" charset="0"/>
              </a:rPr>
              <a:t>Motivation. </a:t>
            </a:r>
            <a:r>
              <a:rPr lang="en-US" sz="3000" dirty="0" err="1">
                <a:latin typeface="Arial" panose="020B0604020202020204" pitchFamily="34" charset="0"/>
                <a:cs typeface="Arial" panose="020B0604020202020204" pitchFamily="34" charset="0"/>
              </a:rPr>
              <a:t>Haloscope</a:t>
            </a:r>
            <a:r>
              <a:rPr lang="en-US" sz="3000" dirty="0">
                <a:latin typeface="Arial" panose="020B0604020202020204" pitchFamily="34" charset="0"/>
                <a:cs typeface="Arial" panose="020B0604020202020204" pitchFamily="34" charset="0"/>
              </a:rPr>
              <a:t> search experiment</a:t>
            </a:r>
          </a:p>
        </p:txBody>
      </p:sp>
      <p:sp>
        <p:nvSpPr>
          <p:cNvPr id="8" name="Rectangle 7">
            <a:extLst>
              <a:ext uri="{FF2B5EF4-FFF2-40B4-BE49-F238E27FC236}">
                <a16:creationId xmlns:a16="http://schemas.microsoft.com/office/drawing/2014/main" id="{7F99B9E1-AF73-4412-BDA3-11698520289C}"/>
              </a:ext>
            </a:extLst>
          </p:cNvPr>
          <p:cNvSpPr/>
          <p:nvPr/>
        </p:nvSpPr>
        <p:spPr>
          <a:xfrm>
            <a:off x="64764" y="814159"/>
            <a:ext cx="5683420" cy="338554"/>
          </a:xfrm>
          <a:prstGeom prst="rect">
            <a:avLst/>
          </a:prstGeom>
        </p:spPr>
        <p:txBody>
          <a:bodyPr wrap="square">
            <a:spAutoFit/>
          </a:bodyPr>
          <a:lstStyle/>
          <a:p>
            <a:r>
              <a:rPr lang="en-US" altLang="ko-KR" sz="1600" dirty="0">
                <a:latin typeface="Arial" panose="020B0604020202020204" pitchFamily="34" charset="0"/>
                <a:cs typeface="Arial" panose="020B0604020202020204" pitchFamily="34" charset="0"/>
              </a:rPr>
              <a:t>The axion search </a:t>
            </a:r>
            <a:r>
              <a:rPr lang="en-US" altLang="ko-KR" sz="1600" dirty="0" err="1">
                <a:latin typeface="Arial" panose="020B0604020202020204" pitchFamily="34" charset="0"/>
                <a:cs typeface="Arial" panose="020B0604020202020204" pitchFamily="34" charset="0"/>
              </a:rPr>
              <a:t>haloscope</a:t>
            </a:r>
            <a:r>
              <a:rPr lang="en-US" altLang="ko-KR" sz="1600" dirty="0">
                <a:latin typeface="Arial" panose="020B0604020202020204" pitchFamily="34" charset="0"/>
                <a:cs typeface="Arial" panose="020B0604020202020204" pitchFamily="34" charset="0"/>
              </a:rPr>
              <a:t> principal proposed by </a:t>
            </a:r>
            <a:r>
              <a:rPr lang="en-US" altLang="ko-KR" sz="1600" dirty="0" err="1">
                <a:latin typeface="Arial" panose="020B0604020202020204" pitchFamily="34" charset="0"/>
                <a:cs typeface="Arial" panose="020B0604020202020204" pitchFamily="34" charset="0"/>
              </a:rPr>
              <a:t>Sikivie</a:t>
            </a:r>
            <a:r>
              <a:rPr lang="en-US" altLang="ko-KR" sz="1600" dirty="0">
                <a:latin typeface="Arial" panose="020B0604020202020204" pitchFamily="34" charset="0"/>
                <a:cs typeface="Arial" panose="020B0604020202020204" pitchFamily="34" charset="0"/>
              </a:rPr>
              <a:t> [1]:</a:t>
            </a:r>
            <a:endParaRPr lang="en-US" sz="1600"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865C524E-5A37-45A1-9BA3-664801D1B2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370" y="1790218"/>
            <a:ext cx="7320979" cy="4566132"/>
          </a:xfrm>
          <a:prstGeom prst="rect">
            <a:avLst/>
          </a:prstGeom>
        </p:spPr>
      </p:pic>
      <p:sp>
        <p:nvSpPr>
          <p:cNvPr id="10" name="Oval 9">
            <a:extLst>
              <a:ext uri="{FF2B5EF4-FFF2-40B4-BE49-F238E27FC236}">
                <a16:creationId xmlns:a16="http://schemas.microsoft.com/office/drawing/2014/main" id="{FFDC0CB8-34F6-4EC1-B885-70AB2C8A0036}"/>
              </a:ext>
            </a:extLst>
          </p:cNvPr>
          <p:cNvSpPr/>
          <p:nvPr/>
        </p:nvSpPr>
        <p:spPr>
          <a:xfrm>
            <a:off x="3222853" y="1836381"/>
            <a:ext cx="1577748" cy="540749"/>
          </a:xfrm>
          <a:prstGeom prst="ellipse">
            <a:avLst/>
          </a:prstGeom>
          <a:noFill/>
          <a:ln w="508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8D37B84-3939-4E94-810D-5C38F113809F}"/>
              </a:ext>
            </a:extLst>
          </p:cNvPr>
          <p:cNvSpPr/>
          <p:nvPr/>
        </p:nvSpPr>
        <p:spPr>
          <a:xfrm>
            <a:off x="5512804" y="2106755"/>
            <a:ext cx="1109224" cy="1238865"/>
          </a:xfrm>
          <a:prstGeom prst="ellipse">
            <a:avLst/>
          </a:prstGeom>
          <a:noFill/>
          <a:ln w="508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a:extLst>
              <a:ext uri="{FF2B5EF4-FFF2-40B4-BE49-F238E27FC236}">
                <a16:creationId xmlns:a16="http://schemas.microsoft.com/office/drawing/2014/main" id="{8557E45C-EC10-4357-B614-1308C7B81EB7}"/>
              </a:ext>
            </a:extLst>
          </p:cNvPr>
          <p:cNvSpPr txBox="1"/>
          <p:nvPr/>
        </p:nvSpPr>
        <p:spPr>
          <a:xfrm>
            <a:off x="0" y="6465240"/>
            <a:ext cx="2803656" cy="392760"/>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18281" tIns="118281" rIns="118281" bIns="118281" anchor="t">
            <a:spAutoFit/>
          </a:bodyPr>
          <a:lstStyle>
            <a:lvl1pPr>
              <a:defRPr sz="2800" b="0">
                <a:latin typeface="Times New Roman"/>
                <a:ea typeface="Times New Roman"/>
                <a:cs typeface="Times New Roman"/>
                <a:sym typeface="Times New Roman"/>
              </a:defRPr>
            </a:lvl1pPr>
          </a:lstStyle>
          <a:p>
            <a:r>
              <a:rPr lang="en-US" altLang="ko-KR" sz="1000" dirty="0">
                <a:latin typeface="+mn-lt"/>
                <a:cs typeface="Arial" panose="020B0604020202020204" pitchFamily="34" charset="0"/>
              </a:rPr>
              <a:t>[1] P. </a:t>
            </a:r>
            <a:r>
              <a:rPr lang="en-US" altLang="ko-KR" sz="1000" dirty="0" err="1">
                <a:latin typeface="+mn-lt"/>
                <a:cs typeface="Arial" panose="020B0604020202020204" pitchFamily="34" charset="0"/>
              </a:rPr>
              <a:t>Sikivie</a:t>
            </a:r>
            <a:r>
              <a:rPr lang="en-US" altLang="ko-KR" sz="1000" dirty="0">
                <a:latin typeface="+mn-lt"/>
                <a:cs typeface="Arial" panose="020B0604020202020204" pitchFamily="34" charset="0"/>
              </a:rPr>
              <a:t>, </a:t>
            </a:r>
            <a:r>
              <a:rPr lang="en-US" altLang="ko-KR" sz="1000" i="1" dirty="0">
                <a:latin typeface="+mn-lt"/>
                <a:cs typeface="Arial" panose="020B0604020202020204" pitchFamily="34" charset="0"/>
              </a:rPr>
              <a:t>Phys. Rev. Lett.</a:t>
            </a:r>
            <a:r>
              <a:rPr lang="en-US" altLang="ko-KR" sz="1000" dirty="0">
                <a:latin typeface="+mn-lt"/>
                <a:cs typeface="Arial" panose="020B0604020202020204" pitchFamily="34" charset="0"/>
              </a:rPr>
              <a:t> </a:t>
            </a:r>
            <a:r>
              <a:rPr lang="en-US" altLang="ko-KR" sz="1000" b="1" dirty="0">
                <a:latin typeface="+mn-lt"/>
                <a:cs typeface="Arial" panose="020B0604020202020204" pitchFamily="34" charset="0"/>
              </a:rPr>
              <a:t>1983</a:t>
            </a:r>
            <a:r>
              <a:rPr lang="en-US" altLang="ko-KR" sz="1000" dirty="0">
                <a:latin typeface="+mn-lt"/>
                <a:cs typeface="Arial" panose="020B0604020202020204" pitchFamily="34" charset="0"/>
              </a:rPr>
              <a:t>, </a:t>
            </a:r>
            <a:r>
              <a:rPr lang="en-US" altLang="ko-KR" sz="1000" i="1" dirty="0">
                <a:latin typeface="+mn-lt"/>
                <a:cs typeface="Arial" panose="020B0604020202020204" pitchFamily="34" charset="0"/>
              </a:rPr>
              <a:t>51</a:t>
            </a:r>
            <a:r>
              <a:rPr lang="en-US" altLang="ko-KR" sz="1000" dirty="0">
                <a:latin typeface="+mn-lt"/>
                <a:cs typeface="Arial" panose="020B0604020202020204" pitchFamily="34" charset="0"/>
              </a:rPr>
              <a:t>, 1415.</a:t>
            </a:r>
            <a:r>
              <a:rPr lang="en-US" altLang="ko-KR" sz="1000" b="1" dirty="0">
                <a:latin typeface="+mn-lt"/>
                <a:cs typeface="Arial" panose="020B0604020202020204" pitchFamily="34" charset="0"/>
              </a:rPr>
              <a:t> </a:t>
            </a:r>
          </a:p>
        </p:txBody>
      </p:sp>
      <p:pic>
        <p:nvPicPr>
          <p:cNvPr id="32" name="Picture 31">
            <a:extLst>
              <a:ext uri="{FF2B5EF4-FFF2-40B4-BE49-F238E27FC236}">
                <a16:creationId xmlns:a16="http://schemas.microsoft.com/office/drawing/2014/main" id="{F0FEAA21-6AD4-41BD-AC5A-5EE9406E3102}"/>
              </a:ext>
            </a:extLst>
          </p:cNvPr>
          <p:cNvPicPr>
            <a:picLocks noChangeAspect="1"/>
          </p:cNvPicPr>
          <p:nvPr/>
        </p:nvPicPr>
        <p:blipFill>
          <a:blip r:embed="rId4"/>
          <a:stretch>
            <a:fillRect/>
          </a:stretch>
        </p:blipFill>
        <p:spPr>
          <a:xfrm>
            <a:off x="7099964" y="501650"/>
            <a:ext cx="5107506" cy="1023416"/>
          </a:xfrm>
          <a:prstGeom prst="rect">
            <a:avLst/>
          </a:prstGeom>
        </p:spPr>
      </p:pic>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AD0350BA-4306-471C-8FC8-1230810D9FA9}"/>
                  </a:ext>
                </a:extLst>
              </p:cNvPr>
              <p:cNvSpPr/>
              <p:nvPr/>
            </p:nvSpPr>
            <p:spPr>
              <a:xfrm>
                <a:off x="8928806" y="2301921"/>
                <a:ext cx="1469761" cy="88280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kumimoji="1" lang="en-US" altLang="ko-KR" sz="2200" i="1">
                              <a:latin typeface="Cambria Math" panose="02040503050406030204" pitchFamily="18" charset="0"/>
                              <a:cs typeface="Times New Roman" panose="02020603050405020304" pitchFamily="18" charset="0"/>
                            </a:rPr>
                          </m:ctrlPr>
                        </m:fPr>
                        <m:num>
                          <m:r>
                            <a:rPr kumimoji="1" lang="en-US" altLang="ko-KR" sz="2200" i="1">
                              <a:latin typeface="Cambria Math" panose="02040503050406030204" pitchFamily="18" charset="0"/>
                              <a:cs typeface="Times New Roman" panose="02020603050405020304" pitchFamily="18" charset="0"/>
                            </a:rPr>
                            <m:t>𝑑𝑓</m:t>
                          </m:r>
                        </m:num>
                        <m:den>
                          <m:r>
                            <a:rPr kumimoji="1" lang="en-US" altLang="ko-KR" sz="2200" i="1">
                              <a:latin typeface="Cambria Math" panose="02040503050406030204" pitchFamily="18" charset="0"/>
                              <a:cs typeface="Times New Roman" panose="02020603050405020304" pitchFamily="18" charset="0"/>
                            </a:rPr>
                            <m:t>𝑑𝑡</m:t>
                          </m:r>
                        </m:den>
                      </m:f>
                      <m:r>
                        <a:rPr kumimoji="1" lang="en-US" altLang="ko-KR" sz="2200" i="1">
                          <a:latin typeface="Cambria Math" panose="02040503050406030204" pitchFamily="18" charset="0"/>
                          <a:cs typeface="Times New Roman" panose="02020603050405020304" pitchFamily="18" charset="0"/>
                        </a:rPr>
                        <m:t> ~ </m:t>
                      </m:r>
                      <m:f>
                        <m:fPr>
                          <m:ctrlPr>
                            <a:rPr kumimoji="1" lang="en-US" altLang="ko-KR" sz="2200" i="1">
                              <a:latin typeface="Cambria Math" panose="02040503050406030204" pitchFamily="18" charset="0"/>
                              <a:cs typeface="Times New Roman" panose="02020603050405020304" pitchFamily="18" charset="0"/>
                            </a:rPr>
                          </m:ctrlPr>
                        </m:fPr>
                        <m:num>
                          <m:sSubSup>
                            <m:sSubSupPr>
                              <m:ctrlPr>
                                <a:rPr kumimoji="1" lang="en-US" altLang="ko-KR" sz="2200" i="1">
                                  <a:latin typeface="Cambria Math" panose="02040503050406030204" pitchFamily="18" charset="0"/>
                                  <a:cs typeface="Times New Roman" panose="02020603050405020304" pitchFamily="18" charset="0"/>
                                </a:rPr>
                              </m:ctrlPr>
                            </m:sSubSupPr>
                            <m:e>
                              <m:r>
                                <a:rPr kumimoji="1" lang="en-US" altLang="ko-KR" sz="2200" i="1">
                                  <a:latin typeface="Cambria Math" panose="02040503050406030204" pitchFamily="18" charset="0"/>
                                  <a:cs typeface="Times New Roman" panose="02020603050405020304" pitchFamily="18" charset="0"/>
                                </a:rPr>
                                <m:t>𝐵</m:t>
                              </m:r>
                            </m:e>
                            <m:sub>
                              <m:r>
                                <a:rPr kumimoji="1" lang="en-US" altLang="ko-KR" sz="2200" i="1">
                                  <a:latin typeface="Cambria Math" panose="02040503050406030204" pitchFamily="18" charset="0"/>
                                  <a:cs typeface="Times New Roman" panose="02020603050405020304" pitchFamily="18" charset="0"/>
                                </a:rPr>
                                <m:t>0</m:t>
                              </m:r>
                            </m:sub>
                            <m:sup>
                              <m:r>
                                <a:rPr kumimoji="1" lang="en-US" altLang="ko-KR" sz="2200" i="1">
                                  <a:latin typeface="Cambria Math" panose="02040503050406030204" pitchFamily="18" charset="0"/>
                                  <a:cs typeface="Times New Roman" panose="02020603050405020304" pitchFamily="18" charset="0"/>
                                </a:rPr>
                                <m:t>4</m:t>
                              </m:r>
                            </m:sup>
                          </m:sSubSup>
                        </m:num>
                        <m:den>
                          <m:sSubSup>
                            <m:sSubSupPr>
                              <m:ctrlPr>
                                <a:rPr kumimoji="1" lang="en-US" altLang="ko-KR" sz="2200" i="1">
                                  <a:latin typeface="Cambria Math" panose="02040503050406030204" pitchFamily="18" charset="0"/>
                                  <a:cs typeface="Times New Roman" panose="02020603050405020304" pitchFamily="18" charset="0"/>
                                </a:rPr>
                              </m:ctrlPr>
                            </m:sSubSupPr>
                            <m:e>
                              <m:r>
                                <a:rPr kumimoji="1" lang="en-US" altLang="ko-KR" sz="2200" i="1">
                                  <a:latin typeface="Cambria Math" panose="02040503050406030204" pitchFamily="18" charset="0"/>
                                  <a:cs typeface="Times New Roman" panose="02020603050405020304" pitchFamily="18" charset="0"/>
                                </a:rPr>
                                <m:t>𝑇</m:t>
                              </m:r>
                            </m:e>
                            <m:sub>
                              <m:r>
                                <a:rPr kumimoji="1" lang="en-US" altLang="ko-KR" sz="2200" i="1">
                                  <a:latin typeface="Cambria Math" panose="02040503050406030204" pitchFamily="18" charset="0"/>
                                  <a:cs typeface="Times New Roman" panose="02020603050405020304" pitchFamily="18" charset="0"/>
                                </a:rPr>
                                <m:t>𝑠𝑦𝑠</m:t>
                              </m:r>
                            </m:sub>
                            <m:sup>
                              <m:r>
                                <a:rPr kumimoji="1" lang="en-US" altLang="ko-KR" sz="2200" i="1">
                                  <a:latin typeface="Cambria Math" panose="02040503050406030204" pitchFamily="18" charset="0"/>
                                  <a:cs typeface="Times New Roman" panose="02020603050405020304" pitchFamily="18" charset="0"/>
                                </a:rPr>
                                <m:t>2</m:t>
                              </m:r>
                            </m:sup>
                          </m:sSubSup>
                        </m:den>
                      </m:f>
                    </m:oMath>
                  </m:oMathPara>
                </a14:m>
                <a:endParaRPr lang="en-US" sz="2200" dirty="0"/>
              </a:p>
            </p:txBody>
          </p:sp>
        </mc:Choice>
        <mc:Fallback xmlns="">
          <p:sp>
            <p:nvSpPr>
              <p:cNvPr id="33" name="Rectangle 32">
                <a:extLst>
                  <a:ext uri="{FF2B5EF4-FFF2-40B4-BE49-F238E27FC236}">
                    <a16:creationId xmlns:a16="http://schemas.microsoft.com/office/drawing/2014/main" id="{AD0350BA-4306-471C-8FC8-1230810D9FA9}"/>
                  </a:ext>
                </a:extLst>
              </p:cNvPr>
              <p:cNvSpPr>
                <a:spLocks noRot="1" noChangeAspect="1" noMove="1" noResize="1" noEditPoints="1" noAdjustHandles="1" noChangeArrowheads="1" noChangeShapeType="1" noTextEdit="1"/>
              </p:cNvSpPr>
              <p:nvPr/>
            </p:nvSpPr>
            <p:spPr>
              <a:xfrm>
                <a:off x="8928806" y="2301921"/>
                <a:ext cx="1469761" cy="882806"/>
              </a:xfrm>
              <a:prstGeom prst="rect">
                <a:avLst/>
              </a:prstGeom>
              <a:blipFill>
                <a:blip r:embed="rId5"/>
                <a:stretch>
                  <a:fillRect/>
                </a:stretch>
              </a:blipFill>
            </p:spPr>
            <p:txBody>
              <a:bodyPr/>
              <a:lstStyle/>
              <a:p>
                <a:r>
                  <a:rPr lang="en-US">
                    <a:noFill/>
                  </a:rPr>
                  <a:t> </a:t>
                </a:r>
              </a:p>
            </p:txBody>
          </p:sp>
        </mc:Fallback>
      </mc:AlternateContent>
      <p:sp>
        <p:nvSpPr>
          <p:cNvPr id="34" name="Arrow: Right 33">
            <a:extLst>
              <a:ext uri="{FF2B5EF4-FFF2-40B4-BE49-F238E27FC236}">
                <a16:creationId xmlns:a16="http://schemas.microsoft.com/office/drawing/2014/main" id="{8D28FC44-CC49-473D-ABDE-1D9EFC71F2D8}"/>
              </a:ext>
            </a:extLst>
          </p:cNvPr>
          <p:cNvSpPr/>
          <p:nvPr/>
        </p:nvSpPr>
        <p:spPr>
          <a:xfrm rot="5400000">
            <a:off x="9461212" y="1781764"/>
            <a:ext cx="524539" cy="3132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C7053B6E-E964-40F2-A828-265E06BA7784}"/>
              </a:ext>
            </a:extLst>
          </p:cNvPr>
          <p:cNvSpPr/>
          <p:nvPr/>
        </p:nvSpPr>
        <p:spPr>
          <a:xfrm>
            <a:off x="10713821" y="2514008"/>
            <a:ext cx="466794" cy="369332"/>
          </a:xfrm>
          <a:prstGeom prst="rect">
            <a:avLst/>
          </a:prstGeom>
        </p:spPr>
        <p:txBody>
          <a:bodyPr wrap="none">
            <a:spAutoFit/>
          </a:bodyPr>
          <a:lstStyle/>
          <a:p>
            <a:r>
              <a:rPr kumimoji="1" lang="en-US" altLang="ko-KR" dirty="0">
                <a:latin typeface="Arial" panose="020B0604020202020204" pitchFamily="34" charset="0"/>
                <a:cs typeface="Arial" panose="020B0604020202020204" pitchFamily="34" charset="0"/>
              </a:rPr>
              <a:t>(1)</a:t>
            </a:r>
            <a:endParaRPr lang="en-US" dirty="0"/>
          </a:p>
        </p:txBody>
      </p:sp>
      <p:sp>
        <p:nvSpPr>
          <p:cNvPr id="36" name="Rectangle 35">
            <a:extLst>
              <a:ext uri="{FF2B5EF4-FFF2-40B4-BE49-F238E27FC236}">
                <a16:creationId xmlns:a16="http://schemas.microsoft.com/office/drawing/2014/main" id="{C333C0C1-CF07-4C1A-B1A4-7A7B5AF344C5}"/>
              </a:ext>
            </a:extLst>
          </p:cNvPr>
          <p:cNvSpPr/>
          <p:nvPr/>
        </p:nvSpPr>
        <p:spPr>
          <a:xfrm>
            <a:off x="9738031" y="2697951"/>
            <a:ext cx="597406" cy="491025"/>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F9BAE10-925C-4F46-B18F-9D9AB7A8CCF8}"/>
              </a:ext>
            </a:extLst>
          </p:cNvPr>
          <p:cNvSpPr/>
          <p:nvPr/>
        </p:nvSpPr>
        <p:spPr>
          <a:xfrm>
            <a:off x="9359901" y="1129337"/>
            <a:ext cx="520228" cy="330373"/>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Connector: Elbow 40">
            <a:extLst>
              <a:ext uri="{FF2B5EF4-FFF2-40B4-BE49-F238E27FC236}">
                <a16:creationId xmlns:a16="http://schemas.microsoft.com/office/drawing/2014/main" id="{F910B0B6-F791-4557-8238-EE5C92080C30}"/>
              </a:ext>
            </a:extLst>
          </p:cNvPr>
          <p:cNvCxnSpPr>
            <a:cxnSpLocks/>
            <a:stCxn id="11" idx="4"/>
          </p:cNvCxnSpPr>
          <p:nvPr/>
        </p:nvCxnSpPr>
        <p:spPr>
          <a:xfrm rot="16200000" flipH="1">
            <a:off x="6852256" y="2560780"/>
            <a:ext cx="128957" cy="1698636"/>
          </a:xfrm>
          <a:prstGeom prst="bentConnector2">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or: Elbow 42">
            <a:extLst>
              <a:ext uri="{FF2B5EF4-FFF2-40B4-BE49-F238E27FC236}">
                <a16:creationId xmlns:a16="http://schemas.microsoft.com/office/drawing/2014/main" id="{7C948420-F2F5-48D9-B444-9D9E6089E747}"/>
              </a:ext>
            </a:extLst>
          </p:cNvPr>
          <p:cNvCxnSpPr>
            <a:cxnSpLocks/>
            <a:endCxn id="66" idx="1"/>
          </p:cNvCxnSpPr>
          <p:nvPr/>
        </p:nvCxnSpPr>
        <p:spPr>
          <a:xfrm rot="16200000" flipH="1">
            <a:off x="5978850" y="3562894"/>
            <a:ext cx="1894816" cy="1717686"/>
          </a:xfrm>
          <a:prstGeom prst="bentConnector2">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91EBAB8E-6974-4BFB-805E-4BE8AE717F67}"/>
              </a:ext>
            </a:extLst>
          </p:cNvPr>
          <p:cNvSpPr/>
          <p:nvPr/>
        </p:nvSpPr>
        <p:spPr>
          <a:xfrm>
            <a:off x="7766050" y="3320689"/>
            <a:ext cx="4038600" cy="307777"/>
          </a:xfrm>
          <a:prstGeom prst="rect">
            <a:avLst/>
          </a:prstGeom>
        </p:spPr>
        <p:txBody>
          <a:bodyPr wrap="square">
            <a:spAutoFit/>
          </a:bodyPr>
          <a:lstStyle/>
          <a:p>
            <a:r>
              <a:rPr lang="en-US" altLang="ko-KR" sz="1400" dirty="0">
                <a:cs typeface="Arial" panose="020B0604020202020204" pitchFamily="34" charset="0"/>
              </a:rPr>
              <a:t>High electron mobility transistor amplifier (HEMT)</a:t>
            </a:r>
            <a:endParaRPr lang="en-US" sz="1400" dirty="0"/>
          </a:p>
        </p:txBody>
      </p:sp>
      <p:sp>
        <p:nvSpPr>
          <p:cNvPr id="66" name="Rectangle 65">
            <a:extLst>
              <a:ext uri="{FF2B5EF4-FFF2-40B4-BE49-F238E27FC236}">
                <a16:creationId xmlns:a16="http://schemas.microsoft.com/office/drawing/2014/main" id="{21397FE3-BF42-4E44-A827-6D4E13D88263}"/>
              </a:ext>
            </a:extLst>
          </p:cNvPr>
          <p:cNvSpPr/>
          <p:nvPr/>
        </p:nvSpPr>
        <p:spPr>
          <a:xfrm>
            <a:off x="7785101" y="5215256"/>
            <a:ext cx="3149600" cy="307777"/>
          </a:xfrm>
          <a:prstGeom prst="rect">
            <a:avLst/>
          </a:prstGeom>
        </p:spPr>
        <p:txBody>
          <a:bodyPr wrap="square">
            <a:spAutoFit/>
          </a:bodyPr>
          <a:lstStyle/>
          <a:p>
            <a:r>
              <a:rPr lang="en-US" altLang="ko-KR" sz="1400" dirty="0">
                <a:cs typeface="Arial" panose="020B0604020202020204" pitchFamily="34" charset="0"/>
              </a:rPr>
              <a:t>Josephson parametric amplifier (JPA)</a:t>
            </a:r>
            <a:endParaRPr lang="en-US" sz="1400" dirty="0"/>
          </a:p>
        </p:txBody>
      </p:sp>
      <p:pic>
        <p:nvPicPr>
          <p:cNvPr id="70" name="Picture 69">
            <a:extLst>
              <a:ext uri="{FF2B5EF4-FFF2-40B4-BE49-F238E27FC236}">
                <a16:creationId xmlns:a16="http://schemas.microsoft.com/office/drawing/2014/main" id="{0EC28830-2473-4E86-823D-35D10786DE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77375" y="3369262"/>
            <a:ext cx="2758062" cy="1835365"/>
          </a:xfrm>
          <a:prstGeom prst="rect">
            <a:avLst/>
          </a:prstGeom>
        </p:spPr>
      </p:pic>
      <p:pic>
        <p:nvPicPr>
          <p:cNvPr id="77" name="Picture 76">
            <a:extLst>
              <a:ext uri="{FF2B5EF4-FFF2-40B4-BE49-F238E27FC236}">
                <a16:creationId xmlns:a16="http://schemas.microsoft.com/office/drawing/2014/main" id="{00A76482-A063-4C78-9B0C-149EFE094032}"/>
              </a:ext>
            </a:extLst>
          </p:cNvPr>
          <p:cNvPicPr>
            <a:picLocks noChangeAspect="1"/>
          </p:cNvPicPr>
          <p:nvPr/>
        </p:nvPicPr>
        <p:blipFill rotWithShape="1">
          <a:blip r:embed="rId7">
            <a:extLst>
              <a:ext uri="{28A0092B-C50C-407E-A947-70E740481C1C}">
                <a14:useLocalDpi xmlns:a14="http://schemas.microsoft.com/office/drawing/2010/main" val="0"/>
              </a:ext>
            </a:extLst>
          </a:blip>
          <a:srcRect l="66313" t="11624" b="19178"/>
          <a:stretch/>
        </p:blipFill>
        <p:spPr>
          <a:xfrm>
            <a:off x="8084574" y="5442285"/>
            <a:ext cx="1800784" cy="1394856"/>
          </a:xfrm>
          <a:prstGeom prst="rect">
            <a:avLst/>
          </a:prstGeom>
        </p:spPr>
      </p:pic>
      <p:sp>
        <p:nvSpPr>
          <p:cNvPr id="78" name="Rectangle 77">
            <a:extLst>
              <a:ext uri="{FF2B5EF4-FFF2-40B4-BE49-F238E27FC236}">
                <a16:creationId xmlns:a16="http://schemas.microsoft.com/office/drawing/2014/main" id="{C4552AA8-41AB-49B7-8E29-1C6A6E790E8B}"/>
              </a:ext>
            </a:extLst>
          </p:cNvPr>
          <p:cNvSpPr/>
          <p:nvPr/>
        </p:nvSpPr>
        <p:spPr>
          <a:xfrm>
            <a:off x="10015720" y="4073284"/>
            <a:ext cx="1123202" cy="523220"/>
          </a:xfrm>
          <a:prstGeom prst="rect">
            <a:avLst/>
          </a:prstGeom>
        </p:spPr>
        <p:txBody>
          <a:bodyPr wrap="square">
            <a:spAutoFit/>
          </a:bodyPr>
          <a:lstStyle/>
          <a:p>
            <a:r>
              <a:rPr lang="en-US" altLang="ko-KR" sz="1400" dirty="0">
                <a:latin typeface="Arial" panose="020B0604020202020204" pitchFamily="34" charset="0"/>
                <a:cs typeface="Arial" panose="020B0604020202020204" pitchFamily="34" charset="0"/>
              </a:rPr>
              <a:t>G ~ 30 dB,</a:t>
            </a:r>
          </a:p>
          <a:p>
            <a:r>
              <a:rPr lang="en-US" sz="1400" dirty="0">
                <a:latin typeface="Arial" panose="020B0604020202020204" pitchFamily="34" charset="0"/>
                <a:cs typeface="Arial" panose="020B0604020202020204" pitchFamily="34" charset="0"/>
              </a:rPr>
              <a:t>T</a:t>
            </a:r>
            <a:r>
              <a:rPr lang="en-US" sz="1400" baseline="-25000" dirty="0">
                <a:latin typeface="Arial" panose="020B0604020202020204" pitchFamily="34" charset="0"/>
                <a:cs typeface="Arial" panose="020B0604020202020204" pitchFamily="34" charset="0"/>
              </a:rPr>
              <a:t>n</a:t>
            </a:r>
            <a:r>
              <a:rPr lang="en-US" sz="1400" dirty="0">
                <a:latin typeface="Arial" panose="020B0604020202020204" pitchFamily="34" charset="0"/>
                <a:cs typeface="Arial" panose="020B0604020202020204" pitchFamily="34" charset="0"/>
              </a:rPr>
              <a:t> ~ 2 K.</a:t>
            </a:r>
            <a:endParaRPr lang="en-US" sz="1400" dirty="0"/>
          </a:p>
        </p:txBody>
      </p:sp>
      <p:sp>
        <p:nvSpPr>
          <p:cNvPr id="79" name="Rectangle 78">
            <a:extLst>
              <a:ext uri="{FF2B5EF4-FFF2-40B4-BE49-F238E27FC236}">
                <a16:creationId xmlns:a16="http://schemas.microsoft.com/office/drawing/2014/main" id="{80CC46D7-5862-4191-AA3C-77764E2937C2}"/>
              </a:ext>
            </a:extLst>
          </p:cNvPr>
          <p:cNvSpPr/>
          <p:nvPr/>
        </p:nvSpPr>
        <p:spPr>
          <a:xfrm>
            <a:off x="10036734" y="5676684"/>
            <a:ext cx="1123202" cy="523220"/>
          </a:xfrm>
          <a:prstGeom prst="rect">
            <a:avLst/>
          </a:prstGeom>
        </p:spPr>
        <p:txBody>
          <a:bodyPr wrap="square">
            <a:spAutoFit/>
          </a:bodyPr>
          <a:lstStyle/>
          <a:p>
            <a:r>
              <a:rPr lang="en-US" altLang="ko-KR" sz="1400" dirty="0">
                <a:latin typeface="Arial" panose="020B0604020202020204" pitchFamily="34" charset="0"/>
                <a:cs typeface="Arial" panose="020B0604020202020204" pitchFamily="34" charset="0"/>
              </a:rPr>
              <a:t>G ~ 20 dB,</a:t>
            </a:r>
          </a:p>
          <a:p>
            <a:r>
              <a:rPr lang="en-US" sz="1400" dirty="0">
                <a:latin typeface="Arial" panose="020B0604020202020204" pitchFamily="34" charset="0"/>
                <a:cs typeface="Arial" panose="020B0604020202020204" pitchFamily="34" charset="0"/>
              </a:rPr>
              <a:t>T</a:t>
            </a:r>
            <a:r>
              <a:rPr lang="en-US" sz="1400" baseline="-25000" dirty="0">
                <a:latin typeface="Arial" panose="020B0604020202020204" pitchFamily="34" charset="0"/>
                <a:cs typeface="Arial" panose="020B0604020202020204" pitchFamily="34" charset="0"/>
              </a:rPr>
              <a:t>n</a:t>
            </a:r>
            <a:r>
              <a:rPr lang="en-US" sz="1400" dirty="0">
                <a:latin typeface="Arial" panose="020B0604020202020204" pitchFamily="34" charset="0"/>
                <a:cs typeface="Arial" panose="020B0604020202020204" pitchFamily="34" charset="0"/>
              </a:rPr>
              <a:t> ~ 0.1 K.</a:t>
            </a:r>
            <a:endParaRPr lang="en-US" sz="1400" dirty="0"/>
          </a:p>
        </p:txBody>
      </p:sp>
      <p:sp>
        <p:nvSpPr>
          <p:cNvPr id="80" name="Rectangle 79">
            <a:extLst>
              <a:ext uri="{FF2B5EF4-FFF2-40B4-BE49-F238E27FC236}">
                <a16:creationId xmlns:a16="http://schemas.microsoft.com/office/drawing/2014/main" id="{63A54D43-5622-4F2A-B0F3-DD100E6D2F65}"/>
              </a:ext>
            </a:extLst>
          </p:cNvPr>
          <p:cNvSpPr/>
          <p:nvPr/>
        </p:nvSpPr>
        <p:spPr>
          <a:xfrm>
            <a:off x="7663371" y="2568094"/>
            <a:ext cx="1351431" cy="307777"/>
          </a:xfrm>
          <a:prstGeom prst="rect">
            <a:avLst/>
          </a:prstGeom>
        </p:spPr>
        <p:txBody>
          <a:bodyPr wrap="square">
            <a:spAutoFit/>
          </a:bodyPr>
          <a:lstStyle/>
          <a:p>
            <a:r>
              <a:rPr lang="en-US" altLang="ko-KR" sz="1400" dirty="0">
                <a:cs typeface="Arial" panose="020B0604020202020204" pitchFamily="34" charset="0"/>
              </a:rPr>
              <a:t>Scanning rate</a:t>
            </a:r>
            <a:endParaRPr lang="en-US" sz="1400" dirty="0"/>
          </a:p>
        </p:txBody>
      </p:sp>
    </p:spTree>
    <p:extLst>
      <p:ext uri="{BB962C8B-B14F-4D97-AF65-F5344CB8AC3E}">
        <p14:creationId xmlns:p14="http://schemas.microsoft.com/office/powerpoint/2010/main" val="4106534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A15014-D138-4B23-A08A-98A70F69979C}"/>
              </a:ext>
            </a:extLst>
          </p:cNvPr>
          <p:cNvSpPr>
            <a:spLocks noGrp="1"/>
          </p:cNvSpPr>
          <p:nvPr>
            <p:ph type="sldNum" sz="quarter" idx="12"/>
          </p:nvPr>
        </p:nvSpPr>
        <p:spPr>
          <a:xfrm>
            <a:off x="11826240" y="6492875"/>
            <a:ext cx="365760" cy="365125"/>
          </a:xfrm>
        </p:spPr>
        <p:txBody>
          <a:bodyPr/>
          <a:lstStyle/>
          <a:p>
            <a:fld id="{009814FA-236F-4B59-B245-B408A2B5883A}" type="slidenum">
              <a:rPr lang="en-US" smtClean="0"/>
              <a:t>4</a:t>
            </a:fld>
            <a:endParaRPr lang="en-US" dirty="0"/>
          </a:p>
        </p:txBody>
      </p:sp>
      <p:sp>
        <p:nvSpPr>
          <p:cNvPr id="15" name="Title 1">
            <a:extLst>
              <a:ext uri="{FF2B5EF4-FFF2-40B4-BE49-F238E27FC236}">
                <a16:creationId xmlns:a16="http://schemas.microsoft.com/office/drawing/2014/main" id="{96CC32BB-115E-42DB-ABFB-C306759FF855}"/>
              </a:ext>
            </a:extLst>
          </p:cNvPr>
          <p:cNvSpPr txBox="1">
            <a:spLocks/>
          </p:cNvSpPr>
          <p:nvPr/>
        </p:nvSpPr>
        <p:spPr>
          <a:xfrm>
            <a:off x="66928" y="0"/>
            <a:ext cx="3006472" cy="681037"/>
          </a:xfrm>
          <a:prstGeom prst="rect">
            <a:avLst/>
          </a:prstGeom>
        </p:spPr>
        <p:txBody>
          <a:bodyPr vert="horz" lIns="91440" tIns="45720" rIns="91440" bIns="45720" rtlCol="0" anchor="ctr">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en-US" sz="4300" dirty="0">
                <a:latin typeface="Arial" panose="020B0604020202020204" pitchFamily="34" charset="0"/>
                <a:cs typeface="Arial" panose="020B0604020202020204" pitchFamily="34" charset="0"/>
              </a:rPr>
              <a:t>JPA - linear amplifier</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0C0E768-9234-45ED-B664-87642977CE1C}"/>
                  </a:ext>
                </a:extLst>
              </p:cNvPr>
              <p:cNvSpPr txBox="1"/>
              <p:nvPr/>
            </p:nvSpPr>
            <p:spPr>
              <a:xfrm>
                <a:off x="525352" y="773430"/>
                <a:ext cx="5108963" cy="5503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m:t>
                      </m:r>
                      <m:r>
                        <a:rPr lang="en-US" b="0" i="1" baseline="-25000" smtClean="0">
                          <a:latin typeface="Cambria Math" panose="02040503050406030204" pitchFamily="18" charset="0"/>
                        </a:rPr>
                        <m:t>𝑠𝑦𝑠</m:t>
                      </m:r>
                      <m:r>
                        <a:rPr lang="pt-BR" i="1" smtClean="0">
                          <a:latin typeface="Cambria Math" panose="02040503050406030204" pitchFamily="18" charset="0"/>
                        </a:rPr>
                        <m:t>=</m:t>
                      </m:r>
                      <m:r>
                        <a:rPr lang="en-US" b="0" i="1" smtClean="0">
                          <a:latin typeface="Cambria Math" panose="02040503050406030204" pitchFamily="18" charset="0"/>
                        </a:rPr>
                        <m:t>𝑇</m:t>
                      </m:r>
                      <m:r>
                        <a:rPr lang="en-US" b="0" i="1" baseline="-25000" smtClean="0">
                          <a:latin typeface="Cambria Math" panose="02040503050406030204" pitchFamily="18" charset="0"/>
                        </a:rPr>
                        <m:t>𝑠</m:t>
                      </m:r>
                      <m:r>
                        <a:rPr lang="pt-BR" i="1" smtClean="0">
                          <a:latin typeface="Cambria Math" panose="02040503050406030204" pitchFamily="18" charset="0"/>
                        </a:rPr>
                        <m:t>+</m:t>
                      </m:r>
                      <m:r>
                        <a:rPr lang="en-US" b="0" i="1" smtClean="0">
                          <a:latin typeface="Cambria Math" panose="02040503050406030204" pitchFamily="18" charset="0"/>
                        </a:rPr>
                        <m:t>𝑇</m:t>
                      </m:r>
                      <m:r>
                        <a:rPr lang="en-US" b="0" i="1" baseline="-25000" smtClean="0">
                          <a:latin typeface="Cambria Math" panose="02040503050406030204" pitchFamily="18" charset="0"/>
                        </a:rPr>
                        <m:t>𝑗𝑝𝑎</m:t>
                      </m:r>
                      <m:r>
                        <a:rPr lang="en-US" b="0" i="1" smtClean="0">
                          <a:latin typeface="Cambria Math" panose="02040503050406030204" pitchFamily="18" charset="0"/>
                        </a:rPr>
                        <m:t>+</m:t>
                      </m:r>
                      <m:f>
                        <m:fPr>
                          <m:ctrlPr>
                            <a:rPr lang="pt-BR" i="1" smtClean="0">
                              <a:latin typeface="Cambria Math" panose="02040503050406030204" pitchFamily="18" charset="0"/>
                            </a:rPr>
                          </m:ctrlPr>
                        </m:fPr>
                        <m:num>
                          <m:r>
                            <a:rPr lang="en-US" b="0" i="1" smtClean="0">
                              <a:latin typeface="Cambria Math" panose="02040503050406030204" pitchFamily="18" charset="0"/>
                            </a:rPr>
                            <m:t>𝑇</m:t>
                          </m:r>
                          <m:r>
                            <a:rPr lang="en-US" b="0" i="1" baseline="-25000" smtClean="0">
                              <a:latin typeface="Cambria Math" panose="02040503050406030204" pitchFamily="18" charset="0"/>
                            </a:rPr>
                            <m:t>𝑖𝑠𝑜</m:t>
                          </m:r>
                        </m:num>
                        <m:den>
                          <m:r>
                            <a:rPr lang="en-US" b="0" i="1" smtClean="0">
                              <a:latin typeface="Cambria Math" panose="02040503050406030204" pitchFamily="18" charset="0"/>
                            </a:rPr>
                            <m:t>𝐺</m:t>
                          </m:r>
                          <m:r>
                            <a:rPr lang="en-US" b="0" i="1" baseline="-25000" smtClean="0">
                              <a:latin typeface="Cambria Math" panose="02040503050406030204" pitchFamily="18" charset="0"/>
                            </a:rPr>
                            <m:t>𝑗𝑝𝑎</m:t>
                          </m:r>
                        </m:den>
                      </m:f>
                      <m:r>
                        <a:rPr lang="pt-BR" i="1" smtClean="0">
                          <a:latin typeface="Cambria Math" panose="02040503050406030204" pitchFamily="18" charset="0"/>
                        </a:rPr>
                        <m:t>+</m:t>
                      </m:r>
                      <m:f>
                        <m:fPr>
                          <m:ctrlPr>
                            <a:rPr lang="pt-BR" i="1" smtClean="0">
                              <a:latin typeface="Cambria Math" panose="02040503050406030204" pitchFamily="18" charset="0"/>
                            </a:rPr>
                          </m:ctrlPr>
                        </m:fPr>
                        <m:num>
                          <m:r>
                            <a:rPr lang="en-US" b="0" i="1" smtClean="0">
                              <a:latin typeface="Cambria Math" panose="02040503050406030204" pitchFamily="18" charset="0"/>
                            </a:rPr>
                            <m:t>𝑇</m:t>
                          </m:r>
                          <m:r>
                            <a:rPr lang="en-US" b="0" i="1" baseline="-25000" smtClean="0">
                              <a:latin typeface="Cambria Math" panose="02040503050406030204" pitchFamily="18" charset="0"/>
                            </a:rPr>
                            <m:t>𝐻𝐸𝑀𝑇</m:t>
                          </m:r>
                          <m:r>
                            <a:rPr lang="en-US" b="0" i="1" baseline="-25000" smtClean="0">
                              <a:latin typeface="Cambria Math" panose="02040503050406030204" pitchFamily="18" charset="0"/>
                            </a:rPr>
                            <m:t>1</m:t>
                          </m:r>
                        </m:num>
                        <m:den>
                          <m:r>
                            <a:rPr lang="en-US" b="0" i="1" smtClean="0">
                              <a:latin typeface="Cambria Math" panose="02040503050406030204" pitchFamily="18" charset="0"/>
                            </a:rPr>
                            <m:t>𝐺</m:t>
                          </m:r>
                          <m:r>
                            <a:rPr lang="en-US" b="0" i="1" baseline="-25000" smtClean="0">
                              <a:latin typeface="Cambria Math" panose="02040503050406030204" pitchFamily="18" charset="0"/>
                            </a:rPr>
                            <m:t>𝑗𝑝𝑎</m:t>
                          </m:r>
                          <m:r>
                            <a:rPr lang="en-US" b="0" i="1" smtClean="0">
                              <a:latin typeface="Cambria Math" panose="02040503050406030204" pitchFamily="18" charset="0"/>
                            </a:rPr>
                            <m:t>𝐺</m:t>
                          </m:r>
                          <m:r>
                            <a:rPr lang="en-US" b="0" i="1" baseline="-25000" smtClean="0">
                              <a:latin typeface="Cambria Math" panose="02040503050406030204" pitchFamily="18" charset="0"/>
                            </a:rPr>
                            <m:t>𝑖𝑠𝑜</m:t>
                          </m:r>
                        </m:den>
                      </m:f>
                      <m:r>
                        <a:rPr lang="pt-BR" i="1" smtClean="0">
                          <a:latin typeface="Cambria Math" panose="02040503050406030204" pitchFamily="18" charset="0"/>
                        </a:rPr>
                        <m:t>+</m:t>
                      </m:r>
                      <m:f>
                        <m:fPr>
                          <m:ctrlPr>
                            <a:rPr lang="pt-BR" i="1">
                              <a:latin typeface="Cambria Math" panose="02040503050406030204" pitchFamily="18" charset="0"/>
                            </a:rPr>
                          </m:ctrlPr>
                        </m:fPr>
                        <m:num>
                          <m:r>
                            <a:rPr lang="en-US" i="1">
                              <a:latin typeface="Cambria Math" panose="02040503050406030204" pitchFamily="18" charset="0"/>
                            </a:rPr>
                            <m:t>𝑇</m:t>
                          </m:r>
                          <m:r>
                            <a:rPr lang="en-US" i="1" baseline="-25000">
                              <a:latin typeface="Cambria Math" panose="02040503050406030204" pitchFamily="18" charset="0"/>
                            </a:rPr>
                            <m:t>𝐻𝐸𝑀𝑇</m:t>
                          </m:r>
                          <m:r>
                            <a:rPr lang="en-US" b="0" i="1" baseline="-25000" smtClean="0">
                              <a:latin typeface="Cambria Math" panose="02040503050406030204" pitchFamily="18" charset="0"/>
                            </a:rPr>
                            <m:t>2</m:t>
                          </m:r>
                        </m:num>
                        <m:den>
                          <m:r>
                            <a:rPr lang="en-US" i="1">
                              <a:latin typeface="Cambria Math" panose="02040503050406030204" pitchFamily="18" charset="0"/>
                            </a:rPr>
                            <m:t>𝐺</m:t>
                          </m:r>
                          <m:r>
                            <a:rPr lang="en-US" i="1" baseline="-25000">
                              <a:latin typeface="Cambria Math" panose="02040503050406030204" pitchFamily="18" charset="0"/>
                            </a:rPr>
                            <m:t>𝑗𝑝𝑎</m:t>
                          </m:r>
                          <m:r>
                            <a:rPr lang="en-US" i="1">
                              <a:latin typeface="Cambria Math" panose="02040503050406030204" pitchFamily="18" charset="0"/>
                            </a:rPr>
                            <m:t>𝐺</m:t>
                          </m:r>
                          <m:r>
                            <a:rPr lang="en-US" b="0" i="1" baseline="-25000" smtClean="0">
                              <a:latin typeface="Cambria Math" panose="02040503050406030204" pitchFamily="18" charset="0"/>
                            </a:rPr>
                            <m:t>𝑖𝑠𝑜</m:t>
                          </m:r>
                          <m:r>
                            <a:rPr lang="en-US" b="0" i="1" smtClean="0">
                              <a:latin typeface="Cambria Math" panose="02040503050406030204" pitchFamily="18" charset="0"/>
                            </a:rPr>
                            <m:t>𝐺</m:t>
                          </m:r>
                          <m:r>
                            <a:rPr lang="en-US" b="0" i="1" baseline="-25000" smtClean="0">
                              <a:latin typeface="Cambria Math" panose="02040503050406030204" pitchFamily="18" charset="0"/>
                            </a:rPr>
                            <m:t>𝐻𝐸𝑀𝑇</m:t>
                          </m:r>
                          <m:r>
                            <a:rPr lang="en-US" b="0" i="1" baseline="-25000" smtClean="0">
                              <a:latin typeface="Cambria Math" panose="02040503050406030204" pitchFamily="18" charset="0"/>
                            </a:rPr>
                            <m:t>1</m:t>
                          </m:r>
                        </m:den>
                      </m:f>
                      <m:r>
                        <a:rPr lang="pt-BR" i="1" smtClean="0">
                          <a:latin typeface="Cambria Math" panose="02040503050406030204" pitchFamily="18" charset="0"/>
                        </a:rPr>
                        <m:t>…</m:t>
                      </m:r>
                    </m:oMath>
                  </m:oMathPara>
                </a14:m>
                <a:endParaRPr lang="en-US" dirty="0"/>
              </a:p>
            </p:txBody>
          </p:sp>
        </mc:Choice>
        <mc:Fallback xmlns="">
          <p:sp>
            <p:nvSpPr>
              <p:cNvPr id="3" name="TextBox 2">
                <a:extLst>
                  <a:ext uri="{FF2B5EF4-FFF2-40B4-BE49-F238E27FC236}">
                    <a16:creationId xmlns:a16="http://schemas.microsoft.com/office/drawing/2014/main" id="{50C0E768-9234-45ED-B664-87642977CE1C}"/>
                  </a:ext>
                </a:extLst>
              </p:cNvPr>
              <p:cNvSpPr txBox="1">
                <a:spLocks noRot="1" noChangeAspect="1" noMove="1" noResize="1" noEditPoints="1" noAdjustHandles="1" noChangeArrowheads="1" noChangeShapeType="1" noTextEdit="1"/>
              </p:cNvSpPr>
              <p:nvPr/>
            </p:nvSpPr>
            <p:spPr>
              <a:xfrm>
                <a:off x="525352" y="773430"/>
                <a:ext cx="5108963" cy="550343"/>
              </a:xfrm>
              <a:prstGeom prst="rect">
                <a:avLst/>
              </a:prstGeom>
              <a:blipFill>
                <a:blip r:embed="rId3"/>
                <a:stretch>
                  <a:fillRect b="-8889"/>
                </a:stretch>
              </a:blipFill>
            </p:spPr>
            <p:txBody>
              <a:bodyPr/>
              <a:lstStyle/>
              <a:p>
                <a:r>
                  <a:rPr lang="en-US">
                    <a:noFill/>
                  </a:rPr>
                  <a:t> </a:t>
                </a:r>
              </a:p>
            </p:txBody>
          </p:sp>
        </mc:Fallback>
      </mc:AlternateContent>
      <p:cxnSp>
        <p:nvCxnSpPr>
          <p:cNvPr id="6" name="Straight Arrow Connector 5">
            <a:extLst>
              <a:ext uri="{FF2B5EF4-FFF2-40B4-BE49-F238E27FC236}">
                <a16:creationId xmlns:a16="http://schemas.microsoft.com/office/drawing/2014/main" id="{4A5FA30D-33B5-4D65-974B-195BD9101A03}"/>
              </a:ext>
            </a:extLst>
          </p:cNvPr>
          <p:cNvCxnSpPr>
            <a:cxnSpLocks/>
          </p:cNvCxnSpPr>
          <p:nvPr/>
        </p:nvCxnSpPr>
        <p:spPr>
          <a:xfrm flipH="1">
            <a:off x="377554" y="1257300"/>
            <a:ext cx="956884" cy="10107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18E6EE4-25B5-47C3-91F4-6C9DBFA6788D}"/>
              </a:ext>
            </a:extLst>
          </p:cNvPr>
          <p:cNvCxnSpPr>
            <a:cxnSpLocks/>
          </p:cNvCxnSpPr>
          <p:nvPr/>
        </p:nvCxnSpPr>
        <p:spPr>
          <a:xfrm>
            <a:off x="1334438" y="1257300"/>
            <a:ext cx="1075521" cy="10107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C09FE347-61D3-4B67-8763-9247C53464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7360" y="621323"/>
            <a:ext cx="6467712" cy="1888643"/>
          </a:xfrm>
          <a:prstGeom prst="rect">
            <a:avLst/>
          </a:prstGeom>
        </p:spPr>
      </p:pic>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8FFF090D-69BD-425D-ADFE-A094E694E002}"/>
                  </a:ext>
                </a:extLst>
              </p:cNvPr>
              <p:cNvSpPr/>
              <p:nvPr/>
            </p:nvSpPr>
            <p:spPr>
              <a:xfrm>
                <a:off x="562913" y="2036471"/>
                <a:ext cx="1846916" cy="369332"/>
              </a:xfrm>
              <a:prstGeom prst="rect">
                <a:avLst/>
              </a:prstGeom>
            </p:spPr>
            <p:txBody>
              <a:bodyPr wrap="none">
                <a:spAutoFit/>
              </a:bodyPr>
              <a:lstStyle/>
              <a:p>
                <a14:m>
                  <m:oMath xmlns:m="http://schemas.openxmlformats.org/officeDocument/2006/math">
                    <m:r>
                      <a:rPr lang="en-US" i="1">
                        <a:latin typeface="Cambria Math" panose="02040503050406030204" pitchFamily="18" charset="0"/>
                      </a:rPr>
                      <m:t>𝑇</m:t>
                    </m:r>
                    <m:r>
                      <a:rPr lang="en-US" i="1" baseline="-25000">
                        <a:latin typeface="Cambria Math" panose="02040503050406030204" pitchFamily="18" charset="0"/>
                      </a:rPr>
                      <m:t>𝑠</m:t>
                    </m:r>
                  </m:oMath>
                </a14:m>
                <a:r>
                  <a:rPr lang="en-US" dirty="0">
                    <a:latin typeface="Arial" panose="020B0604020202020204" pitchFamily="34" charset="0"/>
                    <a:cs typeface="Arial" panose="020B0604020202020204" pitchFamily="34" charset="0"/>
                  </a:rPr>
                  <a:t>- source noise</a:t>
                </a:r>
              </a:p>
            </p:txBody>
          </p:sp>
        </mc:Choice>
        <mc:Fallback xmlns="">
          <p:sp>
            <p:nvSpPr>
              <p:cNvPr id="12" name="Rectangle 11">
                <a:extLst>
                  <a:ext uri="{FF2B5EF4-FFF2-40B4-BE49-F238E27FC236}">
                    <a16:creationId xmlns:a16="http://schemas.microsoft.com/office/drawing/2014/main" id="{8FFF090D-69BD-425D-ADFE-A094E694E002}"/>
                  </a:ext>
                </a:extLst>
              </p:cNvPr>
              <p:cNvSpPr>
                <a:spLocks noRot="1" noChangeAspect="1" noMove="1" noResize="1" noEditPoints="1" noAdjustHandles="1" noChangeArrowheads="1" noChangeShapeType="1" noTextEdit="1"/>
              </p:cNvSpPr>
              <p:nvPr/>
            </p:nvSpPr>
            <p:spPr>
              <a:xfrm>
                <a:off x="562913" y="2036471"/>
                <a:ext cx="1846916" cy="369332"/>
              </a:xfrm>
              <a:prstGeom prst="rect">
                <a:avLst/>
              </a:prstGeom>
              <a:blipFill>
                <a:blip r:embed="rId5"/>
                <a:stretch>
                  <a:fillRect t="-8197" r="-2310" b="-24590"/>
                </a:stretch>
              </a:blipFill>
            </p:spPr>
            <p:txBody>
              <a:bodyPr/>
              <a:lstStyle/>
              <a:p>
                <a:r>
                  <a:rPr lang="en-US">
                    <a:noFill/>
                  </a:rPr>
                  <a:t> </a:t>
                </a:r>
              </a:p>
            </p:txBody>
          </p:sp>
        </mc:Fallback>
      </mc:AlternateContent>
      <p:sp>
        <p:nvSpPr>
          <p:cNvPr id="30" name="Rectangle 29">
            <a:extLst>
              <a:ext uri="{FF2B5EF4-FFF2-40B4-BE49-F238E27FC236}">
                <a16:creationId xmlns:a16="http://schemas.microsoft.com/office/drawing/2014/main" id="{5FE2B99A-96FA-4160-AAA5-AF35DCE31D88}"/>
              </a:ext>
            </a:extLst>
          </p:cNvPr>
          <p:cNvSpPr/>
          <p:nvPr/>
        </p:nvSpPr>
        <p:spPr>
          <a:xfrm>
            <a:off x="70788" y="2268094"/>
            <a:ext cx="774571" cy="369332"/>
          </a:xfrm>
          <a:prstGeom prst="rect">
            <a:avLst/>
          </a:prstGeom>
        </p:spPr>
        <p:txBody>
          <a:bodyPr wrap="none">
            <a:spAutoFit/>
          </a:bodyPr>
          <a:lstStyle/>
          <a:p>
            <a:r>
              <a:rPr lang="en-US" dirty="0">
                <a:latin typeface="Arial" panose="020B0604020202020204" pitchFamily="34" charset="0"/>
                <a:cs typeface="Arial" panose="020B0604020202020204" pitchFamily="34" charset="0"/>
              </a:rPr>
              <a:t>cavity</a:t>
            </a:r>
          </a:p>
        </p:txBody>
      </p:sp>
      <p:sp>
        <p:nvSpPr>
          <p:cNvPr id="31" name="Rectangle 30">
            <a:extLst>
              <a:ext uri="{FF2B5EF4-FFF2-40B4-BE49-F238E27FC236}">
                <a16:creationId xmlns:a16="http://schemas.microsoft.com/office/drawing/2014/main" id="{D87F5AC8-75D0-4376-A61D-C5A8F1F3899C}"/>
              </a:ext>
            </a:extLst>
          </p:cNvPr>
          <p:cNvSpPr/>
          <p:nvPr/>
        </p:nvSpPr>
        <p:spPr>
          <a:xfrm>
            <a:off x="2056867" y="2268094"/>
            <a:ext cx="2672526" cy="646331"/>
          </a:xfrm>
          <a:prstGeom prst="rect">
            <a:avLst/>
          </a:prstGeom>
        </p:spPr>
        <p:txBody>
          <a:bodyPr wrap="none">
            <a:spAutoFit/>
          </a:bodyPr>
          <a:lstStyle/>
          <a:p>
            <a:r>
              <a:rPr lang="en-US" dirty="0">
                <a:latin typeface="Arial" panose="020B0604020202020204" pitchFamily="34" charset="0"/>
                <a:cs typeface="Arial" panose="020B0604020202020204" pitchFamily="34" charset="0"/>
              </a:rPr>
              <a:t>Noise source</a:t>
            </a:r>
          </a:p>
          <a:p>
            <a:r>
              <a:rPr lang="en-US" dirty="0">
                <a:latin typeface="Arial" panose="020B0604020202020204" pitchFamily="34" charset="0"/>
                <a:cs typeface="Arial" panose="020B0604020202020204" pitchFamily="34" charset="0"/>
              </a:rPr>
              <a:t>(basically matched load)</a:t>
            </a:r>
          </a:p>
        </p:txBody>
      </p: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5E16FC77-1396-4702-B53B-2BFD9F9492B3}"/>
                  </a:ext>
                </a:extLst>
              </p:cNvPr>
              <p:cNvSpPr/>
              <p:nvPr/>
            </p:nvSpPr>
            <p:spPr>
              <a:xfrm>
                <a:off x="796308" y="3059668"/>
                <a:ext cx="4440190" cy="369332"/>
              </a:xfrm>
              <a:prstGeom prst="rect">
                <a:avLst/>
              </a:prstGeom>
            </p:spPr>
            <p:txBody>
              <a:bodyPr wrap="none">
                <a:spAutoFit/>
              </a:bodyPr>
              <a:lstStyle/>
              <a:p>
                <a14:m>
                  <m:oMath xmlns:m="http://schemas.openxmlformats.org/officeDocument/2006/math">
                    <m:r>
                      <a:rPr lang="en-US" i="1">
                        <a:latin typeface="Cambria Math" panose="02040503050406030204" pitchFamily="18" charset="0"/>
                      </a:rPr>
                      <m:t>𝑇</m:t>
                    </m:r>
                    <m:r>
                      <a:rPr lang="en-US" i="1" baseline="-25000">
                        <a:latin typeface="Cambria Math" panose="02040503050406030204" pitchFamily="18" charset="0"/>
                      </a:rPr>
                      <m:t>𝑠</m:t>
                    </m:r>
                  </m:oMath>
                </a14:m>
                <a:r>
                  <a:rPr lang="en-US" dirty="0"/>
                  <a:t> = 20 </a:t>
                </a:r>
                <a:r>
                  <a:rPr lang="en-US" dirty="0" err="1"/>
                  <a:t>mK</a:t>
                </a:r>
                <a:r>
                  <a:rPr lang="en-US" dirty="0"/>
                  <a:t>, considering the Plank expression:</a:t>
                </a:r>
              </a:p>
            </p:txBody>
          </p:sp>
        </mc:Choice>
        <mc:Fallback xmlns="">
          <p:sp>
            <p:nvSpPr>
              <p:cNvPr id="32" name="Rectangle 31">
                <a:extLst>
                  <a:ext uri="{FF2B5EF4-FFF2-40B4-BE49-F238E27FC236}">
                    <a16:creationId xmlns:a16="http://schemas.microsoft.com/office/drawing/2014/main" id="{5E16FC77-1396-4702-B53B-2BFD9F9492B3}"/>
                  </a:ext>
                </a:extLst>
              </p:cNvPr>
              <p:cNvSpPr>
                <a:spLocks noRot="1" noChangeAspect="1" noMove="1" noResize="1" noEditPoints="1" noAdjustHandles="1" noChangeArrowheads="1" noChangeShapeType="1" noTextEdit="1"/>
              </p:cNvSpPr>
              <p:nvPr/>
            </p:nvSpPr>
            <p:spPr>
              <a:xfrm>
                <a:off x="796308" y="3059668"/>
                <a:ext cx="4440190" cy="369332"/>
              </a:xfrm>
              <a:prstGeom prst="rect">
                <a:avLst/>
              </a:prstGeom>
              <a:blipFill>
                <a:blip r:embed="rId6"/>
                <a:stretch>
                  <a:fillRect t="-9836" r="-68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A15DCD19-77C9-4B5A-9E27-4289ED5C378C}"/>
                  </a:ext>
                </a:extLst>
              </p:cNvPr>
              <p:cNvSpPr txBox="1"/>
              <p:nvPr/>
            </p:nvSpPr>
            <p:spPr>
              <a:xfrm>
                <a:off x="276596" y="3756750"/>
                <a:ext cx="169392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baseline="-25000" smtClean="0">
                          <a:latin typeface="Cambria Math" panose="02040503050406030204" pitchFamily="18" charset="0"/>
                        </a:rPr>
                        <m:t>𝑛</m:t>
                      </m:r>
                      <m:r>
                        <a:rPr lang="pt-BR" i="1" smtClean="0">
                          <a:latin typeface="Cambria Math" panose="02040503050406030204" pitchFamily="18" charset="0"/>
                        </a:rPr>
                        <m:t>=</m:t>
                      </m:r>
                      <m:r>
                        <a:rPr lang="en-US" b="0" i="1" smtClean="0">
                          <a:latin typeface="Cambria Math" panose="02040503050406030204" pitchFamily="18" charset="0"/>
                        </a:rPr>
                        <m:t>h𝑓𝑛</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𝑇</m:t>
                          </m:r>
                        </m:e>
                      </m:d>
                      <m:r>
                        <a:rPr lang="en-US" b="0" i="1" smtClean="0">
                          <a:latin typeface="Cambria Math" panose="02040503050406030204" pitchFamily="18" charset="0"/>
                        </a:rPr>
                        <m:t>𝐵</m:t>
                      </m:r>
                    </m:oMath>
                  </m:oMathPara>
                </a14:m>
                <a:endParaRPr lang="en-US" dirty="0"/>
              </a:p>
            </p:txBody>
          </p:sp>
        </mc:Choice>
        <mc:Fallback xmlns="">
          <p:sp>
            <p:nvSpPr>
              <p:cNvPr id="34" name="TextBox 33">
                <a:extLst>
                  <a:ext uri="{FF2B5EF4-FFF2-40B4-BE49-F238E27FC236}">
                    <a16:creationId xmlns:a16="http://schemas.microsoft.com/office/drawing/2014/main" id="{A15DCD19-77C9-4B5A-9E27-4289ED5C378C}"/>
                  </a:ext>
                </a:extLst>
              </p:cNvPr>
              <p:cNvSpPr txBox="1">
                <a:spLocks noRot="1" noChangeAspect="1" noMove="1" noResize="1" noEditPoints="1" noAdjustHandles="1" noChangeArrowheads="1" noChangeShapeType="1" noTextEdit="1"/>
              </p:cNvSpPr>
              <p:nvPr/>
            </p:nvSpPr>
            <p:spPr>
              <a:xfrm>
                <a:off x="276596" y="3756750"/>
                <a:ext cx="1693925" cy="276999"/>
              </a:xfrm>
              <a:prstGeom prst="rect">
                <a:avLst/>
              </a:prstGeom>
              <a:blipFill>
                <a:blip r:embed="rId7"/>
                <a:stretch>
                  <a:fillRect l="-2518" t="-2174" r="-2878" b="-326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092AF47-611A-4979-A4BE-8225EEEBFAAE}"/>
                  </a:ext>
                </a:extLst>
              </p:cNvPr>
              <p:cNvSpPr txBox="1"/>
              <p:nvPr/>
            </p:nvSpPr>
            <p:spPr>
              <a:xfrm>
                <a:off x="219446" y="4220575"/>
                <a:ext cx="2513509" cy="7553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 =</m:t>
                      </m:r>
                      <m:f>
                        <m:fPr>
                          <m:ctrlPr>
                            <a:rPr lang="pt-BR" i="1" smtClean="0">
                              <a:latin typeface="Cambria Math" panose="02040503050406030204" pitchFamily="18" charset="0"/>
                            </a:rPr>
                          </m:ctrlPr>
                        </m:fPr>
                        <m:num>
                          <m:r>
                            <a:rPr lang="en-US" b="0" i="1" smtClean="0">
                              <a:latin typeface="Cambria Math" panose="02040503050406030204" pitchFamily="18" charset="0"/>
                            </a:rPr>
                            <m:t>1</m:t>
                          </m:r>
                        </m:num>
                        <m:den>
                          <m:r>
                            <m:rPr>
                              <m:sty m:val="p"/>
                            </m:rPr>
                            <a:rPr lang="en-US" b="0" i="0" smtClean="0">
                              <a:latin typeface="Cambria Math" panose="02040503050406030204" pitchFamily="18" charset="0"/>
                            </a:rPr>
                            <m:t>exp</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h𝑓</m:t>
                              </m:r>
                            </m:num>
                            <m:den>
                              <m:r>
                                <a:rPr lang="en-US" b="0" i="1" smtClean="0">
                                  <a:latin typeface="Cambria Math" panose="02040503050406030204" pitchFamily="18" charset="0"/>
                                </a:rPr>
                                <m:t>𝑘</m:t>
                              </m:r>
                              <m:r>
                                <a:rPr lang="en-US" b="0" i="1" baseline="-25000" smtClean="0">
                                  <a:latin typeface="Cambria Math" panose="02040503050406030204" pitchFamily="18" charset="0"/>
                                </a:rPr>
                                <m:t>𝐵</m:t>
                              </m:r>
                              <m:r>
                                <a:rPr lang="en-US" b="0" i="1" smtClean="0">
                                  <a:latin typeface="Cambria Math" panose="02040503050406030204" pitchFamily="18" charset="0"/>
                                </a:rPr>
                                <m:t>𝑇</m:t>
                              </m:r>
                            </m:den>
                          </m:f>
                          <m:r>
                            <a:rPr lang="en-US" b="0" i="1" smtClean="0">
                              <a:latin typeface="Cambria Math" panose="02040503050406030204" pitchFamily="18" charset="0"/>
                            </a:rPr>
                            <m:t>)−1</m:t>
                          </m:r>
                        </m:den>
                      </m:f>
                    </m:oMath>
                  </m:oMathPara>
                </a14:m>
                <a:endParaRPr lang="en-US" dirty="0"/>
              </a:p>
            </p:txBody>
          </p:sp>
        </mc:Choice>
        <mc:Fallback xmlns="">
          <p:sp>
            <p:nvSpPr>
              <p:cNvPr id="35" name="TextBox 34">
                <a:extLst>
                  <a:ext uri="{FF2B5EF4-FFF2-40B4-BE49-F238E27FC236}">
                    <a16:creationId xmlns:a16="http://schemas.microsoft.com/office/drawing/2014/main" id="{1092AF47-611A-4979-A4BE-8225EEEBFAAE}"/>
                  </a:ext>
                </a:extLst>
              </p:cNvPr>
              <p:cNvSpPr txBox="1">
                <a:spLocks noRot="1" noChangeAspect="1" noMove="1" noResize="1" noEditPoints="1" noAdjustHandles="1" noChangeArrowheads="1" noChangeShapeType="1" noTextEdit="1"/>
              </p:cNvSpPr>
              <p:nvPr/>
            </p:nvSpPr>
            <p:spPr>
              <a:xfrm>
                <a:off x="219446" y="4220575"/>
                <a:ext cx="2513509" cy="755335"/>
              </a:xfrm>
              <a:prstGeom prst="rect">
                <a:avLst/>
              </a:prstGeom>
              <a:blipFill>
                <a:blip r:embed="rId8"/>
                <a:stretch>
                  <a:fillRect b="-5645"/>
                </a:stretch>
              </a:blipFill>
            </p:spPr>
            <p:txBody>
              <a:bodyPr/>
              <a:lstStyle/>
              <a:p>
                <a:r>
                  <a:rPr lang="en-US">
                    <a:noFill/>
                  </a:rPr>
                  <a:t> </a:t>
                </a:r>
              </a:p>
            </p:txBody>
          </p:sp>
        </mc:Fallback>
      </mc:AlternateContent>
      <p:sp>
        <p:nvSpPr>
          <p:cNvPr id="36" name="Rectangle 35">
            <a:extLst>
              <a:ext uri="{FF2B5EF4-FFF2-40B4-BE49-F238E27FC236}">
                <a16:creationId xmlns:a16="http://schemas.microsoft.com/office/drawing/2014/main" id="{4ACE609A-1662-41BD-A1B9-C31C69B54ADA}"/>
              </a:ext>
            </a:extLst>
          </p:cNvPr>
          <p:cNvSpPr/>
          <p:nvPr/>
        </p:nvSpPr>
        <p:spPr>
          <a:xfrm>
            <a:off x="2790105" y="4299451"/>
            <a:ext cx="5050165" cy="369332"/>
          </a:xfrm>
          <a:prstGeom prst="rect">
            <a:avLst/>
          </a:prstGeom>
        </p:spPr>
        <p:txBody>
          <a:bodyPr wrap="none">
            <a:spAutoFit/>
          </a:bodyPr>
          <a:lstStyle/>
          <a:p>
            <a:r>
              <a:rPr lang="en-US" dirty="0"/>
              <a:t>- Bose-Einstein mean photon number at frequency </a:t>
            </a:r>
            <a:r>
              <a:rPr lang="en-US" i="1" dirty="0"/>
              <a:t>f</a:t>
            </a:r>
          </a:p>
        </p:txBody>
      </p:sp>
      <p:sp>
        <p:nvSpPr>
          <p:cNvPr id="22" name="Rectangle 21">
            <a:extLst>
              <a:ext uri="{FF2B5EF4-FFF2-40B4-BE49-F238E27FC236}">
                <a16:creationId xmlns:a16="http://schemas.microsoft.com/office/drawing/2014/main" id="{9DF8A735-36F5-46D9-A278-5D4E56CF2ECA}"/>
              </a:ext>
            </a:extLst>
          </p:cNvPr>
          <p:cNvSpPr/>
          <p:nvPr/>
        </p:nvSpPr>
        <p:spPr>
          <a:xfrm>
            <a:off x="2790105" y="3687732"/>
            <a:ext cx="1464119" cy="369332"/>
          </a:xfrm>
          <a:prstGeom prst="rect">
            <a:avLst/>
          </a:prstGeom>
        </p:spPr>
        <p:txBody>
          <a:bodyPr wrap="none">
            <a:spAutoFit/>
          </a:bodyPr>
          <a:lstStyle/>
          <a:p>
            <a:r>
              <a:rPr lang="en-US" dirty="0"/>
              <a:t>- noise power</a:t>
            </a:r>
            <a:endParaRPr lang="en-US" i="1" dirty="0"/>
          </a:p>
        </p:txBody>
      </p:sp>
      <p:sp>
        <p:nvSpPr>
          <p:cNvPr id="37" name="Rectangle 36">
            <a:extLst>
              <a:ext uri="{FF2B5EF4-FFF2-40B4-BE49-F238E27FC236}">
                <a16:creationId xmlns:a16="http://schemas.microsoft.com/office/drawing/2014/main" id="{75F23CC3-EA34-4E8C-8B96-01D3B24DAD07}"/>
              </a:ext>
            </a:extLst>
          </p:cNvPr>
          <p:cNvSpPr/>
          <p:nvPr/>
        </p:nvSpPr>
        <p:spPr>
          <a:xfrm>
            <a:off x="219446" y="5424386"/>
            <a:ext cx="4608698" cy="843949"/>
          </a:xfrm>
          <a:prstGeom prst="rect">
            <a:avLst/>
          </a:prstGeom>
        </p:spPr>
        <p:txBody>
          <a:bodyPr wrap="none">
            <a:spAutoFit/>
          </a:bodyPr>
          <a:lstStyle/>
          <a:p>
            <a:r>
              <a:rPr lang="en-US" dirty="0"/>
              <a:t>If we consider </a:t>
            </a:r>
            <a:r>
              <a:rPr lang="en-US" i="1" dirty="0"/>
              <a:t>f = </a:t>
            </a:r>
            <a:r>
              <a:rPr lang="en-US" dirty="0"/>
              <a:t>5 GHz, and 20 </a:t>
            </a:r>
            <a:r>
              <a:rPr lang="en-US" dirty="0" err="1"/>
              <a:t>mK</a:t>
            </a:r>
            <a:r>
              <a:rPr lang="en-US" dirty="0"/>
              <a:t>, we obtain:</a:t>
            </a:r>
          </a:p>
          <a:p>
            <a:pPr>
              <a:lnSpc>
                <a:spcPct val="200000"/>
              </a:lnSpc>
            </a:pPr>
            <a:r>
              <a:rPr lang="en-US" dirty="0"/>
              <a:t>2.04 x 10</a:t>
            </a:r>
            <a:r>
              <a:rPr lang="en-US" baseline="30000" dirty="0"/>
              <a:t>-29</a:t>
            </a:r>
            <a:r>
              <a:rPr lang="en-US" dirty="0"/>
              <a:t> W/Hz </a:t>
            </a:r>
            <a:r>
              <a:rPr lang="en-US" dirty="0">
                <a:sym typeface="Wingdings" panose="05000000000000000000" pitchFamily="2" charset="2"/>
              </a:rPr>
              <a:t> - 256,9 dBm/Hz</a:t>
            </a:r>
            <a:endParaRPr lang="en-US" dirty="0"/>
          </a:p>
        </p:txBody>
      </p:sp>
      <p:pic>
        <p:nvPicPr>
          <p:cNvPr id="38" name="Picture 37">
            <a:extLst>
              <a:ext uri="{FF2B5EF4-FFF2-40B4-BE49-F238E27FC236}">
                <a16:creationId xmlns:a16="http://schemas.microsoft.com/office/drawing/2014/main" id="{D4DC82B6-B042-4A90-8E36-4F5D98743A7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37517" y="4737719"/>
            <a:ext cx="3270084" cy="2039568"/>
          </a:xfrm>
          <a:prstGeom prst="rect">
            <a:avLst/>
          </a:prstGeom>
        </p:spPr>
      </p:pic>
      <p:sp>
        <p:nvSpPr>
          <p:cNvPr id="41" name="Oval 40">
            <a:extLst>
              <a:ext uri="{FF2B5EF4-FFF2-40B4-BE49-F238E27FC236}">
                <a16:creationId xmlns:a16="http://schemas.microsoft.com/office/drawing/2014/main" id="{E0DAE507-569F-4DB5-A44B-035AC7DD152B}"/>
              </a:ext>
            </a:extLst>
          </p:cNvPr>
          <p:cNvSpPr/>
          <p:nvPr/>
        </p:nvSpPr>
        <p:spPr>
          <a:xfrm>
            <a:off x="7972653" y="4655534"/>
            <a:ext cx="1006247" cy="369332"/>
          </a:xfrm>
          <a:prstGeom prst="ellipse">
            <a:avLst/>
          </a:prstGeom>
          <a:noFill/>
          <a:ln w="508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373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A15014-D138-4B23-A08A-98A70F69979C}"/>
              </a:ext>
            </a:extLst>
          </p:cNvPr>
          <p:cNvSpPr>
            <a:spLocks noGrp="1"/>
          </p:cNvSpPr>
          <p:nvPr>
            <p:ph type="sldNum" sz="quarter" idx="12"/>
          </p:nvPr>
        </p:nvSpPr>
        <p:spPr>
          <a:xfrm>
            <a:off x="11826240" y="6492875"/>
            <a:ext cx="365760" cy="365125"/>
          </a:xfrm>
        </p:spPr>
        <p:txBody>
          <a:bodyPr/>
          <a:lstStyle/>
          <a:p>
            <a:fld id="{009814FA-236F-4B59-B245-B408A2B5883A}" type="slidenum">
              <a:rPr lang="en-US" smtClean="0"/>
              <a:t>5</a:t>
            </a:fld>
            <a:endParaRPr lang="en-US" dirty="0"/>
          </a:p>
        </p:txBody>
      </p:sp>
      <p:pic>
        <p:nvPicPr>
          <p:cNvPr id="4" name="Picture 3">
            <a:extLst>
              <a:ext uri="{FF2B5EF4-FFF2-40B4-BE49-F238E27FC236}">
                <a16:creationId xmlns:a16="http://schemas.microsoft.com/office/drawing/2014/main" id="{40EA8FD8-BA85-4681-8DC0-43ECE5F5A72B}"/>
              </a:ext>
            </a:extLst>
          </p:cNvPr>
          <p:cNvPicPr>
            <a:picLocks noChangeAspect="1"/>
          </p:cNvPicPr>
          <p:nvPr/>
        </p:nvPicPr>
        <p:blipFill rotWithShape="1">
          <a:blip r:embed="rId3"/>
          <a:srcRect b="947"/>
          <a:stretch/>
        </p:blipFill>
        <p:spPr>
          <a:xfrm>
            <a:off x="4401507" y="3705157"/>
            <a:ext cx="7607613" cy="2756179"/>
          </a:xfrm>
          <a:prstGeom prst="rect">
            <a:avLst/>
          </a:prstGeom>
        </p:spPr>
      </p:pic>
      <p:pic>
        <p:nvPicPr>
          <p:cNvPr id="13" name="Picture 12">
            <a:extLst>
              <a:ext uri="{FF2B5EF4-FFF2-40B4-BE49-F238E27FC236}">
                <a16:creationId xmlns:a16="http://schemas.microsoft.com/office/drawing/2014/main" id="{1493DC71-990B-4D7B-999B-A9A0612F5D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209" y="3469167"/>
            <a:ext cx="3779520" cy="2938556"/>
          </a:xfrm>
          <a:prstGeom prst="rect">
            <a:avLst/>
          </a:prstGeom>
        </p:spPr>
      </p:pic>
      <p:sp>
        <p:nvSpPr>
          <p:cNvPr id="15" name="Title 1">
            <a:extLst>
              <a:ext uri="{FF2B5EF4-FFF2-40B4-BE49-F238E27FC236}">
                <a16:creationId xmlns:a16="http://schemas.microsoft.com/office/drawing/2014/main" id="{96CC32BB-115E-42DB-ABFB-C306759FF855}"/>
              </a:ext>
            </a:extLst>
          </p:cNvPr>
          <p:cNvSpPr txBox="1">
            <a:spLocks/>
          </p:cNvSpPr>
          <p:nvPr/>
        </p:nvSpPr>
        <p:spPr>
          <a:xfrm>
            <a:off x="66928" y="0"/>
            <a:ext cx="3006472" cy="681037"/>
          </a:xfrm>
          <a:prstGeom prst="rect">
            <a:avLst/>
          </a:prstGeom>
        </p:spPr>
        <p:txBody>
          <a:bodyPr vert="horz" lIns="91440" tIns="45720" rIns="91440" bIns="45720" rtlCol="0" anchor="ctr">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pPr>
            <a:r>
              <a:rPr lang="en-US" sz="4300" dirty="0">
                <a:latin typeface="Arial" panose="020B0604020202020204" pitchFamily="34" charset="0"/>
                <a:cs typeface="Arial" panose="020B0604020202020204" pitchFamily="34" charset="0"/>
              </a:rPr>
              <a:t>JPA - linear amplifier</a:t>
            </a:r>
          </a:p>
        </p:txBody>
      </p:sp>
      <p:grpSp>
        <p:nvGrpSpPr>
          <p:cNvPr id="29" name="Group 28">
            <a:extLst>
              <a:ext uri="{FF2B5EF4-FFF2-40B4-BE49-F238E27FC236}">
                <a16:creationId xmlns:a16="http://schemas.microsoft.com/office/drawing/2014/main" id="{D1D3078F-0BFF-4863-BDE6-5D7A43A9075E}"/>
              </a:ext>
            </a:extLst>
          </p:cNvPr>
          <p:cNvGrpSpPr/>
          <p:nvPr/>
        </p:nvGrpSpPr>
        <p:grpSpPr>
          <a:xfrm>
            <a:off x="0" y="561037"/>
            <a:ext cx="3709036" cy="2778613"/>
            <a:chOff x="673859" y="561037"/>
            <a:chExt cx="3709036" cy="2778613"/>
          </a:xfrm>
        </p:grpSpPr>
        <p:pic>
          <p:nvPicPr>
            <p:cNvPr id="16" name="Picture 15">
              <a:extLst>
                <a:ext uri="{FF2B5EF4-FFF2-40B4-BE49-F238E27FC236}">
                  <a16:creationId xmlns:a16="http://schemas.microsoft.com/office/drawing/2014/main" id="{2482D43F-6F1D-45F8-85A4-84DA22047E2A}"/>
                </a:ext>
              </a:extLst>
            </p:cNvPr>
            <p:cNvPicPr>
              <a:picLocks noChangeAspect="1"/>
            </p:cNvPicPr>
            <p:nvPr/>
          </p:nvPicPr>
          <p:blipFill rotWithShape="1">
            <a:blip r:embed="rId5">
              <a:extLst>
                <a:ext uri="{28A0092B-C50C-407E-A947-70E740481C1C}">
                  <a14:useLocalDpi xmlns:a14="http://schemas.microsoft.com/office/drawing/2010/main" val="0"/>
                </a:ext>
              </a:extLst>
            </a:blip>
            <a:srcRect r="50030"/>
            <a:stretch/>
          </p:blipFill>
          <p:spPr>
            <a:xfrm>
              <a:off x="857189" y="579055"/>
              <a:ext cx="3525706" cy="2760595"/>
            </a:xfrm>
            <a:prstGeom prst="rect">
              <a:avLst/>
            </a:prstGeom>
          </p:spPr>
        </p:pic>
        <p:sp>
          <p:nvSpPr>
            <p:cNvPr id="17" name="Rectangle: Rounded Corners 16">
              <a:extLst>
                <a:ext uri="{FF2B5EF4-FFF2-40B4-BE49-F238E27FC236}">
                  <a16:creationId xmlns:a16="http://schemas.microsoft.com/office/drawing/2014/main" id="{565CACD4-442C-4903-8737-FD557AF8AF81}"/>
                </a:ext>
              </a:extLst>
            </p:cNvPr>
            <p:cNvSpPr/>
            <p:nvPr/>
          </p:nvSpPr>
          <p:spPr>
            <a:xfrm>
              <a:off x="673859" y="561037"/>
              <a:ext cx="563880" cy="26989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
            <a:extLst>
              <a:ext uri="{FF2B5EF4-FFF2-40B4-BE49-F238E27FC236}">
                <a16:creationId xmlns:a16="http://schemas.microsoft.com/office/drawing/2014/main" id="{1E96445D-F7A4-4066-B1A6-39801AB71D9F}"/>
              </a:ext>
            </a:extLst>
          </p:cNvPr>
          <p:cNvSpPr txBox="1"/>
          <p:nvPr/>
        </p:nvSpPr>
        <p:spPr>
          <a:xfrm>
            <a:off x="-23913" y="6368299"/>
            <a:ext cx="5021580" cy="546649"/>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18281" tIns="118281" rIns="118281" bIns="118281" anchor="ctr">
            <a:spAutoFit/>
          </a:bodyPr>
          <a:lstStyle>
            <a:lvl1pPr>
              <a:defRPr sz="2800" b="0">
                <a:latin typeface="Times New Roman"/>
                <a:ea typeface="Times New Roman"/>
                <a:cs typeface="Times New Roman"/>
                <a:sym typeface="Times New Roman"/>
              </a:defRPr>
            </a:lvl1pPr>
          </a:lstStyle>
          <a:p>
            <a:pPr algn="just"/>
            <a:r>
              <a:rPr kumimoji="1" lang="en-US" altLang="ko-KR" sz="1000" dirty="0">
                <a:latin typeface="Arial" panose="020B0604020202020204" pitchFamily="34" charset="0"/>
                <a:cs typeface="Arial" panose="020B0604020202020204" pitchFamily="34" charset="0"/>
              </a:rPr>
              <a:t>[2] S.V. </a:t>
            </a:r>
            <a:r>
              <a:rPr kumimoji="1" lang="en-US" altLang="ko-KR" sz="1000" dirty="0" err="1">
                <a:latin typeface="Arial" panose="020B0604020202020204" pitchFamily="34" charset="0"/>
                <a:cs typeface="Arial" panose="020B0604020202020204" pitchFamily="34" charset="0"/>
              </a:rPr>
              <a:t>Uchaikin</a:t>
            </a:r>
            <a:r>
              <a:rPr kumimoji="1" lang="en-US" altLang="ko-KR" sz="1000" dirty="0">
                <a:latin typeface="Arial" panose="020B0604020202020204" pitchFamily="34" charset="0"/>
                <a:cs typeface="Arial" panose="020B0604020202020204" pitchFamily="34" charset="0"/>
              </a:rPr>
              <a:t>, et al. </a:t>
            </a:r>
            <a:r>
              <a:rPr kumimoji="1" lang="en-US" altLang="ko-KR" sz="1000" i="1" dirty="0">
                <a:latin typeface="Arial" panose="020B0604020202020204" pitchFamily="34" charset="0"/>
                <a:cs typeface="Arial" panose="020B0604020202020204" pitchFamily="34" charset="0"/>
              </a:rPr>
              <a:t>J Low Temp Phys </a:t>
            </a:r>
            <a:r>
              <a:rPr kumimoji="1" lang="en-US" altLang="ko-KR" sz="1000" b="1" dirty="0">
                <a:latin typeface="Arial" panose="020B0604020202020204" pitchFamily="34" charset="0"/>
                <a:cs typeface="Arial" panose="020B0604020202020204" pitchFamily="34" charset="0"/>
              </a:rPr>
              <a:t>216</a:t>
            </a:r>
            <a:r>
              <a:rPr kumimoji="1" lang="en-US" altLang="ko-KR" sz="1000" dirty="0">
                <a:latin typeface="Arial" panose="020B0604020202020204" pitchFamily="34" charset="0"/>
                <a:cs typeface="Arial" panose="020B0604020202020204" pitchFamily="34" charset="0"/>
              </a:rPr>
              <a:t>, 14-20 (2024)</a:t>
            </a:r>
          </a:p>
          <a:p>
            <a:pPr algn="just"/>
            <a:r>
              <a:rPr kumimoji="1" lang="en-US" altLang="ko-KR" sz="1000" dirty="0">
                <a:latin typeface="Arial" panose="020B0604020202020204" pitchFamily="34" charset="0"/>
                <a:cs typeface="Arial" panose="020B0604020202020204" pitchFamily="34" charset="0"/>
              </a:rPr>
              <a:t>[3] S.V. </a:t>
            </a:r>
            <a:r>
              <a:rPr kumimoji="1" lang="en-US" altLang="ko-KR" sz="1000" dirty="0" err="1">
                <a:latin typeface="Arial" panose="020B0604020202020204" pitchFamily="34" charset="0"/>
                <a:cs typeface="Arial" panose="020B0604020202020204" pitchFamily="34" charset="0"/>
              </a:rPr>
              <a:t>Uchaikin</a:t>
            </a:r>
            <a:r>
              <a:rPr kumimoji="1" lang="fr-FR" altLang="ko-KR" sz="1000" dirty="0">
                <a:latin typeface="Arial" panose="020B0604020202020204" pitchFamily="34" charset="0"/>
                <a:cs typeface="Arial" panose="020B0604020202020204" pitchFamily="34" charset="0"/>
              </a:rPr>
              <a:t> et al. </a:t>
            </a:r>
            <a:r>
              <a:rPr kumimoji="1" lang="en-US" altLang="ko-KR" sz="1000" i="1" dirty="0">
                <a:latin typeface="Arial" panose="020B0604020202020204" pitchFamily="34" charset="0"/>
                <a:cs typeface="Arial" panose="020B0604020202020204" pitchFamily="34" charset="0"/>
              </a:rPr>
              <a:t>Front. Phys. </a:t>
            </a:r>
            <a:r>
              <a:rPr kumimoji="1" lang="en-US" altLang="ko-KR" sz="1000" b="1" dirty="0">
                <a:latin typeface="Arial" panose="020B0604020202020204" pitchFamily="34" charset="0"/>
                <a:cs typeface="Arial" panose="020B0604020202020204" pitchFamily="34" charset="0"/>
              </a:rPr>
              <a:t>12</a:t>
            </a:r>
            <a:r>
              <a:rPr kumimoji="1" lang="en-US" altLang="ko-KR" sz="1000" i="1" dirty="0">
                <a:latin typeface="Arial" panose="020B0604020202020204" pitchFamily="34" charset="0"/>
                <a:cs typeface="Arial" panose="020B0604020202020204" pitchFamily="34" charset="0"/>
              </a:rPr>
              <a:t>, </a:t>
            </a:r>
            <a:r>
              <a:rPr kumimoji="1" lang="en-US" altLang="ko-KR" sz="1000" dirty="0">
                <a:latin typeface="Arial" panose="020B0604020202020204" pitchFamily="34" charset="0"/>
                <a:cs typeface="Arial" panose="020B0604020202020204" pitchFamily="34" charset="0"/>
              </a:rPr>
              <a:t>(2024)</a:t>
            </a:r>
            <a:endParaRPr kumimoji="1" lang="fr-FR" altLang="ko-KR" sz="1000" dirty="0">
              <a:latin typeface="Arial" panose="020B0604020202020204" pitchFamily="34" charset="0"/>
              <a:cs typeface="Arial" panose="020B0604020202020204" pitchFamily="34" charset="0"/>
            </a:endParaRPr>
          </a:p>
        </p:txBody>
      </p:sp>
      <p:pic>
        <p:nvPicPr>
          <p:cNvPr id="23" name="Picture 22">
            <a:extLst>
              <a:ext uri="{FF2B5EF4-FFF2-40B4-BE49-F238E27FC236}">
                <a16:creationId xmlns:a16="http://schemas.microsoft.com/office/drawing/2014/main" id="{5363F40B-CBC0-4D78-9FA4-E137C2C19A56}"/>
              </a:ext>
            </a:extLst>
          </p:cNvPr>
          <p:cNvPicPr>
            <a:picLocks noChangeAspect="1"/>
          </p:cNvPicPr>
          <p:nvPr/>
        </p:nvPicPr>
        <p:blipFill>
          <a:blip r:embed="rId6"/>
          <a:stretch>
            <a:fillRect/>
          </a:stretch>
        </p:blipFill>
        <p:spPr>
          <a:xfrm>
            <a:off x="3650178" y="489701"/>
            <a:ext cx="3734853" cy="2899133"/>
          </a:xfrm>
          <a:prstGeom prst="rect">
            <a:avLst/>
          </a:prstGeom>
        </p:spPr>
      </p:pic>
      <p:cxnSp>
        <p:nvCxnSpPr>
          <p:cNvPr id="24" name="Straight Arrow Connector 23">
            <a:extLst>
              <a:ext uri="{FF2B5EF4-FFF2-40B4-BE49-F238E27FC236}">
                <a16:creationId xmlns:a16="http://schemas.microsoft.com/office/drawing/2014/main" id="{1998ABBA-D169-48C3-99D4-435CBCC62FA5}"/>
              </a:ext>
            </a:extLst>
          </p:cNvPr>
          <p:cNvCxnSpPr>
            <a:cxnSpLocks/>
          </p:cNvCxnSpPr>
          <p:nvPr/>
        </p:nvCxnSpPr>
        <p:spPr>
          <a:xfrm>
            <a:off x="5650175" y="830425"/>
            <a:ext cx="0" cy="1838833"/>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A0353FA6-3D60-483F-805E-88A342EFB040}"/>
              </a:ext>
            </a:extLst>
          </p:cNvPr>
          <p:cNvSpPr/>
          <p:nvPr/>
        </p:nvSpPr>
        <p:spPr>
          <a:xfrm>
            <a:off x="5754354" y="2584218"/>
            <a:ext cx="296328" cy="444946"/>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DC88691E-4FD0-4190-B6A9-80828AA907A7}"/>
              </a:ext>
            </a:extLst>
          </p:cNvPr>
          <p:cNvSpPr/>
          <p:nvPr/>
        </p:nvSpPr>
        <p:spPr>
          <a:xfrm>
            <a:off x="5337514" y="650184"/>
            <a:ext cx="388561" cy="18288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
            <a:extLst>
              <a:ext uri="{FF2B5EF4-FFF2-40B4-BE49-F238E27FC236}">
                <a16:creationId xmlns:a16="http://schemas.microsoft.com/office/drawing/2014/main" id="{D811E05F-28C2-4898-B053-969C7F157CCA}"/>
              </a:ext>
            </a:extLst>
          </p:cNvPr>
          <p:cNvSpPr txBox="1"/>
          <p:nvPr/>
        </p:nvSpPr>
        <p:spPr>
          <a:xfrm rot="16200000">
            <a:off x="5076961" y="1572574"/>
            <a:ext cx="909669" cy="45431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18281" tIns="118281" rIns="118281" bIns="118281" anchor="ctr">
            <a:spAutoFit/>
          </a:bodyPr>
          <a:lstStyle>
            <a:lvl1pPr>
              <a:defRPr sz="2800" b="0">
                <a:latin typeface="Times New Roman"/>
                <a:ea typeface="Times New Roman"/>
                <a:cs typeface="Times New Roman"/>
                <a:sym typeface="Times New Roman"/>
              </a:defRPr>
            </a:lvl1pPr>
          </a:lstStyle>
          <a:p>
            <a:pPr algn="just"/>
            <a:r>
              <a:rPr kumimoji="1" lang="en-US" altLang="ko-KR" sz="1400" b="1" dirty="0">
                <a:solidFill>
                  <a:schemeClr val="accent1"/>
                </a:solidFill>
                <a:latin typeface="Arial" panose="020B0604020202020204" pitchFamily="34" charset="0"/>
                <a:cs typeface="Arial" panose="020B0604020202020204" pitchFamily="34" charset="0"/>
              </a:rPr>
              <a:t>60 MHz</a:t>
            </a:r>
            <a:endParaRPr lang="en-US" sz="1400" b="1" dirty="0">
              <a:solidFill>
                <a:schemeClr val="accent1"/>
              </a:solidFill>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7247A130-8398-44B0-9046-0E2F5D4EF4F1}"/>
              </a:ext>
            </a:extLst>
          </p:cNvPr>
          <p:cNvSpPr/>
          <p:nvPr/>
        </p:nvSpPr>
        <p:spPr>
          <a:xfrm>
            <a:off x="3678753" y="335728"/>
            <a:ext cx="330710" cy="4356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32">
            <a:extLst>
              <a:ext uri="{FF2B5EF4-FFF2-40B4-BE49-F238E27FC236}">
                <a16:creationId xmlns:a16="http://schemas.microsoft.com/office/drawing/2014/main" id="{DACE4221-C697-4E45-ACF7-1E9423F44D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13606" y="704990"/>
            <a:ext cx="4707330" cy="2283740"/>
          </a:xfrm>
          <a:prstGeom prst="rect">
            <a:avLst/>
          </a:prstGeom>
        </p:spPr>
      </p:pic>
    </p:spTree>
    <p:extLst>
      <p:ext uri="{BB962C8B-B14F-4D97-AF65-F5344CB8AC3E}">
        <p14:creationId xmlns:p14="http://schemas.microsoft.com/office/powerpoint/2010/main" val="2576688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3E0BC1E-C773-4B36-82B4-9CBA5B1072AC}"/>
              </a:ext>
            </a:extLst>
          </p:cNvPr>
          <p:cNvSpPr>
            <a:spLocks noGrp="1"/>
          </p:cNvSpPr>
          <p:nvPr>
            <p:ph type="title"/>
          </p:nvPr>
        </p:nvSpPr>
        <p:spPr>
          <a:xfrm>
            <a:off x="185351" y="111813"/>
            <a:ext cx="11821297" cy="635772"/>
          </a:xfrm>
        </p:spPr>
        <p:txBody>
          <a:bodyPr>
            <a:noAutofit/>
          </a:bodyPr>
          <a:lstStyle/>
          <a:p>
            <a:r>
              <a:rPr lang="en-US" altLang="ko-KR" sz="2400" dirty="0">
                <a:latin typeface="Arial" panose="020B0604020202020204" pitchFamily="34" charset="0"/>
                <a:cs typeface="Arial" panose="020B0604020202020204" pitchFamily="34" charset="0"/>
              </a:rPr>
              <a:t> New principle – power detection</a:t>
            </a:r>
            <a:endParaRPr lang="ko-KR" altLang="en-US" sz="24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3" name="내용 개체 틀 2">
                <a:extLst>
                  <a:ext uri="{FF2B5EF4-FFF2-40B4-BE49-F238E27FC236}">
                    <a16:creationId xmlns:a16="http://schemas.microsoft.com/office/drawing/2014/main" id="{8516E368-A72F-47E2-9F85-F7999AD0B951}"/>
                  </a:ext>
                </a:extLst>
              </p:cNvPr>
              <p:cNvSpPr>
                <a:spLocks noGrp="1"/>
              </p:cNvSpPr>
              <p:nvPr>
                <p:ph idx="1"/>
              </p:nvPr>
            </p:nvSpPr>
            <p:spPr>
              <a:xfrm>
                <a:off x="185351" y="886510"/>
                <a:ext cx="11821297" cy="5971490"/>
              </a:xfrm>
            </p:spPr>
            <p:txBody>
              <a:bodyPr>
                <a:normAutofit fontScale="85000" lnSpcReduction="20000"/>
              </a:bodyPr>
              <a:lstStyle/>
              <a:p>
                <a:pPr>
                  <a:lnSpc>
                    <a:spcPct val="100000"/>
                  </a:lnSpc>
                </a:pPr>
                <a:r>
                  <a:rPr lang="en-US" altLang="ko-KR" dirty="0"/>
                  <a:t>Signal mixing in the cavity:</a:t>
                </a:r>
              </a:p>
              <a:p>
                <a:pPr marL="0" indent="0">
                  <a:lnSpc>
                    <a:spcPct val="100000"/>
                  </a:lnSpc>
                  <a:buNone/>
                </a:pPr>
                <a:endParaRPr lang="en-US" altLang="ko-KR" i="1" dirty="0">
                  <a:latin typeface="Cambria Math" panose="02040503050406030204" pitchFamily="18" charset="0"/>
                </a:endParaRPr>
              </a:p>
              <a:p>
                <a:pPr marL="0" indent="0">
                  <a:lnSpc>
                    <a:spcPct val="100000"/>
                  </a:lnSpc>
                  <a:buNone/>
                </a:pPr>
                <a14:m>
                  <m:oMathPara xmlns:m="http://schemas.openxmlformats.org/officeDocument/2006/math">
                    <m:oMathParaPr>
                      <m:jc m:val="centerGroup"/>
                    </m:oMathParaPr>
                    <m:oMath xmlns:m="http://schemas.openxmlformats.org/officeDocument/2006/math">
                      <m:sSub>
                        <m:sSubPr>
                          <m:ctrlPr>
                            <a:rPr lang="en-US" altLang="ko-KR" i="1" smtClean="0">
                              <a:solidFill>
                                <a:srgbClr val="FF0000"/>
                              </a:solidFill>
                              <a:latin typeface="Cambria Math" panose="02040503050406030204" pitchFamily="18" charset="0"/>
                            </a:rPr>
                          </m:ctrlPr>
                        </m:sSubPr>
                        <m:e>
                          <m:r>
                            <a:rPr lang="en-US" altLang="ko-KR" i="1">
                              <a:solidFill>
                                <a:srgbClr val="FF0000"/>
                              </a:solidFill>
                              <a:latin typeface="Cambria Math" panose="02040503050406030204" pitchFamily="18" charset="0"/>
                            </a:rPr>
                            <m:t>𝐴</m:t>
                          </m:r>
                        </m:e>
                        <m:sub>
                          <m:r>
                            <a:rPr lang="en-US" altLang="ko-KR" i="1">
                              <a:solidFill>
                                <a:srgbClr val="FF0000"/>
                              </a:solidFill>
                              <a:latin typeface="Cambria Math" panose="02040503050406030204" pitchFamily="18" charset="0"/>
                            </a:rPr>
                            <m:t>𝑝</m:t>
                          </m:r>
                        </m:sub>
                      </m:sSub>
                      <m:func>
                        <m:funcPr>
                          <m:ctrlPr>
                            <a:rPr lang="en-US" altLang="ko-KR" i="1">
                              <a:solidFill>
                                <a:srgbClr val="FF0000"/>
                              </a:solidFill>
                              <a:latin typeface="Cambria Math" panose="02040503050406030204" pitchFamily="18" charset="0"/>
                            </a:rPr>
                          </m:ctrlPr>
                        </m:funcPr>
                        <m:fName>
                          <m:r>
                            <m:rPr>
                              <m:sty m:val="p"/>
                            </m:rPr>
                            <a:rPr lang="en-US" altLang="ko-KR">
                              <a:solidFill>
                                <a:srgbClr val="FF0000"/>
                              </a:solidFill>
                              <a:latin typeface="Cambria Math" panose="02040503050406030204" pitchFamily="18" charset="0"/>
                            </a:rPr>
                            <m:t>cos</m:t>
                          </m:r>
                        </m:fName>
                        <m:e>
                          <m:sSub>
                            <m:sSubPr>
                              <m:ctrlPr>
                                <a:rPr lang="en-US" altLang="ko-KR" i="1">
                                  <a:solidFill>
                                    <a:srgbClr val="FF0000"/>
                                  </a:solidFill>
                                  <a:latin typeface="Cambria Math" panose="02040503050406030204" pitchFamily="18" charset="0"/>
                                </a:rPr>
                              </m:ctrlPr>
                            </m:sSubPr>
                            <m:e>
                              <m:r>
                                <a:rPr lang="en-US" altLang="ko-KR" i="1">
                                  <a:solidFill>
                                    <a:srgbClr val="FF0000"/>
                                  </a:solidFill>
                                  <a:latin typeface="Cambria Math" panose="02040503050406030204" pitchFamily="18" charset="0"/>
                                </a:rPr>
                                <m:t>𝜔</m:t>
                              </m:r>
                            </m:e>
                            <m:sub>
                              <m:r>
                                <a:rPr lang="en-US" altLang="ko-KR" i="1">
                                  <a:solidFill>
                                    <a:srgbClr val="FF0000"/>
                                  </a:solidFill>
                                  <a:latin typeface="Cambria Math" panose="02040503050406030204" pitchFamily="18" charset="0"/>
                                </a:rPr>
                                <m:t>1</m:t>
                              </m:r>
                            </m:sub>
                          </m:sSub>
                          <m:r>
                            <a:rPr lang="en-US" altLang="ko-KR" i="1">
                              <a:solidFill>
                                <a:srgbClr val="FF0000"/>
                              </a:solidFill>
                              <a:latin typeface="Cambria Math" panose="02040503050406030204" pitchFamily="18" charset="0"/>
                            </a:rPr>
                            <m:t>𝑡</m:t>
                          </m:r>
                        </m:e>
                      </m:func>
                      <m:r>
                        <a:rPr lang="en-US" altLang="ko-KR" i="1">
                          <a:latin typeface="Cambria Math" panose="02040503050406030204" pitchFamily="18" charset="0"/>
                        </a:rPr>
                        <m:t>+</m:t>
                      </m:r>
                      <m:sSub>
                        <m:sSubPr>
                          <m:ctrlPr>
                            <a:rPr lang="en-US" altLang="ko-KR" i="1">
                              <a:latin typeface="Cambria Math" panose="02040503050406030204" pitchFamily="18" charset="0"/>
                            </a:rPr>
                          </m:ctrlPr>
                        </m:sSubPr>
                        <m:e>
                          <m:r>
                            <a:rPr lang="en-US" altLang="ko-KR" i="1">
                              <a:latin typeface="Cambria Math" panose="02040503050406030204" pitchFamily="18" charset="0"/>
                            </a:rPr>
                            <m:t>𝐴</m:t>
                          </m:r>
                        </m:e>
                        <m:sub>
                          <m:r>
                            <a:rPr lang="en-US" altLang="ko-KR" i="1">
                              <a:latin typeface="Cambria Math" panose="02040503050406030204" pitchFamily="18" charset="0"/>
                            </a:rPr>
                            <m:t>𝑠</m:t>
                          </m:r>
                        </m:sub>
                      </m:sSub>
                      <m:func>
                        <m:funcPr>
                          <m:ctrlPr>
                            <a:rPr lang="en-US" altLang="ko-KR" i="1">
                              <a:latin typeface="Cambria Math" panose="02040503050406030204" pitchFamily="18" charset="0"/>
                            </a:rPr>
                          </m:ctrlPr>
                        </m:funcPr>
                        <m:fName>
                          <m:r>
                            <m:rPr>
                              <m:sty m:val="p"/>
                            </m:rPr>
                            <a:rPr lang="en-US" altLang="ko-KR">
                              <a:latin typeface="Cambria Math" panose="02040503050406030204" pitchFamily="18" charset="0"/>
                            </a:rPr>
                            <m:t>cos</m:t>
                          </m:r>
                        </m:fName>
                        <m:e>
                          <m:d>
                            <m:dPr>
                              <m:ctrlPr>
                                <a:rPr lang="en-US" altLang="ko-KR" i="1">
                                  <a:latin typeface="Cambria Math" panose="02040503050406030204" pitchFamily="18" charset="0"/>
                                </a:rPr>
                              </m:ctrlPr>
                            </m:dPr>
                            <m:e>
                              <m:sSub>
                                <m:sSubPr>
                                  <m:ctrlPr>
                                    <a:rPr lang="en-US" altLang="ko-KR" i="1">
                                      <a:latin typeface="Cambria Math" panose="02040503050406030204" pitchFamily="18" charset="0"/>
                                    </a:rPr>
                                  </m:ctrlPr>
                                </m:sSubPr>
                                <m:e>
                                  <m:r>
                                    <a:rPr lang="en-US" altLang="ko-KR" i="1">
                                      <a:latin typeface="Cambria Math" panose="02040503050406030204" pitchFamily="18" charset="0"/>
                                    </a:rPr>
                                    <m:t>𝜔</m:t>
                                  </m:r>
                                </m:e>
                                <m:sub>
                                  <m:r>
                                    <a:rPr lang="en-US" altLang="ko-KR" i="1">
                                      <a:latin typeface="Cambria Math" panose="02040503050406030204" pitchFamily="18" charset="0"/>
                                    </a:rPr>
                                    <m:t>2</m:t>
                                  </m:r>
                                </m:sub>
                              </m:sSub>
                              <m:r>
                                <a:rPr lang="en-US" altLang="ko-KR" i="1">
                                  <a:latin typeface="Cambria Math" panose="02040503050406030204" pitchFamily="18" charset="0"/>
                                </a:rPr>
                                <m:t>𝑡</m:t>
                              </m:r>
                              <m:r>
                                <a:rPr lang="en-US" altLang="ko-KR" i="1">
                                  <a:latin typeface="Cambria Math" panose="02040503050406030204" pitchFamily="18" charset="0"/>
                                </a:rPr>
                                <m:t>+</m:t>
                              </m:r>
                              <m:r>
                                <a:rPr lang="en-US" altLang="ko-KR" i="1">
                                  <a:latin typeface="Cambria Math" panose="02040503050406030204" pitchFamily="18" charset="0"/>
                                </a:rPr>
                                <m:t>𝜙</m:t>
                              </m:r>
                            </m:e>
                          </m:d>
                        </m:e>
                      </m:func>
                    </m:oMath>
                  </m:oMathPara>
                </a14:m>
                <a:endParaRPr lang="en-US" altLang="ko-KR" dirty="0"/>
              </a:p>
              <a:p>
                <a:pPr marL="0" indent="0">
                  <a:lnSpc>
                    <a:spcPct val="100000"/>
                  </a:lnSpc>
                  <a:buNone/>
                </a:pPr>
                <a:r>
                  <a:rPr lang="en-US" altLang="ko-KR" dirty="0"/>
                  <a:t>Obviously we need a power detector!</a:t>
                </a:r>
              </a:p>
              <a:p>
                <a:pPr marL="0" indent="0">
                  <a:lnSpc>
                    <a:spcPct val="100000"/>
                  </a:lnSpc>
                  <a:buNone/>
                </a:pPr>
                <a:endParaRPr lang="en-US" altLang="ko-KR" dirty="0"/>
              </a:p>
              <a:p>
                <a:pPr>
                  <a:lnSpc>
                    <a:spcPct val="100000"/>
                  </a:lnSpc>
                </a:pPr>
                <a:r>
                  <a:rPr lang="en-US" altLang="ko-KR" dirty="0"/>
                  <a:t>Power detected by the </a:t>
                </a:r>
                <a:r>
                  <a:rPr lang="en-US" altLang="ko-KR" u="sng" dirty="0"/>
                  <a:t>bolometer</a:t>
                </a:r>
                <a:r>
                  <a:rPr lang="en-US" altLang="ko-KR" dirty="0"/>
                  <a:t>:</a:t>
                </a:r>
              </a:p>
              <a:p>
                <a:pPr marL="0" indent="0">
                  <a:lnSpc>
                    <a:spcPct val="100000"/>
                  </a:lnSpc>
                  <a:buNone/>
                </a:pPr>
                <a14:m>
                  <m:oMathPara xmlns:m="http://schemas.openxmlformats.org/officeDocument/2006/math">
                    <m:oMathParaPr>
                      <m:jc m:val="centerGroup"/>
                    </m:oMathParaPr>
                    <m:oMath xmlns:m="http://schemas.openxmlformats.org/officeDocument/2006/math">
                      <m:r>
                        <a:rPr lang="en-US" altLang="ko-KR" i="1">
                          <a:latin typeface="Cambria Math" panose="02040503050406030204" pitchFamily="18" charset="0"/>
                        </a:rPr>
                        <m:t>𝑃</m:t>
                      </m:r>
                      <m:r>
                        <a:rPr lang="en-US" altLang="ko-KR" i="1">
                          <a:latin typeface="Cambria Math" panose="02040503050406030204" pitchFamily="18" charset="0"/>
                        </a:rPr>
                        <m:t>=</m:t>
                      </m:r>
                      <m:sSup>
                        <m:sSupPr>
                          <m:ctrlPr>
                            <a:rPr lang="en-US" altLang="ko-KR" i="1">
                              <a:latin typeface="Cambria Math" panose="02040503050406030204" pitchFamily="18" charset="0"/>
                            </a:rPr>
                          </m:ctrlPr>
                        </m:sSupPr>
                        <m:e>
                          <m:d>
                            <m:dPr>
                              <m:begChr m:val="["/>
                              <m:endChr m:val="]"/>
                              <m:ctrlPr>
                                <a:rPr lang="en-US" altLang="ko-KR" i="1">
                                  <a:latin typeface="Cambria Math" panose="02040503050406030204" pitchFamily="18" charset="0"/>
                                </a:rPr>
                              </m:ctrlPr>
                            </m:dPr>
                            <m:e>
                              <m:sSub>
                                <m:sSubPr>
                                  <m:ctrlPr>
                                    <a:rPr lang="en-US" altLang="ko-KR" i="1">
                                      <a:latin typeface="Cambria Math" panose="02040503050406030204" pitchFamily="18" charset="0"/>
                                    </a:rPr>
                                  </m:ctrlPr>
                                </m:sSubPr>
                                <m:e>
                                  <m:r>
                                    <a:rPr lang="en-US" altLang="ko-KR" i="1">
                                      <a:latin typeface="Cambria Math" panose="02040503050406030204" pitchFamily="18" charset="0"/>
                                    </a:rPr>
                                    <m:t>𝐴</m:t>
                                  </m:r>
                                </m:e>
                                <m:sub>
                                  <m:r>
                                    <a:rPr lang="en-US" altLang="ko-KR" i="1">
                                      <a:latin typeface="Cambria Math" panose="02040503050406030204" pitchFamily="18" charset="0"/>
                                    </a:rPr>
                                    <m:t>𝑝</m:t>
                                  </m:r>
                                </m:sub>
                              </m:sSub>
                              <m:func>
                                <m:funcPr>
                                  <m:ctrlPr>
                                    <a:rPr lang="en-US" altLang="ko-KR" i="1">
                                      <a:latin typeface="Cambria Math" panose="02040503050406030204" pitchFamily="18" charset="0"/>
                                    </a:rPr>
                                  </m:ctrlPr>
                                </m:funcPr>
                                <m:fName>
                                  <m:r>
                                    <m:rPr>
                                      <m:sty m:val="p"/>
                                    </m:rPr>
                                    <a:rPr lang="en-US" altLang="ko-KR">
                                      <a:latin typeface="Cambria Math" panose="02040503050406030204" pitchFamily="18" charset="0"/>
                                    </a:rPr>
                                    <m:t>cos</m:t>
                                  </m:r>
                                </m:fName>
                                <m:e>
                                  <m:sSub>
                                    <m:sSubPr>
                                      <m:ctrlPr>
                                        <a:rPr lang="en-US" altLang="ko-KR" i="1">
                                          <a:latin typeface="Cambria Math" panose="02040503050406030204" pitchFamily="18" charset="0"/>
                                        </a:rPr>
                                      </m:ctrlPr>
                                    </m:sSubPr>
                                    <m:e>
                                      <m:r>
                                        <a:rPr lang="en-US" altLang="ko-KR" i="1">
                                          <a:latin typeface="Cambria Math" panose="02040503050406030204" pitchFamily="18" charset="0"/>
                                        </a:rPr>
                                        <m:t>𝜔</m:t>
                                      </m:r>
                                    </m:e>
                                    <m:sub>
                                      <m:r>
                                        <a:rPr lang="en-US" altLang="ko-KR" i="1">
                                          <a:latin typeface="Cambria Math" panose="02040503050406030204" pitchFamily="18" charset="0"/>
                                        </a:rPr>
                                        <m:t>1</m:t>
                                      </m:r>
                                    </m:sub>
                                  </m:sSub>
                                  <m:r>
                                    <a:rPr lang="en-US" altLang="ko-KR" i="1">
                                      <a:latin typeface="Cambria Math" panose="02040503050406030204" pitchFamily="18" charset="0"/>
                                    </a:rPr>
                                    <m:t>𝑡</m:t>
                                  </m:r>
                                </m:e>
                              </m:func>
                              <m:r>
                                <a:rPr lang="en-US" altLang="ko-KR" i="1">
                                  <a:latin typeface="Cambria Math" panose="02040503050406030204" pitchFamily="18" charset="0"/>
                                </a:rPr>
                                <m:t>+</m:t>
                              </m:r>
                              <m:sSub>
                                <m:sSubPr>
                                  <m:ctrlPr>
                                    <a:rPr lang="en-US" altLang="ko-KR" i="1">
                                      <a:latin typeface="Cambria Math" panose="02040503050406030204" pitchFamily="18" charset="0"/>
                                    </a:rPr>
                                  </m:ctrlPr>
                                </m:sSubPr>
                                <m:e>
                                  <m:r>
                                    <a:rPr lang="en-US" altLang="ko-KR" i="1">
                                      <a:latin typeface="Cambria Math" panose="02040503050406030204" pitchFamily="18" charset="0"/>
                                    </a:rPr>
                                    <m:t>𝐴</m:t>
                                  </m:r>
                                </m:e>
                                <m:sub>
                                  <m:r>
                                    <a:rPr lang="en-US" altLang="ko-KR" i="1">
                                      <a:latin typeface="Cambria Math" panose="02040503050406030204" pitchFamily="18" charset="0"/>
                                    </a:rPr>
                                    <m:t>𝑠</m:t>
                                  </m:r>
                                </m:sub>
                              </m:sSub>
                              <m:func>
                                <m:funcPr>
                                  <m:ctrlPr>
                                    <a:rPr lang="en-US" altLang="ko-KR" i="1">
                                      <a:latin typeface="Cambria Math" panose="02040503050406030204" pitchFamily="18" charset="0"/>
                                    </a:rPr>
                                  </m:ctrlPr>
                                </m:funcPr>
                                <m:fName>
                                  <m:r>
                                    <m:rPr>
                                      <m:sty m:val="p"/>
                                    </m:rPr>
                                    <a:rPr lang="en-US" altLang="ko-KR">
                                      <a:latin typeface="Cambria Math" panose="02040503050406030204" pitchFamily="18" charset="0"/>
                                    </a:rPr>
                                    <m:t>cos</m:t>
                                  </m:r>
                                </m:fName>
                                <m:e>
                                  <m:d>
                                    <m:dPr>
                                      <m:ctrlPr>
                                        <a:rPr lang="en-US" altLang="ko-KR" i="1">
                                          <a:latin typeface="Cambria Math" panose="02040503050406030204" pitchFamily="18" charset="0"/>
                                        </a:rPr>
                                      </m:ctrlPr>
                                    </m:dPr>
                                    <m:e>
                                      <m:sSub>
                                        <m:sSubPr>
                                          <m:ctrlPr>
                                            <a:rPr lang="en-US" altLang="ko-KR" i="1">
                                              <a:latin typeface="Cambria Math" panose="02040503050406030204" pitchFamily="18" charset="0"/>
                                            </a:rPr>
                                          </m:ctrlPr>
                                        </m:sSubPr>
                                        <m:e>
                                          <m:r>
                                            <a:rPr lang="en-US" altLang="ko-KR" i="1">
                                              <a:latin typeface="Cambria Math" panose="02040503050406030204" pitchFamily="18" charset="0"/>
                                            </a:rPr>
                                            <m:t>𝜔</m:t>
                                          </m:r>
                                        </m:e>
                                        <m:sub>
                                          <m:r>
                                            <a:rPr lang="en-US" altLang="ko-KR" i="1">
                                              <a:latin typeface="Cambria Math" panose="02040503050406030204" pitchFamily="18" charset="0"/>
                                            </a:rPr>
                                            <m:t>2</m:t>
                                          </m:r>
                                        </m:sub>
                                      </m:sSub>
                                      <m:r>
                                        <a:rPr lang="en-US" altLang="ko-KR" i="1">
                                          <a:latin typeface="Cambria Math" panose="02040503050406030204" pitchFamily="18" charset="0"/>
                                        </a:rPr>
                                        <m:t>𝑡</m:t>
                                      </m:r>
                                      <m:r>
                                        <a:rPr lang="en-US" altLang="ko-KR" i="1">
                                          <a:latin typeface="Cambria Math" panose="02040503050406030204" pitchFamily="18" charset="0"/>
                                        </a:rPr>
                                        <m:t>+</m:t>
                                      </m:r>
                                      <m:r>
                                        <a:rPr lang="en-US" altLang="ko-KR" i="1">
                                          <a:latin typeface="Cambria Math" panose="02040503050406030204" pitchFamily="18" charset="0"/>
                                        </a:rPr>
                                        <m:t>𝜙</m:t>
                                      </m:r>
                                    </m:e>
                                  </m:d>
                                </m:e>
                              </m:func>
                            </m:e>
                          </m:d>
                        </m:e>
                        <m:sup>
                          <m:r>
                            <a:rPr lang="en-US" altLang="ko-KR" i="1">
                              <a:latin typeface="Cambria Math" panose="02040503050406030204" pitchFamily="18" charset="0"/>
                            </a:rPr>
                            <m:t>2</m:t>
                          </m:r>
                        </m:sup>
                      </m:sSup>
                    </m:oMath>
                  </m:oMathPara>
                </a14:m>
                <a:endParaRPr lang="en-US" altLang="ko-KR" dirty="0"/>
              </a:p>
              <a:p>
                <a:pPr>
                  <a:lnSpc>
                    <a:spcPct val="100000"/>
                  </a:lnSpc>
                </a:pPr>
                <a:r>
                  <a:rPr lang="en-US" altLang="ko-KR" dirty="0"/>
                  <a:t>Beating term (heterodyne)</a:t>
                </a:r>
              </a:p>
              <a:p>
                <a:pPr marL="0" indent="0" algn="ctr">
                  <a:lnSpc>
                    <a:spcPct val="100000"/>
                  </a:lnSpc>
                  <a:buNone/>
                </a:pPr>
                <a:r>
                  <a:rPr lang="en-US" altLang="ko-KR" b="0" dirty="0"/>
                  <a:t>2 x </a:t>
                </a:r>
                <a14:m>
                  <m:oMath xmlns:m="http://schemas.openxmlformats.org/officeDocument/2006/math">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𝐴</m:t>
                        </m:r>
                      </m:e>
                      <m:sub>
                        <m:r>
                          <a:rPr lang="en-US" altLang="ko-KR" b="0" i="1" smtClean="0">
                            <a:latin typeface="Cambria Math" panose="02040503050406030204" pitchFamily="18" charset="0"/>
                          </a:rPr>
                          <m:t>𝑝</m:t>
                        </m:r>
                      </m:sub>
                    </m:sSub>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𝐴</m:t>
                        </m:r>
                      </m:e>
                      <m:sub>
                        <m:r>
                          <a:rPr lang="en-US" altLang="ko-KR" b="0" i="1" smtClean="0">
                            <a:latin typeface="Cambria Math" panose="02040503050406030204" pitchFamily="18" charset="0"/>
                          </a:rPr>
                          <m:t>𝑠</m:t>
                        </m:r>
                      </m:sub>
                    </m:sSub>
                    <m:func>
                      <m:funcPr>
                        <m:ctrlPr>
                          <a:rPr lang="en-US" altLang="ko-KR" b="0" i="1" smtClean="0">
                            <a:latin typeface="Cambria Math" panose="02040503050406030204" pitchFamily="18" charset="0"/>
                          </a:rPr>
                        </m:ctrlPr>
                      </m:funcPr>
                      <m:fName>
                        <m:r>
                          <m:rPr>
                            <m:sty m:val="p"/>
                          </m:rPr>
                          <a:rPr lang="en-US" altLang="ko-KR" b="0" i="0" smtClean="0">
                            <a:latin typeface="Cambria Math" panose="02040503050406030204" pitchFamily="18" charset="0"/>
                          </a:rPr>
                          <m:t>cos</m:t>
                        </m:r>
                      </m:fName>
                      <m:e>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𝜔</m:t>
                            </m:r>
                          </m:e>
                          <m:sub>
                            <m:r>
                              <a:rPr lang="en-US" altLang="ko-KR" b="0" i="1" smtClean="0">
                                <a:latin typeface="Cambria Math" panose="02040503050406030204" pitchFamily="18" charset="0"/>
                              </a:rPr>
                              <m:t>1</m:t>
                            </m:r>
                          </m:sub>
                        </m:sSub>
                        <m:r>
                          <a:rPr lang="en-US" altLang="ko-KR" b="0" i="1" smtClean="0">
                            <a:latin typeface="Cambria Math" panose="02040503050406030204" pitchFamily="18" charset="0"/>
                          </a:rPr>
                          <m:t>𝑡</m:t>
                        </m:r>
                      </m:e>
                    </m:func>
                    <m:func>
                      <m:funcPr>
                        <m:ctrlPr>
                          <a:rPr lang="en-US" altLang="ko-KR" b="0" i="1" smtClean="0">
                            <a:latin typeface="Cambria Math" panose="02040503050406030204" pitchFamily="18" charset="0"/>
                          </a:rPr>
                        </m:ctrlPr>
                      </m:funcPr>
                      <m:fName>
                        <m:r>
                          <m:rPr>
                            <m:sty m:val="p"/>
                          </m:rPr>
                          <a:rPr lang="en-US" altLang="ko-KR" b="0" i="0" smtClean="0">
                            <a:latin typeface="Cambria Math" panose="02040503050406030204" pitchFamily="18" charset="0"/>
                          </a:rPr>
                          <m:t>cos</m:t>
                        </m:r>
                      </m:fName>
                      <m:e>
                        <m:r>
                          <a:rPr lang="en-US" altLang="ko-KR" b="0" i="1" smtClean="0">
                            <a:latin typeface="Cambria Math" panose="02040503050406030204" pitchFamily="18" charset="0"/>
                          </a:rPr>
                          <m:t>(</m:t>
                        </m:r>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𝜔</m:t>
                            </m:r>
                          </m:e>
                          <m:sub>
                            <m:r>
                              <a:rPr lang="en-US" altLang="ko-KR" b="0" i="1" smtClean="0">
                                <a:latin typeface="Cambria Math" panose="02040503050406030204" pitchFamily="18" charset="0"/>
                              </a:rPr>
                              <m:t>2</m:t>
                            </m:r>
                          </m:sub>
                        </m:sSub>
                        <m:r>
                          <a:rPr lang="en-US" altLang="ko-KR" b="0" i="1" smtClean="0">
                            <a:latin typeface="Cambria Math" panose="02040503050406030204" pitchFamily="18" charset="0"/>
                          </a:rPr>
                          <m:t>𝑡</m:t>
                        </m:r>
                        <m:r>
                          <a:rPr lang="en-US" altLang="ko-KR" b="0" i="1" smtClean="0">
                            <a:latin typeface="Cambria Math" panose="02040503050406030204" pitchFamily="18" charset="0"/>
                          </a:rPr>
                          <m:t>+</m:t>
                        </m:r>
                        <m:r>
                          <a:rPr lang="en-US" altLang="ko-KR" b="0" i="1" smtClean="0">
                            <a:latin typeface="Cambria Math" panose="02040503050406030204" pitchFamily="18" charset="0"/>
                          </a:rPr>
                          <m:t>𝜙</m:t>
                        </m:r>
                        <m:r>
                          <a:rPr lang="en-US" altLang="ko-KR" b="0" i="1" smtClean="0">
                            <a:latin typeface="Cambria Math" panose="02040503050406030204" pitchFamily="18" charset="0"/>
                          </a:rPr>
                          <m:t>)</m:t>
                        </m:r>
                      </m:e>
                    </m:func>
                  </m:oMath>
                </a14:m>
                <a:endParaRPr lang="en-US" altLang="ko-KR" b="0" dirty="0"/>
              </a:p>
              <a:p>
                <a:pPr>
                  <a:lnSpc>
                    <a:spcPct val="100000"/>
                  </a:lnSpc>
                </a:pPr>
                <a:endParaRPr lang="en-US" altLang="ko-KR" dirty="0"/>
              </a:p>
              <a:p>
                <a:pPr>
                  <a:lnSpc>
                    <a:spcPct val="100000"/>
                  </a:lnSpc>
                </a:pPr>
                <a:r>
                  <a:rPr lang="en-US" altLang="ko-KR" dirty="0"/>
                  <a:t>The beating term gives </a:t>
                </a:r>
                <a14:m>
                  <m:oMath xmlns:m="http://schemas.openxmlformats.org/officeDocument/2006/math">
                    <m:sSub>
                      <m:sSubPr>
                        <m:ctrlPr>
                          <a:rPr lang="en-US" altLang="ko-KR" b="0" i="1" smtClean="0">
                            <a:solidFill>
                              <a:srgbClr val="FF0000"/>
                            </a:solidFill>
                            <a:latin typeface="Cambria Math" panose="02040503050406030204" pitchFamily="18" charset="0"/>
                          </a:rPr>
                        </m:ctrlPr>
                      </m:sSubPr>
                      <m:e>
                        <m:r>
                          <a:rPr lang="en-US" altLang="ko-KR" b="0" i="1" smtClean="0">
                            <a:solidFill>
                              <a:srgbClr val="FF0000"/>
                            </a:solidFill>
                            <a:latin typeface="Cambria Math" panose="02040503050406030204" pitchFamily="18" charset="0"/>
                          </a:rPr>
                          <m:t>𝐴</m:t>
                        </m:r>
                      </m:e>
                      <m:sub>
                        <m:r>
                          <a:rPr lang="en-US" altLang="ko-KR" b="0" i="1" smtClean="0">
                            <a:solidFill>
                              <a:srgbClr val="FF0000"/>
                            </a:solidFill>
                            <a:latin typeface="Cambria Math" panose="02040503050406030204" pitchFamily="18" charset="0"/>
                          </a:rPr>
                          <m:t>𝑏</m:t>
                        </m:r>
                      </m:sub>
                    </m:sSub>
                    <m:r>
                      <a:rPr lang="en-US" altLang="ko-KR" b="0" i="1" smtClean="0">
                        <a:solidFill>
                          <a:srgbClr val="FF0000"/>
                        </a:solidFill>
                        <a:latin typeface="Cambria Math" panose="02040503050406030204" pitchFamily="18" charset="0"/>
                      </a:rPr>
                      <m:t>∝</m:t>
                    </m:r>
                    <m:sSub>
                      <m:sSubPr>
                        <m:ctrlPr>
                          <a:rPr lang="en-US" altLang="ko-KR" b="0" i="1" smtClean="0">
                            <a:solidFill>
                              <a:srgbClr val="FF0000"/>
                            </a:solidFill>
                            <a:latin typeface="Cambria Math" panose="02040503050406030204" pitchFamily="18" charset="0"/>
                          </a:rPr>
                        </m:ctrlPr>
                      </m:sSubPr>
                      <m:e>
                        <m:r>
                          <a:rPr lang="en-US" altLang="ko-KR" b="0" i="1" smtClean="0">
                            <a:solidFill>
                              <a:srgbClr val="FF0000"/>
                            </a:solidFill>
                            <a:latin typeface="Cambria Math" panose="02040503050406030204" pitchFamily="18" charset="0"/>
                          </a:rPr>
                          <m:t>𝐴</m:t>
                        </m:r>
                      </m:e>
                      <m:sub>
                        <m:r>
                          <a:rPr lang="en-US" altLang="ko-KR" b="0" i="1" smtClean="0">
                            <a:solidFill>
                              <a:srgbClr val="FF0000"/>
                            </a:solidFill>
                            <a:latin typeface="Cambria Math" panose="02040503050406030204" pitchFamily="18" charset="0"/>
                          </a:rPr>
                          <m:t>𝑝</m:t>
                        </m:r>
                      </m:sub>
                    </m:sSub>
                    <m:sSub>
                      <m:sSubPr>
                        <m:ctrlPr>
                          <a:rPr lang="en-US" altLang="ko-KR" b="0" i="1" smtClean="0">
                            <a:solidFill>
                              <a:srgbClr val="FF0000"/>
                            </a:solidFill>
                            <a:latin typeface="Cambria Math" panose="02040503050406030204" pitchFamily="18" charset="0"/>
                          </a:rPr>
                        </m:ctrlPr>
                      </m:sSubPr>
                      <m:e>
                        <m:r>
                          <a:rPr lang="en-US" altLang="ko-KR" b="0" i="1" smtClean="0">
                            <a:solidFill>
                              <a:srgbClr val="FF0000"/>
                            </a:solidFill>
                            <a:latin typeface="Cambria Math" panose="02040503050406030204" pitchFamily="18" charset="0"/>
                          </a:rPr>
                          <m:t>𝐴</m:t>
                        </m:r>
                      </m:e>
                      <m:sub>
                        <m:r>
                          <a:rPr lang="en-US" altLang="ko-KR" b="0" i="1" smtClean="0">
                            <a:solidFill>
                              <a:srgbClr val="FF0000"/>
                            </a:solidFill>
                            <a:latin typeface="Cambria Math" panose="02040503050406030204" pitchFamily="18" charset="0"/>
                          </a:rPr>
                          <m:t>𝑠</m:t>
                        </m:r>
                      </m:sub>
                    </m:sSub>
                  </m:oMath>
                </a14:m>
                <a:r>
                  <a:rPr lang="ko-KR" altLang="en-US" dirty="0"/>
                  <a:t> </a:t>
                </a:r>
                <a:r>
                  <a:rPr lang="en-US" altLang="ko-KR" dirty="0"/>
                  <a:t>amplitude at </a:t>
                </a:r>
                <a14:m>
                  <m:oMath xmlns:m="http://schemas.openxmlformats.org/officeDocument/2006/math">
                    <m:r>
                      <a:rPr lang="en-US" altLang="ko-KR" b="0" i="1" smtClean="0">
                        <a:solidFill>
                          <a:srgbClr val="FF0000"/>
                        </a:solidFill>
                        <a:latin typeface="Cambria Math" panose="02040503050406030204" pitchFamily="18" charset="0"/>
                      </a:rPr>
                      <m:t>|</m:t>
                    </m:r>
                    <m:sSub>
                      <m:sSubPr>
                        <m:ctrlPr>
                          <a:rPr lang="en-US" altLang="ko-KR" b="0" i="1" smtClean="0">
                            <a:solidFill>
                              <a:srgbClr val="FF0000"/>
                            </a:solidFill>
                            <a:latin typeface="Cambria Math" panose="02040503050406030204" pitchFamily="18" charset="0"/>
                          </a:rPr>
                        </m:ctrlPr>
                      </m:sSubPr>
                      <m:e>
                        <m:r>
                          <a:rPr lang="en-US" altLang="ko-KR" b="0" i="1" smtClean="0">
                            <a:solidFill>
                              <a:srgbClr val="FF0000"/>
                            </a:solidFill>
                            <a:latin typeface="Cambria Math" panose="02040503050406030204" pitchFamily="18" charset="0"/>
                          </a:rPr>
                          <m:t>𝜔</m:t>
                        </m:r>
                      </m:e>
                      <m:sub>
                        <m:r>
                          <a:rPr lang="en-US" altLang="ko-KR" b="0" i="1" smtClean="0">
                            <a:solidFill>
                              <a:srgbClr val="FF0000"/>
                            </a:solidFill>
                            <a:latin typeface="Cambria Math" panose="02040503050406030204" pitchFamily="18" charset="0"/>
                          </a:rPr>
                          <m:t>1</m:t>
                        </m:r>
                      </m:sub>
                    </m:sSub>
                    <m:r>
                      <a:rPr lang="en-US" altLang="ko-KR" b="0" i="1" smtClean="0">
                        <a:solidFill>
                          <a:srgbClr val="FF0000"/>
                        </a:solidFill>
                        <a:latin typeface="Cambria Math" panose="02040503050406030204" pitchFamily="18" charset="0"/>
                      </a:rPr>
                      <m:t>−</m:t>
                    </m:r>
                    <m:sSub>
                      <m:sSubPr>
                        <m:ctrlPr>
                          <a:rPr lang="en-US" altLang="ko-KR" b="0" i="1" smtClean="0">
                            <a:solidFill>
                              <a:srgbClr val="FF0000"/>
                            </a:solidFill>
                            <a:latin typeface="Cambria Math" panose="02040503050406030204" pitchFamily="18" charset="0"/>
                          </a:rPr>
                        </m:ctrlPr>
                      </m:sSubPr>
                      <m:e>
                        <m:r>
                          <a:rPr lang="en-US" altLang="ko-KR" b="0" i="1" smtClean="0">
                            <a:solidFill>
                              <a:srgbClr val="FF0000"/>
                            </a:solidFill>
                            <a:latin typeface="Cambria Math" panose="02040503050406030204" pitchFamily="18" charset="0"/>
                          </a:rPr>
                          <m:t>𝜔</m:t>
                        </m:r>
                      </m:e>
                      <m:sub>
                        <m:r>
                          <a:rPr lang="en-US" altLang="ko-KR" b="0" i="1" smtClean="0">
                            <a:solidFill>
                              <a:srgbClr val="FF0000"/>
                            </a:solidFill>
                            <a:latin typeface="Cambria Math" panose="02040503050406030204" pitchFamily="18" charset="0"/>
                          </a:rPr>
                          <m:t>2</m:t>
                        </m:r>
                      </m:sub>
                    </m:sSub>
                    <m:r>
                      <a:rPr lang="en-US" altLang="ko-KR" b="0" i="1" smtClean="0">
                        <a:solidFill>
                          <a:srgbClr val="FF0000"/>
                        </a:solidFill>
                        <a:latin typeface="Cambria Math" panose="02040503050406030204" pitchFamily="18" charset="0"/>
                      </a:rPr>
                      <m:t>|</m:t>
                    </m:r>
                  </m:oMath>
                </a14:m>
                <a:r>
                  <a:rPr lang="ko-KR" altLang="en-US" dirty="0">
                    <a:solidFill>
                      <a:srgbClr val="FF0000"/>
                    </a:solidFill>
                  </a:rPr>
                  <a:t> </a:t>
                </a:r>
                <a:r>
                  <a:rPr lang="en-US" altLang="ko-KR" dirty="0"/>
                  <a:t>frequency (down-converted);</a:t>
                </a:r>
              </a:p>
              <a:p>
                <a:pPr>
                  <a:lnSpc>
                    <a:spcPct val="100000"/>
                  </a:lnSpc>
                </a:pPr>
                <a14:m>
                  <m:oMath xmlns:m="http://schemas.openxmlformats.org/officeDocument/2006/math">
                    <m:sSub>
                      <m:sSubPr>
                        <m:ctrlPr>
                          <a:rPr lang="en-US" altLang="ko-KR" b="0" i="1" smtClean="0">
                            <a:solidFill>
                              <a:srgbClr val="FF0000"/>
                            </a:solidFill>
                            <a:latin typeface="Cambria Math" panose="02040503050406030204" pitchFamily="18" charset="0"/>
                          </a:rPr>
                        </m:ctrlPr>
                      </m:sSubPr>
                      <m:e>
                        <m:r>
                          <a:rPr lang="en-US" altLang="ko-KR" b="0" i="1" smtClean="0">
                            <a:solidFill>
                              <a:srgbClr val="FF0000"/>
                            </a:solidFill>
                            <a:latin typeface="Cambria Math" panose="02040503050406030204" pitchFamily="18" charset="0"/>
                          </a:rPr>
                          <m:t>𝐴</m:t>
                        </m:r>
                      </m:e>
                      <m:sub>
                        <m:r>
                          <a:rPr lang="en-US" altLang="ko-KR" b="0" i="1" smtClean="0">
                            <a:solidFill>
                              <a:srgbClr val="FF0000"/>
                            </a:solidFill>
                            <a:latin typeface="Cambria Math" panose="02040503050406030204" pitchFamily="18" charset="0"/>
                          </a:rPr>
                          <m:t>𝑝</m:t>
                        </m:r>
                      </m:sub>
                    </m:sSub>
                  </m:oMath>
                </a14:m>
                <a:r>
                  <a:rPr lang="en-US" altLang="ko-KR" dirty="0"/>
                  <a:t> (amplitude of the probe tone) can easily be very large, so we can enhance the signal power;</a:t>
                </a:r>
              </a:p>
              <a:p>
                <a:pPr>
                  <a:lnSpc>
                    <a:spcPct val="100000"/>
                  </a:lnSpc>
                </a:pPr>
                <a:r>
                  <a:rPr lang="en-US" altLang="ko-KR" dirty="0"/>
                  <a:t>The limit of </a:t>
                </a:r>
                <a14:m>
                  <m:oMath xmlns:m="http://schemas.openxmlformats.org/officeDocument/2006/math">
                    <m:sSub>
                      <m:sSubPr>
                        <m:ctrlPr>
                          <a:rPr lang="en-US" altLang="ko-KR" i="1">
                            <a:solidFill>
                              <a:srgbClr val="FF0000"/>
                            </a:solidFill>
                            <a:latin typeface="Cambria Math" panose="02040503050406030204" pitchFamily="18" charset="0"/>
                          </a:rPr>
                        </m:ctrlPr>
                      </m:sSubPr>
                      <m:e>
                        <m:r>
                          <a:rPr lang="en-US" altLang="ko-KR" i="1">
                            <a:solidFill>
                              <a:srgbClr val="FF0000"/>
                            </a:solidFill>
                            <a:latin typeface="Cambria Math" panose="02040503050406030204" pitchFamily="18" charset="0"/>
                          </a:rPr>
                          <m:t>𝐴</m:t>
                        </m:r>
                      </m:e>
                      <m:sub>
                        <m:r>
                          <a:rPr lang="en-US" altLang="ko-KR" i="1">
                            <a:solidFill>
                              <a:srgbClr val="FF0000"/>
                            </a:solidFill>
                            <a:latin typeface="Cambria Math" panose="02040503050406030204" pitchFamily="18" charset="0"/>
                          </a:rPr>
                          <m:t>𝑝</m:t>
                        </m:r>
                      </m:sub>
                    </m:sSub>
                  </m:oMath>
                </a14:m>
                <a:r>
                  <a:rPr lang="en-US" altLang="ko-KR" dirty="0"/>
                  <a:t> would be given by the </a:t>
                </a:r>
                <a:r>
                  <a:rPr lang="en-US" altLang="ko-KR" b="1" dirty="0"/>
                  <a:t>bolometer</a:t>
                </a:r>
                <a:r>
                  <a:rPr lang="en-US" altLang="ko-KR" dirty="0"/>
                  <a:t>.</a:t>
                </a:r>
              </a:p>
            </p:txBody>
          </p:sp>
        </mc:Choice>
        <mc:Fallback xmlns="">
          <p:sp>
            <p:nvSpPr>
              <p:cNvPr id="3" name="내용 개체 틀 2">
                <a:extLst>
                  <a:ext uri="{FF2B5EF4-FFF2-40B4-BE49-F238E27FC236}">
                    <a16:creationId xmlns:a16="http://schemas.microsoft.com/office/drawing/2014/main" id="{8516E368-A72F-47E2-9F85-F7999AD0B951}"/>
                  </a:ext>
                </a:extLst>
              </p:cNvPr>
              <p:cNvSpPr>
                <a:spLocks noGrp="1" noRot="1" noChangeAspect="1" noMove="1" noResize="1" noEditPoints="1" noAdjustHandles="1" noChangeArrowheads="1" noChangeShapeType="1" noTextEdit="1"/>
              </p:cNvSpPr>
              <p:nvPr>
                <p:ph idx="1"/>
              </p:nvPr>
            </p:nvSpPr>
            <p:spPr>
              <a:xfrm>
                <a:off x="185351" y="886510"/>
                <a:ext cx="11821297" cy="5971490"/>
              </a:xfrm>
              <a:blipFill>
                <a:blip r:embed="rId2"/>
                <a:stretch>
                  <a:fillRect l="-773" t="-1939" b="-204"/>
                </a:stretch>
              </a:blipFill>
            </p:spPr>
            <p:txBody>
              <a:bodyPr/>
              <a:lstStyle/>
              <a:p>
                <a:r>
                  <a:rPr lang="en-US">
                    <a:noFill/>
                  </a:rPr>
                  <a:t> </a:t>
                </a:r>
              </a:p>
            </p:txBody>
          </p:sp>
        </mc:Fallback>
      </mc:AlternateContent>
      <p:sp>
        <p:nvSpPr>
          <p:cNvPr id="5" name="슬라이드 번호 개체 틀 4">
            <a:extLst>
              <a:ext uri="{FF2B5EF4-FFF2-40B4-BE49-F238E27FC236}">
                <a16:creationId xmlns:a16="http://schemas.microsoft.com/office/drawing/2014/main" id="{578EB239-D2AF-4672-920B-F194B85274A8}"/>
              </a:ext>
            </a:extLst>
          </p:cNvPr>
          <p:cNvSpPr>
            <a:spLocks noGrp="1"/>
          </p:cNvSpPr>
          <p:nvPr>
            <p:ph type="sldNum" sz="quarter" idx="12"/>
          </p:nvPr>
        </p:nvSpPr>
        <p:spPr/>
        <p:txBody>
          <a:bodyPr/>
          <a:lstStyle/>
          <a:p>
            <a:fld id="{AD53DF64-7CDC-4C7F-85CF-14CC7F57747C}" type="slidenum">
              <a:rPr lang="ko-KR" altLang="en-US" smtClean="0"/>
              <a:t>6</a:t>
            </a:fld>
            <a:endParaRPr lang="ko-KR" altLang="en-US"/>
          </a:p>
        </p:txBody>
      </p:sp>
      <p:cxnSp>
        <p:nvCxnSpPr>
          <p:cNvPr id="7" name="직선 화살표 연결선 6">
            <a:extLst>
              <a:ext uri="{FF2B5EF4-FFF2-40B4-BE49-F238E27FC236}">
                <a16:creationId xmlns:a16="http://schemas.microsoft.com/office/drawing/2014/main" id="{4499F2A6-F14F-45FC-BB22-F1251F804BB3}"/>
              </a:ext>
            </a:extLst>
          </p:cNvPr>
          <p:cNvCxnSpPr>
            <a:cxnSpLocks/>
          </p:cNvCxnSpPr>
          <p:nvPr/>
        </p:nvCxnSpPr>
        <p:spPr>
          <a:xfrm>
            <a:off x="5010665" y="1354931"/>
            <a:ext cx="0" cy="25444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2FD9B9A-040F-446D-A834-FB8BBBF09A9D}"/>
              </a:ext>
            </a:extLst>
          </p:cNvPr>
          <p:cNvSpPr txBox="1"/>
          <p:nvPr/>
        </p:nvSpPr>
        <p:spPr>
          <a:xfrm>
            <a:off x="4369266" y="1007881"/>
            <a:ext cx="1647316" cy="261610"/>
          </a:xfrm>
          <a:prstGeom prst="rect">
            <a:avLst/>
          </a:prstGeom>
          <a:noFill/>
        </p:spPr>
        <p:txBody>
          <a:bodyPr wrap="square" rtlCol="0">
            <a:spAutoFit/>
          </a:bodyPr>
          <a:lstStyle/>
          <a:p>
            <a:r>
              <a:rPr lang="en-US" altLang="ko-KR" sz="1100" i="1" dirty="0">
                <a:solidFill>
                  <a:srgbClr val="FF0000"/>
                </a:solidFill>
              </a:rPr>
              <a:t>Coherent probe tone</a:t>
            </a:r>
            <a:endParaRPr lang="ko-KR" altLang="en-US" sz="1100" i="1" dirty="0">
              <a:solidFill>
                <a:srgbClr val="FF0000"/>
              </a:solidFill>
            </a:endParaRPr>
          </a:p>
        </p:txBody>
      </p:sp>
      <p:cxnSp>
        <p:nvCxnSpPr>
          <p:cNvPr id="11" name="직선 화살표 연결선 10">
            <a:extLst>
              <a:ext uri="{FF2B5EF4-FFF2-40B4-BE49-F238E27FC236}">
                <a16:creationId xmlns:a16="http://schemas.microsoft.com/office/drawing/2014/main" id="{9D9EE2D2-54B8-4444-BADC-AFEBC163C919}"/>
              </a:ext>
            </a:extLst>
          </p:cNvPr>
          <p:cNvCxnSpPr>
            <a:cxnSpLocks/>
          </p:cNvCxnSpPr>
          <p:nvPr/>
        </p:nvCxnSpPr>
        <p:spPr>
          <a:xfrm>
            <a:off x="6737399" y="1354931"/>
            <a:ext cx="0" cy="2544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6101776-6296-48D6-8393-E1A5D580261E}"/>
              </a:ext>
            </a:extLst>
          </p:cNvPr>
          <p:cNvSpPr txBox="1"/>
          <p:nvPr/>
        </p:nvSpPr>
        <p:spPr>
          <a:xfrm>
            <a:off x="6096000" y="1007881"/>
            <a:ext cx="1647316" cy="261610"/>
          </a:xfrm>
          <a:prstGeom prst="rect">
            <a:avLst/>
          </a:prstGeom>
          <a:noFill/>
        </p:spPr>
        <p:txBody>
          <a:bodyPr wrap="square" rtlCol="0">
            <a:spAutoFit/>
          </a:bodyPr>
          <a:lstStyle/>
          <a:p>
            <a:r>
              <a:rPr lang="en-US" altLang="ko-KR" sz="1100" i="1" dirty="0"/>
              <a:t>Signal to detect</a:t>
            </a:r>
            <a:endParaRPr lang="ko-KR" altLang="en-US" sz="1100" i="1" dirty="0"/>
          </a:p>
        </p:txBody>
      </p:sp>
    </p:spTree>
    <p:extLst>
      <p:ext uri="{BB962C8B-B14F-4D97-AF65-F5344CB8AC3E}">
        <p14:creationId xmlns:p14="http://schemas.microsoft.com/office/powerpoint/2010/main" val="3788159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le 1">
            <a:extLst>
              <a:ext uri="{FF2B5EF4-FFF2-40B4-BE49-F238E27FC236}">
                <a16:creationId xmlns:a16="http://schemas.microsoft.com/office/drawing/2014/main" id="{BF81BCE5-D4C5-47BE-95B2-B075998EC867}"/>
              </a:ext>
            </a:extLst>
          </p:cNvPr>
          <p:cNvSpPr>
            <a:spLocks noGrp="1"/>
          </p:cNvSpPr>
          <p:nvPr>
            <p:ph type="ctrTitle"/>
          </p:nvPr>
        </p:nvSpPr>
        <p:spPr>
          <a:xfrm>
            <a:off x="150483" y="87414"/>
            <a:ext cx="4419600" cy="481013"/>
          </a:xfrm>
        </p:spPr>
        <p:txBody>
          <a:bodyPr>
            <a:normAutofit fontScale="90000"/>
          </a:bodyPr>
          <a:lstStyle/>
          <a:p>
            <a:pPr algn="l"/>
            <a:r>
              <a:rPr lang="en-US" sz="2400" dirty="0">
                <a:latin typeface="Arial" panose="020B0604020202020204" pitchFamily="34" charset="0"/>
                <a:cs typeface="Arial" panose="020B0604020202020204" pitchFamily="34" charset="0"/>
              </a:rPr>
              <a:t>Zeptojoule </a:t>
            </a:r>
            <a:r>
              <a:rPr lang="en-US" sz="2400" b="1" dirty="0" err="1">
                <a:latin typeface="Arial" panose="020B0604020202020204" pitchFamily="34" charset="0"/>
                <a:cs typeface="Arial" panose="020B0604020202020204" pitchFamily="34" charset="0"/>
              </a:rPr>
              <a:t>N</a:t>
            </a:r>
            <a:r>
              <a:rPr lang="en-US" sz="2400" dirty="0" err="1">
                <a:latin typeface="Arial" panose="020B0604020202020204" pitchFamily="34" charset="0"/>
                <a:cs typeface="Arial" panose="020B0604020202020204" pitchFamily="34" charset="0"/>
              </a:rPr>
              <a:t>ano</a:t>
            </a:r>
            <a:r>
              <a:rPr lang="en-US" sz="2400" b="1" dirty="0" err="1">
                <a:latin typeface="Arial" panose="020B0604020202020204" pitchFamily="34" charset="0"/>
                <a:cs typeface="Arial" panose="020B0604020202020204" pitchFamily="34" charset="0"/>
              </a:rPr>
              <a:t>B</a:t>
            </a:r>
            <a:r>
              <a:rPr lang="en-US" sz="2400" dirty="0" err="1">
                <a:latin typeface="Arial" panose="020B0604020202020204" pitchFamily="34" charset="0"/>
                <a:cs typeface="Arial" panose="020B0604020202020204" pitchFamily="34" charset="0"/>
              </a:rPr>
              <a:t>olomer</a:t>
            </a:r>
            <a:r>
              <a:rPr lang="en-US" sz="2400" dirty="0">
                <a:latin typeface="Arial" panose="020B0604020202020204" pitchFamily="34" charset="0"/>
                <a:cs typeface="Arial" panose="020B0604020202020204" pitchFamily="34" charset="0"/>
              </a:rPr>
              <a:t> (ZNB)</a:t>
            </a:r>
          </a:p>
        </p:txBody>
      </p:sp>
      <p:sp>
        <p:nvSpPr>
          <p:cNvPr id="55" name="Slide Number Placeholder 2">
            <a:extLst>
              <a:ext uri="{FF2B5EF4-FFF2-40B4-BE49-F238E27FC236}">
                <a16:creationId xmlns:a16="http://schemas.microsoft.com/office/drawing/2014/main" id="{999064A0-E0ED-4976-A00A-93AFD1E2E876}"/>
              </a:ext>
            </a:extLst>
          </p:cNvPr>
          <p:cNvSpPr>
            <a:spLocks noGrp="1"/>
          </p:cNvSpPr>
          <p:nvPr>
            <p:ph type="sldNum" sz="quarter" idx="12"/>
          </p:nvPr>
        </p:nvSpPr>
        <p:spPr>
          <a:xfrm>
            <a:off x="11620500" y="6489018"/>
            <a:ext cx="538982" cy="365125"/>
          </a:xfrm>
        </p:spPr>
        <p:txBody>
          <a:bodyPr/>
          <a:lstStyle/>
          <a:p>
            <a:fld id="{009814FA-236F-4B59-B245-B408A2B5883A}" type="slidenum">
              <a:rPr lang="en-US" smtClean="0"/>
              <a:t>7</a:t>
            </a:fld>
            <a:endParaRPr lang="en-US" dirty="0"/>
          </a:p>
        </p:txBody>
      </p:sp>
      <p:sp>
        <p:nvSpPr>
          <p:cNvPr id="11" name="Rectangle 10">
            <a:extLst>
              <a:ext uri="{FF2B5EF4-FFF2-40B4-BE49-F238E27FC236}">
                <a16:creationId xmlns:a16="http://schemas.microsoft.com/office/drawing/2014/main" id="{054BA1B7-FDD0-4F06-B9B7-2A03319CDF40}"/>
              </a:ext>
            </a:extLst>
          </p:cNvPr>
          <p:cNvSpPr/>
          <p:nvPr/>
        </p:nvSpPr>
        <p:spPr>
          <a:xfrm>
            <a:off x="32518" y="6429539"/>
            <a:ext cx="3459601" cy="400110"/>
          </a:xfrm>
          <a:prstGeom prst="rect">
            <a:avLst/>
          </a:prstGeom>
        </p:spPr>
        <p:txBody>
          <a:bodyPr wrap="none">
            <a:spAutoFit/>
          </a:bodyPr>
          <a:lstStyle/>
          <a:p>
            <a:r>
              <a:rPr kumimoji="1" lang="en-US" altLang="ko-KR" sz="1000" dirty="0">
                <a:latin typeface="Arial" panose="020B0604020202020204" pitchFamily="34" charset="0"/>
                <a:cs typeface="Arial" panose="020B0604020202020204" pitchFamily="34" charset="0"/>
              </a:rPr>
              <a:t>[4] J. </a:t>
            </a:r>
            <a:r>
              <a:rPr kumimoji="1" lang="en-US" altLang="ko-KR" sz="1000" dirty="0" err="1">
                <a:latin typeface="Arial" panose="020B0604020202020204" pitchFamily="34" charset="0"/>
                <a:cs typeface="Arial" panose="020B0604020202020204" pitchFamily="34" charset="0"/>
              </a:rPr>
              <a:t>Govenius</a:t>
            </a:r>
            <a:r>
              <a:rPr kumimoji="1" lang="en-US" altLang="ko-KR" sz="1000" dirty="0">
                <a:latin typeface="Arial" panose="020B0604020202020204" pitchFamily="34" charset="0"/>
                <a:cs typeface="Arial" panose="020B0604020202020204" pitchFamily="34" charset="0"/>
              </a:rPr>
              <a:t> et al., </a:t>
            </a:r>
            <a:r>
              <a:rPr kumimoji="1" lang="fr-FR" altLang="ko-KR" sz="1000" i="1" dirty="0">
                <a:latin typeface="Arial" panose="020B0604020202020204" pitchFamily="34" charset="0"/>
                <a:cs typeface="Arial" panose="020B0604020202020204" pitchFamily="34" charset="0"/>
              </a:rPr>
              <a:t>Phys. </a:t>
            </a:r>
            <a:r>
              <a:rPr kumimoji="1" lang="fr-FR" altLang="ko-KR" sz="1000" i="1" dirty="0" err="1">
                <a:latin typeface="Arial" panose="020B0604020202020204" pitchFamily="34" charset="0"/>
                <a:cs typeface="Arial" panose="020B0604020202020204" pitchFamily="34" charset="0"/>
              </a:rPr>
              <a:t>Rev</a:t>
            </a:r>
            <a:r>
              <a:rPr kumimoji="1" lang="fr-FR" altLang="ko-KR" sz="1000" i="1" dirty="0">
                <a:latin typeface="Arial" panose="020B0604020202020204" pitchFamily="34" charset="0"/>
                <a:cs typeface="Arial" panose="020B0604020202020204" pitchFamily="34" charset="0"/>
              </a:rPr>
              <a:t>. </a:t>
            </a:r>
            <a:r>
              <a:rPr kumimoji="1" lang="fr-FR" altLang="ko-KR" sz="1000" i="1" dirty="0" err="1">
                <a:latin typeface="Arial" panose="020B0604020202020204" pitchFamily="34" charset="0"/>
                <a:cs typeface="Arial" panose="020B0604020202020204" pitchFamily="34" charset="0"/>
              </a:rPr>
              <a:t>Lett</a:t>
            </a:r>
            <a:r>
              <a:rPr kumimoji="1" lang="fr-FR" altLang="ko-KR" sz="1000" i="1" dirty="0">
                <a:latin typeface="Arial" panose="020B0604020202020204" pitchFamily="34" charset="0"/>
                <a:cs typeface="Arial" panose="020B0604020202020204" pitchFamily="34" charset="0"/>
              </a:rPr>
              <a:t>. </a:t>
            </a:r>
            <a:r>
              <a:rPr kumimoji="1" lang="fr-FR" altLang="ko-KR" sz="1000" b="1" dirty="0">
                <a:latin typeface="Arial" panose="020B0604020202020204" pitchFamily="34" charset="0"/>
                <a:cs typeface="Arial" panose="020B0604020202020204" pitchFamily="34" charset="0"/>
              </a:rPr>
              <a:t>117</a:t>
            </a:r>
            <a:r>
              <a:rPr kumimoji="1" lang="fr-FR" altLang="ko-KR" sz="1000" dirty="0">
                <a:latin typeface="Arial" panose="020B0604020202020204" pitchFamily="34" charset="0"/>
                <a:cs typeface="Arial" panose="020B0604020202020204" pitchFamily="34" charset="0"/>
              </a:rPr>
              <a:t>,</a:t>
            </a:r>
            <a:r>
              <a:rPr kumimoji="1" lang="fr-FR" altLang="ko-KR" sz="1000" i="1" dirty="0">
                <a:latin typeface="Arial" panose="020B0604020202020204" pitchFamily="34" charset="0"/>
                <a:cs typeface="Arial" panose="020B0604020202020204" pitchFamily="34" charset="0"/>
              </a:rPr>
              <a:t> 030802</a:t>
            </a:r>
            <a:r>
              <a:rPr kumimoji="1" lang="fr-FR" altLang="ko-KR" sz="1000" dirty="0">
                <a:latin typeface="Arial" panose="020B0604020202020204" pitchFamily="34" charset="0"/>
                <a:cs typeface="Arial" panose="020B0604020202020204" pitchFamily="34" charset="0"/>
              </a:rPr>
              <a:t> (2016)</a:t>
            </a:r>
          </a:p>
          <a:p>
            <a:r>
              <a:rPr kumimoji="1" lang="en-US" altLang="ko-KR" sz="1000" dirty="0">
                <a:latin typeface="Arial" panose="020B0604020202020204" pitchFamily="34" charset="0"/>
                <a:cs typeface="Arial" panose="020B0604020202020204" pitchFamily="34" charset="0"/>
              </a:rPr>
              <a:t>[5] R. </a:t>
            </a:r>
            <a:r>
              <a:rPr kumimoji="1" lang="en-US" altLang="ko-KR" sz="1000" dirty="0" err="1">
                <a:latin typeface="Arial" panose="020B0604020202020204" pitchFamily="34" charset="0"/>
                <a:cs typeface="Arial" panose="020B0604020202020204" pitchFamily="34" charset="0"/>
              </a:rPr>
              <a:t>Kokkoniemi</a:t>
            </a:r>
            <a:r>
              <a:rPr kumimoji="1" lang="en-US" altLang="ko-KR" sz="1000" dirty="0">
                <a:latin typeface="Arial" panose="020B0604020202020204" pitchFamily="34" charset="0"/>
                <a:cs typeface="Arial" panose="020B0604020202020204" pitchFamily="34" charset="0"/>
              </a:rPr>
              <a:t> et al., </a:t>
            </a:r>
            <a:r>
              <a:rPr kumimoji="1" lang="fr-FR" altLang="ko-KR" sz="1000" i="1" dirty="0">
                <a:latin typeface="Arial" panose="020B0604020202020204" pitchFamily="34" charset="0"/>
                <a:cs typeface="Arial" panose="020B0604020202020204" pitchFamily="34" charset="0"/>
              </a:rPr>
              <a:t>Commun Phys </a:t>
            </a:r>
            <a:r>
              <a:rPr kumimoji="1" lang="fr-FR" altLang="ko-KR" sz="1000" b="1" i="1" dirty="0">
                <a:latin typeface="Arial" panose="020B0604020202020204" pitchFamily="34" charset="0"/>
                <a:cs typeface="Arial" panose="020B0604020202020204" pitchFamily="34" charset="0"/>
              </a:rPr>
              <a:t>2</a:t>
            </a:r>
            <a:r>
              <a:rPr kumimoji="1" lang="fr-FR" altLang="ko-KR" sz="1000" i="1" dirty="0">
                <a:latin typeface="Arial" panose="020B0604020202020204" pitchFamily="34" charset="0"/>
                <a:cs typeface="Arial" panose="020B0604020202020204" pitchFamily="34" charset="0"/>
              </a:rPr>
              <a:t>, 124 (2019)</a:t>
            </a:r>
            <a:endParaRPr lang="en-US" sz="1000" dirty="0"/>
          </a:p>
        </p:txBody>
      </p:sp>
      <p:pic>
        <p:nvPicPr>
          <p:cNvPr id="13" name="Picture 12">
            <a:extLst>
              <a:ext uri="{FF2B5EF4-FFF2-40B4-BE49-F238E27FC236}">
                <a16:creationId xmlns:a16="http://schemas.microsoft.com/office/drawing/2014/main" id="{B7911CB0-19D2-4008-AD47-8CB94BE577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955" y="596376"/>
            <a:ext cx="803027" cy="669080"/>
          </a:xfrm>
          <a:prstGeom prst="rect">
            <a:avLst/>
          </a:prstGeom>
        </p:spPr>
      </p:pic>
      <p:sp>
        <p:nvSpPr>
          <p:cNvPr id="24" name="Rectangle 23">
            <a:extLst>
              <a:ext uri="{FF2B5EF4-FFF2-40B4-BE49-F238E27FC236}">
                <a16:creationId xmlns:a16="http://schemas.microsoft.com/office/drawing/2014/main" id="{B8A037F8-5D31-43A2-8E30-867BECA82B8F}"/>
              </a:ext>
            </a:extLst>
          </p:cNvPr>
          <p:cNvSpPr/>
          <p:nvPr/>
        </p:nvSpPr>
        <p:spPr>
          <a:xfrm>
            <a:off x="150482" y="5162394"/>
            <a:ext cx="6608457" cy="792781"/>
          </a:xfrm>
          <a:prstGeom prst="rect">
            <a:avLst/>
          </a:prstGeom>
        </p:spPr>
        <p:txBody>
          <a:bodyPr wrap="square">
            <a:spAutoFit/>
          </a:bodyPr>
          <a:lstStyle/>
          <a:p>
            <a:pPr marL="285750" indent="-285750">
              <a:lnSpc>
                <a:spcPct val="150000"/>
              </a:lnSpc>
              <a:buFontTx/>
              <a:buChar char="-"/>
            </a:pPr>
            <a:r>
              <a:rPr lang="en-US" sz="1600" dirty="0">
                <a:latin typeface="Arial" panose="020B0604020202020204" pitchFamily="34" charset="0"/>
                <a:cs typeface="Arial" panose="020B0604020202020204" pitchFamily="34" charset="0"/>
              </a:rPr>
              <a:t>Noise equivalent power down to 50 </a:t>
            </a:r>
            <a:r>
              <a:rPr lang="en-US" sz="1600" dirty="0" err="1">
                <a:latin typeface="Arial" panose="020B0604020202020204" pitchFamily="34" charset="0"/>
                <a:cs typeface="Arial" panose="020B0604020202020204" pitchFamily="34" charset="0"/>
              </a:rPr>
              <a:t>zW</a:t>
            </a:r>
            <a:r>
              <a:rPr lang="en-US" sz="1600" dirty="0">
                <a:latin typeface="Arial" panose="020B0604020202020204" pitchFamily="34" charset="0"/>
                <a:cs typeface="Arial" panose="020B0604020202020204" pitchFamily="34" charset="0"/>
              </a:rPr>
              <a:t>/Hz;</a:t>
            </a:r>
          </a:p>
          <a:p>
            <a:pPr marL="285750" indent="-285750">
              <a:lnSpc>
                <a:spcPct val="150000"/>
              </a:lnSpc>
              <a:buFontTx/>
              <a:buChar char="-"/>
            </a:pPr>
            <a:r>
              <a:rPr lang="en-US" sz="1600" dirty="0">
                <a:latin typeface="Arial" panose="020B0604020202020204" pitchFamily="34" charset="0"/>
                <a:cs typeface="Arial" panose="020B0604020202020204" pitchFamily="34" charset="0"/>
              </a:rPr>
              <a:t>Response time down to 30 us.</a:t>
            </a:r>
            <a:endParaRPr lang="en-US" sz="1600" baseline="-25000" dirty="0">
              <a:latin typeface="Arial" panose="020B0604020202020204" pitchFamily="34" charset="0"/>
              <a:cs typeface="Arial" panose="020B0604020202020204" pitchFamily="34" charset="0"/>
            </a:endParaRPr>
          </a:p>
        </p:txBody>
      </p:sp>
      <p:pic>
        <p:nvPicPr>
          <p:cNvPr id="8" name="Graphic 7">
            <a:extLst>
              <a:ext uri="{FF2B5EF4-FFF2-40B4-BE49-F238E27FC236}">
                <a16:creationId xmlns:a16="http://schemas.microsoft.com/office/drawing/2014/main" id="{044A93D2-4213-4940-856D-6FE9FE3637B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1925" y="1601622"/>
            <a:ext cx="5663174" cy="1855731"/>
          </a:xfrm>
          <a:prstGeom prst="rect">
            <a:avLst/>
          </a:prstGeom>
        </p:spPr>
      </p:pic>
      <p:sp>
        <p:nvSpPr>
          <p:cNvPr id="25" name="Rectangle 24">
            <a:extLst>
              <a:ext uri="{FF2B5EF4-FFF2-40B4-BE49-F238E27FC236}">
                <a16:creationId xmlns:a16="http://schemas.microsoft.com/office/drawing/2014/main" id="{89B2DDF7-8BBC-4F19-B18E-FA58496161B1}"/>
              </a:ext>
            </a:extLst>
          </p:cNvPr>
          <p:cNvSpPr/>
          <p:nvPr/>
        </p:nvSpPr>
        <p:spPr>
          <a:xfrm>
            <a:off x="152508" y="3630720"/>
            <a:ext cx="10820292" cy="1162113"/>
          </a:xfrm>
          <a:prstGeom prst="rect">
            <a:avLst/>
          </a:prstGeom>
        </p:spPr>
        <p:txBody>
          <a:bodyPr wrap="square">
            <a:spAutoFit/>
          </a:bodyPr>
          <a:lstStyle/>
          <a:p>
            <a:pPr>
              <a:lnSpc>
                <a:spcPct val="150000"/>
              </a:lnSpc>
            </a:pPr>
            <a:r>
              <a:rPr lang="en-US" sz="1600" dirty="0">
                <a:latin typeface="Arial" panose="020B0604020202020204" pitchFamily="34" charset="0"/>
                <a:cs typeface="Arial" panose="020B0604020202020204" pitchFamily="34" charset="0"/>
              </a:rPr>
              <a:t>Sample description:</a:t>
            </a:r>
          </a:p>
          <a:p>
            <a:pPr marL="285750" indent="-285750">
              <a:lnSpc>
                <a:spcPct val="150000"/>
              </a:lnSpc>
              <a:buFontTx/>
              <a:buChar char="-"/>
            </a:pPr>
            <a:r>
              <a:rPr lang="en-US" sz="1600" dirty="0">
                <a:latin typeface="Arial" panose="020B0604020202020204" pitchFamily="34" charset="0"/>
                <a:cs typeface="Arial" panose="020B0604020202020204" pitchFamily="34" charset="0"/>
              </a:rPr>
              <a:t>Metallic Au</a:t>
            </a:r>
            <a:r>
              <a:rPr lang="en-US" sz="1600" baseline="-25000" dirty="0">
                <a:latin typeface="Arial" panose="020B0604020202020204" pitchFamily="34" charset="0"/>
                <a:cs typeface="Arial" panose="020B0604020202020204" pitchFamily="34" charset="0"/>
              </a:rPr>
              <a:t>x</a:t>
            </a:r>
            <a:r>
              <a:rPr lang="en-US" sz="1600" dirty="0">
                <a:latin typeface="Arial" panose="020B0604020202020204" pitchFamily="34" charset="0"/>
                <a:cs typeface="Arial" panose="020B0604020202020204" pitchFamily="34" charset="0"/>
              </a:rPr>
              <a:t>Pd</a:t>
            </a:r>
            <a:r>
              <a:rPr lang="en-US" sz="1600" baseline="-25000" dirty="0">
                <a:latin typeface="Arial" panose="020B0604020202020204" pitchFamily="34" charset="0"/>
                <a:cs typeface="Arial" panose="020B0604020202020204" pitchFamily="34" charset="0"/>
              </a:rPr>
              <a:t>1-x</a:t>
            </a:r>
            <a:r>
              <a:rPr lang="en-US" sz="1600" dirty="0">
                <a:latin typeface="Arial" panose="020B0604020202020204" pitchFamily="34" charset="0"/>
                <a:cs typeface="Arial" panose="020B0604020202020204" pitchFamily="34" charset="0"/>
              </a:rPr>
              <a:t> nanowire used for thermal radiation detection;</a:t>
            </a:r>
          </a:p>
          <a:p>
            <a:pPr marL="285750" indent="-285750">
              <a:lnSpc>
                <a:spcPct val="150000"/>
              </a:lnSpc>
              <a:buFontTx/>
              <a:buChar char="-"/>
            </a:pPr>
            <a:r>
              <a:rPr lang="en-US" sz="1600" dirty="0">
                <a:latin typeface="Arial" panose="020B0604020202020204" pitchFamily="34" charset="0"/>
                <a:cs typeface="Arial" panose="020B0604020202020204" pitchFamily="34" charset="0"/>
              </a:rPr>
              <a:t>Superconductor – Normal metal – Superconductor (S/N/S) junctions are used as a photon detector.</a:t>
            </a:r>
          </a:p>
        </p:txBody>
      </p:sp>
      <p:sp>
        <p:nvSpPr>
          <p:cNvPr id="26" name="Rectangle 25">
            <a:extLst>
              <a:ext uri="{FF2B5EF4-FFF2-40B4-BE49-F238E27FC236}">
                <a16:creationId xmlns:a16="http://schemas.microsoft.com/office/drawing/2014/main" id="{B083AF79-1391-4B61-B521-BBF85CA2EB2B}"/>
              </a:ext>
            </a:extLst>
          </p:cNvPr>
          <p:cNvSpPr/>
          <p:nvPr/>
        </p:nvSpPr>
        <p:spPr>
          <a:xfrm>
            <a:off x="3713845" y="5697233"/>
            <a:ext cx="3697618" cy="416011"/>
          </a:xfrm>
          <a:prstGeom prst="rect">
            <a:avLst/>
          </a:prstGeom>
        </p:spPr>
        <p:txBody>
          <a:bodyPr wrap="square">
            <a:spAutoFit/>
          </a:bodyPr>
          <a:lstStyle/>
          <a:p>
            <a:pPr>
              <a:lnSpc>
                <a:spcPct val="150000"/>
              </a:lnSpc>
            </a:pPr>
            <a:r>
              <a:rPr lang="en-US" sz="1600" dirty="0">
                <a:latin typeface="Arial" panose="020B0604020202020204" pitchFamily="34" charset="0"/>
                <a:cs typeface="Arial" panose="020B0604020202020204" pitchFamily="34" charset="0"/>
              </a:rPr>
              <a:t>Using the JPA readout</a:t>
            </a:r>
            <a:endParaRPr lang="en-US" sz="1600" baseline="-25000" dirty="0">
              <a:latin typeface="Arial" panose="020B0604020202020204" pitchFamily="34" charset="0"/>
              <a:cs typeface="Arial" panose="020B0604020202020204" pitchFamily="34" charset="0"/>
            </a:endParaRPr>
          </a:p>
        </p:txBody>
      </p:sp>
      <p:cxnSp>
        <p:nvCxnSpPr>
          <p:cNvPr id="17" name="Straight Connector 16">
            <a:extLst>
              <a:ext uri="{FF2B5EF4-FFF2-40B4-BE49-F238E27FC236}">
                <a16:creationId xmlns:a16="http://schemas.microsoft.com/office/drawing/2014/main" id="{E4647D2E-E33F-4BA6-9FD5-FA1B84BAAD85}"/>
              </a:ext>
            </a:extLst>
          </p:cNvPr>
          <p:cNvCxnSpPr>
            <a:cxnSpLocks/>
          </p:cNvCxnSpPr>
          <p:nvPr/>
        </p:nvCxnSpPr>
        <p:spPr>
          <a:xfrm flipV="1">
            <a:off x="2838939" y="5432136"/>
            <a:ext cx="1733061" cy="6536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E92D03F1-A719-4BEA-A67A-A09585EDCB18}"/>
              </a:ext>
            </a:extLst>
          </p:cNvPr>
          <p:cNvSpPr/>
          <p:nvPr/>
        </p:nvSpPr>
        <p:spPr>
          <a:xfrm>
            <a:off x="5825099" y="2071987"/>
            <a:ext cx="6204975" cy="785343"/>
          </a:xfrm>
          <a:prstGeom prst="rect">
            <a:avLst/>
          </a:prstGeom>
        </p:spPr>
        <p:txBody>
          <a:bodyPr wrap="square">
            <a:spAutoFit/>
          </a:bodyPr>
          <a:lstStyle/>
          <a:p>
            <a:pPr algn="ctr">
              <a:lnSpc>
                <a:spcPct val="150000"/>
              </a:lnSpc>
            </a:pPr>
            <a:r>
              <a:rPr lang="en-US" sz="1600" dirty="0">
                <a:latin typeface="Arial" panose="020B0604020202020204" pitchFamily="34" charset="0"/>
                <a:cs typeface="Arial" panose="020B0604020202020204" pitchFamily="34" charset="0"/>
              </a:rPr>
              <a:t>Thermal photon detection </a:t>
            </a:r>
            <a:r>
              <a:rPr lang="en-US" sz="1600" dirty="0">
                <a:latin typeface="Arial" panose="020B0604020202020204" pitchFamily="34" charset="0"/>
                <a:cs typeface="Arial" panose="020B0604020202020204" pitchFamily="34" charset="0"/>
                <a:sym typeface="Wingdings" panose="05000000000000000000" pitchFamily="2" charset="2"/>
              </a:rPr>
              <a:t> measure the temperature rise caused by the absorbed microwave photons with quantum sensitivity</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8507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le 1">
            <a:extLst>
              <a:ext uri="{FF2B5EF4-FFF2-40B4-BE49-F238E27FC236}">
                <a16:creationId xmlns:a16="http://schemas.microsoft.com/office/drawing/2014/main" id="{BF81BCE5-D4C5-47BE-95B2-B075998EC867}"/>
              </a:ext>
            </a:extLst>
          </p:cNvPr>
          <p:cNvSpPr>
            <a:spLocks noGrp="1"/>
          </p:cNvSpPr>
          <p:nvPr>
            <p:ph type="ctrTitle"/>
          </p:nvPr>
        </p:nvSpPr>
        <p:spPr>
          <a:xfrm>
            <a:off x="0" y="14969"/>
            <a:ext cx="5800725" cy="481013"/>
          </a:xfrm>
        </p:spPr>
        <p:txBody>
          <a:bodyPr>
            <a:normAutofit/>
          </a:bodyPr>
          <a:lstStyle/>
          <a:p>
            <a:pPr algn="l"/>
            <a:r>
              <a:rPr lang="en-US" sz="2400" dirty="0">
                <a:latin typeface="Arial" panose="020B0604020202020204" pitchFamily="34" charset="0"/>
                <a:cs typeface="Arial" panose="020B0604020202020204" pitchFamily="34" charset="0"/>
              </a:rPr>
              <a:t>Bolometer is based on s/n/s junctions</a:t>
            </a:r>
          </a:p>
        </p:txBody>
      </p:sp>
      <p:sp>
        <p:nvSpPr>
          <p:cNvPr id="55" name="Slide Number Placeholder 2">
            <a:extLst>
              <a:ext uri="{FF2B5EF4-FFF2-40B4-BE49-F238E27FC236}">
                <a16:creationId xmlns:a16="http://schemas.microsoft.com/office/drawing/2014/main" id="{999064A0-E0ED-4976-A00A-93AFD1E2E876}"/>
              </a:ext>
            </a:extLst>
          </p:cNvPr>
          <p:cNvSpPr>
            <a:spLocks noGrp="1"/>
          </p:cNvSpPr>
          <p:nvPr>
            <p:ph type="sldNum" sz="quarter" idx="12"/>
          </p:nvPr>
        </p:nvSpPr>
        <p:spPr>
          <a:xfrm>
            <a:off x="11620500" y="6489018"/>
            <a:ext cx="538982" cy="365125"/>
          </a:xfrm>
        </p:spPr>
        <p:txBody>
          <a:bodyPr/>
          <a:lstStyle/>
          <a:p>
            <a:fld id="{009814FA-236F-4B59-B245-B408A2B5883A}" type="slidenum">
              <a:rPr lang="en-US" smtClean="0"/>
              <a:t>8</a:t>
            </a:fld>
            <a:endParaRPr lang="en-US" dirty="0"/>
          </a:p>
        </p:txBody>
      </p:sp>
      <p:sp>
        <p:nvSpPr>
          <p:cNvPr id="25" name="Rectangle 24">
            <a:extLst>
              <a:ext uri="{FF2B5EF4-FFF2-40B4-BE49-F238E27FC236}">
                <a16:creationId xmlns:a16="http://schemas.microsoft.com/office/drawing/2014/main" id="{89B2DDF7-8BBC-4F19-B18E-FA58496161B1}"/>
              </a:ext>
            </a:extLst>
          </p:cNvPr>
          <p:cNvSpPr/>
          <p:nvPr/>
        </p:nvSpPr>
        <p:spPr>
          <a:xfrm>
            <a:off x="177014" y="1076575"/>
            <a:ext cx="3880057" cy="423449"/>
          </a:xfrm>
          <a:prstGeom prst="rect">
            <a:avLst/>
          </a:prstGeom>
        </p:spPr>
        <p:txBody>
          <a:bodyPr wrap="square">
            <a:spAutoFit/>
          </a:bodyPr>
          <a:lstStyle/>
          <a:p>
            <a:pPr>
              <a:lnSpc>
                <a:spcPct val="150000"/>
              </a:lnSpc>
            </a:pPr>
            <a:r>
              <a:rPr lang="en-US" sz="1600" dirty="0">
                <a:latin typeface="Arial" panose="020B0604020202020204" pitchFamily="34" charset="0"/>
                <a:cs typeface="Arial" panose="020B0604020202020204" pitchFamily="34" charset="0"/>
              </a:rPr>
              <a:t>Superconducting coherence length</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A4CA28E-D0D7-4136-9E92-5E11CAAEA9C5}"/>
                  </a:ext>
                </a:extLst>
              </p:cNvPr>
              <p:cNvSpPr txBox="1"/>
              <p:nvPr/>
            </p:nvSpPr>
            <p:spPr>
              <a:xfrm>
                <a:off x="3482189" y="788130"/>
                <a:ext cx="1630831" cy="10003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ea typeface="Cambria Math" panose="02040503050406030204" pitchFamily="18" charset="0"/>
                        </a:rPr>
                        <m:t>𝜉</m:t>
                      </m:r>
                      <m:r>
                        <a:rPr lang="en-US" sz="2200" b="0" i="1" smtClean="0">
                          <a:latin typeface="Cambria Math" panose="02040503050406030204" pitchFamily="18" charset="0"/>
                          <a:ea typeface="Cambria Math" panose="02040503050406030204" pitchFamily="18" charset="0"/>
                        </a:rPr>
                        <m:t>=</m:t>
                      </m:r>
                      <m:rad>
                        <m:radPr>
                          <m:degHide m:val="on"/>
                          <m:ctrlPr>
                            <a:rPr lang="en-US" sz="2200" b="0" i="1" smtClean="0">
                              <a:latin typeface="Cambria Math" panose="02040503050406030204" pitchFamily="18" charset="0"/>
                              <a:ea typeface="Cambria Math" panose="02040503050406030204" pitchFamily="18" charset="0"/>
                            </a:rPr>
                          </m:ctrlPr>
                        </m:radPr>
                        <m:deg/>
                        <m:e>
                          <m:f>
                            <m:fPr>
                              <m:ctrlPr>
                                <a:rPr lang="en-US" sz="2200" b="0" i="1" smtClean="0">
                                  <a:latin typeface="Cambria Math" panose="02040503050406030204" pitchFamily="18" charset="0"/>
                                  <a:ea typeface="Cambria Math" panose="02040503050406030204" pitchFamily="18" charset="0"/>
                                </a:rPr>
                              </m:ctrlPr>
                            </m:fPr>
                            <m:num>
                              <m:r>
                                <a:rPr lang="en-US" sz="2200" b="0" i="1" smtClean="0">
                                  <a:latin typeface="Cambria Math" panose="02040503050406030204" pitchFamily="18" charset="0"/>
                                  <a:ea typeface="Cambria Math" panose="02040503050406030204" pitchFamily="18" charset="0"/>
                                </a:rPr>
                                <m:t>ℏ</m:t>
                              </m:r>
                              <m:r>
                                <a:rPr lang="en-US" sz="2200" b="0" i="1" smtClean="0">
                                  <a:latin typeface="Cambria Math" panose="02040503050406030204" pitchFamily="18" charset="0"/>
                                  <a:ea typeface="Cambria Math" panose="02040503050406030204" pitchFamily="18" charset="0"/>
                                </a:rPr>
                                <m:t>𝐷</m:t>
                              </m:r>
                            </m:num>
                            <m:den>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2</m:t>
                                  </m:r>
                                  <m:r>
                                    <a:rPr lang="en-US" sz="2200" b="0" i="1" smtClean="0">
                                      <a:latin typeface="Cambria Math" panose="02040503050406030204" pitchFamily="18" charset="0"/>
                                      <a:ea typeface="Cambria Math" panose="02040503050406030204" pitchFamily="18" charset="0"/>
                                    </a:rPr>
                                    <m:t>𝜋</m:t>
                                  </m:r>
                                  <m:r>
                                    <a:rPr lang="en-US" sz="2200" b="0" i="1" smtClean="0">
                                      <a:latin typeface="Cambria Math" panose="02040503050406030204" pitchFamily="18" charset="0"/>
                                      <a:ea typeface="Cambria Math" panose="02040503050406030204" pitchFamily="18" charset="0"/>
                                    </a:rPr>
                                    <m:t>𝑘</m:t>
                                  </m:r>
                                </m:e>
                                <m:sub>
                                  <m:r>
                                    <a:rPr lang="en-US" sz="2200" b="0" i="1" smtClean="0">
                                      <a:latin typeface="Cambria Math" panose="02040503050406030204" pitchFamily="18" charset="0"/>
                                      <a:ea typeface="Cambria Math" panose="02040503050406030204" pitchFamily="18" charset="0"/>
                                    </a:rPr>
                                    <m:t>𝐵</m:t>
                                  </m:r>
                                </m:sub>
                              </m:sSub>
                              <m:r>
                                <a:rPr lang="en-US" sz="2200" b="0" i="1" smtClean="0">
                                  <a:latin typeface="Cambria Math" panose="02040503050406030204" pitchFamily="18" charset="0"/>
                                  <a:ea typeface="Cambria Math" panose="02040503050406030204" pitchFamily="18" charset="0"/>
                                </a:rPr>
                                <m:t>𝑇</m:t>
                              </m:r>
                            </m:den>
                          </m:f>
                        </m:e>
                      </m:rad>
                    </m:oMath>
                  </m:oMathPara>
                </a14:m>
                <a:endParaRPr lang="en-US" sz="2200" dirty="0"/>
              </a:p>
            </p:txBody>
          </p:sp>
        </mc:Choice>
        <mc:Fallback xmlns="">
          <p:sp>
            <p:nvSpPr>
              <p:cNvPr id="3" name="TextBox 2">
                <a:extLst>
                  <a:ext uri="{FF2B5EF4-FFF2-40B4-BE49-F238E27FC236}">
                    <a16:creationId xmlns:a16="http://schemas.microsoft.com/office/drawing/2014/main" id="{4A4CA28E-D0D7-4136-9E92-5E11CAAEA9C5}"/>
                  </a:ext>
                </a:extLst>
              </p:cNvPr>
              <p:cNvSpPr txBox="1">
                <a:spLocks noRot="1" noChangeAspect="1" noMove="1" noResize="1" noEditPoints="1" noAdjustHandles="1" noChangeArrowheads="1" noChangeShapeType="1" noTextEdit="1"/>
              </p:cNvSpPr>
              <p:nvPr/>
            </p:nvSpPr>
            <p:spPr>
              <a:xfrm>
                <a:off x="3482189" y="788130"/>
                <a:ext cx="1630831" cy="100033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64F4CCC9-6913-4144-8284-A2ABF5ED97C2}"/>
                  </a:ext>
                </a:extLst>
              </p:cNvPr>
              <p:cNvSpPr/>
              <p:nvPr/>
            </p:nvSpPr>
            <p:spPr>
              <a:xfrm>
                <a:off x="5280660" y="1192247"/>
                <a:ext cx="5024068" cy="338554"/>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en-US" sz="1600" b="0" i="1" smtClean="0">
                          <a:latin typeface="Cambria Math" panose="02040503050406030204" pitchFamily="18" charset="0"/>
                          <a:ea typeface="Cambria Math" panose="02040503050406030204" pitchFamily="18" charset="0"/>
                        </a:rPr>
                        <m:t>, </m:t>
                      </m:r>
                      <m:r>
                        <a:rPr lang="en-US" sz="1600" i="1" smtClean="0">
                          <a:latin typeface="Cambria Math" panose="02040503050406030204" pitchFamily="18" charset="0"/>
                          <a:ea typeface="Cambria Math" panose="02040503050406030204" pitchFamily="18" charset="0"/>
                        </a:rPr>
                        <m:t>𝐷</m:t>
                      </m:r>
                      <m:r>
                        <a:rPr lang="en-US" sz="1600" b="0" i="1" smtClean="0">
                          <a:latin typeface="Cambria Math" panose="02040503050406030204" pitchFamily="18" charset="0"/>
                          <a:ea typeface="Cambria Math" panose="02040503050406030204" pitchFamily="18" charset="0"/>
                        </a:rPr>
                        <m:t> −</m:t>
                      </m:r>
                      <m:r>
                        <m:rPr>
                          <m:sty m:val="p"/>
                        </m:rPr>
                        <a:rPr lang="en-US" sz="1600" b="0" i="0" smtClean="0">
                          <a:latin typeface="Cambria Math" panose="02040503050406030204" pitchFamily="18" charset="0"/>
                          <a:ea typeface="Cambria Math" panose="02040503050406030204" pitchFamily="18" charset="0"/>
                        </a:rPr>
                        <m:t>electron</m:t>
                      </m:r>
                      <m:r>
                        <a:rPr lang="en-US" sz="1600" b="0" i="0" smtClean="0">
                          <a:latin typeface="Cambria Math" panose="02040503050406030204" pitchFamily="18" charset="0"/>
                          <a:ea typeface="Cambria Math" panose="02040503050406030204" pitchFamily="18" charset="0"/>
                        </a:rPr>
                        <m:t> </m:t>
                      </m:r>
                      <m:r>
                        <m:rPr>
                          <m:sty m:val="p"/>
                        </m:rPr>
                        <a:rPr lang="en-US" sz="1600" b="0" i="0" smtClean="0">
                          <a:latin typeface="Cambria Math" panose="02040503050406030204" pitchFamily="18" charset="0"/>
                          <a:ea typeface="Cambria Math" panose="02040503050406030204" pitchFamily="18" charset="0"/>
                        </a:rPr>
                        <m:t>diffusion</m:t>
                      </m:r>
                      <m:r>
                        <a:rPr lang="en-US" sz="1600" b="0" i="0" smtClean="0">
                          <a:latin typeface="Cambria Math" panose="02040503050406030204" pitchFamily="18" charset="0"/>
                          <a:ea typeface="Cambria Math" panose="02040503050406030204" pitchFamily="18" charset="0"/>
                        </a:rPr>
                        <m:t> </m:t>
                      </m:r>
                      <m:r>
                        <m:rPr>
                          <m:sty m:val="p"/>
                        </m:rPr>
                        <a:rPr lang="en-US" sz="1600" b="0" i="0" smtClean="0">
                          <a:latin typeface="Cambria Math" panose="02040503050406030204" pitchFamily="18" charset="0"/>
                          <a:ea typeface="Cambria Math" panose="02040503050406030204" pitchFamily="18" charset="0"/>
                        </a:rPr>
                        <m:t>coefficient</m:t>
                      </m:r>
                      <m:r>
                        <a:rPr lang="en-US" sz="1600" b="0" i="0" smtClean="0">
                          <a:latin typeface="Cambria Math" panose="02040503050406030204" pitchFamily="18" charset="0"/>
                          <a:ea typeface="Cambria Math" panose="02040503050406030204" pitchFamily="18" charset="0"/>
                        </a:rPr>
                        <m:t> </m:t>
                      </m:r>
                      <m:r>
                        <m:rPr>
                          <m:sty m:val="p"/>
                        </m:rPr>
                        <a:rPr lang="en-US" sz="1600" b="0" i="0" smtClean="0">
                          <a:latin typeface="Cambria Math" panose="02040503050406030204" pitchFamily="18" charset="0"/>
                          <a:ea typeface="Cambria Math" panose="02040503050406030204" pitchFamily="18" charset="0"/>
                        </a:rPr>
                        <m:t>in</m:t>
                      </m:r>
                      <m:r>
                        <a:rPr lang="en-US" sz="1600" b="0" i="0" smtClean="0">
                          <a:latin typeface="Cambria Math" panose="02040503050406030204" pitchFamily="18" charset="0"/>
                          <a:ea typeface="Cambria Math" panose="02040503050406030204" pitchFamily="18" charset="0"/>
                        </a:rPr>
                        <m:t> </m:t>
                      </m:r>
                      <m:r>
                        <m:rPr>
                          <m:sty m:val="p"/>
                        </m:rPr>
                        <a:rPr lang="en-US" sz="1600" b="0" i="0" smtClean="0">
                          <a:latin typeface="Cambria Math" panose="02040503050406030204" pitchFamily="18" charset="0"/>
                          <a:ea typeface="Cambria Math" panose="02040503050406030204" pitchFamily="18" charset="0"/>
                        </a:rPr>
                        <m:t>the</m:t>
                      </m:r>
                      <m:r>
                        <a:rPr lang="en-US" sz="1600" b="0" i="0" smtClean="0">
                          <a:latin typeface="Cambria Math" panose="02040503050406030204" pitchFamily="18" charset="0"/>
                          <a:ea typeface="Cambria Math" panose="02040503050406030204" pitchFamily="18" charset="0"/>
                        </a:rPr>
                        <m:t> </m:t>
                      </m:r>
                      <m:r>
                        <m:rPr>
                          <m:sty m:val="p"/>
                        </m:rPr>
                        <a:rPr lang="en-US" sz="1600" b="0" i="0" smtClean="0">
                          <a:latin typeface="Cambria Math" panose="02040503050406030204" pitchFamily="18" charset="0"/>
                          <a:ea typeface="Cambria Math" panose="02040503050406030204" pitchFamily="18" charset="0"/>
                        </a:rPr>
                        <m:t>normal</m:t>
                      </m:r>
                      <m:r>
                        <a:rPr lang="en-US" sz="1600" b="0" i="0" smtClean="0">
                          <a:latin typeface="Cambria Math" panose="02040503050406030204" pitchFamily="18" charset="0"/>
                          <a:ea typeface="Cambria Math" panose="02040503050406030204" pitchFamily="18" charset="0"/>
                        </a:rPr>
                        <m:t> </m:t>
                      </m:r>
                      <m:r>
                        <m:rPr>
                          <m:sty m:val="p"/>
                        </m:rPr>
                        <a:rPr lang="en-US" sz="1600" b="0" i="0" smtClean="0">
                          <a:latin typeface="Cambria Math" panose="02040503050406030204" pitchFamily="18" charset="0"/>
                          <a:ea typeface="Cambria Math" panose="02040503050406030204" pitchFamily="18" charset="0"/>
                        </a:rPr>
                        <m:t>metal</m:t>
                      </m:r>
                    </m:oMath>
                  </m:oMathPara>
                </a14:m>
                <a:endParaRPr lang="en-US" sz="1600" dirty="0">
                  <a:latin typeface="Arial" panose="020B0604020202020204" pitchFamily="34" charset="0"/>
                  <a:cs typeface="Arial" panose="020B0604020202020204" pitchFamily="34" charset="0"/>
                </a:endParaRPr>
              </a:p>
            </p:txBody>
          </p:sp>
        </mc:Choice>
        <mc:Fallback xmlns="">
          <p:sp>
            <p:nvSpPr>
              <p:cNvPr id="4" name="Rectangle 3">
                <a:extLst>
                  <a:ext uri="{FF2B5EF4-FFF2-40B4-BE49-F238E27FC236}">
                    <a16:creationId xmlns:a16="http://schemas.microsoft.com/office/drawing/2014/main" id="{64F4CCC9-6913-4144-8284-A2ABF5ED97C2}"/>
                  </a:ext>
                </a:extLst>
              </p:cNvPr>
              <p:cNvSpPr>
                <a:spLocks noRot="1" noChangeAspect="1" noMove="1" noResize="1" noEditPoints="1" noAdjustHandles="1" noChangeArrowheads="1" noChangeShapeType="1" noTextEdit="1"/>
              </p:cNvSpPr>
              <p:nvPr/>
            </p:nvSpPr>
            <p:spPr>
              <a:xfrm>
                <a:off x="5280660" y="1192247"/>
                <a:ext cx="5024068" cy="338554"/>
              </a:xfrm>
              <a:prstGeom prst="rect">
                <a:avLst/>
              </a:prstGeom>
              <a:blipFill>
                <a:blip r:embed="rId4"/>
                <a:stretch>
                  <a:fillRect/>
                </a:stretch>
              </a:blipFill>
            </p:spPr>
            <p:txBody>
              <a:bodyPr/>
              <a:lstStyle/>
              <a:p>
                <a:r>
                  <a:rPr lang="en-US">
                    <a:noFill/>
                  </a:rPr>
                  <a:t> </a:t>
                </a:r>
              </a:p>
            </p:txBody>
          </p:sp>
        </mc:Fallback>
      </mc:AlternateContent>
      <p:sp>
        <p:nvSpPr>
          <p:cNvPr id="21" name="Rectangle 20">
            <a:extLst>
              <a:ext uri="{FF2B5EF4-FFF2-40B4-BE49-F238E27FC236}">
                <a16:creationId xmlns:a16="http://schemas.microsoft.com/office/drawing/2014/main" id="{17120CB0-A8A0-4BE0-8A8F-DB524315AD35}"/>
              </a:ext>
            </a:extLst>
          </p:cNvPr>
          <p:cNvSpPr/>
          <p:nvPr/>
        </p:nvSpPr>
        <p:spPr>
          <a:xfrm>
            <a:off x="177015" y="516341"/>
            <a:ext cx="1499386" cy="416011"/>
          </a:xfrm>
          <a:prstGeom prst="rect">
            <a:avLst/>
          </a:prstGeom>
        </p:spPr>
        <p:txBody>
          <a:bodyPr wrap="square">
            <a:spAutoFit/>
          </a:bodyPr>
          <a:lstStyle/>
          <a:p>
            <a:pPr>
              <a:lnSpc>
                <a:spcPct val="150000"/>
              </a:lnSpc>
            </a:pPr>
            <a:r>
              <a:rPr lang="en-US" sz="1600" dirty="0">
                <a:latin typeface="Arial" panose="020B0604020202020204" pitchFamily="34" charset="0"/>
                <a:cs typeface="Arial" panose="020B0604020202020204" pitchFamily="34" charset="0"/>
              </a:rPr>
              <a:t>S/N/S junction </a:t>
            </a:r>
          </a:p>
        </p:txBody>
      </p:sp>
      <p:pic>
        <p:nvPicPr>
          <p:cNvPr id="22" name="Picture 21">
            <a:extLst>
              <a:ext uri="{FF2B5EF4-FFF2-40B4-BE49-F238E27FC236}">
                <a16:creationId xmlns:a16="http://schemas.microsoft.com/office/drawing/2014/main" id="{885268A5-B301-4E99-A387-D3DED4865269}"/>
              </a:ext>
            </a:extLst>
          </p:cNvPr>
          <p:cNvPicPr>
            <a:picLocks noChangeAspect="1"/>
          </p:cNvPicPr>
          <p:nvPr/>
        </p:nvPicPr>
        <p:blipFill rotWithShape="1">
          <a:blip r:embed="rId5"/>
          <a:srcRect r="51802"/>
          <a:stretch/>
        </p:blipFill>
        <p:spPr>
          <a:xfrm>
            <a:off x="6096000" y="2191078"/>
            <a:ext cx="3723211" cy="4610100"/>
          </a:xfrm>
          <a:prstGeom prst="rect">
            <a:avLst/>
          </a:prstGeom>
        </p:spPr>
      </p:pic>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B82D3C2B-0230-4530-AC4E-F5B2FED4821E}"/>
                  </a:ext>
                </a:extLst>
              </p:cNvPr>
              <p:cNvSpPr/>
              <p:nvPr/>
            </p:nvSpPr>
            <p:spPr>
              <a:xfrm>
                <a:off x="2195663" y="1788468"/>
                <a:ext cx="78200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i="1">
                          <a:latin typeface="Cambria Math" panose="02040503050406030204" pitchFamily="18" charset="0"/>
                          <a:ea typeface="Cambria Math" panose="02040503050406030204" pitchFamily="18" charset="0"/>
                        </a:rPr>
                        <m:t>L</m:t>
                      </m:r>
                      <m:r>
                        <a:rPr lang="en-US"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𝜉</m:t>
                      </m:r>
                    </m:oMath>
                  </m:oMathPara>
                </a14:m>
                <a:endParaRPr lang="en-US" dirty="0"/>
              </a:p>
            </p:txBody>
          </p:sp>
        </mc:Choice>
        <mc:Fallback xmlns="">
          <p:sp>
            <p:nvSpPr>
              <p:cNvPr id="30" name="Rectangle 29">
                <a:extLst>
                  <a:ext uri="{FF2B5EF4-FFF2-40B4-BE49-F238E27FC236}">
                    <a16:creationId xmlns:a16="http://schemas.microsoft.com/office/drawing/2014/main" id="{B82D3C2B-0230-4530-AC4E-F5B2FED4821E}"/>
                  </a:ext>
                </a:extLst>
              </p:cNvPr>
              <p:cNvSpPr>
                <a:spLocks noRot="1" noChangeAspect="1" noMove="1" noResize="1" noEditPoints="1" noAdjustHandles="1" noChangeArrowheads="1" noChangeShapeType="1" noTextEdit="1"/>
              </p:cNvSpPr>
              <p:nvPr/>
            </p:nvSpPr>
            <p:spPr>
              <a:xfrm>
                <a:off x="2195663" y="1788468"/>
                <a:ext cx="782009" cy="369332"/>
              </a:xfrm>
              <a:prstGeom prst="rect">
                <a:avLst/>
              </a:prstGeom>
              <a:blipFill>
                <a:blip r:embed="rId6"/>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6FC8D885-FB2C-4726-96AD-A14680F477A0}"/>
                  </a:ext>
                </a:extLst>
              </p:cNvPr>
              <p:cNvSpPr/>
              <p:nvPr/>
            </p:nvSpPr>
            <p:spPr>
              <a:xfrm>
                <a:off x="7599255" y="1788468"/>
                <a:ext cx="78200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i="1">
                          <a:latin typeface="Cambria Math" panose="02040503050406030204" pitchFamily="18" charset="0"/>
                          <a:ea typeface="Cambria Math" panose="02040503050406030204" pitchFamily="18" charset="0"/>
                        </a:rPr>
                        <m:t>L</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𝜉</m:t>
                      </m:r>
                    </m:oMath>
                  </m:oMathPara>
                </a14:m>
                <a:endParaRPr lang="en-US" dirty="0"/>
              </a:p>
            </p:txBody>
          </p:sp>
        </mc:Choice>
        <mc:Fallback xmlns="">
          <p:sp>
            <p:nvSpPr>
              <p:cNvPr id="31" name="Rectangle 30">
                <a:extLst>
                  <a:ext uri="{FF2B5EF4-FFF2-40B4-BE49-F238E27FC236}">
                    <a16:creationId xmlns:a16="http://schemas.microsoft.com/office/drawing/2014/main" id="{6FC8D885-FB2C-4726-96AD-A14680F477A0}"/>
                  </a:ext>
                </a:extLst>
              </p:cNvPr>
              <p:cNvSpPr>
                <a:spLocks noRot="1" noChangeAspect="1" noMove="1" noResize="1" noEditPoints="1" noAdjustHandles="1" noChangeArrowheads="1" noChangeShapeType="1" noTextEdit="1"/>
              </p:cNvSpPr>
              <p:nvPr/>
            </p:nvSpPr>
            <p:spPr>
              <a:xfrm>
                <a:off x="7599255" y="1788468"/>
                <a:ext cx="782009" cy="369332"/>
              </a:xfrm>
              <a:prstGeom prst="rect">
                <a:avLst/>
              </a:prstGeom>
              <a:blipFill>
                <a:blip r:embed="rId7"/>
                <a:stretch>
                  <a:fillRect b="-13115"/>
                </a:stretch>
              </a:blipFill>
            </p:spPr>
            <p:txBody>
              <a:bodyPr/>
              <a:lstStyle/>
              <a:p>
                <a:r>
                  <a:rPr lang="en-US">
                    <a:noFill/>
                  </a:rPr>
                  <a:t> </a:t>
                </a:r>
              </a:p>
            </p:txBody>
          </p:sp>
        </mc:Fallback>
      </mc:AlternateContent>
      <p:pic>
        <p:nvPicPr>
          <p:cNvPr id="32" name="Picture 31">
            <a:extLst>
              <a:ext uri="{FF2B5EF4-FFF2-40B4-BE49-F238E27FC236}">
                <a16:creationId xmlns:a16="http://schemas.microsoft.com/office/drawing/2014/main" id="{6735CD13-85E0-4BCD-92F0-BAAC84AA08EB}"/>
              </a:ext>
            </a:extLst>
          </p:cNvPr>
          <p:cNvPicPr>
            <a:picLocks noChangeAspect="1"/>
          </p:cNvPicPr>
          <p:nvPr/>
        </p:nvPicPr>
        <p:blipFill rotWithShape="1">
          <a:blip r:embed="rId5"/>
          <a:srcRect l="51802"/>
          <a:stretch/>
        </p:blipFill>
        <p:spPr>
          <a:xfrm>
            <a:off x="725062" y="2157800"/>
            <a:ext cx="3723210" cy="4610100"/>
          </a:xfrm>
          <a:prstGeom prst="rect">
            <a:avLst/>
          </a:prstGeom>
        </p:spPr>
      </p:pic>
      <p:cxnSp>
        <p:nvCxnSpPr>
          <p:cNvPr id="12" name="Straight Connector 11">
            <a:extLst>
              <a:ext uri="{FF2B5EF4-FFF2-40B4-BE49-F238E27FC236}">
                <a16:creationId xmlns:a16="http://schemas.microsoft.com/office/drawing/2014/main" id="{F847699B-8C4F-47B8-9463-BBA4571D9B2A}"/>
              </a:ext>
            </a:extLst>
          </p:cNvPr>
          <p:cNvCxnSpPr>
            <a:cxnSpLocks/>
          </p:cNvCxnSpPr>
          <p:nvPr/>
        </p:nvCxnSpPr>
        <p:spPr>
          <a:xfrm>
            <a:off x="247173" y="932352"/>
            <a:ext cx="131492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1297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le 1">
            <a:extLst>
              <a:ext uri="{FF2B5EF4-FFF2-40B4-BE49-F238E27FC236}">
                <a16:creationId xmlns:a16="http://schemas.microsoft.com/office/drawing/2014/main" id="{BF81BCE5-D4C5-47BE-95B2-B075998EC867}"/>
              </a:ext>
            </a:extLst>
          </p:cNvPr>
          <p:cNvSpPr>
            <a:spLocks noGrp="1"/>
          </p:cNvSpPr>
          <p:nvPr>
            <p:ph type="ctrTitle"/>
          </p:nvPr>
        </p:nvSpPr>
        <p:spPr>
          <a:xfrm>
            <a:off x="0" y="91169"/>
            <a:ext cx="3240904" cy="481013"/>
          </a:xfrm>
        </p:spPr>
        <p:txBody>
          <a:bodyPr>
            <a:normAutofit/>
          </a:bodyPr>
          <a:lstStyle/>
          <a:p>
            <a:pPr algn="l"/>
            <a:r>
              <a:rPr lang="en-US" sz="2400" dirty="0">
                <a:latin typeface="Arial" panose="020B0604020202020204" pitchFamily="34" charset="0"/>
                <a:cs typeface="Arial" panose="020B0604020202020204" pitchFamily="34" charset="0"/>
              </a:rPr>
              <a:t>Bolometer design</a:t>
            </a:r>
          </a:p>
        </p:txBody>
      </p:sp>
      <p:sp>
        <p:nvSpPr>
          <p:cNvPr id="55" name="Slide Number Placeholder 2">
            <a:extLst>
              <a:ext uri="{FF2B5EF4-FFF2-40B4-BE49-F238E27FC236}">
                <a16:creationId xmlns:a16="http://schemas.microsoft.com/office/drawing/2014/main" id="{999064A0-E0ED-4976-A00A-93AFD1E2E876}"/>
              </a:ext>
            </a:extLst>
          </p:cNvPr>
          <p:cNvSpPr>
            <a:spLocks noGrp="1"/>
          </p:cNvSpPr>
          <p:nvPr>
            <p:ph type="sldNum" sz="quarter" idx="12"/>
          </p:nvPr>
        </p:nvSpPr>
        <p:spPr>
          <a:xfrm>
            <a:off x="11620500" y="6489018"/>
            <a:ext cx="538982" cy="365125"/>
          </a:xfrm>
        </p:spPr>
        <p:txBody>
          <a:bodyPr/>
          <a:lstStyle/>
          <a:p>
            <a:fld id="{009814FA-236F-4B59-B245-B408A2B5883A}" type="slidenum">
              <a:rPr lang="en-US" smtClean="0"/>
              <a:t>9</a:t>
            </a:fld>
            <a:endParaRPr lang="en-US" dirty="0"/>
          </a:p>
        </p:txBody>
      </p:sp>
      <p:pic>
        <p:nvPicPr>
          <p:cNvPr id="81" name="Picture 80">
            <a:extLst>
              <a:ext uri="{FF2B5EF4-FFF2-40B4-BE49-F238E27FC236}">
                <a16:creationId xmlns:a16="http://schemas.microsoft.com/office/drawing/2014/main" id="{C4E34312-D5BB-44C8-B30B-A67955091C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0897" y="739927"/>
            <a:ext cx="7315545" cy="2868965"/>
          </a:xfrm>
          <a:prstGeom prst="rect">
            <a:avLst/>
          </a:prstGeom>
        </p:spPr>
      </p:pic>
      <mc:AlternateContent xmlns:mc="http://schemas.openxmlformats.org/markup-compatibility/2006" xmlns:a14="http://schemas.microsoft.com/office/drawing/2010/main">
        <mc:Choice Requires="a14">
          <p:sp>
            <p:nvSpPr>
              <p:cNvPr id="83" name="Rectangle 82">
                <a:extLst>
                  <a:ext uri="{FF2B5EF4-FFF2-40B4-BE49-F238E27FC236}">
                    <a16:creationId xmlns:a16="http://schemas.microsoft.com/office/drawing/2014/main" id="{90EC38FB-3595-4D86-B110-3A6F05CAEF4A}"/>
                  </a:ext>
                </a:extLst>
              </p:cNvPr>
              <p:cNvSpPr/>
              <p:nvPr/>
            </p:nvSpPr>
            <p:spPr>
              <a:xfrm>
                <a:off x="3671630" y="229340"/>
                <a:ext cx="1424543" cy="43088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2200" i="1">
                          <a:latin typeface="Cambria Math" panose="02040503050406030204" pitchFamily="18" charset="0"/>
                          <a:ea typeface="Cambria Math" panose="02040503050406030204" pitchFamily="18" charset="0"/>
                        </a:rPr>
                        <m:t>L</m:t>
                      </m:r>
                      <m:r>
                        <a:rPr lang="en-US" sz="2200" i="1" smtClean="0">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𝜉</m:t>
                      </m:r>
                    </m:oMath>
                  </m:oMathPara>
                </a14:m>
                <a:endParaRPr lang="en-US" sz="2200" dirty="0">
                  <a:latin typeface="Arial" panose="020B0604020202020204" pitchFamily="34" charset="0"/>
                  <a:cs typeface="Arial" panose="020B0604020202020204" pitchFamily="34" charset="0"/>
                </a:endParaRPr>
              </a:p>
            </p:txBody>
          </p:sp>
        </mc:Choice>
        <mc:Fallback xmlns="">
          <p:sp>
            <p:nvSpPr>
              <p:cNvPr id="83" name="Rectangle 82">
                <a:extLst>
                  <a:ext uri="{FF2B5EF4-FFF2-40B4-BE49-F238E27FC236}">
                    <a16:creationId xmlns:a16="http://schemas.microsoft.com/office/drawing/2014/main" id="{90EC38FB-3595-4D86-B110-3A6F05CAEF4A}"/>
                  </a:ext>
                </a:extLst>
              </p:cNvPr>
              <p:cNvSpPr>
                <a:spLocks noRot="1" noChangeAspect="1" noMove="1" noResize="1" noEditPoints="1" noAdjustHandles="1" noChangeArrowheads="1" noChangeShapeType="1" noTextEdit="1"/>
              </p:cNvSpPr>
              <p:nvPr/>
            </p:nvSpPr>
            <p:spPr>
              <a:xfrm>
                <a:off x="3671630" y="229340"/>
                <a:ext cx="1424543" cy="430887"/>
              </a:xfrm>
              <a:prstGeom prst="rect">
                <a:avLst/>
              </a:prstGeom>
              <a:blipFill>
                <a:blip r:embed="rId4"/>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95714ACC-F656-4A1E-97FB-F9CE3E3EBF9E}"/>
                  </a:ext>
                </a:extLst>
              </p:cNvPr>
              <p:cNvSpPr/>
              <p:nvPr/>
            </p:nvSpPr>
            <p:spPr>
              <a:xfrm>
                <a:off x="7435738" y="219757"/>
                <a:ext cx="1424543" cy="43088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n-US" sz="2200" i="1">
                          <a:latin typeface="Cambria Math" panose="02040503050406030204" pitchFamily="18" charset="0"/>
                          <a:ea typeface="Cambria Math" panose="02040503050406030204" pitchFamily="18" charset="0"/>
                        </a:rPr>
                        <m:t>L</m:t>
                      </m:r>
                      <m:r>
                        <a:rPr lang="en-US" sz="2200" i="1" smtClean="0">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𝜉</m:t>
                      </m:r>
                    </m:oMath>
                  </m:oMathPara>
                </a14:m>
                <a:endParaRPr lang="en-US" sz="2200" dirty="0">
                  <a:latin typeface="Arial" panose="020B0604020202020204" pitchFamily="34" charset="0"/>
                  <a:cs typeface="Arial" panose="020B0604020202020204" pitchFamily="34" charset="0"/>
                </a:endParaRPr>
              </a:p>
            </p:txBody>
          </p:sp>
        </mc:Choice>
        <mc:Fallback xmlns="">
          <p:sp>
            <p:nvSpPr>
              <p:cNvPr id="14" name="Rectangle 13">
                <a:extLst>
                  <a:ext uri="{FF2B5EF4-FFF2-40B4-BE49-F238E27FC236}">
                    <a16:creationId xmlns:a16="http://schemas.microsoft.com/office/drawing/2014/main" id="{95714ACC-F656-4A1E-97FB-F9CE3E3EBF9E}"/>
                  </a:ext>
                </a:extLst>
              </p:cNvPr>
              <p:cNvSpPr>
                <a:spLocks noRot="1" noChangeAspect="1" noMove="1" noResize="1" noEditPoints="1" noAdjustHandles="1" noChangeArrowheads="1" noChangeShapeType="1" noTextEdit="1"/>
              </p:cNvSpPr>
              <p:nvPr/>
            </p:nvSpPr>
            <p:spPr>
              <a:xfrm>
                <a:off x="7435738" y="219757"/>
                <a:ext cx="1424543" cy="430887"/>
              </a:xfrm>
              <a:prstGeom prst="rect">
                <a:avLst/>
              </a:prstGeom>
              <a:blipFill>
                <a:blip r:embed="rId5"/>
                <a:stretch>
                  <a:fillRect b="-18310"/>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563E7B04-19E4-49AF-985D-D4210CFE2CE0}"/>
              </a:ext>
            </a:extLst>
          </p:cNvPr>
          <p:cNvSpPr/>
          <p:nvPr/>
        </p:nvSpPr>
        <p:spPr>
          <a:xfrm>
            <a:off x="1184525" y="3540625"/>
            <a:ext cx="5737860" cy="369332"/>
          </a:xfrm>
          <a:prstGeom prst="rect">
            <a:avLst/>
          </a:prstGeom>
        </p:spPr>
        <p:txBody>
          <a:bodyPr wrap="square">
            <a:spAutoFit/>
          </a:bodyPr>
          <a:lstStyle/>
          <a:p>
            <a:r>
              <a:rPr lang="en-US" altLang="ko-KR" dirty="0" err="1">
                <a:solidFill>
                  <a:srgbClr val="FF0000"/>
                </a:solidFill>
                <a:latin typeface="Arial" panose="020B0604020202020204" pitchFamily="34" charset="0"/>
                <a:cs typeface="Arial" panose="020B0604020202020204" pitchFamily="34" charset="0"/>
              </a:rPr>
              <a:t>T</a:t>
            </a:r>
            <a:r>
              <a:rPr lang="en-US" altLang="ko-KR" baseline="-25000" dirty="0" err="1">
                <a:solidFill>
                  <a:srgbClr val="FF0000"/>
                </a:solidFill>
                <a:latin typeface="Arial" panose="020B0604020202020204" pitchFamily="34" charset="0"/>
                <a:cs typeface="Arial" panose="020B0604020202020204" pitchFamily="34" charset="0"/>
              </a:rPr>
              <a:t>e</a:t>
            </a:r>
            <a:r>
              <a:rPr lang="en-US" altLang="ko-KR" dirty="0">
                <a:solidFill>
                  <a:srgbClr val="FF0000"/>
                </a:solidFill>
                <a:latin typeface="Arial" panose="020B0604020202020204" pitchFamily="34" charset="0"/>
                <a:cs typeface="Arial" panose="020B0604020202020204" pitchFamily="34" charset="0"/>
              </a:rPr>
              <a:t> &gt; </a:t>
            </a:r>
            <a:r>
              <a:rPr lang="en-US" altLang="ko-KR" dirty="0" err="1">
                <a:solidFill>
                  <a:srgbClr val="FF0000"/>
                </a:solidFill>
                <a:latin typeface="Arial" panose="020B0604020202020204" pitchFamily="34" charset="0"/>
                <a:cs typeface="Arial" panose="020B0604020202020204" pitchFamily="34" charset="0"/>
              </a:rPr>
              <a:t>T</a:t>
            </a:r>
            <a:r>
              <a:rPr lang="en-US" altLang="ko-KR" baseline="-25000" dirty="0" err="1">
                <a:solidFill>
                  <a:srgbClr val="FF0000"/>
                </a:solidFill>
                <a:latin typeface="Arial" panose="020B0604020202020204" pitchFamily="34" charset="0"/>
                <a:cs typeface="Arial" panose="020B0604020202020204" pitchFamily="34" charset="0"/>
              </a:rPr>
              <a:t>bath</a:t>
            </a:r>
            <a:r>
              <a:rPr lang="en-US" altLang="ko-KR" dirty="0">
                <a:solidFill>
                  <a:srgbClr val="FF0000"/>
                </a:solidFill>
                <a:latin typeface="Arial" panose="020B0604020202020204" pitchFamily="34" charset="0"/>
                <a:cs typeface="Arial" panose="020B0604020202020204" pitchFamily="34" charset="0"/>
              </a:rPr>
              <a:t>, microwave power-hot electrons transformer</a:t>
            </a:r>
            <a:endParaRPr lang="en-US" altLang="ko-KR" baseline="-25000" dirty="0">
              <a:solidFill>
                <a:srgbClr val="FF0000"/>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9D636483-A086-4D85-8A4B-B2A650A339A9}"/>
              </a:ext>
            </a:extLst>
          </p:cNvPr>
          <p:cNvSpPr/>
          <p:nvPr/>
        </p:nvSpPr>
        <p:spPr>
          <a:xfrm>
            <a:off x="7102984" y="3555812"/>
            <a:ext cx="2480166" cy="369332"/>
          </a:xfrm>
          <a:prstGeom prst="rect">
            <a:avLst/>
          </a:prstGeom>
        </p:spPr>
        <p:txBody>
          <a:bodyPr wrap="none">
            <a:spAutoFit/>
          </a:bodyPr>
          <a:lstStyle/>
          <a:p>
            <a:pPr algn="ctr"/>
            <a:r>
              <a:rPr lang="en-US" altLang="ko-KR" dirty="0">
                <a:solidFill>
                  <a:srgbClr val="1553F9"/>
                </a:solidFill>
                <a:latin typeface="Arial" panose="020B0604020202020204" pitchFamily="34" charset="0"/>
                <a:cs typeface="Arial" panose="020B0604020202020204" pitchFamily="34" charset="0"/>
              </a:rPr>
              <a:t>high sensitive detector</a:t>
            </a:r>
            <a:endParaRPr lang="en-US" altLang="ko-KR" baseline="-25000" dirty="0">
              <a:solidFill>
                <a:srgbClr val="1553F9"/>
              </a:solidFill>
              <a:latin typeface="Arial" panose="020B0604020202020204" pitchFamily="34" charset="0"/>
              <a:cs typeface="Arial" panose="020B0604020202020204" pitchFamily="34" charset="0"/>
            </a:endParaRPr>
          </a:p>
        </p:txBody>
      </p:sp>
      <p:pic>
        <p:nvPicPr>
          <p:cNvPr id="17" name="Graphic 16">
            <a:extLst>
              <a:ext uri="{FF2B5EF4-FFF2-40B4-BE49-F238E27FC236}">
                <a16:creationId xmlns:a16="http://schemas.microsoft.com/office/drawing/2014/main" id="{9D81B277-466B-4604-A587-8651AC9E07D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17069" y="3981095"/>
            <a:ext cx="7889895" cy="2585391"/>
          </a:xfrm>
          <a:prstGeom prst="rect">
            <a:avLst/>
          </a:prstGeom>
        </p:spPr>
      </p:pic>
      <p:grpSp>
        <p:nvGrpSpPr>
          <p:cNvPr id="19" name="Group 18">
            <a:extLst>
              <a:ext uri="{FF2B5EF4-FFF2-40B4-BE49-F238E27FC236}">
                <a16:creationId xmlns:a16="http://schemas.microsoft.com/office/drawing/2014/main" id="{967B46FB-0D70-49B5-BFBE-7A23FD27DFFC}"/>
              </a:ext>
            </a:extLst>
          </p:cNvPr>
          <p:cNvGrpSpPr/>
          <p:nvPr/>
        </p:nvGrpSpPr>
        <p:grpSpPr>
          <a:xfrm>
            <a:off x="4318834" y="5125986"/>
            <a:ext cx="283240" cy="276885"/>
            <a:chOff x="598455" y="3429000"/>
            <a:chExt cx="935070" cy="911224"/>
          </a:xfrm>
        </p:grpSpPr>
        <p:cxnSp>
          <p:nvCxnSpPr>
            <p:cNvPr id="20" name="Straight Connector 19">
              <a:extLst>
                <a:ext uri="{FF2B5EF4-FFF2-40B4-BE49-F238E27FC236}">
                  <a16:creationId xmlns:a16="http://schemas.microsoft.com/office/drawing/2014/main" id="{B4878195-70DD-4700-B04F-53CF6C586F46}"/>
                </a:ext>
              </a:extLst>
            </p:cNvPr>
            <p:cNvCxnSpPr>
              <a:cxnSpLocks/>
            </p:cNvCxnSpPr>
            <p:nvPr/>
          </p:nvCxnSpPr>
          <p:spPr>
            <a:xfrm>
              <a:off x="598455" y="3429000"/>
              <a:ext cx="935070"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9D5FF2E-CC30-463D-BB49-81602999BE51}"/>
                </a:ext>
              </a:extLst>
            </p:cNvPr>
            <p:cNvCxnSpPr>
              <a:cxnSpLocks/>
            </p:cNvCxnSpPr>
            <p:nvPr/>
          </p:nvCxnSpPr>
          <p:spPr>
            <a:xfrm flipH="1">
              <a:off x="603250" y="3429000"/>
              <a:ext cx="930275"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B226BBD6-7383-4D0C-AD98-8C88DA00F872}"/>
              </a:ext>
            </a:extLst>
          </p:cNvPr>
          <p:cNvGrpSpPr/>
          <p:nvPr/>
        </p:nvGrpSpPr>
        <p:grpSpPr>
          <a:xfrm>
            <a:off x="4904079" y="5125986"/>
            <a:ext cx="283240" cy="276885"/>
            <a:chOff x="598455" y="3429000"/>
            <a:chExt cx="935070" cy="911224"/>
          </a:xfrm>
        </p:grpSpPr>
        <p:cxnSp>
          <p:nvCxnSpPr>
            <p:cNvPr id="23" name="Straight Connector 22">
              <a:extLst>
                <a:ext uri="{FF2B5EF4-FFF2-40B4-BE49-F238E27FC236}">
                  <a16:creationId xmlns:a16="http://schemas.microsoft.com/office/drawing/2014/main" id="{31665AB5-A325-4506-8CBC-41FA1C6F82F0}"/>
                </a:ext>
              </a:extLst>
            </p:cNvPr>
            <p:cNvCxnSpPr>
              <a:cxnSpLocks/>
            </p:cNvCxnSpPr>
            <p:nvPr/>
          </p:nvCxnSpPr>
          <p:spPr>
            <a:xfrm>
              <a:off x="598455" y="3429000"/>
              <a:ext cx="935070"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C032C73-3381-4E4A-9AD5-A916F5DE2FE6}"/>
                </a:ext>
              </a:extLst>
            </p:cNvPr>
            <p:cNvCxnSpPr>
              <a:cxnSpLocks/>
            </p:cNvCxnSpPr>
            <p:nvPr/>
          </p:nvCxnSpPr>
          <p:spPr>
            <a:xfrm flipH="1">
              <a:off x="603250" y="3429000"/>
              <a:ext cx="930275"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E44834CB-CEC0-4742-8724-C0B497A930C3}"/>
              </a:ext>
            </a:extLst>
          </p:cNvPr>
          <p:cNvGrpSpPr/>
          <p:nvPr/>
        </p:nvGrpSpPr>
        <p:grpSpPr>
          <a:xfrm>
            <a:off x="5489324" y="5125986"/>
            <a:ext cx="283240" cy="276885"/>
            <a:chOff x="598455" y="3429000"/>
            <a:chExt cx="935070" cy="911224"/>
          </a:xfrm>
        </p:grpSpPr>
        <p:cxnSp>
          <p:nvCxnSpPr>
            <p:cNvPr id="26" name="Straight Connector 25">
              <a:extLst>
                <a:ext uri="{FF2B5EF4-FFF2-40B4-BE49-F238E27FC236}">
                  <a16:creationId xmlns:a16="http://schemas.microsoft.com/office/drawing/2014/main" id="{EFDC6EB3-7358-4120-87A2-FC7ED6546FB9}"/>
                </a:ext>
              </a:extLst>
            </p:cNvPr>
            <p:cNvCxnSpPr>
              <a:cxnSpLocks/>
            </p:cNvCxnSpPr>
            <p:nvPr/>
          </p:nvCxnSpPr>
          <p:spPr>
            <a:xfrm>
              <a:off x="598455" y="3429000"/>
              <a:ext cx="935070"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6D3BD61-276D-4D30-9EA9-B0DD79E43055}"/>
                </a:ext>
              </a:extLst>
            </p:cNvPr>
            <p:cNvCxnSpPr>
              <a:cxnSpLocks/>
            </p:cNvCxnSpPr>
            <p:nvPr/>
          </p:nvCxnSpPr>
          <p:spPr>
            <a:xfrm flipH="1">
              <a:off x="603250" y="3429000"/>
              <a:ext cx="930275"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A9DBC10C-89F2-46D6-B250-DD9B27793CFC}"/>
              </a:ext>
            </a:extLst>
          </p:cNvPr>
          <p:cNvGrpSpPr/>
          <p:nvPr/>
        </p:nvGrpSpPr>
        <p:grpSpPr>
          <a:xfrm>
            <a:off x="6089007" y="5125986"/>
            <a:ext cx="283240" cy="276885"/>
            <a:chOff x="598455" y="3429000"/>
            <a:chExt cx="935070" cy="911224"/>
          </a:xfrm>
        </p:grpSpPr>
        <p:cxnSp>
          <p:nvCxnSpPr>
            <p:cNvPr id="30" name="Straight Connector 29">
              <a:extLst>
                <a:ext uri="{FF2B5EF4-FFF2-40B4-BE49-F238E27FC236}">
                  <a16:creationId xmlns:a16="http://schemas.microsoft.com/office/drawing/2014/main" id="{DF36F1DC-2D74-47CA-9CC6-0146361CC6A9}"/>
                </a:ext>
              </a:extLst>
            </p:cNvPr>
            <p:cNvCxnSpPr>
              <a:cxnSpLocks/>
            </p:cNvCxnSpPr>
            <p:nvPr/>
          </p:nvCxnSpPr>
          <p:spPr>
            <a:xfrm>
              <a:off x="598455" y="3429000"/>
              <a:ext cx="935070"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A156AD8-5B5D-4296-AF90-4DC14FF56EDC}"/>
                </a:ext>
              </a:extLst>
            </p:cNvPr>
            <p:cNvCxnSpPr>
              <a:cxnSpLocks/>
            </p:cNvCxnSpPr>
            <p:nvPr/>
          </p:nvCxnSpPr>
          <p:spPr>
            <a:xfrm flipH="1">
              <a:off x="603250" y="3429000"/>
              <a:ext cx="930275"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735928C8-0F2D-4DB0-B634-11D93B5C3904}"/>
              </a:ext>
            </a:extLst>
          </p:cNvPr>
          <p:cNvGrpSpPr/>
          <p:nvPr/>
        </p:nvGrpSpPr>
        <p:grpSpPr>
          <a:xfrm>
            <a:off x="6688690" y="5125986"/>
            <a:ext cx="283240" cy="276885"/>
            <a:chOff x="598455" y="3429000"/>
            <a:chExt cx="935070" cy="911224"/>
          </a:xfrm>
        </p:grpSpPr>
        <p:cxnSp>
          <p:nvCxnSpPr>
            <p:cNvPr id="34" name="Straight Connector 33">
              <a:extLst>
                <a:ext uri="{FF2B5EF4-FFF2-40B4-BE49-F238E27FC236}">
                  <a16:creationId xmlns:a16="http://schemas.microsoft.com/office/drawing/2014/main" id="{0EA10C0A-919F-48C1-99B6-5A2E348341C0}"/>
                </a:ext>
              </a:extLst>
            </p:cNvPr>
            <p:cNvCxnSpPr>
              <a:cxnSpLocks/>
            </p:cNvCxnSpPr>
            <p:nvPr/>
          </p:nvCxnSpPr>
          <p:spPr>
            <a:xfrm>
              <a:off x="598455" y="3429000"/>
              <a:ext cx="935070"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5198D94-9EC7-4B3C-8AFD-902C1394E852}"/>
                </a:ext>
              </a:extLst>
            </p:cNvPr>
            <p:cNvCxnSpPr>
              <a:cxnSpLocks/>
            </p:cNvCxnSpPr>
            <p:nvPr/>
          </p:nvCxnSpPr>
          <p:spPr>
            <a:xfrm flipH="1">
              <a:off x="603250" y="3429000"/>
              <a:ext cx="930275"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2EEDDC2E-847A-412B-9336-9144284809C3}"/>
              </a:ext>
            </a:extLst>
          </p:cNvPr>
          <p:cNvGrpSpPr/>
          <p:nvPr/>
        </p:nvGrpSpPr>
        <p:grpSpPr>
          <a:xfrm>
            <a:off x="7260883" y="5125986"/>
            <a:ext cx="283240" cy="276885"/>
            <a:chOff x="598455" y="3429000"/>
            <a:chExt cx="935070" cy="911224"/>
          </a:xfrm>
        </p:grpSpPr>
        <p:cxnSp>
          <p:nvCxnSpPr>
            <p:cNvPr id="38" name="Straight Connector 37">
              <a:extLst>
                <a:ext uri="{FF2B5EF4-FFF2-40B4-BE49-F238E27FC236}">
                  <a16:creationId xmlns:a16="http://schemas.microsoft.com/office/drawing/2014/main" id="{F489E353-7B62-4244-AC70-407409CBAD18}"/>
                </a:ext>
              </a:extLst>
            </p:cNvPr>
            <p:cNvCxnSpPr>
              <a:cxnSpLocks/>
            </p:cNvCxnSpPr>
            <p:nvPr/>
          </p:nvCxnSpPr>
          <p:spPr>
            <a:xfrm>
              <a:off x="598455" y="3429000"/>
              <a:ext cx="935070"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8DA6C99-AAC6-4025-AB38-13950588850C}"/>
                </a:ext>
              </a:extLst>
            </p:cNvPr>
            <p:cNvCxnSpPr>
              <a:cxnSpLocks/>
            </p:cNvCxnSpPr>
            <p:nvPr/>
          </p:nvCxnSpPr>
          <p:spPr>
            <a:xfrm flipH="1">
              <a:off x="603250" y="3429000"/>
              <a:ext cx="930275"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3F77FB6F-AD76-4DD8-B295-F2D110311CA5}"/>
              </a:ext>
            </a:extLst>
          </p:cNvPr>
          <p:cNvGrpSpPr/>
          <p:nvPr/>
        </p:nvGrpSpPr>
        <p:grpSpPr>
          <a:xfrm>
            <a:off x="7822766" y="5125986"/>
            <a:ext cx="283240" cy="276885"/>
            <a:chOff x="598455" y="3429000"/>
            <a:chExt cx="935070" cy="911224"/>
          </a:xfrm>
        </p:grpSpPr>
        <p:cxnSp>
          <p:nvCxnSpPr>
            <p:cNvPr id="41" name="Straight Connector 40">
              <a:extLst>
                <a:ext uri="{FF2B5EF4-FFF2-40B4-BE49-F238E27FC236}">
                  <a16:creationId xmlns:a16="http://schemas.microsoft.com/office/drawing/2014/main" id="{47BCFC61-BB49-41F0-89C3-59E3CA145843}"/>
                </a:ext>
              </a:extLst>
            </p:cNvPr>
            <p:cNvCxnSpPr>
              <a:cxnSpLocks/>
            </p:cNvCxnSpPr>
            <p:nvPr/>
          </p:nvCxnSpPr>
          <p:spPr>
            <a:xfrm>
              <a:off x="598455" y="3429000"/>
              <a:ext cx="935070"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E39079C-925B-4D3E-B8BE-F30F4078AD34}"/>
                </a:ext>
              </a:extLst>
            </p:cNvPr>
            <p:cNvCxnSpPr>
              <a:cxnSpLocks/>
            </p:cNvCxnSpPr>
            <p:nvPr/>
          </p:nvCxnSpPr>
          <p:spPr>
            <a:xfrm flipH="1">
              <a:off x="603250" y="3429000"/>
              <a:ext cx="930275"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F9AA1717-96F5-4DC3-ACE0-D2F228E841B7}"/>
              </a:ext>
            </a:extLst>
          </p:cNvPr>
          <p:cNvGrpSpPr/>
          <p:nvPr/>
        </p:nvGrpSpPr>
        <p:grpSpPr>
          <a:xfrm>
            <a:off x="8394051" y="5122027"/>
            <a:ext cx="283240" cy="276885"/>
            <a:chOff x="598455" y="3429000"/>
            <a:chExt cx="935070" cy="911224"/>
          </a:xfrm>
        </p:grpSpPr>
        <p:cxnSp>
          <p:nvCxnSpPr>
            <p:cNvPr id="44" name="Straight Connector 43">
              <a:extLst>
                <a:ext uri="{FF2B5EF4-FFF2-40B4-BE49-F238E27FC236}">
                  <a16:creationId xmlns:a16="http://schemas.microsoft.com/office/drawing/2014/main" id="{BFD1A69A-F22D-4BE8-9278-9BBDD52BD95D}"/>
                </a:ext>
              </a:extLst>
            </p:cNvPr>
            <p:cNvCxnSpPr>
              <a:cxnSpLocks/>
            </p:cNvCxnSpPr>
            <p:nvPr/>
          </p:nvCxnSpPr>
          <p:spPr>
            <a:xfrm>
              <a:off x="598455" y="3429000"/>
              <a:ext cx="935070"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2C2955C-8237-4682-9E02-4FB6E6DC2945}"/>
                </a:ext>
              </a:extLst>
            </p:cNvPr>
            <p:cNvCxnSpPr>
              <a:cxnSpLocks/>
            </p:cNvCxnSpPr>
            <p:nvPr/>
          </p:nvCxnSpPr>
          <p:spPr>
            <a:xfrm flipH="1">
              <a:off x="603250" y="3429000"/>
              <a:ext cx="930275" cy="91122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49D72FCD-367F-4C56-95FE-5DFE59146BDB}"/>
              </a:ext>
            </a:extLst>
          </p:cNvPr>
          <p:cNvGrpSpPr/>
          <p:nvPr/>
        </p:nvGrpSpPr>
        <p:grpSpPr>
          <a:xfrm>
            <a:off x="3150879" y="5023522"/>
            <a:ext cx="766590" cy="469321"/>
            <a:chOff x="598455" y="3429000"/>
            <a:chExt cx="935070" cy="911224"/>
          </a:xfrm>
        </p:grpSpPr>
        <p:cxnSp>
          <p:nvCxnSpPr>
            <p:cNvPr id="47" name="Straight Connector 46">
              <a:extLst>
                <a:ext uri="{FF2B5EF4-FFF2-40B4-BE49-F238E27FC236}">
                  <a16:creationId xmlns:a16="http://schemas.microsoft.com/office/drawing/2014/main" id="{7E1713FD-35B0-41B5-B31D-7959047E9D11}"/>
                </a:ext>
              </a:extLst>
            </p:cNvPr>
            <p:cNvCxnSpPr>
              <a:cxnSpLocks/>
            </p:cNvCxnSpPr>
            <p:nvPr/>
          </p:nvCxnSpPr>
          <p:spPr>
            <a:xfrm>
              <a:off x="598455" y="3429000"/>
              <a:ext cx="935070" cy="91122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8D663BA-83F2-40A9-9B9C-9BBF57875E89}"/>
                </a:ext>
              </a:extLst>
            </p:cNvPr>
            <p:cNvCxnSpPr>
              <a:cxnSpLocks/>
            </p:cNvCxnSpPr>
            <p:nvPr/>
          </p:nvCxnSpPr>
          <p:spPr>
            <a:xfrm flipH="1">
              <a:off x="603250" y="3429000"/>
              <a:ext cx="930275" cy="91122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a:extLst>
              <a:ext uri="{FF2B5EF4-FFF2-40B4-BE49-F238E27FC236}">
                <a16:creationId xmlns:a16="http://schemas.microsoft.com/office/drawing/2014/main" id="{D0AC4E37-CA97-4DE6-AF6B-0A5DFFB55A13}"/>
              </a:ext>
            </a:extLst>
          </p:cNvPr>
          <p:cNvCxnSpPr>
            <a:cxnSpLocks/>
          </p:cNvCxnSpPr>
          <p:nvPr/>
        </p:nvCxnSpPr>
        <p:spPr>
          <a:xfrm>
            <a:off x="1417069" y="4794581"/>
            <a:ext cx="2740446" cy="1"/>
          </a:xfrm>
          <a:prstGeom prst="line">
            <a:avLst/>
          </a:prstGeom>
          <a:ln w="254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9F1D211-E7C0-450C-ABF4-FD5CAC4329D5}"/>
              </a:ext>
            </a:extLst>
          </p:cNvPr>
          <p:cNvCxnSpPr>
            <a:cxnSpLocks/>
          </p:cNvCxnSpPr>
          <p:nvPr/>
        </p:nvCxnSpPr>
        <p:spPr>
          <a:xfrm>
            <a:off x="4222632" y="4794581"/>
            <a:ext cx="1" cy="1075474"/>
          </a:xfrm>
          <a:prstGeom prst="line">
            <a:avLst/>
          </a:prstGeom>
          <a:ln w="254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368575C3-3C6C-4CC2-AC47-2B1F2A1DF616}"/>
              </a:ext>
            </a:extLst>
          </p:cNvPr>
          <p:cNvCxnSpPr>
            <a:cxnSpLocks/>
          </p:cNvCxnSpPr>
          <p:nvPr/>
        </p:nvCxnSpPr>
        <p:spPr>
          <a:xfrm>
            <a:off x="1417069" y="5929620"/>
            <a:ext cx="2740446" cy="1"/>
          </a:xfrm>
          <a:prstGeom prst="line">
            <a:avLst/>
          </a:prstGeom>
          <a:ln w="254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772FEBC-78CF-4435-974B-EA7DAAA4AEE6}"/>
              </a:ext>
            </a:extLst>
          </p:cNvPr>
          <p:cNvCxnSpPr>
            <a:cxnSpLocks/>
          </p:cNvCxnSpPr>
          <p:nvPr/>
        </p:nvCxnSpPr>
        <p:spPr>
          <a:xfrm>
            <a:off x="4318834" y="4794581"/>
            <a:ext cx="5021485" cy="0"/>
          </a:xfrm>
          <a:prstGeom prst="line">
            <a:avLst/>
          </a:prstGeom>
          <a:ln w="25400">
            <a:solidFill>
              <a:srgbClr val="4472C4"/>
            </a:solidFill>
            <a:prstDash val="lgDash"/>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99BBE7C-5CBE-488C-BDA2-8CB58F8059B4}"/>
              </a:ext>
            </a:extLst>
          </p:cNvPr>
          <p:cNvCxnSpPr>
            <a:cxnSpLocks/>
          </p:cNvCxnSpPr>
          <p:nvPr/>
        </p:nvCxnSpPr>
        <p:spPr>
          <a:xfrm>
            <a:off x="4318834" y="5929620"/>
            <a:ext cx="5021485" cy="0"/>
          </a:xfrm>
          <a:prstGeom prst="line">
            <a:avLst/>
          </a:prstGeom>
          <a:ln w="25400">
            <a:solidFill>
              <a:srgbClr val="4472C4"/>
            </a:solidFill>
            <a:prstDash val="lgDash"/>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570D6D62-A0A4-467C-A620-9FF538C551D2}"/>
              </a:ext>
            </a:extLst>
          </p:cNvPr>
          <p:cNvCxnSpPr>
            <a:cxnSpLocks/>
          </p:cNvCxnSpPr>
          <p:nvPr/>
        </p:nvCxnSpPr>
        <p:spPr>
          <a:xfrm>
            <a:off x="4318834" y="4794581"/>
            <a:ext cx="1" cy="1075474"/>
          </a:xfrm>
          <a:prstGeom prst="line">
            <a:avLst/>
          </a:prstGeom>
          <a:ln w="25400">
            <a:solidFill>
              <a:srgbClr val="4472C4"/>
            </a:solidFill>
            <a:prstDash val="lgDash"/>
          </a:ln>
        </p:spPr>
        <p:style>
          <a:lnRef idx="1">
            <a:schemeClr val="accent1"/>
          </a:lnRef>
          <a:fillRef idx="0">
            <a:schemeClr val="accent1"/>
          </a:fillRef>
          <a:effectRef idx="0">
            <a:schemeClr val="accent1"/>
          </a:effectRef>
          <a:fontRef idx="minor">
            <a:schemeClr val="tx1"/>
          </a:fontRef>
        </p:style>
      </p:cxnSp>
      <p:sp>
        <p:nvSpPr>
          <p:cNvPr id="8" name="Freeform: Shape 7">
            <a:extLst>
              <a:ext uri="{FF2B5EF4-FFF2-40B4-BE49-F238E27FC236}">
                <a16:creationId xmlns:a16="http://schemas.microsoft.com/office/drawing/2014/main" id="{59622599-85A2-412E-B892-413575227FBB}"/>
              </a:ext>
            </a:extLst>
          </p:cNvPr>
          <p:cNvSpPr/>
          <p:nvPr/>
        </p:nvSpPr>
        <p:spPr>
          <a:xfrm>
            <a:off x="281611" y="5122027"/>
            <a:ext cx="756975" cy="489925"/>
          </a:xfrm>
          <a:custGeom>
            <a:avLst/>
            <a:gdLst>
              <a:gd name="connsiteX0" fmla="*/ 819150 w 819150"/>
              <a:gd name="connsiteY0" fmla="*/ 249445 h 489925"/>
              <a:gd name="connsiteX1" fmla="*/ 704850 w 819150"/>
              <a:gd name="connsiteY1" fmla="*/ 6558 h 489925"/>
              <a:gd name="connsiteX2" fmla="*/ 576263 w 819150"/>
              <a:gd name="connsiteY2" fmla="*/ 482808 h 489925"/>
              <a:gd name="connsiteX3" fmla="*/ 466725 w 819150"/>
              <a:gd name="connsiteY3" fmla="*/ 1795 h 489925"/>
              <a:gd name="connsiteX4" fmla="*/ 338138 w 819150"/>
              <a:gd name="connsiteY4" fmla="*/ 482808 h 489925"/>
              <a:gd name="connsiteX5" fmla="*/ 238125 w 819150"/>
              <a:gd name="connsiteY5" fmla="*/ 1795 h 489925"/>
              <a:gd name="connsiteX6" fmla="*/ 114300 w 819150"/>
              <a:gd name="connsiteY6" fmla="*/ 482808 h 489925"/>
              <a:gd name="connsiteX7" fmla="*/ 0 w 819150"/>
              <a:gd name="connsiteY7" fmla="*/ 244683 h 48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 h="489925">
                <a:moveTo>
                  <a:pt x="819150" y="249445"/>
                </a:moveTo>
                <a:cubicBezTo>
                  <a:pt x="782240" y="108554"/>
                  <a:pt x="745331" y="-32336"/>
                  <a:pt x="704850" y="6558"/>
                </a:cubicBezTo>
                <a:cubicBezTo>
                  <a:pt x="664369" y="45452"/>
                  <a:pt x="615950" y="483602"/>
                  <a:pt x="576263" y="482808"/>
                </a:cubicBezTo>
                <a:cubicBezTo>
                  <a:pt x="536576" y="482014"/>
                  <a:pt x="506412" y="1795"/>
                  <a:pt x="466725" y="1795"/>
                </a:cubicBezTo>
                <a:cubicBezTo>
                  <a:pt x="427038" y="1795"/>
                  <a:pt x="376238" y="482808"/>
                  <a:pt x="338138" y="482808"/>
                </a:cubicBezTo>
                <a:cubicBezTo>
                  <a:pt x="300038" y="482808"/>
                  <a:pt x="275431" y="1795"/>
                  <a:pt x="238125" y="1795"/>
                </a:cubicBezTo>
                <a:cubicBezTo>
                  <a:pt x="200819" y="1795"/>
                  <a:pt x="153987" y="442327"/>
                  <a:pt x="114300" y="482808"/>
                </a:cubicBezTo>
                <a:cubicBezTo>
                  <a:pt x="74613" y="523289"/>
                  <a:pt x="37306" y="383986"/>
                  <a:pt x="0" y="244683"/>
                </a:cubicBezTo>
              </a:path>
            </a:pathLst>
          </a:cu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5360A754-F3D3-495F-B698-4ACED0792574}"/>
              </a:ext>
            </a:extLst>
          </p:cNvPr>
          <p:cNvCxnSpPr>
            <a:cxnSpLocks/>
          </p:cNvCxnSpPr>
          <p:nvPr/>
        </p:nvCxnSpPr>
        <p:spPr>
          <a:xfrm>
            <a:off x="146815" y="5366989"/>
            <a:ext cx="13479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9F3FD339-E3BC-45D3-AF9E-392BD58B2AF2}"/>
                  </a:ext>
                </a:extLst>
              </p:cNvPr>
              <p:cNvSpPr/>
              <p:nvPr/>
            </p:nvSpPr>
            <p:spPr>
              <a:xfrm>
                <a:off x="9459071" y="5452646"/>
                <a:ext cx="2280492" cy="642740"/>
              </a:xfrm>
              <a:prstGeom prst="rect">
                <a:avLst/>
              </a:prstGeom>
            </p:spPr>
            <p:txBody>
              <a:bodyPr wrap="square">
                <a:spAutoFit/>
              </a:bodyPr>
              <a:lstStyle/>
              <a:p>
                <a14:m>
                  <m:oMath xmlns:m="http://schemas.openxmlformats.org/officeDocument/2006/math">
                    <m:sSub>
                      <m:sSubPr>
                        <m:ctrlPr>
                          <a:rPr kumimoji="1" lang="en-US" altLang="ko-KR" i="1" smtClean="0">
                            <a:latin typeface="Cambria Math" panose="02040503050406030204" pitchFamily="18" charset="0"/>
                            <a:cs typeface="Times New Roman" panose="02020603050405020304" pitchFamily="18" charset="0"/>
                          </a:rPr>
                        </m:ctrlPr>
                      </m:sSubPr>
                      <m:e>
                        <m:r>
                          <a:rPr kumimoji="1" lang="en-US" altLang="ko-KR" b="0" i="1" smtClean="0">
                            <a:latin typeface="Cambria Math" panose="02040503050406030204" pitchFamily="18" charset="0"/>
                            <a:cs typeface="Times New Roman" panose="02020603050405020304" pitchFamily="18" charset="0"/>
                          </a:rPr>
                          <m:t>𝐿</m:t>
                        </m:r>
                      </m:e>
                      <m:sub>
                        <m:r>
                          <a:rPr kumimoji="1" lang="en-US" altLang="ko-KR" b="0" i="1" smtClean="0">
                            <a:latin typeface="Cambria Math" panose="02040503050406030204" pitchFamily="18" charset="0"/>
                            <a:cs typeface="Times New Roman" panose="02020603050405020304" pitchFamily="18" charset="0"/>
                          </a:rPr>
                          <m:t>𝑒𝑓𝑓</m:t>
                        </m:r>
                      </m:sub>
                    </m:sSub>
                    <m:r>
                      <a:rPr kumimoji="1" lang="en-GB" altLang="ko-KR" b="0" i="1" smtClean="0">
                        <a:latin typeface="Cambria Math" panose="02040503050406030204" pitchFamily="18" charset="0"/>
                        <a:cs typeface="Times New Roman" panose="02020603050405020304" pitchFamily="18" charset="0"/>
                      </a:rPr>
                      <m:t>=</m:t>
                    </m:r>
                  </m:oMath>
                </a14:m>
                <a:r>
                  <a:rPr kumimoji="1" lang="en-GB" altLang="ko-KR" dirty="0">
                    <a:cs typeface="Times New Roman" panose="02020603050405020304" pitchFamily="18" charset="0"/>
                  </a:rPr>
                  <a:t> </a:t>
                </a:r>
                <a14:m>
                  <m:oMath xmlns:m="http://schemas.openxmlformats.org/officeDocument/2006/math">
                    <m:f>
                      <m:fPr>
                        <m:ctrlPr>
                          <a:rPr kumimoji="1" lang="en-GB" altLang="ko-KR" i="1">
                            <a:latin typeface="Cambria Math" panose="02040503050406030204" pitchFamily="18" charset="0"/>
                            <a:cs typeface="Times New Roman" panose="02020603050405020304" pitchFamily="18" charset="0"/>
                          </a:rPr>
                        </m:ctrlPr>
                      </m:fPr>
                      <m:num>
                        <m:sSub>
                          <m:sSubPr>
                            <m:ctrlPr>
                              <a:rPr kumimoji="1" lang="en-GB" altLang="ko-KR" i="1">
                                <a:latin typeface="Cambria Math" panose="02040503050406030204" pitchFamily="18" charset="0"/>
                                <a:cs typeface="Times New Roman" panose="02020603050405020304" pitchFamily="18" charset="0"/>
                              </a:rPr>
                            </m:ctrlPr>
                          </m:sSubPr>
                          <m:e>
                            <m:r>
                              <m:rPr>
                                <m:sty m:val="p"/>
                              </m:rPr>
                              <a:rPr kumimoji="1" lang="el-GR" altLang="ko-KR" i="1">
                                <a:latin typeface="Cambria Math" panose="02040503050406030204" pitchFamily="18" charset="0"/>
                                <a:ea typeface="Cambria Math" panose="02040503050406030204" pitchFamily="18" charset="0"/>
                                <a:cs typeface="Times New Roman" panose="02020603050405020304" pitchFamily="18" charset="0"/>
                              </a:rPr>
                              <m:t>Φ</m:t>
                            </m:r>
                          </m:e>
                          <m:sub>
                            <m:r>
                              <a:rPr kumimoji="1" lang="en-US" altLang="ko-KR" i="1">
                                <a:latin typeface="Cambria Math" panose="02040503050406030204" pitchFamily="18" charset="0"/>
                                <a:cs typeface="Times New Roman" panose="02020603050405020304" pitchFamily="18" charset="0"/>
                              </a:rPr>
                              <m:t>0</m:t>
                            </m:r>
                          </m:sub>
                        </m:sSub>
                      </m:num>
                      <m:den>
                        <m:r>
                          <a:rPr kumimoji="1" lang="en-GB" altLang="ko-KR" i="1">
                            <a:latin typeface="Cambria Math" panose="02040503050406030204" pitchFamily="18" charset="0"/>
                            <a:cs typeface="Times New Roman" panose="02020603050405020304" pitchFamily="18" charset="0"/>
                          </a:rPr>
                          <m:t>2</m:t>
                        </m:r>
                        <m:r>
                          <a:rPr kumimoji="1" lang="ko-KR" altLang="en-GB" i="1">
                            <a:latin typeface="Cambria Math" panose="02040503050406030204" pitchFamily="18" charset="0"/>
                            <a:cs typeface="Times New Roman" panose="02020603050405020304" pitchFamily="18" charset="0"/>
                          </a:rPr>
                          <m:t>𝜋</m:t>
                        </m:r>
                        <m:sSub>
                          <m:sSubPr>
                            <m:ctrlPr>
                              <a:rPr kumimoji="1" lang="en-US" altLang="ko-KR" i="1">
                                <a:latin typeface="Cambria Math" panose="02040503050406030204" pitchFamily="18" charset="0"/>
                                <a:cs typeface="Times New Roman" panose="02020603050405020304" pitchFamily="18" charset="0"/>
                              </a:rPr>
                            </m:ctrlPr>
                          </m:sSubPr>
                          <m:e>
                            <m:r>
                              <a:rPr kumimoji="1" lang="en-US" altLang="ko-KR" i="1">
                                <a:latin typeface="Cambria Math" panose="02040503050406030204" pitchFamily="18" charset="0"/>
                                <a:cs typeface="Times New Roman" panose="02020603050405020304" pitchFamily="18" charset="0"/>
                              </a:rPr>
                              <m:t>𝐼</m:t>
                            </m:r>
                          </m:e>
                          <m:sub>
                            <m:r>
                              <a:rPr kumimoji="1" lang="en-US" altLang="ko-KR" i="1">
                                <a:latin typeface="Cambria Math" panose="02040503050406030204" pitchFamily="18" charset="0"/>
                                <a:cs typeface="Times New Roman" panose="02020603050405020304" pitchFamily="18" charset="0"/>
                              </a:rPr>
                              <m:t>𝑐</m:t>
                            </m:r>
                          </m:sub>
                        </m:sSub>
                        <m:d>
                          <m:dPr>
                            <m:begChr m:val="|"/>
                            <m:endChr m:val="|"/>
                            <m:ctrlPr>
                              <a:rPr kumimoji="1" lang="en-US" altLang="ko-KR" i="1">
                                <a:latin typeface="Cambria Math" panose="02040503050406030204" pitchFamily="18" charset="0"/>
                                <a:cs typeface="Times New Roman" panose="02020603050405020304" pitchFamily="18" charset="0"/>
                              </a:rPr>
                            </m:ctrlPr>
                          </m:dPr>
                          <m:e>
                            <m:r>
                              <m:rPr>
                                <m:sty m:val="p"/>
                              </m:rPr>
                              <a:rPr kumimoji="1" lang="en-US" altLang="ko-KR">
                                <a:latin typeface="Cambria Math" panose="02040503050406030204" pitchFamily="18" charset="0"/>
                                <a:cs typeface="Times New Roman" panose="02020603050405020304" pitchFamily="18" charset="0"/>
                              </a:rPr>
                              <m:t>cos</m:t>
                            </m:r>
                            <m:r>
                              <a:rPr kumimoji="1" lang="en-US" altLang="ko-KR" i="1">
                                <a:latin typeface="Cambria Math" panose="02040503050406030204" pitchFamily="18" charset="0"/>
                                <a:cs typeface="Times New Roman" panose="02020603050405020304" pitchFamily="18" charset="0"/>
                              </a:rPr>
                              <m:t>⁡(</m:t>
                            </m:r>
                            <m:r>
                              <a:rPr kumimoji="1" lang="ko-KR" altLang="en-GB" i="1">
                                <a:latin typeface="Cambria Math" panose="02040503050406030204" pitchFamily="18" charset="0"/>
                                <a:cs typeface="Times New Roman" panose="02020603050405020304" pitchFamily="18" charset="0"/>
                              </a:rPr>
                              <m:t>𝜋</m:t>
                            </m:r>
                            <m:f>
                              <m:fPr>
                                <m:ctrlPr>
                                  <a:rPr kumimoji="1" lang="en-US" altLang="ko-KR" i="1">
                                    <a:latin typeface="Cambria Math" panose="02040503050406030204" pitchFamily="18" charset="0"/>
                                    <a:cs typeface="Times New Roman" panose="02020603050405020304" pitchFamily="18" charset="0"/>
                                  </a:rPr>
                                </m:ctrlPr>
                              </m:fPr>
                              <m:num>
                                <m:sSub>
                                  <m:sSubPr>
                                    <m:ctrlPr>
                                      <a:rPr kumimoji="1" lang="en-GB" altLang="ko-KR" i="1">
                                        <a:latin typeface="Cambria Math" panose="02040503050406030204" pitchFamily="18" charset="0"/>
                                        <a:cs typeface="Times New Roman" panose="02020603050405020304" pitchFamily="18" charset="0"/>
                                      </a:rPr>
                                    </m:ctrlPr>
                                  </m:sSubPr>
                                  <m:e>
                                    <m:r>
                                      <m:rPr>
                                        <m:sty m:val="p"/>
                                      </m:rPr>
                                      <a:rPr kumimoji="1" lang="el-GR" altLang="ko-KR" i="1">
                                        <a:latin typeface="Cambria Math" panose="02040503050406030204" pitchFamily="18" charset="0"/>
                                        <a:ea typeface="Cambria Math" panose="02040503050406030204" pitchFamily="18" charset="0"/>
                                        <a:cs typeface="Times New Roman" panose="02020603050405020304" pitchFamily="18" charset="0"/>
                                      </a:rPr>
                                      <m:t>Φ</m:t>
                                    </m:r>
                                  </m:e>
                                  <m:sub>
                                    <m:r>
                                      <a:rPr kumimoji="1" lang="en-US" altLang="ko-KR" i="1">
                                        <a:latin typeface="Cambria Math" panose="02040503050406030204" pitchFamily="18" charset="0"/>
                                        <a:cs typeface="Times New Roman" panose="02020603050405020304" pitchFamily="18" charset="0"/>
                                      </a:rPr>
                                      <m:t>𝑒𝑥𝑡</m:t>
                                    </m:r>
                                  </m:sub>
                                </m:sSub>
                              </m:num>
                              <m:den>
                                <m:sSub>
                                  <m:sSubPr>
                                    <m:ctrlPr>
                                      <a:rPr kumimoji="1" lang="en-GB" altLang="ko-KR" i="1">
                                        <a:latin typeface="Cambria Math" panose="02040503050406030204" pitchFamily="18" charset="0"/>
                                        <a:cs typeface="Times New Roman" panose="02020603050405020304" pitchFamily="18" charset="0"/>
                                      </a:rPr>
                                    </m:ctrlPr>
                                  </m:sSubPr>
                                  <m:e>
                                    <m:r>
                                      <m:rPr>
                                        <m:sty m:val="p"/>
                                      </m:rPr>
                                      <a:rPr kumimoji="1" lang="el-GR" altLang="ko-KR" i="1">
                                        <a:latin typeface="Cambria Math" panose="02040503050406030204" pitchFamily="18" charset="0"/>
                                        <a:ea typeface="Cambria Math" panose="02040503050406030204" pitchFamily="18" charset="0"/>
                                        <a:cs typeface="Times New Roman" panose="02020603050405020304" pitchFamily="18" charset="0"/>
                                      </a:rPr>
                                      <m:t>Φ</m:t>
                                    </m:r>
                                  </m:e>
                                  <m:sub>
                                    <m:r>
                                      <a:rPr kumimoji="1" lang="en-US" altLang="ko-KR" i="1">
                                        <a:latin typeface="Cambria Math" panose="02040503050406030204" pitchFamily="18" charset="0"/>
                                        <a:cs typeface="Times New Roman" panose="02020603050405020304" pitchFamily="18" charset="0"/>
                                      </a:rPr>
                                      <m:t>0</m:t>
                                    </m:r>
                                  </m:sub>
                                </m:sSub>
                              </m:den>
                            </m:f>
                            <m:r>
                              <a:rPr kumimoji="1" lang="en-US" altLang="ko-KR" i="1">
                                <a:latin typeface="Cambria Math" panose="02040503050406030204" pitchFamily="18" charset="0"/>
                                <a:cs typeface="Times New Roman" panose="02020603050405020304" pitchFamily="18" charset="0"/>
                              </a:rPr>
                              <m:t>)</m:t>
                            </m:r>
                          </m:e>
                        </m:d>
                      </m:den>
                    </m:f>
                  </m:oMath>
                </a14:m>
                <a:endParaRPr lang="en-US" dirty="0"/>
              </a:p>
            </p:txBody>
          </p:sp>
        </mc:Choice>
        <mc:Fallback xmlns="">
          <p:sp>
            <p:nvSpPr>
              <p:cNvPr id="64" name="Rectangle 63">
                <a:extLst>
                  <a:ext uri="{FF2B5EF4-FFF2-40B4-BE49-F238E27FC236}">
                    <a16:creationId xmlns:a16="http://schemas.microsoft.com/office/drawing/2014/main" id="{9F3FD339-E3BC-45D3-AF9E-392BD58B2AF2}"/>
                  </a:ext>
                </a:extLst>
              </p:cNvPr>
              <p:cNvSpPr>
                <a:spLocks noRot="1" noChangeAspect="1" noMove="1" noResize="1" noEditPoints="1" noAdjustHandles="1" noChangeArrowheads="1" noChangeShapeType="1" noTextEdit="1"/>
              </p:cNvSpPr>
              <p:nvPr/>
            </p:nvSpPr>
            <p:spPr>
              <a:xfrm>
                <a:off x="9459071" y="5452646"/>
                <a:ext cx="2280492" cy="642740"/>
              </a:xfrm>
              <a:prstGeom prst="rect">
                <a:avLst/>
              </a:prstGeom>
              <a:blipFill>
                <a:blip r:embed="rId8"/>
                <a:stretch>
                  <a:fillRect/>
                </a:stretch>
              </a:blipFill>
            </p:spPr>
            <p:txBody>
              <a:bodyPr/>
              <a:lstStyle/>
              <a:p>
                <a:r>
                  <a:rPr lang="en-US">
                    <a:noFill/>
                  </a:rPr>
                  <a:t> </a:t>
                </a:r>
              </a:p>
            </p:txBody>
          </p:sp>
        </mc:Fallback>
      </mc:AlternateContent>
      <p:cxnSp>
        <p:nvCxnSpPr>
          <p:cNvPr id="59" name="Straight Arrow Connector 58">
            <a:extLst>
              <a:ext uri="{FF2B5EF4-FFF2-40B4-BE49-F238E27FC236}">
                <a16:creationId xmlns:a16="http://schemas.microsoft.com/office/drawing/2014/main" id="{612C4C76-0A5E-426D-A7D8-FE15A49DF964}"/>
              </a:ext>
            </a:extLst>
          </p:cNvPr>
          <p:cNvCxnSpPr>
            <a:cxnSpLocks/>
          </p:cNvCxnSpPr>
          <p:nvPr/>
        </p:nvCxnSpPr>
        <p:spPr>
          <a:xfrm>
            <a:off x="1038586" y="5362100"/>
            <a:ext cx="369703" cy="1"/>
          </a:xfrm>
          <a:prstGeom prst="straightConnector1">
            <a:avLst/>
          </a:prstGeom>
          <a:ln w="25400">
            <a:solidFill>
              <a:srgbClr val="FF0000"/>
            </a:solidFill>
            <a:tailEnd type="stealt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69FB8E43-857F-422B-BBF0-F1C5B5814B8A}"/>
                  </a:ext>
                </a:extLst>
              </p:cNvPr>
              <p:cNvSpPr/>
              <p:nvPr/>
            </p:nvSpPr>
            <p:spPr>
              <a:xfrm>
                <a:off x="21866" y="4735122"/>
                <a:ext cx="1243096"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b>
                        <m:sSubPr>
                          <m:ctrlPr>
                            <a:rPr lang="en-US" altLang="ko-KR" i="1">
                              <a:latin typeface="Cambria Math" panose="02040503050406030204" pitchFamily="18" charset="0"/>
                            </a:rPr>
                          </m:ctrlPr>
                        </m:sSubPr>
                        <m:e>
                          <m:r>
                            <a:rPr lang="en-US" altLang="ko-KR" i="1" smtClean="0">
                              <a:solidFill>
                                <a:srgbClr val="FF0000"/>
                              </a:solidFill>
                              <a:latin typeface="Cambria Math" panose="02040503050406030204" pitchFamily="18" charset="0"/>
                            </a:rPr>
                            <m:t>𝐴</m:t>
                          </m:r>
                        </m:e>
                        <m:sub>
                          <m:r>
                            <a:rPr lang="en-US" altLang="ko-KR" i="1" smtClean="0">
                              <a:solidFill>
                                <a:srgbClr val="FF0000"/>
                              </a:solidFill>
                              <a:latin typeface="Cambria Math" panose="02040503050406030204" pitchFamily="18" charset="0"/>
                            </a:rPr>
                            <m:t>𝑠</m:t>
                          </m:r>
                        </m:sub>
                      </m:sSub>
                      <m:func>
                        <m:funcPr>
                          <m:ctrlPr>
                            <a:rPr lang="en-US" altLang="ko-KR" i="1">
                              <a:latin typeface="Cambria Math" panose="02040503050406030204" pitchFamily="18" charset="0"/>
                            </a:rPr>
                          </m:ctrlPr>
                        </m:funcPr>
                        <m:fName>
                          <m:r>
                            <m:rPr>
                              <m:sty m:val="p"/>
                            </m:rPr>
                            <a:rPr lang="en-US" altLang="ko-KR" smtClean="0">
                              <a:solidFill>
                                <a:srgbClr val="FF0000"/>
                              </a:solidFill>
                              <a:latin typeface="Cambria Math" panose="02040503050406030204" pitchFamily="18" charset="0"/>
                            </a:rPr>
                            <m:t>cos</m:t>
                          </m:r>
                        </m:fName>
                        <m:e>
                          <m:sSub>
                            <m:sSubPr>
                              <m:ctrlPr>
                                <a:rPr lang="en-US" altLang="ko-KR" i="1">
                                  <a:latin typeface="Cambria Math" panose="02040503050406030204" pitchFamily="18" charset="0"/>
                                </a:rPr>
                              </m:ctrlPr>
                            </m:sSubPr>
                            <m:e>
                              <m:r>
                                <a:rPr lang="en-US" altLang="ko-KR" i="1" smtClean="0">
                                  <a:solidFill>
                                    <a:srgbClr val="FF0000"/>
                                  </a:solidFill>
                                  <a:latin typeface="Cambria Math" panose="02040503050406030204" pitchFamily="18" charset="0"/>
                                </a:rPr>
                                <m:t>𝜔</m:t>
                              </m:r>
                            </m:e>
                            <m:sub>
                              <m:r>
                                <a:rPr lang="en-US" altLang="ko-KR" i="1" smtClean="0">
                                  <a:solidFill>
                                    <a:srgbClr val="FF0000"/>
                                  </a:solidFill>
                                  <a:latin typeface="Cambria Math" panose="02040503050406030204" pitchFamily="18" charset="0"/>
                                </a:rPr>
                                <m:t>1</m:t>
                              </m:r>
                            </m:sub>
                          </m:sSub>
                          <m:r>
                            <a:rPr lang="en-US" altLang="ko-KR" i="1" smtClean="0">
                              <a:solidFill>
                                <a:srgbClr val="FF0000"/>
                              </a:solidFill>
                              <a:latin typeface="Cambria Math" panose="02040503050406030204" pitchFamily="18" charset="0"/>
                            </a:rPr>
                            <m:t>𝑡</m:t>
                          </m:r>
                        </m:e>
                      </m:func>
                    </m:oMath>
                  </m:oMathPara>
                </a14:m>
                <a:endParaRPr lang="en-US" altLang="ko-KR" dirty="0"/>
              </a:p>
            </p:txBody>
          </p:sp>
        </mc:Choice>
        <mc:Fallback xmlns="">
          <p:sp>
            <p:nvSpPr>
              <p:cNvPr id="68" name="Rectangle 67">
                <a:extLst>
                  <a:ext uri="{FF2B5EF4-FFF2-40B4-BE49-F238E27FC236}">
                    <a16:creationId xmlns:a16="http://schemas.microsoft.com/office/drawing/2014/main" id="{69FB8E43-857F-422B-BBF0-F1C5B5814B8A}"/>
                  </a:ext>
                </a:extLst>
              </p:cNvPr>
              <p:cNvSpPr>
                <a:spLocks noRot="1" noChangeAspect="1" noMove="1" noResize="1" noEditPoints="1" noAdjustHandles="1" noChangeArrowheads="1" noChangeShapeType="1" noTextEdit="1"/>
              </p:cNvSpPr>
              <p:nvPr/>
            </p:nvSpPr>
            <p:spPr>
              <a:xfrm>
                <a:off x="21866" y="4735122"/>
                <a:ext cx="1243096"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Rectangle 68">
                <a:extLst>
                  <a:ext uri="{FF2B5EF4-FFF2-40B4-BE49-F238E27FC236}">
                    <a16:creationId xmlns:a16="http://schemas.microsoft.com/office/drawing/2014/main" id="{C4364717-8BFB-4E83-95E4-AFB0487E80D4}"/>
                  </a:ext>
                </a:extLst>
              </p:cNvPr>
              <p:cNvSpPr/>
              <p:nvPr/>
            </p:nvSpPr>
            <p:spPr>
              <a:xfrm>
                <a:off x="9403165" y="4590755"/>
                <a:ext cx="2656689" cy="6580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ko-KR" b="0" i="1" smtClean="0">
                          <a:latin typeface="Cambria Math" panose="02040503050406030204" pitchFamily="18" charset="0"/>
                          <a:cs typeface="Times New Roman" panose="02020603050405020304" pitchFamily="18" charset="0"/>
                        </a:rPr>
                        <m:t>𝐼</m:t>
                      </m:r>
                      <m:r>
                        <a:rPr kumimoji="1" lang="en-US" altLang="ko-KR" b="0" i="1" baseline="-25000" smtClean="0">
                          <a:latin typeface="Cambria Math" panose="02040503050406030204" pitchFamily="18" charset="0"/>
                          <a:cs typeface="Times New Roman" panose="02020603050405020304" pitchFamily="18" charset="0"/>
                        </a:rPr>
                        <m:t>𝑐</m:t>
                      </m:r>
                      <m:r>
                        <a:rPr kumimoji="1" lang="en-US" altLang="ko-KR" i="1">
                          <a:latin typeface="Cambria Math" panose="02040503050406030204" pitchFamily="18" charset="0"/>
                          <a:cs typeface="Times New Roman" panose="02020603050405020304" pitchFamily="18" charset="0"/>
                        </a:rPr>
                        <m:t>(</m:t>
                      </m:r>
                      <m:r>
                        <a:rPr kumimoji="1" lang="en-US" altLang="ko-KR" i="1">
                          <a:latin typeface="Cambria Math" panose="02040503050406030204" pitchFamily="18" charset="0"/>
                          <a:cs typeface="Times New Roman" panose="02020603050405020304" pitchFamily="18" charset="0"/>
                        </a:rPr>
                        <m:t>𝑇𝑒</m:t>
                      </m:r>
                      <m:r>
                        <a:rPr kumimoji="1" lang="en-US" altLang="ko-KR" b="0" i="1" smtClean="0">
                          <a:latin typeface="Cambria Math" panose="02040503050406030204" pitchFamily="18" charset="0"/>
                          <a:cs typeface="Times New Roman" panose="02020603050405020304" pitchFamily="18" charset="0"/>
                        </a:rPr>
                        <m:t>)</m:t>
                      </m:r>
                      <m:r>
                        <a:rPr kumimoji="1" lang="en-US" altLang="ko-KR" b="0" i="1" smtClean="0">
                          <a:latin typeface="Cambria Math" panose="02040503050406030204" pitchFamily="18" charset="0"/>
                          <a:ea typeface="Cambria Math" panose="02040503050406030204" pitchFamily="18" charset="0"/>
                          <a:cs typeface="Times New Roman" panose="02020603050405020304" pitchFamily="18" charset="0"/>
                        </a:rPr>
                        <m:t>≈</m:t>
                      </m:r>
                      <m:r>
                        <a:rPr kumimoji="1" lang="en-US" altLang="ko-KR" b="0" i="1" smtClean="0">
                          <a:latin typeface="Cambria Math" panose="02040503050406030204" pitchFamily="18" charset="0"/>
                          <a:ea typeface="Cambria Math" panose="02040503050406030204" pitchFamily="18" charset="0"/>
                          <a:cs typeface="Times New Roman" panose="02020603050405020304" pitchFamily="18" charset="0"/>
                        </a:rPr>
                        <m:t>𝐼𝑐</m:t>
                      </m:r>
                      <m:r>
                        <a:rPr kumimoji="1" lang="en-US" altLang="ko-KR" b="0" i="0" baseline="-25000" smtClean="0">
                          <a:latin typeface="Cambria Math" panose="02040503050406030204" pitchFamily="18" charset="0"/>
                          <a:cs typeface="Times New Roman" panose="02020603050405020304" pitchFamily="18" charset="0"/>
                        </a:rPr>
                        <m:t>0</m:t>
                      </m:r>
                      <m:r>
                        <a:rPr kumimoji="1" lang="en-US" altLang="ko-KR" b="0" i="1" smtClean="0">
                          <a:latin typeface="Cambria Math" panose="02040503050406030204" pitchFamily="18" charset="0"/>
                          <a:cs typeface="Times New Roman" panose="02020603050405020304" pitchFamily="18" charset="0"/>
                        </a:rPr>
                        <m:t>𝑡𝑎𝑛h</m:t>
                      </m:r>
                      <m:f>
                        <m:fPr>
                          <m:ctrlPr>
                            <a:rPr kumimoji="1" lang="en-US" altLang="ko-KR" b="0" i="1" smtClean="0">
                              <a:latin typeface="Cambria Math" panose="02040503050406030204" pitchFamily="18" charset="0"/>
                              <a:cs typeface="Times New Roman" panose="02020603050405020304" pitchFamily="18" charset="0"/>
                            </a:rPr>
                          </m:ctrlPr>
                        </m:fPr>
                        <m:num>
                          <m:r>
                            <a:rPr kumimoji="1" lang="en-US" altLang="ko-KR" b="0" i="1" smtClean="0">
                              <a:latin typeface="Cambria Math" panose="02040503050406030204" pitchFamily="18" charset="0"/>
                              <a:ea typeface="Cambria Math" panose="02040503050406030204" pitchFamily="18" charset="0"/>
                              <a:cs typeface="Times New Roman" panose="02020603050405020304" pitchFamily="18" charset="0"/>
                            </a:rPr>
                            <m:t>∆</m:t>
                          </m:r>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𝑘</m:t>
                              </m:r>
                            </m:e>
                            <m:sub>
                              <m:r>
                                <a:rPr lang="en-US" i="1">
                                  <a:latin typeface="Cambria Math" panose="02040503050406030204" pitchFamily="18" charset="0"/>
                                  <a:ea typeface="Cambria Math" panose="02040503050406030204" pitchFamily="18" charset="0"/>
                                </a:rPr>
                                <m:t>𝐵</m:t>
                              </m:r>
                            </m:sub>
                          </m:sSub>
                          <m:r>
                            <a:rPr lang="en-US" i="1">
                              <a:latin typeface="Cambria Math" panose="02040503050406030204" pitchFamily="18" charset="0"/>
                              <a:ea typeface="Cambria Math" panose="02040503050406030204" pitchFamily="18" charset="0"/>
                            </a:rPr>
                            <m:t>𝑇</m:t>
                          </m:r>
                          <m:r>
                            <a:rPr lang="en-US" b="0" i="1" baseline="-25000" smtClean="0">
                              <a:latin typeface="Cambria Math" panose="02040503050406030204" pitchFamily="18" charset="0"/>
                              <a:ea typeface="Cambria Math" panose="02040503050406030204" pitchFamily="18" charset="0"/>
                            </a:rPr>
                            <m:t>𝑒</m:t>
                          </m:r>
                        </m:den>
                      </m:f>
                    </m:oMath>
                  </m:oMathPara>
                </a14:m>
                <a:endParaRPr lang="en-US" dirty="0"/>
              </a:p>
            </p:txBody>
          </p:sp>
        </mc:Choice>
        <mc:Fallback xmlns="">
          <p:sp>
            <p:nvSpPr>
              <p:cNvPr id="69" name="Rectangle 68">
                <a:extLst>
                  <a:ext uri="{FF2B5EF4-FFF2-40B4-BE49-F238E27FC236}">
                    <a16:creationId xmlns:a16="http://schemas.microsoft.com/office/drawing/2014/main" id="{C4364717-8BFB-4E83-95E4-AFB0487E80D4}"/>
                  </a:ext>
                </a:extLst>
              </p:cNvPr>
              <p:cNvSpPr>
                <a:spLocks noRot="1" noChangeAspect="1" noMove="1" noResize="1" noEditPoints="1" noAdjustHandles="1" noChangeArrowheads="1" noChangeShapeType="1" noTextEdit="1"/>
              </p:cNvSpPr>
              <p:nvPr/>
            </p:nvSpPr>
            <p:spPr>
              <a:xfrm>
                <a:off x="9403165" y="4590755"/>
                <a:ext cx="2656689" cy="658065"/>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81977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lide Number Placeholder 2">
            <a:extLst>
              <a:ext uri="{FF2B5EF4-FFF2-40B4-BE49-F238E27FC236}">
                <a16:creationId xmlns:a16="http://schemas.microsoft.com/office/drawing/2014/main" id="{999064A0-E0ED-4976-A00A-93AFD1E2E876}"/>
              </a:ext>
            </a:extLst>
          </p:cNvPr>
          <p:cNvSpPr>
            <a:spLocks noGrp="1"/>
          </p:cNvSpPr>
          <p:nvPr>
            <p:ph type="sldNum" sz="quarter" idx="12"/>
          </p:nvPr>
        </p:nvSpPr>
        <p:spPr>
          <a:xfrm>
            <a:off x="11620500" y="6489018"/>
            <a:ext cx="538982" cy="365125"/>
          </a:xfrm>
        </p:spPr>
        <p:txBody>
          <a:bodyPr/>
          <a:lstStyle/>
          <a:p>
            <a:fld id="{009814FA-236F-4B59-B245-B408A2B5883A}" type="slidenum">
              <a:rPr lang="en-US" smtClean="0"/>
              <a:t>10</a:t>
            </a:fld>
            <a:endParaRPr lang="en-US" dirty="0"/>
          </a:p>
        </p:txBody>
      </p:sp>
      <p:pic>
        <p:nvPicPr>
          <p:cNvPr id="14" name="Picture 13">
            <a:extLst>
              <a:ext uri="{FF2B5EF4-FFF2-40B4-BE49-F238E27FC236}">
                <a16:creationId xmlns:a16="http://schemas.microsoft.com/office/drawing/2014/main" id="{3A23B1B8-D9BC-4589-ABC0-B75807E38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501" y="791194"/>
            <a:ext cx="4683819" cy="1750387"/>
          </a:xfrm>
          <a:prstGeom prst="rect">
            <a:avLst/>
          </a:prstGeom>
        </p:spPr>
      </p:pic>
      <p:sp>
        <p:nvSpPr>
          <p:cNvPr id="9" name="Title 1">
            <a:extLst>
              <a:ext uri="{FF2B5EF4-FFF2-40B4-BE49-F238E27FC236}">
                <a16:creationId xmlns:a16="http://schemas.microsoft.com/office/drawing/2014/main" id="{54508A13-D328-4ED9-8ECB-6F5D0A6DFA3D}"/>
              </a:ext>
            </a:extLst>
          </p:cNvPr>
          <p:cNvSpPr txBox="1">
            <a:spLocks/>
          </p:cNvSpPr>
          <p:nvPr/>
        </p:nvSpPr>
        <p:spPr>
          <a:xfrm>
            <a:off x="0" y="91169"/>
            <a:ext cx="3240904" cy="48101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latin typeface="Arial" panose="020B0604020202020204" pitchFamily="34" charset="0"/>
                <a:cs typeface="Arial" panose="020B0604020202020204" pitchFamily="34" charset="0"/>
              </a:rPr>
              <a:t>Bolometer calibration</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6582FD92-E0F8-452E-92F4-9F57C9158594}"/>
                  </a:ext>
                </a:extLst>
              </p:cNvPr>
              <p:cNvSpPr/>
              <p:nvPr/>
            </p:nvSpPr>
            <p:spPr>
              <a:xfrm>
                <a:off x="5275505" y="765045"/>
                <a:ext cx="2280492" cy="642740"/>
              </a:xfrm>
              <a:prstGeom prst="rect">
                <a:avLst/>
              </a:prstGeom>
            </p:spPr>
            <p:txBody>
              <a:bodyPr wrap="square">
                <a:spAutoFit/>
              </a:bodyPr>
              <a:lstStyle/>
              <a:p>
                <a14:m>
                  <m:oMath xmlns:m="http://schemas.openxmlformats.org/officeDocument/2006/math">
                    <m:sSub>
                      <m:sSubPr>
                        <m:ctrlPr>
                          <a:rPr kumimoji="1" lang="en-US" altLang="ko-KR" i="1" smtClean="0">
                            <a:latin typeface="Cambria Math" panose="02040503050406030204" pitchFamily="18" charset="0"/>
                            <a:cs typeface="Times New Roman" panose="02020603050405020304" pitchFamily="18" charset="0"/>
                          </a:rPr>
                        </m:ctrlPr>
                      </m:sSubPr>
                      <m:e>
                        <m:r>
                          <a:rPr kumimoji="1" lang="en-US" altLang="ko-KR" b="0" i="1" smtClean="0">
                            <a:latin typeface="Cambria Math" panose="02040503050406030204" pitchFamily="18" charset="0"/>
                            <a:cs typeface="Times New Roman" panose="02020603050405020304" pitchFamily="18" charset="0"/>
                          </a:rPr>
                          <m:t>𝐿</m:t>
                        </m:r>
                      </m:e>
                      <m:sub>
                        <m:r>
                          <a:rPr kumimoji="1" lang="en-US" altLang="ko-KR" b="0" i="1" smtClean="0">
                            <a:latin typeface="Cambria Math" panose="02040503050406030204" pitchFamily="18" charset="0"/>
                            <a:cs typeface="Times New Roman" panose="02020603050405020304" pitchFamily="18" charset="0"/>
                          </a:rPr>
                          <m:t>𝑒𝑓𝑓</m:t>
                        </m:r>
                      </m:sub>
                    </m:sSub>
                    <m:r>
                      <a:rPr kumimoji="1" lang="en-GB" altLang="ko-KR" b="0" i="1" smtClean="0">
                        <a:latin typeface="Cambria Math" panose="02040503050406030204" pitchFamily="18" charset="0"/>
                        <a:cs typeface="Times New Roman" panose="02020603050405020304" pitchFamily="18" charset="0"/>
                      </a:rPr>
                      <m:t>=</m:t>
                    </m:r>
                  </m:oMath>
                </a14:m>
                <a:r>
                  <a:rPr kumimoji="1" lang="en-GB" altLang="ko-KR" dirty="0">
                    <a:cs typeface="Times New Roman" panose="02020603050405020304" pitchFamily="18" charset="0"/>
                  </a:rPr>
                  <a:t> </a:t>
                </a:r>
                <a14:m>
                  <m:oMath xmlns:m="http://schemas.openxmlformats.org/officeDocument/2006/math">
                    <m:f>
                      <m:fPr>
                        <m:ctrlPr>
                          <a:rPr kumimoji="1" lang="en-GB" altLang="ko-KR" i="1">
                            <a:latin typeface="Cambria Math" panose="02040503050406030204" pitchFamily="18" charset="0"/>
                            <a:cs typeface="Times New Roman" panose="02020603050405020304" pitchFamily="18" charset="0"/>
                          </a:rPr>
                        </m:ctrlPr>
                      </m:fPr>
                      <m:num>
                        <m:sSub>
                          <m:sSubPr>
                            <m:ctrlPr>
                              <a:rPr kumimoji="1" lang="en-GB" altLang="ko-KR" i="1">
                                <a:latin typeface="Cambria Math" panose="02040503050406030204" pitchFamily="18" charset="0"/>
                                <a:cs typeface="Times New Roman" panose="02020603050405020304" pitchFamily="18" charset="0"/>
                              </a:rPr>
                            </m:ctrlPr>
                          </m:sSubPr>
                          <m:e>
                            <m:r>
                              <m:rPr>
                                <m:sty m:val="p"/>
                              </m:rPr>
                              <a:rPr kumimoji="1" lang="el-GR" altLang="ko-KR" i="1">
                                <a:latin typeface="Cambria Math" panose="02040503050406030204" pitchFamily="18" charset="0"/>
                                <a:ea typeface="Cambria Math" panose="02040503050406030204" pitchFamily="18" charset="0"/>
                                <a:cs typeface="Times New Roman" panose="02020603050405020304" pitchFamily="18" charset="0"/>
                              </a:rPr>
                              <m:t>Φ</m:t>
                            </m:r>
                          </m:e>
                          <m:sub>
                            <m:r>
                              <a:rPr kumimoji="1" lang="en-US" altLang="ko-KR" i="1">
                                <a:latin typeface="Cambria Math" panose="02040503050406030204" pitchFamily="18" charset="0"/>
                                <a:cs typeface="Times New Roman" panose="02020603050405020304" pitchFamily="18" charset="0"/>
                              </a:rPr>
                              <m:t>0</m:t>
                            </m:r>
                          </m:sub>
                        </m:sSub>
                      </m:num>
                      <m:den>
                        <m:r>
                          <a:rPr kumimoji="1" lang="en-GB" altLang="ko-KR" i="1">
                            <a:latin typeface="Cambria Math" panose="02040503050406030204" pitchFamily="18" charset="0"/>
                            <a:cs typeface="Times New Roman" panose="02020603050405020304" pitchFamily="18" charset="0"/>
                          </a:rPr>
                          <m:t>2</m:t>
                        </m:r>
                        <m:r>
                          <a:rPr kumimoji="1" lang="ko-KR" altLang="en-GB" i="1">
                            <a:latin typeface="Cambria Math" panose="02040503050406030204" pitchFamily="18" charset="0"/>
                            <a:cs typeface="Times New Roman" panose="02020603050405020304" pitchFamily="18" charset="0"/>
                          </a:rPr>
                          <m:t>𝜋</m:t>
                        </m:r>
                        <m:sSub>
                          <m:sSubPr>
                            <m:ctrlPr>
                              <a:rPr kumimoji="1" lang="en-US" altLang="ko-KR" i="1">
                                <a:latin typeface="Cambria Math" panose="02040503050406030204" pitchFamily="18" charset="0"/>
                                <a:cs typeface="Times New Roman" panose="02020603050405020304" pitchFamily="18" charset="0"/>
                              </a:rPr>
                            </m:ctrlPr>
                          </m:sSubPr>
                          <m:e>
                            <m:r>
                              <a:rPr kumimoji="1" lang="en-US" altLang="ko-KR" i="1">
                                <a:latin typeface="Cambria Math" panose="02040503050406030204" pitchFamily="18" charset="0"/>
                                <a:cs typeface="Times New Roman" panose="02020603050405020304" pitchFamily="18" charset="0"/>
                              </a:rPr>
                              <m:t>𝐼</m:t>
                            </m:r>
                          </m:e>
                          <m:sub>
                            <m:r>
                              <a:rPr kumimoji="1" lang="en-US" altLang="ko-KR" i="1">
                                <a:latin typeface="Cambria Math" panose="02040503050406030204" pitchFamily="18" charset="0"/>
                                <a:cs typeface="Times New Roman" panose="02020603050405020304" pitchFamily="18" charset="0"/>
                              </a:rPr>
                              <m:t>𝑐</m:t>
                            </m:r>
                          </m:sub>
                        </m:sSub>
                        <m:d>
                          <m:dPr>
                            <m:begChr m:val="|"/>
                            <m:endChr m:val="|"/>
                            <m:ctrlPr>
                              <a:rPr kumimoji="1" lang="en-US" altLang="ko-KR" i="1">
                                <a:latin typeface="Cambria Math" panose="02040503050406030204" pitchFamily="18" charset="0"/>
                                <a:cs typeface="Times New Roman" panose="02020603050405020304" pitchFamily="18" charset="0"/>
                              </a:rPr>
                            </m:ctrlPr>
                          </m:dPr>
                          <m:e>
                            <m:r>
                              <m:rPr>
                                <m:sty m:val="p"/>
                              </m:rPr>
                              <a:rPr kumimoji="1" lang="en-US" altLang="ko-KR">
                                <a:latin typeface="Cambria Math" panose="02040503050406030204" pitchFamily="18" charset="0"/>
                                <a:cs typeface="Times New Roman" panose="02020603050405020304" pitchFamily="18" charset="0"/>
                              </a:rPr>
                              <m:t>cos</m:t>
                            </m:r>
                            <m:r>
                              <a:rPr kumimoji="1" lang="en-US" altLang="ko-KR" i="1">
                                <a:latin typeface="Cambria Math" panose="02040503050406030204" pitchFamily="18" charset="0"/>
                                <a:cs typeface="Times New Roman" panose="02020603050405020304" pitchFamily="18" charset="0"/>
                              </a:rPr>
                              <m:t>⁡(</m:t>
                            </m:r>
                            <m:r>
                              <a:rPr kumimoji="1" lang="ko-KR" altLang="en-GB" i="1">
                                <a:latin typeface="Cambria Math" panose="02040503050406030204" pitchFamily="18" charset="0"/>
                                <a:cs typeface="Times New Roman" panose="02020603050405020304" pitchFamily="18" charset="0"/>
                              </a:rPr>
                              <m:t>𝜋</m:t>
                            </m:r>
                            <m:f>
                              <m:fPr>
                                <m:ctrlPr>
                                  <a:rPr kumimoji="1" lang="en-US" altLang="ko-KR" i="1">
                                    <a:latin typeface="Cambria Math" panose="02040503050406030204" pitchFamily="18" charset="0"/>
                                    <a:cs typeface="Times New Roman" panose="02020603050405020304" pitchFamily="18" charset="0"/>
                                  </a:rPr>
                                </m:ctrlPr>
                              </m:fPr>
                              <m:num>
                                <m:sSub>
                                  <m:sSubPr>
                                    <m:ctrlPr>
                                      <a:rPr kumimoji="1" lang="en-GB" altLang="ko-KR" i="1">
                                        <a:latin typeface="Cambria Math" panose="02040503050406030204" pitchFamily="18" charset="0"/>
                                        <a:cs typeface="Times New Roman" panose="02020603050405020304" pitchFamily="18" charset="0"/>
                                      </a:rPr>
                                    </m:ctrlPr>
                                  </m:sSubPr>
                                  <m:e>
                                    <m:r>
                                      <m:rPr>
                                        <m:sty m:val="p"/>
                                      </m:rPr>
                                      <a:rPr kumimoji="1" lang="el-GR" altLang="ko-KR" i="1">
                                        <a:latin typeface="Cambria Math" panose="02040503050406030204" pitchFamily="18" charset="0"/>
                                        <a:ea typeface="Cambria Math" panose="02040503050406030204" pitchFamily="18" charset="0"/>
                                        <a:cs typeface="Times New Roman" panose="02020603050405020304" pitchFamily="18" charset="0"/>
                                      </a:rPr>
                                      <m:t>Φ</m:t>
                                    </m:r>
                                  </m:e>
                                  <m:sub>
                                    <m:r>
                                      <a:rPr kumimoji="1" lang="en-US" altLang="ko-KR" i="1">
                                        <a:latin typeface="Cambria Math" panose="02040503050406030204" pitchFamily="18" charset="0"/>
                                        <a:cs typeface="Times New Roman" panose="02020603050405020304" pitchFamily="18" charset="0"/>
                                      </a:rPr>
                                      <m:t>𝑒𝑥𝑡</m:t>
                                    </m:r>
                                  </m:sub>
                                </m:sSub>
                              </m:num>
                              <m:den>
                                <m:sSub>
                                  <m:sSubPr>
                                    <m:ctrlPr>
                                      <a:rPr kumimoji="1" lang="en-GB" altLang="ko-KR" i="1">
                                        <a:latin typeface="Cambria Math" panose="02040503050406030204" pitchFamily="18" charset="0"/>
                                        <a:cs typeface="Times New Roman" panose="02020603050405020304" pitchFamily="18" charset="0"/>
                                      </a:rPr>
                                    </m:ctrlPr>
                                  </m:sSubPr>
                                  <m:e>
                                    <m:r>
                                      <m:rPr>
                                        <m:sty m:val="p"/>
                                      </m:rPr>
                                      <a:rPr kumimoji="1" lang="el-GR" altLang="ko-KR" i="1">
                                        <a:latin typeface="Cambria Math" panose="02040503050406030204" pitchFamily="18" charset="0"/>
                                        <a:ea typeface="Cambria Math" panose="02040503050406030204" pitchFamily="18" charset="0"/>
                                        <a:cs typeface="Times New Roman" panose="02020603050405020304" pitchFamily="18" charset="0"/>
                                      </a:rPr>
                                      <m:t>Φ</m:t>
                                    </m:r>
                                  </m:e>
                                  <m:sub>
                                    <m:r>
                                      <a:rPr kumimoji="1" lang="en-US" altLang="ko-KR" i="1">
                                        <a:latin typeface="Cambria Math" panose="02040503050406030204" pitchFamily="18" charset="0"/>
                                        <a:cs typeface="Times New Roman" panose="02020603050405020304" pitchFamily="18" charset="0"/>
                                      </a:rPr>
                                      <m:t>0</m:t>
                                    </m:r>
                                  </m:sub>
                                </m:sSub>
                              </m:den>
                            </m:f>
                            <m:r>
                              <a:rPr kumimoji="1" lang="en-US" altLang="ko-KR" i="1">
                                <a:latin typeface="Cambria Math" panose="02040503050406030204" pitchFamily="18" charset="0"/>
                                <a:cs typeface="Times New Roman" panose="02020603050405020304" pitchFamily="18" charset="0"/>
                              </a:rPr>
                              <m:t>)</m:t>
                            </m:r>
                          </m:e>
                        </m:d>
                      </m:den>
                    </m:f>
                  </m:oMath>
                </a14:m>
                <a:endParaRPr lang="en-US" dirty="0"/>
              </a:p>
            </p:txBody>
          </p:sp>
        </mc:Choice>
        <mc:Fallback xmlns="">
          <p:sp>
            <p:nvSpPr>
              <p:cNvPr id="10" name="Rectangle 9">
                <a:extLst>
                  <a:ext uri="{FF2B5EF4-FFF2-40B4-BE49-F238E27FC236}">
                    <a16:creationId xmlns:a16="http://schemas.microsoft.com/office/drawing/2014/main" id="{6582FD92-E0F8-452E-92F4-9F57C9158594}"/>
                  </a:ext>
                </a:extLst>
              </p:cNvPr>
              <p:cNvSpPr>
                <a:spLocks noRot="1" noChangeAspect="1" noMove="1" noResize="1" noEditPoints="1" noAdjustHandles="1" noChangeArrowheads="1" noChangeShapeType="1" noTextEdit="1"/>
              </p:cNvSpPr>
              <p:nvPr/>
            </p:nvSpPr>
            <p:spPr>
              <a:xfrm>
                <a:off x="5275505" y="765045"/>
                <a:ext cx="2280492" cy="642740"/>
              </a:xfrm>
              <a:prstGeom prst="rect">
                <a:avLst/>
              </a:prstGeom>
              <a:blipFill>
                <a:blip r:embed="rId4"/>
                <a:stretch>
                  <a:fillRect/>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E174379B-74E8-4A1B-9E57-1DA7290968B5}"/>
              </a:ext>
            </a:extLst>
          </p:cNvPr>
          <p:cNvPicPr>
            <a:picLocks noChangeAspect="1"/>
          </p:cNvPicPr>
          <p:nvPr/>
        </p:nvPicPr>
        <p:blipFill rotWithShape="1">
          <a:blip r:embed="rId5">
            <a:extLst>
              <a:ext uri="{28A0092B-C50C-407E-A947-70E740481C1C}">
                <a14:useLocalDpi xmlns:a14="http://schemas.microsoft.com/office/drawing/2010/main" val="0"/>
              </a:ext>
            </a:extLst>
          </a:blip>
          <a:srcRect l="43406" t="6551" r="5622" b="22527"/>
          <a:stretch/>
        </p:blipFill>
        <p:spPr>
          <a:xfrm>
            <a:off x="7658182" y="631960"/>
            <a:ext cx="3025389" cy="1683763"/>
          </a:xfrm>
          <a:prstGeom prst="rect">
            <a:avLst/>
          </a:prstGeom>
        </p:spPr>
      </p:pic>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E1BF665E-60F6-4C44-B7CB-5B588CC73DF8}"/>
                  </a:ext>
                </a:extLst>
              </p14:cNvPr>
              <p14:cNvContentPartPr/>
              <p14:nvPr/>
            </p14:nvContentPartPr>
            <p14:xfrm>
              <a:off x="3721100" y="1213849"/>
              <a:ext cx="1768664" cy="1683763"/>
            </p14:xfrm>
          </p:contentPart>
        </mc:Choice>
        <mc:Fallback xmlns="">
          <p:pic>
            <p:nvPicPr>
              <p:cNvPr id="16" name="Ink 15">
                <a:extLst>
                  <a:ext uri="{FF2B5EF4-FFF2-40B4-BE49-F238E27FC236}">
                    <a16:creationId xmlns:a16="http://schemas.microsoft.com/office/drawing/2014/main" id="{E1BF665E-60F6-4C44-B7CB-5B588CC73DF8}"/>
                  </a:ext>
                </a:extLst>
              </p:cNvPr>
              <p:cNvPicPr/>
              <p:nvPr/>
            </p:nvPicPr>
            <p:blipFill>
              <a:blip r:embed="rId7"/>
              <a:stretch>
                <a:fillRect/>
              </a:stretch>
            </p:blipFill>
            <p:spPr>
              <a:xfrm>
                <a:off x="3712102" y="1204849"/>
                <a:ext cx="1786300" cy="170140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7" name="Ink 16">
                <a:extLst>
                  <a:ext uri="{FF2B5EF4-FFF2-40B4-BE49-F238E27FC236}">
                    <a16:creationId xmlns:a16="http://schemas.microsoft.com/office/drawing/2014/main" id="{95FDC432-4CD5-4C8B-AB40-E181E0C75B8D}"/>
                  </a:ext>
                </a:extLst>
              </p14:cNvPr>
              <p14:cNvContentPartPr/>
              <p14:nvPr/>
            </p14:nvContentPartPr>
            <p14:xfrm>
              <a:off x="183304" y="1213849"/>
              <a:ext cx="1105272" cy="1683763"/>
            </p14:xfrm>
          </p:contentPart>
        </mc:Choice>
        <mc:Fallback xmlns="">
          <p:pic>
            <p:nvPicPr>
              <p:cNvPr id="17" name="Ink 16">
                <a:extLst>
                  <a:ext uri="{FF2B5EF4-FFF2-40B4-BE49-F238E27FC236}">
                    <a16:creationId xmlns:a16="http://schemas.microsoft.com/office/drawing/2014/main" id="{95FDC432-4CD5-4C8B-AB40-E181E0C75B8D}"/>
                  </a:ext>
                </a:extLst>
              </p:cNvPr>
              <p:cNvPicPr/>
              <p:nvPr/>
            </p:nvPicPr>
            <p:blipFill>
              <a:blip r:embed="rId9"/>
              <a:stretch>
                <a:fillRect/>
              </a:stretch>
            </p:blipFill>
            <p:spPr>
              <a:xfrm>
                <a:off x="174303" y="1205209"/>
                <a:ext cx="1122913" cy="1701403"/>
              </a:xfrm>
              <a:prstGeom prst="rect">
                <a:avLst/>
              </a:prstGeom>
            </p:spPr>
          </p:pic>
        </mc:Fallback>
      </mc:AlternateContent>
      <p:sp>
        <p:nvSpPr>
          <p:cNvPr id="21" name="Rectangle 20">
            <a:extLst>
              <a:ext uri="{FF2B5EF4-FFF2-40B4-BE49-F238E27FC236}">
                <a16:creationId xmlns:a16="http://schemas.microsoft.com/office/drawing/2014/main" id="{47CF4EA8-4108-44D9-8CDE-45C7715B6CCD}"/>
              </a:ext>
            </a:extLst>
          </p:cNvPr>
          <p:cNvSpPr/>
          <p:nvPr/>
        </p:nvSpPr>
        <p:spPr>
          <a:xfrm>
            <a:off x="1294170" y="2623794"/>
            <a:ext cx="916768" cy="416011"/>
          </a:xfrm>
          <a:prstGeom prst="rect">
            <a:avLst/>
          </a:prstGeom>
        </p:spPr>
        <p:txBody>
          <a:bodyPr wrap="square">
            <a:spAutoFit/>
          </a:bodyPr>
          <a:lstStyle/>
          <a:p>
            <a:pPr>
              <a:lnSpc>
                <a:spcPct val="150000"/>
              </a:lnSpc>
            </a:pPr>
            <a:r>
              <a:rPr lang="en-US" sz="1600" dirty="0">
                <a:solidFill>
                  <a:srgbClr val="FF0000"/>
                </a:solidFill>
                <a:latin typeface="Arial" panose="020B0604020202020204" pitchFamily="34" charset="0"/>
                <a:cs typeface="Arial" panose="020B0604020202020204" pitchFamily="34" charset="0"/>
              </a:rPr>
              <a:t>Heater</a:t>
            </a:r>
          </a:p>
        </p:txBody>
      </p:sp>
      <p:sp>
        <p:nvSpPr>
          <p:cNvPr id="22" name="Rectangle 21">
            <a:extLst>
              <a:ext uri="{FF2B5EF4-FFF2-40B4-BE49-F238E27FC236}">
                <a16:creationId xmlns:a16="http://schemas.microsoft.com/office/drawing/2014/main" id="{2191463A-7734-42E0-A4CA-947EC4578E5B}"/>
              </a:ext>
            </a:extLst>
          </p:cNvPr>
          <p:cNvSpPr/>
          <p:nvPr/>
        </p:nvSpPr>
        <p:spPr>
          <a:xfrm>
            <a:off x="2930786" y="2623972"/>
            <a:ext cx="916768" cy="416011"/>
          </a:xfrm>
          <a:prstGeom prst="rect">
            <a:avLst/>
          </a:prstGeom>
        </p:spPr>
        <p:txBody>
          <a:bodyPr wrap="square">
            <a:spAutoFit/>
          </a:bodyPr>
          <a:lstStyle/>
          <a:p>
            <a:pPr>
              <a:lnSpc>
                <a:spcPct val="150000"/>
              </a:lnSpc>
            </a:pPr>
            <a:r>
              <a:rPr lang="en-US" sz="1600" dirty="0">
                <a:solidFill>
                  <a:schemeClr val="accent1"/>
                </a:solidFill>
                <a:latin typeface="Arial" panose="020B0604020202020204" pitchFamily="34" charset="0"/>
                <a:cs typeface="Arial" panose="020B0604020202020204" pitchFamily="34" charset="0"/>
              </a:rPr>
              <a:t>Probe</a:t>
            </a:r>
          </a:p>
        </p:txBody>
      </p:sp>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01D619D6-CD71-4CE7-AD77-2926E4FD5429}"/>
                  </a:ext>
                </a:extLst>
              </p:cNvPr>
              <p:cNvSpPr/>
              <p:nvPr/>
            </p:nvSpPr>
            <p:spPr>
              <a:xfrm>
                <a:off x="10313811" y="1420968"/>
                <a:ext cx="1458156" cy="390748"/>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b>
                        <m:sSubPr>
                          <m:ctrlPr>
                            <a:rPr lang="en-US" altLang="ko-KR" i="1" smtClean="0">
                              <a:solidFill>
                                <a:schemeClr val="accent1"/>
                              </a:solidFill>
                              <a:latin typeface="Cambria Math" panose="02040503050406030204" pitchFamily="18" charset="0"/>
                            </a:rPr>
                          </m:ctrlPr>
                        </m:sSubPr>
                        <m:e>
                          <m:r>
                            <a:rPr lang="en-US" altLang="ko-KR" i="1">
                              <a:solidFill>
                                <a:schemeClr val="accent1"/>
                              </a:solidFill>
                              <a:latin typeface="Cambria Math" panose="02040503050406030204" pitchFamily="18" charset="0"/>
                            </a:rPr>
                            <m:t>𝐴</m:t>
                          </m:r>
                        </m:e>
                        <m:sub>
                          <m:r>
                            <a:rPr lang="en-US" altLang="ko-KR" b="0" i="1" smtClean="0">
                              <a:solidFill>
                                <a:schemeClr val="accent1"/>
                              </a:solidFill>
                              <a:latin typeface="Cambria Math" panose="02040503050406030204" pitchFamily="18" charset="0"/>
                            </a:rPr>
                            <m:t>𝑝𝑟</m:t>
                          </m:r>
                        </m:sub>
                      </m:sSub>
                      <m:func>
                        <m:funcPr>
                          <m:ctrlPr>
                            <a:rPr lang="en-US" altLang="ko-KR" i="1">
                              <a:solidFill>
                                <a:schemeClr val="accent1"/>
                              </a:solidFill>
                              <a:latin typeface="Cambria Math" panose="02040503050406030204" pitchFamily="18" charset="0"/>
                            </a:rPr>
                          </m:ctrlPr>
                        </m:funcPr>
                        <m:fName>
                          <m:r>
                            <m:rPr>
                              <m:sty m:val="p"/>
                            </m:rPr>
                            <a:rPr lang="en-US" altLang="ko-KR">
                              <a:solidFill>
                                <a:schemeClr val="accent1"/>
                              </a:solidFill>
                              <a:latin typeface="Cambria Math" panose="02040503050406030204" pitchFamily="18" charset="0"/>
                            </a:rPr>
                            <m:t>cos</m:t>
                          </m:r>
                        </m:fName>
                        <m:e>
                          <m:sSub>
                            <m:sSubPr>
                              <m:ctrlPr>
                                <a:rPr lang="en-US" altLang="ko-KR" i="1">
                                  <a:solidFill>
                                    <a:schemeClr val="accent1"/>
                                  </a:solidFill>
                                  <a:latin typeface="Cambria Math" panose="02040503050406030204" pitchFamily="18" charset="0"/>
                                </a:rPr>
                              </m:ctrlPr>
                            </m:sSubPr>
                            <m:e>
                              <m:r>
                                <a:rPr lang="en-US" altLang="ko-KR" i="1">
                                  <a:solidFill>
                                    <a:schemeClr val="accent1"/>
                                  </a:solidFill>
                                  <a:latin typeface="Cambria Math" panose="02040503050406030204" pitchFamily="18" charset="0"/>
                                </a:rPr>
                                <m:t>𝜔</m:t>
                              </m:r>
                            </m:e>
                            <m:sub>
                              <m:r>
                                <a:rPr lang="en-US" altLang="ko-KR" b="0" i="1" smtClean="0">
                                  <a:solidFill>
                                    <a:schemeClr val="accent1"/>
                                  </a:solidFill>
                                  <a:latin typeface="Cambria Math" panose="02040503050406030204" pitchFamily="18" charset="0"/>
                                </a:rPr>
                                <m:t>𝑝𝑟</m:t>
                              </m:r>
                            </m:sub>
                          </m:sSub>
                          <m:r>
                            <a:rPr lang="en-US" altLang="ko-KR" i="1">
                              <a:solidFill>
                                <a:schemeClr val="accent1"/>
                              </a:solidFill>
                              <a:latin typeface="Cambria Math" panose="02040503050406030204" pitchFamily="18" charset="0"/>
                            </a:rPr>
                            <m:t>𝑡</m:t>
                          </m:r>
                        </m:e>
                      </m:func>
                    </m:oMath>
                  </m:oMathPara>
                </a14:m>
                <a:endParaRPr lang="en-US" altLang="ko-KR" dirty="0">
                  <a:solidFill>
                    <a:schemeClr val="accent1"/>
                  </a:solidFill>
                </a:endParaRPr>
              </a:p>
            </p:txBody>
          </p:sp>
        </mc:Choice>
        <mc:Fallback xmlns="">
          <p:sp>
            <p:nvSpPr>
              <p:cNvPr id="23" name="Rectangle 22">
                <a:extLst>
                  <a:ext uri="{FF2B5EF4-FFF2-40B4-BE49-F238E27FC236}">
                    <a16:creationId xmlns:a16="http://schemas.microsoft.com/office/drawing/2014/main" id="{01D619D6-CD71-4CE7-AD77-2926E4FD5429}"/>
                  </a:ext>
                </a:extLst>
              </p:cNvPr>
              <p:cNvSpPr>
                <a:spLocks noRot="1" noChangeAspect="1" noMove="1" noResize="1" noEditPoints="1" noAdjustHandles="1" noChangeArrowheads="1" noChangeShapeType="1" noTextEdit="1"/>
              </p:cNvSpPr>
              <p:nvPr/>
            </p:nvSpPr>
            <p:spPr>
              <a:xfrm>
                <a:off x="10313811" y="1420968"/>
                <a:ext cx="1458156" cy="390748"/>
              </a:xfrm>
              <a:prstGeom prst="rect">
                <a:avLst/>
              </a:prstGeom>
              <a:blipFill>
                <a:blip r:embed="rId10"/>
                <a:stretch>
                  <a:fillRect b="-4688"/>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1">
            <p14:nvContentPartPr>
              <p14:cNvPr id="19" name="Ink 18">
                <a:extLst>
                  <a:ext uri="{FF2B5EF4-FFF2-40B4-BE49-F238E27FC236}">
                    <a16:creationId xmlns:a16="http://schemas.microsoft.com/office/drawing/2014/main" id="{B984370D-A00C-412C-8124-FFA4454EE844}"/>
                  </a:ext>
                </a:extLst>
              </p14:cNvPr>
              <p14:cNvContentPartPr/>
              <p14:nvPr/>
            </p14:nvContentPartPr>
            <p14:xfrm>
              <a:off x="10241601" y="1407785"/>
              <a:ext cx="615600" cy="505440"/>
            </p14:xfrm>
          </p:contentPart>
        </mc:Choice>
        <mc:Fallback xmlns="">
          <p:pic>
            <p:nvPicPr>
              <p:cNvPr id="19" name="Ink 18">
                <a:extLst>
                  <a:ext uri="{FF2B5EF4-FFF2-40B4-BE49-F238E27FC236}">
                    <a16:creationId xmlns:a16="http://schemas.microsoft.com/office/drawing/2014/main" id="{B984370D-A00C-412C-8124-FFA4454EE844}"/>
                  </a:ext>
                </a:extLst>
              </p:cNvPr>
              <p:cNvPicPr/>
              <p:nvPr/>
            </p:nvPicPr>
            <p:blipFill>
              <a:blip r:embed="rId12"/>
              <a:stretch>
                <a:fillRect/>
              </a:stretch>
            </p:blipFill>
            <p:spPr>
              <a:xfrm>
                <a:off x="10232961" y="1399145"/>
                <a:ext cx="633240" cy="523080"/>
              </a:xfrm>
              <a:prstGeom prst="rect">
                <a:avLst/>
              </a:prstGeom>
            </p:spPr>
          </p:pic>
        </mc:Fallback>
      </mc:AlternateContent>
      <p:pic>
        <p:nvPicPr>
          <p:cNvPr id="24" name="Picture 23">
            <a:extLst>
              <a:ext uri="{FF2B5EF4-FFF2-40B4-BE49-F238E27FC236}">
                <a16:creationId xmlns:a16="http://schemas.microsoft.com/office/drawing/2014/main" id="{D699F898-EC39-4012-9831-BC6DC3A412A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48320" y="3167680"/>
            <a:ext cx="2742578" cy="3223168"/>
          </a:xfrm>
          <a:prstGeom prst="rect">
            <a:avLst/>
          </a:prstGeom>
        </p:spPr>
      </p:pic>
      <p:pic>
        <p:nvPicPr>
          <p:cNvPr id="28" name="Picture 27">
            <a:extLst>
              <a:ext uri="{FF2B5EF4-FFF2-40B4-BE49-F238E27FC236}">
                <a16:creationId xmlns:a16="http://schemas.microsoft.com/office/drawing/2014/main" id="{B2A87198-49D0-4FD7-BD47-A87B56A50478}"/>
              </a:ext>
            </a:extLst>
          </p:cNvPr>
          <p:cNvPicPr>
            <a:picLocks noChangeAspect="1"/>
          </p:cNvPicPr>
          <p:nvPr/>
        </p:nvPicPr>
        <p:blipFill>
          <a:blip r:embed="rId14"/>
          <a:stretch>
            <a:fillRect/>
          </a:stretch>
        </p:blipFill>
        <p:spPr>
          <a:xfrm>
            <a:off x="80347" y="3183248"/>
            <a:ext cx="2264434" cy="1986526"/>
          </a:xfrm>
          <a:prstGeom prst="rect">
            <a:avLst/>
          </a:prstGeom>
        </p:spPr>
      </p:pic>
      <p:pic>
        <p:nvPicPr>
          <p:cNvPr id="29" name="Picture 28">
            <a:extLst>
              <a:ext uri="{FF2B5EF4-FFF2-40B4-BE49-F238E27FC236}">
                <a16:creationId xmlns:a16="http://schemas.microsoft.com/office/drawing/2014/main" id="{A84D916F-65CE-42AE-99D4-0DD3A6ED5BAE}"/>
              </a:ext>
            </a:extLst>
          </p:cNvPr>
          <p:cNvPicPr>
            <a:picLocks noChangeAspect="1"/>
          </p:cNvPicPr>
          <p:nvPr/>
        </p:nvPicPr>
        <p:blipFill rotWithShape="1">
          <a:blip r:embed="rId15">
            <a:extLst>
              <a:ext uri="{28A0092B-C50C-407E-A947-70E740481C1C}">
                <a14:useLocalDpi xmlns:a14="http://schemas.microsoft.com/office/drawing/2010/main" val="0"/>
              </a:ext>
            </a:extLst>
          </a:blip>
          <a:srcRect t="22963" b="47037"/>
          <a:stretch/>
        </p:blipFill>
        <p:spPr>
          <a:xfrm>
            <a:off x="329705" y="5313217"/>
            <a:ext cx="2010188" cy="1340125"/>
          </a:xfrm>
          <a:prstGeom prst="rect">
            <a:avLst/>
          </a:prstGeom>
        </p:spPr>
      </p:pic>
      <p:pic>
        <p:nvPicPr>
          <p:cNvPr id="31" name="Picture 30">
            <a:extLst>
              <a:ext uri="{FF2B5EF4-FFF2-40B4-BE49-F238E27FC236}">
                <a16:creationId xmlns:a16="http://schemas.microsoft.com/office/drawing/2014/main" id="{481D83DB-B7ED-42B0-9A82-CB8D5B7D8825}"/>
              </a:ext>
            </a:extLst>
          </p:cNvPr>
          <p:cNvPicPr>
            <a:picLocks noChangeAspect="1"/>
          </p:cNvPicPr>
          <p:nvPr/>
        </p:nvPicPr>
        <p:blipFill rotWithShape="1">
          <a:blip r:embed="rId16">
            <a:extLst>
              <a:ext uri="{28A0092B-C50C-407E-A947-70E740481C1C}">
                <a14:useLocalDpi xmlns:a14="http://schemas.microsoft.com/office/drawing/2010/main" val="0"/>
              </a:ext>
            </a:extLst>
          </a:blip>
          <a:srcRect b="22348"/>
          <a:stretch/>
        </p:blipFill>
        <p:spPr>
          <a:xfrm>
            <a:off x="2585495" y="3188708"/>
            <a:ext cx="1922111" cy="3460229"/>
          </a:xfrm>
          <a:prstGeom prst="rect">
            <a:avLst/>
          </a:prstGeom>
        </p:spPr>
      </p:pic>
      <p:pic>
        <p:nvPicPr>
          <p:cNvPr id="34" name="Picture 33">
            <a:extLst>
              <a:ext uri="{FF2B5EF4-FFF2-40B4-BE49-F238E27FC236}">
                <a16:creationId xmlns:a16="http://schemas.microsoft.com/office/drawing/2014/main" id="{7B96B47E-737E-44A4-B154-A1A309C68DC4}"/>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533391" y="3476639"/>
            <a:ext cx="4578262" cy="2693095"/>
          </a:xfrm>
          <a:prstGeom prst="rect">
            <a:avLst/>
          </a:prstGeom>
        </p:spPr>
      </p:pic>
      <p:sp>
        <p:nvSpPr>
          <p:cNvPr id="38" name="Rectangle 37">
            <a:extLst>
              <a:ext uri="{FF2B5EF4-FFF2-40B4-BE49-F238E27FC236}">
                <a16:creationId xmlns:a16="http://schemas.microsoft.com/office/drawing/2014/main" id="{7F2C41B0-DEFB-4F3D-AFF6-8B87AABA23E9}"/>
              </a:ext>
            </a:extLst>
          </p:cNvPr>
          <p:cNvSpPr/>
          <p:nvPr/>
        </p:nvSpPr>
        <p:spPr>
          <a:xfrm>
            <a:off x="7925891" y="5122102"/>
            <a:ext cx="4185762" cy="369332"/>
          </a:xfrm>
          <a:prstGeom prst="rect">
            <a:avLst/>
          </a:prstGeom>
        </p:spPr>
        <p:txBody>
          <a:bodyPr wrap="none">
            <a:spAutoFit/>
          </a:bodyPr>
          <a:lstStyle/>
          <a:p>
            <a:pPr algn="ctr"/>
            <a:r>
              <a:rPr lang="en-US" altLang="ko-KR" dirty="0">
                <a:solidFill>
                  <a:srgbClr val="1553F9"/>
                </a:solidFill>
                <a:latin typeface="Arial" panose="020B0604020202020204" pitchFamily="34" charset="0"/>
                <a:cs typeface="Arial" panose="020B0604020202020204" pitchFamily="34" charset="0"/>
              </a:rPr>
              <a:t>Defining the probe power working point</a:t>
            </a:r>
            <a:endParaRPr lang="en-US" altLang="ko-KR" baseline="-25000" dirty="0">
              <a:solidFill>
                <a:srgbClr val="1553F9"/>
              </a:solidFill>
              <a:latin typeface="Arial" panose="020B0604020202020204" pitchFamily="34" charset="0"/>
              <a:cs typeface="Arial" panose="020B0604020202020204" pitchFamily="34" charset="0"/>
            </a:endParaRPr>
          </a:p>
        </p:txBody>
      </p:sp>
      <p:cxnSp>
        <p:nvCxnSpPr>
          <p:cNvPr id="39" name="Straight Connector 38">
            <a:extLst>
              <a:ext uri="{FF2B5EF4-FFF2-40B4-BE49-F238E27FC236}">
                <a16:creationId xmlns:a16="http://schemas.microsoft.com/office/drawing/2014/main" id="{DF884D3E-D475-4A5B-8D7F-CFE1B28498BC}"/>
              </a:ext>
            </a:extLst>
          </p:cNvPr>
          <p:cNvCxnSpPr>
            <a:cxnSpLocks/>
          </p:cNvCxnSpPr>
          <p:nvPr/>
        </p:nvCxnSpPr>
        <p:spPr>
          <a:xfrm flipV="1">
            <a:off x="10004809" y="274320"/>
            <a:ext cx="0" cy="2391630"/>
          </a:xfrm>
          <a:prstGeom prst="line">
            <a:avLst/>
          </a:prstGeom>
          <a:ln w="25400">
            <a:solidFill>
              <a:srgbClr val="FF0000"/>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4018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lide Number Placeholder 2">
            <a:extLst>
              <a:ext uri="{FF2B5EF4-FFF2-40B4-BE49-F238E27FC236}">
                <a16:creationId xmlns:a16="http://schemas.microsoft.com/office/drawing/2014/main" id="{999064A0-E0ED-4976-A00A-93AFD1E2E876}"/>
              </a:ext>
            </a:extLst>
          </p:cNvPr>
          <p:cNvSpPr>
            <a:spLocks noGrp="1"/>
          </p:cNvSpPr>
          <p:nvPr>
            <p:ph type="sldNum" sz="quarter" idx="12"/>
          </p:nvPr>
        </p:nvSpPr>
        <p:spPr>
          <a:xfrm>
            <a:off x="11620500" y="6489018"/>
            <a:ext cx="538982" cy="365125"/>
          </a:xfrm>
        </p:spPr>
        <p:txBody>
          <a:bodyPr/>
          <a:lstStyle/>
          <a:p>
            <a:fld id="{009814FA-236F-4B59-B245-B408A2B5883A}" type="slidenum">
              <a:rPr lang="en-US" smtClean="0"/>
              <a:t>11</a:t>
            </a:fld>
            <a:endParaRPr lang="en-US" dirty="0"/>
          </a:p>
        </p:txBody>
      </p:sp>
      <p:pic>
        <p:nvPicPr>
          <p:cNvPr id="14" name="Picture 13">
            <a:extLst>
              <a:ext uri="{FF2B5EF4-FFF2-40B4-BE49-F238E27FC236}">
                <a16:creationId xmlns:a16="http://schemas.microsoft.com/office/drawing/2014/main" id="{3A23B1B8-D9BC-4589-ABC0-B75807E38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577" y="631174"/>
            <a:ext cx="2478904" cy="926389"/>
          </a:xfrm>
          <a:prstGeom prst="rect">
            <a:avLst/>
          </a:prstGeom>
        </p:spPr>
      </p:pic>
      <p:sp>
        <p:nvSpPr>
          <p:cNvPr id="9" name="Title 1">
            <a:extLst>
              <a:ext uri="{FF2B5EF4-FFF2-40B4-BE49-F238E27FC236}">
                <a16:creationId xmlns:a16="http://schemas.microsoft.com/office/drawing/2014/main" id="{54508A13-D328-4ED9-8ECB-6F5D0A6DFA3D}"/>
              </a:ext>
            </a:extLst>
          </p:cNvPr>
          <p:cNvSpPr txBox="1">
            <a:spLocks/>
          </p:cNvSpPr>
          <p:nvPr/>
        </p:nvSpPr>
        <p:spPr>
          <a:xfrm>
            <a:off x="0" y="91169"/>
            <a:ext cx="3240904" cy="48101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latin typeface="Arial" panose="020B0604020202020204" pitchFamily="34" charset="0"/>
                <a:cs typeface="Arial" panose="020B0604020202020204" pitchFamily="34" charset="0"/>
              </a:rPr>
              <a:t>Bolometer calibration</a:t>
            </a:r>
          </a:p>
        </p:txBody>
      </p:sp>
      <p:pic>
        <p:nvPicPr>
          <p:cNvPr id="20" name="Picture 19">
            <a:extLst>
              <a:ext uri="{FF2B5EF4-FFF2-40B4-BE49-F238E27FC236}">
                <a16:creationId xmlns:a16="http://schemas.microsoft.com/office/drawing/2014/main" id="{3EF86EA5-E852-4131-A54D-F11FDE4D19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1686" y="117081"/>
            <a:ext cx="3613002" cy="6623838"/>
          </a:xfrm>
          <a:prstGeom prst="rect">
            <a:avLst/>
          </a:prstGeom>
        </p:spPr>
      </p:pic>
      <p:pic>
        <p:nvPicPr>
          <p:cNvPr id="3" name="Picture 2">
            <a:extLst>
              <a:ext uri="{FF2B5EF4-FFF2-40B4-BE49-F238E27FC236}">
                <a16:creationId xmlns:a16="http://schemas.microsoft.com/office/drawing/2014/main" id="{2F69EFBF-3C49-4BD0-BE6D-C18B2753D9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097" y="1744979"/>
            <a:ext cx="4533270" cy="4926601"/>
          </a:xfrm>
          <a:prstGeom prst="rect">
            <a:avLst/>
          </a:prstGeom>
        </p:spPr>
      </p:pic>
    </p:spTree>
    <p:extLst>
      <p:ext uri="{BB962C8B-B14F-4D97-AF65-F5344CB8AC3E}">
        <p14:creationId xmlns:p14="http://schemas.microsoft.com/office/powerpoint/2010/main" val="2708953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89FAA61-BF56-4101-AB11-9A866CCF1D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1932" y="3187398"/>
            <a:ext cx="4273248" cy="3641972"/>
          </a:xfrm>
          <a:prstGeom prst="rect">
            <a:avLst/>
          </a:prstGeom>
        </p:spPr>
      </p:pic>
      <p:pic>
        <p:nvPicPr>
          <p:cNvPr id="11" name="Picture 10">
            <a:extLst>
              <a:ext uri="{FF2B5EF4-FFF2-40B4-BE49-F238E27FC236}">
                <a16:creationId xmlns:a16="http://schemas.microsoft.com/office/drawing/2014/main" id="{38BBDEB1-8829-402F-8F61-5818CEFF55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6262" y="3187398"/>
            <a:ext cx="4208491" cy="3586782"/>
          </a:xfrm>
          <a:prstGeom prst="rect">
            <a:avLst/>
          </a:prstGeom>
        </p:spPr>
      </p:pic>
      <p:pic>
        <p:nvPicPr>
          <p:cNvPr id="13" name="Picture 12">
            <a:extLst>
              <a:ext uri="{FF2B5EF4-FFF2-40B4-BE49-F238E27FC236}">
                <a16:creationId xmlns:a16="http://schemas.microsoft.com/office/drawing/2014/main" id="{19CFDCD2-3163-4AAA-8031-0C536323A493}"/>
              </a:ext>
            </a:extLst>
          </p:cNvPr>
          <p:cNvPicPr>
            <a:picLocks noChangeAspect="1"/>
          </p:cNvPicPr>
          <p:nvPr/>
        </p:nvPicPr>
        <p:blipFill rotWithShape="1">
          <a:blip r:embed="rId4"/>
          <a:srcRect l="7971" r="11659"/>
          <a:stretch/>
        </p:blipFill>
        <p:spPr>
          <a:xfrm>
            <a:off x="156981" y="642000"/>
            <a:ext cx="2463869" cy="3443643"/>
          </a:xfrm>
          <a:prstGeom prst="rect">
            <a:avLst/>
          </a:prstGeom>
        </p:spPr>
      </p:pic>
      <p:pic>
        <p:nvPicPr>
          <p:cNvPr id="4" name="Picture 3">
            <a:extLst>
              <a:ext uri="{FF2B5EF4-FFF2-40B4-BE49-F238E27FC236}">
                <a16:creationId xmlns:a16="http://schemas.microsoft.com/office/drawing/2014/main" id="{E4D14840-8AC4-4496-B0C5-F724DB1BE7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62" y="1107464"/>
            <a:ext cx="5745261" cy="1992756"/>
          </a:xfrm>
          <a:prstGeom prst="rect">
            <a:avLst/>
          </a:prstGeom>
        </p:spPr>
      </p:pic>
      <p:sp>
        <p:nvSpPr>
          <p:cNvPr id="14" name="Title 1">
            <a:extLst>
              <a:ext uri="{FF2B5EF4-FFF2-40B4-BE49-F238E27FC236}">
                <a16:creationId xmlns:a16="http://schemas.microsoft.com/office/drawing/2014/main" id="{62FB38AB-FEAB-4AAD-BFF2-5B14ED78D719}"/>
              </a:ext>
            </a:extLst>
          </p:cNvPr>
          <p:cNvSpPr txBox="1">
            <a:spLocks/>
          </p:cNvSpPr>
          <p:nvPr/>
        </p:nvSpPr>
        <p:spPr>
          <a:xfrm>
            <a:off x="0" y="91169"/>
            <a:ext cx="3240904" cy="48101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latin typeface="Arial" panose="020B0604020202020204" pitchFamily="34" charset="0"/>
                <a:cs typeface="Arial" panose="020B0604020202020204" pitchFamily="34" charset="0"/>
              </a:rPr>
              <a:t>Bolometer calibration</a:t>
            </a:r>
          </a:p>
        </p:txBody>
      </p:sp>
      <p:cxnSp>
        <p:nvCxnSpPr>
          <p:cNvPr id="15" name="Straight Arrow Connector 14">
            <a:extLst>
              <a:ext uri="{FF2B5EF4-FFF2-40B4-BE49-F238E27FC236}">
                <a16:creationId xmlns:a16="http://schemas.microsoft.com/office/drawing/2014/main" id="{555B6C02-331A-4F08-99DA-710854BD21E7}"/>
              </a:ext>
            </a:extLst>
          </p:cNvPr>
          <p:cNvCxnSpPr/>
          <p:nvPr/>
        </p:nvCxnSpPr>
        <p:spPr>
          <a:xfrm>
            <a:off x="2556456" y="1487510"/>
            <a:ext cx="1281448" cy="11333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2B6B105-60C8-43E6-99ED-6B874EE37490}"/>
              </a:ext>
            </a:extLst>
          </p:cNvPr>
          <p:cNvCxnSpPr/>
          <p:nvPr/>
        </p:nvCxnSpPr>
        <p:spPr>
          <a:xfrm flipV="1">
            <a:off x="2620850" y="2672366"/>
            <a:ext cx="1171978" cy="91093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Slide Number Placeholder 2">
            <a:extLst>
              <a:ext uri="{FF2B5EF4-FFF2-40B4-BE49-F238E27FC236}">
                <a16:creationId xmlns:a16="http://schemas.microsoft.com/office/drawing/2014/main" id="{9EAC64AF-A6E7-4E75-9D1D-20E93B120FD1}"/>
              </a:ext>
            </a:extLst>
          </p:cNvPr>
          <p:cNvSpPr>
            <a:spLocks noGrp="1"/>
          </p:cNvSpPr>
          <p:nvPr>
            <p:ph type="sldNum" sz="quarter" idx="12"/>
          </p:nvPr>
        </p:nvSpPr>
        <p:spPr>
          <a:xfrm>
            <a:off x="11620500" y="6489018"/>
            <a:ext cx="538982" cy="365125"/>
          </a:xfrm>
        </p:spPr>
        <p:txBody>
          <a:bodyPr/>
          <a:lstStyle/>
          <a:p>
            <a:fld id="{009814FA-236F-4B59-B245-B408A2B5883A}" type="slidenum">
              <a:rPr lang="en-US" smtClean="0"/>
              <a:t>12</a:t>
            </a:fld>
            <a:endParaRPr lang="en-US" dirty="0"/>
          </a:p>
        </p:txBody>
      </p:sp>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11300713-02F6-4DF1-A36F-E7348E8F5F0B}"/>
                  </a:ext>
                </a:extLst>
              </p:cNvPr>
              <p:cNvSpPr/>
              <p:nvPr/>
            </p:nvSpPr>
            <p:spPr>
              <a:xfrm rot="19082596">
                <a:off x="2025072" y="2687356"/>
                <a:ext cx="1243096"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b>
                        <m:sSubPr>
                          <m:ctrlPr>
                            <a:rPr lang="en-US" altLang="ko-KR" i="1">
                              <a:latin typeface="Cambria Math" panose="02040503050406030204" pitchFamily="18" charset="0"/>
                            </a:rPr>
                          </m:ctrlPr>
                        </m:sSubPr>
                        <m:e>
                          <m:r>
                            <a:rPr lang="en-US" altLang="ko-KR" i="1" smtClean="0">
                              <a:solidFill>
                                <a:srgbClr val="FF0000"/>
                              </a:solidFill>
                              <a:latin typeface="Cambria Math" panose="02040503050406030204" pitchFamily="18" charset="0"/>
                            </a:rPr>
                            <m:t>𝐴</m:t>
                          </m:r>
                        </m:e>
                        <m:sub>
                          <m:r>
                            <a:rPr lang="en-US" altLang="ko-KR" i="1" smtClean="0">
                              <a:solidFill>
                                <a:srgbClr val="FF0000"/>
                              </a:solidFill>
                              <a:latin typeface="Cambria Math" panose="02040503050406030204" pitchFamily="18" charset="0"/>
                            </a:rPr>
                            <m:t>𝑠</m:t>
                          </m:r>
                        </m:sub>
                      </m:sSub>
                      <m:func>
                        <m:funcPr>
                          <m:ctrlPr>
                            <a:rPr lang="en-US" altLang="ko-KR" i="1">
                              <a:latin typeface="Cambria Math" panose="02040503050406030204" pitchFamily="18" charset="0"/>
                            </a:rPr>
                          </m:ctrlPr>
                        </m:funcPr>
                        <m:fName>
                          <m:r>
                            <m:rPr>
                              <m:sty m:val="p"/>
                            </m:rPr>
                            <a:rPr lang="en-US" altLang="ko-KR" smtClean="0">
                              <a:solidFill>
                                <a:srgbClr val="FF0000"/>
                              </a:solidFill>
                              <a:latin typeface="Cambria Math" panose="02040503050406030204" pitchFamily="18" charset="0"/>
                            </a:rPr>
                            <m:t>cos</m:t>
                          </m:r>
                        </m:fName>
                        <m:e>
                          <m:sSub>
                            <m:sSubPr>
                              <m:ctrlPr>
                                <a:rPr lang="en-US" altLang="ko-KR" i="1">
                                  <a:latin typeface="Cambria Math" panose="02040503050406030204" pitchFamily="18" charset="0"/>
                                </a:rPr>
                              </m:ctrlPr>
                            </m:sSubPr>
                            <m:e>
                              <m:r>
                                <a:rPr lang="en-US" altLang="ko-KR" i="1" smtClean="0">
                                  <a:solidFill>
                                    <a:srgbClr val="FF0000"/>
                                  </a:solidFill>
                                  <a:latin typeface="Cambria Math" panose="02040503050406030204" pitchFamily="18" charset="0"/>
                                </a:rPr>
                                <m:t>𝜔</m:t>
                              </m:r>
                            </m:e>
                            <m:sub>
                              <m:r>
                                <a:rPr lang="en-US" altLang="ko-KR" i="1" smtClean="0">
                                  <a:solidFill>
                                    <a:srgbClr val="FF0000"/>
                                  </a:solidFill>
                                  <a:latin typeface="Cambria Math" panose="02040503050406030204" pitchFamily="18" charset="0"/>
                                </a:rPr>
                                <m:t>1</m:t>
                              </m:r>
                            </m:sub>
                          </m:sSub>
                          <m:r>
                            <a:rPr lang="en-US" altLang="ko-KR" i="1" smtClean="0">
                              <a:solidFill>
                                <a:srgbClr val="FF0000"/>
                              </a:solidFill>
                              <a:latin typeface="Cambria Math" panose="02040503050406030204" pitchFamily="18" charset="0"/>
                            </a:rPr>
                            <m:t>𝑡</m:t>
                          </m:r>
                        </m:e>
                      </m:func>
                    </m:oMath>
                  </m:oMathPara>
                </a14:m>
                <a:endParaRPr lang="en-US" altLang="ko-KR" dirty="0"/>
              </a:p>
            </p:txBody>
          </p:sp>
        </mc:Choice>
        <mc:Fallback xmlns="">
          <p:sp>
            <p:nvSpPr>
              <p:cNvPr id="23" name="Rectangle 22">
                <a:extLst>
                  <a:ext uri="{FF2B5EF4-FFF2-40B4-BE49-F238E27FC236}">
                    <a16:creationId xmlns:a16="http://schemas.microsoft.com/office/drawing/2014/main" id="{11300713-02F6-4DF1-A36F-E7348E8F5F0B}"/>
                  </a:ext>
                </a:extLst>
              </p:cNvPr>
              <p:cNvSpPr>
                <a:spLocks noRot="1" noChangeAspect="1" noMove="1" noResize="1" noEditPoints="1" noAdjustHandles="1" noChangeArrowheads="1" noChangeShapeType="1" noTextEdit="1"/>
              </p:cNvSpPr>
              <p:nvPr/>
            </p:nvSpPr>
            <p:spPr>
              <a:xfrm rot="19082596">
                <a:off x="2025072" y="2687356"/>
                <a:ext cx="1243096" cy="369332"/>
              </a:xfrm>
              <a:prstGeom prst="rect">
                <a:avLst/>
              </a:prstGeom>
              <a:blipFill>
                <a:blip r:embed="rId6"/>
                <a:stretch>
                  <a:fillRect/>
                </a:stretch>
              </a:blipFill>
            </p:spPr>
            <p:txBody>
              <a:bodyPr/>
              <a:lstStyle/>
              <a:p>
                <a:r>
                  <a:rPr lang="en-US">
                    <a:noFill/>
                  </a:rPr>
                  <a:t> </a:t>
                </a:r>
              </a:p>
            </p:txBody>
          </p:sp>
        </mc:Fallback>
      </mc:AlternateContent>
      <p:sp>
        <p:nvSpPr>
          <p:cNvPr id="28" name="Freeform: Shape 27">
            <a:extLst>
              <a:ext uri="{FF2B5EF4-FFF2-40B4-BE49-F238E27FC236}">
                <a16:creationId xmlns:a16="http://schemas.microsoft.com/office/drawing/2014/main" id="{FF17FC5A-1557-4A84-AA18-2495AF93EF29}"/>
              </a:ext>
            </a:extLst>
          </p:cNvPr>
          <p:cNvSpPr/>
          <p:nvPr/>
        </p:nvSpPr>
        <p:spPr>
          <a:xfrm rot="19082092">
            <a:off x="2627593" y="2935609"/>
            <a:ext cx="508676" cy="329222"/>
          </a:xfrm>
          <a:custGeom>
            <a:avLst/>
            <a:gdLst>
              <a:gd name="connsiteX0" fmla="*/ 819150 w 819150"/>
              <a:gd name="connsiteY0" fmla="*/ 249445 h 489925"/>
              <a:gd name="connsiteX1" fmla="*/ 704850 w 819150"/>
              <a:gd name="connsiteY1" fmla="*/ 6558 h 489925"/>
              <a:gd name="connsiteX2" fmla="*/ 576263 w 819150"/>
              <a:gd name="connsiteY2" fmla="*/ 482808 h 489925"/>
              <a:gd name="connsiteX3" fmla="*/ 466725 w 819150"/>
              <a:gd name="connsiteY3" fmla="*/ 1795 h 489925"/>
              <a:gd name="connsiteX4" fmla="*/ 338138 w 819150"/>
              <a:gd name="connsiteY4" fmla="*/ 482808 h 489925"/>
              <a:gd name="connsiteX5" fmla="*/ 238125 w 819150"/>
              <a:gd name="connsiteY5" fmla="*/ 1795 h 489925"/>
              <a:gd name="connsiteX6" fmla="*/ 114300 w 819150"/>
              <a:gd name="connsiteY6" fmla="*/ 482808 h 489925"/>
              <a:gd name="connsiteX7" fmla="*/ 0 w 819150"/>
              <a:gd name="connsiteY7" fmla="*/ 244683 h 48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 h="489925">
                <a:moveTo>
                  <a:pt x="819150" y="249445"/>
                </a:moveTo>
                <a:cubicBezTo>
                  <a:pt x="782240" y="108554"/>
                  <a:pt x="745331" y="-32336"/>
                  <a:pt x="704850" y="6558"/>
                </a:cubicBezTo>
                <a:cubicBezTo>
                  <a:pt x="664369" y="45452"/>
                  <a:pt x="615950" y="483602"/>
                  <a:pt x="576263" y="482808"/>
                </a:cubicBezTo>
                <a:cubicBezTo>
                  <a:pt x="536576" y="482014"/>
                  <a:pt x="506412" y="1795"/>
                  <a:pt x="466725" y="1795"/>
                </a:cubicBezTo>
                <a:cubicBezTo>
                  <a:pt x="427038" y="1795"/>
                  <a:pt x="376238" y="482808"/>
                  <a:pt x="338138" y="482808"/>
                </a:cubicBezTo>
                <a:cubicBezTo>
                  <a:pt x="300038" y="482808"/>
                  <a:pt x="275431" y="1795"/>
                  <a:pt x="238125" y="1795"/>
                </a:cubicBezTo>
                <a:cubicBezTo>
                  <a:pt x="200819" y="1795"/>
                  <a:pt x="153987" y="442327"/>
                  <a:pt x="114300" y="482808"/>
                </a:cubicBezTo>
                <a:cubicBezTo>
                  <a:pt x="74613" y="523289"/>
                  <a:pt x="37306" y="383986"/>
                  <a:pt x="0" y="244683"/>
                </a:cubicBezTo>
              </a:path>
            </a:pathLst>
          </a:cu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9F4A92AE-BC09-4684-BE36-7AC8F4E5D575}"/>
              </a:ext>
            </a:extLst>
          </p:cNvPr>
          <p:cNvCxnSpPr>
            <a:cxnSpLocks/>
          </p:cNvCxnSpPr>
          <p:nvPr/>
        </p:nvCxnSpPr>
        <p:spPr>
          <a:xfrm rot="19082092">
            <a:off x="2581707" y="3332135"/>
            <a:ext cx="13479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18B67F6-28DD-4FDD-BBCD-908F52E26BF2}"/>
              </a:ext>
            </a:extLst>
          </p:cNvPr>
          <p:cNvCxnSpPr>
            <a:cxnSpLocks/>
          </p:cNvCxnSpPr>
          <p:nvPr/>
        </p:nvCxnSpPr>
        <p:spPr>
          <a:xfrm rot="35728" flipV="1">
            <a:off x="3062471" y="2762144"/>
            <a:ext cx="183369" cy="168384"/>
          </a:xfrm>
          <a:prstGeom prst="straightConnector1">
            <a:avLst/>
          </a:prstGeom>
          <a:ln w="25400">
            <a:solidFill>
              <a:srgbClr val="FF0000"/>
            </a:solidFill>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2446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2">
            <a:extLst>
              <a:ext uri="{FF2B5EF4-FFF2-40B4-BE49-F238E27FC236}">
                <a16:creationId xmlns:a16="http://schemas.microsoft.com/office/drawing/2014/main" id="{0EC5ED18-60DF-47DF-98A9-A5F920DDB69A}"/>
              </a:ext>
            </a:extLst>
          </p:cNvPr>
          <p:cNvSpPr>
            <a:spLocks noGrp="1"/>
          </p:cNvSpPr>
          <p:nvPr>
            <p:ph type="sldNum" sz="quarter" idx="12"/>
          </p:nvPr>
        </p:nvSpPr>
        <p:spPr>
          <a:xfrm>
            <a:off x="11620500" y="6489018"/>
            <a:ext cx="538982" cy="365125"/>
          </a:xfrm>
        </p:spPr>
        <p:txBody>
          <a:bodyPr/>
          <a:lstStyle/>
          <a:p>
            <a:fld id="{009814FA-236F-4B59-B245-B408A2B5883A}" type="slidenum">
              <a:rPr lang="en-US" smtClean="0"/>
              <a:t>13</a:t>
            </a:fld>
            <a:endParaRPr lang="en-US" dirty="0"/>
          </a:p>
        </p:txBody>
      </p:sp>
      <p:sp>
        <p:nvSpPr>
          <p:cNvPr id="6" name="Title 1">
            <a:extLst>
              <a:ext uri="{FF2B5EF4-FFF2-40B4-BE49-F238E27FC236}">
                <a16:creationId xmlns:a16="http://schemas.microsoft.com/office/drawing/2014/main" id="{300DDD8C-07B9-4228-8264-8699D0B0D007}"/>
              </a:ext>
            </a:extLst>
          </p:cNvPr>
          <p:cNvSpPr txBox="1">
            <a:spLocks/>
          </p:cNvSpPr>
          <p:nvPr/>
        </p:nvSpPr>
        <p:spPr>
          <a:xfrm>
            <a:off x="0" y="91169"/>
            <a:ext cx="3240904" cy="48101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latin typeface="Arial" panose="020B0604020202020204" pitchFamily="34" charset="0"/>
                <a:cs typeface="Arial" panose="020B0604020202020204" pitchFamily="34" charset="0"/>
              </a:rPr>
              <a:t>Bolometer calibration</a:t>
            </a:r>
          </a:p>
        </p:txBody>
      </p:sp>
      <p:pic>
        <p:nvPicPr>
          <p:cNvPr id="8" name="Picture 7">
            <a:extLst>
              <a:ext uri="{FF2B5EF4-FFF2-40B4-BE49-F238E27FC236}">
                <a16:creationId xmlns:a16="http://schemas.microsoft.com/office/drawing/2014/main" id="{DF4DAA9E-7806-422A-8C0A-6B1F518E69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445" y="960443"/>
            <a:ext cx="4542943" cy="4937114"/>
          </a:xfrm>
          <a:prstGeom prst="rect">
            <a:avLst/>
          </a:prstGeom>
        </p:spPr>
      </p:pic>
      <p:pic>
        <p:nvPicPr>
          <p:cNvPr id="11" name="그림 7">
            <a:extLst>
              <a:ext uri="{FF2B5EF4-FFF2-40B4-BE49-F238E27FC236}">
                <a16:creationId xmlns:a16="http://schemas.microsoft.com/office/drawing/2014/main" id="{1AACB9F5-21BF-4116-AFF3-6AE7B1E687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0488" y="1444408"/>
            <a:ext cx="6989503" cy="4102534"/>
          </a:xfrm>
          <a:prstGeom prst="rect">
            <a:avLst/>
          </a:prstGeom>
        </p:spPr>
      </p:pic>
    </p:spTree>
    <p:extLst>
      <p:ext uri="{BB962C8B-B14F-4D97-AF65-F5344CB8AC3E}">
        <p14:creationId xmlns:p14="http://schemas.microsoft.com/office/powerpoint/2010/main" val="285415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2">
            <a:extLst>
              <a:ext uri="{FF2B5EF4-FFF2-40B4-BE49-F238E27FC236}">
                <a16:creationId xmlns:a16="http://schemas.microsoft.com/office/drawing/2014/main" id="{0EC5ED18-60DF-47DF-98A9-A5F920DDB69A}"/>
              </a:ext>
            </a:extLst>
          </p:cNvPr>
          <p:cNvSpPr>
            <a:spLocks noGrp="1"/>
          </p:cNvSpPr>
          <p:nvPr>
            <p:ph type="sldNum" sz="quarter" idx="12"/>
          </p:nvPr>
        </p:nvSpPr>
        <p:spPr>
          <a:xfrm>
            <a:off x="11620500" y="6489018"/>
            <a:ext cx="538982" cy="365125"/>
          </a:xfrm>
        </p:spPr>
        <p:txBody>
          <a:bodyPr/>
          <a:lstStyle/>
          <a:p>
            <a:fld id="{009814FA-236F-4B59-B245-B408A2B5883A}" type="slidenum">
              <a:rPr lang="en-US" smtClean="0"/>
              <a:t>14</a:t>
            </a:fld>
            <a:endParaRPr lang="en-US" dirty="0"/>
          </a:p>
        </p:txBody>
      </p:sp>
      <p:sp>
        <p:nvSpPr>
          <p:cNvPr id="6" name="Title 1">
            <a:extLst>
              <a:ext uri="{FF2B5EF4-FFF2-40B4-BE49-F238E27FC236}">
                <a16:creationId xmlns:a16="http://schemas.microsoft.com/office/drawing/2014/main" id="{300DDD8C-07B9-4228-8264-8699D0B0D007}"/>
              </a:ext>
            </a:extLst>
          </p:cNvPr>
          <p:cNvSpPr txBox="1">
            <a:spLocks/>
          </p:cNvSpPr>
          <p:nvPr/>
        </p:nvSpPr>
        <p:spPr>
          <a:xfrm>
            <a:off x="0" y="91169"/>
            <a:ext cx="3240904" cy="48101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latin typeface="Arial" panose="020B0604020202020204" pitchFamily="34" charset="0"/>
                <a:cs typeface="Arial" panose="020B0604020202020204" pitchFamily="34" charset="0"/>
              </a:rPr>
              <a:t>Bolometer calibration</a:t>
            </a:r>
          </a:p>
        </p:txBody>
      </p:sp>
      <p:pic>
        <p:nvPicPr>
          <p:cNvPr id="7" name="그림 4">
            <a:extLst>
              <a:ext uri="{FF2B5EF4-FFF2-40B4-BE49-F238E27FC236}">
                <a16:creationId xmlns:a16="http://schemas.microsoft.com/office/drawing/2014/main" id="{EEF47501-7EC9-4062-9847-F6406B7A9B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879436"/>
            <a:ext cx="7124808" cy="5099127"/>
          </a:xfrm>
          <a:prstGeom prst="rect">
            <a:avLst/>
          </a:prstGeom>
        </p:spPr>
      </p:pic>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626BBFF3-5A75-4C86-8F47-7EDE83400B35}"/>
                  </a:ext>
                </a:extLst>
              </p:cNvPr>
              <p:cNvSpPr/>
              <p:nvPr/>
            </p:nvSpPr>
            <p:spPr>
              <a:xfrm>
                <a:off x="656340" y="3748781"/>
                <a:ext cx="3137526" cy="390748"/>
              </a:xfrm>
              <a:prstGeom prst="rect">
                <a:avLst/>
              </a:prstGeom>
            </p:spPr>
            <p:txBody>
              <a:bodyPr wrap="none">
                <a:spAutoFit/>
              </a:bodyPr>
              <a:lstStyle/>
              <a:p>
                <a:r>
                  <a:rPr lang="en-US" altLang="ko-KR" dirty="0"/>
                  <a:t>2 x </a:t>
                </a:r>
                <a14:m>
                  <m:oMath xmlns:m="http://schemas.openxmlformats.org/officeDocument/2006/math">
                    <m:sSub>
                      <m:sSubPr>
                        <m:ctrlPr>
                          <a:rPr lang="en-US" altLang="ko-KR" i="1">
                            <a:latin typeface="Cambria Math" panose="02040503050406030204" pitchFamily="18" charset="0"/>
                          </a:rPr>
                        </m:ctrlPr>
                      </m:sSubPr>
                      <m:e>
                        <m:r>
                          <a:rPr lang="en-US" altLang="ko-KR" i="1">
                            <a:latin typeface="Cambria Math" panose="02040503050406030204" pitchFamily="18" charset="0"/>
                          </a:rPr>
                          <m:t>𝐴</m:t>
                        </m:r>
                      </m:e>
                      <m:sub>
                        <m:r>
                          <a:rPr lang="en-US" altLang="ko-KR" i="1">
                            <a:latin typeface="Cambria Math" panose="02040503050406030204" pitchFamily="18" charset="0"/>
                          </a:rPr>
                          <m:t>𝑝</m:t>
                        </m:r>
                      </m:sub>
                    </m:sSub>
                    <m:sSub>
                      <m:sSubPr>
                        <m:ctrlPr>
                          <a:rPr lang="en-US" altLang="ko-KR" i="1">
                            <a:latin typeface="Cambria Math" panose="02040503050406030204" pitchFamily="18" charset="0"/>
                          </a:rPr>
                        </m:ctrlPr>
                      </m:sSubPr>
                      <m:e>
                        <m:r>
                          <a:rPr lang="en-US" altLang="ko-KR" i="1">
                            <a:latin typeface="Cambria Math" panose="02040503050406030204" pitchFamily="18" charset="0"/>
                          </a:rPr>
                          <m:t>𝐴</m:t>
                        </m:r>
                      </m:e>
                      <m:sub>
                        <m:r>
                          <a:rPr lang="en-US" altLang="ko-KR" i="1">
                            <a:latin typeface="Cambria Math" panose="02040503050406030204" pitchFamily="18" charset="0"/>
                          </a:rPr>
                          <m:t>𝑠</m:t>
                        </m:r>
                      </m:sub>
                    </m:sSub>
                    <m:func>
                      <m:funcPr>
                        <m:ctrlPr>
                          <a:rPr lang="en-US" altLang="ko-KR" i="1">
                            <a:latin typeface="Cambria Math" panose="02040503050406030204" pitchFamily="18" charset="0"/>
                          </a:rPr>
                        </m:ctrlPr>
                      </m:funcPr>
                      <m:fName>
                        <m:r>
                          <m:rPr>
                            <m:sty m:val="p"/>
                          </m:rPr>
                          <a:rPr lang="en-US" altLang="ko-KR">
                            <a:latin typeface="Cambria Math" panose="02040503050406030204" pitchFamily="18" charset="0"/>
                          </a:rPr>
                          <m:t>cos</m:t>
                        </m:r>
                      </m:fName>
                      <m:e>
                        <m:sSub>
                          <m:sSubPr>
                            <m:ctrlPr>
                              <a:rPr lang="en-US" altLang="ko-KR" i="1">
                                <a:latin typeface="Cambria Math" panose="02040503050406030204" pitchFamily="18" charset="0"/>
                              </a:rPr>
                            </m:ctrlPr>
                          </m:sSubPr>
                          <m:e>
                            <m:r>
                              <a:rPr lang="en-US" altLang="ko-KR" i="1">
                                <a:latin typeface="Cambria Math" panose="02040503050406030204" pitchFamily="18" charset="0"/>
                              </a:rPr>
                              <m:t>𝜔</m:t>
                            </m:r>
                          </m:e>
                          <m:sub>
                            <m:r>
                              <a:rPr lang="en-US" altLang="ko-KR" i="1">
                                <a:latin typeface="Cambria Math" panose="02040503050406030204" pitchFamily="18" charset="0"/>
                              </a:rPr>
                              <m:t>1</m:t>
                            </m:r>
                          </m:sub>
                        </m:sSub>
                        <m:r>
                          <a:rPr lang="en-US" altLang="ko-KR" i="1">
                            <a:latin typeface="Cambria Math" panose="02040503050406030204" pitchFamily="18" charset="0"/>
                          </a:rPr>
                          <m:t>𝑡</m:t>
                        </m:r>
                      </m:e>
                    </m:func>
                    <m:func>
                      <m:funcPr>
                        <m:ctrlPr>
                          <a:rPr lang="en-US" altLang="ko-KR" i="1">
                            <a:latin typeface="Cambria Math" panose="02040503050406030204" pitchFamily="18" charset="0"/>
                          </a:rPr>
                        </m:ctrlPr>
                      </m:funcPr>
                      <m:fName>
                        <m:r>
                          <m:rPr>
                            <m:sty m:val="p"/>
                          </m:rPr>
                          <a:rPr lang="en-US" altLang="ko-KR">
                            <a:latin typeface="Cambria Math" panose="02040503050406030204" pitchFamily="18" charset="0"/>
                          </a:rPr>
                          <m:t>cos</m:t>
                        </m:r>
                      </m:fName>
                      <m:e>
                        <m:r>
                          <a:rPr lang="en-US" altLang="ko-KR" i="1">
                            <a:latin typeface="Cambria Math" panose="02040503050406030204" pitchFamily="18" charset="0"/>
                          </a:rPr>
                          <m:t>(</m:t>
                        </m:r>
                        <m:sSub>
                          <m:sSubPr>
                            <m:ctrlPr>
                              <a:rPr lang="en-US" altLang="ko-KR" i="1">
                                <a:latin typeface="Cambria Math" panose="02040503050406030204" pitchFamily="18" charset="0"/>
                              </a:rPr>
                            </m:ctrlPr>
                          </m:sSubPr>
                          <m:e>
                            <m:r>
                              <a:rPr lang="en-US" altLang="ko-KR" i="1">
                                <a:latin typeface="Cambria Math" panose="02040503050406030204" pitchFamily="18" charset="0"/>
                              </a:rPr>
                              <m:t>𝜔</m:t>
                            </m:r>
                          </m:e>
                          <m:sub>
                            <m:r>
                              <a:rPr lang="en-US" altLang="ko-KR" i="1">
                                <a:latin typeface="Cambria Math" panose="02040503050406030204" pitchFamily="18" charset="0"/>
                              </a:rPr>
                              <m:t>2</m:t>
                            </m:r>
                          </m:sub>
                        </m:sSub>
                        <m:r>
                          <a:rPr lang="en-US" altLang="ko-KR" i="1">
                            <a:latin typeface="Cambria Math" panose="02040503050406030204" pitchFamily="18" charset="0"/>
                          </a:rPr>
                          <m:t>𝑡</m:t>
                        </m:r>
                        <m:r>
                          <a:rPr lang="en-US" altLang="ko-KR" i="1">
                            <a:latin typeface="Cambria Math" panose="02040503050406030204" pitchFamily="18" charset="0"/>
                          </a:rPr>
                          <m:t>+</m:t>
                        </m:r>
                        <m:r>
                          <a:rPr lang="en-US" altLang="ko-KR" i="1">
                            <a:latin typeface="Cambria Math" panose="02040503050406030204" pitchFamily="18" charset="0"/>
                          </a:rPr>
                          <m:t>𝜙</m:t>
                        </m:r>
                        <m:r>
                          <a:rPr lang="en-US" altLang="ko-KR" i="1">
                            <a:latin typeface="Cambria Math" panose="02040503050406030204" pitchFamily="18" charset="0"/>
                          </a:rPr>
                          <m:t>)</m:t>
                        </m:r>
                      </m:e>
                    </m:func>
                  </m:oMath>
                </a14:m>
                <a:endParaRPr lang="en-US" dirty="0"/>
              </a:p>
            </p:txBody>
          </p:sp>
        </mc:Choice>
        <mc:Fallback xmlns="">
          <p:sp>
            <p:nvSpPr>
              <p:cNvPr id="2" name="Rectangle 1">
                <a:extLst>
                  <a:ext uri="{FF2B5EF4-FFF2-40B4-BE49-F238E27FC236}">
                    <a16:creationId xmlns:a16="http://schemas.microsoft.com/office/drawing/2014/main" id="{626BBFF3-5A75-4C86-8F47-7EDE83400B35}"/>
                  </a:ext>
                </a:extLst>
              </p:cNvPr>
              <p:cNvSpPr>
                <a:spLocks noRot="1" noChangeAspect="1" noMove="1" noResize="1" noEditPoints="1" noAdjustHandles="1" noChangeArrowheads="1" noChangeShapeType="1" noTextEdit="1"/>
              </p:cNvSpPr>
              <p:nvPr/>
            </p:nvSpPr>
            <p:spPr>
              <a:xfrm>
                <a:off x="656340" y="3748781"/>
                <a:ext cx="3137526" cy="390748"/>
              </a:xfrm>
              <a:prstGeom prst="rect">
                <a:avLst/>
              </a:prstGeom>
              <a:blipFill>
                <a:blip r:embed="rId4"/>
                <a:stretch>
                  <a:fillRect l="-1751" t="-7813" b="-20313"/>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8C0B1C33-8728-40B6-8C4E-904EB83003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1972" y="1793033"/>
            <a:ext cx="4095482" cy="1420527"/>
          </a:xfrm>
          <a:prstGeom prst="rect">
            <a:avLst/>
          </a:prstGeom>
        </p:spPr>
      </p:pic>
      <p:cxnSp>
        <p:nvCxnSpPr>
          <p:cNvPr id="4" name="Straight Arrow Connector 3">
            <a:extLst>
              <a:ext uri="{FF2B5EF4-FFF2-40B4-BE49-F238E27FC236}">
                <a16:creationId xmlns:a16="http://schemas.microsoft.com/office/drawing/2014/main" id="{904B6E43-6427-47B1-962B-A02A8545252F}"/>
              </a:ext>
            </a:extLst>
          </p:cNvPr>
          <p:cNvCxnSpPr/>
          <p:nvPr/>
        </p:nvCxnSpPr>
        <p:spPr>
          <a:xfrm flipV="1">
            <a:off x="1152659" y="3026535"/>
            <a:ext cx="1101144" cy="6697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83413DB-E924-4FDB-ACCC-4E639F8B0544}"/>
              </a:ext>
            </a:extLst>
          </p:cNvPr>
          <p:cNvCxnSpPr>
            <a:endCxn id="9" idx="2"/>
          </p:cNvCxnSpPr>
          <p:nvPr/>
        </p:nvCxnSpPr>
        <p:spPr>
          <a:xfrm flipV="1">
            <a:off x="1455313" y="3213560"/>
            <a:ext cx="914400" cy="5352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6005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2">
            <a:extLst>
              <a:ext uri="{FF2B5EF4-FFF2-40B4-BE49-F238E27FC236}">
                <a16:creationId xmlns:a16="http://schemas.microsoft.com/office/drawing/2014/main" id="{0EC5ED18-60DF-47DF-98A9-A5F920DDB69A}"/>
              </a:ext>
            </a:extLst>
          </p:cNvPr>
          <p:cNvSpPr>
            <a:spLocks noGrp="1"/>
          </p:cNvSpPr>
          <p:nvPr>
            <p:ph type="sldNum" sz="quarter" idx="12"/>
          </p:nvPr>
        </p:nvSpPr>
        <p:spPr>
          <a:xfrm>
            <a:off x="11620500" y="6489018"/>
            <a:ext cx="538982" cy="365125"/>
          </a:xfrm>
        </p:spPr>
        <p:txBody>
          <a:bodyPr/>
          <a:lstStyle/>
          <a:p>
            <a:fld id="{009814FA-236F-4B59-B245-B408A2B5883A}" type="slidenum">
              <a:rPr lang="en-US" smtClean="0"/>
              <a:t>15</a:t>
            </a:fld>
            <a:endParaRPr lang="en-US" dirty="0"/>
          </a:p>
        </p:txBody>
      </p:sp>
      <p:sp>
        <p:nvSpPr>
          <p:cNvPr id="6" name="Title 1">
            <a:extLst>
              <a:ext uri="{FF2B5EF4-FFF2-40B4-BE49-F238E27FC236}">
                <a16:creationId xmlns:a16="http://schemas.microsoft.com/office/drawing/2014/main" id="{300DDD8C-07B9-4228-8264-8699D0B0D007}"/>
              </a:ext>
            </a:extLst>
          </p:cNvPr>
          <p:cNvSpPr txBox="1">
            <a:spLocks/>
          </p:cNvSpPr>
          <p:nvPr/>
        </p:nvSpPr>
        <p:spPr>
          <a:xfrm>
            <a:off x="0" y="91169"/>
            <a:ext cx="7179972" cy="481013"/>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latin typeface="Arial" panose="020B0604020202020204" pitchFamily="34" charset="0"/>
                <a:cs typeface="Arial" panose="020B0604020202020204" pitchFamily="34" charset="0"/>
              </a:rPr>
              <a:t>Bolometer calibration. </a:t>
            </a:r>
            <a:r>
              <a:rPr lang="en-US" altLang="ko-KR" sz="2400" b="1" dirty="0">
                <a:latin typeface="Arial" panose="020B0604020202020204" pitchFamily="34" charset="0"/>
                <a:cs typeface="Arial" panose="020B0604020202020204" pitchFamily="34" charset="0"/>
              </a:rPr>
              <a:t>Test tone (5.5 GHz + 3Hz) + Pump (5.5 GHz)</a:t>
            </a:r>
            <a:endParaRPr lang="en-US" sz="2400" dirty="0">
              <a:latin typeface="Arial" panose="020B0604020202020204" pitchFamily="34" charset="0"/>
              <a:cs typeface="Arial" panose="020B0604020202020204" pitchFamily="34" charset="0"/>
            </a:endParaRPr>
          </a:p>
        </p:txBody>
      </p:sp>
      <p:pic>
        <p:nvPicPr>
          <p:cNvPr id="11" name="그림 9">
            <a:extLst>
              <a:ext uri="{FF2B5EF4-FFF2-40B4-BE49-F238E27FC236}">
                <a16:creationId xmlns:a16="http://schemas.microsoft.com/office/drawing/2014/main" id="{090F1665-4E4E-4075-8972-58A486A675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6737" y="1075174"/>
            <a:ext cx="9890677" cy="5413844"/>
          </a:xfrm>
          <a:prstGeom prst="rect">
            <a:avLst/>
          </a:prstGeom>
        </p:spPr>
      </p:pic>
    </p:spTree>
    <p:extLst>
      <p:ext uri="{BB962C8B-B14F-4D97-AF65-F5344CB8AC3E}">
        <p14:creationId xmlns:p14="http://schemas.microsoft.com/office/powerpoint/2010/main" val="597801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2">
            <a:extLst>
              <a:ext uri="{FF2B5EF4-FFF2-40B4-BE49-F238E27FC236}">
                <a16:creationId xmlns:a16="http://schemas.microsoft.com/office/drawing/2014/main" id="{0EC5ED18-60DF-47DF-98A9-A5F920DDB69A}"/>
              </a:ext>
            </a:extLst>
          </p:cNvPr>
          <p:cNvSpPr>
            <a:spLocks noGrp="1"/>
          </p:cNvSpPr>
          <p:nvPr>
            <p:ph type="sldNum" sz="quarter" idx="12"/>
          </p:nvPr>
        </p:nvSpPr>
        <p:spPr>
          <a:xfrm>
            <a:off x="11620500" y="6489018"/>
            <a:ext cx="538982" cy="365125"/>
          </a:xfrm>
        </p:spPr>
        <p:txBody>
          <a:bodyPr/>
          <a:lstStyle/>
          <a:p>
            <a:fld id="{009814FA-236F-4B59-B245-B408A2B5883A}" type="slidenum">
              <a:rPr lang="en-US" smtClean="0"/>
              <a:t>16</a:t>
            </a:fld>
            <a:endParaRPr lang="en-US" dirty="0"/>
          </a:p>
        </p:txBody>
      </p:sp>
      <p:sp>
        <p:nvSpPr>
          <p:cNvPr id="6" name="Title 1">
            <a:extLst>
              <a:ext uri="{FF2B5EF4-FFF2-40B4-BE49-F238E27FC236}">
                <a16:creationId xmlns:a16="http://schemas.microsoft.com/office/drawing/2014/main" id="{300DDD8C-07B9-4228-8264-8699D0B0D007}"/>
              </a:ext>
            </a:extLst>
          </p:cNvPr>
          <p:cNvSpPr txBox="1">
            <a:spLocks/>
          </p:cNvSpPr>
          <p:nvPr/>
        </p:nvSpPr>
        <p:spPr>
          <a:xfrm>
            <a:off x="0" y="91169"/>
            <a:ext cx="7179972" cy="481013"/>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latin typeface="Arial" panose="020B0604020202020204" pitchFamily="34" charset="0"/>
                <a:cs typeface="Arial" panose="020B0604020202020204" pitchFamily="34" charset="0"/>
              </a:rPr>
              <a:t>Bolometer calibration. </a:t>
            </a:r>
            <a:r>
              <a:rPr lang="en-US" altLang="ko-KR" sz="2400" b="1" dirty="0">
                <a:latin typeface="Arial" panose="020B0604020202020204" pitchFamily="34" charset="0"/>
                <a:cs typeface="Arial" panose="020B0604020202020204" pitchFamily="34" charset="0"/>
              </a:rPr>
              <a:t>Test tone (5.5 GHz + 3Hz) + Pump (5.5 GHz)</a:t>
            </a:r>
            <a:endParaRPr lang="en-US" sz="2400" dirty="0">
              <a:latin typeface="Arial" panose="020B0604020202020204" pitchFamily="34" charset="0"/>
              <a:cs typeface="Arial" panose="020B0604020202020204" pitchFamily="34" charset="0"/>
            </a:endParaRPr>
          </a:p>
        </p:txBody>
      </p:sp>
      <p:pic>
        <p:nvPicPr>
          <p:cNvPr id="5" name="그림 4">
            <a:extLst>
              <a:ext uri="{FF2B5EF4-FFF2-40B4-BE49-F238E27FC236}">
                <a16:creationId xmlns:a16="http://schemas.microsoft.com/office/drawing/2014/main" id="{E1AE7D03-3D35-4974-9E74-13F4CD1744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623" y="1348783"/>
            <a:ext cx="11429781" cy="4480474"/>
          </a:xfrm>
          <a:prstGeom prst="rect">
            <a:avLst/>
          </a:prstGeom>
        </p:spPr>
      </p:pic>
    </p:spTree>
    <p:extLst>
      <p:ext uri="{BB962C8B-B14F-4D97-AF65-F5344CB8AC3E}">
        <p14:creationId xmlns:p14="http://schemas.microsoft.com/office/powerpoint/2010/main" val="381824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2">
            <a:extLst>
              <a:ext uri="{FF2B5EF4-FFF2-40B4-BE49-F238E27FC236}">
                <a16:creationId xmlns:a16="http://schemas.microsoft.com/office/drawing/2014/main" id="{0EC5ED18-60DF-47DF-98A9-A5F920DDB69A}"/>
              </a:ext>
            </a:extLst>
          </p:cNvPr>
          <p:cNvSpPr>
            <a:spLocks noGrp="1"/>
          </p:cNvSpPr>
          <p:nvPr>
            <p:ph type="sldNum" sz="quarter" idx="12"/>
          </p:nvPr>
        </p:nvSpPr>
        <p:spPr>
          <a:xfrm>
            <a:off x="11620500" y="6489018"/>
            <a:ext cx="538982" cy="365125"/>
          </a:xfrm>
        </p:spPr>
        <p:txBody>
          <a:bodyPr/>
          <a:lstStyle/>
          <a:p>
            <a:fld id="{009814FA-236F-4B59-B245-B408A2B5883A}" type="slidenum">
              <a:rPr lang="en-US" smtClean="0"/>
              <a:t>17</a:t>
            </a:fld>
            <a:endParaRPr lang="en-US" dirty="0"/>
          </a:p>
        </p:txBody>
      </p:sp>
      <p:sp>
        <p:nvSpPr>
          <p:cNvPr id="6" name="Title 1">
            <a:extLst>
              <a:ext uri="{FF2B5EF4-FFF2-40B4-BE49-F238E27FC236}">
                <a16:creationId xmlns:a16="http://schemas.microsoft.com/office/drawing/2014/main" id="{300DDD8C-07B9-4228-8264-8699D0B0D007}"/>
              </a:ext>
            </a:extLst>
          </p:cNvPr>
          <p:cNvSpPr txBox="1">
            <a:spLocks/>
          </p:cNvSpPr>
          <p:nvPr/>
        </p:nvSpPr>
        <p:spPr>
          <a:xfrm>
            <a:off x="0" y="91169"/>
            <a:ext cx="7179972" cy="481013"/>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latin typeface="Arial" panose="020B0604020202020204" pitchFamily="34" charset="0"/>
                <a:cs typeface="Arial" panose="020B0604020202020204" pitchFamily="34" charset="0"/>
              </a:rPr>
              <a:t>Bolometer calibration. </a:t>
            </a:r>
            <a:r>
              <a:rPr lang="en-US" altLang="ko-KR" sz="2400" b="1" dirty="0">
                <a:latin typeface="Arial" panose="020B0604020202020204" pitchFamily="34" charset="0"/>
                <a:cs typeface="Arial" panose="020B0604020202020204" pitchFamily="34" charset="0"/>
              </a:rPr>
              <a:t>Test tone (5.5 GHz + 3Hz) + Pump (5.5 GHz)</a:t>
            </a:r>
            <a:endParaRPr lang="en-US" sz="2400" dirty="0">
              <a:latin typeface="Arial" panose="020B0604020202020204" pitchFamily="34" charset="0"/>
              <a:cs typeface="Arial" panose="020B0604020202020204" pitchFamily="34" charset="0"/>
            </a:endParaRPr>
          </a:p>
        </p:txBody>
      </p:sp>
      <p:pic>
        <p:nvPicPr>
          <p:cNvPr id="7" name="그림 7">
            <a:extLst>
              <a:ext uri="{FF2B5EF4-FFF2-40B4-BE49-F238E27FC236}">
                <a16:creationId xmlns:a16="http://schemas.microsoft.com/office/drawing/2014/main" id="{77A6FDFD-36C9-451B-A3C7-BF81E2A1ED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2736" y="869324"/>
            <a:ext cx="7278514" cy="5545535"/>
          </a:xfrm>
          <a:prstGeom prst="rect">
            <a:avLst/>
          </a:prstGeom>
        </p:spPr>
      </p:pic>
    </p:spTree>
    <p:extLst>
      <p:ext uri="{BB962C8B-B14F-4D97-AF65-F5344CB8AC3E}">
        <p14:creationId xmlns:p14="http://schemas.microsoft.com/office/powerpoint/2010/main" val="986083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2">
            <a:extLst>
              <a:ext uri="{FF2B5EF4-FFF2-40B4-BE49-F238E27FC236}">
                <a16:creationId xmlns:a16="http://schemas.microsoft.com/office/drawing/2014/main" id="{0EC5ED18-60DF-47DF-98A9-A5F920DDB69A}"/>
              </a:ext>
            </a:extLst>
          </p:cNvPr>
          <p:cNvSpPr>
            <a:spLocks noGrp="1"/>
          </p:cNvSpPr>
          <p:nvPr>
            <p:ph type="sldNum" sz="quarter" idx="12"/>
          </p:nvPr>
        </p:nvSpPr>
        <p:spPr>
          <a:xfrm>
            <a:off x="11620500" y="6489018"/>
            <a:ext cx="538982" cy="365125"/>
          </a:xfrm>
        </p:spPr>
        <p:txBody>
          <a:bodyPr/>
          <a:lstStyle/>
          <a:p>
            <a:fld id="{009814FA-236F-4B59-B245-B408A2B5883A}" type="slidenum">
              <a:rPr lang="en-US" smtClean="0"/>
              <a:t>18</a:t>
            </a:fld>
            <a:endParaRPr lang="en-US" dirty="0"/>
          </a:p>
        </p:txBody>
      </p:sp>
      <p:sp>
        <p:nvSpPr>
          <p:cNvPr id="6" name="Title 1">
            <a:extLst>
              <a:ext uri="{FF2B5EF4-FFF2-40B4-BE49-F238E27FC236}">
                <a16:creationId xmlns:a16="http://schemas.microsoft.com/office/drawing/2014/main" id="{300DDD8C-07B9-4228-8264-8699D0B0D007}"/>
              </a:ext>
            </a:extLst>
          </p:cNvPr>
          <p:cNvSpPr txBox="1">
            <a:spLocks/>
          </p:cNvSpPr>
          <p:nvPr/>
        </p:nvSpPr>
        <p:spPr>
          <a:xfrm>
            <a:off x="0" y="91169"/>
            <a:ext cx="7179972" cy="481013"/>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latin typeface="Arial" panose="020B0604020202020204" pitchFamily="34" charset="0"/>
                <a:cs typeface="Arial" panose="020B0604020202020204" pitchFamily="34" charset="0"/>
              </a:rPr>
              <a:t>Bolometer calibration. </a:t>
            </a:r>
            <a:r>
              <a:rPr lang="en-US" altLang="ko-KR" sz="2400" b="1" dirty="0">
                <a:latin typeface="Arial" panose="020B0604020202020204" pitchFamily="34" charset="0"/>
                <a:cs typeface="Arial" panose="020B0604020202020204" pitchFamily="34" charset="0"/>
              </a:rPr>
              <a:t>Test tone (5.5 GHz + 3Hz) + Pump (5.5 GHz)</a:t>
            </a:r>
            <a:endParaRPr lang="en-US" sz="2400" dirty="0">
              <a:latin typeface="Arial" panose="020B0604020202020204" pitchFamily="34" charset="0"/>
              <a:cs typeface="Arial" panose="020B0604020202020204" pitchFamily="34" charset="0"/>
            </a:endParaRPr>
          </a:p>
        </p:txBody>
      </p:sp>
      <p:pic>
        <p:nvPicPr>
          <p:cNvPr id="5" name="그림 5">
            <a:extLst>
              <a:ext uri="{FF2B5EF4-FFF2-40B4-BE49-F238E27FC236}">
                <a16:creationId xmlns:a16="http://schemas.microsoft.com/office/drawing/2014/main" id="{104F1B75-0AAA-49F4-B399-84CF00A30F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2357" y="725364"/>
            <a:ext cx="7765583" cy="5901843"/>
          </a:xfrm>
          <a:prstGeom prst="rect">
            <a:avLst/>
          </a:prstGeom>
        </p:spPr>
      </p:pic>
    </p:spTree>
    <p:extLst>
      <p:ext uri="{BB962C8B-B14F-4D97-AF65-F5344CB8AC3E}">
        <p14:creationId xmlns:p14="http://schemas.microsoft.com/office/powerpoint/2010/main" val="810972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3BDBDB6-9D77-462A-9E2D-7EC9CB199029}"/>
              </a:ext>
            </a:extLst>
          </p:cNvPr>
          <p:cNvSpPr>
            <a:spLocks noGrp="1"/>
          </p:cNvSpPr>
          <p:nvPr>
            <p:ph type="subTitle" idx="1"/>
          </p:nvPr>
        </p:nvSpPr>
        <p:spPr>
          <a:xfrm>
            <a:off x="193183" y="289776"/>
            <a:ext cx="9263483" cy="6452314"/>
          </a:xfrm>
        </p:spPr>
        <p:txBody>
          <a:bodyPr>
            <a:noAutofit/>
          </a:bodyPr>
          <a:lstStyle/>
          <a:p>
            <a:pPr algn="l">
              <a:lnSpc>
                <a:spcPct val="150000"/>
              </a:lnSpc>
            </a:pPr>
            <a:r>
              <a:rPr lang="en-US" altLang="ko-KR" sz="1800" b="1" dirty="0">
                <a:latin typeface="Arial" panose="020B0604020202020204" pitchFamily="34" charset="0"/>
                <a:cs typeface="Arial" panose="020B0604020202020204" pitchFamily="34" charset="0"/>
              </a:rPr>
              <a:t>Summary</a:t>
            </a:r>
          </a:p>
          <a:p>
            <a:pPr marL="285750" indent="-285750" algn="l">
              <a:lnSpc>
                <a:spcPct val="150000"/>
              </a:lnSpc>
              <a:buFontTx/>
              <a:buChar char="-"/>
            </a:pPr>
            <a:r>
              <a:rPr lang="en-US" altLang="ko-KR" sz="1800" dirty="0">
                <a:latin typeface="Arial" panose="020B0604020202020204" pitchFamily="34" charset="0"/>
                <a:cs typeface="Arial" panose="020B0604020202020204" pitchFamily="34" charset="0"/>
              </a:rPr>
              <a:t>The heterodyne method using the power bolometer is shown</a:t>
            </a:r>
          </a:p>
          <a:p>
            <a:pPr marL="285750" indent="-285750" algn="l">
              <a:lnSpc>
                <a:spcPct val="150000"/>
              </a:lnSpc>
              <a:buFontTx/>
              <a:buChar char="-"/>
            </a:pPr>
            <a:r>
              <a:rPr lang="en-US" altLang="ko-KR" sz="1800" dirty="0">
                <a:latin typeface="Arial" panose="020B0604020202020204" pitchFamily="34" charset="0"/>
                <a:cs typeface="Arial" panose="020B0604020202020204" pitchFamily="34" charset="0"/>
              </a:rPr>
              <a:t>The different bolometer working regimes were tested and the equivalent spectral noise 6-8 K was measured </a:t>
            </a:r>
          </a:p>
          <a:p>
            <a:pPr algn="l">
              <a:lnSpc>
                <a:spcPct val="150000"/>
              </a:lnSpc>
            </a:pPr>
            <a:r>
              <a:rPr lang="en-US" altLang="ko-KR" sz="1800" b="1" dirty="0">
                <a:latin typeface="Arial" panose="020B0604020202020204" pitchFamily="34" charset="0"/>
                <a:cs typeface="Arial" panose="020B0604020202020204" pitchFamily="34" charset="0"/>
              </a:rPr>
              <a:t>Future plans</a:t>
            </a:r>
          </a:p>
          <a:p>
            <a:pPr marL="285750" indent="-285750" algn="l">
              <a:lnSpc>
                <a:spcPct val="150000"/>
              </a:lnSpc>
              <a:buFontTx/>
              <a:buChar char="-"/>
            </a:pPr>
            <a:r>
              <a:rPr lang="en-US" altLang="ko-KR" sz="1800" dirty="0">
                <a:latin typeface="Arial" panose="020B0604020202020204" pitchFamily="34" charset="0"/>
                <a:cs typeface="Arial" panose="020B0604020202020204" pitchFamily="34" charset="0"/>
              </a:rPr>
              <a:t>Experiment on  the input thermal noise versus bolometer sensitivity</a:t>
            </a:r>
          </a:p>
          <a:p>
            <a:pPr marL="285750" indent="-285750" algn="l">
              <a:lnSpc>
                <a:spcPct val="150000"/>
              </a:lnSpc>
              <a:buFontTx/>
              <a:buChar char="-"/>
            </a:pPr>
            <a:r>
              <a:rPr lang="en-US" altLang="ko-KR" sz="1800" dirty="0">
                <a:latin typeface="Arial" panose="020B0604020202020204" pitchFamily="34" charset="0"/>
                <a:cs typeface="Arial" panose="020B0604020202020204" pitchFamily="34" charset="0"/>
              </a:rPr>
              <a:t>Spectral noise limit of the bolometer</a:t>
            </a:r>
          </a:p>
          <a:p>
            <a:pPr marL="285750" indent="-285750" algn="l">
              <a:lnSpc>
                <a:spcPct val="150000"/>
              </a:lnSpc>
              <a:buFontTx/>
              <a:buChar char="-"/>
            </a:pPr>
            <a:r>
              <a:rPr lang="en-US" altLang="ko-KR" sz="1800" dirty="0">
                <a:latin typeface="Arial" panose="020B0604020202020204" pitchFamily="34" charset="0"/>
                <a:cs typeface="Arial" panose="020B0604020202020204" pitchFamily="34" charset="0"/>
              </a:rPr>
              <a:t>Bolometer transfer function experiment </a:t>
            </a:r>
          </a:p>
          <a:p>
            <a:pPr marL="285750" indent="-285750" algn="l">
              <a:lnSpc>
                <a:spcPct val="150000"/>
              </a:lnSpc>
              <a:buFontTx/>
              <a:buChar char="-"/>
            </a:pPr>
            <a:r>
              <a:rPr lang="en-US" altLang="ko-KR" sz="1800" dirty="0">
                <a:latin typeface="Arial" panose="020B0604020202020204" pitchFamily="34" charset="0"/>
                <a:cs typeface="Arial" panose="020B0604020202020204" pitchFamily="34" charset="0"/>
              </a:rPr>
              <a:t>SNR gain, equivalently noise temperature spectrum</a:t>
            </a:r>
          </a:p>
          <a:p>
            <a:pPr algn="l"/>
            <a:endParaRPr lang="en-US" sz="18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Thank you for your attention!</a:t>
            </a:r>
          </a:p>
        </p:txBody>
      </p:sp>
    </p:spTree>
    <p:extLst>
      <p:ext uri="{BB962C8B-B14F-4D97-AF65-F5344CB8AC3E}">
        <p14:creationId xmlns:p14="http://schemas.microsoft.com/office/powerpoint/2010/main" val="12281977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39144</TotalTime>
  <Words>1204</Words>
  <Application>Microsoft Office PowerPoint</Application>
  <PresentationFormat>Widescreen</PresentationFormat>
  <Paragraphs>166</Paragraphs>
  <Slides>19</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맑은 고딕</vt:lpstr>
      <vt:lpstr>Airal</vt:lpstr>
      <vt:lpstr>Arial</vt:lpstr>
      <vt:lpstr>Calibri</vt:lpstr>
      <vt:lpstr>Calibri Light</vt:lpstr>
      <vt:lpstr>Cambria Math</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 New principle – power detection</vt:lpstr>
      <vt:lpstr>Zeptojoule NanoBolomer (ZNB)</vt:lpstr>
      <vt:lpstr>Bolometer is based on s/n/s junctions</vt:lpstr>
      <vt:lpstr>Bolometer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ivanov_boris. ivanov_boris.</cp:lastModifiedBy>
  <cp:revision>215</cp:revision>
  <cp:lastPrinted>2026-07-30T07:25:54Z</cp:lastPrinted>
  <dcterms:created xsi:type="dcterms:W3CDTF">2024-04-23T02:15:32Z</dcterms:created>
  <dcterms:modified xsi:type="dcterms:W3CDTF">2026-10-16T01:22:52Z</dcterms:modified>
</cp:coreProperties>
</file>