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78" r:id="rId8"/>
    <p:sldId id="279" r:id="rId9"/>
    <p:sldId id="280" r:id="rId10"/>
    <p:sldId id="282" r:id="rId11"/>
    <p:sldId id="283" r:id="rId12"/>
    <p:sldId id="284" r:id="rId13"/>
    <p:sldId id="260" r:id="rId14"/>
    <p:sldId id="261" r:id="rId15"/>
    <p:sldId id="286" r:id="rId16"/>
    <p:sldId id="262" r:id="rId17"/>
    <p:sldId id="287" r:id="rId18"/>
    <p:sldId id="288" r:id="rId19"/>
    <p:sldId id="289" r:id="rId20"/>
    <p:sldId id="285" r:id="rId21"/>
    <p:sldId id="290" r:id="rId22"/>
    <p:sldId id="263" r:id="rId23"/>
    <p:sldId id="266" r:id="rId24"/>
    <p:sldId id="267" r:id="rId25"/>
    <p:sldId id="291" r:id="rId26"/>
    <p:sldId id="268" r:id="rId27"/>
    <p:sldId id="269" r:id="rId28"/>
    <p:sldId id="292" r:id="rId29"/>
    <p:sldId id="270" r:id="rId30"/>
    <p:sldId id="293" r:id="rId31"/>
    <p:sldId id="298" r:id="rId32"/>
    <p:sldId id="299" r:id="rId33"/>
    <p:sldId id="294" r:id="rId34"/>
    <p:sldId id="295" r:id="rId35"/>
    <p:sldId id="296" r:id="rId36"/>
    <p:sldId id="297" r:id="rId37"/>
    <p:sldId id="301" r:id="rId3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569D1F-7A58-47E7-9D2B-8DA4C8D47EE7}">
          <p14:sldIdLst>
            <p14:sldId id="256"/>
            <p14:sldId id="257"/>
            <p14:sldId id="258"/>
            <p14:sldId id="276"/>
            <p14:sldId id="259"/>
            <p14:sldId id="277"/>
            <p14:sldId id="278"/>
            <p14:sldId id="279"/>
            <p14:sldId id="280"/>
            <p14:sldId id="282"/>
            <p14:sldId id="283"/>
            <p14:sldId id="284"/>
            <p14:sldId id="260"/>
            <p14:sldId id="261"/>
            <p14:sldId id="286"/>
            <p14:sldId id="262"/>
            <p14:sldId id="287"/>
            <p14:sldId id="288"/>
            <p14:sldId id="289"/>
            <p14:sldId id="285"/>
            <p14:sldId id="290"/>
            <p14:sldId id="263"/>
            <p14:sldId id="266"/>
            <p14:sldId id="267"/>
            <p14:sldId id="291"/>
            <p14:sldId id="268"/>
            <p14:sldId id="269"/>
            <p14:sldId id="292"/>
            <p14:sldId id="270"/>
            <p14:sldId id="293"/>
          </p14:sldIdLst>
        </p14:section>
        <p14:section name="Раздел без заголовка" id="{27BD6BA5-AF33-4F41-8582-BFBF982CA7A3}">
          <p14:sldIdLst>
            <p14:sldId id="298"/>
            <p14:sldId id="299"/>
            <p14:sldId id="294"/>
            <p14:sldId id="295"/>
            <p14:sldId id="296"/>
            <p14:sldId id="297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60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008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98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54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96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43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9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59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8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096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3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4D94-2A6F-47BA-B10B-2755215A25D1}" type="datetimeFigureOut">
              <a:rPr lang="uk-UA" smtClean="0"/>
              <a:t>05.02.2015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8962-F7CA-4F2F-8E64-81BD974C22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07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Molybdenum:</a:t>
            </a:r>
            <a:br>
              <a:rPr lang="en-US" dirty="0" smtClean="0"/>
            </a:br>
            <a:r>
              <a:rPr lang="en-US" dirty="0" smtClean="0"/>
              <a:t>properties and production</a:t>
            </a:r>
            <a:endParaRPr lang="uk-UA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Roman Boiko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National University of Life and Environmental Sciences of Ukraine,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Institute for Nuclear Research,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Kyiv, Ukraine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7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Molybdenum </a:t>
            </a:r>
            <a:r>
              <a:rPr lang="en-US" dirty="0"/>
              <a:t>chemistry &amp; </a:t>
            </a:r>
            <a:r>
              <a:rPr lang="en-US" dirty="0" smtClean="0"/>
              <a:t>uses</a:t>
            </a:r>
          </a:p>
          <a:p>
            <a:pPr marL="0" indent="0">
              <a:buNone/>
            </a:pPr>
            <a:r>
              <a:rPr lang="en-US" sz="2400" dirty="0"/>
              <a:t>The chemistry of molybdenum is extraordinarily versatile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oxidation </a:t>
            </a:r>
            <a:r>
              <a:rPr lang="en-US" sz="2400" dirty="0"/>
              <a:t>states from (-II) to (VI), coordination numbers from 4 to </a:t>
            </a:r>
            <a:r>
              <a:rPr lang="en-US" sz="2400" dirty="0" smtClean="0"/>
              <a:t>8</a:t>
            </a:r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very varied </a:t>
            </a:r>
            <a:r>
              <a:rPr lang="en-US" sz="2400" dirty="0" smtClean="0"/>
              <a:t>stereochemistry. </a:t>
            </a:r>
          </a:p>
          <a:p>
            <a:pPr marL="0" indent="0">
              <a:buNone/>
            </a:pPr>
            <a:r>
              <a:rPr lang="en-US" sz="2400" dirty="0" smtClean="0"/>
              <a:t>Materials </a:t>
            </a:r>
            <a:r>
              <a:rPr lang="en-US" sz="2400" dirty="0"/>
              <a:t>made from </a:t>
            </a:r>
            <a:r>
              <a:rPr lang="en-US" sz="2400" dirty="0" smtClean="0"/>
              <a:t>moly chemicals </a:t>
            </a:r>
            <a:r>
              <a:rPr lang="en-US" sz="2400" dirty="0"/>
              <a:t>are</a:t>
            </a:r>
          </a:p>
          <a:p>
            <a:r>
              <a:rPr lang="en-US" sz="2400" dirty="0"/>
              <a:t>Catalysts</a:t>
            </a:r>
          </a:p>
          <a:p>
            <a:r>
              <a:rPr lang="en-US" sz="2400" dirty="0"/>
              <a:t>Lubricants</a:t>
            </a:r>
          </a:p>
          <a:p>
            <a:r>
              <a:rPr lang="en-US" sz="2400" dirty="0"/>
              <a:t>Corrosion inhibitors</a:t>
            </a:r>
          </a:p>
          <a:p>
            <a:r>
              <a:rPr lang="en-US" sz="2400" dirty="0"/>
              <a:t>Paints and surface coatings</a:t>
            </a:r>
          </a:p>
          <a:p>
            <a:r>
              <a:rPr lang="en-US" sz="2400" dirty="0"/>
              <a:t>Smoke suppressors (or suppressants)</a:t>
            </a:r>
          </a:p>
          <a:p>
            <a:r>
              <a:rPr lang="en-US" sz="2400" dirty="0"/>
              <a:t>Pigments</a:t>
            </a:r>
          </a:p>
          <a:p>
            <a:r>
              <a:rPr lang="en-US" sz="2400" dirty="0"/>
              <a:t>Ceramics</a:t>
            </a:r>
          </a:p>
          <a:p>
            <a:r>
              <a:rPr lang="en-US" sz="2400" dirty="0" err="1"/>
              <a:t>Nanomaterials</a:t>
            </a:r>
            <a:endParaRPr lang="en-US" sz="2400" dirty="0"/>
          </a:p>
          <a:p>
            <a:r>
              <a:rPr lang="en-US" sz="2400" dirty="0"/>
              <a:t>Agricultural chemicals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38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Preparative chemistry of </a:t>
            </a:r>
            <a:r>
              <a:rPr lang="en-US" dirty="0" smtClean="0"/>
              <a:t>molybdenum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772601" cy="4392488"/>
          </a:xfrm>
        </p:spPr>
      </p:pic>
      <p:sp>
        <p:nvSpPr>
          <p:cNvPr id="5" name="Прямоугольник 4"/>
          <p:cNvSpPr/>
          <p:nvPr/>
        </p:nvSpPr>
        <p:spPr>
          <a:xfrm>
            <a:off x="5148064" y="1340768"/>
            <a:ext cx="1656184" cy="93610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854746" y="1700808"/>
            <a:ext cx="864096" cy="3600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14090" y="3501008"/>
            <a:ext cx="789558" cy="3600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854746" y="5191100"/>
            <a:ext cx="629022" cy="3261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158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properties of molybdenum and its compounds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458847"/>
              </p:ext>
            </p:extLst>
          </p:nvPr>
        </p:nvGraphicFramePr>
        <p:xfrm>
          <a:off x="1763688" y="1700808"/>
          <a:ext cx="633670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40324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Oxidation state</a:t>
                      </a:r>
                      <a:endParaRPr lang="uk-U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uk-U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[Mo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(CO)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uk-U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uk-U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Mo (metal), Mo(CO)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uk-UA" sz="24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+1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Na[C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Mo]</a:t>
                      </a:r>
                      <a:endParaRPr lang="uk-UA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MoCl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uk-UA" sz="2400" b="0" i="0" kern="1200" baseline="-25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[Mo(CN)]</a:t>
                      </a:r>
                      <a:r>
                        <a:rPr lang="en-US" sz="24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uk-UA" sz="2400" b="0" i="0" kern="1200" baseline="-25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+4</a:t>
                      </a:r>
                      <a:endParaRPr lang="uk-U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MoS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uk-UA" sz="24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MoCl</a:t>
                      </a:r>
                      <a:r>
                        <a:rPr lang="en-US" sz="2400" baseline="-25000" dirty="0" smtClean="0"/>
                        <a:t>5</a:t>
                      </a:r>
                      <a:endParaRPr lang="uk-UA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+6</a:t>
                      </a:r>
                      <a:endParaRPr lang="uk-U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MoO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, Na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MoO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(NH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Mo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…</a:t>
                      </a:r>
                      <a:endParaRPr lang="uk-U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</a:t>
            </a:r>
            <a:r>
              <a:rPr lang="en-US" dirty="0" smtClean="0"/>
              <a:t>Molybdenum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 – stable at room temperature in air, </a:t>
            </a:r>
            <a:r>
              <a:rPr lang="en-US" sz="2400" dirty="0" smtClean="0"/>
              <a:t>interacts</a:t>
            </a:r>
            <a:r>
              <a:rPr lang="en-US" sz="2400" dirty="0" smtClean="0"/>
              <a:t> with some nonmetals at high t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or with oxidizing agents (mineral acids)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 + 2S = MoS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/>
              <a:t>			</a:t>
            </a:r>
            <a:r>
              <a:rPr lang="en-US" sz="2400" i="1" dirty="0" smtClean="0"/>
              <a:t>at 600-700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2Mo + 3O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= 2MoO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/>
              <a:t>			</a:t>
            </a:r>
            <a:r>
              <a:rPr lang="en-US" sz="2400" i="1" dirty="0" smtClean="0"/>
              <a:t>at 600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2Mo + 5Cl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= 2MoCl</a:t>
            </a:r>
            <a:r>
              <a:rPr lang="en-US" sz="2400" baseline="-250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/>
              <a:t>			</a:t>
            </a:r>
            <a:r>
              <a:rPr lang="en-US" sz="2400" i="1" dirty="0" smtClean="0"/>
              <a:t>at 40-100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 + 6HNO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 = MoO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↓ + 6NO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+ 3H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	</a:t>
            </a:r>
            <a:r>
              <a:rPr lang="en-US" sz="2400" i="1" dirty="0" smtClean="0"/>
              <a:t>exothermal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 + 4H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SO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 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[Mo(SO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)O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] + 3SO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+ 2H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021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binary compounds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Among many binary compounds, the following are emphasized</a:t>
            </a:r>
          </a:p>
          <a:p>
            <a:pPr marL="0" indent="0">
              <a:buNone/>
            </a:pPr>
            <a:r>
              <a:rPr lang="en-US" sz="2400" b="1" dirty="0" smtClean="0"/>
              <a:t>MoF</a:t>
            </a:r>
            <a:r>
              <a:rPr lang="en-US" sz="2400" b="1" baseline="-25000" dirty="0" smtClean="0"/>
              <a:t>6</a:t>
            </a:r>
            <a:r>
              <a:rPr lang="en-US" sz="2400" dirty="0" smtClean="0"/>
              <a:t> – molybdenum hexafluoride, white solid or liquid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m.p</a:t>
            </a:r>
            <a:r>
              <a:rPr lang="en-US" sz="2400" dirty="0" smtClean="0"/>
              <a:t>. 17,6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, </a:t>
            </a:r>
            <a:r>
              <a:rPr lang="en-US" sz="2400" dirty="0" err="1" smtClean="0"/>
              <a:t>b.p</a:t>
            </a:r>
            <a:r>
              <a:rPr lang="en-US" sz="2400" dirty="0" smtClean="0"/>
              <a:t>. 33,9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 + 3F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= </a:t>
            </a:r>
            <a:r>
              <a:rPr lang="en-US" sz="2400" dirty="0" smtClean="0">
                <a:solidFill>
                  <a:srgbClr val="0070C0"/>
                </a:solidFill>
              </a:rPr>
              <a:t>MoF</a:t>
            </a:r>
            <a:r>
              <a:rPr lang="en-US" sz="2400" baseline="-25000" dirty="0" smtClean="0">
                <a:solidFill>
                  <a:srgbClr val="0070C0"/>
                </a:solidFill>
              </a:rPr>
              <a:t>6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		</a:t>
            </a:r>
            <a:r>
              <a:rPr lang="en-US" sz="2400" i="1" dirty="0" smtClean="0"/>
              <a:t>at 20-50 </a:t>
            </a:r>
            <a:r>
              <a:rPr lang="en-US" sz="2400" i="1" baseline="30000" dirty="0" err="1"/>
              <a:t>o</a:t>
            </a:r>
            <a:r>
              <a:rPr lang="en-US" sz="2400" i="1" dirty="0" err="1"/>
              <a:t>C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MoF</a:t>
            </a:r>
            <a:r>
              <a:rPr lang="en-US" sz="2400" baseline="-25000" dirty="0">
                <a:solidFill>
                  <a:srgbClr val="0070C0"/>
                </a:solidFill>
              </a:rPr>
              <a:t>6 </a:t>
            </a:r>
            <a:r>
              <a:rPr lang="en-US" sz="2400" baseline="-250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+ 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O = </a:t>
            </a:r>
            <a:r>
              <a:rPr lang="en-US" sz="2400" dirty="0">
                <a:solidFill>
                  <a:srgbClr val="0070C0"/>
                </a:solidFill>
              </a:rPr>
              <a:t>MoO</a:t>
            </a:r>
            <a:r>
              <a:rPr lang="en-US" sz="2400" baseline="-25000" dirty="0">
                <a:solidFill>
                  <a:srgbClr val="0070C0"/>
                </a:solidFill>
              </a:rPr>
              <a:t>3</a:t>
            </a:r>
            <a:r>
              <a:rPr lang="en-US" sz="2400" dirty="0">
                <a:solidFill>
                  <a:srgbClr val="0070C0"/>
                </a:solidFill>
              </a:rPr>
              <a:t>↓</a:t>
            </a:r>
            <a:r>
              <a:rPr lang="en-US" sz="2400" dirty="0" smtClean="0">
                <a:solidFill>
                  <a:srgbClr val="0070C0"/>
                </a:solidFill>
              </a:rPr>
              <a:t> + HF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MoF</a:t>
            </a:r>
            <a:r>
              <a:rPr lang="en-US" sz="2400" baseline="-25000" dirty="0" smtClean="0">
                <a:solidFill>
                  <a:srgbClr val="0070C0"/>
                </a:solidFill>
              </a:rPr>
              <a:t>6 </a:t>
            </a:r>
            <a:r>
              <a:rPr lang="en-US" sz="2400" dirty="0" smtClean="0">
                <a:solidFill>
                  <a:srgbClr val="0070C0"/>
                </a:solidFill>
              </a:rPr>
              <a:t>+ 8NaOH = Na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MO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 + 6NaF + 4H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O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MoCl</a:t>
            </a:r>
            <a:r>
              <a:rPr lang="en-US" sz="2400" b="1" baseline="-25000" dirty="0" smtClean="0"/>
              <a:t>5</a:t>
            </a:r>
            <a:r>
              <a:rPr lang="en-US" sz="2400" dirty="0" smtClean="0"/>
              <a:t> – </a:t>
            </a:r>
            <a:r>
              <a:rPr lang="en-US" sz="2400" dirty="0" err="1" smtClean="0"/>
              <a:t>pentachloride</a:t>
            </a:r>
            <a:r>
              <a:rPr lang="en-US" sz="2400" dirty="0" smtClean="0"/>
              <a:t>, black or dark green solid, high-volatile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m.p</a:t>
            </a:r>
            <a:r>
              <a:rPr lang="en-US" sz="2400" dirty="0"/>
              <a:t>. </a:t>
            </a:r>
            <a:r>
              <a:rPr lang="en-US" sz="2400" dirty="0" smtClean="0"/>
              <a:t>194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, </a:t>
            </a:r>
            <a:r>
              <a:rPr lang="en-US" sz="2400" dirty="0" err="1"/>
              <a:t>b.p</a:t>
            </a:r>
            <a:r>
              <a:rPr lang="en-US" sz="2400" dirty="0"/>
              <a:t>. </a:t>
            </a:r>
            <a:r>
              <a:rPr lang="en-US" sz="2400" dirty="0" smtClean="0"/>
              <a:t>268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MoCl</a:t>
            </a:r>
            <a:r>
              <a:rPr lang="en-US" sz="2400" baseline="-25000" dirty="0">
                <a:solidFill>
                  <a:srgbClr val="0070C0"/>
                </a:solidFill>
              </a:rPr>
              <a:t>5</a:t>
            </a:r>
            <a:r>
              <a:rPr lang="en-US" sz="2400" b="1" baseline="-250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MoCl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 + Cl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/>
              <a:t>		</a:t>
            </a:r>
            <a:r>
              <a:rPr lang="en-US" sz="2400" i="1" dirty="0"/>
              <a:t>at </a:t>
            </a:r>
            <a:r>
              <a:rPr lang="en-US" sz="2400" i="1" dirty="0" smtClean="0"/>
              <a:t>300-350 </a:t>
            </a:r>
            <a:r>
              <a:rPr lang="en-US" sz="2400" i="1" baseline="30000" dirty="0" err="1"/>
              <a:t>o</a:t>
            </a:r>
            <a:r>
              <a:rPr lang="en-US" sz="2400" i="1" dirty="0" err="1"/>
              <a:t>C</a:t>
            </a:r>
            <a:endParaRPr lang="en-US" sz="2400" i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binary compounds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MoS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– </a:t>
            </a:r>
            <a:r>
              <a:rPr lang="en-US" sz="2400" dirty="0" err="1" smtClean="0"/>
              <a:t>molybdenite</a:t>
            </a:r>
            <a:r>
              <a:rPr lang="en-US" sz="2400" dirty="0" smtClean="0"/>
              <a:t>, black powder or grey blue crystals, </a:t>
            </a:r>
          </a:p>
          <a:p>
            <a:pPr marL="0" indent="0">
              <a:buNone/>
            </a:pPr>
            <a:r>
              <a:rPr lang="en-US" sz="2400" dirty="0" err="1" smtClean="0"/>
              <a:t>Molybdenite</a:t>
            </a:r>
            <a:r>
              <a:rPr lang="en-US" sz="2400" dirty="0" smtClean="0"/>
              <a:t> is widely used as a solid lubricant, similar to graphite by the touch.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2MoS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+ 7O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= 2MoO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 + 4SO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 	</a:t>
            </a:r>
            <a:r>
              <a:rPr lang="en-US" sz="2400" i="1" dirty="0" smtClean="0"/>
              <a:t>at 400-600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Mo(CO)</a:t>
            </a:r>
            <a:r>
              <a:rPr lang="en-US" sz="2400" b="1" baseline="-25000" dirty="0" smtClean="0"/>
              <a:t>6</a:t>
            </a:r>
            <a:r>
              <a:rPr lang="en-US" sz="2400" dirty="0" smtClean="0"/>
              <a:t> – molybdenum </a:t>
            </a:r>
            <a:r>
              <a:rPr lang="en-US" sz="2400" dirty="0" err="1" smtClean="0"/>
              <a:t>hexacarbonyl</a:t>
            </a:r>
            <a:r>
              <a:rPr lang="en-US" sz="2400" dirty="0" smtClean="0"/>
              <a:t>, white solid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m.p</a:t>
            </a:r>
            <a:r>
              <a:rPr lang="en-US" sz="2400" dirty="0"/>
              <a:t>. </a:t>
            </a:r>
            <a:r>
              <a:rPr lang="en-US" sz="2400" dirty="0" smtClean="0"/>
              <a:t>148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, </a:t>
            </a:r>
            <a:r>
              <a:rPr lang="en-US" sz="2400" dirty="0" err="1"/>
              <a:t>b.p</a:t>
            </a:r>
            <a:r>
              <a:rPr lang="en-US" sz="2400" dirty="0"/>
              <a:t>. </a:t>
            </a:r>
            <a:r>
              <a:rPr lang="en-US" sz="2400" dirty="0" smtClean="0"/>
              <a:t>155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Mo(CO)</a:t>
            </a:r>
            <a:r>
              <a:rPr lang="en-US" sz="2400" baseline="-25000" dirty="0">
                <a:solidFill>
                  <a:srgbClr val="0070C0"/>
                </a:solidFill>
              </a:rPr>
              <a:t>6</a:t>
            </a:r>
            <a:r>
              <a:rPr lang="en-US" sz="2400" dirty="0">
                <a:solidFill>
                  <a:srgbClr val="0070C0"/>
                </a:solidFill>
              </a:rPr>
              <a:t> = Mo(atomic gas) + </a:t>
            </a:r>
            <a:r>
              <a:rPr lang="en-US" sz="2400" dirty="0" smtClean="0">
                <a:solidFill>
                  <a:srgbClr val="0070C0"/>
                </a:solidFill>
              </a:rPr>
              <a:t>6CO</a:t>
            </a:r>
            <a:r>
              <a:rPr lang="en-US" sz="2400" dirty="0" smtClean="0"/>
              <a:t>    </a:t>
            </a:r>
            <a:r>
              <a:rPr lang="en-US" sz="2400" i="1" dirty="0" smtClean="0"/>
              <a:t>at 155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Mo + 6CO = </a:t>
            </a:r>
            <a:r>
              <a:rPr lang="en-US" sz="2400" dirty="0">
                <a:solidFill>
                  <a:srgbClr val="0070C0"/>
                </a:solidFill>
              </a:rPr>
              <a:t>Mo(CO)</a:t>
            </a:r>
            <a:r>
              <a:rPr lang="en-US" sz="2400" baseline="-25000" dirty="0">
                <a:solidFill>
                  <a:srgbClr val="0070C0"/>
                </a:solidFill>
              </a:rPr>
              <a:t>6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 smtClean="0"/>
              <a:t>at 200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r>
              <a:rPr lang="en-US" sz="2400" i="1" dirty="0" smtClean="0"/>
              <a:t>, under the pressure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3MoCl</a:t>
            </a:r>
            <a:r>
              <a:rPr lang="en-US" sz="2400" baseline="-250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0070C0"/>
                </a:solidFill>
              </a:rPr>
              <a:t> + 6CO + 5Al = 3Mo(CO)</a:t>
            </a:r>
            <a:r>
              <a:rPr lang="en-US" sz="2400" baseline="-25000" dirty="0" smtClean="0">
                <a:solidFill>
                  <a:srgbClr val="0070C0"/>
                </a:solidFill>
              </a:rPr>
              <a:t>6</a:t>
            </a:r>
            <a:r>
              <a:rPr lang="en-US" sz="2400" dirty="0" smtClean="0">
                <a:solidFill>
                  <a:srgbClr val="0070C0"/>
                </a:solidFill>
              </a:rPr>
              <a:t> + 5AlCl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i="1" dirty="0" smtClean="0"/>
              <a:t>at 100 </a:t>
            </a:r>
            <a:r>
              <a:rPr lang="en-US" sz="2400" i="1" baseline="30000" dirty="0" err="1"/>
              <a:t>o</a:t>
            </a:r>
            <a:r>
              <a:rPr lang="en-US" sz="2400" i="1" dirty="0" err="1"/>
              <a:t>C</a:t>
            </a:r>
            <a:r>
              <a:rPr lang="en-US" sz="2400" i="1" dirty="0"/>
              <a:t>, </a:t>
            </a:r>
            <a:r>
              <a:rPr lang="en-US" sz="2400" i="1" dirty="0" smtClean="0"/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231750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oxides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Mo forms series of oxides in which it exists in different oxidation states: Mo</a:t>
            </a:r>
            <a:r>
              <a:rPr lang="en-US" sz="2800" baseline="30000" dirty="0" smtClean="0"/>
              <a:t>4+</a:t>
            </a:r>
            <a:r>
              <a:rPr lang="en-US" sz="2800" dirty="0" smtClean="0"/>
              <a:t> </a:t>
            </a:r>
            <a:r>
              <a:rPr lang="ru-RU" sz="2800" dirty="0" smtClean="0"/>
              <a:t>-</a:t>
            </a:r>
            <a:r>
              <a:rPr lang="en-US" sz="2800" dirty="0" smtClean="0"/>
              <a:t> Mo</a:t>
            </a:r>
            <a:r>
              <a:rPr lang="en-US" sz="2800" baseline="30000" dirty="0" smtClean="0"/>
              <a:t>6+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MoO</a:t>
            </a:r>
            <a:r>
              <a:rPr lang="en-US" sz="2400" b="1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/>
              <a:t> – Mo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Mo</a:t>
            </a:r>
            <a:r>
              <a:rPr lang="en-US" sz="2400" baseline="-25000" dirty="0" smtClean="0"/>
              <a:t>9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26</a:t>
            </a:r>
            <a:r>
              <a:rPr lang="en-US" sz="2400" dirty="0" smtClean="0"/>
              <a:t> – Mo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 – Mo</a:t>
            </a:r>
            <a:r>
              <a:rPr lang="en-US" sz="2400" baseline="-25000" dirty="0" smtClean="0"/>
              <a:t>17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47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800" b="1" dirty="0" smtClean="0">
                <a:solidFill>
                  <a:srgbClr val="99FF33"/>
                </a:solidFill>
              </a:rPr>
              <a:t>MoO</a:t>
            </a:r>
            <a:r>
              <a:rPr lang="en-US" sz="2800" b="1" baseline="-25000" dirty="0" smtClean="0">
                <a:solidFill>
                  <a:srgbClr val="99FF33"/>
                </a:solidFill>
              </a:rPr>
              <a:t>3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Brown</a:t>
            </a:r>
            <a:r>
              <a:rPr lang="en-US" sz="2400" dirty="0" smtClean="0"/>
              <a:t>						         </a:t>
            </a:r>
            <a:r>
              <a:rPr lang="en-US" sz="2400" b="1" dirty="0" smtClean="0">
                <a:solidFill>
                  <a:srgbClr val="92D050"/>
                </a:solidFill>
              </a:rPr>
              <a:t>white or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92D050"/>
                </a:solidFill>
              </a:rPr>
              <a:t>	</a:t>
            </a:r>
            <a:r>
              <a:rPr lang="en-US" sz="2400" b="1" dirty="0" smtClean="0">
                <a:solidFill>
                  <a:srgbClr val="92D050"/>
                </a:solidFill>
              </a:rPr>
              <a:t>					         light green</a:t>
            </a:r>
            <a:endParaRPr lang="en-US" sz="2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MoO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preparation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93300"/>
                </a:solidFill>
              </a:rPr>
              <a:t>Mo + 2H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O = MoO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 + 2H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/>
              <a:t>			</a:t>
            </a:r>
            <a:r>
              <a:rPr lang="en-US" sz="2400" i="1" dirty="0" smtClean="0"/>
              <a:t>700-800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993300"/>
                </a:solidFill>
              </a:rPr>
              <a:t>Mo + 2CO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 = MoO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 + CO</a:t>
            </a:r>
            <a:r>
              <a:rPr lang="en-US" sz="2400" dirty="0" smtClean="0"/>
              <a:t>			</a:t>
            </a:r>
            <a:r>
              <a:rPr lang="en-US" sz="2400" i="1" dirty="0" smtClean="0"/>
              <a:t>1200 </a:t>
            </a:r>
            <a:r>
              <a:rPr lang="en-US" sz="2400" i="1" baseline="30000" dirty="0" err="1"/>
              <a:t>o</a:t>
            </a:r>
            <a:r>
              <a:rPr lang="en-US" sz="2400" i="1" dirty="0" err="1"/>
              <a:t>C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993300"/>
                </a:solidFill>
              </a:rPr>
              <a:t>MoS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 + O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>
                <a:solidFill>
                  <a:srgbClr val="993300"/>
                </a:solidFill>
              </a:rPr>
              <a:t> = </a:t>
            </a:r>
            <a:r>
              <a:rPr lang="en-US" sz="2400" dirty="0">
                <a:solidFill>
                  <a:srgbClr val="993300"/>
                </a:solidFill>
              </a:rPr>
              <a:t>MoO</a:t>
            </a:r>
            <a:r>
              <a:rPr lang="en-US" sz="2400" baseline="-25000" dirty="0">
                <a:solidFill>
                  <a:srgbClr val="993300"/>
                </a:solidFill>
              </a:rPr>
              <a:t>2</a:t>
            </a:r>
            <a:r>
              <a:rPr lang="en-US" sz="2400" dirty="0">
                <a:solidFill>
                  <a:srgbClr val="993300"/>
                </a:solidFill>
              </a:rPr>
              <a:t> </a:t>
            </a:r>
            <a:r>
              <a:rPr lang="en-US" sz="2400" dirty="0" smtClean="0">
                <a:solidFill>
                  <a:srgbClr val="993300"/>
                </a:solidFill>
              </a:rPr>
              <a:t>+ SO</a:t>
            </a:r>
            <a:r>
              <a:rPr lang="en-US" sz="2400" baseline="-25000" dirty="0" smtClean="0">
                <a:solidFill>
                  <a:srgbClr val="993300"/>
                </a:solidFill>
              </a:rPr>
              <a:t>2</a:t>
            </a:r>
            <a:r>
              <a:rPr lang="en-US" sz="2400" dirty="0" smtClean="0"/>
              <a:t>			</a:t>
            </a:r>
          </a:p>
          <a:p>
            <a:pPr marL="0" indent="0">
              <a:buNone/>
            </a:pPr>
            <a:r>
              <a:rPr lang="en-US" sz="2400" dirty="0"/>
              <a:t>Hydrated oxides like </a:t>
            </a:r>
            <a:r>
              <a:rPr lang="en-US" sz="2400" b="1" dirty="0">
                <a:solidFill>
                  <a:srgbClr val="0070C0"/>
                </a:solidFill>
              </a:rPr>
              <a:t>Mo</a:t>
            </a:r>
            <a:r>
              <a:rPr lang="en-US" sz="2400" b="1" baseline="-25000" dirty="0">
                <a:solidFill>
                  <a:srgbClr val="0070C0"/>
                </a:solidFill>
              </a:rPr>
              <a:t>8</a:t>
            </a:r>
            <a:r>
              <a:rPr lang="en-US" sz="2400" b="1" dirty="0">
                <a:solidFill>
                  <a:srgbClr val="0070C0"/>
                </a:solidFill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</a:rPr>
              <a:t>23</a:t>
            </a:r>
            <a:r>
              <a:rPr lang="en-US" sz="2400" b="1" dirty="0">
                <a:solidFill>
                  <a:srgbClr val="0070C0"/>
                </a:solidFill>
              </a:rPr>
              <a:t>•xH</a:t>
            </a:r>
            <a:r>
              <a:rPr lang="en-US" sz="2400" b="1" baseline="-25000" dirty="0">
                <a:solidFill>
                  <a:srgbClr val="0070C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O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0070C0"/>
                </a:solidFill>
              </a:rPr>
              <a:t>Mo</a:t>
            </a:r>
            <a:r>
              <a:rPr lang="en-US" sz="2400" b="1" baseline="-25000" dirty="0">
                <a:solidFill>
                  <a:srgbClr val="0070C0"/>
                </a:solidFill>
              </a:rPr>
              <a:t>4</a:t>
            </a:r>
            <a:r>
              <a:rPr lang="en-US" sz="2400" b="1" dirty="0">
                <a:solidFill>
                  <a:srgbClr val="0070C0"/>
                </a:solidFill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</a:rPr>
              <a:t>11</a:t>
            </a:r>
            <a:r>
              <a:rPr lang="en-US" sz="2400" b="1" dirty="0">
                <a:solidFill>
                  <a:srgbClr val="0070C0"/>
                </a:solidFill>
              </a:rPr>
              <a:t>O•xH</a:t>
            </a:r>
            <a:r>
              <a:rPr lang="en-US" sz="2400" b="1" baseline="-25000" dirty="0">
                <a:solidFill>
                  <a:srgbClr val="0070C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O</a:t>
            </a:r>
            <a:r>
              <a:rPr lang="en-US" sz="2400" dirty="0"/>
              <a:t> are known as “molybdenum blue” that is used in analytical </a:t>
            </a:r>
            <a:r>
              <a:rPr lang="en-US" sz="2400" dirty="0" err="1"/>
              <a:t>chemistrty</a:t>
            </a:r>
            <a:endParaRPr lang="uk-UA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oxides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</a:t>
            </a:r>
            <a:r>
              <a:rPr lang="en-US" sz="2400" dirty="0" err="1" smtClean="0"/>
              <a:t>molybdite</a:t>
            </a:r>
            <a:r>
              <a:rPr lang="en-US" sz="2400" dirty="0" smtClean="0"/>
              <a:t>, white or light green crystalline solid</a:t>
            </a:r>
          </a:p>
          <a:p>
            <a:pPr marL="0" indent="0">
              <a:buNone/>
            </a:pPr>
            <a:r>
              <a:rPr lang="en-US" sz="2400" dirty="0" err="1" smtClean="0"/>
              <a:t>m.p</a:t>
            </a:r>
            <a:r>
              <a:rPr lang="en-US" sz="2400" dirty="0" smtClean="0"/>
              <a:t>. 795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; </a:t>
            </a:r>
            <a:r>
              <a:rPr lang="en-US" sz="2400" dirty="0" err="1" smtClean="0"/>
              <a:t>b.p</a:t>
            </a:r>
            <a:r>
              <a:rPr lang="en-US" sz="2400" dirty="0" smtClean="0"/>
              <a:t>. 1155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; </a:t>
            </a:r>
            <a:r>
              <a:rPr lang="en-US" sz="2400" dirty="0" smtClean="0"/>
              <a:t>very volatile starting from 600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39139"/>
              </p:ext>
            </p:extLst>
          </p:nvPr>
        </p:nvGraphicFramePr>
        <p:xfrm>
          <a:off x="611560" y="2852936"/>
          <a:ext cx="8064894" cy="1010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97022"/>
                <a:gridCol w="1011312"/>
                <a:gridCol w="1011312"/>
                <a:gridCol w="1011312"/>
                <a:gridCol w="1011312"/>
                <a:gridCol w="1011312"/>
                <a:gridCol w="10113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Temperature, </a:t>
                      </a:r>
                      <a:r>
                        <a:rPr lang="en-US" b="1" baseline="30000" dirty="0" err="1" smtClean="0"/>
                        <a:t>o</a:t>
                      </a:r>
                      <a:r>
                        <a:rPr lang="en-US" b="1" dirty="0" err="1" smtClean="0"/>
                        <a:t>C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596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700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820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900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1155</a:t>
                      </a:r>
                      <a:endParaRPr lang="uk-U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Vapor pressure, mm Hg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0,0046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0,356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10,1-12,6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53,9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167,5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760</a:t>
                      </a:r>
                      <a:endParaRPr lang="uk-UA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55352"/>
              </p:ext>
            </p:extLst>
          </p:nvPr>
        </p:nvGraphicFramePr>
        <p:xfrm>
          <a:off x="899592" y="4725144"/>
          <a:ext cx="75184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emSketch" r:id="rId3" imgW="6163200" imgH="1298520" progId="ACD.ChemSketch.20">
                  <p:embed/>
                </p:oleObj>
              </mc:Choice>
              <mc:Fallback>
                <p:oleObj name="ChemSketch" r:id="rId3" imgW="6163200" imgH="1298520" progId="ACD.ChemSketch.20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25144"/>
                        <a:ext cx="75184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4283804"/>
            <a:ext cx="818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(solid) →</a:t>
            </a:r>
            <a:r>
              <a:rPr lang="en-US" sz="2000" dirty="0" err="1" smtClean="0"/>
              <a:t>Heating→Sublimation</a:t>
            </a:r>
            <a:r>
              <a:rPr lang="en-US" sz="2000" dirty="0" smtClean="0"/>
              <a:t> (evaporation)→</a:t>
            </a:r>
            <a:r>
              <a:rPr lang="en-US" sz="2000" dirty="0"/>
              <a:t> </a:t>
            </a:r>
            <a:r>
              <a:rPr lang="en-US" sz="2000" dirty="0" err="1" smtClean="0"/>
              <a:t>Cooling→Comdensing</a:t>
            </a:r>
            <a:endParaRPr lang="uk-U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119562" y="5895561"/>
            <a:ext cx="3078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Needle crystals are condensed</a:t>
            </a:r>
          </a:p>
          <a:p>
            <a:pPr algn="ctr"/>
            <a:r>
              <a:rPr lang="en-US" b="1" dirty="0" smtClean="0"/>
              <a:t>occupying very large volume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00654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oxides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acidic oxide</a:t>
            </a:r>
          </a:p>
          <a:p>
            <a:pPr marL="0" indent="0">
              <a:buNone/>
            </a:pPr>
            <a:r>
              <a:rPr lang="en-US" sz="2400" dirty="0" smtClean="0"/>
              <a:t>corresponding </a:t>
            </a:r>
            <a:r>
              <a:rPr lang="en-US" sz="2400" dirty="0" err="1" smtClean="0"/>
              <a:t>molibdic</a:t>
            </a:r>
            <a:r>
              <a:rPr lang="en-US" sz="2400" dirty="0" smtClean="0"/>
              <a:t> acid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MoO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doesn’t exist</a:t>
            </a:r>
          </a:p>
          <a:p>
            <a:pPr marL="0" indent="0">
              <a:buNone/>
            </a:pPr>
            <a:r>
              <a:rPr lang="en-US" sz="2400" u="sng" dirty="0" smtClean="0"/>
              <a:t>MoO</a:t>
            </a:r>
            <a:r>
              <a:rPr lang="en-US" sz="2400" u="sng" baseline="-25000" dirty="0" smtClean="0"/>
              <a:t>3</a:t>
            </a:r>
            <a:r>
              <a:rPr lang="en-US" sz="2400" u="sng" dirty="0" smtClean="0"/>
              <a:t>•H</a:t>
            </a:r>
            <a:r>
              <a:rPr lang="en-US" sz="2400" u="sng" baseline="-25000" dirty="0" smtClean="0"/>
              <a:t>2</a:t>
            </a:r>
            <a:r>
              <a:rPr lang="en-US" sz="2400" u="sng" dirty="0" smtClean="0"/>
              <a:t>O</a:t>
            </a:r>
            <a:r>
              <a:rPr lang="en-US" sz="2400" dirty="0" smtClean="0"/>
              <a:t>	white crystalline solid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MoO</a:t>
            </a:r>
            <a:r>
              <a:rPr lang="en-US" sz="2200" baseline="-25000" dirty="0" smtClean="0">
                <a:solidFill>
                  <a:srgbClr val="00B050"/>
                </a:solidFill>
              </a:rPr>
              <a:t>4</a:t>
            </a:r>
            <a:r>
              <a:rPr lang="en-US" sz="2200" baseline="30000" dirty="0" smtClean="0">
                <a:solidFill>
                  <a:srgbClr val="00B050"/>
                </a:solidFill>
              </a:rPr>
              <a:t>2-</a:t>
            </a:r>
            <a:r>
              <a:rPr lang="en-US" sz="2200" dirty="0" smtClean="0">
                <a:solidFill>
                  <a:srgbClr val="00B050"/>
                </a:solidFill>
              </a:rPr>
              <a:t> + 2H</a:t>
            </a:r>
            <a:r>
              <a:rPr lang="en-US" sz="2200" baseline="30000" dirty="0" smtClean="0">
                <a:solidFill>
                  <a:srgbClr val="00B050"/>
                </a:solidFill>
              </a:rPr>
              <a:t>+</a:t>
            </a:r>
            <a:r>
              <a:rPr lang="en-US" sz="2200" dirty="0" smtClean="0">
                <a:solidFill>
                  <a:srgbClr val="00B050"/>
                </a:solidFill>
              </a:rPr>
              <a:t> + H</a:t>
            </a:r>
            <a:r>
              <a:rPr lang="en-US" sz="2200" baseline="-25000" dirty="0" smtClean="0">
                <a:solidFill>
                  <a:srgbClr val="00B050"/>
                </a:solidFill>
              </a:rPr>
              <a:t>2</a:t>
            </a:r>
            <a:r>
              <a:rPr lang="en-US" sz="2200" dirty="0" smtClean="0">
                <a:solidFill>
                  <a:srgbClr val="00B050"/>
                </a:solidFill>
              </a:rPr>
              <a:t>O = </a:t>
            </a:r>
            <a:r>
              <a:rPr lang="en-US" sz="2200" dirty="0">
                <a:solidFill>
                  <a:srgbClr val="00B050"/>
                </a:solidFill>
              </a:rPr>
              <a:t>MoO</a:t>
            </a:r>
            <a:r>
              <a:rPr lang="en-US" sz="2200" baseline="-25000" dirty="0">
                <a:solidFill>
                  <a:srgbClr val="00B050"/>
                </a:solidFill>
              </a:rPr>
              <a:t>3</a:t>
            </a:r>
            <a:r>
              <a:rPr lang="en-US" sz="2200" dirty="0">
                <a:solidFill>
                  <a:srgbClr val="00B050"/>
                </a:solidFill>
              </a:rPr>
              <a:t>•H</a:t>
            </a:r>
            <a:r>
              <a:rPr lang="en-US" sz="2200" baseline="-25000" dirty="0">
                <a:solidFill>
                  <a:srgbClr val="00B050"/>
                </a:solidFill>
              </a:rPr>
              <a:t>2</a:t>
            </a:r>
            <a:r>
              <a:rPr lang="en-US" sz="2200" dirty="0">
                <a:solidFill>
                  <a:srgbClr val="00B050"/>
                </a:solidFill>
              </a:rPr>
              <a:t>O </a:t>
            </a:r>
            <a:r>
              <a:rPr lang="en-US" sz="2200" dirty="0" smtClean="0"/>
              <a:t>↓    </a:t>
            </a:r>
            <a:r>
              <a:rPr lang="en-US" sz="2200" i="1" dirty="0" smtClean="0"/>
              <a:t>at room temperature</a:t>
            </a:r>
          </a:p>
          <a:p>
            <a:pPr marL="0" indent="0">
              <a:buNone/>
            </a:pPr>
            <a:r>
              <a:rPr lang="en-US" sz="2400" u="sng" dirty="0" smtClean="0"/>
              <a:t>MoO</a:t>
            </a:r>
            <a:r>
              <a:rPr lang="en-US" sz="2400" u="sng" baseline="-25000" dirty="0" smtClean="0"/>
              <a:t>3</a:t>
            </a:r>
            <a:r>
              <a:rPr lang="en-US" sz="2400" u="sng" dirty="0" smtClean="0"/>
              <a:t>•2H</a:t>
            </a:r>
            <a:r>
              <a:rPr lang="en-US" sz="2400" u="sng" baseline="-25000" dirty="0" smtClean="0"/>
              <a:t>2</a:t>
            </a:r>
            <a:r>
              <a:rPr lang="en-US" sz="2400" u="sng" dirty="0" smtClean="0"/>
              <a:t>O</a:t>
            </a:r>
            <a:r>
              <a:rPr lang="en-US" sz="2400" dirty="0" smtClean="0"/>
              <a:t>	yellow solid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MoO</a:t>
            </a:r>
            <a:r>
              <a:rPr lang="en-US" sz="2200" baseline="-25000" dirty="0">
                <a:solidFill>
                  <a:srgbClr val="00B050"/>
                </a:solidFill>
              </a:rPr>
              <a:t>4</a:t>
            </a:r>
            <a:r>
              <a:rPr lang="en-US" sz="2200" baseline="30000" dirty="0">
                <a:solidFill>
                  <a:srgbClr val="00B050"/>
                </a:solidFill>
              </a:rPr>
              <a:t>2-</a:t>
            </a:r>
            <a:r>
              <a:rPr lang="en-US" sz="2200" dirty="0">
                <a:solidFill>
                  <a:srgbClr val="00B050"/>
                </a:solidFill>
              </a:rPr>
              <a:t> + 2H</a:t>
            </a:r>
            <a:r>
              <a:rPr lang="en-US" sz="2200" baseline="30000" dirty="0">
                <a:solidFill>
                  <a:srgbClr val="00B050"/>
                </a:solidFill>
              </a:rPr>
              <a:t>+</a:t>
            </a:r>
            <a:r>
              <a:rPr lang="en-US" sz="2200" dirty="0">
                <a:solidFill>
                  <a:srgbClr val="00B050"/>
                </a:solidFill>
              </a:rPr>
              <a:t> + </a:t>
            </a:r>
            <a:r>
              <a:rPr lang="en-US" sz="2200" dirty="0" smtClean="0">
                <a:solidFill>
                  <a:srgbClr val="00B050"/>
                </a:solidFill>
              </a:rPr>
              <a:t>2H</a:t>
            </a:r>
            <a:r>
              <a:rPr lang="en-US" sz="2200" baseline="-25000" dirty="0" smtClean="0">
                <a:solidFill>
                  <a:srgbClr val="00B050"/>
                </a:solidFill>
              </a:rPr>
              <a:t>2</a:t>
            </a:r>
            <a:r>
              <a:rPr lang="en-US" sz="2200" dirty="0" smtClean="0">
                <a:solidFill>
                  <a:srgbClr val="00B050"/>
                </a:solidFill>
              </a:rPr>
              <a:t>O = MoO</a:t>
            </a:r>
            <a:r>
              <a:rPr lang="en-US" sz="2200" baseline="-25000" dirty="0" smtClean="0">
                <a:solidFill>
                  <a:srgbClr val="00B050"/>
                </a:solidFill>
              </a:rPr>
              <a:t>3</a:t>
            </a:r>
            <a:r>
              <a:rPr lang="en-US" sz="2200" dirty="0" smtClean="0">
                <a:solidFill>
                  <a:srgbClr val="00B050"/>
                </a:solidFill>
              </a:rPr>
              <a:t>•2H</a:t>
            </a:r>
            <a:r>
              <a:rPr lang="en-US" sz="2200" baseline="-25000" dirty="0" smtClean="0">
                <a:solidFill>
                  <a:srgbClr val="00B050"/>
                </a:solidFill>
              </a:rPr>
              <a:t>2</a:t>
            </a:r>
            <a:r>
              <a:rPr lang="en-US" sz="2200" dirty="0" smtClean="0">
                <a:solidFill>
                  <a:srgbClr val="00B050"/>
                </a:solidFill>
              </a:rPr>
              <a:t>O </a:t>
            </a:r>
            <a:r>
              <a:rPr lang="en-US" sz="2200" dirty="0">
                <a:solidFill>
                  <a:srgbClr val="00B050"/>
                </a:solidFill>
              </a:rPr>
              <a:t>↓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i="1" dirty="0" smtClean="0"/>
              <a:t>at heating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preparation: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Mo + 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 = </a:t>
            </a:r>
            <a:r>
              <a:rPr lang="en-US" sz="2400" b="1" dirty="0" smtClean="0">
                <a:solidFill>
                  <a:srgbClr val="00B050"/>
                </a:solidFill>
              </a:rPr>
              <a:t>MoO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	</a:t>
            </a:r>
            <a:r>
              <a:rPr lang="en-US" sz="2400" i="1" dirty="0" smtClean="0"/>
              <a:t>at 600 </a:t>
            </a:r>
            <a:r>
              <a:rPr lang="en-US" sz="2400" i="1" baseline="30000" dirty="0" err="1" smtClean="0"/>
              <a:t>o</a:t>
            </a:r>
            <a:r>
              <a:rPr lang="en-US" sz="2400" i="1" dirty="0" err="1" smtClean="0"/>
              <a:t>C</a:t>
            </a:r>
            <a:r>
              <a:rPr lang="en-US" sz="2400" i="1" dirty="0" smtClean="0"/>
              <a:t> </a:t>
            </a:r>
            <a:r>
              <a:rPr lang="en-US" sz="2400" i="1" dirty="0"/>
              <a:t>with simultaneous </a:t>
            </a:r>
            <a:r>
              <a:rPr lang="en-US" sz="2400" i="1" dirty="0" smtClean="0"/>
              <a:t>sublimation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Mo + </a:t>
            </a:r>
            <a:r>
              <a:rPr lang="en-US" sz="2400" dirty="0" smtClean="0">
                <a:solidFill>
                  <a:srgbClr val="00B050"/>
                </a:solidFill>
              </a:rPr>
              <a:t>6HNO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MoO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↓ </a:t>
            </a:r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smtClean="0">
                <a:solidFill>
                  <a:srgbClr val="00B050"/>
                </a:solidFill>
              </a:rPr>
              <a:t>6NO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 +2H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O   </a:t>
            </a:r>
            <a:r>
              <a:rPr lang="en-US" sz="2400" i="1" dirty="0" smtClean="0"/>
              <a:t>exothermal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(NH</a:t>
            </a:r>
            <a:r>
              <a:rPr lang="en-US" sz="2400" baseline="-25000" dirty="0" smtClean="0">
                <a:solidFill>
                  <a:srgbClr val="00B050"/>
                </a:solidFill>
              </a:rPr>
              <a:t>4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en-US" sz="2400" baseline="-25000" dirty="0" smtClean="0">
                <a:solidFill>
                  <a:srgbClr val="00B050"/>
                </a:solidFill>
              </a:rPr>
              <a:t>6</a:t>
            </a:r>
            <a:r>
              <a:rPr lang="en-US" sz="2400" dirty="0" smtClean="0">
                <a:solidFill>
                  <a:srgbClr val="00B050"/>
                </a:solidFill>
              </a:rPr>
              <a:t>Mo</a:t>
            </a:r>
            <a:r>
              <a:rPr lang="en-US" sz="2400" baseline="-25000" dirty="0" smtClean="0">
                <a:solidFill>
                  <a:srgbClr val="00B050"/>
                </a:solidFill>
              </a:rPr>
              <a:t>7</a:t>
            </a:r>
            <a:r>
              <a:rPr lang="en-US" sz="2400" dirty="0" smtClean="0">
                <a:solidFill>
                  <a:srgbClr val="00B050"/>
                </a:solidFill>
              </a:rPr>
              <a:t>O</a:t>
            </a:r>
            <a:r>
              <a:rPr lang="en-US" sz="2400" baseline="-25000" dirty="0" smtClean="0">
                <a:solidFill>
                  <a:srgbClr val="00B050"/>
                </a:solidFill>
              </a:rPr>
              <a:t>24</a:t>
            </a:r>
            <a:r>
              <a:rPr lang="en-US" sz="2400" dirty="0" smtClean="0">
                <a:solidFill>
                  <a:srgbClr val="00B050"/>
                </a:solidFill>
              </a:rPr>
              <a:t> + 6HNO</a:t>
            </a:r>
            <a:r>
              <a:rPr lang="en-US" sz="2400" baseline="-25000" dirty="0" smtClean="0">
                <a:solidFill>
                  <a:srgbClr val="00B050"/>
                </a:solidFill>
              </a:rPr>
              <a:t>3(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conc</a:t>
            </a:r>
            <a:r>
              <a:rPr lang="en-US" sz="2400" baseline="-25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00B050"/>
                </a:solidFill>
              </a:rPr>
              <a:t> = 7</a:t>
            </a:r>
            <a:r>
              <a:rPr lang="en-US" sz="2400" b="1" dirty="0" smtClean="0">
                <a:solidFill>
                  <a:srgbClr val="00B050"/>
                </a:solidFill>
              </a:rPr>
              <a:t>MoO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>
                <a:solidFill>
                  <a:srgbClr val="00B050"/>
                </a:solidFill>
              </a:rPr>
              <a:t> ↓ + 6NH</a:t>
            </a:r>
            <a:r>
              <a:rPr lang="en-US" sz="2400" baseline="-25000" dirty="0" smtClean="0">
                <a:solidFill>
                  <a:srgbClr val="00B050"/>
                </a:solidFill>
              </a:rPr>
              <a:t>4</a:t>
            </a:r>
            <a:r>
              <a:rPr lang="en-US" sz="2400" dirty="0" smtClean="0">
                <a:solidFill>
                  <a:srgbClr val="00B050"/>
                </a:solidFill>
              </a:rPr>
              <a:t>NO</a:t>
            </a:r>
            <a:r>
              <a:rPr lang="en-US" sz="2400" baseline="-25000" dirty="0" smtClean="0">
                <a:solidFill>
                  <a:srgbClr val="00B05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Na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MoO</a:t>
            </a:r>
            <a:r>
              <a:rPr lang="en-US" sz="2400" baseline="-25000" dirty="0">
                <a:solidFill>
                  <a:srgbClr val="00B050"/>
                </a:solidFill>
              </a:rPr>
              <a:t>4</a:t>
            </a:r>
            <a:r>
              <a:rPr lang="en-US" sz="2400" dirty="0">
                <a:solidFill>
                  <a:srgbClr val="00B050"/>
                </a:solidFill>
              </a:rPr>
              <a:t> +2HCl + </a:t>
            </a:r>
            <a:r>
              <a:rPr lang="en-US" sz="2400" dirty="0" smtClean="0">
                <a:solidFill>
                  <a:srgbClr val="00B050"/>
                </a:solidFill>
              </a:rPr>
              <a:t>H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O </a:t>
            </a:r>
            <a:r>
              <a:rPr lang="en-US" sz="2400" dirty="0">
                <a:solidFill>
                  <a:srgbClr val="00B05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MoO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400" b="1" dirty="0" smtClean="0">
                <a:solidFill>
                  <a:srgbClr val="00B050"/>
                </a:solidFill>
              </a:rPr>
              <a:t>•H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</a:rPr>
              <a:t>O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↓ + 2NaCl </a:t>
            </a:r>
            <a:r>
              <a:rPr lang="en-US" sz="2400" i="1" dirty="0"/>
              <a:t>at </a:t>
            </a:r>
            <a:r>
              <a:rPr lang="en-US" sz="2400" i="1" dirty="0" smtClean="0"/>
              <a:t>heating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3417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oxides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properties</a:t>
            </a:r>
          </a:p>
          <a:p>
            <a:pPr marL="0" indent="0">
              <a:buNone/>
            </a:pPr>
            <a:r>
              <a:rPr lang="en-US" sz="2400" dirty="0" smtClean="0"/>
              <a:t>solubility in water (in form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MoO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), g/L: 2,05 (20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) pH=4.0-4.5 </a:t>
            </a:r>
          </a:p>
          <a:p>
            <a:pPr marL="0" indent="0">
              <a:buNone/>
            </a:pPr>
            <a:r>
              <a:rPr lang="en-US" sz="2400" u="sng" dirty="0" smtClean="0"/>
              <a:t>With strong acids (</a:t>
            </a:r>
            <a:r>
              <a:rPr lang="en-US" sz="2400" u="sng" dirty="0" err="1" smtClean="0"/>
              <a:t>exept</a:t>
            </a:r>
            <a:r>
              <a:rPr lang="en-US" sz="2400" u="sng" dirty="0" smtClean="0"/>
              <a:t> HNO</a:t>
            </a:r>
            <a:r>
              <a:rPr lang="en-US" sz="2400" u="sng" baseline="-25000" dirty="0" smtClean="0"/>
              <a:t>3</a:t>
            </a:r>
            <a:r>
              <a:rPr lang="en-US" sz="2400" u="sng" dirty="0" smtClean="0"/>
              <a:t>):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MoO</a:t>
            </a:r>
            <a:r>
              <a:rPr lang="en-US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 + </a:t>
            </a:r>
            <a:r>
              <a:rPr lang="en-US" sz="2400" dirty="0" err="1" smtClean="0">
                <a:solidFill>
                  <a:srgbClr val="FF0000"/>
                </a:solidFill>
              </a:rPr>
              <a:t>HCl</a:t>
            </a:r>
            <a:r>
              <a:rPr lang="en-US" sz="2400" baseline="-25000" dirty="0" smtClean="0">
                <a:solidFill>
                  <a:srgbClr val="FF0000"/>
                </a:solidFill>
              </a:rPr>
              <a:t>(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conc</a:t>
            </a:r>
            <a:r>
              <a:rPr lang="en-US" sz="2400" baseline="-250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= 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[MoO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Cl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] + 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MoO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SO</a:t>
            </a:r>
            <a:r>
              <a:rPr lang="en-US" sz="2400" baseline="-25000" dirty="0" smtClean="0">
                <a:solidFill>
                  <a:srgbClr val="FF0000"/>
                </a:solidFill>
              </a:rPr>
              <a:t>4(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conc</a:t>
            </a:r>
            <a:r>
              <a:rPr lang="en-US" sz="2400" baseline="-250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O = H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[MoO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(SO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)]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u="sng" dirty="0" smtClean="0"/>
              <a:t>With alkali: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MoO</a:t>
            </a:r>
            <a:r>
              <a:rPr lang="en-US" sz="2400" baseline="-25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+ </a:t>
            </a:r>
            <a:r>
              <a:rPr lang="en-US" sz="2400" dirty="0" err="1" smtClean="0">
                <a:solidFill>
                  <a:srgbClr val="002060"/>
                </a:solidFill>
              </a:rPr>
              <a:t>NaOH</a:t>
            </a:r>
            <a:r>
              <a:rPr lang="en-US" sz="2400" dirty="0" smtClean="0">
                <a:solidFill>
                  <a:srgbClr val="002060"/>
                </a:solidFill>
              </a:rPr>
              <a:t> = Na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MoO</a:t>
            </a:r>
            <a:r>
              <a:rPr lang="en-US" sz="2400" baseline="-25000" dirty="0" smtClean="0">
                <a:solidFill>
                  <a:srgbClr val="002060"/>
                </a:solidFill>
              </a:rPr>
              <a:t>4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MoO</a:t>
            </a:r>
            <a:r>
              <a:rPr lang="en-US" sz="2400" baseline="-25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+ 2NH</a:t>
            </a:r>
            <a:r>
              <a:rPr lang="en-US" sz="2400" baseline="-25000" dirty="0" smtClean="0">
                <a:solidFill>
                  <a:srgbClr val="002060"/>
                </a:solidFill>
              </a:rPr>
              <a:t>3(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conc</a:t>
            </a:r>
            <a:r>
              <a:rPr lang="en-US" sz="2400" baseline="-25000" dirty="0">
                <a:solidFill>
                  <a:srgbClr val="002060"/>
                </a:solidFill>
              </a:rPr>
              <a:t>)</a:t>
            </a:r>
            <a:r>
              <a:rPr lang="en-US" sz="2400" dirty="0" smtClean="0">
                <a:solidFill>
                  <a:srgbClr val="002060"/>
                </a:solidFill>
              </a:rPr>
              <a:t> + 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= (NH</a:t>
            </a:r>
            <a:r>
              <a:rPr lang="en-US" sz="2400" baseline="-25000" dirty="0" smtClean="0">
                <a:solidFill>
                  <a:srgbClr val="002060"/>
                </a:solidFill>
              </a:rPr>
              <a:t>4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MoO</a:t>
            </a:r>
            <a:r>
              <a:rPr lang="en-US" sz="2400" baseline="-25000" dirty="0" smtClean="0">
                <a:solidFill>
                  <a:srgbClr val="002060"/>
                </a:solidFill>
              </a:rPr>
              <a:t>4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7MoO</a:t>
            </a:r>
            <a:r>
              <a:rPr lang="en-US" sz="2400" baseline="-25000" dirty="0" smtClean="0">
                <a:solidFill>
                  <a:srgbClr val="002060"/>
                </a:solidFill>
              </a:rPr>
              <a:t>3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+ </a:t>
            </a:r>
            <a:r>
              <a:rPr lang="en-US" sz="2400" dirty="0" smtClean="0">
                <a:solidFill>
                  <a:srgbClr val="002060"/>
                </a:solidFill>
              </a:rPr>
              <a:t>6NH</a:t>
            </a:r>
            <a:r>
              <a:rPr lang="en-US" sz="2400" baseline="-25000" dirty="0" smtClean="0">
                <a:solidFill>
                  <a:srgbClr val="002060"/>
                </a:solidFill>
              </a:rPr>
              <a:t>3(diluted)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+ </a:t>
            </a:r>
            <a:r>
              <a:rPr lang="en-US" sz="2400" dirty="0" smtClean="0">
                <a:solidFill>
                  <a:srgbClr val="002060"/>
                </a:solidFill>
              </a:rPr>
              <a:t>3H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= </a:t>
            </a:r>
            <a:r>
              <a:rPr lang="en-US" sz="2400" dirty="0">
                <a:solidFill>
                  <a:srgbClr val="002060"/>
                </a:solidFill>
              </a:rPr>
              <a:t>(NH</a:t>
            </a:r>
            <a:r>
              <a:rPr lang="en-US" sz="2400" baseline="-25000" dirty="0">
                <a:solidFill>
                  <a:srgbClr val="002060"/>
                </a:solidFill>
              </a:rPr>
              <a:t>4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en-US" sz="2400" baseline="-25000" dirty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Mo</a:t>
            </a:r>
            <a:r>
              <a:rPr lang="en-US" sz="2400" baseline="-25000" dirty="0">
                <a:solidFill>
                  <a:srgbClr val="002060"/>
                </a:solidFill>
              </a:rPr>
              <a:t>7</a:t>
            </a:r>
            <a:r>
              <a:rPr lang="en-US" sz="2400" dirty="0">
                <a:solidFill>
                  <a:srgbClr val="002060"/>
                </a:solidFill>
              </a:rPr>
              <a:t>O</a:t>
            </a:r>
            <a:r>
              <a:rPr lang="en-US" sz="2400" baseline="-25000" dirty="0">
                <a:solidFill>
                  <a:srgbClr val="002060"/>
                </a:solidFill>
              </a:rPr>
              <a:t>24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u="sng" dirty="0" smtClean="0"/>
              <a:t>With reducing agents:</a:t>
            </a:r>
          </a:p>
          <a:p>
            <a:pPr marL="0" indent="0">
              <a:buNone/>
            </a:pP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+ Zn + </a:t>
            </a:r>
            <a:r>
              <a:rPr lang="en-US" sz="2400" dirty="0" err="1" smtClean="0"/>
              <a:t>HCl</a:t>
            </a:r>
            <a:r>
              <a:rPr lang="en-US" sz="2400" dirty="0" smtClean="0"/>
              <a:t> = [</a:t>
            </a:r>
            <a:r>
              <a:rPr lang="en-US" sz="2400" b="1" dirty="0" smtClean="0">
                <a:solidFill>
                  <a:srgbClr val="0070C0"/>
                </a:solidFill>
              </a:rPr>
              <a:t>Mo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8</a:t>
            </a:r>
            <a:r>
              <a:rPr lang="en-US" sz="2400" b="1" dirty="0" smtClean="0">
                <a:solidFill>
                  <a:srgbClr val="0070C0"/>
                </a:solidFill>
              </a:rPr>
              <a:t>O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23</a:t>
            </a:r>
            <a:r>
              <a:rPr lang="en-US" sz="2400" b="1" dirty="0" smtClean="0">
                <a:solidFill>
                  <a:srgbClr val="0070C0"/>
                </a:solidFill>
              </a:rPr>
              <a:t>•xH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Mo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b="1" dirty="0" smtClean="0">
                <a:solidFill>
                  <a:srgbClr val="0070C0"/>
                </a:solidFill>
              </a:rPr>
              <a:t>O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11</a:t>
            </a:r>
            <a:r>
              <a:rPr lang="en-US" sz="2400" b="1" dirty="0" smtClean="0">
                <a:solidFill>
                  <a:srgbClr val="0070C0"/>
                </a:solidFill>
              </a:rPr>
              <a:t>O•xH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O]</a:t>
            </a:r>
            <a:r>
              <a:rPr lang="en-US" sz="2400" b="1" dirty="0" smtClean="0"/>
              <a:t> </a:t>
            </a:r>
            <a:r>
              <a:rPr lang="en-US" sz="2400" dirty="0" smtClean="0"/>
              <a:t>+ ZnCl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214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 is molybdenum?</a:t>
            </a:r>
          </a:p>
          <a:p>
            <a:r>
              <a:rPr lang="en-US" dirty="0" smtClean="0"/>
              <a:t>Chemical properties of molybdenum and its compounds</a:t>
            </a:r>
          </a:p>
          <a:p>
            <a:r>
              <a:rPr lang="en-US" dirty="0" smtClean="0"/>
              <a:t>Molybdenum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Own experience working with molybdenum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4649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Molybdates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commonly encountered compounds of molybdenum in its applications are </a:t>
            </a: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dirty="0" err="1"/>
              <a:t>molybdates</a:t>
            </a:r>
            <a:r>
              <a:rPr lang="en-US" sz="2400" dirty="0"/>
              <a:t> (oxidation </a:t>
            </a:r>
            <a:r>
              <a:rPr lang="en-US" sz="2400" dirty="0" smtClean="0"/>
              <a:t>state </a:t>
            </a:r>
            <a:r>
              <a:rPr lang="en-US" sz="2400" dirty="0"/>
              <a:t>VI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There are many </a:t>
            </a:r>
            <a:r>
              <a:rPr lang="en-US" sz="2400" dirty="0" err="1" smtClean="0"/>
              <a:t>molybdates</a:t>
            </a:r>
            <a:r>
              <a:rPr lang="en-US" sz="2400" dirty="0" smtClean="0"/>
              <a:t> that can be classified:</a:t>
            </a:r>
          </a:p>
          <a:p>
            <a:pPr marL="0" indent="0">
              <a:buNone/>
            </a:pPr>
            <a:r>
              <a:rPr lang="en-US" sz="2400" u="sng" dirty="0" err="1" smtClean="0"/>
              <a:t>Monomolybdates</a:t>
            </a:r>
            <a:r>
              <a:rPr lang="en-US" sz="2400" u="sng" dirty="0" smtClean="0"/>
              <a:t> (normal):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	</a:t>
            </a:r>
            <a:r>
              <a:rPr lang="en-US" sz="2400" dirty="0" smtClean="0">
                <a:solidFill>
                  <a:srgbClr val="0070C0"/>
                </a:solidFill>
              </a:rPr>
              <a:t>Na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MoO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;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NH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MoO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;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CaMoO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>
                <a:solidFill>
                  <a:srgbClr val="C00000"/>
                </a:solidFill>
              </a:rPr>
              <a:t>; PbMoO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u="sng" dirty="0" err="1" smtClean="0"/>
              <a:t>Polymolydates</a:t>
            </a:r>
            <a:r>
              <a:rPr lang="en-US" sz="2400" u="sng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 smtClean="0"/>
              <a:t>di-</a:t>
            </a: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NH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Mo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baseline="-25000" dirty="0" smtClean="0">
                <a:solidFill>
                  <a:srgbClr val="0070C0"/>
                </a:solidFill>
              </a:rPr>
              <a:t>7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i="1" dirty="0" err="1" smtClean="0"/>
              <a:t>hepta</a:t>
            </a:r>
            <a:r>
              <a:rPr lang="en-US" sz="2400" i="1" dirty="0" smtClean="0"/>
              <a:t>-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NH</a:t>
            </a:r>
            <a:r>
              <a:rPr lang="en-US" sz="2400" baseline="-25000" dirty="0">
                <a:solidFill>
                  <a:srgbClr val="0070C0"/>
                </a:solidFill>
              </a:rPr>
              <a:t>4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baseline="-25000" dirty="0">
                <a:solidFill>
                  <a:srgbClr val="0070C0"/>
                </a:solidFill>
              </a:rPr>
              <a:t>6</a:t>
            </a:r>
            <a:r>
              <a:rPr lang="en-US" sz="2400" dirty="0">
                <a:solidFill>
                  <a:srgbClr val="0070C0"/>
                </a:solidFill>
              </a:rPr>
              <a:t>Mo</a:t>
            </a:r>
            <a:r>
              <a:rPr lang="en-US" sz="2400" baseline="-25000" dirty="0">
                <a:solidFill>
                  <a:srgbClr val="0070C0"/>
                </a:solidFill>
              </a:rPr>
              <a:t>7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baseline="-25000" dirty="0">
                <a:solidFill>
                  <a:srgbClr val="0070C0"/>
                </a:solidFill>
              </a:rPr>
              <a:t>24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	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 err="1" smtClean="0"/>
              <a:t>octa</a:t>
            </a:r>
            <a:r>
              <a:rPr lang="en-US" sz="2400" i="1" dirty="0" smtClean="0"/>
              <a:t>-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(NH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Mo</a:t>
            </a:r>
            <a:r>
              <a:rPr lang="en-US" sz="2400" baseline="-250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</a:rPr>
              <a:t>26		</a:t>
            </a:r>
            <a:r>
              <a:rPr lang="en-US" sz="2400" dirty="0" smtClean="0">
                <a:solidFill>
                  <a:srgbClr val="FF0000"/>
                </a:solidFill>
              </a:rPr>
              <a:t>low soluble</a:t>
            </a:r>
          </a:p>
          <a:p>
            <a:pPr marL="0" indent="0">
              <a:buNone/>
            </a:pPr>
            <a:r>
              <a:rPr lang="en-US" sz="2000" i="1" dirty="0" smtClean="0"/>
              <a:t>	</a:t>
            </a:r>
            <a:r>
              <a:rPr lang="en-US" sz="2400" i="1" dirty="0" smtClean="0"/>
              <a:t>(tetra-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NH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Mo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</a:rPr>
              <a:t>13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200" dirty="0" smtClean="0"/>
              <a:t>All </a:t>
            </a:r>
            <a:r>
              <a:rPr lang="en-US" sz="2200" dirty="0" err="1" smtClean="0"/>
              <a:t>molybdates</a:t>
            </a:r>
            <a:r>
              <a:rPr lang="en-US" sz="2200" dirty="0" smtClean="0"/>
              <a:t> are colorless or colored </a:t>
            </a:r>
            <a:r>
              <a:rPr lang="en-US" sz="2200" dirty="0" smtClean="0"/>
              <a:t>by </a:t>
            </a:r>
            <a:r>
              <a:rPr lang="en-US" sz="2200" dirty="0" err="1" smtClean="0"/>
              <a:t>cation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rgbClr val="7030A0"/>
                </a:solidFill>
              </a:rPr>
              <a:t>NiMoO</a:t>
            </a:r>
            <a:r>
              <a:rPr lang="en-US" sz="2200" baseline="-25000" dirty="0" smtClean="0">
                <a:solidFill>
                  <a:srgbClr val="7030A0"/>
                </a:solidFill>
              </a:rPr>
              <a:t>4</a:t>
            </a:r>
            <a:r>
              <a:rPr lang="en-US" sz="2200" dirty="0" smtClean="0"/>
              <a:t>; </a:t>
            </a:r>
            <a:r>
              <a:rPr lang="en-US" sz="2200" dirty="0" smtClean="0">
                <a:solidFill>
                  <a:srgbClr val="00B050"/>
                </a:solidFill>
              </a:rPr>
              <a:t>CoMoO</a:t>
            </a:r>
            <a:r>
              <a:rPr lang="en-US" sz="2200" baseline="-25000" dirty="0" smtClean="0">
                <a:solidFill>
                  <a:srgbClr val="00B050"/>
                </a:solidFill>
              </a:rPr>
              <a:t>4</a:t>
            </a:r>
            <a:endParaRPr lang="uk-UA" sz="2200" baseline="-2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5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Molybdates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/>
              <a:t>Normal </a:t>
            </a:r>
            <a:r>
              <a:rPr lang="en-US" sz="2200" dirty="0" err="1" smtClean="0"/>
              <a:t>molybdate</a:t>
            </a:r>
            <a:r>
              <a:rPr lang="en-US" sz="2200" dirty="0" smtClean="0"/>
              <a:t> </a:t>
            </a:r>
            <a:r>
              <a:rPr lang="en-US" sz="2200" dirty="0"/>
              <a:t>crystals contain the discrete tetrahedral [</a:t>
            </a:r>
            <a:r>
              <a:rPr lang="en-US" sz="2200" dirty="0" smtClean="0"/>
              <a:t>MoO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]</a:t>
            </a:r>
            <a:r>
              <a:rPr lang="en-US" sz="2200" baseline="30000" dirty="0" smtClean="0"/>
              <a:t>2-</a:t>
            </a:r>
            <a:r>
              <a:rPr lang="en-US" sz="2200" dirty="0"/>
              <a:t> </a:t>
            </a:r>
            <a:r>
              <a:rPr lang="en-US" sz="2200" dirty="0" smtClean="0"/>
              <a:t>ion while the</a:t>
            </a:r>
            <a:r>
              <a:rPr lang="en-US" sz="2200" dirty="0"/>
              <a:t> </a:t>
            </a:r>
            <a:r>
              <a:rPr lang="en-US" sz="2200" b="1" dirty="0"/>
              <a:t>structures of the </a:t>
            </a:r>
            <a:r>
              <a:rPr lang="en-US" sz="2200" b="1" dirty="0" err="1"/>
              <a:t>polymolybdates</a:t>
            </a:r>
            <a:r>
              <a:rPr lang="en-US" sz="2200" dirty="0"/>
              <a:t> consist of linked </a:t>
            </a:r>
            <a:r>
              <a:rPr lang="en-US" sz="2200" dirty="0" err="1"/>
              <a:t>polyhedra</a:t>
            </a:r>
            <a:r>
              <a:rPr lang="en-US" sz="2200" dirty="0"/>
              <a:t> containing six- and four-, and less commonly five-coordinate </a:t>
            </a:r>
            <a:r>
              <a:rPr lang="en-US" sz="2200" dirty="0" smtClean="0"/>
              <a:t>Mo</a:t>
            </a:r>
            <a:r>
              <a:rPr lang="en-US" sz="2200" baseline="30000" dirty="0" smtClean="0"/>
              <a:t>6+</a:t>
            </a:r>
            <a:endParaRPr lang="uk-UA" sz="2200" baseline="300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3918942" cy="39189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96" y="3717032"/>
            <a:ext cx="4381500" cy="171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0072" y="5210036"/>
            <a:ext cx="378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Structure of the polymeric unit of ammonium </a:t>
            </a:r>
            <a:r>
              <a:rPr lang="en-US" sz="1400" dirty="0" err="1"/>
              <a:t>dimolybdate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511525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Molybdates</a:t>
            </a:r>
            <a:r>
              <a:rPr lang="en-US" dirty="0" smtClean="0"/>
              <a:t> </a:t>
            </a:r>
            <a:r>
              <a:rPr lang="en-US" dirty="0" smtClean="0"/>
              <a:t>in aqueous solution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Existing of specified </a:t>
            </a:r>
            <a:r>
              <a:rPr lang="en-US" sz="2400" dirty="0" err="1" smtClean="0"/>
              <a:t>molybdate</a:t>
            </a:r>
            <a:r>
              <a:rPr lang="en-US" sz="2400" dirty="0" smtClean="0"/>
              <a:t> anion in aqueous solution depends on pH level, temperature and concentration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467070"/>
              </p:ext>
            </p:extLst>
          </p:nvPr>
        </p:nvGraphicFramePr>
        <p:xfrm>
          <a:off x="14041" y="3068960"/>
          <a:ext cx="8922294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emSketch" r:id="rId3" imgW="7400520" imgH="1911240" progId="ACD.ChemSketch.20">
                  <p:embed/>
                </p:oleObj>
              </mc:Choice>
              <mc:Fallback>
                <p:oleObj name="ChemSketch" r:id="rId3" imgW="7400520" imgH="1911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41" y="3068960"/>
                        <a:ext cx="8922294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production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The world's production of molybdenum was 250,000 </a:t>
            </a:r>
            <a:r>
              <a:rPr lang="en-US" sz="2000" dirty="0" err="1" smtClean="0"/>
              <a:t>tonnes</a:t>
            </a:r>
            <a:r>
              <a:rPr lang="en-US" sz="2000" dirty="0"/>
              <a:t> in </a:t>
            </a:r>
            <a:r>
              <a:rPr lang="en-US" sz="2000" dirty="0" smtClean="0"/>
              <a:t>2011:</a:t>
            </a:r>
          </a:p>
          <a:p>
            <a:pPr marL="0" indent="0" algn="ctr">
              <a:buNone/>
            </a:pPr>
            <a:r>
              <a:rPr lang="en-US" sz="2000" dirty="0"/>
              <a:t> </a:t>
            </a:r>
            <a:r>
              <a:rPr lang="en-US" sz="2000" dirty="0" smtClean="0"/>
              <a:t>China</a:t>
            </a:r>
            <a:r>
              <a:rPr lang="en-US" sz="2000" dirty="0"/>
              <a:t> (</a:t>
            </a:r>
            <a:r>
              <a:rPr lang="en-US" sz="2000" dirty="0" smtClean="0"/>
              <a:t>94 </a:t>
            </a:r>
            <a:r>
              <a:rPr lang="en-US" sz="2000" dirty="0" err="1" smtClean="0"/>
              <a:t>kt</a:t>
            </a:r>
            <a:r>
              <a:rPr lang="en-US" sz="2000" dirty="0"/>
              <a:t>), </a:t>
            </a:r>
            <a:r>
              <a:rPr lang="en-US" sz="2000" dirty="0" smtClean="0"/>
              <a:t>US</a:t>
            </a:r>
            <a:r>
              <a:rPr lang="en-US" sz="2000" dirty="0"/>
              <a:t> (</a:t>
            </a:r>
            <a:r>
              <a:rPr lang="en-US" sz="2000" dirty="0" smtClean="0"/>
              <a:t>64 </a:t>
            </a:r>
            <a:r>
              <a:rPr lang="en-US" sz="2000" dirty="0" err="1" smtClean="0"/>
              <a:t>kt</a:t>
            </a:r>
            <a:r>
              <a:rPr lang="en-US" sz="2000" dirty="0"/>
              <a:t>), </a:t>
            </a:r>
            <a:r>
              <a:rPr lang="en-US" sz="2000" dirty="0" smtClean="0"/>
              <a:t>Chile</a:t>
            </a:r>
            <a:r>
              <a:rPr lang="en-US" sz="2000" dirty="0"/>
              <a:t> (</a:t>
            </a:r>
            <a:r>
              <a:rPr lang="en-US" sz="2000" dirty="0" smtClean="0"/>
              <a:t>38 </a:t>
            </a:r>
            <a:r>
              <a:rPr lang="en-US" sz="2000" dirty="0" err="1" smtClean="0"/>
              <a:t>kt</a:t>
            </a:r>
            <a:r>
              <a:rPr lang="en-US" sz="2000" dirty="0" smtClean="0"/>
              <a:t>),Peru</a:t>
            </a:r>
            <a:r>
              <a:rPr lang="en-US" sz="2000" dirty="0"/>
              <a:t> (</a:t>
            </a:r>
            <a:r>
              <a:rPr lang="en-US" sz="2000" dirty="0" smtClean="0"/>
              <a:t>18 </a:t>
            </a:r>
            <a:r>
              <a:rPr lang="en-US" sz="2000" dirty="0" err="1" smtClean="0"/>
              <a:t>kt</a:t>
            </a:r>
            <a:r>
              <a:rPr lang="en-US" sz="2000" dirty="0"/>
              <a:t>) </a:t>
            </a:r>
            <a:r>
              <a:rPr lang="en-US" sz="2000" dirty="0" smtClean="0"/>
              <a:t>Mexico (12 </a:t>
            </a:r>
            <a:r>
              <a:rPr lang="en-US" sz="2000" dirty="0" err="1" smtClean="0"/>
              <a:t>kt</a:t>
            </a:r>
            <a:r>
              <a:rPr lang="en-US" sz="2000" dirty="0" smtClean="0"/>
              <a:t>)</a:t>
            </a:r>
          </a:p>
          <a:p>
            <a:pPr marL="0" indent="0" algn="ctr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total reserves are estimated at 10 million </a:t>
            </a:r>
            <a:r>
              <a:rPr lang="en-US" sz="2000" dirty="0" err="1" smtClean="0"/>
              <a:t>tonnes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(China </a:t>
            </a:r>
            <a:r>
              <a:rPr lang="en-US" sz="2000" dirty="0"/>
              <a:t>(4.3 Mt), US (2.7 Mt) and Chile (1.2 </a:t>
            </a:r>
            <a:r>
              <a:rPr lang="en-US" sz="2000" dirty="0" smtClean="0"/>
              <a:t>Mt))</a:t>
            </a:r>
          </a:p>
          <a:p>
            <a:pPr marL="0" indent="0" algn="ctr">
              <a:buNone/>
            </a:pPr>
            <a:r>
              <a:rPr lang="en-US" sz="2000" dirty="0" smtClean="0"/>
              <a:t>By </a:t>
            </a:r>
            <a:r>
              <a:rPr lang="en-US" sz="2000" dirty="0"/>
              <a:t>continent, 93% of world molybdenum production is </a:t>
            </a:r>
            <a:r>
              <a:rPr lang="en-US" sz="2000" dirty="0" smtClean="0"/>
              <a:t>split </a:t>
            </a:r>
            <a:r>
              <a:rPr lang="en-US" sz="2000" dirty="0"/>
              <a:t>between North America, South America (mainly in Chile), and China. Europe and the rest of Asia (mostly Armenia, Russia, Iran and Mongolia) produce the remainder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96" y="4170190"/>
            <a:ext cx="324036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mines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Molybdenum is contained in various minerals, but only </a:t>
            </a:r>
            <a:r>
              <a:rPr lang="en-US" sz="2000" b="1" dirty="0" err="1"/>
              <a:t>molybdenite</a:t>
            </a:r>
            <a:r>
              <a:rPr lang="en-US" sz="2000" b="1" dirty="0"/>
              <a:t> (MoS</a:t>
            </a:r>
            <a:r>
              <a:rPr lang="en-US" sz="2000" b="1" baseline="-25000" dirty="0"/>
              <a:t>2</a:t>
            </a:r>
            <a:r>
              <a:rPr lang="en-US" sz="2000" b="1" dirty="0"/>
              <a:t>) </a:t>
            </a:r>
            <a:r>
              <a:rPr lang="en-US" sz="2000" dirty="0"/>
              <a:t>is suitable for the industrial production of marketable molybdenum products.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Molybdenite</a:t>
            </a:r>
            <a:r>
              <a:rPr lang="en-US" sz="2000" dirty="0"/>
              <a:t> can occur as the sole mineralization in an ore body, but is often associated with the </a:t>
            </a:r>
            <a:r>
              <a:rPr lang="en-US" sz="2000" dirty="0" err="1"/>
              <a:t>sulphide</a:t>
            </a:r>
            <a:r>
              <a:rPr lang="en-US" sz="2000" dirty="0"/>
              <a:t> minerals of other metals, notably copper. The Mo content of viable ore bodies ranges between 0.01 and 0.25</a:t>
            </a:r>
            <a:r>
              <a:rPr lang="en-US" sz="2000" dirty="0" smtClean="0"/>
              <a:t>%.</a:t>
            </a:r>
          </a:p>
          <a:p>
            <a:pPr marL="0" indent="0">
              <a:buNone/>
            </a:pPr>
            <a:r>
              <a:rPr lang="en-US" sz="2000" u="sng" dirty="0" smtClean="0"/>
              <a:t>Ores classification:</a:t>
            </a:r>
            <a:endParaRPr lang="en-US" sz="2000" u="sng" dirty="0"/>
          </a:p>
          <a:p>
            <a:r>
              <a:rPr lang="en-US" sz="2000" dirty="0"/>
              <a:t>Primary mines, where the recovery of </a:t>
            </a:r>
            <a:r>
              <a:rPr lang="en-US" sz="2000" dirty="0" err="1"/>
              <a:t>molybdenite</a:t>
            </a:r>
            <a:r>
              <a:rPr lang="en-US" sz="2000" dirty="0"/>
              <a:t> is the sole objective;</a:t>
            </a:r>
          </a:p>
          <a:p>
            <a:r>
              <a:rPr lang="en-US" sz="2000" dirty="0"/>
              <a:t>By-product mines, where the recovery of copper-bearing ores is the primary objective, and </a:t>
            </a:r>
            <a:r>
              <a:rPr lang="en-US" sz="2000" dirty="0" err="1"/>
              <a:t>molybdenite</a:t>
            </a:r>
            <a:r>
              <a:rPr lang="en-US" sz="2000" dirty="0"/>
              <a:t> recovery provides additional economic </a:t>
            </a:r>
            <a:r>
              <a:rPr lang="en-US" sz="2000" dirty="0" smtClean="0"/>
              <a:t>value</a:t>
            </a:r>
            <a:endParaRPr lang="en-US" sz="2000" dirty="0"/>
          </a:p>
          <a:p>
            <a:r>
              <a:rPr lang="en-US" sz="2000" dirty="0"/>
              <a:t>Co-product mines, where the commercial viability of the mine requires that both </a:t>
            </a:r>
            <a:r>
              <a:rPr lang="en-US" sz="2000" dirty="0" err="1"/>
              <a:t>molybdenite</a:t>
            </a:r>
            <a:r>
              <a:rPr lang="en-US" sz="2000" dirty="0"/>
              <a:t> and copper-bearing minerals be recovered.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mines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224469" cy="31683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3853402" cy="3240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2080" y="4941168"/>
            <a:ext cx="2323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molybdenite</a:t>
            </a:r>
            <a:r>
              <a:rPr lang="en-US" dirty="0"/>
              <a:t> on quartz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79639" y="4941168"/>
            <a:ext cx="3853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Molybdenum ore; dark gray areas are MoS</a:t>
            </a:r>
            <a:r>
              <a:rPr lang="en-US" baseline="-25000" dirty="0"/>
              <a:t>2</a:t>
            </a:r>
            <a:r>
              <a:rPr lang="en-US" dirty="0"/>
              <a:t>, while light areas are worthless rock called gangue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44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589"/>
            <a:ext cx="6480720" cy="6748403"/>
          </a:xfrm>
        </p:spPr>
      </p:pic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processing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Milling</a:t>
            </a:r>
          </a:p>
          <a:p>
            <a:pPr marL="0" indent="0">
              <a:buNone/>
            </a:pPr>
            <a:r>
              <a:rPr lang="en-US" sz="2000" dirty="0"/>
              <a:t>Ball or rod mills crush and grind the mined ore to fine </a:t>
            </a:r>
            <a:r>
              <a:rPr lang="en-US" sz="2000" dirty="0" smtClean="0"/>
              <a:t>particles (to 10</a:t>
            </a:r>
            <a:r>
              <a:rPr lang="en-US" sz="2000" baseline="30000" dirty="0" smtClean="0"/>
              <a:t>-3 </a:t>
            </a:r>
            <a:r>
              <a:rPr lang="en-US" sz="2000" dirty="0" smtClean="0"/>
              <a:t>mm)</a:t>
            </a:r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olybdenite</a:t>
            </a:r>
            <a:r>
              <a:rPr lang="en-US" sz="2000" dirty="0" smtClean="0"/>
              <a:t> is released from </a:t>
            </a:r>
            <a:r>
              <a:rPr lang="en-US" sz="2000" dirty="0"/>
              <a:t>the gangue (worthless rock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u="sng" dirty="0"/>
              <a:t>Flotation</a:t>
            </a:r>
          </a:p>
          <a:p>
            <a:pPr marL="0" indent="0">
              <a:buNone/>
            </a:pPr>
            <a:r>
              <a:rPr lang="en-US" sz="2000" dirty="0"/>
              <a:t>The milled ore/gangue powder is mixed with a liquid and </a:t>
            </a:r>
            <a:r>
              <a:rPr lang="en-US" sz="2000" dirty="0" smtClean="0"/>
              <a:t>aerated</a:t>
            </a:r>
          </a:p>
          <a:p>
            <a:pPr marL="0" indent="0">
              <a:buNone/>
            </a:pPr>
            <a:r>
              <a:rPr lang="en-US" sz="2000" dirty="0"/>
              <a:t>The less dense ore rises in the </a:t>
            </a:r>
            <a:r>
              <a:rPr lang="en-US" sz="2000" dirty="0" smtClean="0"/>
              <a:t>froth to be collected</a:t>
            </a:r>
          </a:p>
          <a:p>
            <a:pPr marL="0" indent="0">
              <a:buNone/>
            </a:pPr>
            <a:r>
              <a:rPr lang="en-US" sz="2000" dirty="0"/>
              <a:t>The resulting MoS</a:t>
            </a:r>
            <a:r>
              <a:rPr lang="en-US" sz="2000" baseline="-25000" dirty="0"/>
              <a:t>2</a:t>
            </a:r>
            <a:r>
              <a:rPr lang="en-US" sz="2000" dirty="0"/>
              <a:t> concentrate contains between 85% and 92% MoS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Further </a:t>
            </a:r>
            <a:r>
              <a:rPr lang="en-US" sz="2000" dirty="0"/>
              <a:t>treatment by acid leaching can be used to dissolve impurities like copper and lead if necessary.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processing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Roasting</a:t>
            </a:r>
          </a:p>
          <a:p>
            <a:pPr marL="0" indent="0">
              <a:buNone/>
            </a:pPr>
            <a:r>
              <a:rPr lang="en-US" sz="2000" dirty="0" smtClean="0"/>
              <a:t>Roasting in </a:t>
            </a:r>
            <a:r>
              <a:rPr lang="en-US" sz="2000" dirty="0"/>
              <a:t>air at temperatures between 500 and </a:t>
            </a:r>
            <a:r>
              <a:rPr lang="en-US" sz="2000" dirty="0" smtClean="0"/>
              <a:t>650 °</a:t>
            </a:r>
            <a:r>
              <a:rPr lang="en-US" sz="2000" dirty="0"/>
              <a:t>C </a:t>
            </a:r>
            <a:r>
              <a:rPr lang="en-US" sz="2000" dirty="0" smtClean="0"/>
              <a:t>converts MoS</a:t>
            </a:r>
            <a:r>
              <a:rPr lang="en-US" sz="2000" baseline="-25000" dirty="0" smtClean="0"/>
              <a:t>2</a:t>
            </a:r>
            <a:r>
              <a:rPr lang="en-US" sz="2000" dirty="0"/>
              <a:t> </a:t>
            </a:r>
            <a:r>
              <a:rPr lang="en-US" sz="2000" dirty="0" smtClean="0"/>
              <a:t>concentrate </a:t>
            </a:r>
            <a:r>
              <a:rPr lang="en-US" sz="2000" dirty="0"/>
              <a:t>into roasted </a:t>
            </a:r>
            <a:r>
              <a:rPr lang="en-US" sz="2000" dirty="0" err="1" smtClean="0"/>
              <a:t>molybdite</a:t>
            </a:r>
            <a:r>
              <a:rPr lang="en-US" sz="2000" dirty="0" smtClean="0"/>
              <a:t> concentrate, also </a:t>
            </a:r>
            <a:r>
              <a:rPr lang="en-US" sz="2000" dirty="0"/>
              <a:t>known as </a:t>
            </a:r>
            <a:r>
              <a:rPr lang="en-US" sz="2000" dirty="0" smtClean="0"/>
              <a:t>tech Mo oxide: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2MoS</a:t>
            </a:r>
            <a:r>
              <a:rPr lang="en-US" sz="2000" baseline="-25000" dirty="0"/>
              <a:t>2</a:t>
            </a:r>
            <a:r>
              <a:rPr lang="en-US" sz="2000" dirty="0"/>
              <a:t> + 7O</a:t>
            </a:r>
            <a:r>
              <a:rPr lang="en-US" sz="2000" baseline="-25000" dirty="0"/>
              <a:t>2 </a:t>
            </a:r>
            <a:r>
              <a:rPr lang="en-US" sz="2000" dirty="0"/>
              <a:t>  → 2MoO</a:t>
            </a:r>
            <a:r>
              <a:rPr lang="en-US" sz="2000" baseline="-25000" dirty="0"/>
              <a:t>3</a:t>
            </a:r>
            <a:r>
              <a:rPr lang="en-US" sz="2000" dirty="0"/>
              <a:t> + 4SO</a:t>
            </a:r>
            <a:r>
              <a:rPr lang="en-US" sz="2000" baseline="-25000" dirty="0"/>
              <a:t>2</a:t>
            </a:r>
            <a:endParaRPr lang="en-US" sz="2000" dirty="0"/>
          </a:p>
          <a:p>
            <a:r>
              <a:rPr lang="en-US" sz="2000" dirty="0"/>
              <a:t>MoS</a:t>
            </a:r>
            <a:r>
              <a:rPr lang="en-US" sz="2000" baseline="-25000" dirty="0"/>
              <a:t>2</a:t>
            </a:r>
            <a:r>
              <a:rPr lang="en-US" sz="2000" dirty="0"/>
              <a:t> + 6MoO</a:t>
            </a:r>
            <a:r>
              <a:rPr lang="en-US" sz="2000" baseline="-25000" dirty="0"/>
              <a:t>3 </a:t>
            </a:r>
            <a:r>
              <a:rPr lang="en-US" sz="2000" dirty="0"/>
              <a:t>  → 7MoO</a:t>
            </a:r>
            <a:r>
              <a:rPr lang="en-US" sz="2000" baseline="-25000" dirty="0"/>
              <a:t>2</a:t>
            </a:r>
            <a:r>
              <a:rPr lang="en-US" sz="2000" dirty="0"/>
              <a:t> + 2SO</a:t>
            </a:r>
            <a:r>
              <a:rPr lang="en-US" sz="2000" baseline="-25000" dirty="0"/>
              <a:t>2</a:t>
            </a:r>
            <a:endParaRPr lang="en-US" sz="2000" dirty="0"/>
          </a:p>
          <a:p>
            <a:r>
              <a:rPr lang="en-US" sz="2000" dirty="0"/>
              <a:t>2MoO</a:t>
            </a:r>
            <a:r>
              <a:rPr lang="en-US" sz="2000" baseline="-25000" dirty="0"/>
              <a:t>2</a:t>
            </a:r>
            <a:r>
              <a:rPr lang="en-US" sz="2000" dirty="0"/>
              <a:t> + O</a:t>
            </a:r>
            <a:r>
              <a:rPr lang="en-US" sz="2000" baseline="-25000" dirty="0"/>
              <a:t>2 </a:t>
            </a:r>
            <a:r>
              <a:rPr lang="en-US" sz="2000" dirty="0"/>
              <a:t>  → 2MoO</a:t>
            </a:r>
            <a:r>
              <a:rPr lang="en-US" sz="2000" baseline="-25000" dirty="0"/>
              <a:t>3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resulting roasted </a:t>
            </a:r>
            <a:r>
              <a:rPr lang="en-US" sz="2000" dirty="0" err="1" smtClean="0"/>
              <a:t>molybdite</a:t>
            </a:r>
            <a:r>
              <a:rPr lang="en-US" sz="2000" dirty="0" smtClean="0"/>
              <a:t> </a:t>
            </a:r>
            <a:r>
              <a:rPr lang="en-US" sz="2000" dirty="0"/>
              <a:t>concentrate typically contains a minimum of 57% </a:t>
            </a:r>
            <a:r>
              <a:rPr lang="en-US" sz="2000" dirty="0" smtClean="0"/>
              <a:t>molybdenum (pure MoO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67% of Mo), </a:t>
            </a:r>
            <a:r>
              <a:rPr lang="en-US" sz="2000" dirty="0"/>
              <a:t>and less than 0.1% sulfur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1935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Molybdenum processing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Upgrading from Tech Oxide</a:t>
            </a:r>
          </a:p>
          <a:p>
            <a:pPr marL="0" indent="0">
              <a:buNone/>
            </a:pPr>
            <a:r>
              <a:rPr lang="en-US" sz="2200" dirty="0"/>
              <a:t>About 25% of the roasted </a:t>
            </a:r>
            <a:r>
              <a:rPr lang="en-US" sz="2200" dirty="0" err="1" smtClean="0"/>
              <a:t>molybdite</a:t>
            </a:r>
            <a:r>
              <a:rPr lang="en-US" sz="2200" dirty="0" smtClean="0"/>
              <a:t> </a:t>
            </a:r>
            <a:r>
              <a:rPr lang="en-US" sz="2200" dirty="0"/>
              <a:t>concentrate produced worldwide is processed into a number of chemical products.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Upgrading </a:t>
            </a:r>
            <a:r>
              <a:rPr lang="en-US" sz="2200" dirty="0"/>
              <a:t>is performed</a:t>
            </a:r>
          </a:p>
          <a:p>
            <a:r>
              <a:rPr lang="en-US" sz="2200" dirty="0"/>
              <a:t>by sublimation to produce pure molybdic oxide </a:t>
            </a:r>
            <a:r>
              <a:rPr lang="en-US" sz="2200" dirty="0" smtClean="0"/>
              <a:t>MoO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(at 900-1100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C in air flow)</a:t>
            </a:r>
            <a:endParaRPr lang="en-US" sz="2200" dirty="0"/>
          </a:p>
          <a:p>
            <a:r>
              <a:rPr lang="en-US" sz="2200" dirty="0"/>
              <a:t>by wet chemical processes to produce a wide range of pure molybdenum chemicals (mainly molybdic oxides and </a:t>
            </a:r>
            <a:r>
              <a:rPr lang="en-US" sz="2200" dirty="0" err="1"/>
              <a:t>molybdates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molybdenum?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567084" cy="4680520"/>
          </a:xfrm>
        </p:spPr>
      </p:pic>
      <p:sp>
        <p:nvSpPr>
          <p:cNvPr id="7" name="Скругленный прямоугольник 6"/>
          <p:cNvSpPr/>
          <p:nvPr/>
        </p:nvSpPr>
        <p:spPr>
          <a:xfrm>
            <a:off x="2699792" y="3356992"/>
            <a:ext cx="504056" cy="576064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 стрелкой 8"/>
          <p:cNvCxnSpPr>
            <a:stCxn id="7" idx="0"/>
          </p:cNvCxnSpPr>
          <p:nvPr/>
        </p:nvCxnSpPr>
        <p:spPr>
          <a:xfrm flipV="1">
            <a:off x="2951820" y="2204864"/>
            <a:ext cx="684076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4484" y="1484783"/>
            <a:ext cx="1053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Mo</a:t>
            </a:r>
            <a:endParaRPr lang="uk-UA" sz="4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37978" y="1161618"/>
            <a:ext cx="16263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1s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   2p</a:t>
            </a:r>
            <a:r>
              <a:rPr lang="en-US" baseline="30000" dirty="0"/>
              <a:t>6</a:t>
            </a:r>
            <a:endParaRPr lang="en-US" dirty="0"/>
          </a:p>
          <a:p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   3p</a:t>
            </a:r>
            <a:r>
              <a:rPr lang="en-US" baseline="30000" dirty="0"/>
              <a:t>6</a:t>
            </a:r>
            <a:r>
              <a:rPr lang="en-US" dirty="0"/>
              <a:t>   3d</a:t>
            </a:r>
            <a:r>
              <a:rPr lang="en-US" baseline="30000" dirty="0"/>
              <a:t>10</a:t>
            </a:r>
            <a:endParaRPr lang="en-US" dirty="0"/>
          </a:p>
          <a:p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   4p</a:t>
            </a:r>
            <a:r>
              <a:rPr lang="en-US" baseline="30000" dirty="0"/>
              <a:t>6</a:t>
            </a:r>
            <a:r>
              <a:rPr lang="en-US" dirty="0"/>
              <a:t>   4d</a:t>
            </a:r>
            <a:r>
              <a:rPr lang="en-US" baseline="30000" dirty="0"/>
              <a:t>5</a:t>
            </a:r>
            <a:endParaRPr lang="en-US" dirty="0"/>
          </a:p>
          <a:p>
            <a:r>
              <a:rPr lang="en-US" dirty="0"/>
              <a:t>5s</a:t>
            </a:r>
            <a:r>
              <a:rPr lang="en-US" baseline="30000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1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Molybdenum processing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37" y="1196752"/>
            <a:ext cx="5440983" cy="5665719"/>
          </a:xfrm>
        </p:spPr>
      </p:pic>
    </p:spTree>
    <p:extLst>
      <p:ext uri="{BB962C8B-B14F-4D97-AF65-F5344CB8AC3E}">
        <p14:creationId xmlns:p14="http://schemas.microsoft.com/office/powerpoint/2010/main" val="2528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Molybdenum processing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“Wet chemistry” involves several stages:</a:t>
            </a:r>
          </a:p>
          <a:p>
            <a:pPr marL="0" indent="0">
              <a:buNone/>
            </a:pPr>
            <a:r>
              <a:rPr lang="en-US" sz="2000" dirty="0" smtClean="0"/>
              <a:t>dissolution </a:t>
            </a:r>
            <a:r>
              <a:rPr lang="en-US" sz="2000" dirty="0"/>
              <a:t>of the roasted concentrate in an alkaline medium (ammonium or sodium hydroxide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MoO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 + 2NH</a:t>
            </a:r>
            <a:r>
              <a:rPr lang="en-US" sz="2000" baseline="-25000" dirty="0">
                <a:solidFill>
                  <a:srgbClr val="002060"/>
                </a:solidFill>
              </a:rPr>
              <a:t>3(</a:t>
            </a:r>
            <a:r>
              <a:rPr lang="en-US" sz="2000" baseline="-25000" dirty="0" err="1">
                <a:solidFill>
                  <a:srgbClr val="002060"/>
                </a:solidFill>
              </a:rPr>
              <a:t>conc</a:t>
            </a:r>
            <a:r>
              <a:rPr lang="en-US" sz="2000" baseline="-25000" dirty="0">
                <a:solidFill>
                  <a:srgbClr val="002060"/>
                </a:solidFill>
              </a:rPr>
              <a:t>)</a:t>
            </a:r>
            <a:r>
              <a:rPr lang="en-US" sz="2000" dirty="0">
                <a:solidFill>
                  <a:srgbClr val="002060"/>
                </a:solidFill>
              </a:rPr>
              <a:t> + H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 = (NH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MoO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removal </a:t>
            </a:r>
            <a:r>
              <a:rPr lang="en-US" sz="2000" dirty="0"/>
              <a:t>of impurities by precipitation </a:t>
            </a:r>
            <a:r>
              <a:rPr lang="en-US" sz="2000" dirty="0" smtClean="0"/>
              <a:t>and filtration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Fe</a:t>
            </a:r>
            <a:r>
              <a:rPr lang="en-US" sz="2000" baseline="30000" dirty="0" smtClean="0">
                <a:solidFill>
                  <a:srgbClr val="C00000"/>
                </a:solidFill>
              </a:rPr>
              <a:t>3+</a:t>
            </a:r>
            <a:r>
              <a:rPr lang="en-US" sz="2000" dirty="0" smtClean="0">
                <a:solidFill>
                  <a:srgbClr val="C00000"/>
                </a:solidFill>
              </a:rPr>
              <a:t>, Th</a:t>
            </a:r>
            <a:r>
              <a:rPr lang="en-US" sz="2000" baseline="30000" dirty="0" smtClean="0">
                <a:solidFill>
                  <a:srgbClr val="C00000"/>
                </a:solidFill>
              </a:rPr>
              <a:t>4+</a:t>
            </a:r>
            <a:r>
              <a:rPr lang="en-US" sz="2000" dirty="0" smtClean="0">
                <a:solidFill>
                  <a:srgbClr val="C00000"/>
                </a:solidFill>
              </a:rPr>
              <a:t>, UO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aseline="30000" dirty="0" smtClean="0">
                <a:solidFill>
                  <a:srgbClr val="C00000"/>
                </a:solidFill>
              </a:rPr>
              <a:t>2+</a:t>
            </a:r>
            <a:r>
              <a:rPr lang="en-US" sz="2000" dirty="0" smtClean="0">
                <a:solidFill>
                  <a:srgbClr val="C00000"/>
                </a:solidFill>
              </a:rPr>
              <a:t> + </a:t>
            </a:r>
            <a:r>
              <a:rPr lang="en-US" sz="2000" b="1" dirty="0" smtClean="0">
                <a:solidFill>
                  <a:srgbClr val="C00000"/>
                </a:solidFill>
              </a:rPr>
              <a:t>NH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</a:rPr>
              <a:t>OH</a:t>
            </a:r>
            <a:r>
              <a:rPr lang="en-US" sz="2000" dirty="0" smtClean="0">
                <a:solidFill>
                  <a:srgbClr val="C00000"/>
                </a:solidFill>
              </a:rPr>
              <a:t> = Fe(OH)</a:t>
            </a:r>
            <a:r>
              <a:rPr lang="en-US" sz="2000" baseline="-25000" dirty="0" smtClean="0">
                <a:solidFill>
                  <a:srgbClr val="C00000"/>
                </a:solidFill>
              </a:rPr>
              <a:t>3</a:t>
            </a:r>
            <a:r>
              <a:rPr lang="en-US" sz="2000" dirty="0" smtClean="0">
                <a:solidFill>
                  <a:srgbClr val="C00000"/>
                </a:solidFill>
              </a:rPr>
              <a:t>↓ + </a:t>
            </a:r>
            <a:r>
              <a:rPr lang="en-US" sz="2000" dirty="0" err="1" smtClean="0">
                <a:solidFill>
                  <a:srgbClr val="C00000"/>
                </a:solidFill>
              </a:rPr>
              <a:t>Th</a:t>
            </a:r>
            <a:r>
              <a:rPr lang="en-US" sz="2000" dirty="0" smtClean="0">
                <a:solidFill>
                  <a:srgbClr val="C00000"/>
                </a:solidFill>
              </a:rPr>
              <a:t>(OH)</a:t>
            </a:r>
            <a:r>
              <a:rPr lang="en-US" sz="2000" baseline="-25000" dirty="0" smtClean="0">
                <a:solidFill>
                  <a:srgbClr val="C00000"/>
                </a:solidFill>
              </a:rPr>
              <a:t>4</a:t>
            </a:r>
            <a:r>
              <a:rPr lang="en-US" sz="2000" dirty="0" smtClean="0">
                <a:solidFill>
                  <a:srgbClr val="C00000"/>
                </a:solidFill>
              </a:rPr>
              <a:t>↓ + UO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(OH)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↓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Cu</a:t>
            </a:r>
            <a:r>
              <a:rPr lang="en-US" sz="2000" baseline="30000" dirty="0" smtClean="0">
                <a:solidFill>
                  <a:srgbClr val="C00000"/>
                </a:solidFill>
              </a:rPr>
              <a:t>2+</a:t>
            </a:r>
            <a:r>
              <a:rPr lang="en-US" sz="2000" dirty="0" smtClean="0">
                <a:solidFill>
                  <a:srgbClr val="C00000"/>
                </a:solidFill>
              </a:rPr>
              <a:t>, Pb</a:t>
            </a:r>
            <a:r>
              <a:rPr lang="en-US" sz="2000" baseline="30000" dirty="0" smtClean="0">
                <a:solidFill>
                  <a:srgbClr val="C00000"/>
                </a:solidFill>
              </a:rPr>
              <a:t>2+ </a:t>
            </a:r>
            <a:r>
              <a:rPr lang="en-US" sz="2000" dirty="0" smtClean="0">
                <a:solidFill>
                  <a:srgbClr val="C00000"/>
                </a:solidFill>
              </a:rPr>
              <a:t>+ </a:t>
            </a:r>
            <a:r>
              <a:rPr lang="en-US" sz="2000" b="1" dirty="0" smtClean="0">
                <a:solidFill>
                  <a:srgbClr val="C00000"/>
                </a:solidFill>
              </a:rPr>
              <a:t>NH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</a:rPr>
              <a:t>HS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CuS</a:t>
            </a:r>
            <a:r>
              <a:rPr lang="en-US" sz="2000" dirty="0" smtClean="0">
                <a:solidFill>
                  <a:srgbClr val="C00000"/>
                </a:solidFill>
              </a:rPr>
              <a:t>↓ + </a:t>
            </a:r>
            <a:r>
              <a:rPr lang="en-US" sz="2000" dirty="0" err="1" smtClean="0">
                <a:solidFill>
                  <a:srgbClr val="C00000"/>
                </a:solidFill>
              </a:rPr>
              <a:t>PbS</a:t>
            </a:r>
            <a:r>
              <a:rPr lang="en-US" sz="2000" dirty="0" smtClean="0">
                <a:solidFill>
                  <a:srgbClr val="C00000"/>
                </a:solidFill>
              </a:rPr>
              <a:t>↓ </a:t>
            </a:r>
            <a:r>
              <a:rPr lang="en-US" sz="2000" dirty="0" smtClean="0"/>
              <a:t>(refers to high </a:t>
            </a:r>
            <a:r>
              <a:rPr lang="en-US" sz="2000" dirty="0" err="1" smtClean="0"/>
              <a:t>concrntration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crystallisation</a:t>
            </a:r>
            <a:r>
              <a:rPr lang="en-US" sz="2000" dirty="0" smtClean="0"/>
              <a:t> </a:t>
            </a:r>
            <a:r>
              <a:rPr lang="en-US" sz="2000" dirty="0"/>
              <a:t>or acid </a:t>
            </a:r>
            <a:r>
              <a:rPr lang="en-US" sz="2000" dirty="0" smtClean="0"/>
              <a:t>precipitation of ammonium </a:t>
            </a:r>
            <a:r>
              <a:rPr lang="en-US" sz="2000" dirty="0" err="1"/>
              <a:t>molybdate</a:t>
            </a:r>
            <a:r>
              <a:rPr lang="en-US" sz="2000" dirty="0"/>
              <a:t> solution 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NH</a:t>
            </a:r>
            <a:r>
              <a:rPr lang="en-US" sz="2000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MoO</a:t>
            </a:r>
            <a:r>
              <a:rPr lang="en-US" sz="2000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dirty="0" smtClean="0">
                <a:solidFill>
                  <a:srgbClr val="00B050"/>
                </a:solidFill>
              </a:rPr>
              <a:t> = </a:t>
            </a:r>
            <a:r>
              <a:rPr lang="en-US" sz="2000" b="1" dirty="0">
                <a:solidFill>
                  <a:srgbClr val="00B050"/>
                </a:solidFill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NH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6</a:t>
            </a:r>
            <a:r>
              <a:rPr lang="en-US" sz="2000" b="1" dirty="0" smtClean="0">
                <a:solidFill>
                  <a:srgbClr val="00B050"/>
                </a:solidFill>
              </a:rPr>
              <a:t>Mo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7</a:t>
            </a:r>
            <a:r>
              <a:rPr lang="en-US" sz="2000" b="1" dirty="0" smtClean="0">
                <a:solidFill>
                  <a:srgbClr val="00B050"/>
                </a:solidFill>
              </a:rPr>
              <a:t>O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24</a:t>
            </a:r>
            <a:r>
              <a:rPr lang="en-US" sz="2000" b="1" dirty="0" smtClean="0">
                <a:solidFill>
                  <a:srgbClr val="00B050"/>
                </a:solidFill>
              </a:rPr>
              <a:t>•4H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O</a:t>
            </a:r>
            <a:r>
              <a:rPr lang="en-US" sz="2000" dirty="0" smtClean="0">
                <a:solidFill>
                  <a:srgbClr val="00B050"/>
                </a:solidFill>
              </a:rPr>
              <a:t>↓</a:t>
            </a:r>
            <a:r>
              <a:rPr lang="en-US" sz="2000" dirty="0" smtClean="0">
                <a:solidFill>
                  <a:srgbClr val="C00000"/>
                </a:solidFill>
              </a:rPr>
              <a:t>     </a:t>
            </a:r>
            <a:r>
              <a:rPr lang="en-US" sz="2000" i="1" dirty="0" smtClean="0"/>
              <a:t>heating at 70-80 </a:t>
            </a:r>
            <a:r>
              <a:rPr lang="en-US" sz="2000" i="1" baseline="30000" dirty="0" err="1" smtClean="0"/>
              <a:t>o</a:t>
            </a:r>
            <a:r>
              <a:rPr lang="en-US" sz="2000" i="1" dirty="0" err="1" smtClean="0"/>
              <a:t>C</a:t>
            </a:r>
            <a:r>
              <a:rPr lang="en-US" sz="2000" i="1" dirty="0" smtClean="0"/>
              <a:t> with evaporation</a:t>
            </a:r>
            <a:endParaRPr lang="en-US" sz="2000" i="1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4(NH</a:t>
            </a:r>
            <a:r>
              <a:rPr lang="en-US" sz="2000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MoO</a:t>
            </a:r>
            <a:r>
              <a:rPr lang="en-US" sz="2000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dirty="0" smtClean="0">
                <a:solidFill>
                  <a:srgbClr val="00B050"/>
                </a:solidFill>
              </a:rPr>
              <a:t> + 6HCl = </a:t>
            </a:r>
            <a:r>
              <a:rPr lang="en-US" sz="2000" b="1" dirty="0">
                <a:solidFill>
                  <a:srgbClr val="00B050"/>
                </a:solidFill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NH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Mo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</a:rPr>
              <a:t>O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13</a:t>
            </a:r>
            <a:r>
              <a:rPr lang="en-US" sz="2000" b="1" dirty="0" smtClean="0">
                <a:solidFill>
                  <a:srgbClr val="00B050"/>
                </a:solidFill>
              </a:rPr>
              <a:t>•2H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O </a:t>
            </a:r>
            <a:r>
              <a:rPr lang="en-US" sz="2000" dirty="0">
                <a:solidFill>
                  <a:srgbClr val="00B050"/>
                </a:solidFill>
              </a:rPr>
              <a:t>↓ </a:t>
            </a:r>
            <a:r>
              <a:rPr lang="en-US" sz="2000" dirty="0" smtClean="0">
                <a:solidFill>
                  <a:srgbClr val="00B050"/>
                </a:solidFill>
              </a:rPr>
              <a:t>+ 6NH</a:t>
            </a:r>
            <a:r>
              <a:rPr lang="en-US" sz="2000" baseline="-25000" dirty="0" smtClean="0">
                <a:solidFill>
                  <a:srgbClr val="00B050"/>
                </a:solidFill>
              </a:rPr>
              <a:t>4</a:t>
            </a:r>
            <a:r>
              <a:rPr lang="en-US" sz="2000" dirty="0" smtClean="0">
                <a:solidFill>
                  <a:srgbClr val="00B050"/>
                </a:solidFill>
              </a:rPr>
              <a:t>Cl + H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O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these </a:t>
            </a:r>
            <a:r>
              <a:rPr lang="en-US" sz="2000" dirty="0"/>
              <a:t>can be further </a:t>
            </a:r>
            <a:r>
              <a:rPr lang="en-US" sz="2000" dirty="0" smtClean="0"/>
              <a:t>processed </a:t>
            </a:r>
            <a:r>
              <a:rPr lang="en-US" sz="2000" dirty="0"/>
              <a:t>by calcination to pure molybdenum trioxide.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1566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Molybdenum processing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300181" cy="4752528"/>
          </a:xfrm>
        </p:spPr>
      </p:pic>
      <p:sp>
        <p:nvSpPr>
          <p:cNvPr id="5" name="TextBox 4"/>
          <p:cNvSpPr txBox="1"/>
          <p:nvPr/>
        </p:nvSpPr>
        <p:spPr>
          <a:xfrm>
            <a:off x="1115616" y="595102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 = MoO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MoO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b="1" dirty="0" smtClean="0"/>
              <a:t>Mo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46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Own experience working with molybdenum</a:t>
            </a:r>
            <a:endParaRPr lang="uk-UA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49291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Experiment </a:t>
            </a:r>
            <a:r>
              <a:rPr lang="en-US" sz="2400" b="1" dirty="0" smtClean="0"/>
              <a:t>ARMONIA</a:t>
            </a:r>
            <a:r>
              <a:rPr lang="en-US" sz="2400" dirty="0" smtClean="0"/>
              <a:t> (LNGS) [1]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 aim of the </a:t>
            </a:r>
            <a:r>
              <a:rPr lang="en-US" sz="2400" dirty="0" smtClean="0"/>
              <a:t>ARMONIA experiment </a:t>
            </a:r>
            <a:r>
              <a:rPr lang="en-US" sz="2400" dirty="0"/>
              <a:t>was a </a:t>
            </a:r>
            <a:r>
              <a:rPr lang="en-US" sz="2400" dirty="0" err="1"/>
              <a:t>remeasurement</a:t>
            </a:r>
            <a:r>
              <a:rPr lang="en-US" sz="2400" dirty="0"/>
              <a:t> of </a:t>
            </a:r>
            <a:r>
              <a:rPr lang="en-US" sz="2400" dirty="0" smtClean="0"/>
              <a:t>≈1kg </a:t>
            </a:r>
            <a:r>
              <a:rPr lang="en-US" sz="2400" dirty="0"/>
              <a:t>of Mo enriched in </a:t>
            </a:r>
            <a:r>
              <a:rPr lang="en-US" sz="2400" baseline="30000" dirty="0"/>
              <a:t>100</a:t>
            </a:r>
            <a:r>
              <a:rPr lang="en-US" sz="2400" dirty="0"/>
              <a:t>Mo to 99.5% that was used before in </a:t>
            </a:r>
            <a:r>
              <a:rPr lang="en-US" sz="2400" dirty="0" smtClean="0"/>
              <a:t>[2]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Initial </a:t>
            </a:r>
            <a:r>
              <a:rPr lang="en-US" sz="2400" b="1" dirty="0" smtClean="0"/>
              <a:t>material </a:t>
            </a:r>
            <a:r>
              <a:rPr lang="en-US" sz="2400" dirty="0" smtClean="0"/>
              <a:t>– </a:t>
            </a:r>
            <a:r>
              <a:rPr lang="uk-UA" sz="2400" dirty="0" err="1" smtClean="0"/>
              <a:t>metallic</a:t>
            </a:r>
            <a:r>
              <a:rPr lang="uk-UA" sz="2400" dirty="0" smtClean="0"/>
              <a:t> </a:t>
            </a:r>
            <a:r>
              <a:rPr lang="uk-UA" sz="2400" baseline="30000" dirty="0"/>
              <a:t>100</a:t>
            </a:r>
            <a:r>
              <a:rPr lang="uk-UA" sz="2400" dirty="0"/>
              <a:t>Mo </a:t>
            </a:r>
            <a:r>
              <a:rPr lang="uk-UA" sz="2400" dirty="0" err="1"/>
              <a:t>powder</a:t>
            </a:r>
            <a:r>
              <a:rPr lang="uk-UA" sz="2400" dirty="0"/>
              <a:t> </a:t>
            </a:r>
            <a:r>
              <a:rPr lang="uk-UA" sz="2400" dirty="0" err="1"/>
              <a:t>with</a:t>
            </a:r>
            <a:r>
              <a:rPr lang="uk-UA" sz="2400" dirty="0"/>
              <a:t> </a:t>
            </a:r>
            <a:r>
              <a:rPr lang="uk-UA" sz="2400" dirty="0" err="1"/>
              <a:t>mass</a:t>
            </a:r>
            <a:r>
              <a:rPr lang="uk-UA" sz="2400" dirty="0"/>
              <a:t> </a:t>
            </a:r>
            <a:r>
              <a:rPr lang="uk-UA" sz="2400" dirty="0" err="1"/>
              <a:t>of</a:t>
            </a:r>
            <a:r>
              <a:rPr lang="uk-UA" sz="2400" dirty="0"/>
              <a:t> 1009 g</a:t>
            </a: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Method of purification: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dissolving of metal into acid solution for recrystallization from  aqueous solution in form of molybdic acid </a:t>
            </a:r>
            <a:r>
              <a:rPr lang="en-US" sz="2400" dirty="0">
                <a:cs typeface="Arial" pitchFamily="34" charset="0"/>
              </a:rPr>
              <a:t>H</a:t>
            </a:r>
            <a:r>
              <a:rPr lang="en-US" sz="2400" baseline="-25000" dirty="0">
                <a:cs typeface="Arial" pitchFamily="34" charset="0"/>
              </a:rPr>
              <a:t>2</a:t>
            </a:r>
            <a:r>
              <a:rPr lang="en-US" sz="2400" baseline="30000" dirty="0">
                <a:cs typeface="Arial" pitchFamily="34" charset="0"/>
              </a:rPr>
              <a:t>100</a:t>
            </a:r>
            <a:r>
              <a:rPr lang="en-US" sz="2400" dirty="0">
                <a:cs typeface="Arial" pitchFamily="34" charset="0"/>
              </a:rPr>
              <a:t>MoO</a:t>
            </a:r>
            <a:r>
              <a:rPr lang="en-US" sz="2400" baseline="-25000" dirty="0">
                <a:cs typeface="Arial" pitchFamily="34" charset="0"/>
              </a:rPr>
              <a:t>4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Recovering of 100-molybdenum oxide </a:t>
            </a:r>
            <a:r>
              <a:rPr lang="en-US" sz="2400" baseline="30000" dirty="0"/>
              <a:t>100</a:t>
            </a:r>
            <a:r>
              <a:rPr lang="en-US" sz="2400" dirty="0"/>
              <a:t>MoO</a:t>
            </a:r>
            <a:r>
              <a:rPr lang="en-US" sz="2400" baseline="-25000" dirty="0"/>
              <a:t>3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95288" y="5589588"/>
            <a:ext cx="52943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[1] P. Belli et al., Nuclear Physics A 846 (2010) 143–156</a:t>
            </a:r>
          </a:p>
          <a:p>
            <a:pPr eaLnBrk="1" hangingPunct="1"/>
            <a:r>
              <a:rPr lang="en-US"/>
              <a:t>[2] D. Blum, et al., Phys. Lett. B 275 (1992) 506</a:t>
            </a:r>
            <a:endParaRPr lang="uk-UA"/>
          </a:p>
          <a:p>
            <a:pPr eaLnBrk="1" hangingPunct="1"/>
            <a:endParaRPr lang="uk-UA"/>
          </a:p>
        </p:txBody>
      </p:sp>
      <p:pic>
        <p:nvPicPr>
          <p:cNvPr id="6149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600" y="4293096"/>
            <a:ext cx="2068123" cy="188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0214D-47F1-4788-82DF-6EDD4AFCE034}" type="slidenum">
              <a:rPr lang="uk-UA"/>
              <a:pPr>
                <a:defRPr/>
              </a:pPr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3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mixing_of_100-Mo_for_oxidation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1939925"/>
            <a:ext cx="2341562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5" descr="100-Mo_oxidation-different_stages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8" y="1921668"/>
            <a:ext cx="2387600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8"/>
          <p:cNvSpPr>
            <a:spLocks noChangeArrowheads="1"/>
          </p:cNvSpPr>
          <p:nvPr/>
        </p:nvSpPr>
        <p:spPr bwMode="auto">
          <a:xfrm>
            <a:off x="179388" y="981075"/>
            <a:ext cx="87852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1. Dissolving of metallic molybdenum in 20% HNO</a:t>
            </a:r>
            <a:r>
              <a:rPr lang="en-US" sz="2400" baseline="-25000"/>
              <a:t>3</a:t>
            </a:r>
            <a:r>
              <a:rPr lang="en-US" sz="2400"/>
              <a:t> (</a:t>
            </a:r>
            <a:r>
              <a:rPr lang="en-US" sz="2400" i="1"/>
              <a:t>ultrapure g</a:t>
            </a:r>
            <a:r>
              <a:rPr lang="en-US" sz="2400"/>
              <a:t>rade)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sz="2400" baseline="30000"/>
              <a:t>100</a:t>
            </a:r>
            <a:r>
              <a:rPr lang="en-US" sz="2400"/>
              <a:t>Mo + 6HNO</a:t>
            </a:r>
            <a:r>
              <a:rPr lang="en-US" sz="2400" baseline="-25000"/>
              <a:t>3</a:t>
            </a:r>
            <a:r>
              <a:rPr lang="en-US" sz="2400"/>
              <a:t> = H</a:t>
            </a:r>
            <a:r>
              <a:rPr lang="en-US" sz="2400" baseline="-25000"/>
              <a:t>2</a:t>
            </a:r>
            <a:r>
              <a:rPr lang="en-US" sz="2400" baseline="30000"/>
              <a:t>100</a:t>
            </a:r>
            <a:r>
              <a:rPr lang="en-US" sz="2400"/>
              <a:t>MoO</a:t>
            </a:r>
            <a:r>
              <a:rPr lang="en-US" sz="2400" baseline="-25000"/>
              <a:t>4</a:t>
            </a:r>
            <a:r>
              <a:rPr lang="en-US" sz="2400">
                <a:latin typeface="Arial" pitchFamily="34" charset="0"/>
              </a:rPr>
              <a:t>↓</a:t>
            </a:r>
            <a:r>
              <a:rPr lang="en-US" sz="2400"/>
              <a:t>+ 6NO</a:t>
            </a:r>
            <a:r>
              <a:rPr lang="en-US" sz="2400" baseline="-25000"/>
              <a:t>2</a:t>
            </a:r>
            <a:r>
              <a:rPr lang="en-US" sz="2400">
                <a:latin typeface="Arial" pitchFamily="34" charset="0"/>
              </a:rPr>
              <a:t>↑</a:t>
            </a:r>
            <a:r>
              <a:rPr lang="en-US" sz="2400"/>
              <a:t> + 2H</a:t>
            </a:r>
            <a:r>
              <a:rPr lang="en-US" sz="2400" baseline="-25000"/>
              <a:t>2</a:t>
            </a:r>
            <a:r>
              <a:rPr lang="en-US" sz="2400"/>
              <a:t>O</a:t>
            </a:r>
          </a:p>
        </p:txBody>
      </p:sp>
      <p:pic>
        <p:nvPicPr>
          <p:cNvPr id="7174" name="Рисунок 2" descr="100-Mo_in_oven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4887913"/>
            <a:ext cx="21113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Рисунок 6" descr="100MoO3_after_centrifuge_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903788"/>
            <a:ext cx="21129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4903788"/>
            <a:ext cx="20907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Прямоугольник 12"/>
          <p:cNvSpPr>
            <a:spLocks noChangeArrowheads="1"/>
          </p:cNvSpPr>
          <p:nvPr/>
        </p:nvSpPr>
        <p:spPr bwMode="auto">
          <a:xfrm>
            <a:off x="179388" y="3748088"/>
            <a:ext cx="86137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2. Washing of molybdic acid (H</a:t>
            </a:r>
            <a:r>
              <a:rPr lang="en-US" sz="2400" baseline="-25000"/>
              <a:t>2</a:t>
            </a:r>
            <a:r>
              <a:rPr lang="en-US" sz="2400" baseline="30000"/>
              <a:t>100</a:t>
            </a:r>
            <a:r>
              <a:rPr lang="en-US" sz="2400"/>
              <a:t>MoO</a:t>
            </a:r>
            <a:r>
              <a:rPr lang="en-US" sz="2400" baseline="-25000"/>
              <a:t>4</a:t>
            </a:r>
            <a:r>
              <a:rPr lang="en-US" sz="2400"/>
              <a:t>) and recovering of </a:t>
            </a:r>
            <a:r>
              <a:rPr lang="en-US" sz="2400" baseline="30000"/>
              <a:t>100</a:t>
            </a:r>
            <a:r>
              <a:rPr lang="en-US" sz="2400"/>
              <a:t>MoO</a:t>
            </a:r>
            <a:r>
              <a:rPr lang="en-US" sz="2400" baseline="-25000"/>
              <a:t>3</a:t>
            </a:r>
            <a:endParaRPr lang="en-US" sz="2400"/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 baseline="30000"/>
              <a:t>100</a:t>
            </a:r>
            <a:r>
              <a:rPr lang="en-US" sz="2400"/>
              <a:t>MoO</a:t>
            </a:r>
            <a:r>
              <a:rPr lang="en-US" sz="2400" baseline="-25000"/>
              <a:t>4 </a:t>
            </a:r>
            <a:r>
              <a:rPr lang="en-US" sz="2400"/>
              <a:t>= </a:t>
            </a:r>
            <a:r>
              <a:rPr lang="en-US" sz="2400" baseline="30000"/>
              <a:t>100</a:t>
            </a:r>
            <a:r>
              <a:rPr lang="en-US" sz="2400"/>
              <a:t>MoO</a:t>
            </a:r>
            <a:r>
              <a:rPr lang="en-US" sz="2400" baseline="-25000"/>
              <a:t>3</a:t>
            </a:r>
            <a:r>
              <a:rPr lang="en-US" sz="2400"/>
              <a:t> + H</a:t>
            </a:r>
            <a:r>
              <a:rPr lang="en-US" sz="2400" baseline="-25000"/>
              <a:t>2</a:t>
            </a:r>
            <a:r>
              <a:rPr lang="en-US" sz="2400"/>
              <a:t>O </a:t>
            </a:r>
            <a:r>
              <a:rPr lang="en-US" sz="2400">
                <a:latin typeface="Arial" pitchFamily="34" charset="0"/>
              </a:rPr>
              <a:t>↑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712D-024B-4298-86A1-64E5780D9C2C}" type="slidenum">
              <a:rPr lang="uk-UA"/>
              <a:pPr>
                <a:defRPr/>
              </a:pPr>
              <a:t>34</a:t>
            </a:fld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6900323" y="2817810"/>
            <a:ext cx="1925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amorphous</a:t>
            </a:r>
            <a:endParaRPr lang="en-US" dirty="0" smtClean="0"/>
          </a:p>
          <a:p>
            <a:r>
              <a:rPr lang="en-US" dirty="0" smtClean="0"/>
              <a:t>viscous </a:t>
            </a:r>
            <a:r>
              <a:rPr lang="en-US" dirty="0"/>
              <a:t>precipitate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02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436563" y="2133600"/>
            <a:ext cx="8229600" cy="57467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z="2000" smtClean="0"/>
              <a:t>Activity of the samples before and after purification procedure</a:t>
            </a:r>
          </a:p>
          <a:p>
            <a:pPr marL="0" indent="0" eaLnBrk="1" hangingPunct="1">
              <a:buFont typeface="Arial" pitchFamily="34" charset="0"/>
              <a:buNone/>
            </a:pPr>
            <a:endParaRPr lang="uk-UA" sz="2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2573338"/>
          <a:ext cx="7704138" cy="4237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841"/>
                <a:gridCol w="1342923"/>
                <a:gridCol w="1767004"/>
                <a:gridCol w="2049724"/>
                <a:gridCol w="1625646"/>
              </a:tblGrid>
              <a:tr h="114311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/>
                        <a:t>Chain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/>
                        <a:t>Nuclei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baseline="30000" dirty="0"/>
                        <a:t>100</a:t>
                      </a:r>
                      <a:r>
                        <a:rPr lang="uk-UA" sz="2000" kern="1200" dirty="0"/>
                        <a:t>Мо, </a:t>
                      </a:r>
                      <a:r>
                        <a:rPr lang="en-US" sz="2000" kern="1200" dirty="0" err="1" smtClean="0"/>
                        <a:t>mBq</a:t>
                      </a:r>
                      <a:r>
                        <a:rPr lang="uk-UA" sz="2000" kern="1200" dirty="0" smtClean="0"/>
                        <a:t>/</a:t>
                      </a:r>
                      <a:r>
                        <a:rPr lang="en-US" sz="2000" kern="1200" dirty="0" smtClean="0"/>
                        <a:t>kg</a:t>
                      </a:r>
                      <a:endParaRPr lang="uk-UA" sz="2000" kern="1200" dirty="0"/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/>
                        <a:t>Before purification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baseline="30000" dirty="0" smtClean="0"/>
                        <a:t>100</a:t>
                      </a:r>
                      <a:r>
                        <a:rPr lang="uk-UA" sz="2000" kern="1200" dirty="0" smtClean="0"/>
                        <a:t>МоО3,</a:t>
                      </a:r>
                      <a:r>
                        <a:rPr lang="en-US" sz="2000" kern="1200" baseline="0" dirty="0" smtClean="0"/>
                        <a:t> </a:t>
                      </a:r>
                      <a:r>
                        <a:rPr lang="en-US" sz="2000" kern="1200" dirty="0" err="1" smtClean="0"/>
                        <a:t>mBq</a:t>
                      </a:r>
                      <a:r>
                        <a:rPr lang="uk-UA" sz="2000" kern="1200" dirty="0" smtClean="0"/>
                        <a:t>/</a:t>
                      </a:r>
                      <a:r>
                        <a:rPr lang="en-US" sz="2000" kern="1200" dirty="0" smtClean="0"/>
                        <a:t>kg</a:t>
                      </a: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purification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/>
                        <a:t>Purification factor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232-Th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228-Ac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15,2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uk-UA" sz="20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00B050"/>
                          </a:solidFill>
                        </a:rPr>
                        <a:t>2,5</a:t>
                      </a:r>
                      <a:endParaRPr lang="uk-UA" sz="2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212-Pb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8,6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uk-UA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FF0000"/>
                          </a:solidFill>
                        </a:rPr>
                        <a:t>0,9</a:t>
                      </a:r>
                      <a:endParaRPr lang="uk-UA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208-Tl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1,9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uk-UA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FF0000"/>
                          </a:solidFill>
                        </a:rPr>
                        <a:t>0,6</a:t>
                      </a:r>
                      <a:endParaRPr lang="uk-UA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238-U</a:t>
                      </a:r>
                      <a:endParaRPr lang="uk-U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214-Pb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18,8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uk-UA" sz="20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00B050"/>
                          </a:solidFill>
                        </a:rPr>
                        <a:t>1,9</a:t>
                      </a:r>
                      <a:endParaRPr lang="uk-UA" sz="2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214-Bi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9,6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rgbClr val="00B050"/>
                          </a:solidFill>
                        </a:rPr>
                        <a:t>0(3)</a:t>
                      </a:r>
                      <a:endParaRPr lang="uk-UA" sz="200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</a:rPr>
                        <a:t>&gt; 3</a:t>
                      </a:r>
                      <a:endParaRPr lang="uk-UA" sz="2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40-K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659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rgbClr val="00B050"/>
                          </a:solidFill>
                        </a:rPr>
                        <a:t>37</a:t>
                      </a:r>
                      <a:endParaRPr lang="uk-UA" sz="200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uk-UA" sz="2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  <a:tr h="4419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/>
                        <a:t>137-Cs</a:t>
                      </a:r>
                      <a:endParaRPr lang="uk-UA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70C0"/>
                          </a:solidFill>
                        </a:rPr>
                        <a:t>8,1</a:t>
                      </a:r>
                      <a:endParaRPr lang="uk-UA" sz="2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uk-UA" sz="200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00B050"/>
                          </a:solidFill>
                        </a:rPr>
                        <a:t>1,6</a:t>
                      </a:r>
                      <a:endParaRPr lang="uk-UA" sz="2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2" marB="45712"/>
                </a:tc>
              </a:tr>
            </a:tbl>
          </a:graphicData>
        </a:graphic>
      </p:graphicFrame>
      <p:sp>
        <p:nvSpPr>
          <p:cNvPr id="8246" name="TextBox 1"/>
          <p:cNvSpPr txBox="1">
            <a:spLocks noChangeArrowheads="1"/>
          </p:cNvSpPr>
          <p:nvPr/>
        </p:nvSpPr>
        <p:spPr bwMode="auto">
          <a:xfrm>
            <a:off x="468313" y="981075"/>
            <a:ext cx="5975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sz="2400"/>
              <a:t>As a result 1199 g of puriﬁed molybdenum oxide (</a:t>
            </a:r>
            <a:r>
              <a:rPr lang="uk-UA" sz="2400" baseline="30000"/>
              <a:t>100</a:t>
            </a:r>
            <a:r>
              <a:rPr lang="uk-UA" sz="2400"/>
              <a:t>MoO</a:t>
            </a:r>
            <a:r>
              <a:rPr lang="uk-UA" sz="2400" baseline="-25000"/>
              <a:t>3</a:t>
            </a:r>
            <a:r>
              <a:rPr lang="uk-UA" sz="2400"/>
              <a:t>) have </a:t>
            </a:r>
            <a:r>
              <a:rPr lang="en-US" sz="2400"/>
              <a:t>been </a:t>
            </a:r>
            <a:r>
              <a:rPr lang="uk-UA" sz="2400"/>
              <a:t>obtained </a:t>
            </a:r>
            <a:endParaRPr lang="en-US" sz="2400"/>
          </a:p>
          <a:p>
            <a:pPr eaLnBrk="1" hangingPunct="1"/>
            <a:r>
              <a:rPr lang="en-US" sz="2400"/>
              <a:t>(yield – 80 %)</a:t>
            </a:r>
            <a:endParaRPr lang="uk-UA" sz="2400"/>
          </a:p>
        </p:txBody>
      </p:sp>
      <p:sp>
        <p:nvSpPr>
          <p:cNvPr id="824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Purification of </a:t>
            </a:r>
            <a:r>
              <a:rPr lang="en-US" sz="2800" baseline="30000" smtClean="0"/>
              <a:t>100</a:t>
            </a:r>
            <a:r>
              <a:rPr lang="en-US" sz="2800" smtClean="0"/>
              <a:t>Mo metallic sample </a:t>
            </a:r>
            <a:endParaRPr lang="uk-UA" sz="2800" smtClean="0"/>
          </a:p>
        </p:txBody>
      </p:sp>
      <p:pic>
        <p:nvPicPr>
          <p:cNvPr id="824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938213"/>
            <a:ext cx="1657350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9" name="TextBox 6"/>
          <p:cNvSpPr txBox="1">
            <a:spLocks noChangeArrowheads="1"/>
          </p:cNvSpPr>
          <p:nvPr/>
        </p:nvSpPr>
        <p:spPr bwMode="auto">
          <a:xfrm>
            <a:off x="7164388" y="1844675"/>
            <a:ext cx="172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b="1" baseline="30000">
                <a:solidFill>
                  <a:srgbClr val="FF0000"/>
                </a:solidFill>
              </a:rPr>
              <a:t>100</a:t>
            </a:r>
            <a:r>
              <a:rPr lang="uk-UA" b="1">
                <a:solidFill>
                  <a:srgbClr val="FF0000"/>
                </a:solidFill>
              </a:rPr>
              <a:t>MoO</a:t>
            </a:r>
            <a:r>
              <a:rPr lang="uk-UA" b="1" baseline="-25000">
                <a:solidFill>
                  <a:srgbClr val="FF0000"/>
                </a:solidFill>
              </a:rPr>
              <a:t>3</a:t>
            </a:r>
            <a:r>
              <a:rPr lang="en-US" b="1">
                <a:solidFill>
                  <a:srgbClr val="FF0000"/>
                </a:solidFill>
              </a:rPr>
              <a:t> sample</a:t>
            </a:r>
            <a:endParaRPr lang="uk-UA" b="1">
              <a:solidFill>
                <a:srgbClr val="FF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658A6-7906-4517-B569-33F22C1EA2B1}" type="slidenum">
              <a:rPr lang="uk-UA"/>
              <a:pPr>
                <a:defRPr/>
              </a:pPr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Ways to improve the purification efficiency</a:t>
            </a:r>
            <a:endParaRPr lang="uk-UA" sz="2800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 recrystallization technique with applying of </a:t>
            </a:r>
            <a:r>
              <a:rPr lang="en-US" sz="2400" dirty="0" err="1" smtClean="0"/>
              <a:t>coprecipitation</a:t>
            </a:r>
            <a:r>
              <a:rPr lang="en-US" sz="2400" dirty="0" smtClean="0"/>
              <a:t> as additional effective method for purification</a:t>
            </a:r>
          </a:p>
          <a:p>
            <a:pPr eaLnBrk="1" hangingPunct="1"/>
            <a:r>
              <a:rPr lang="en-US" sz="2400" dirty="0" smtClean="0"/>
              <a:t>Use distillation of molybdenum oxide </a:t>
            </a:r>
            <a:r>
              <a:rPr lang="en-US" sz="2400" baseline="30000" dirty="0" smtClean="0"/>
              <a:t>100</a:t>
            </a:r>
            <a:r>
              <a:rPr lang="en-US" sz="2400" dirty="0" smtClean="0"/>
              <a:t>MoO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Investigate a chromatography on ion-exchange resins with aim of its following application</a:t>
            </a:r>
            <a:endParaRPr lang="uk-UA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D53C1-28B8-4CC9-A6A5-85E251A3077C}" type="slidenum">
              <a:rPr lang="uk-UA"/>
              <a:pPr>
                <a:defRPr/>
              </a:pPr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41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B31FE-BB99-4786-8000-DFFCC2BD43CE}" type="slidenum">
              <a:rPr lang="uk-UA"/>
              <a:pPr>
                <a:defRPr/>
              </a:pPr>
              <a:t>37</a:t>
            </a:fld>
            <a:endParaRPr lang="uk-UA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63713" y="2708275"/>
            <a:ext cx="5568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400"/>
              <a:t>Thank you for attention</a:t>
            </a:r>
            <a:endParaRPr lang="uk-UA" sz="4400"/>
          </a:p>
        </p:txBody>
      </p:sp>
    </p:spTree>
    <p:extLst>
      <p:ext uri="{BB962C8B-B14F-4D97-AF65-F5344CB8AC3E}">
        <p14:creationId xmlns:p14="http://schemas.microsoft.com/office/powerpoint/2010/main" val="12292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molybdenum?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196753"/>
            <a:ext cx="2448272" cy="2448272"/>
          </a:xfrm>
        </p:spPr>
      </p:pic>
      <p:sp>
        <p:nvSpPr>
          <p:cNvPr id="5" name="TextBox 4"/>
          <p:cNvSpPr txBox="1"/>
          <p:nvPr/>
        </p:nvSpPr>
        <p:spPr>
          <a:xfrm>
            <a:off x="3124426" y="1268760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Atomic Number:</a:t>
            </a:r>
            <a:r>
              <a:rPr lang="en-US" dirty="0"/>
              <a:t> 42</a:t>
            </a:r>
          </a:p>
          <a:p>
            <a:r>
              <a:rPr lang="en-US" b="1" dirty="0"/>
              <a:t>Atomic Weight:</a:t>
            </a:r>
            <a:r>
              <a:rPr lang="en-US" dirty="0"/>
              <a:t> </a:t>
            </a:r>
            <a:r>
              <a:rPr lang="en-US" dirty="0" smtClean="0"/>
              <a:t>95.96</a:t>
            </a:r>
          </a:p>
          <a:p>
            <a:r>
              <a:rPr lang="en-US" b="1" dirty="0"/>
              <a:t>Period Number:</a:t>
            </a:r>
            <a:r>
              <a:rPr lang="en-US" dirty="0"/>
              <a:t> 5    </a:t>
            </a:r>
            <a:r>
              <a:rPr lang="en-US" b="1" dirty="0"/>
              <a:t>Group Number:</a:t>
            </a:r>
            <a:r>
              <a:rPr lang="en-US" dirty="0"/>
              <a:t> 6</a:t>
            </a:r>
            <a:endParaRPr lang="uk-UA" dirty="0"/>
          </a:p>
          <a:p>
            <a:r>
              <a:rPr lang="en-US" b="1" dirty="0"/>
              <a:t>Element Classification:</a:t>
            </a:r>
            <a:r>
              <a:rPr lang="en-US" dirty="0"/>
              <a:t> Metal, solid grey </a:t>
            </a:r>
          </a:p>
          <a:p>
            <a:r>
              <a:rPr lang="en-US" b="1" dirty="0"/>
              <a:t>Phase at Room Temperature:</a:t>
            </a:r>
            <a:r>
              <a:rPr lang="en-US" dirty="0"/>
              <a:t> Solid</a:t>
            </a:r>
          </a:p>
          <a:p>
            <a:r>
              <a:rPr lang="en-US" b="1" dirty="0" smtClean="0"/>
              <a:t>Melting Point:</a:t>
            </a:r>
            <a:r>
              <a:rPr lang="en-US" dirty="0" smtClean="0"/>
              <a:t> 2623°C (</a:t>
            </a:r>
            <a:r>
              <a:rPr lang="en-US" u="sng" dirty="0" smtClean="0"/>
              <a:t>one of the highest melting metals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Boiling </a:t>
            </a:r>
            <a:r>
              <a:rPr lang="en-US" b="1" dirty="0"/>
              <a:t>Point:</a:t>
            </a:r>
            <a:r>
              <a:rPr lang="en-US" dirty="0"/>
              <a:t> </a:t>
            </a:r>
            <a:r>
              <a:rPr lang="en-US" dirty="0" smtClean="0"/>
              <a:t>4639°C </a:t>
            </a:r>
          </a:p>
          <a:p>
            <a:r>
              <a:rPr lang="en-US" b="1" dirty="0" smtClean="0"/>
              <a:t>Density</a:t>
            </a:r>
            <a:r>
              <a:rPr lang="en-US" b="1" dirty="0"/>
              <a:t>:</a:t>
            </a:r>
            <a:r>
              <a:rPr lang="en-US" dirty="0"/>
              <a:t> 10.2 grams per cubic </a:t>
            </a:r>
            <a:r>
              <a:rPr lang="en-US" dirty="0" smtClean="0"/>
              <a:t>centimeter</a:t>
            </a:r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36605"/>
              </p:ext>
            </p:extLst>
          </p:nvPr>
        </p:nvGraphicFramePr>
        <p:xfrm>
          <a:off x="827586" y="4901154"/>
          <a:ext cx="7344814" cy="1696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600"/>
                <a:gridCol w="718602"/>
                <a:gridCol w="718602"/>
                <a:gridCol w="718602"/>
                <a:gridCol w="718602"/>
                <a:gridCol w="718602"/>
                <a:gridCol w="718602"/>
                <a:gridCol w="718602"/>
              </a:tblGrid>
              <a:tr h="528059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Naturally Occurring Isotopes</a:t>
                      </a:r>
                      <a:endParaRPr lang="uk-U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Mass Number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Natural Abundance, %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14.53</a:t>
                      </a:r>
                    </a:p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9.15</a:t>
                      </a:r>
                    </a:p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15.84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/>
                        </a:rPr>
                        <a:t>16.67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/>
                        </a:rPr>
                        <a:t>9.60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/>
                        </a:rPr>
                        <a:t>24.39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  <a:effectLst/>
                        </a:rPr>
                        <a:t>9.82</a:t>
                      </a:r>
                      <a:endParaRPr lang="uk-U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4" y="3717032"/>
            <a:ext cx="6622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Abundance: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u="sng" dirty="0" err="1" smtClean="0"/>
              <a:t>Univerce</a:t>
            </a:r>
            <a:r>
              <a:rPr lang="en-US" b="1" dirty="0" smtClean="0"/>
              <a:t>:	</a:t>
            </a:r>
            <a:r>
              <a:rPr lang="en-US" dirty="0" smtClean="0"/>
              <a:t>	5 </a:t>
            </a:r>
            <a:r>
              <a:rPr lang="en-US" dirty="0"/>
              <a:t>ppb by </a:t>
            </a:r>
            <a:r>
              <a:rPr lang="en-US" dirty="0" smtClean="0"/>
              <a:t>weight (0.1 </a:t>
            </a:r>
            <a:r>
              <a:rPr lang="en-US" dirty="0"/>
              <a:t>ppb by atoms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u="sng" dirty="0" smtClean="0"/>
              <a:t>Crustal rocks:</a:t>
            </a:r>
            <a:r>
              <a:rPr lang="en-US" dirty="0" smtClean="0"/>
              <a:t>	1100 </a:t>
            </a:r>
            <a:r>
              <a:rPr lang="en-US" dirty="0"/>
              <a:t>ppb by weight </a:t>
            </a:r>
            <a:r>
              <a:rPr lang="en-US" dirty="0" smtClean="0"/>
              <a:t>(230 </a:t>
            </a:r>
            <a:r>
              <a:rPr lang="en-US" dirty="0"/>
              <a:t>ppb by atoms)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763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196607" cy="3960440"/>
          </a:xfrm>
        </p:spPr>
      </p:pic>
      <p:sp>
        <p:nvSpPr>
          <p:cNvPr id="5" name="TextBox 4"/>
          <p:cNvSpPr txBox="1"/>
          <p:nvPr/>
        </p:nvSpPr>
        <p:spPr>
          <a:xfrm>
            <a:off x="251520" y="5229200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Uses of produced from mines “new Molybdenum”</a:t>
            </a:r>
          </a:p>
          <a:p>
            <a:pPr algn="ctr"/>
            <a:r>
              <a:rPr lang="en-US" dirty="0"/>
              <a:t>About 20% of this material is used to make molybdenum grade stainless steel, while constructional steel, tool and high speed steel and cast iron, taken together use an additional 57%. The remaining 23% is used in upgraded products like lubricant grade MoS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molybdenum </a:t>
            </a:r>
            <a:r>
              <a:rPr lang="en-US" dirty="0"/>
              <a:t>metal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molybdenum </a:t>
            </a:r>
            <a:r>
              <a:rPr lang="en-US" dirty="0">
                <a:solidFill>
                  <a:srgbClr val="FF0000"/>
                </a:solidFill>
              </a:rPr>
              <a:t>chemical compounds 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2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Molybdenum grade stainless steels</a:t>
            </a:r>
          </a:p>
          <a:p>
            <a:pPr marL="0" indent="0">
              <a:buNone/>
            </a:pPr>
            <a:r>
              <a:rPr lang="en-US" sz="2400" dirty="0"/>
              <a:t>“Stainless Steel” </a:t>
            </a:r>
            <a:r>
              <a:rPr lang="en-US" sz="2400" dirty="0" smtClean="0"/>
              <a:t>is </a:t>
            </a:r>
            <a:r>
              <a:rPr lang="en-US" sz="2400" dirty="0"/>
              <a:t>a large group of iron-base alloys that contain </a:t>
            </a:r>
            <a:r>
              <a:rPr lang="en-US" sz="2400" dirty="0" smtClean="0"/>
              <a:t>chromium (</a:t>
            </a:r>
            <a:r>
              <a:rPr lang="en-US" sz="2400" dirty="0"/>
              <a:t>at least 10.5%</a:t>
            </a:r>
            <a:r>
              <a:rPr lang="en-US" sz="2400" dirty="0" smtClean="0"/>
              <a:t>). The </a:t>
            </a:r>
            <a:r>
              <a:rPr lang="en-US" sz="2400" dirty="0"/>
              <a:t>term “stainless” implies a resistance to staining or rusting in </a:t>
            </a:r>
            <a:r>
              <a:rPr lang="en-US" sz="2400" dirty="0" smtClean="0"/>
              <a:t>air is used only for Cr containing steel.</a:t>
            </a:r>
          </a:p>
          <a:p>
            <a:pPr marL="0" indent="0">
              <a:buNone/>
            </a:pPr>
            <a:r>
              <a:rPr lang="en-US" sz="2400" dirty="0" smtClean="0"/>
              <a:t>Molybdenum </a:t>
            </a:r>
            <a:r>
              <a:rPr lang="en-US" sz="2400" dirty="0"/>
              <a:t>improves the corrosion resistance of all stainless </a:t>
            </a:r>
            <a:r>
              <a:rPr lang="en-US" sz="2400" dirty="0" smtClean="0"/>
              <a:t>steels.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6836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Molybdenum </a:t>
            </a:r>
            <a:r>
              <a:rPr lang="en-US" dirty="0"/>
              <a:t>grade Alloy Steels &amp; Irons</a:t>
            </a:r>
          </a:p>
          <a:p>
            <a:pPr marL="0" indent="0">
              <a:buNone/>
            </a:pPr>
            <a:r>
              <a:rPr lang="en-US" sz="2400" dirty="0" smtClean="0"/>
              <a:t>Moly </a:t>
            </a:r>
            <a:r>
              <a:rPr lang="en-US" sz="2400" dirty="0"/>
              <a:t>is used efficiently and economically in alloy steel &amp; iron to</a:t>
            </a:r>
          </a:p>
          <a:p>
            <a:r>
              <a:rPr lang="en-US" sz="2400" dirty="0"/>
              <a:t>improve hardenability</a:t>
            </a:r>
          </a:p>
          <a:p>
            <a:r>
              <a:rPr lang="en-US" sz="2400" dirty="0"/>
              <a:t>reduce temper </a:t>
            </a:r>
            <a:r>
              <a:rPr lang="en-US" sz="2400" dirty="0" err="1"/>
              <a:t>embrittlement</a:t>
            </a:r>
            <a:endParaRPr lang="en-US" sz="2400" dirty="0"/>
          </a:p>
          <a:p>
            <a:r>
              <a:rPr lang="en-US" sz="2400" dirty="0"/>
              <a:t>resist hydrogen attack &amp; </a:t>
            </a:r>
            <a:r>
              <a:rPr lang="en-US" sz="2400" dirty="0" err="1"/>
              <a:t>sulphide</a:t>
            </a:r>
            <a:r>
              <a:rPr lang="en-US" sz="2400" dirty="0"/>
              <a:t> stress cracking</a:t>
            </a:r>
          </a:p>
          <a:p>
            <a:r>
              <a:rPr lang="en-US" sz="2400" dirty="0"/>
              <a:t>increase elevated temperature strength</a:t>
            </a:r>
          </a:p>
          <a:p>
            <a:r>
              <a:rPr lang="en-US" sz="2400" dirty="0"/>
              <a:t>improve </a:t>
            </a:r>
            <a:r>
              <a:rPr lang="en-US" sz="2400" dirty="0" err="1"/>
              <a:t>weldability</a:t>
            </a:r>
            <a:r>
              <a:rPr lang="en-US" sz="2400" dirty="0"/>
              <a:t>, especially in high strength low alloy steels (HSLA)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524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Molybdenum </a:t>
            </a:r>
            <a:r>
              <a:rPr lang="en-US" dirty="0"/>
              <a:t>grade </a:t>
            </a:r>
            <a:r>
              <a:rPr lang="en-US" dirty="0" err="1" smtClean="0"/>
              <a:t>superalloys</a:t>
            </a:r>
            <a:endParaRPr lang="en-US" dirty="0" smtClean="0"/>
          </a:p>
          <a:p>
            <a:pPr marL="0" indent="0">
              <a:buNone/>
            </a:pPr>
            <a:r>
              <a:rPr lang="en-US" sz="2600" dirty="0"/>
              <a:t>Molybdenum is a very important alloying element in high performance nickel-based alloys. These alloys fall into two basic classes:</a:t>
            </a:r>
          </a:p>
          <a:p>
            <a:r>
              <a:rPr lang="en-US" sz="2600" dirty="0"/>
              <a:t>corrosion-resistant alloys</a:t>
            </a:r>
          </a:p>
          <a:p>
            <a:r>
              <a:rPr lang="en-US" sz="2600" dirty="0"/>
              <a:t>high temperature </a:t>
            </a:r>
            <a:r>
              <a:rPr lang="en-US" sz="2600" dirty="0" smtClean="0"/>
              <a:t>alloys:</a:t>
            </a:r>
            <a:endParaRPr lang="en-US" sz="2600" dirty="0"/>
          </a:p>
          <a:p>
            <a:pPr lvl="1"/>
            <a:r>
              <a:rPr lang="en-US" sz="2600" dirty="0"/>
              <a:t>solid-solution strengthened</a:t>
            </a:r>
          </a:p>
          <a:p>
            <a:pPr lvl="1"/>
            <a:r>
              <a:rPr lang="en-US" sz="2600" dirty="0"/>
              <a:t>age-</a:t>
            </a:r>
            <a:r>
              <a:rPr lang="en-US" sz="2600" dirty="0" err="1"/>
              <a:t>hardenable</a:t>
            </a:r>
            <a:endParaRPr lang="en-US" sz="26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586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Molybdenum </a:t>
            </a:r>
            <a:r>
              <a:rPr lang="en-US" dirty="0" smtClean="0"/>
              <a:t>application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Molybdenum </a:t>
            </a:r>
            <a:r>
              <a:rPr lang="en-US" dirty="0"/>
              <a:t>metal &amp; </a:t>
            </a:r>
            <a:r>
              <a:rPr lang="en-US" dirty="0" smtClean="0"/>
              <a:t>alloys</a:t>
            </a:r>
          </a:p>
          <a:p>
            <a:pPr marL="0" indent="0">
              <a:buNone/>
            </a:pPr>
            <a:r>
              <a:rPr lang="en-US" sz="2600" dirty="0"/>
              <a:t>Moly alloys have excellent strength and mechanical stability at high temperatures (up to 1900°C</a:t>
            </a:r>
            <a:r>
              <a:rPr lang="en-US" sz="2600" dirty="0" smtClean="0"/>
              <a:t>)</a:t>
            </a:r>
          </a:p>
          <a:p>
            <a:r>
              <a:rPr lang="en-US" sz="2400" dirty="0"/>
              <a:t>High temperature heating elements, radiation shields, extrusions, forging dies, </a:t>
            </a:r>
            <a:r>
              <a:rPr lang="en-US" sz="2400" dirty="0" err="1"/>
              <a:t>etc</a:t>
            </a:r>
            <a:r>
              <a:rPr lang="en-US" sz="2400" dirty="0"/>
              <a:t>;</a:t>
            </a:r>
          </a:p>
          <a:p>
            <a:r>
              <a:rPr lang="en-US" sz="2400" dirty="0"/>
              <a:t>Rotating X-ray anodes used in clinical diagnostics;</a:t>
            </a:r>
          </a:p>
          <a:p>
            <a:r>
              <a:rPr lang="en-US" sz="2400" dirty="0"/>
              <a:t>Glass melting furnace electrodes and components that are resistant to molten glass;</a:t>
            </a:r>
          </a:p>
          <a:p>
            <a:r>
              <a:rPr lang="en-US" sz="2400" dirty="0"/>
              <a:t>Heat sinks with thermal </a:t>
            </a:r>
            <a:r>
              <a:rPr lang="en-US" sz="2400" dirty="0" err="1"/>
              <a:t>expansivity</a:t>
            </a:r>
            <a:r>
              <a:rPr lang="en-US" sz="2400" dirty="0"/>
              <a:t> matching silicon for semiconductor chip mounts;</a:t>
            </a:r>
          </a:p>
          <a:p>
            <a:r>
              <a:rPr lang="en-US" sz="2400" dirty="0"/>
              <a:t>Sputtered layers, only </a:t>
            </a:r>
            <a:r>
              <a:rPr lang="en-US" sz="2400" dirty="0" err="1"/>
              <a:t>Ångstroms</a:t>
            </a:r>
            <a:r>
              <a:rPr lang="en-US" sz="2400" dirty="0"/>
              <a:t> (10</a:t>
            </a:r>
            <a:r>
              <a:rPr lang="en-US" sz="2400" baseline="30000" dirty="0"/>
              <a:t>-7</a:t>
            </a:r>
            <a:r>
              <a:rPr lang="en-US" sz="2400" dirty="0"/>
              <a:t> mm) thick, for gates and interconnects on integrated circuit chips;</a:t>
            </a:r>
          </a:p>
          <a:p>
            <a:r>
              <a:rPr lang="en-US" sz="2400" dirty="0"/>
              <a:t>Sprayed coatings on automotive piston rings and machine components to reduce friction and improve wear.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3390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1373</Words>
  <Application>Microsoft Office PowerPoint</Application>
  <PresentationFormat>Экран (4:3)</PresentationFormat>
  <Paragraphs>345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ACD/ChemSketch</vt:lpstr>
      <vt:lpstr>Molybdenum: properties and production</vt:lpstr>
      <vt:lpstr>outline</vt:lpstr>
      <vt:lpstr>What is molybdenum?</vt:lpstr>
      <vt:lpstr>What is molybdenum?</vt:lpstr>
      <vt:lpstr>Molybdenum application</vt:lpstr>
      <vt:lpstr>Molybdenum application</vt:lpstr>
      <vt:lpstr>Molybdenum application</vt:lpstr>
      <vt:lpstr>Molybdenum application</vt:lpstr>
      <vt:lpstr>Molybdenum application</vt:lpstr>
      <vt:lpstr>Molybdenum application</vt:lpstr>
      <vt:lpstr>Preparative chemistry of molybdenum</vt:lpstr>
      <vt:lpstr>Chemical properties of molybdenum and its compounds</vt:lpstr>
      <vt:lpstr>Metal Molybdenum</vt:lpstr>
      <vt:lpstr>Molybdenum binary compounds</vt:lpstr>
      <vt:lpstr>Molybdenum binary compounds</vt:lpstr>
      <vt:lpstr>Molybdenum oxides</vt:lpstr>
      <vt:lpstr>Molybdenum oxides</vt:lpstr>
      <vt:lpstr>Molybdenum oxides</vt:lpstr>
      <vt:lpstr>Molybdenum oxides</vt:lpstr>
      <vt:lpstr>Molybdates</vt:lpstr>
      <vt:lpstr>Molybdates</vt:lpstr>
      <vt:lpstr>Molybdates in aqueous solution</vt:lpstr>
      <vt:lpstr>Molybdenum production</vt:lpstr>
      <vt:lpstr>Molybdenum mines</vt:lpstr>
      <vt:lpstr>Molybdenum mines</vt:lpstr>
      <vt:lpstr>Презентация PowerPoint</vt:lpstr>
      <vt:lpstr>Molybdenum processing</vt:lpstr>
      <vt:lpstr>Molybdenum processing</vt:lpstr>
      <vt:lpstr>Molybdenum processing</vt:lpstr>
      <vt:lpstr>Molybdenum processing</vt:lpstr>
      <vt:lpstr>Molybdenum processing</vt:lpstr>
      <vt:lpstr>Molybdenum processing</vt:lpstr>
      <vt:lpstr>Own experience working with molybdenum</vt:lpstr>
      <vt:lpstr>Презентация PowerPoint</vt:lpstr>
      <vt:lpstr>Purification of 100Mo metallic sample </vt:lpstr>
      <vt:lpstr>Ways to improve the purification efficiency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Molybdenum</dc:title>
  <dc:creator>boiko</dc:creator>
  <cp:lastModifiedBy>boiko</cp:lastModifiedBy>
  <cp:revision>66</cp:revision>
  <dcterms:created xsi:type="dcterms:W3CDTF">2015-02-03T06:06:37Z</dcterms:created>
  <dcterms:modified xsi:type="dcterms:W3CDTF">2015-02-05T21:21:31Z</dcterms:modified>
</cp:coreProperties>
</file>