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9" r:id="rId4"/>
    <p:sldMasterId id="2147483737" r:id="rId5"/>
    <p:sldMasterId id="2147483749" r:id="rId6"/>
  </p:sldMasterIdLst>
  <p:notesMasterIdLst>
    <p:notesMasterId r:id="rId21"/>
  </p:notesMasterIdLst>
  <p:sldIdLst>
    <p:sldId id="256" r:id="rId7"/>
    <p:sldId id="257" r:id="rId8"/>
    <p:sldId id="258" r:id="rId9"/>
    <p:sldId id="259" r:id="rId10"/>
    <p:sldId id="260" r:id="rId11"/>
    <p:sldId id="271" r:id="rId12"/>
    <p:sldId id="264" r:id="rId13"/>
    <p:sldId id="272" r:id="rId14"/>
    <p:sldId id="266" r:id="rId15"/>
    <p:sldId id="267" r:id="rId16"/>
    <p:sldId id="269" r:id="rId17"/>
    <p:sldId id="273" r:id="rId18"/>
    <p:sldId id="268" r:id="rId19"/>
    <p:sldId id="270" r:id="rId2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F78F3-3F26-4388-BF58-8F3FCDEEC9CA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C4968-46D2-42BA-BB95-F7EE9CB70C0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416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3832B-9201-4243-B687-10ECFD16E6B1}" type="slidenum">
              <a:rPr lang="en-US" altLang="ko-KR">
                <a:solidFill>
                  <a:srgbClr val="000000"/>
                </a:solidFill>
              </a:rPr>
              <a:pPr/>
              <a:t>9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649372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E3866-7D01-4C6E-BF56-D514597C0416}" type="slidenum">
              <a:rPr lang="en-US" altLang="ko-KR">
                <a:solidFill>
                  <a:srgbClr val="000000"/>
                </a:solidFill>
              </a:rPr>
              <a:pPr/>
              <a:t>10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715779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A5CE9-D73C-4E3F-873E-74BDB923C4B6}" type="slidenum">
              <a:rPr lang="en-US" altLang="ko-KR">
                <a:solidFill>
                  <a:srgbClr val="000000"/>
                </a:solidFill>
              </a:rPr>
              <a:pPr/>
              <a:t>11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61742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013FC-6927-4D88-9477-DE524B43F3A5}" type="slidenum">
              <a:rPr lang="en-US" altLang="ko-KR">
                <a:solidFill>
                  <a:srgbClr val="000000"/>
                </a:solidFill>
              </a:rPr>
              <a:pPr/>
              <a:t>13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630004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BAE82-C7F9-44E8-A94D-65CBF6D659EA}" type="slidenum">
              <a:rPr lang="en-US" altLang="ko-KR">
                <a:solidFill>
                  <a:srgbClr val="000000"/>
                </a:solidFill>
              </a:rPr>
              <a:pPr/>
              <a:t>14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901858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087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55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958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720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1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47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596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81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41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965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9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905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11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689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1792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F19A9-9DB8-4D36-99B5-6BFB0994D6FF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649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BE95E-5B40-4183-8EF3-F75C49348690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104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B35F2-FCFB-452F-BE93-5D2852C57B0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948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CE157-4087-4926-ACD6-58AC277C983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45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17534-5C7B-4152-98A5-52B75E863C0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6585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A876-88A4-4341-BAB3-CDA392440C7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763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AE380-63ED-4258-9C38-DF2FBCADC092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80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8022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BABB5-A26C-4415-B223-2F28A33EE069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4267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62FA3-4244-4D15-B482-AB4616BD573B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368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53ED6-2FE5-40A6-81FD-499AC0E73AD3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2783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4E061-8E96-4420-90DC-CC37C840E1E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2294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제목, 내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ABBD8-A56C-4E6B-8AF0-C65679F7692B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5562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D96A9-FC68-4212-BF65-373A58BC0A58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571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598C7-501D-41C4-8BCB-AC7A2C5FD24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611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B3C5-F5F7-46FC-BD9E-8623A20A4C31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0022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제목, 내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ACD7B-C5C7-4F05-A263-FB84B54EC797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903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6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25543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475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8451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6991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181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3296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01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769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994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318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7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0079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5D4FF-56E8-4AC5-94F4-F31F80CD2796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790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AC6FD-DDB2-4F53-BC07-9A828EE289A0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708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22D10-67D8-4F3F-B6A7-D8816C39A03F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2644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036D1-E975-462D-9506-58E241E89096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0514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5CECA-1529-4DED-A538-8695315D5360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913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63825-770C-40DD-AF92-167027F51CD2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414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8D858-7848-4C1D-9E5A-046BEB050118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5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736E2-E0D0-442A-B3CE-E9AF8C2D26F4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8893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CCBF4-A977-4581-B07D-88E4C5C153E5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988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F9BD2-CD32-45B0-BD3B-13C3C8B91B95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7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609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9114D-27F8-46F3-B46F-00DABFF3BA59}" type="slidenum">
              <a:rPr lang="en-US" altLang="ko-KR">
                <a:solidFill>
                  <a:srgbClr val="000000"/>
                </a:solidFill>
              </a:rPr>
              <a:pPr/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430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933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5068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7033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8335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9485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607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068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54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1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92649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9084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1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93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22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0E6C-0F8E-4D6D-AA5B-5236A8303F94}" type="datetimeFigureOut">
              <a:rPr lang="ko-KR" altLang="en-US" smtClean="0"/>
              <a:t>2015-04-13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3E4C-7ACF-40DF-BBD4-DF434E26D30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18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44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a typeface="굴림" panose="020B0600000101010101" pitchFamily="50" charset="-127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a typeface="굴림" panose="020B0600000101010101" pitchFamily="50" charset="-127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굴림" panose="020B0600000101010101" pitchFamily="50" charset="-127"/>
              </a:defRPr>
            </a:lvl1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fld id="{D9F7BE31-5B9C-4606-A356-F4D5B4267BF4}" type="slidenum">
              <a:rPr lang="en-US" altLang="ko-KR">
                <a:solidFill>
                  <a:srgbClr val="000000"/>
                </a:solidFill>
              </a:rPr>
              <a:pPr fontAlgn="base" latinLnBrk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7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9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>
                <a:solidFill>
                  <a:srgbClr val="000000"/>
                </a:solidFill>
              </a:rPr>
              <a:t>Electroweak symmetry breaking Sep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fld id="{1FD15A83-F32D-40F9-B0ED-A47BE8CA900E}" type="slidenum">
              <a:rPr lang="en-US" altLang="ko-KR">
                <a:solidFill>
                  <a:srgbClr val="000000"/>
                </a:solidFill>
              </a:rPr>
              <a:pPr eaLnBrk="0" fontAlgn="base" latinLnBrk="0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41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54664-EA05-46B9-B137-326E4E781E1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2015-04-13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DC502-3790-458A-920D-90A3AF1058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83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5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5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5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60625" y="262283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Introduction to the Standard Model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>
                <a:solidFill>
                  <a:srgbClr val="C00000"/>
                </a:solidFill>
              </a:rPr>
              <a:t>Wonju</a:t>
            </a:r>
            <a:r>
              <a:rPr lang="en-US" altLang="ko-KR" dirty="0" smtClean="0">
                <a:solidFill>
                  <a:srgbClr val="C00000"/>
                </a:solidFill>
              </a:rPr>
              <a:t> Spring School on Particle Physics and Cosmology</a:t>
            </a:r>
          </a:p>
          <a:p>
            <a:r>
              <a:rPr lang="en-US" altLang="ko-KR" dirty="0" smtClean="0">
                <a:solidFill>
                  <a:srgbClr val="C00000"/>
                </a:solidFill>
              </a:rPr>
              <a:t>2015</a:t>
            </a:r>
            <a:r>
              <a:rPr lang="ko-KR" altLang="en-US" dirty="0" smtClean="0">
                <a:solidFill>
                  <a:srgbClr val="C00000"/>
                </a:solidFill>
              </a:rPr>
              <a:t>년 </a:t>
            </a:r>
            <a:r>
              <a:rPr lang="en-US" altLang="ko-KR" dirty="0" smtClean="0">
                <a:solidFill>
                  <a:srgbClr val="C00000"/>
                </a:solidFill>
              </a:rPr>
              <a:t>4</a:t>
            </a:r>
            <a:r>
              <a:rPr lang="ko-KR" altLang="en-US" dirty="0" smtClean="0">
                <a:solidFill>
                  <a:srgbClr val="C00000"/>
                </a:solidFill>
              </a:rPr>
              <a:t>월</a:t>
            </a:r>
            <a:r>
              <a:rPr lang="en-US" altLang="ko-KR" dirty="0" smtClean="0">
                <a:solidFill>
                  <a:srgbClr val="C00000"/>
                </a:solidFill>
              </a:rPr>
              <a:t>13</a:t>
            </a:r>
            <a:r>
              <a:rPr lang="ko-KR" altLang="en-US" dirty="0" smtClean="0">
                <a:solidFill>
                  <a:srgbClr val="C00000"/>
                </a:solidFill>
              </a:rPr>
              <a:t>일</a:t>
            </a:r>
            <a:r>
              <a:rPr lang="en-US" altLang="ko-KR" dirty="0" smtClean="0">
                <a:solidFill>
                  <a:srgbClr val="C00000"/>
                </a:solidFill>
              </a:rPr>
              <a:t>-18</a:t>
            </a:r>
            <a:r>
              <a:rPr lang="ko-KR" altLang="en-US" dirty="0" smtClean="0">
                <a:solidFill>
                  <a:srgbClr val="C00000"/>
                </a:solidFill>
              </a:rPr>
              <a:t>일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r>
              <a:rPr lang="en-US" altLang="ko-KR" dirty="0" smtClean="0">
                <a:solidFill>
                  <a:srgbClr val="C00000"/>
                </a:solidFill>
              </a:rPr>
              <a:t>(</a:t>
            </a:r>
            <a:r>
              <a:rPr lang="ko-KR" altLang="en-US" dirty="0" smtClean="0">
                <a:solidFill>
                  <a:srgbClr val="C00000"/>
                </a:solidFill>
              </a:rPr>
              <a:t>원주 </a:t>
            </a:r>
            <a:r>
              <a:rPr lang="ko-KR" altLang="en-US" dirty="0" err="1" smtClean="0">
                <a:solidFill>
                  <a:srgbClr val="C00000"/>
                </a:solidFill>
              </a:rPr>
              <a:t>토지문화관</a:t>
            </a:r>
            <a:r>
              <a:rPr lang="en-US" altLang="ko-KR" dirty="0" smtClean="0">
                <a:solidFill>
                  <a:srgbClr val="C00000"/>
                </a:solidFill>
              </a:rPr>
              <a:t>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06218" y="5622202"/>
            <a:ext cx="32528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 smtClean="0"/>
              <a:t>강신규</a:t>
            </a:r>
            <a:endParaRPr lang="en-US" altLang="ko-KR" sz="2400" dirty="0" smtClean="0"/>
          </a:p>
          <a:p>
            <a:pPr algn="ctr"/>
            <a:r>
              <a:rPr lang="ko-KR" altLang="en-US" sz="2400" dirty="0" smtClean="0"/>
              <a:t>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서울과학기술대학교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5266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8988" y="362712"/>
            <a:ext cx="7772400" cy="762000"/>
          </a:xfrm>
          <a:solidFill>
            <a:srgbClr val="FFFF00"/>
          </a:solidFill>
        </p:spPr>
        <p:txBody>
          <a:bodyPr/>
          <a:lstStyle/>
          <a:p>
            <a:r>
              <a:rPr lang="en-US" altLang="ko-KR" sz="3200" dirty="0"/>
              <a:t>Early Unified Models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058988" y="3946526"/>
            <a:ext cx="79232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•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374174" y="1398518"/>
            <a:ext cx="11439874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rgbClr val="000000"/>
                </a:solidFill>
              </a:rPr>
              <a:t>The first suggestion of a gauge theory of weak interactions mediated    by </a:t>
            </a:r>
            <a:r>
              <a:rPr lang="en-US" altLang="ko-KR" sz="2800" i="1" dirty="0">
                <a:solidFill>
                  <a:srgbClr val="000000"/>
                </a:solidFill>
              </a:rPr>
              <a:t>W</a:t>
            </a:r>
            <a:r>
              <a:rPr lang="en-US" altLang="ko-KR" sz="2800" baseline="30000" dirty="0">
                <a:solidFill>
                  <a:srgbClr val="000000"/>
                </a:solidFill>
              </a:rPr>
              <a:t>+</a:t>
            </a:r>
            <a:r>
              <a:rPr lang="en-US" altLang="ko-KR" sz="2800" dirty="0">
                <a:solidFill>
                  <a:srgbClr val="000000"/>
                </a:solidFill>
              </a:rPr>
              <a:t> and </a:t>
            </a:r>
            <a:r>
              <a:rPr lang="en-US" altLang="ko-KR" sz="2800" i="1" dirty="0">
                <a:solidFill>
                  <a:srgbClr val="000000"/>
                </a:solidFill>
              </a:rPr>
              <a:t>W</a:t>
            </a:r>
            <a:r>
              <a:rPr lang="en-US" altLang="ko-KR" sz="2800" baseline="30000" dirty="0">
                <a:solidFill>
                  <a:srgbClr val="000000"/>
                </a:solidFill>
              </a:rPr>
              <a:t>–</a:t>
            </a:r>
            <a:r>
              <a:rPr lang="en-US" altLang="ko-KR" sz="2800" dirty="0">
                <a:solidFill>
                  <a:srgbClr val="000000"/>
                </a:solidFill>
              </a:rPr>
              <a:t> was by </a:t>
            </a:r>
            <a:r>
              <a:rPr lang="en-US" altLang="ko-KR" sz="2800" dirty="0">
                <a:solidFill>
                  <a:srgbClr val="DC0114"/>
                </a:solidFill>
              </a:rPr>
              <a:t>Schwinger</a:t>
            </a:r>
            <a:r>
              <a:rPr lang="en-US" altLang="ko-KR" sz="2800" dirty="0">
                <a:solidFill>
                  <a:srgbClr val="000000"/>
                </a:solidFill>
              </a:rPr>
              <a:t> (1956), who suggested there might be an underlying unified theory, incorporating also the photon.</a:t>
            </a:r>
            <a:r>
              <a:rPr lang="en-US" altLang="ko-KR" sz="2800" dirty="0">
                <a:solidFill>
                  <a:srgbClr val="DC0114"/>
                </a:solidFill>
              </a:rPr>
              <a:t> </a:t>
            </a:r>
          </a:p>
          <a:p>
            <a:pPr marL="457200" indent="-4572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ko-KR" sz="2800" dirty="0">
              <a:solidFill>
                <a:srgbClr val="DC0114"/>
              </a:solidFill>
            </a:endParaRP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rgbClr val="DC0114"/>
                </a:solidFill>
              </a:rPr>
              <a:t>Glashow</a:t>
            </a:r>
            <a:r>
              <a:rPr lang="en-US" altLang="ko-KR" sz="2800" dirty="0">
                <a:solidFill>
                  <a:srgbClr val="AC000E"/>
                </a:solidFill>
              </a:rPr>
              <a:t> </a:t>
            </a:r>
            <a:r>
              <a:rPr lang="en-US" altLang="ko-KR" sz="2800" dirty="0">
                <a:solidFill>
                  <a:srgbClr val="000000"/>
                </a:solidFill>
              </a:rPr>
              <a:t>(1961) proposed a model with symmetry group SU(2) x U(1) and a fourth gauge boson </a:t>
            </a:r>
            <a:r>
              <a:rPr lang="en-US" altLang="ko-KR" sz="2800" i="1" dirty="0">
                <a:solidFill>
                  <a:srgbClr val="000000"/>
                </a:solidFill>
              </a:rPr>
              <a:t>Z</a:t>
            </a:r>
            <a:r>
              <a:rPr lang="en-US" altLang="ko-KR" sz="2800" baseline="30000" dirty="0">
                <a:solidFill>
                  <a:srgbClr val="000000"/>
                </a:solidFill>
              </a:rPr>
              <a:t>0</a:t>
            </a:r>
            <a:r>
              <a:rPr lang="en-US" altLang="ko-KR" sz="2800" dirty="0">
                <a:solidFill>
                  <a:srgbClr val="000000"/>
                </a:solidFill>
              </a:rPr>
              <a:t>, showing that the parity problem could be solved by a mixing between the two neutral gauge bosons.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ko-KR" sz="2800" dirty="0">
              <a:solidFill>
                <a:srgbClr val="000000"/>
              </a:solidFill>
            </a:endParaRPr>
          </a:p>
          <a:p>
            <a:pPr marL="457200" indent="-4572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rgbClr val="DC0114"/>
                </a:solidFill>
              </a:rPr>
              <a:t>Salam and Ward</a:t>
            </a:r>
            <a:r>
              <a:rPr lang="en-US" altLang="ko-KR" sz="2800" dirty="0">
                <a:solidFill>
                  <a:srgbClr val="AC000E"/>
                </a:solidFill>
              </a:rPr>
              <a:t> </a:t>
            </a:r>
            <a:r>
              <a:rPr lang="en-US" altLang="ko-KR" sz="2800" dirty="0">
                <a:solidFill>
                  <a:srgbClr val="000000"/>
                </a:solidFill>
              </a:rPr>
              <a:t>(1964), unaware of Glashow’s work, proposed a similar model, also based on SU(2) x U(1)</a:t>
            </a: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000000"/>
                </a:solidFill>
              </a:rPr>
              <a:t>  — though neither model used the correct representation of leptons.</a:t>
            </a: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en-US" altLang="ko-KR" sz="2000" dirty="0">
              <a:solidFill>
                <a:srgbClr val="000000"/>
              </a:solidFill>
            </a:endParaRP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ko-KR" sz="2000" dirty="0">
              <a:solidFill>
                <a:srgbClr val="000000"/>
              </a:solidFill>
            </a:endParaRP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en-US" altLang="ko-K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85416" y="321480"/>
            <a:ext cx="7772400" cy="762000"/>
          </a:xfrm>
          <a:solidFill>
            <a:srgbClr val="FFFF00"/>
          </a:solidFill>
        </p:spPr>
        <p:txBody>
          <a:bodyPr/>
          <a:lstStyle/>
          <a:p>
            <a:r>
              <a:rPr lang="en-US" altLang="ko-KR" sz="3200"/>
              <a:t>Massive vector bosons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348996" y="1322198"/>
            <a:ext cx="11457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•</a:t>
            </a:r>
            <a:r>
              <a:rPr lang="en-US" altLang="ko-KR" sz="2800" dirty="0">
                <a:solidFill>
                  <a:srgbClr val="000000"/>
                </a:solidFill>
              </a:rPr>
              <a:t> But, Gauge theories naturally predicted massless vector bosons</a:t>
            </a:r>
            <a:r>
              <a:rPr lang="en-US" altLang="ko-KR" sz="20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348996" y="1977835"/>
            <a:ext cx="114574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• </a:t>
            </a:r>
            <a:r>
              <a:rPr lang="en-US" altLang="ko-KR" sz="2800" dirty="0">
                <a:solidFill>
                  <a:srgbClr val="000000"/>
                </a:solidFill>
              </a:rPr>
              <a:t>If masses were added by an explicit symmetry-breaking term, then the     </a:t>
            </a: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000000"/>
                </a:solidFill>
              </a:rPr>
              <a:t>  vector-meson propagator would not be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892296" y="3324034"/>
            <a:ext cx="21610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000000"/>
                </a:solidFill>
              </a:rPr>
              <a:t>But rather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374904" y="4353667"/>
            <a:ext cx="1140561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• </a:t>
            </a:r>
            <a:r>
              <a:rPr lang="en-US" altLang="ko-KR" sz="2800" dirty="0">
                <a:solidFill>
                  <a:srgbClr val="000000"/>
                </a:solidFill>
              </a:rPr>
              <a:t>It generates a much worse divergence, and the theory is clearly not    </a:t>
            </a:r>
            <a:r>
              <a:rPr lang="en-US" altLang="ko-KR" sz="2800" dirty="0" err="1">
                <a:solidFill>
                  <a:srgbClr val="000000"/>
                </a:solidFill>
              </a:rPr>
              <a:t>renormalizable</a:t>
            </a:r>
            <a:r>
              <a:rPr lang="en-US" altLang="ko-KR" sz="2800" dirty="0">
                <a:solidFill>
                  <a:srgbClr val="000000"/>
                </a:solidFill>
              </a:rPr>
              <a:t>.</a:t>
            </a:r>
          </a:p>
        </p:txBody>
      </p:sp>
      <p:graphicFrame>
        <p:nvGraphicFramePr>
          <p:cNvPr id="95246" name="Object 14"/>
          <p:cNvGraphicFramePr>
            <a:graphicFrameLocks noChangeAspect="1"/>
          </p:cNvGraphicFramePr>
          <p:nvPr>
            <p:extLst/>
          </p:nvPr>
        </p:nvGraphicFramePr>
        <p:xfrm>
          <a:off x="2678430" y="2962690"/>
          <a:ext cx="778002" cy="1119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4" imgW="520700" imgH="749300" progId="Equation.DSMT4">
                  <p:embed/>
                </p:oleObj>
              </mc:Choice>
              <mc:Fallback>
                <p:oleObj name="Equation" r:id="rId4" imgW="520700" imgH="749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430" y="2962690"/>
                        <a:ext cx="778002" cy="1119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8" name="Object 16"/>
          <p:cNvGraphicFramePr>
            <a:graphicFrameLocks noChangeAspect="1"/>
          </p:cNvGraphicFramePr>
          <p:nvPr>
            <p:extLst/>
          </p:nvPr>
        </p:nvGraphicFramePr>
        <p:xfrm>
          <a:off x="6190488" y="3064359"/>
          <a:ext cx="2964856" cy="1076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6" imgW="2413000" imgH="876300" progId="Equation.DSMT4">
                  <p:embed/>
                </p:oleObj>
              </mc:Choice>
              <mc:Fallback>
                <p:oleObj name="Equation" r:id="rId6" imgW="2413000" imgH="876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0488" y="3064359"/>
                        <a:ext cx="2964856" cy="10767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374904" y="5307774"/>
            <a:ext cx="1151229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• </a:t>
            </a:r>
            <a:r>
              <a:rPr lang="en-US" altLang="ko-KR" sz="2800" dirty="0">
                <a:solidFill>
                  <a:srgbClr val="000000"/>
                </a:solidFill>
              </a:rPr>
              <a:t>So the question started to be asked: </a:t>
            </a:r>
            <a:r>
              <a:rPr lang="en-US" altLang="ko-KR" sz="2800" dirty="0">
                <a:solidFill>
                  <a:srgbClr val="DC0114"/>
                </a:solidFill>
              </a:rPr>
              <a:t>could the symmetry breaking that gives rise to vector boson masses be spontaneous symmetry breaking?</a:t>
            </a:r>
            <a:endParaRPr lang="en-US" altLang="ko-K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6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/>
      <p:bldP spid="95238" grpId="0"/>
      <p:bldP spid="95245" grpId="0"/>
      <p:bldP spid="95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0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762000"/>
          </a:xfrm>
          <a:solidFill>
            <a:srgbClr val="FFFF00"/>
          </a:solidFill>
        </p:spPr>
        <p:txBody>
          <a:bodyPr/>
          <a:lstStyle/>
          <a:p>
            <a:r>
              <a:rPr lang="en-US" altLang="ko-KR" sz="3200" dirty="0"/>
              <a:t>Broken symmetries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545592" y="1584324"/>
            <a:ext cx="1118616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rgbClr val="000000"/>
                </a:solidFill>
              </a:rPr>
              <a:t>Spontaneous breaking of gauge symmetry, giving mass to the </a:t>
            </a:r>
            <a:r>
              <a:rPr lang="en-US" altLang="ko-KR" sz="2800" dirty="0" err="1">
                <a:solidFill>
                  <a:srgbClr val="000000"/>
                </a:solidFill>
              </a:rPr>
              <a:t>plasmon</a:t>
            </a:r>
            <a:r>
              <a:rPr lang="en-US" altLang="ko-KR" sz="2800" dirty="0">
                <a:solidFill>
                  <a:srgbClr val="000000"/>
                </a:solidFill>
              </a:rPr>
              <a:t>, was known  in superconductivity.   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 err="1">
                <a:solidFill>
                  <a:srgbClr val="DC0114"/>
                </a:solidFill>
              </a:rPr>
              <a:t>Nambu</a:t>
            </a:r>
            <a:r>
              <a:rPr lang="en-US" altLang="ko-KR" sz="2800" dirty="0">
                <a:solidFill>
                  <a:srgbClr val="000000"/>
                </a:solidFill>
              </a:rPr>
              <a:t> (1960) suggested a similar mechanism could give masses to elementary particles.  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 err="1">
                <a:solidFill>
                  <a:srgbClr val="DC0114"/>
                </a:solidFill>
              </a:rPr>
              <a:t>Nambu</a:t>
            </a:r>
            <a:r>
              <a:rPr lang="en-US" altLang="ko-KR" sz="2800" dirty="0">
                <a:solidFill>
                  <a:srgbClr val="DC0114"/>
                </a:solidFill>
              </a:rPr>
              <a:t> and </a:t>
            </a:r>
            <a:r>
              <a:rPr lang="en-US" altLang="ko-KR" sz="2800" dirty="0" err="1">
                <a:solidFill>
                  <a:srgbClr val="DC0114"/>
                </a:solidFill>
              </a:rPr>
              <a:t>Jona-Lasinio</a:t>
            </a:r>
            <a:r>
              <a:rPr lang="en-US" altLang="ko-KR" sz="2800" dirty="0">
                <a:solidFill>
                  <a:srgbClr val="000000"/>
                </a:solidFill>
              </a:rPr>
              <a:t> (1961) proposed a specific model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ko-KR" sz="2800" dirty="0">
              <a:solidFill>
                <a:srgbClr val="000000"/>
              </a:solidFill>
            </a:endParaRPr>
          </a:p>
        </p:txBody>
      </p:sp>
      <p:graphicFrame>
        <p:nvGraphicFramePr>
          <p:cNvPr id="99335" name="Object 7"/>
          <p:cNvGraphicFramePr>
            <a:graphicFrameLocks noChangeAspect="1"/>
          </p:cNvGraphicFramePr>
          <p:nvPr>
            <p:extLst/>
          </p:nvPr>
        </p:nvGraphicFramePr>
        <p:xfrm>
          <a:off x="3947160" y="3969260"/>
          <a:ext cx="4075446" cy="635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4" imgW="2768600" imgH="431800" progId="Equation.DSMT4">
                  <p:embed/>
                </p:oleObj>
              </mc:Choice>
              <mc:Fallback>
                <p:oleObj name="Equation" r:id="rId4" imgW="2768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7160" y="3969260"/>
                        <a:ext cx="4075446" cy="635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8"/>
          <p:cNvGraphicFramePr>
            <a:graphicFrameLocks noChangeAspect="1"/>
          </p:cNvGraphicFramePr>
          <p:nvPr/>
        </p:nvGraphicFramePr>
        <p:xfrm>
          <a:off x="4889500" y="4838700"/>
          <a:ext cx="1130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6" imgW="1130300" imgH="393700" progId="Equation.DSMT4">
                  <p:embed/>
                </p:oleObj>
              </mc:Choice>
              <mc:Fallback>
                <p:oleObj name="Equation" r:id="rId6" imgW="1130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4838700"/>
                        <a:ext cx="11303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1956816" y="4803648"/>
            <a:ext cx="9454895" cy="941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latinLnBrk="0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— </a:t>
            </a:r>
            <a:r>
              <a:rPr lang="en-US" altLang="ko-KR" sz="2400" dirty="0">
                <a:solidFill>
                  <a:srgbClr val="000000"/>
                </a:solidFill>
              </a:rPr>
              <a:t>phase symmetry                      is exact</a:t>
            </a:r>
          </a:p>
          <a:p>
            <a:pPr eaLnBrk="0" fontAlgn="base" latinLnBrk="0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ko-KR" sz="2400" dirty="0">
                <a:solidFill>
                  <a:srgbClr val="000000"/>
                </a:solidFill>
              </a:rPr>
              <a:t>— chiral symmetry                       is spontaneously broken</a:t>
            </a:r>
          </a:p>
        </p:txBody>
      </p:sp>
      <p:graphicFrame>
        <p:nvGraphicFramePr>
          <p:cNvPr id="99338" name="Object 10"/>
          <p:cNvGraphicFramePr>
            <a:graphicFrameLocks noChangeAspect="1"/>
          </p:cNvGraphicFramePr>
          <p:nvPr/>
        </p:nvGraphicFramePr>
        <p:xfrm>
          <a:off x="4800600" y="5219700"/>
          <a:ext cx="1244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8" imgW="1244600" imgH="406400" progId="Equation.DSMT4">
                  <p:embed/>
                </p:oleObj>
              </mc:Choice>
              <mc:Fallback>
                <p:oleObj name="Equation" r:id="rId8" imgW="1244600" imgH="40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219700"/>
                        <a:ext cx="1244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0" name="Object 12"/>
          <p:cNvGraphicFramePr>
            <a:graphicFrameLocks noChangeAspect="1"/>
          </p:cNvGraphicFramePr>
          <p:nvPr>
            <p:extLst/>
          </p:nvPr>
        </p:nvGraphicFramePr>
        <p:xfrm>
          <a:off x="4143880" y="5944212"/>
          <a:ext cx="3254000" cy="566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10" imgW="2552700" imgH="444500" progId="Equation.DSMT4">
                  <p:embed/>
                </p:oleObj>
              </mc:Choice>
              <mc:Fallback>
                <p:oleObj name="Equation" r:id="rId10" imgW="25527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880" y="5944212"/>
                        <a:ext cx="3254000" cy="5666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282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/>
      <p:bldP spid="993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8569" y="296544"/>
            <a:ext cx="7772400" cy="762000"/>
          </a:xfrm>
          <a:solidFill>
            <a:srgbClr val="FFFF00"/>
          </a:solidFill>
        </p:spPr>
        <p:txBody>
          <a:bodyPr/>
          <a:lstStyle/>
          <a:p>
            <a:r>
              <a:rPr lang="en-US" altLang="ko-KR" sz="3200"/>
              <a:t>Spontaneous Symmetry Breaking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72650" y="2832568"/>
            <a:ext cx="1144669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rgbClr val="000000"/>
                </a:solidFill>
              </a:rPr>
              <a:t>Often there is a high-temperature symmetric phase, and a critical temperature below which the symmetry is spontaneously broken</a:t>
            </a: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000000"/>
                </a:solidFill>
              </a:rPr>
              <a:t>   — </a:t>
            </a:r>
            <a:r>
              <a:rPr lang="en-US" altLang="ko-KR" sz="2800" b="1" dirty="0">
                <a:solidFill>
                  <a:srgbClr val="000000"/>
                </a:solidFill>
              </a:rPr>
              <a:t>crystallization</a:t>
            </a:r>
            <a:r>
              <a:rPr lang="en-US" altLang="ko-KR" sz="2800" dirty="0">
                <a:solidFill>
                  <a:srgbClr val="000000"/>
                </a:solidFill>
              </a:rPr>
              <a:t> of a liquid breaks rotational symmetry</a:t>
            </a: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000000"/>
                </a:solidFill>
              </a:rPr>
              <a:t>   — so does Curie-point transition in a </a:t>
            </a:r>
            <a:r>
              <a:rPr lang="en-US" altLang="ko-KR" sz="2800" b="1" dirty="0" err="1">
                <a:solidFill>
                  <a:srgbClr val="000000"/>
                </a:solidFill>
              </a:rPr>
              <a:t>ferromagnet</a:t>
            </a:r>
            <a:endParaRPr lang="en-US" altLang="ko-KR" sz="2800" b="1" dirty="0">
              <a:solidFill>
                <a:srgbClr val="000000"/>
              </a:solidFill>
            </a:endParaRP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000000"/>
                </a:solidFill>
              </a:rPr>
              <a:t>   — gauge symmetry is broken in a </a:t>
            </a:r>
            <a:r>
              <a:rPr lang="en-US" altLang="ko-KR" sz="2800" b="1" dirty="0">
                <a:solidFill>
                  <a:srgbClr val="000000"/>
                </a:solidFill>
              </a:rPr>
              <a:t>superconductor</a:t>
            </a:r>
            <a:endParaRPr lang="en-US" altLang="ko-KR" sz="2800" dirty="0">
              <a:solidFill>
                <a:srgbClr val="000000"/>
              </a:solidFill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372650" y="1270380"/>
            <a:ext cx="115530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rgbClr val="000000"/>
                </a:solidFill>
              </a:rPr>
              <a:t>Spontaneous breaking of symmetry occurs when the ground state or vacuum state does not share the symmetry of the underlying theory.  </a:t>
            </a: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000000"/>
                </a:solidFill>
              </a:rPr>
              <a:t>   — It is ubiquitous in condensed matter physics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41960" y="5256531"/>
            <a:ext cx="107777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ko-KR" sz="2800" dirty="0">
                <a:solidFill>
                  <a:srgbClr val="000000"/>
                </a:solidFill>
              </a:rPr>
              <a:t>• </a:t>
            </a:r>
            <a:r>
              <a:rPr lang="en-US" altLang="ko-KR" sz="2800" dirty="0">
                <a:solidFill>
                  <a:srgbClr val="DC0114"/>
                </a:solidFill>
              </a:rPr>
              <a:t>Could this work in </a:t>
            </a:r>
            <a:r>
              <a:rPr lang="en-US" altLang="ko-KR" sz="2800" dirty="0" smtClean="0">
                <a:solidFill>
                  <a:srgbClr val="DC0114"/>
                </a:solidFill>
              </a:rPr>
              <a:t>particle physics too</a:t>
            </a:r>
            <a:r>
              <a:rPr lang="en-US" altLang="ko-KR" sz="2800" dirty="0">
                <a:solidFill>
                  <a:srgbClr val="DC0114"/>
                </a:solidFill>
              </a:rPr>
              <a:t>?</a:t>
            </a:r>
            <a:endParaRPr lang="en-US" altLang="ko-K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07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4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 </a:t>
            </a:r>
            <a:r>
              <a:rPr lang="en-US" altLang="ko-KR" dirty="0" err="1" smtClean="0"/>
              <a:t>Lagrangian</a:t>
            </a:r>
            <a:r>
              <a:rPr lang="en-US" altLang="ko-KR" dirty="0" smtClean="0"/>
              <a:t> of the Standard Model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Spontaneous Symmetry Breaking and  </a:t>
            </a:r>
            <a:r>
              <a:rPr lang="en-US" altLang="ko-KR" dirty="0" err="1" smtClean="0"/>
              <a:t>Brout</a:t>
            </a:r>
            <a:r>
              <a:rPr lang="en-US" altLang="ko-KR" dirty="0" smtClean="0"/>
              <a:t>-</a:t>
            </a:r>
            <a:r>
              <a:rPr lang="en-US" altLang="ko-KR" dirty="0" err="1" smtClean="0"/>
              <a:t>Englert</a:t>
            </a:r>
            <a:r>
              <a:rPr lang="en-US" altLang="ko-KR" dirty="0" smtClean="0"/>
              <a:t>-Higgs mechanism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Flavor Mixing in the Standard Model</a:t>
            </a:r>
          </a:p>
          <a:p>
            <a:pPr marL="0" indent="0">
              <a:lnSpc>
                <a:spcPct val="150000"/>
              </a:lnSpc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08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1368" y="1690688"/>
            <a:ext cx="9713614" cy="41148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ko-KR" dirty="0" smtClean="0">
              <a:solidFill>
                <a:srgbClr val="FF3300"/>
              </a:solidFill>
              <a:ea typeface="굴림" panose="020B0600000101010101" pitchFamily="50" charset="-127"/>
            </a:endParaRPr>
          </a:p>
          <a:p>
            <a:pPr lvl="1" eaLnBrk="1" hangingPunct="1"/>
            <a:r>
              <a:rPr lang="en-US" altLang="ko-KR" dirty="0" smtClean="0">
                <a:ea typeface="굴림" panose="020B0600000101010101" pitchFamily="50" charset="-127"/>
              </a:rPr>
              <a:t>Chris </a:t>
            </a:r>
            <a:r>
              <a:rPr lang="en-US" altLang="ko-KR" dirty="0" err="1" smtClean="0">
                <a:ea typeface="굴림" panose="020B0600000101010101" pitchFamily="50" charset="-127"/>
              </a:rPr>
              <a:t>Quigg</a:t>
            </a:r>
            <a:r>
              <a:rPr lang="en-US" altLang="ko-KR" dirty="0" smtClean="0">
                <a:ea typeface="굴림" panose="020B0600000101010101" pitchFamily="50" charset="-127"/>
              </a:rPr>
              <a:t>,     </a:t>
            </a:r>
            <a:r>
              <a:rPr lang="en-US" altLang="ko-KR" i="1" dirty="0" smtClean="0">
                <a:ea typeface="굴림" panose="020B0600000101010101" pitchFamily="50" charset="-127"/>
              </a:rPr>
              <a:t>Gauge Theories of the Strong, Weak, and                         </a:t>
            </a:r>
          </a:p>
          <a:p>
            <a:pPr marL="457200" lvl="1" indent="0" eaLnBrk="1" hangingPunct="1">
              <a:buNone/>
            </a:pPr>
            <a:r>
              <a:rPr lang="en-US" altLang="ko-KR" i="1" dirty="0">
                <a:ea typeface="굴림" panose="020B0600000101010101" pitchFamily="50" charset="-127"/>
              </a:rPr>
              <a:t> </a:t>
            </a:r>
            <a:r>
              <a:rPr lang="en-US" altLang="ko-KR" i="1" dirty="0" smtClean="0">
                <a:ea typeface="굴림" panose="020B0600000101010101" pitchFamily="50" charset="-127"/>
              </a:rPr>
              <a:t>                            Electromagnetic Interactions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50" charset="-127"/>
              </a:rPr>
              <a:t>Michael </a:t>
            </a:r>
            <a:r>
              <a:rPr lang="en-US" altLang="ko-KR" dirty="0" err="1" smtClean="0">
                <a:ea typeface="굴림" panose="020B0600000101010101" pitchFamily="50" charset="-127"/>
              </a:rPr>
              <a:t>Peskin</a:t>
            </a:r>
            <a:r>
              <a:rPr lang="en-US" altLang="ko-KR" dirty="0" smtClean="0">
                <a:ea typeface="굴림" panose="020B0600000101010101" pitchFamily="50" charset="-127"/>
              </a:rPr>
              <a:t>,  </a:t>
            </a:r>
            <a:r>
              <a:rPr lang="en-US" altLang="ko-KR" i="1" dirty="0" smtClean="0">
                <a:ea typeface="굴림" panose="020B0600000101010101" pitchFamily="50" charset="-127"/>
              </a:rPr>
              <a:t>An Introduction to Quantum Field Theory</a:t>
            </a:r>
          </a:p>
          <a:p>
            <a:pPr lvl="1" eaLnBrk="1" hangingPunct="1"/>
            <a:r>
              <a:rPr lang="en-US" altLang="ko-KR" dirty="0" smtClean="0">
                <a:ea typeface="굴림" panose="020B0600000101010101" pitchFamily="50" charset="-127"/>
              </a:rPr>
              <a:t>Sally Dawson,    </a:t>
            </a:r>
            <a:r>
              <a:rPr lang="en-US" altLang="ko-KR" i="1" dirty="0" smtClean="0">
                <a:ea typeface="굴림" panose="020B0600000101010101" pitchFamily="50" charset="-127"/>
              </a:rPr>
              <a:t>TASI lectures</a:t>
            </a:r>
            <a:r>
              <a:rPr lang="en-US" altLang="ko-KR" dirty="0" smtClean="0">
                <a:ea typeface="굴림" panose="020B0600000101010101" pitchFamily="50" charset="-127"/>
              </a:rPr>
              <a:t>, 2006:                         </a:t>
            </a:r>
          </a:p>
          <a:p>
            <a:pPr marL="457200" lvl="1" indent="0" eaLnBrk="1" hangingPunct="1">
              <a:buNone/>
            </a:pPr>
            <a:r>
              <a:rPr lang="en-US" altLang="ko-KR" dirty="0"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ea typeface="굴림" panose="020B0600000101010101" pitchFamily="50" charset="-127"/>
              </a:rPr>
              <a:t>                            http</a:t>
            </a:r>
            <a:r>
              <a:rPr lang="en-US" altLang="ko-KR" dirty="0">
                <a:ea typeface="굴림" panose="020B0600000101010101" pitchFamily="50" charset="-127"/>
              </a:rPr>
              <a:t>://quark.phy.bnl.gov/~dawson/tasi06.html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>
                <a:solidFill>
                  <a:sysClr val="windowText" lastClr="000000"/>
                </a:solidFill>
                <a:latin typeface="맑은 고딕" panose="020F0302020204030204"/>
                <a:ea typeface="맑은 고딕" panose="020B0503020000020004" pitchFamily="50" charset="-127"/>
              </a:rPr>
              <a:t>Some good references: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3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29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295400"/>
            <a:ext cx="6172200" cy="5334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latinLnBrk="0" hangingPunct="1"/>
            <a:r>
              <a:rPr lang="en-US" altLang="ko-KR" sz="2400" smtClean="0">
                <a:ea typeface="굴림" panose="020B0600000101010101" pitchFamily="50" charset="-127"/>
              </a:rPr>
              <a:t>The photon and gluon appear to be massless</a:t>
            </a:r>
          </a:p>
          <a:p>
            <a:pPr eaLnBrk="1" latinLnBrk="0" hangingPunct="1"/>
            <a:r>
              <a:rPr lang="en-US" altLang="ko-KR" sz="2400" smtClean="0">
                <a:ea typeface="굴림" panose="020B0600000101010101" pitchFamily="50" charset="-127"/>
              </a:rPr>
              <a:t>The W and Z gauge bosons are heavy</a:t>
            </a:r>
          </a:p>
          <a:p>
            <a:pPr lvl="1" eaLnBrk="1" latinLnBrk="0" hangingPunct="1"/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</a:rPr>
              <a:t>M</a:t>
            </a:r>
            <a:r>
              <a:rPr lang="en-US" altLang="ko-KR" sz="2400" baseline="-25000" smtClean="0">
                <a:solidFill>
                  <a:schemeClr val="accent2"/>
                </a:solidFill>
                <a:ea typeface="굴림" panose="020B0600000101010101" pitchFamily="50" charset="-127"/>
              </a:rPr>
              <a:t>W</a:t>
            </a:r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</a:rPr>
              <a:t>=80.404    </a:t>
            </a:r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  <a:sym typeface="Symbol" panose="05050102010706020507" pitchFamily="18" charset="2"/>
              </a:rPr>
              <a:t> 0.030   GeV</a:t>
            </a:r>
          </a:p>
          <a:p>
            <a:pPr lvl="1" eaLnBrk="1" latinLnBrk="0" hangingPunct="1"/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  <a:sym typeface="Symbol" panose="05050102010706020507" pitchFamily="18" charset="2"/>
              </a:rPr>
              <a:t>M</a:t>
            </a:r>
            <a:r>
              <a:rPr lang="en-US" altLang="ko-KR" sz="2400" baseline="-12000" smtClean="0">
                <a:solidFill>
                  <a:schemeClr val="accent2"/>
                </a:solidFill>
                <a:ea typeface="굴림" panose="020B0600000101010101" pitchFamily="50" charset="-127"/>
                <a:sym typeface="Symbol" panose="05050102010706020507" pitchFamily="18" charset="2"/>
              </a:rPr>
              <a:t>Z </a:t>
            </a:r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  <a:sym typeface="Symbol" panose="05050102010706020507" pitchFamily="18" charset="2"/>
              </a:rPr>
              <a:t>=92.1875   0.0021 GeV</a:t>
            </a:r>
            <a:endParaRPr lang="en-US" altLang="ko-KR" sz="2400" smtClean="0">
              <a:solidFill>
                <a:schemeClr val="accent2"/>
              </a:solidFill>
              <a:ea typeface="굴림" panose="020B0600000101010101" pitchFamily="50" charset="-127"/>
            </a:endParaRPr>
          </a:p>
          <a:p>
            <a:pPr eaLnBrk="1" latinLnBrk="0" hangingPunct="1"/>
            <a:r>
              <a:rPr lang="en-US" altLang="ko-KR" sz="2400" smtClean="0">
                <a:ea typeface="굴림" panose="020B0600000101010101" pitchFamily="50" charset="-127"/>
              </a:rPr>
              <a:t>There are 6 quarks</a:t>
            </a:r>
          </a:p>
          <a:p>
            <a:pPr lvl="1" eaLnBrk="1" latinLnBrk="0" hangingPunct="1"/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</a:rPr>
              <a:t>M</a:t>
            </a:r>
            <a:r>
              <a:rPr lang="en-US" altLang="ko-KR" sz="2400" baseline="-12000" smtClean="0">
                <a:solidFill>
                  <a:schemeClr val="accent2"/>
                </a:solidFill>
                <a:ea typeface="굴림" panose="020B0600000101010101" pitchFamily="50" charset="-127"/>
              </a:rPr>
              <a:t>t</a:t>
            </a:r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</a:rPr>
              <a:t>=172.5</a:t>
            </a:r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  <a:sym typeface="Symbol" panose="05050102010706020507" pitchFamily="18" charset="2"/>
              </a:rPr>
              <a:t> 2.3 GeV</a:t>
            </a:r>
          </a:p>
          <a:p>
            <a:pPr lvl="1" eaLnBrk="1" latinLnBrk="0" hangingPunct="1"/>
            <a:r>
              <a:rPr lang="en-US" altLang="ko-KR" sz="2400" smtClean="0">
                <a:ea typeface="굴림" panose="020B0600000101010101" pitchFamily="50" charset="-127"/>
              </a:rPr>
              <a:t>M</a:t>
            </a:r>
            <a:r>
              <a:rPr lang="en-US" altLang="ko-KR" sz="2400" baseline="-12000" smtClean="0">
                <a:ea typeface="굴림" panose="020B0600000101010101" pitchFamily="50" charset="-127"/>
              </a:rPr>
              <a:t>t</a:t>
            </a:r>
            <a:r>
              <a:rPr lang="en-US" altLang="ko-KR" sz="2400" smtClean="0">
                <a:ea typeface="굴림" panose="020B0600000101010101" pitchFamily="50" charset="-127"/>
              </a:rPr>
              <a:t> &gt;&gt; all the other quark masses</a:t>
            </a:r>
          </a:p>
          <a:p>
            <a:pPr eaLnBrk="1" latinLnBrk="0" hangingPunct="1"/>
            <a:r>
              <a:rPr lang="en-US" altLang="ko-KR" sz="2400" smtClean="0">
                <a:ea typeface="굴림" panose="020B0600000101010101" pitchFamily="50" charset="-127"/>
              </a:rPr>
              <a:t>There appear to be 3 distinct neutrinos with small but non-zero masses</a:t>
            </a:r>
          </a:p>
          <a:p>
            <a:pPr eaLnBrk="1" latinLnBrk="0" hangingPunct="1"/>
            <a:r>
              <a:rPr lang="en-US" altLang="ko-KR" sz="2400" smtClean="0">
                <a:ea typeface="굴림" panose="020B0600000101010101" pitchFamily="50" charset="-127"/>
              </a:rPr>
              <a:t>The pattern of fermions appears to replicate itself 3 times</a:t>
            </a:r>
          </a:p>
          <a:p>
            <a:pPr lvl="1" eaLnBrk="1" latinLnBrk="0" hangingPunct="1"/>
            <a:r>
              <a:rPr lang="en-US" altLang="ko-KR" sz="2400" smtClean="0">
                <a:solidFill>
                  <a:schemeClr val="accent2"/>
                </a:solidFill>
                <a:ea typeface="굴림" panose="020B0600000101010101" pitchFamily="50" charset="-127"/>
              </a:rPr>
              <a:t>Why not more?</a:t>
            </a:r>
            <a:endParaRPr lang="en-US" altLang="ko-KR" sz="2400" dirty="0" smtClean="0">
              <a:solidFill>
                <a:schemeClr val="accent2"/>
              </a:solidFill>
              <a:ea typeface="굴림" panose="020B0600000101010101" pitchFamily="50" charset="-127"/>
            </a:endParaRPr>
          </a:p>
        </p:txBody>
      </p:sp>
      <p:pic>
        <p:nvPicPr>
          <p:cNvPr id="5" name="Picture 4" descr="partic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1752600"/>
            <a:ext cx="24003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제목 1"/>
          <p:cNvSpPr txBox="1">
            <a:spLocks/>
          </p:cNvSpPr>
          <p:nvPr/>
        </p:nvSpPr>
        <p:spPr>
          <a:xfrm>
            <a:off x="313099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>
                <a:solidFill>
                  <a:sysClr val="windowText" lastClr="000000"/>
                </a:solidFill>
                <a:latin typeface="맑은 고딕" panose="020F0302020204030204"/>
                <a:ea typeface="맑은 고딕" panose="020B0503020000020004" pitchFamily="50" charset="-127"/>
              </a:rPr>
              <a:t>What we know</a:t>
            </a:r>
            <a:r>
              <a:rPr lang="en-US" altLang="ko-KR" noProof="0" dirty="0" smtClean="0">
                <a:solidFill>
                  <a:sysClr val="windowText" lastClr="000000"/>
                </a:solidFill>
                <a:latin typeface="맑은 고딕" panose="020F0302020204030204"/>
                <a:ea typeface="맑은 고딕" panose="020B0503020000020004" pitchFamily="50" charset="-127"/>
              </a:rPr>
              <a:t> :</a:t>
            </a:r>
            <a:endParaRPr kumimoji="0" lang="ko-KR" alt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3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1162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664" y="2174240"/>
            <a:ext cx="4817798" cy="35306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552" y="559435"/>
            <a:ext cx="4943275" cy="370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2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8520" y="589280"/>
            <a:ext cx="10515600" cy="944880"/>
          </a:xfrm>
          <a:solidFill>
            <a:srgbClr val="FFFF00"/>
          </a:solidFill>
        </p:spPr>
        <p:txBody>
          <a:bodyPr/>
          <a:lstStyle/>
          <a:p>
            <a:r>
              <a:rPr lang="en-US" altLang="ko-KR" dirty="0" smtClean="0"/>
              <a:t>Implications of Finding a Higgs Boson</a:t>
            </a:r>
            <a:endParaRPr lang="ko-KR" altLang="en-US" dirty="0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86080" y="1609408"/>
            <a:ext cx="1165352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3200" dirty="0" smtClean="0">
                <a:solidFill>
                  <a:srgbClr val="000000"/>
                </a:solidFill>
              </a:rPr>
              <a:t>We found the missing piece in the standard model.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3200" dirty="0" smtClean="0">
                <a:solidFill>
                  <a:srgbClr val="000000"/>
                </a:solidFill>
              </a:rPr>
              <a:t>It help us to understand the big universal question, </a:t>
            </a: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3200" dirty="0">
                <a:solidFill>
                  <a:srgbClr val="000000"/>
                </a:solidFill>
              </a:rPr>
              <a:t> </a:t>
            </a:r>
            <a:r>
              <a:rPr lang="en-US" altLang="ko-KR" sz="3200" dirty="0" smtClean="0">
                <a:solidFill>
                  <a:srgbClr val="000000"/>
                </a:solidFill>
              </a:rPr>
              <a:t>  what are we made out of ?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3200" dirty="0" smtClean="0">
                <a:solidFill>
                  <a:srgbClr val="000000"/>
                </a:solidFill>
              </a:rPr>
              <a:t>It allows us to understand how the particles acquire mass.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3200" dirty="0" smtClean="0">
                <a:solidFill>
                  <a:srgbClr val="000000"/>
                </a:solidFill>
              </a:rPr>
              <a:t>It helps us to explain how two of the fundamental forces of the universe, the electromagnetic force and the weak force can be unified.</a:t>
            </a:r>
          </a:p>
          <a:p>
            <a:pPr marL="342900" indent="-34290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ko-KR" sz="3200" dirty="0">
                <a:solidFill>
                  <a:srgbClr val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It allows physicists to try to go where no scientist has gone </a:t>
            </a:r>
            <a:r>
              <a:rPr lang="en-US" altLang="ko-KR" sz="3200" dirty="0" smtClean="0">
                <a:solidFill>
                  <a:srgbClr val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before.</a:t>
            </a:r>
            <a:endParaRPr lang="en-US" altLang="ko-KR" sz="3200" dirty="0" smtClean="0">
              <a:solidFill>
                <a:srgbClr val="000000"/>
              </a:solidFill>
            </a:endParaRP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en-US" altLang="ko-KR" sz="2400" dirty="0" smtClean="0">
              <a:solidFill>
                <a:srgbClr val="000000"/>
              </a:solidFill>
            </a:endParaRPr>
          </a:p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en-US" altLang="ko-K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1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31520" y="1400048"/>
            <a:ext cx="10363200" cy="4114800"/>
          </a:xfrm>
        </p:spPr>
        <p:txBody>
          <a:bodyPr/>
          <a:lstStyle/>
          <a:p>
            <a:pPr lvl="0"/>
            <a:r>
              <a:rPr lang="en-US" altLang="ko-KR" sz="2800" dirty="0">
                <a:solidFill>
                  <a:srgbClr val="000000"/>
                </a:solidFill>
              </a:rPr>
              <a:t>Fermi theory (1933) was the precursor to the theory for the weak interaction.</a:t>
            </a:r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But, </a:t>
            </a:r>
            <a:r>
              <a:rPr lang="en-US" altLang="ko-KR" sz="2800" dirty="0" smtClean="0"/>
              <a:t>Fermi theory badly behaved if we do scattering at </a:t>
            </a:r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energies much beyond 300 </a:t>
            </a:r>
            <a:r>
              <a:rPr lang="en-US" altLang="ko-KR" sz="2800" dirty="0" err="1" smtClean="0"/>
              <a:t>GeV</a:t>
            </a:r>
            <a:r>
              <a:rPr lang="en-US" altLang="ko-KR" sz="2800" dirty="0" smtClean="0"/>
              <a:t> </a:t>
            </a:r>
            <a:r>
              <a:rPr lang="en-US" altLang="ko-KR" sz="2800" dirty="0" smtClean="0">
                <a:solidFill>
                  <a:srgbClr val="FF0000"/>
                </a:solidFill>
              </a:rPr>
              <a:t>-&gt; violates </a:t>
            </a:r>
            <a:r>
              <a:rPr lang="en-US" altLang="ko-KR" sz="2800" dirty="0" err="1" smtClean="0">
                <a:solidFill>
                  <a:srgbClr val="FF0000"/>
                </a:solidFill>
              </a:rPr>
              <a:t>unitarity</a:t>
            </a:r>
            <a:endParaRPr lang="en-US" altLang="ko-KR" sz="2800" dirty="0" smtClean="0">
              <a:solidFill>
                <a:srgbClr val="FF0000"/>
              </a:solidFill>
            </a:endParaRPr>
          </a:p>
          <a:p>
            <a:r>
              <a:rPr lang="en-US" altLang="ko-KR" sz="2800" dirty="0" smtClean="0">
                <a:solidFill>
                  <a:srgbClr val="0070C0"/>
                </a:solidFill>
              </a:rPr>
              <a:t>The principle of naturalness says that </a:t>
            </a:r>
            <a:r>
              <a:rPr lang="en-US" altLang="ko-KR" sz="2800" dirty="0" smtClean="0">
                <a:solidFill>
                  <a:srgbClr val="FF0000"/>
                </a:solidFill>
              </a:rPr>
              <a:t>new physics </a:t>
            </a:r>
            <a:r>
              <a:rPr lang="en-US" altLang="ko-KR" sz="2800" dirty="0" smtClean="0">
                <a:solidFill>
                  <a:srgbClr val="0070C0"/>
                </a:solidFill>
              </a:rPr>
              <a:t>should emerge at energies 300 </a:t>
            </a:r>
            <a:r>
              <a:rPr lang="en-US" altLang="ko-KR" sz="2800" dirty="0" err="1" smtClean="0">
                <a:solidFill>
                  <a:srgbClr val="0070C0"/>
                </a:solidFill>
              </a:rPr>
              <a:t>GeV</a:t>
            </a:r>
            <a:r>
              <a:rPr lang="en-US" altLang="ko-KR" sz="2800" dirty="0" smtClean="0">
                <a:solidFill>
                  <a:srgbClr val="0070C0"/>
                </a:solidFill>
              </a:rPr>
              <a:t> to cure this.</a:t>
            </a:r>
            <a:endParaRPr lang="ko-KR" altLang="en-US" sz="2800" dirty="0">
              <a:solidFill>
                <a:srgbClr val="0070C0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023" y="4430081"/>
            <a:ext cx="2954271" cy="213557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2640" y="6273303"/>
            <a:ext cx="783000" cy="584697"/>
          </a:xfrm>
          <a:prstGeom prst="rect">
            <a:avLst/>
          </a:prstGeom>
        </p:spPr>
      </p:pic>
      <p:sp>
        <p:nvSpPr>
          <p:cNvPr id="9" name="오른쪽 화살표 8"/>
          <p:cNvSpPr/>
          <p:nvPr/>
        </p:nvSpPr>
        <p:spPr bwMode="auto">
          <a:xfrm>
            <a:off x="5352343" y="5188645"/>
            <a:ext cx="66751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ko-KR" altLang="en-US" sz="2400">
              <a:solidFill>
                <a:srgbClr val="000000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2896" y="4445751"/>
            <a:ext cx="2861283" cy="2212097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1045464" y="257048"/>
            <a:ext cx="10363200" cy="1143000"/>
          </a:xfrm>
          <a:solidFill>
            <a:srgbClr val="FFFF00"/>
          </a:solidFill>
        </p:spPr>
        <p:txBody>
          <a:bodyPr/>
          <a:lstStyle/>
          <a:p>
            <a:r>
              <a:rPr lang="en-US" altLang="ko-KR" dirty="0" smtClean="0"/>
              <a:t>Theory of Weak Interactions</a:t>
            </a:r>
            <a:endParaRPr lang="ko-KR" altLang="en-US" dirty="0"/>
          </a:p>
        </p:txBody>
      </p:sp>
      <p:sp>
        <p:nvSpPr>
          <p:cNvPr id="2" name="타원 1"/>
          <p:cNvSpPr/>
          <p:nvPr/>
        </p:nvSpPr>
        <p:spPr bwMode="auto">
          <a:xfrm>
            <a:off x="7620863" y="5193450"/>
            <a:ext cx="1007089" cy="6427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532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8968" y="1748536"/>
            <a:ext cx="11435080" cy="4683760"/>
          </a:xfrm>
        </p:spPr>
        <p:txBody>
          <a:bodyPr/>
          <a:lstStyle/>
          <a:p>
            <a:r>
              <a:rPr lang="en-US" altLang="ko-KR" sz="2800" dirty="0" smtClean="0"/>
              <a:t>A very important step toward weak interaction was the discovery that </a:t>
            </a:r>
            <a:r>
              <a:rPr lang="en-US" altLang="ko-KR" sz="2800" dirty="0" smtClean="0">
                <a:solidFill>
                  <a:srgbClr val="000000"/>
                </a:solidFill>
              </a:rPr>
              <a:t>the </a:t>
            </a:r>
            <a:r>
              <a:rPr lang="en-US" altLang="ko-KR" sz="2800" dirty="0">
                <a:solidFill>
                  <a:srgbClr val="000000"/>
                </a:solidFill>
              </a:rPr>
              <a:t>weak four-fermion interactions involved V and A rather than S, T or P.</a:t>
            </a:r>
          </a:p>
          <a:p>
            <a:r>
              <a:rPr lang="en-US" altLang="ko-KR" sz="2800" dirty="0" smtClean="0"/>
              <a:t> </a:t>
            </a:r>
            <a:r>
              <a:rPr lang="en-US" altLang="ko-KR" sz="2800" dirty="0">
                <a:solidFill>
                  <a:srgbClr val="DC0114"/>
                </a:solidFill>
              </a:rPr>
              <a:t>V–A theory</a:t>
            </a:r>
            <a:r>
              <a:rPr lang="en-US" altLang="ko-KR" sz="2800" dirty="0">
                <a:solidFill>
                  <a:srgbClr val="000000"/>
                </a:solidFill>
              </a:rPr>
              <a:t> proposed by </a:t>
            </a:r>
            <a:r>
              <a:rPr lang="en-US" altLang="ko-KR" sz="2800" dirty="0" err="1">
                <a:solidFill>
                  <a:srgbClr val="000000"/>
                </a:solidFill>
              </a:rPr>
              <a:t>Marshak</a:t>
            </a:r>
            <a:r>
              <a:rPr lang="en-US" altLang="ko-KR" sz="2800" dirty="0">
                <a:solidFill>
                  <a:srgbClr val="000000"/>
                </a:solidFill>
              </a:rPr>
              <a:t> &amp; </a:t>
            </a:r>
            <a:r>
              <a:rPr lang="en-US" altLang="ko-KR" sz="2800" dirty="0" err="1">
                <a:solidFill>
                  <a:srgbClr val="000000"/>
                </a:solidFill>
              </a:rPr>
              <a:t>Sudarshan</a:t>
            </a:r>
            <a:r>
              <a:rPr lang="en-US" altLang="ko-KR" sz="2800" dirty="0">
                <a:solidFill>
                  <a:srgbClr val="000000"/>
                </a:solidFill>
              </a:rPr>
              <a:t> (1957) and by Feynman &amp; Gell-Mann (1958)   </a:t>
            </a:r>
          </a:p>
          <a:p>
            <a:r>
              <a:rPr lang="en-US" altLang="ko-KR" sz="2800" dirty="0">
                <a:solidFill>
                  <a:srgbClr val="000000"/>
                </a:solidFill>
              </a:rPr>
              <a:t>This meant that the weak interactions could be seen as due to the exchange of </a:t>
            </a:r>
            <a:r>
              <a:rPr lang="en-US" altLang="ko-KR" sz="2800" dirty="0">
                <a:solidFill>
                  <a:srgbClr val="DC0114"/>
                </a:solidFill>
              </a:rPr>
              <a:t>spin-1 </a:t>
            </a:r>
            <a:r>
              <a:rPr lang="en-US" altLang="ko-KR" sz="2800" i="1" dirty="0">
                <a:solidFill>
                  <a:srgbClr val="DC0114"/>
                </a:solidFill>
              </a:rPr>
              <a:t>W</a:t>
            </a:r>
            <a:r>
              <a:rPr lang="en-US" altLang="ko-KR" sz="2800" baseline="30000" dirty="0">
                <a:solidFill>
                  <a:srgbClr val="DC0114"/>
                </a:solidFill>
              </a:rPr>
              <a:t>±</a:t>
            </a:r>
            <a:r>
              <a:rPr lang="en-US" altLang="ko-KR" sz="2800" dirty="0">
                <a:solidFill>
                  <a:srgbClr val="DC0114"/>
                </a:solidFill>
              </a:rPr>
              <a:t> bosons</a:t>
            </a:r>
            <a:r>
              <a:rPr lang="en-US" altLang="ko-KR" sz="2800" dirty="0">
                <a:solidFill>
                  <a:srgbClr val="000000"/>
                </a:solidFill>
              </a:rPr>
              <a:t>.  This made them seem very similar to electromagnetic interactions mediated by photons.  </a:t>
            </a:r>
          </a:p>
          <a:p>
            <a:endParaRPr lang="en-US" altLang="ko-KR" dirty="0" smtClean="0"/>
          </a:p>
        </p:txBody>
      </p:sp>
      <p:sp>
        <p:nvSpPr>
          <p:cNvPr id="5" name="제목 1"/>
          <p:cNvSpPr txBox="1">
            <a:spLocks/>
          </p:cNvSpPr>
          <p:nvPr/>
        </p:nvSpPr>
        <p:spPr bwMode="auto">
          <a:xfrm>
            <a:off x="1045464" y="257048"/>
            <a:ext cx="10363200" cy="1143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atinLnBrk="0"/>
            <a:r>
              <a:rPr lang="en-US" altLang="ko-KR" smtClean="0">
                <a:solidFill>
                  <a:srgbClr val="000000"/>
                </a:solidFill>
              </a:rPr>
              <a:t>Theory of Weak Interactions</a:t>
            </a:r>
            <a:endParaRPr lang="ko-KR" altLang="en-US" dirty="0">
              <a:solidFill>
                <a:srgbClr val="0000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936" y="4567744"/>
            <a:ext cx="2859272" cy="221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0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2976" y="585391"/>
            <a:ext cx="6084538" cy="762000"/>
          </a:xfrm>
          <a:solidFill>
            <a:srgbClr val="CCECFF"/>
          </a:solidFill>
        </p:spPr>
        <p:txBody>
          <a:bodyPr/>
          <a:lstStyle/>
          <a:p>
            <a:r>
              <a:rPr lang="en-US" altLang="ko-KR" sz="3200" dirty="0">
                <a:solidFill>
                  <a:srgbClr val="FF0000"/>
                </a:solidFill>
              </a:rPr>
              <a:t>Similarity and Dissimilarity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202420" y="1639595"/>
            <a:ext cx="38211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b="1" i="1" dirty="0">
                <a:solidFill>
                  <a:srgbClr val="DC0114"/>
                </a:solidFill>
              </a:rPr>
              <a:t>Electromagnetic  interaction 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946901" y="1593851"/>
            <a:ext cx="33218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b="1" i="1" dirty="0">
                <a:solidFill>
                  <a:srgbClr val="DC0114"/>
                </a:solidFill>
              </a:rPr>
              <a:t>Weak    interaction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381374" y="2409650"/>
            <a:ext cx="2150745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exchange of</a:t>
            </a:r>
          </a:p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spin-1 </a:t>
            </a:r>
            <a:r>
              <a:rPr lang="en-US" altLang="ko-KR" sz="2000" dirty="0">
                <a:solidFill>
                  <a:srgbClr val="000000"/>
                </a:solidFill>
                <a:latin typeface="Symbol" panose="05050102010706020507" pitchFamily="18" charset="2"/>
              </a:rPr>
              <a:t></a:t>
            </a:r>
            <a:endParaRPr lang="en-US" altLang="ko-KR" sz="2000" dirty="0">
              <a:solidFill>
                <a:srgbClr val="000000"/>
              </a:solidFill>
            </a:endParaRP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6922009" y="2466975"/>
            <a:ext cx="238029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exchange of</a:t>
            </a:r>
          </a:p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spin-1 </a:t>
            </a:r>
            <a:r>
              <a:rPr lang="en-US" altLang="ko-KR" sz="2000" i="1" dirty="0">
                <a:solidFill>
                  <a:srgbClr val="000000"/>
                </a:solidFill>
              </a:rPr>
              <a:t>W</a:t>
            </a:r>
            <a:r>
              <a:rPr lang="en-US" altLang="ko-KR" sz="2000" baseline="30000" dirty="0">
                <a:solidFill>
                  <a:srgbClr val="000000"/>
                </a:solidFill>
              </a:rPr>
              <a:t>± </a:t>
            </a:r>
            <a:endParaRPr lang="en-US" altLang="ko-KR" sz="2000" dirty="0">
              <a:solidFill>
                <a:srgbClr val="000000"/>
              </a:solidFill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851275" y="3667126"/>
            <a:ext cx="1384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>
                <a:solidFill>
                  <a:srgbClr val="000000"/>
                </a:solidFill>
              </a:rPr>
              <a:t>long range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7349113" y="3622101"/>
            <a:ext cx="14684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short range</a:t>
            </a:r>
          </a:p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          large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494089" y="4752976"/>
            <a:ext cx="2103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>
                <a:solidFill>
                  <a:srgbClr val="000000"/>
                </a:solidFill>
              </a:rPr>
              <a:t>parity conserving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7349113" y="4715182"/>
            <a:ext cx="1808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000" dirty="0">
                <a:solidFill>
                  <a:srgbClr val="000000"/>
                </a:solidFill>
              </a:rPr>
              <a:t>parity violating</a:t>
            </a:r>
          </a:p>
        </p:txBody>
      </p:sp>
      <p:graphicFrame>
        <p:nvGraphicFramePr>
          <p:cNvPr id="29714" name="Object 18"/>
          <p:cNvGraphicFramePr>
            <a:graphicFrameLocks noChangeAspect="1"/>
          </p:cNvGraphicFramePr>
          <p:nvPr/>
        </p:nvGraphicFramePr>
        <p:xfrm>
          <a:off x="3937000" y="4000500"/>
          <a:ext cx="1092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1092200" imgH="419100" progId="Equation.DSMT4">
                  <p:embed/>
                </p:oleObj>
              </mc:Choice>
              <mc:Fallback>
                <p:oleObj name="Equation" r:id="rId4" imgW="10922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000500"/>
                        <a:ext cx="10922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5" name="Object 19"/>
          <p:cNvGraphicFramePr>
            <a:graphicFrameLocks noChangeAspect="1"/>
          </p:cNvGraphicFramePr>
          <p:nvPr>
            <p:extLst/>
          </p:nvPr>
        </p:nvGraphicFramePr>
        <p:xfrm>
          <a:off x="7325519" y="3962458"/>
          <a:ext cx="736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6" imgW="736600" imgH="381000" progId="Equation.DSMT4">
                  <p:embed/>
                </p:oleObj>
              </mc:Choice>
              <mc:Fallback>
                <p:oleObj name="Equation" r:id="rId6" imgW="736600" imgH="38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5519" y="3962458"/>
                        <a:ext cx="736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661790" y="3248026"/>
            <a:ext cx="7938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>
                <a:solidFill>
                  <a:srgbClr val="DC0114"/>
                </a:solidFill>
              </a:rPr>
              <a:t>But</a:t>
            </a:r>
            <a:r>
              <a:rPr lang="en-US" altLang="ko-KR" sz="2000" dirty="0">
                <a:solidFill>
                  <a:srgbClr val="DC0114"/>
                </a:solidFill>
              </a:rPr>
              <a:t> 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1129268" y="5689866"/>
            <a:ext cx="101635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2800" dirty="0" smtClean="0">
                <a:solidFill>
                  <a:srgbClr val="DC0114"/>
                </a:solidFill>
              </a:rPr>
              <a:t>So, is there a </a:t>
            </a:r>
            <a:r>
              <a:rPr lang="en-US" altLang="ko-KR" sz="2800" b="1" i="1" dirty="0" smtClean="0">
                <a:solidFill>
                  <a:srgbClr val="DC0114"/>
                </a:solidFill>
              </a:rPr>
              <a:t>symmetry</a:t>
            </a:r>
            <a:r>
              <a:rPr lang="en-US" altLang="ko-KR" sz="2800" dirty="0" smtClean="0">
                <a:solidFill>
                  <a:srgbClr val="DC0114"/>
                </a:solidFill>
              </a:rPr>
              <a:t> </a:t>
            </a:r>
            <a:r>
              <a:rPr lang="en-US" altLang="ko-KR" sz="2800" dirty="0">
                <a:solidFill>
                  <a:srgbClr val="DC0114"/>
                </a:solidFill>
              </a:rPr>
              <a:t>relating</a:t>
            </a:r>
            <a:r>
              <a:rPr lang="en-US" altLang="ko-KR" sz="2800" dirty="0">
                <a:solidFill>
                  <a:srgbClr val="AC000E"/>
                </a:solidFill>
              </a:rPr>
              <a:t> </a:t>
            </a:r>
            <a:r>
              <a:rPr lang="en-US" altLang="ko-KR" sz="2800" dirty="0">
                <a:solidFill>
                  <a:srgbClr val="000000"/>
                </a:solidFill>
                <a:latin typeface="Symbol" panose="05050102010706020507" pitchFamily="18" charset="2"/>
              </a:rPr>
              <a:t></a:t>
            </a:r>
            <a:r>
              <a:rPr lang="en-US" altLang="ko-KR" sz="2800" dirty="0">
                <a:solidFill>
                  <a:srgbClr val="AC000E"/>
                </a:solidFill>
              </a:rPr>
              <a:t> </a:t>
            </a:r>
            <a:r>
              <a:rPr lang="en-US" altLang="ko-KR" sz="2800" dirty="0">
                <a:solidFill>
                  <a:srgbClr val="DC0114"/>
                </a:solidFill>
              </a:rPr>
              <a:t>and</a:t>
            </a:r>
            <a:r>
              <a:rPr lang="en-US" altLang="ko-KR" sz="2800" dirty="0">
                <a:solidFill>
                  <a:srgbClr val="AC000E"/>
                </a:solidFill>
              </a:rPr>
              <a:t> </a:t>
            </a:r>
            <a:r>
              <a:rPr lang="en-US" altLang="ko-KR" sz="2800" i="1" dirty="0">
                <a:solidFill>
                  <a:srgbClr val="000000"/>
                </a:solidFill>
              </a:rPr>
              <a:t>W</a:t>
            </a:r>
            <a:r>
              <a:rPr lang="en-US" altLang="ko-KR" sz="2800" baseline="30000" dirty="0">
                <a:solidFill>
                  <a:srgbClr val="000000"/>
                </a:solidFill>
              </a:rPr>
              <a:t>±</a:t>
            </a:r>
            <a:r>
              <a:rPr lang="en-US" altLang="ko-KR" sz="2800" dirty="0">
                <a:solidFill>
                  <a:srgbClr val="DC0114"/>
                </a:solidFill>
              </a:rPr>
              <a:t>? </a:t>
            </a:r>
            <a:endParaRPr lang="en-US" altLang="ko-KR" sz="2800" dirty="0">
              <a:solidFill>
                <a:srgbClr val="AC000E"/>
              </a:solidFill>
            </a:endParaRPr>
          </a:p>
        </p:txBody>
      </p:sp>
      <p:pic>
        <p:nvPicPr>
          <p:cNvPr id="29720" name="Picture 24" descr="em-scat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502" y="2458517"/>
            <a:ext cx="1947672" cy="243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21" name="Picture 25" descr="weak-decay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600" y="2416878"/>
            <a:ext cx="1839976" cy="2295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70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/>
      <p:bldP spid="29711" grpId="0"/>
      <p:bldP spid="29712" grpId="0"/>
      <p:bldP spid="29713" grpId="0"/>
      <p:bldP spid="29716" grpId="0"/>
      <p:bldP spid="29717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ko-K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ko-K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752</Words>
  <Application>Microsoft Office PowerPoint</Application>
  <PresentationFormat>와이드스크린</PresentationFormat>
  <Paragraphs>94</Paragraphs>
  <Slides>14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6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8" baseType="lpstr">
      <vt:lpstr>Arial Unicode MS</vt:lpstr>
      <vt:lpstr>ＭＳ Ｐゴシック</vt:lpstr>
      <vt:lpstr>굴림</vt:lpstr>
      <vt:lpstr>맑은 고딕</vt:lpstr>
      <vt:lpstr>Arial</vt:lpstr>
      <vt:lpstr>Symbol</vt:lpstr>
      <vt:lpstr>Times New Roman</vt:lpstr>
      <vt:lpstr>Office 테마</vt:lpstr>
      <vt:lpstr>1_Office 테마</vt:lpstr>
      <vt:lpstr>Default Design</vt:lpstr>
      <vt:lpstr>2_Office 테마</vt:lpstr>
      <vt:lpstr>13_Blank Presentation</vt:lpstr>
      <vt:lpstr>6_Office 테마</vt:lpstr>
      <vt:lpstr>Equation</vt:lpstr>
      <vt:lpstr>Introduction to the Standard Model</vt:lpstr>
      <vt:lpstr>Plan</vt:lpstr>
      <vt:lpstr>PowerPoint 프레젠테이션</vt:lpstr>
      <vt:lpstr>PowerPoint 프레젠테이션</vt:lpstr>
      <vt:lpstr>PowerPoint 프레젠테이션</vt:lpstr>
      <vt:lpstr>Implications of Finding a Higgs Boson</vt:lpstr>
      <vt:lpstr>Theory of Weak Interactions</vt:lpstr>
      <vt:lpstr>PowerPoint 프레젠테이션</vt:lpstr>
      <vt:lpstr>Similarity and Dissimilarity</vt:lpstr>
      <vt:lpstr>Early Unified Models</vt:lpstr>
      <vt:lpstr>Massive vector bosons</vt:lpstr>
      <vt:lpstr>PowerPoint 프레젠테이션</vt:lpstr>
      <vt:lpstr>Broken symmetries</vt:lpstr>
      <vt:lpstr>Spontaneous Symmetry Breaking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Standard Model</dc:title>
  <dc:creator>Sin Kyu Kang</dc:creator>
  <cp:lastModifiedBy>Sin Kyu Kang</cp:lastModifiedBy>
  <cp:revision>9</cp:revision>
  <dcterms:created xsi:type="dcterms:W3CDTF">2015-04-12T23:02:59Z</dcterms:created>
  <dcterms:modified xsi:type="dcterms:W3CDTF">2015-04-13T01:13:46Z</dcterms:modified>
</cp:coreProperties>
</file>