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68" r:id="rId3"/>
  </p:sldMasterIdLst>
  <p:notesMasterIdLst>
    <p:notesMasterId r:id="rId23"/>
  </p:notesMasterIdLst>
  <p:handoutMasterIdLst>
    <p:handoutMasterId r:id="rId24"/>
  </p:handoutMasterIdLst>
  <p:sldIdLst>
    <p:sldId id="256" r:id="rId4"/>
    <p:sldId id="316" r:id="rId5"/>
    <p:sldId id="258" r:id="rId6"/>
    <p:sldId id="265" r:id="rId7"/>
    <p:sldId id="317" r:id="rId8"/>
    <p:sldId id="267" r:id="rId9"/>
    <p:sldId id="277" r:id="rId10"/>
    <p:sldId id="271" r:id="rId11"/>
    <p:sldId id="279" r:id="rId12"/>
    <p:sldId id="283" r:id="rId13"/>
    <p:sldId id="282" r:id="rId14"/>
    <p:sldId id="313" r:id="rId15"/>
    <p:sldId id="314" r:id="rId16"/>
    <p:sldId id="315" r:id="rId17"/>
    <p:sldId id="308" r:id="rId18"/>
    <p:sldId id="309" r:id="rId19"/>
    <p:sldId id="311" r:id="rId20"/>
    <p:sldId id="312" r:id="rId21"/>
    <p:sldId id="301" r:id="rId22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40D0C56-C0D7-4998-9234-1C540338F319}">
          <p14:sldIdLst>
            <p14:sldId id="256"/>
            <p14:sldId id="316"/>
            <p14:sldId id="258"/>
            <p14:sldId id="265"/>
            <p14:sldId id="317"/>
            <p14:sldId id="267"/>
            <p14:sldId id="277"/>
            <p14:sldId id="271"/>
            <p14:sldId id="279"/>
            <p14:sldId id="283"/>
            <p14:sldId id="282"/>
            <p14:sldId id="313"/>
            <p14:sldId id="314"/>
            <p14:sldId id="315"/>
            <p14:sldId id="308"/>
            <p14:sldId id="309"/>
            <p14:sldId id="311"/>
            <p14:sldId id="312"/>
            <p14:sldId id="301"/>
          </p14:sldIdLst>
        </p14:section>
        <p14:section name="不要なスライド" id="{B4007930-2182-49EE-9C84-6C3A52DCF5F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800"/>
    <a:srgbClr val="FEC200"/>
    <a:srgbClr val="BC8F00"/>
    <a:srgbClr val="B48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8" autoAdjust="0"/>
    <p:restoredTop sz="79251" autoAdjust="0"/>
  </p:normalViewPr>
  <p:slideViewPr>
    <p:cSldViewPr snapToGrid="0">
      <p:cViewPr varScale="1">
        <p:scale>
          <a:sx n="68" d="100"/>
          <a:sy n="68" d="100"/>
        </p:scale>
        <p:origin x="17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C2B229-D0A6-4A5D-91C6-903C76B78DF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7EF0C12-533B-4530-B2D5-9572ECF5205B}">
      <dgm:prSet phldrT="[テキスト]"/>
      <dgm:spPr/>
      <dgm:t>
        <a:bodyPr/>
        <a:lstStyle/>
        <a:p>
          <a:r>
            <a:rPr kumimoji="1" lang="en-US" altLang="ja-JP" dirty="0" smtClean="0"/>
            <a:t>Quantum fluctuation of EM fields</a:t>
          </a:r>
          <a:endParaRPr kumimoji="1" lang="ja-JP" altLang="en-US" dirty="0"/>
        </a:p>
      </dgm:t>
    </dgm:pt>
    <dgm:pt modelId="{A180A00F-9640-48FC-8DB7-A9FFBC776481}" type="parTrans" cxnId="{56746721-F64A-4EF7-877F-2A188F997F51}">
      <dgm:prSet/>
      <dgm:spPr/>
      <dgm:t>
        <a:bodyPr/>
        <a:lstStyle/>
        <a:p>
          <a:endParaRPr kumimoji="1" lang="ja-JP" altLang="en-US"/>
        </a:p>
      </dgm:t>
    </dgm:pt>
    <dgm:pt modelId="{3FBC7EAA-4182-42ED-9953-B13B40F4BAD3}" type="sibTrans" cxnId="{56746721-F64A-4EF7-877F-2A188F997F51}">
      <dgm:prSet/>
      <dgm:spPr/>
      <dgm:t>
        <a:bodyPr/>
        <a:lstStyle/>
        <a:p>
          <a:endParaRPr kumimoji="1" lang="ja-JP" altLang="en-US"/>
        </a:p>
      </dgm:t>
    </dgm:pt>
    <dgm:pt modelId="{50F10094-D041-46DF-B2AB-792345F7A9BA}">
      <dgm:prSet phldrT="[テキスト]"/>
      <dgm:spPr/>
      <dgm:t>
        <a:bodyPr/>
        <a:lstStyle/>
        <a:p>
          <a:r>
            <a:rPr kumimoji="1" lang="en-US" altLang="ja-JP" dirty="0" err="1" smtClean="0"/>
            <a:t>classicalize</a:t>
          </a:r>
          <a:endParaRPr kumimoji="1" lang="ja-JP" altLang="en-US" dirty="0"/>
        </a:p>
      </dgm:t>
    </dgm:pt>
    <dgm:pt modelId="{CD04A968-21FA-4C4A-8DA0-0E8D740CFD4E}" type="parTrans" cxnId="{E95C3552-8F3C-4503-A719-D649A76FA48A}">
      <dgm:prSet/>
      <dgm:spPr/>
      <dgm:t>
        <a:bodyPr/>
        <a:lstStyle/>
        <a:p>
          <a:endParaRPr kumimoji="1" lang="ja-JP" altLang="en-US"/>
        </a:p>
      </dgm:t>
    </dgm:pt>
    <dgm:pt modelId="{AC183E70-8368-4916-B16C-A434E8D8AC5C}" type="sibTrans" cxnId="{E95C3552-8F3C-4503-A719-D649A76FA48A}">
      <dgm:prSet/>
      <dgm:spPr/>
      <dgm:t>
        <a:bodyPr/>
        <a:lstStyle/>
        <a:p>
          <a:endParaRPr kumimoji="1" lang="ja-JP" altLang="en-US"/>
        </a:p>
      </dgm:t>
    </dgm:pt>
    <dgm:pt modelId="{4C472BF7-F49D-456D-A76D-28FB89DF0B02}">
      <dgm:prSet phldrT="[テキスト]"/>
      <dgm:spPr/>
      <dgm:t>
        <a:bodyPr/>
        <a:lstStyle/>
        <a:p>
          <a:r>
            <a:rPr kumimoji="1" lang="en-US" altLang="ja-JP" dirty="0" smtClean="0"/>
            <a:t>Stretched out by expansion</a:t>
          </a:r>
          <a:endParaRPr kumimoji="1" lang="ja-JP" altLang="en-US" dirty="0"/>
        </a:p>
      </dgm:t>
    </dgm:pt>
    <dgm:pt modelId="{18349CA0-A48C-4048-B88D-E79BDCE936F2}" type="parTrans" cxnId="{83C77477-96CF-4990-BC8B-17EE6523DB43}">
      <dgm:prSet/>
      <dgm:spPr/>
      <dgm:t>
        <a:bodyPr/>
        <a:lstStyle/>
        <a:p>
          <a:endParaRPr kumimoji="1" lang="ja-JP" altLang="en-US"/>
        </a:p>
      </dgm:t>
    </dgm:pt>
    <dgm:pt modelId="{8F1B4AD1-A892-4398-ADDB-7C7354BE084F}" type="sibTrans" cxnId="{83C77477-96CF-4990-BC8B-17EE6523DB43}">
      <dgm:prSet/>
      <dgm:spPr/>
      <dgm:t>
        <a:bodyPr/>
        <a:lstStyle/>
        <a:p>
          <a:endParaRPr kumimoji="1" lang="ja-JP" altLang="en-US"/>
        </a:p>
      </dgm:t>
    </dgm:pt>
    <dgm:pt modelId="{50DCC3D7-B613-4B8D-AC4C-68559B31CB1F}" type="pres">
      <dgm:prSet presAssocID="{17C2B229-D0A6-4A5D-91C6-903C76B78DF5}" presName="Name0" presStyleCnt="0">
        <dgm:presLayoutVars>
          <dgm:dir/>
          <dgm:animLvl val="lvl"/>
          <dgm:resizeHandles val="exact"/>
        </dgm:presLayoutVars>
      </dgm:prSet>
      <dgm:spPr/>
    </dgm:pt>
    <dgm:pt modelId="{59ED553C-6A58-4622-8C4A-BF656EFF71CF}" type="pres">
      <dgm:prSet presAssocID="{F7EF0C12-533B-4530-B2D5-9572ECF5205B}" presName="Name8" presStyleCnt="0"/>
      <dgm:spPr/>
    </dgm:pt>
    <dgm:pt modelId="{AD48D506-B258-40EE-A244-8211B7502ACD}" type="pres">
      <dgm:prSet presAssocID="{F7EF0C12-533B-4530-B2D5-9572ECF5205B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C256555-203F-43FD-8E15-CA1C9D3F3D6F}" type="pres">
      <dgm:prSet presAssocID="{F7EF0C12-533B-4530-B2D5-9572ECF5205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05179B0-0804-495A-B875-D384CF713A1A}" type="pres">
      <dgm:prSet presAssocID="{50F10094-D041-46DF-B2AB-792345F7A9BA}" presName="Name8" presStyleCnt="0"/>
      <dgm:spPr/>
    </dgm:pt>
    <dgm:pt modelId="{2EFD85D9-ADA1-4F1F-8096-CC978EE40EFC}" type="pres">
      <dgm:prSet presAssocID="{50F10094-D041-46DF-B2AB-792345F7A9B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1222A11-830C-4696-850D-AD15E3577D95}" type="pres">
      <dgm:prSet presAssocID="{50F10094-D041-46DF-B2AB-792345F7A9B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7DF2625-A9B3-4F16-B231-9C9E6C3183AF}" type="pres">
      <dgm:prSet presAssocID="{4C472BF7-F49D-456D-A76D-28FB89DF0B02}" presName="Name8" presStyleCnt="0"/>
      <dgm:spPr/>
    </dgm:pt>
    <dgm:pt modelId="{001FC421-6DBA-4EF1-BC4E-1755C5632FCE}" type="pres">
      <dgm:prSet presAssocID="{4C472BF7-F49D-456D-A76D-28FB89DF0B02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14B707-7F2F-4D0B-912D-0BAC2A83965B}" type="pres">
      <dgm:prSet presAssocID="{4C472BF7-F49D-456D-A76D-28FB89DF0B0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D793D15B-1D7A-4D5D-B207-9E8D285FEF87}" type="presOf" srcId="{50F10094-D041-46DF-B2AB-792345F7A9BA}" destId="{F1222A11-830C-4696-850D-AD15E3577D95}" srcOrd="1" destOrd="0" presId="urn:microsoft.com/office/officeart/2005/8/layout/pyramid1"/>
    <dgm:cxn modelId="{4D867D77-33A5-41F6-9AFD-F2E6FCCE58EA}" type="presOf" srcId="{F7EF0C12-533B-4530-B2D5-9572ECF5205B}" destId="{EC256555-203F-43FD-8E15-CA1C9D3F3D6F}" srcOrd="1" destOrd="0" presId="urn:microsoft.com/office/officeart/2005/8/layout/pyramid1"/>
    <dgm:cxn modelId="{77B7627C-66F1-4D9C-AC3C-7E7AF8FB36CB}" type="presOf" srcId="{4C472BF7-F49D-456D-A76D-28FB89DF0B02}" destId="{9614B707-7F2F-4D0B-912D-0BAC2A83965B}" srcOrd="1" destOrd="0" presId="urn:microsoft.com/office/officeart/2005/8/layout/pyramid1"/>
    <dgm:cxn modelId="{4EA78092-23CC-4D82-83C7-AA6D15C9AF58}" type="presOf" srcId="{4C472BF7-F49D-456D-A76D-28FB89DF0B02}" destId="{001FC421-6DBA-4EF1-BC4E-1755C5632FCE}" srcOrd="0" destOrd="0" presId="urn:microsoft.com/office/officeart/2005/8/layout/pyramid1"/>
    <dgm:cxn modelId="{83C77477-96CF-4990-BC8B-17EE6523DB43}" srcId="{17C2B229-D0A6-4A5D-91C6-903C76B78DF5}" destId="{4C472BF7-F49D-456D-A76D-28FB89DF0B02}" srcOrd="2" destOrd="0" parTransId="{18349CA0-A48C-4048-B88D-E79BDCE936F2}" sibTransId="{8F1B4AD1-A892-4398-ADDB-7C7354BE084F}"/>
    <dgm:cxn modelId="{9BF19CE3-2FAB-4ADA-B076-A735349A192C}" type="presOf" srcId="{F7EF0C12-533B-4530-B2D5-9572ECF5205B}" destId="{AD48D506-B258-40EE-A244-8211B7502ACD}" srcOrd="0" destOrd="0" presId="urn:microsoft.com/office/officeart/2005/8/layout/pyramid1"/>
    <dgm:cxn modelId="{E95C3552-8F3C-4503-A719-D649A76FA48A}" srcId="{17C2B229-D0A6-4A5D-91C6-903C76B78DF5}" destId="{50F10094-D041-46DF-B2AB-792345F7A9BA}" srcOrd="1" destOrd="0" parTransId="{CD04A968-21FA-4C4A-8DA0-0E8D740CFD4E}" sibTransId="{AC183E70-8368-4916-B16C-A434E8D8AC5C}"/>
    <dgm:cxn modelId="{113F5CB7-EC24-41BF-B0AD-B08BE19C1759}" type="presOf" srcId="{50F10094-D041-46DF-B2AB-792345F7A9BA}" destId="{2EFD85D9-ADA1-4F1F-8096-CC978EE40EFC}" srcOrd="0" destOrd="0" presId="urn:microsoft.com/office/officeart/2005/8/layout/pyramid1"/>
    <dgm:cxn modelId="{56746721-F64A-4EF7-877F-2A188F997F51}" srcId="{17C2B229-D0A6-4A5D-91C6-903C76B78DF5}" destId="{F7EF0C12-533B-4530-B2D5-9572ECF5205B}" srcOrd="0" destOrd="0" parTransId="{A180A00F-9640-48FC-8DB7-A9FFBC776481}" sibTransId="{3FBC7EAA-4182-42ED-9953-B13B40F4BAD3}"/>
    <dgm:cxn modelId="{11604C9E-53BC-4694-A148-E48DBF4029F5}" type="presOf" srcId="{17C2B229-D0A6-4A5D-91C6-903C76B78DF5}" destId="{50DCC3D7-B613-4B8D-AC4C-68559B31CB1F}" srcOrd="0" destOrd="0" presId="urn:microsoft.com/office/officeart/2005/8/layout/pyramid1"/>
    <dgm:cxn modelId="{6307F250-0A6A-4C07-9884-5DB8020C3890}" type="presParOf" srcId="{50DCC3D7-B613-4B8D-AC4C-68559B31CB1F}" destId="{59ED553C-6A58-4622-8C4A-BF656EFF71CF}" srcOrd="0" destOrd="0" presId="urn:microsoft.com/office/officeart/2005/8/layout/pyramid1"/>
    <dgm:cxn modelId="{67A67496-B030-402E-92FE-C4F2E9BEEB66}" type="presParOf" srcId="{59ED553C-6A58-4622-8C4A-BF656EFF71CF}" destId="{AD48D506-B258-40EE-A244-8211B7502ACD}" srcOrd="0" destOrd="0" presId="urn:microsoft.com/office/officeart/2005/8/layout/pyramid1"/>
    <dgm:cxn modelId="{720BDBFA-F08F-482C-B64B-171789644036}" type="presParOf" srcId="{59ED553C-6A58-4622-8C4A-BF656EFF71CF}" destId="{EC256555-203F-43FD-8E15-CA1C9D3F3D6F}" srcOrd="1" destOrd="0" presId="urn:microsoft.com/office/officeart/2005/8/layout/pyramid1"/>
    <dgm:cxn modelId="{5C1FAFA1-B6AA-4D0A-BFDF-7C927151032E}" type="presParOf" srcId="{50DCC3D7-B613-4B8D-AC4C-68559B31CB1F}" destId="{505179B0-0804-495A-B875-D384CF713A1A}" srcOrd="1" destOrd="0" presId="urn:microsoft.com/office/officeart/2005/8/layout/pyramid1"/>
    <dgm:cxn modelId="{56ACC29E-8A17-4ABF-975C-1E01C01EBA59}" type="presParOf" srcId="{505179B0-0804-495A-B875-D384CF713A1A}" destId="{2EFD85D9-ADA1-4F1F-8096-CC978EE40EFC}" srcOrd="0" destOrd="0" presId="urn:microsoft.com/office/officeart/2005/8/layout/pyramid1"/>
    <dgm:cxn modelId="{6B4913FE-B341-402B-94BB-BEB4325CD9EC}" type="presParOf" srcId="{505179B0-0804-495A-B875-D384CF713A1A}" destId="{F1222A11-830C-4696-850D-AD15E3577D95}" srcOrd="1" destOrd="0" presId="urn:microsoft.com/office/officeart/2005/8/layout/pyramid1"/>
    <dgm:cxn modelId="{D224E150-2591-4C47-A013-9E7D5E6D8681}" type="presParOf" srcId="{50DCC3D7-B613-4B8D-AC4C-68559B31CB1F}" destId="{77DF2625-A9B3-4F16-B231-9C9E6C3183AF}" srcOrd="2" destOrd="0" presId="urn:microsoft.com/office/officeart/2005/8/layout/pyramid1"/>
    <dgm:cxn modelId="{403C3697-0C73-4852-8C18-0BD7D45F02AE}" type="presParOf" srcId="{77DF2625-A9B3-4F16-B231-9C9E6C3183AF}" destId="{001FC421-6DBA-4EF1-BC4E-1755C5632FCE}" srcOrd="0" destOrd="0" presId="urn:microsoft.com/office/officeart/2005/8/layout/pyramid1"/>
    <dgm:cxn modelId="{E3BE0B92-90E8-4FE7-8931-7D23B2A5CBD6}" type="presParOf" srcId="{77DF2625-A9B3-4F16-B231-9C9E6C3183AF}" destId="{9614B707-7F2F-4D0B-912D-0BAC2A83965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1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44C11-E6D8-470A-83C7-A84B153AEDC2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EF6BA-C468-4B85-BAC6-9BD1618503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65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49AF0-8812-4053-B4C3-05E28DB852C7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4679B-5E88-454F-8E8F-67C39A7239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22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4679B-5E88-454F-8E8F-67C39A7239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731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4679B-5E88-454F-8E8F-67C39A7239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347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4679B-5E88-454F-8E8F-67C39A7239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965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4679B-5E88-454F-8E8F-67C39A7239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431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4679B-5E88-454F-8E8F-67C39A7239C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4036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4679B-5E88-454F-8E8F-67C39A7239C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333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4679B-5E88-454F-8E8F-67C39A7239C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672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4679B-5E88-454F-8E8F-67C39A7239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081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4679B-5E88-454F-8E8F-67C39A7239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560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4679B-5E88-454F-8E8F-67C39A7239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790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4679B-5E88-454F-8E8F-67C39A7239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886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4679B-5E88-454F-8E8F-67C39A7239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09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4679B-5E88-454F-8E8F-67C39A7239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222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4679B-5E88-454F-8E8F-67C39A7239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246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4679B-5E88-454F-8E8F-67C39A7239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779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29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07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453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235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013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875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686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69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01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935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60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935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536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158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6958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833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360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3290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2664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1342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491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88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3461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473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9170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7147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99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55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0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6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95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93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62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71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38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907ADDC-B3EA-4CBF-BCCB-4DB425E6ECFC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77198B8-F71E-4B41-BF8A-A54039FC4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12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3.png"/><Relationship Id="rId5" Type="http://schemas.openxmlformats.org/officeDocument/2006/relationships/image" Target="../media/image310.png"/><Relationship Id="rId4" Type="http://schemas.openxmlformats.org/officeDocument/2006/relationships/image" Target="../media/image30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 smtClean="0"/>
              <a:t>Fermionic Schwinger current in  4-d de Sitter spacetime</a:t>
            </a:r>
            <a:endParaRPr kumimoji="1" lang="ja-JP" altLang="en-US" sz="4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93422" y="4594578"/>
            <a:ext cx="7373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Takahiro Hayashinaka (RESCEU, Univ. Tokyo)</a:t>
            </a:r>
          </a:p>
          <a:p>
            <a:r>
              <a:rPr lang="en-US" altLang="ja-JP" sz="2400" dirty="0" smtClean="0"/>
              <a:t>Work in preparation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with</a:t>
            </a:r>
            <a:r>
              <a:rPr lang="ja-JP" altLang="en-US" sz="2400" dirty="0" smtClean="0"/>
              <a:t>：</a:t>
            </a:r>
            <a:endParaRPr lang="en-US" altLang="ja-JP" sz="2400" dirty="0" smtClean="0"/>
          </a:p>
          <a:p>
            <a:r>
              <a:rPr lang="en-US" altLang="ja-JP" sz="2400" dirty="0" smtClean="0"/>
              <a:t>Tomohiro Fujita (Stanford</a:t>
            </a:r>
            <a:r>
              <a:rPr lang="en-US" altLang="ja-JP" sz="2400" dirty="0"/>
              <a:t>), </a:t>
            </a:r>
            <a:r>
              <a:rPr lang="en-US" altLang="ja-JP" sz="2400" dirty="0" smtClean="0"/>
              <a:t>Jun’ichi Yokoyama (RESCEU)</a:t>
            </a:r>
            <a:endParaRPr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56204" y="6488668"/>
            <a:ext cx="380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15, Oct. CosPA2015 in Daejeon</a:t>
            </a:r>
            <a:endParaRPr kumimoji="1" lang="ja-JP" alt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42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Schwinger Effect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4684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sz="2400" dirty="0" smtClean="0"/>
              <a:t>One of  the non-perturbative QED effect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en-US" altLang="ja-JP" sz="2200" dirty="0" smtClean="0"/>
              <a:t>Strong </a:t>
            </a:r>
            <a:r>
              <a:rPr kumimoji="1" lang="en-US" altLang="ja-JP" sz="2200" dirty="0" err="1" smtClean="0"/>
              <a:t>backgraound</a:t>
            </a:r>
            <a:r>
              <a:rPr kumimoji="1" lang="en-US" altLang="ja-JP" sz="2200" dirty="0" smtClean="0"/>
              <a:t> fields can produce particles from vacuum.</a:t>
            </a:r>
          </a:p>
          <a:p>
            <a:pPr marL="251460" indent="-342900">
              <a:buFont typeface="Wingdings" panose="05000000000000000000" pitchFamily="2" charset="2"/>
              <a:buChar char="l"/>
            </a:pPr>
            <a:r>
              <a:rPr kumimoji="1" lang="en-US" altLang="ja-JP" sz="2400" dirty="0" smtClean="0"/>
              <a:t>Schwinger’s original discussion</a:t>
            </a:r>
            <a:r>
              <a:rPr kumimoji="1" lang="ja-JP" altLang="en-US" sz="2400" dirty="0" smtClean="0"/>
              <a:t> </a:t>
            </a:r>
            <a:r>
              <a:rPr lang="en-US" altLang="ja-JP" sz="2400" dirty="0" smtClean="0"/>
              <a:t>(</a:t>
            </a:r>
            <a:r>
              <a:rPr lang="en-US" altLang="ja-JP" sz="2400" dirty="0"/>
              <a:t>1951)</a:t>
            </a:r>
            <a:endParaRPr kumimoji="1" lang="en-US" altLang="ja-JP" sz="24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ja-JP" sz="2200" dirty="0" smtClean="0"/>
              <a:t>Determine the effective lagrangian (EH Lagrangian)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from QED action.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ja-JP" sz="2200" dirty="0" smtClean="0"/>
          </a:p>
          <a:p>
            <a:pPr marL="201168" lvl="1" indent="0">
              <a:buNone/>
            </a:pPr>
            <a:endParaRPr kumimoji="1" lang="en-US" altLang="ja-JP" sz="2200" dirty="0" smtClean="0"/>
          </a:p>
          <a:p>
            <a:pPr marL="201168" lvl="1" indent="0">
              <a:buNone/>
            </a:pPr>
            <a:endParaRPr kumimoji="1" lang="en-US" altLang="ja-JP" sz="22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ja-JP" sz="2200" dirty="0" smtClean="0"/>
              <a:t>Imaginary part of the effective action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occurs. </a:t>
            </a:r>
            <a:endParaRPr kumimoji="1" lang="ja-JP" altLang="en-US" sz="22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63" y="3770762"/>
            <a:ext cx="6695820" cy="618380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4594859" y="4497514"/>
            <a:ext cx="4220317" cy="433420"/>
            <a:chOff x="3561347" y="5377201"/>
            <a:chExt cx="4220317" cy="43342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3561347" y="5409245"/>
              <a:ext cx="42203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（　　　　　　　　　　　　　　　　　　</a:t>
              </a:r>
              <a:r>
                <a:rPr lang="ja-JP" altLang="en-US" dirty="0"/>
                <a:t>　</a:t>
              </a:r>
              <a:r>
                <a:rPr kumimoji="1" lang="ja-JP" altLang="en-US" dirty="0" smtClean="0"/>
                <a:t>）</a:t>
              </a:r>
              <a:endParaRPr kumimoji="1" lang="ja-JP" altLang="en-US" dirty="0"/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2216" y="5377201"/>
              <a:ext cx="2682590" cy="433420"/>
            </a:xfrm>
            <a:prstGeom prst="rect">
              <a:avLst/>
            </a:prstGeom>
          </p:spPr>
        </p:pic>
      </p:grpSp>
      <p:pic>
        <p:nvPicPr>
          <p:cNvPr id="9" name="図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858" y="5827684"/>
            <a:ext cx="4194030" cy="486487"/>
          </a:xfrm>
          <a:prstGeom prst="rect">
            <a:avLst/>
          </a:prstGeom>
        </p:spPr>
      </p:pic>
      <p:cxnSp>
        <p:nvCxnSpPr>
          <p:cNvPr id="10" name="直線矢印コネクタ 9"/>
          <p:cNvCxnSpPr>
            <a:stCxn id="12" idx="1"/>
          </p:cNvCxnSpPr>
          <p:nvPr/>
        </p:nvCxnSpPr>
        <p:spPr>
          <a:xfrm flipH="1">
            <a:off x="2912535" y="5586853"/>
            <a:ext cx="609598" cy="181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522133" y="5402187"/>
            <a:ext cx="1617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Effective action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310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右矢印 3"/>
          <p:cNvSpPr/>
          <p:nvPr/>
        </p:nvSpPr>
        <p:spPr>
          <a:xfrm>
            <a:off x="916871" y="4296246"/>
            <a:ext cx="6624736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円/楕円 5"/>
              <p:cNvSpPr/>
              <p:nvPr/>
            </p:nvSpPr>
            <p:spPr>
              <a:xfrm>
                <a:off x="1574815" y="3108025"/>
                <a:ext cx="1416491" cy="115212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4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4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sz="4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kumimoji="1" lang="ja-JP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" name="円/楕円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815" y="3108025"/>
                <a:ext cx="1416491" cy="1152128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円/楕円 6"/>
              <p:cNvSpPr/>
              <p:nvPr/>
            </p:nvSpPr>
            <p:spPr>
              <a:xfrm>
                <a:off x="4839344" y="3134277"/>
                <a:ext cx="1416491" cy="115212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4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4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sz="4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kumimoji="1" lang="ja-JP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" name="円/楕円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344" y="3134277"/>
                <a:ext cx="1416491" cy="1152128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矢印コネクタ 7"/>
          <p:cNvCxnSpPr>
            <a:stCxn id="7" idx="6"/>
          </p:cNvCxnSpPr>
          <p:nvPr/>
        </p:nvCxnSpPr>
        <p:spPr>
          <a:xfrm>
            <a:off x="6255835" y="3710341"/>
            <a:ext cx="900000" cy="0"/>
          </a:xfrm>
          <a:prstGeom prst="straightConnector1">
            <a:avLst/>
          </a:prstGeom>
          <a:ln w="793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>
            <a:off x="681889" y="3682632"/>
            <a:ext cx="900000" cy="1457"/>
          </a:xfrm>
          <a:prstGeom prst="straightConnector1">
            <a:avLst/>
          </a:prstGeom>
          <a:ln w="793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2775773" y="1237506"/>
                <a:ext cx="3478590" cy="1025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𝑒𝐸𝑑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∼</m:t>
                      </m:r>
                      <m:f>
                        <m:f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𝑒𝐸</m:t>
                          </m:r>
                        </m:num>
                        <m:den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773" y="1237506"/>
                <a:ext cx="3478590" cy="10257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/>
          <p:cNvSpPr txBox="1"/>
          <p:nvPr/>
        </p:nvSpPr>
        <p:spPr>
          <a:xfrm>
            <a:off x="681888" y="725744"/>
            <a:ext cx="782993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3200" dirty="0" smtClean="0"/>
              <a:t>Physics of particle production (in </a:t>
            </a:r>
            <a:r>
              <a:rPr kumimoji="1" lang="en-US" altLang="ja-JP" sz="3200" dirty="0" err="1" smtClean="0"/>
              <a:t>Minkowski</a:t>
            </a:r>
            <a:r>
              <a:rPr kumimoji="1" lang="en-US" altLang="ja-JP" sz="3200" dirty="0" smtClean="0"/>
              <a:t>)</a:t>
            </a:r>
            <a:endParaRPr kumimoji="1"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3761226" y="2376784"/>
                <a:ext cx="4750596" cy="641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kumimoji="1" lang="ja-JP" altLang="en-US" sz="2800" dirty="0" smtClean="0"/>
                  <a:t>（</a:t>
                </a:r>
                <a:r>
                  <a:rPr kumimoji="1" lang="en-US" altLang="ja-JP" sz="2800" dirty="0" smtClean="0"/>
                  <a:t>Compton wave length</a:t>
                </a:r>
                <a:r>
                  <a:rPr kumimoji="1" lang="ja-JP" altLang="en-US" sz="280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kumimoji="1" lang="ja-JP" altLang="en-US" sz="2800" dirty="0" smtClean="0"/>
                  <a:t>）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226" y="2376784"/>
                <a:ext cx="4750596" cy="641971"/>
              </a:xfrm>
              <a:prstGeom prst="rect">
                <a:avLst/>
              </a:prstGeom>
              <a:blipFill rotWithShape="0">
                <a:blip r:embed="rId6"/>
                <a:stretch>
                  <a:fillRect l="-2696" t="-8571" r="-1540" b="-152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7541607" y="4215396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chemeClr val="accent2"/>
                </a:solidFill>
              </a:rPr>
              <a:t>E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54363" y="1607045"/>
            <a:ext cx="170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Particle energy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82477" y="1565805"/>
            <a:ext cx="202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Electric field Energy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099750" y="5092770"/>
                <a:ext cx="721647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 smtClean="0"/>
                  <a:t>Typical strength scale of particle production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𝑒</m:t>
                      </m:r>
                      <m:sSub>
                        <m:sSub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ja-JP" sz="3200" b="0" i="0" smtClean="0">
                              <a:latin typeface="Cambria Math" panose="02040503050406030204" pitchFamily="18" charset="0"/>
                            </a:rPr>
                            <m:t>Sch</m:t>
                          </m:r>
                        </m:sub>
                      </m:sSub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∼</m:t>
                      </m:r>
                      <m:sSup>
                        <m:sSup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2400" dirty="0"/>
              </a:p>
              <a:p>
                <a:endParaRPr kumimoji="1" lang="ja-JP" altLang="en-US" sz="2400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750" y="5092770"/>
                <a:ext cx="7216477" cy="1323439"/>
              </a:xfrm>
              <a:prstGeom prst="rect">
                <a:avLst/>
              </a:prstGeom>
              <a:blipFill rotWithShape="0">
                <a:blip r:embed="rId7"/>
                <a:stretch>
                  <a:fillRect l="-1267" t="-36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231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Induced Current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sz="2400" dirty="0" smtClean="0"/>
              <a:t>The produced particles run along the electric background field, then the electrical current is induced.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400" dirty="0" smtClean="0"/>
              <a:t>We conside</a:t>
            </a:r>
            <a:r>
              <a:rPr lang="en-US" altLang="ja-JP" sz="2400" dirty="0" smtClean="0"/>
              <a:t>r following analytic case 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8932" y="3503699"/>
            <a:ext cx="5069064" cy="49870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8932" y="5122114"/>
            <a:ext cx="5159603" cy="74698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754126" y="3552998"/>
            <a:ext cx="1160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Dirac eq. 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4126" y="4424273"/>
            <a:ext cx="1935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Background field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4126" y="5295549"/>
            <a:ext cx="18492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Induced current</a:t>
            </a:r>
            <a:endParaRPr kumimoji="1" lang="ja-JP" altLang="en-US" sz="20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881" y="4223114"/>
            <a:ext cx="2889955" cy="67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Adiabatic subtraction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400" dirty="0" smtClean="0"/>
              <a:t>Solution of the Dirac eq.</a:t>
            </a:r>
            <a:endParaRPr lang="en-US" altLang="ja-JP" sz="2400" dirty="0" smtClean="0"/>
          </a:p>
          <a:p>
            <a:pPr>
              <a:buFont typeface="Wingdings" panose="05000000000000000000" pitchFamily="2" charset="2"/>
              <a:buChar char="l"/>
            </a:pPr>
            <a:endParaRPr kumimoji="1" lang="en-US" altLang="ja-JP" sz="2400" dirty="0"/>
          </a:p>
          <a:p>
            <a:pPr>
              <a:buFont typeface="Wingdings" panose="05000000000000000000" pitchFamily="2" charset="2"/>
              <a:buChar char="l"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is used to evaluate the VEV of the induced current and this is indeed (UV-) divergent. To renormalize it, we subtract the adiabatic expansion (also known as WKB </a:t>
            </a:r>
            <a:r>
              <a:rPr lang="en-US" altLang="ja-JP" sz="2400" dirty="0" err="1" smtClean="0"/>
              <a:t>exoansion</a:t>
            </a:r>
            <a:r>
              <a:rPr lang="en-US" altLang="ja-JP" sz="2400" dirty="0" smtClean="0"/>
              <a:t>) of the quantity. 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sz="24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791" y="2425241"/>
            <a:ext cx="7693969" cy="89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6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WKB solution for Fermion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419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sz="2400" dirty="0" smtClean="0"/>
              <a:t>e.o.m. for the mode function (KG type equation for the Dirac) is given by</a:t>
            </a:r>
            <a:endParaRPr kumimoji="1" lang="en-US" altLang="ja-JP" sz="2400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ja-JP" sz="2400" dirty="0"/>
          </a:p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400" dirty="0" smtClean="0"/>
              <a:t>Usual ansatz for WKB expansion                                   does not work.</a:t>
            </a:r>
            <a:endParaRPr kumimoji="1" lang="en-US" altLang="ja-JP" sz="24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400" dirty="0" smtClean="0"/>
              <a:t>The correct ansatz of the WKB expansion is given by 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sz="2400" dirty="0"/>
          </a:p>
          <a:p>
            <a:pPr>
              <a:buFont typeface="Wingdings" panose="05000000000000000000" pitchFamily="2" charset="2"/>
              <a:buChar char="l"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/>
              <a:t>a</a:t>
            </a:r>
            <a:r>
              <a:rPr lang="en-US" altLang="ja-JP" sz="2400" dirty="0" smtClean="0"/>
              <a:t>nd this gives the correct behavior in large momentum limit. 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713" y="2500809"/>
            <a:ext cx="4912510" cy="69645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3728" y="3137084"/>
            <a:ext cx="2322762" cy="62190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114" y="4413953"/>
            <a:ext cx="7365490" cy="79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6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Induced Current 1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14" y="2256571"/>
            <a:ext cx="7334513" cy="4293808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6162439" y="5815745"/>
            <a:ext cx="2204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M. Fröb et al. (2014)  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2489" y="1761951"/>
            <a:ext cx="8015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VEV of the current induced by charged scalar in 2</a:t>
            </a:r>
            <a:r>
              <a:rPr lang="en-US" altLang="ja-JP" sz="2000" dirty="0" smtClean="0"/>
              <a:t> dimensional </a:t>
            </a:r>
            <a:r>
              <a:rPr kumimoji="1" lang="en-US" altLang="ja-JP" sz="2000" dirty="0" err="1" smtClean="0"/>
              <a:t>dS</a:t>
            </a:r>
            <a:r>
              <a:rPr kumimoji="1" lang="en-US" altLang="ja-JP" sz="2000" dirty="0" smtClean="0"/>
              <a:t> spacetime</a:t>
            </a:r>
          </a:p>
          <a:p>
            <a:r>
              <a:rPr lang="en-US" altLang="ja-JP" sz="2000" dirty="0"/>
              <a:t>M. Fröb et al. </a:t>
            </a:r>
            <a:r>
              <a:rPr lang="ja-JP" altLang="en-US" sz="2000" dirty="0"/>
              <a:t> </a:t>
            </a:r>
            <a:r>
              <a:rPr lang="ja-JP" altLang="ja-JP" sz="2000" b="1" dirty="0" smtClean="0"/>
              <a:t>JCAP </a:t>
            </a:r>
            <a:r>
              <a:rPr lang="ja-JP" altLang="ja-JP" sz="2000" b="1" dirty="0"/>
              <a:t>1404 (2014) 009</a:t>
            </a:r>
            <a:r>
              <a:rPr lang="ja-JP" altLang="ja-JP" sz="2000" dirty="0"/>
              <a:t> 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9954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Induced </a:t>
            </a:r>
            <a:r>
              <a:rPr lang="en-US" altLang="ja-JP" dirty="0" smtClean="0"/>
              <a:t>Current 2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588" y="2530924"/>
            <a:ext cx="6562579" cy="3544574"/>
          </a:xfrm>
          <a:prstGeom prst="rect">
            <a:avLst/>
          </a:prstGeom>
        </p:spPr>
      </p:pic>
      <p:sp>
        <p:nvSpPr>
          <p:cNvPr id="5" name="コンテンツ プレースホルダー 4"/>
          <p:cNvSpPr txBox="1">
            <a:spLocks noGrp="1"/>
          </p:cNvSpPr>
          <p:nvPr>
            <p:ph idx="1"/>
          </p:nvPr>
        </p:nvSpPr>
        <p:spPr>
          <a:xfrm>
            <a:off x="496711" y="1845734"/>
            <a:ext cx="8128000" cy="825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VEV of the current induced by charged scalar in </a:t>
            </a:r>
            <a:r>
              <a:rPr lang="en-US" altLang="ja-JP" dirty="0" smtClean="0"/>
              <a:t>4 </a:t>
            </a:r>
            <a:r>
              <a:rPr lang="en-US" altLang="ja-JP" dirty="0"/>
              <a:t>dimensional </a:t>
            </a:r>
            <a:r>
              <a:rPr lang="en-US" altLang="ja-JP" dirty="0" err="1"/>
              <a:t>dS</a:t>
            </a:r>
            <a:r>
              <a:rPr lang="en-US" altLang="ja-JP" dirty="0"/>
              <a:t> spacetime</a:t>
            </a:r>
          </a:p>
          <a:p>
            <a:r>
              <a:rPr lang="en-US" altLang="ja-JP" b="1" dirty="0" smtClean="0"/>
              <a:t>Kobayashi, Afshordi, </a:t>
            </a:r>
            <a:r>
              <a:rPr lang="ja-JP" altLang="ja-JP" b="1" dirty="0" smtClean="0"/>
              <a:t>JHEP </a:t>
            </a:r>
            <a:r>
              <a:rPr lang="ja-JP" altLang="ja-JP" b="1" dirty="0"/>
              <a:t>1410 (2014) 166</a:t>
            </a:r>
            <a:endParaRPr kumimoji="1" lang="ja-JP" altLang="en-US" sz="2000" dirty="0"/>
          </a:p>
        </p:txBody>
      </p:sp>
      <p:cxnSp>
        <p:nvCxnSpPr>
          <p:cNvPr id="9" name="直線矢印コネクタ 8"/>
          <p:cNvCxnSpPr>
            <a:stCxn id="11" idx="1"/>
          </p:cNvCxnSpPr>
          <p:nvPr/>
        </p:nvCxnSpPr>
        <p:spPr>
          <a:xfrm flipH="1" flipV="1">
            <a:off x="4431325" y="4794740"/>
            <a:ext cx="1861626" cy="91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292951" y="4603846"/>
            <a:ext cx="200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Negative current!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81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Induced Current </a:t>
            </a:r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 txBox="1">
            <a:spLocks noGrp="1"/>
          </p:cNvSpPr>
          <p:nvPr>
            <p:ph idx="1"/>
          </p:nvPr>
        </p:nvSpPr>
        <p:spPr>
          <a:xfrm>
            <a:off x="541583" y="1883102"/>
            <a:ext cx="8106552" cy="825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VEV of the current induced </a:t>
            </a:r>
            <a:r>
              <a:rPr lang="en-US" altLang="ja-JP" dirty="0" smtClean="0"/>
              <a:t>by Dirac fermion in </a:t>
            </a:r>
            <a:r>
              <a:rPr lang="en-US" altLang="ja-JP" dirty="0"/>
              <a:t>2 dimensional </a:t>
            </a:r>
            <a:r>
              <a:rPr lang="en-US" altLang="ja-JP" dirty="0" err="1"/>
              <a:t>dS</a:t>
            </a:r>
            <a:r>
              <a:rPr lang="en-US" altLang="ja-JP" dirty="0"/>
              <a:t> spacetime</a:t>
            </a:r>
          </a:p>
          <a:p>
            <a:r>
              <a:rPr lang="en-US" altLang="ja-JP" b="1" dirty="0" smtClean="0"/>
              <a:t>C. Stahl et al. arXiv:1507.01686</a:t>
            </a:r>
            <a:endParaRPr kumimoji="1" lang="ja-JP" altLang="en-US" sz="20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14" y="2671601"/>
            <a:ext cx="6257779" cy="389050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594859" y="5203786"/>
            <a:ext cx="2194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Solid line     : Fermion</a:t>
            </a:r>
            <a:endParaRPr kumimoji="1" lang="en-US" altLang="ja-JP" dirty="0" smtClean="0"/>
          </a:p>
          <a:p>
            <a:r>
              <a:rPr lang="en-US" altLang="ja-JP" dirty="0" smtClean="0"/>
              <a:t>Dotted line </a:t>
            </a:r>
            <a:r>
              <a:rPr kumimoji="1" lang="en-US" altLang="ja-JP" dirty="0" smtClean="0"/>
              <a:t>: Boson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64588" y="5937177"/>
            <a:ext cx="2169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C. Stahl et al. (2015)  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>
            <a:stCxn id="12" idx="1"/>
          </p:cNvCxnSpPr>
          <p:nvPr/>
        </p:nvCxnSpPr>
        <p:spPr>
          <a:xfrm flipH="1">
            <a:off x="3165232" y="3279558"/>
            <a:ext cx="797168" cy="13393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962400" y="3094892"/>
            <a:ext cx="4161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No IR </a:t>
            </a:r>
            <a:r>
              <a:rPr kumimoji="1" lang="en-US" altLang="ja-JP" dirty="0" err="1" smtClean="0"/>
              <a:t>hyperconductivity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429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Induced Current </a:t>
            </a:r>
            <a:r>
              <a:rPr lang="en-US" altLang="ja-JP" dirty="0" smtClean="0"/>
              <a:t>4 </a:t>
            </a:r>
            <a:r>
              <a:rPr lang="en-US" altLang="ja-JP" dirty="0"/>
              <a:t>- </a:t>
            </a:r>
            <a:r>
              <a:rPr lang="en-US" altLang="ja-JP" sz="4400" dirty="0"/>
              <a:t>preliminary</a:t>
            </a:r>
            <a:endParaRPr kumimoji="1" lang="ja-JP" altLang="en-US" sz="44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62843" y="1857023"/>
            <a:ext cx="8319913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VEV of the current induced by </a:t>
            </a:r>
            <a:r>
              <a:rPr lang="en-US" altLang="ja-JP" dirty="0" smtClean="0"/>
              <a:t>Dirac </a:t>
            </a:r>
            <a:r>
              <a:rPr lang="en-US" altLang="ja-JP" dirty="0" err="1" smtClean="0"/>
              <a:t>femrmion</a:t>
            </a:r>
            <a:r>
              <a:rPr lang="en-US" altLang="ja-JP" dirty="0" smtClean="0"/>
              <a:t> </a:t>
            </a:r>
            <a:r>
              <a:rPr lang="en-US" altLang="ja-JP" dirty="0"/>
              <a:t>in 4</a:t>
            </a:r>
            <a:r>
              <a:rPr lang="en-US" altLang="ja-JP" dirty="0" smtClean="0"/>
              <a:t> </a:t>
            </a:r>
            <a:r>
              <a:rPr lang="en-US" altLang="ja-JP" dirty="0"/>
              <a:t>dimensional </a:t>
            </a:r>
            <a:r>
              <a:rPr lang="en-US" altLang="ja-JP" dirty="0" err="1"/>
              <a:t>dS</a:t>
            </a:r>
            <a:r>
              <a:rPr lang="en-US" altLang="ja-JP" dirty="0"/>
              <a:t> spacetime</a:t>
            </a:r>
          </a:p>
          <a:p>
            <a:pPr lvl="2">
              <a:buFont typeface="Wingdings" panose="05000000000000000000" pitchFamily="2" charset="2"/>
              <a:buChar char="n"/>
            </a:pPr>
            <a:r>
              <a:rPr lang="en-US" altLang="ja-JP" sz="2000" dirty="0" smtClean="0"/>
              <a:t>now proceeding</a:t>
            </a:r>
          </a:p>
          <a:p>
            <a:pPr lvl="2">
              <a:buFont typeface="Wingdings" panose="05000000000000000000" pitchFamily="2" charset="2"/>
              <a:buChar char="n"/>
            </a:pPr>
            <a:r>
              <a:rPr lang="en-US" altLang="ja-JP" sz="2000" dirty="0" smtClean="0"/>
              <a:t>We find the negative current also happens in this case.</a:t>
            </a:r>
          </a:p>
          <a:p>
            <a:pPr marL="201168" lvl="1" indent="0">
              <a:buNone/>
            </a:pPr>
            <a:endParaRPr lang="en-US" altLang="ja-JP" sz="2400" dirty="0"/>
          </a:p>
          <a:p>
            <a:pPr marL="201168" lvl="1" indent="0">
              <a:buFont typeface="Calibri" pitchFamily="34" charset="0"/>
              <a:buNone/>
            </a:pPr>
            <a:endParaRPr lang="en-US" altLang="ja-JP" sz="2200" dirty="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160" y="3144582"/>
            <a:ext cx="5883573" cy="3543219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5813778" y="4454526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m/H=1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912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2960" y="239712"/>
            <a:ext cx="7543800" cy="1450757"/>
          </a:xfrm>
        </p:spPr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endParaRPr lang="en-US" altLang="ja-JP" sz="2200" dirty="0"/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2200" dirty="0" smtClean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822959" y="1845733"/>
            <a:ext cx="7543801" cy="44195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ja-JP" sz="2400" dirty="0" smtClean="0"/>
              <a:t>Inflationary magnetogenesis does not go well so far.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400" dirty="0" smtClean="0"/>
              <a:t>The over production of the electric field is the main cause.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400" dirty="0" smtClean="0"/>
              <a:t>Schwinger effect may remove the cause.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sz="24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400" dirty="0" smtClean="0"/>
              <a:t>Property of Schwinger effect in dS spacetime is quite different from that in Minkowski spacetime.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400" dirty="0" smtClean="0"/>
              <a:t>Even the negative current appears in 4-dimensional case regardless of the spin of the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charged particle 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sz="2400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350898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800" dirty="0" smtClean="0"/>
              <a:t>Backgroun</a:t>
            </a:r>
            <a:r>
              <a:rPr lang="en-US" altLang="ja-JP" sz="2800" dirty="0" smtClean="0"/>
              <a:t>d</a:t>
            </a:r>
            <a:endParaRPr lang="en-US" altLang="ja-JP" sz="2800" dirty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en-US" altLang="ja-JP" sz="2600" dirty="0" smtClean="0"/>
              <a:t>Large </a:t>
            </a:r>
            <a:r>
              <a:rPr lang="en-US" altLang="ja-JP" sz="2600" dirty="0" smtClean="0"/>
              <a:t>scale m</a:t>
            </a:r>
            <a:r>
              <a:rPr kumimoji="1" lang="en-US" altLang="ja-JP" sz="2600" dirty="0" smtClean="0"/>
              <a:t>agnetic field and </a:t>
            </a:r>
            <a:r>
              <a:rPr kumimoji="1" lang="en-US" altLang="ja-JP" sz="2600" dirty="0" err="1" smtClean="0"/>
              <a:t>magnetogenesis</a:t>
            </a:r>
            <a:r>
              <a:rPr kumimoji="1" lang="en-US" altLang="ja-JP" sz="2600" dirty="0" smtClean="0"/>
              <a:t>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800" dirty="0" smtClean="0"/>
              <a:t>Models for </a:t>
            </a:r>
            <a:r>
              <a:rPr lang="en-US" altLang="ja-JP" sz="2800" dirty="0" err="1" smtClean="0"/>
              <a:t>magnetogenesis</a:t>
            </a:r>
            <a:endParaRPr lang="en-US" altLang="ja-JP" sz="28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800" dirty="0" smtClean="0"/>
              <a:t>Schwinger effect in de Sitter space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ja-JP" sz="2600" dirty="0" smtClean="0"/>
              <a:t>E.o.m. in gravitational/electric background field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en-US" altLang="ja-JP" sz="2600" dirty="0" smtClean="0"/>
              <a:t>Renormalized VEV of current operator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800" dirty="0"/>
              <a:t>S</a:t>
            </a:r>
            <a:r>
              <a:rPr lang="en-US" altLang="ja-JP" sz="2800" dirty="0" smtClean="0"/>
              <a:t>ummary</a:t>
            </a:r>
            <a:endParaRPr kumimoji="1" lang="en-US" altLang="ja-JP" sz="2800" dirty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9279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Magnetic field in our universe 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ja-JP" sz="2600" dirty="0" smtClean="0"/>
                  <a:t>There are magnetic fields in every scales (stellar - extragalactic).</a:t>
                </a:r>
              </a:p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ja-JP" sz="2600" dirty="0" smtClean="0"/>
                  <a:t>Extragalactic (or cosmological) magnetic fields were found (</a:t>
                </a:r>
                <a:r>
                  <a:rPr lang="en-US" altLang="ja-JP" sz="2600" dirty="0"/>
                  <a:t>A. Neronov, I. Vovk, Science, 328, 73 (2010)</a:t>
                </a:r>
                <a:r>
                  <a:rPr lang="en-US" altLang="ja-JP" sz="2600" dirty="0" smtClean="0"/>
                  <a:t>).</a:t>
                </a:r>
                <a:endParaRPr kumimoji="1" lang="en-US" altLang="ja-JP" sz="2600" dirty="0"/>
              </a:p>
              <a:p>
                <a:pPr>
                  <a:buFont typeface="Wingdings" panose="05000000000000000000" pitchFamily="2" charset="2"/>
                  <a:buChar char="l"/>
                </a:pPr>
                <a:r>
                  <a:rPr kumimoji="1" lang="en-US" altLang="ja-JP" sz="2600" dirty="0" smtClean="0"/>
                  <a:t>The strength of this cosmological magnetic fields is very low, but they got lower limit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1" lang="en-US" altLang="ja-JP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6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kumimoji="1" lang="en-US" altLang="ja-JP" sz="26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kumimoji="1" lang="en-US" altLang="ja-JP" sz="2600" b="0" i="1" smtClean="0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kumimoji="1" lang="en-US" altLang="ja-JP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1" lang="en-US" altLang="ja-JP" sz="2600" b="0" i="1" smtClean="0">
                            <a:latin typeface="Cambria Math" panose="02040503050406030204" pitchFamily="18" charset="0"/>
                          </a:rPr>
                          <m:t>−20 ~ −18</m:t>
                        </m:r>
                      </m:sup>
                    </m:sSup>
                  </m:oMath>
                </a14:m>
                <a:r>
                  <a:rPr kumimoji="1" lang="en-US" altLang="ja-JP" sz="2600" dirty="0" smtClean="0"/>
                  <a:t> for </a:t>
                </a:r>
                <a14:m>
                  <m:oMath xmlns:m="http://schemas.openxmlformats.org/officeDocument/2006/math">
                    <m:r>
                      <a:rPr kumimoji="1" lang="en-US" altLang="ja-JP" sz="2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kumimoji="1" lang="en-US" altLang="ja-JP" sz="2600" b="0" i="1" smtClean="0">
                        <a:latin typeface="Cambria Math" panose="02040503050406030204" pitchFamily="18" charset="0"/>
                      </a:rPr>
                      <m:t>∼1</m:t>
                    </m:r>
                    <m:r>
                      <m:rPr>
                        <m:sty m:val="p"/>
                      </m:rPr>
                      <a:rPr kumimoji="1" lang="en-US" altLang="ja-JP" sz="2600" b="0" i="0" smtClean="0">
                        <a:latin typeface="Cambria Math" panose="02040503050406030204" pitchFamily="18" charset="0"/>
                      </a:rPr>
                      <m:t>Mp</m:t>
                    </m:r>
                    <m:sSup>
                      <m:sSupPr>
                        <m:ctrlPr>
                          <a:rPr kumimoji="1" lang="en-US" altLang="ja-JP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kumimoji="1" lang="en-US" altLang="ja-JP" sz="26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a:rPr kumimoji="1" lang="en-US" altLang="ja-JP" sz="2600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1" lang="en-US" altLang="ja-JP" sz="2600" dirty="0" smtClean="0"/>
                  <a:t>.</a:t>
                </a:r>
              </a:p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ja-JP" sz="2600" dirty="0" smtClean="0"/>
                  <a:t>The origin is still unknown.</a:t>
                </a:r>
                <a:endParaRPr lang="en-US" altLang="ja-JP" sz="2600" dirty="0"/>
              </a:p>
              <a:p>
                <a:endParaRPr kumimoji="1" lang="ja-JP" altLang="en-US" sz="26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423" t="-22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856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Magnetogenesis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1">
                  <a:buFont typeface="Wingdings" panose="05000000000000000000" pitchFamily="2" charset="2"/>
                  <a:buChar char="l"/>
                </a:pPr>
                <a:r>
                  <a:rPr kumimoji="1" lang="en-US" altLang="ja-JP" sz="2400" dirty="0" smtClean="0"/>
                  <a:t>Inflationary generation of the seed magnetic fields. </a:t>
                </a:r>
              </a:p>
              <a:p>
                <a:pPr lvl="1">
                  <a:buFont typeface="Wingdings" panose="05000000000000000000" pitchFamily="2" charset="2"/>
                  <a:buChar char="l"/>
                </a:pPr>
                <a:r>
                  <a:rPr lang="en-US" altLang="ja-JP" sz="2400" dirty="0" smtClean="0"/>
                  <a:t>Produced from quantum fluctuation in the early universe</a:t>
                </a:r>
              </a:p>
              <a:p>
                <a:pPr lvl="1">
                  <a:buFont typeface="Wingdings" panose="05000000000000000000" pitchFamily="2" charset="2"/>
                  <a:buChar char="l"/>
                </a:pPr>
                <a:r>
                  <a:rPr kumimoji="1" lang="en-US" altLang="ja-JP" sz="2400" dirty="0" smtClean="0"/>
                  <a:t>In the FLRW universe, B scales as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∝</m:t>
                    </m:r>
                    <m:sSup>
                      <m:sSup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kumimoji="1" lang="en-US" altLang="ja-JP" sz="2400" dirty="0" smtClean="0"/>
                  <a:t>.</a:t>
                </a:r>
                <a:endParaRPr kumimoji="1" lang="en-US" altLang="ja-JP" sz="2400" dirty="0"/>
              </a:p>
              <a:p>
                <a:pPr lvl="1">
                  <a:buFont typeface="Wingdings" panose="05000000000000000000" pitchFamily="2" charset="2"/>
                  <a:buChar char="l"/>
                </a:pPr>
                <a:endParaRPr kumimoji="1" lang="ja-JP" altLang="en-US" sz="24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2121" r="-13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3151512838"/>
              </p:ext>
            </p:extLst>
          </p:nvPr>
        </p:nvGraphicFramePr>
        <p:xfrm>
          <a:off x="575733" y="3318933"/>
          <a:ext cx="5407378" cy="332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テキスト ボックス 4"/>
          <p:cNvSpPr txBox="1"/>
          <p:nvPr/>
        </p:nvSpPr>
        <p:spPr>
          <a:xfrm flipH="1">
            <a:off x="5983111" y="3510874"/>
            <a:ext cx="3076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Modified Electromagnetism produce large fluctuation </a:t>
            </a:r>
            <a:endParaRPr kumimoji="1" lang="ja-JP" altLang="en-US" kern="1200" dirty="0">
              <a:solidFill>
                <a:schemeClr val="tx1"/>
              </a:solidFill>
            </a:endParaRPr>
          </a:p>
        </p:txBody>
      </p:sp>
      <p:cxnSp>
        <p:nvCxnSpPr>
          <p:cNvPr id="7" name="直線矢印コネクタ 6"/>
          <p:cNvCxnSpPr>
            <a:stCxn id="5" idx="2"/>
            <a:endCxn id="8" idx="0"/>
          </p:cNvCxnSpPr>
          <p:nvPr/>
        </p:nvCxnSpPr>
        <p:spPr>
          <a:xfrm>
            <a:off x="7521222" y="4157205"/>
            <a:ext cx="0" cy="1557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983111" y="5714408"/>
            <a:ext cx="3076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Become large scale magnetic field </a:t>
            </a:r>
            <a:r>
              <a:rPr lang="en-US" altLang="ja-JP" dirty="0" smtClean="0"/>
              <a:t>today</a:t>
            </a:r>
            <a:endParaRPr kumimoji="1" lang="ja-JP" alt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5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modified EM?	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ja-JP" sz="2600" dirty="0" smtClean="0"/>
                  <a:t>Usual EM action has the conformal invariance</a:t>
                </a:r>
              </a:p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ja-JP" sz="2600" dirty="0" smtClean="0"/>
                  <a:t>Work in de Sitter spacetime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ja-JP" sz="2600" b="0" i="1" smtClean="0">
                            <a:latin typeface="Cambria Math" panose="02040503050406030204" pitchFamily="18" charset="0"/>
                          </a:rPr>
                          <m:t>𝜇𝜈</m:t>
                        </m:r>
                      </m:sub>
                    </m:sSub>
                    <m:r>
                      <a:rPr lang="en-US" altLang="ja-JP" sz="2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ja-JP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ja-JP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600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ja-JP" sz="2600" b="0" i="1" smtClean="0">
                            <a:latin typeface="Cambria Math" panose="02040503050406030204" pitchFamily="18" charset="0"/>
                          </a:rPr>
                          <m:t>𝜇𝜈</m:t>
                        </m:r>
                      </m:sub>
                    </m:sSub>
                  </m:oMath>
                </a14:m>
                <a:r>
                  <a:rPr lang="en-US" altLang="ja-JP" sz="2600" dirty="0" smtClean="0"/>
                  <a:t>) </a:t>
                </a:r>
              </a:p>
              <a:p>
                <a:pPr>
                  <a:buFont typeface="Wingdings" panose="05000000000000000000" pitchFamily="2" charset="2"/>
                  <a:buChar char="l"/>
                </a:pPr>
                <a:endParaRPr lang="en-US" altLang="ja-JP" sz="2600" dirty="0"/>
              </a:p>
              <a:p>
                <a:pPr>
                  <a:buFont typeface="Wingdings" panose="05000000000000000000" pitchFamily="2" charset="2"/>
                  <a:buChar char="l"/>
                </a:pPr>
                <a:endParaRPr lang="en-US" altLang="ja-JP" sz="2600" dirty="0" smtClean="0"/>
              </a:p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ja-JP" sz="2600" dirty="0" smtClean="0"/>
                  <a:t>Nothing happens!</a:t>
                </a:r>
              </a:p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ja-JP" sz="2600" dirty="0" smtClean="0"/>
                  <a:t>We have to break </a:t>
                </a:r>
                <a:r>
                  <a:rPr lang="en-US" altLang="ja-JP" sz="2600" dirty="0"/>
                  <a:t>the conformal </a:t>
                </a:r>
                <a:r>
                  <a:rPr lang="en-US" altLang="ja-JP" sz="2600" dirty="0" smtClean="0"/>
                  <a:t>invariance by hand</a:t>
                </a:r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423" t="-22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90" y="3165652"/>
            <a:ext cx="8186137" cy="5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5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Model for </a:t>
            </a:r>
            <a:r>
              <a:rPr lang="en-US" altLang="ja-JP" dirty="0" err="1" smtClean="0"/>
              <a:t>magnetogenesis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800" dirty="0" smtClean="0"/>
              <a:t>Conformal invariance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en-US" altLang="ja-JP" sz="2400" dirty="0" smtClean="0"/>
              <a:t>No electromagnetic field generation occurs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800" dirty="0" smtClean="0"/>
              <a:t>Conformal invariance breaking model</a:t>
            </a:r>
            <a:endParaRPr kumimoji="1" lang="en-US" altLang="ja-JP" sz="28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ja-JP" sz="2400" dirty="0" err="1" smtClean="0"/>
              <a:t>fFF</a:t>
            </a:r>
            <a:r>
              <a:rPr lang="en-US" altLang="ja-JP" sz="2400" dirty="0" smtClean="0"/>
              <a:t>(IFF) model</a:t>
            </a:r>
            <a:endParaRPr lang="en-US" altLang="ja-JP" sz="2400" dirty="0"/>
          </a:p>
          <a:p>
            <a:pPr lvl="2">
              <a:buFont typeface="Wingdings" panose="05000000000000000000" pitchFamily="2" charset="2"/>
              <a:buChar char="l"/>
            </a:pPr>
            <a:r>
              <a:rPr lang="en-US" altLang="ja-JP" sz="2000" dirty="0" smtClean="0"/>
              <a:t>Coupling between a scalar (not necessary </a:t>
            </a:r>
            <a:r>
              <a:rPr lang="en-US" altLang="ja-JP" sz="2000" dirty="0" err="1" smtClean="0"/>
              <a:t>inflaton</a:t>
            </a:r>
            <a:r>
              <a:rPr lang="en-US" altLang="ja-JP" sz="2000" dirty="0" smtClean="0"/>
              <a:t>) and EM kinetic term </a:t>
            </a:r>
          </a:p>
          <a:p>
            <a:pPr lvl="2">
              <a:buFont typeface="Wingdings" panose="05000000000000000000" pitchFamily="2" charset="2"/>
              <a:buChar char="l"/>
            </a:pPr>
            <a:r>
              <a:rPr lang="en-US" altLang="ja-JP" sz="2000" dirty="0" smtClean="0"/>
              <a:t>= Model with time-dependent effective coupling </a:t>
            </a:r>
          </a:p>
          <a:p>
            <a:pPr lvl="2">
              <a:buFont typeface="Wingdings" panose="05000000000000000000" pitchFamily="2" charset="2"/>
              <a:buChar char="l"/>
            </a:pPr>
            <a:r>
              <a:rPr lang="en-US" altLang="ja-JP" sz="2000" dirty="0" smtClean="0"/>
              <a:t>We assume the scalar field depends only on the conformal time </a:t>
            </a:r>
          </a:p>
          <a:p>
            <a:pPr lvl="2">
              <a:buFont typeface="Wingdings" panose="05000000000000000000" pitchFamily="2" charset="2"/>
              <a:buChar char="l"/>
            </a:pPr>
            <a:endParaRPr lang="en-US" altLang="ja-JP" sz="1800" dirty="0" smtClean="0"/>
          </a:p>
          <a:p>
            <a:pPr lvl="2">
              <a:buFont typeface="Wingdings" panose="05000000000000000000" pitchFamily="2" charset="2"/>
              <a:buChar char="l"/>
            </a:pPr>
            <a:endParaRPr lang="en-US" altLang="ja-JP" sz="1800" dirty="0" smtClean="0"/>
          </a:p>
          <a:p>
            <a:pPr marL="201168" lvl="1" indent="0">
              <a:buNone/>
            </a:pPr>
            <a:endParaRPr lang="en-US" altLang="ja-JP" sz="24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083734" y="5071923"/>
            <a:ext cx="3705536" cy="662832"/>
            <a:chOff x="2537457" y="2223803"/>
            <a:chExt cx="4255477" cy="702320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4783891" y="2926123"/>
              <a:ext cx="891499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7457" y="2223803"/>
              <a:ext cx="4255477" cy="702320"/>
            </a:xfrm>
            <a:prstGeom prst="rect">
              <a:avLst/>
            </a:prstGeom>
          </p:spPr>
        </p:pic>
      </p:grp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9558" y="5085981"/>
            <a:ext cx="1951776" cy="64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8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Effective coupling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l"/>
                </a:pPr>
                <a:r>
                  <a:rPr kumimoji="1" lang="en-US" altLang="ja-JP" sz="2400" dirty="0" smtClean="0"/>
                  <a:t>fFF model </a:t>
                </a:r>
                <a:r>
                  <a:rPr lang="en-US" altLang="ja-JP" sz="2400" dirty="0" smtClean="0"/>
                  <a:t>has a time-dependent effective coupling</a:t>
                </a:r>
                <a:endParaRPr kumimoji="1" lang="en-US" altLang="ja-JP" sz="2400" dirty="0" smtClean="0"/>
              </a:p>
              <a:p>
                <a:pPr lvl="1">
                  <a:buFont typeface="Wingdings" panose="05000000000000000000" pitchFamily="2" charset="2"/>
                  <a:buChar char="l"/>
                </a:pPr>
                <a:endParaRPr kumimoji="1" lang="en-US" altLang="ja-JP" sz="2400" dirty="0" smtClean="0"/>
              </a:p>
              <a:p>
                <a:pPr lvl="1">
                  <a:buFont typeface="Wingdings" panose="05000000000000000000" pitchFamily="2" charset="2"/>
                  <a:buChar char="l"/>
                </a:pPr>
                <a:endParaRPr kumimoji="1" lang="en-US" altLang="ja-JP" sz="2400" dirty="0" smtClean="0"/>
              </a:p>
              <a:p>
                <a:pPr lvl="1">
                  <a:buFont typeface="Wingdings" panose="05000000000000000000" pitchFamily="2" charset="2"/>
                  <a:buChar char="l"/>
                </a:pPr>
                <a:endParaRPr kumimoji="1" lang="en-US" altLang="ja-JP" sz="2400" dirty="0" smtClean="0"/>
              </a:p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ja-JP" sz="2600" dirty="0" smtClean="0"/>
                  <a:t>When </a:t>
                </a:r>
                <a14:m>
                  <m:oMath xmlns:m="http://schemas.openxmlformats.org/officeDocument/2006/math">
                    <m:r>
                      <a:rPr lang="en-US" altLang="ja-JP" sz="26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ja-JP" sz="26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kumimoji="1" lang="en-US" altLang="ja-JP" sz="2600" dirty="0" smtClean="0"/>
                  <a:t>, </a:t>
                </a:r>
                <a14:m>
                  <m:oMath xmlns:m="http://schemas.openxmlformats.org/officeDocument/2006/math">
                    <m:r>
                      <a:rPr kumimoji="1" lang="en-US" altLang="ja-JP" sz="26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kumimoji="1" lang="en-US" altLang="ja-JP" sz="26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kumimoji="1" lang="en-US" altLang="ja-JP" sz="26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kumimoji="1" lang="en-US" altLang="ja-JP" sz="2600" dirty="0" smtClean="0"/>
                  <a:t> is large in the early time. </a:t>
                </a:r>
              </a:p>
              <a:p>
                <a:pPr lvl="1">
                  <a:buFont typeface="Wingdings" panose="05000000000000000000" pitchFamily="2" charset="2"/>
                  <a:buChar char="l"/>
                </a:pPr>
                <a:r>
                  <a:rPr lang="en-US" altLang="ja-JP" sz="2200" dirty="0"/>
                  <a:t>=</a:t>
                </a:r>
                <a:r>
                  <a:rPr lang="en-US" altLang="ja-JP" sz="2200" dirty="0" smtClean="0"/>
                  <a:t>strong coupling </a:t>
                </a:r>
              </a:p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ja-JP" sz="2400" dirty="0"/>
                  <a:t>When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ja-JP" sz="240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ja-JP" sz="2400" dirty="0"/>
                  <a:t>,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ja-JP" sz="2400" dirty="0"/>
                  <a:t> </a:t>
                </a:r>
                <a:r>
                  <a:rPr lang="en-US" altLang="ja-JP" sz="2400" dirty="0" smtClean="0"/>
                  <a:t>is small in </a:t>
                </a:r>
                <a:r>
                  <a:rPr lang="en-US" altLang="ja-JP" sz="2400" dirty="0"/>
                  <a:t>the early </a:t>
                </a:r>
                <a:r>
                  <a:rPr lang="en-US" altLang="ja-JP" sz="2400" dirty="0" smtClean="0"/>
                  <a:t>time. </a:t>
                </a:r>
              </a:p>
              <a:p>
                <a:pPr lvl="1">
                  <a:buFont typeface="Wingdings" panose="05000000000000000000" pitchFamily="2" charset="2"/>
                  <a:buChar char="l"/>
                </a:pPr>
                <a:r>
                  <a:rPr lang="en-US" altLang="ja-JP" sz="2200" dirty="0"/>
                  <a:t>=</a:t>
                </a:r>
                <a:r>
                  <a:rPr lang="en-US" altLang="ja-JP" sz="2200" dirty="0" smtClean="0"/>
                  <a:t>weak coupling</a:t>
                </a:r>
                <a:endParaRPr kumimoji="1" lang="ja-JP" altLang="en-US" sz="22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423" t="-21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508" y="3205714"/>
            <a:ext cx="1492875" cy="31792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508" y="2610622"/>
            <a:ext cx="6535554" cy="434716"/>
          </a:xfrm>
          <a:prstGeom prst="rect">
            <a:avLst/>
          </a:prstGeom>
        </p:spPr>
      </p:pic>
      <p:sp>
        <p:nvSpPr>
          <p:cNvPr id="7" name="円/楕円 6"/>
          <p:cNvSpPr/>
          <p:nvPr/>
        </p:nvSpPr>
        <p:spPr>
          <a:xfrm>
            <a:off x="7008675" y="2491096"/>
            <a:ext cx="1116531" cy="673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17090" y="349836"/>
            <a:ext cx="194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Canonical variables</a:t>
            </a:r>
            <a:endParaRPr kumimoji="1" lang="ja-JP" altLang="en-US" sz="1600" dirty="0"/>
          </a:p>
        </p:txBody>
      </p:sp>
      <p:cxnSp>
        <p:nvCxnSpPr>
          <p:cNvPr id="13" name="直線矢印コネクタ 12"/>
          <p:cNvCxnSpPr>
            <a:stCxn id="10" idx="2"/>
            <a:endCxn id="7" idx="0"/>
          </p:cNvCxnSpPr>
          <p:nvPr/>
        </p:nvCxnSpPr>
        <p:spPr>
          <a:xfrm flipH="1">
            <a:off x="7566941" y="688390"/>
            <a:ext cx="221693" cy="18027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6044665" y="2552409"/>
            <a:ext cx="943276" cy="55114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/>
          <p:cNvCxnSpPr>
            <a:stCxn id="19" idx="2"/>
            <a:endCxn id="16" idx="0"/>
          </p:cNvCxnSpPr>
          <p:nvPr/>
        </p:nvCxnSpPr>
        <p:spPr>
          <a:xfrm>
            <a:off x="6343940" y="1183773"/>
            <a:ext cx="172363" cy="1368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899245" y="814441"/>
            <a:ext cx="2889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Effective coupling constant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118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81941" r="63023" b="1"/>
          <a:stretch/>
        </p:blipFill>
        <p:spPr>
          <a:xfrm>
            <a:off x="187376" y="2942277"/>
            <a:ext cx="4257165" cy="2941362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464702" y="1110495"/>
            <a:ext cx="1870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Spectrum index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47496" y="4396679"/>
            <a:ext cx="239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α</a:t>
            </a:r>
            <a:endParaRPr kumimoji="1" lang="ja-JP" altLang="en-US" sz="14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61268" y="2608287"/>
            <a:ext cx="866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n(α)</a:t>
            </a:r>
            <a:endParaRPr kumimoji="1" lang="ja-JP" altLang="en-US" sz="2000" b="1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724253" y="1974248"/>
            <a:ext cx="2874030" cy="453769"/>
            <a:chOff x="6867230" y="2172238"/>
            <a:chExt cx="3840485" cy="639929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4584" y="2172238"/>
              <a:ext cx="1813131" cy="639928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7230" y="2173344"/>
              <a:ext cx="1813131" cy="638823"/>
            </a:xfrm>
            <a:prstGeom prst="rect">
              <a:avLst/>
            </a:prstGeom>
          </p:spPr>
        </p:pic>
      </p:grpSp>
      <p:sp>
        <p:nvSpPr>
          <p:cNvPr id="16" name="テキスト ボックス 15"/>
          <p:cNvSpPr txBox="1"/>
          <p:nvPr/>
        </p:nvSpPr>
        <p:spPr>
          <a:xfrm>
            <a:off x="382256" y="1597781"/>
            <a:ext cx="1603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For large scale, 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4537166" y="2941319"/>
            <a:ext cx="4606834" cy="2942320"/>
            <a:chOff x="376577" y="1372178"/>
            <a:chExt cx="7786874" cy="5276723"/>
          </a:xfrm>
        </p:grpSpPr>
        <p:grpSp>
          <p:nvGrpSpPr>
            <p:cNvPr id="19" name="グループ化 18"/>
            <p:cNvGrpSpPr/>
            <p:nvPr/>
          </p:nvGrpSpPr>
          <p:grpSpPr>
            <a:xfrm>
              <a:off x="376577" y="1538392"/>
              <a:ext cx="7786874" cy="5110509"/>
              <a:chOff x="376577" y="1538392"/>
              <a:chExt cx="7786874" cy="5110509"/>
            </a:xfrm>
          </p:grpSpPr>
          <p:grpSp>
            <p:nvGrpSpPr>
              <p:cNvPr id="21" name="グループ化 20"/>
              <p:cNvGrpSpPr/>
              <p:nvPr/>
            </p:nvGrpSpPr>
            <p:grpSpPr>
              <a:xfrm>
                <a:off x="537786" y="1665170"/>
                <a:ext cx="7625665" cy="4983731"/>
                <a:chOff x="517307" y="2281238"/>
                <a:chExt cx="7065987" cy="4309912"/>
              </a:xfrm>
            </p:grpSpPr>
            <p:grpSp>
              <p:nvGrpSpPr>
                <p:cNvPr id="23" name="グループ化 22"/>
                <p:cNvGrpSpPr/>
                <p:nvPr/>
              </p:nvGrpSpPr>
              <p:grpSpPr>
                <a:xfrm>
                  <a:off x="517307" y="2281238"/>
                  <a:ext cx="7065987" cy="4309912"/>
                  <a:chOff x="671311" y="1761474"/>
                  <a:chExt cx="7065987" cy="4309912"/>
                </a:xfrm>
              </p:grpSpPr>
              <p:pic>
                <p:nvPicPr>
                  <p:cNvPr id="29" name="図 28"/>
                  <p:cNvPicPr>
                    <a:picLocks noChangeAspect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671311" y="1761474"/>
                    <a:ext cx="7065987" cy="4309912"/>
                  </a:xfrm>
                  <a:prstGeom prst="rect">
                    <a:avLst/>
                  </a:prstGeom>
                </p:spPr>
              </p:pic>
              <p:sp>
                <p:nvSpPr>
                  <p:cNvPr id="30" name="正方形/長方形 29"/>
                  <p:cNvSpPr/>
                  <p:nvPr/>
                </p:nvSpPr>
                <p:spPr>
                  <a:xfrm>
                    <a:off x="2464067" y="2396691"/>
                    <a:ext cx="914400" cy="50051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" name="正方形/長方形 30"/>
                  <p:cNvSpPr/>
                  <p:nvPr/>
                </p:nvSpPr>
                <p:spPr>
                  <a:xfrm>
                    <a:off x="1432560" y="3764030"/>
                    <a:ext cx="684998" cy="30911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" name="正方形/長方形 31"/>
                  <p:cNvSpPr/>
                  <p:nvPr/>
                </p:nvSpPr>
                <p:spPr>
                  <a:xfrm>
                    <a:off x="1584960" y="3916430"/>
                    <a:ext cx="684998" cy="30911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" name="正方形/長方形 32"/>
                  <p:cNvSpPr/>
                  <p:nvPr/>
                </p:nvSpPr>
                <p:spPr>
                  <a:xfrm>
                    <a:off x="899962" y="4618273"/>
                    <a:ext cx="851836" cy="30911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" name="正方形/長方形 33"/>
                  <p:cNvSpPr/>
                  <p:nvPr/>
                </p:nvSpPr>
                <p:spPr>
                  <a:xfrm>
                    <a:off x="899962" y="5068006"/>
                    <a:ext cx="684998" cy="25211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" name="正方形/長方形 34"/>
                  <p:cNvSpPr/>
                  <p:nvPr/>
                </p:nvSpPr>
                <p:spPr>
                  <a:xfrm>
                    <a:off x="5393356" y="5412912"/>
                    <a:ext cx="824564" cy="25211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pic>
              <p:nvPicPr>
                <p:cNvPr id="24" name="図 23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78901" y="5839880"/>
                  <a:ext cx="769464" cy="229202"/>
                </a:xfrm>
                <a:prstGeom prst="rect">
                  <a:avLst/>
                </a:prstGeom>
              </p:spPr>
            </p:pic>
            <p:pic>
              <p:nvPicPr>
                <p:cNvPr id="25" name="図 24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1591" y="5633709"/>
                  <a:ext cx="769464" cy="229202"/>
                </a:xfrm>
                <a:prstGeom prst="rect">
                  <a:avLst/>
                </a:prstGeom>
              </p:spPr>
            </p:pic>
            <p:pic>
              <p:nvPicPr>
                <p:cNvPr id="26" name="図 25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88707" y="5327475"/>
                  <a:ext cx="569495" cy="165154"/>
                </a:xfrm>
                <a:prstGeom prst="rect">
                  <a:avLst/>
                </a:prstGeom>
              </p:spPr>
            </p:pic>
            <p:pic>
              <p:nvPicPr>
                <p:cNvPr id="27" name="図 26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14961" y="3452167"/>
                  <a:ext cx="935556" cy="227129"/>
                </a:xfrm>
                <a:prstGeom prst="rect">
                  <a:avLst/>
                </a:prstGeom>
              </p:spPr>
            </p:pic>
            <p:pic>
              <p:nvPicPr>
                <p:cNvPr id="28" name="図 27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05363" y="4857201"/>
                  <a:ext cx="1019196" cy="247435"/>
                </a:xfrm>
                <a:prstGeom prst="rect">
                  <a:avLst/>
                </a:prstGeom>
              </p:spPr>
            </p:pic>
          </p:grpSp>
          <p:sp>
            <p:nvSpPr>
              <p:cNvPr id="22" name="正方形/長方形 21"/>
              <p:cNvSpPr/>
              <p:nvPr/>
            </p:nvSpPr>
            <p:spPr>
              <a:xfrm>
                <a:off x="376577" y="1538392"/>
                <a:ext cx="521971" cy="3663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122" y="1372178"/>
              <a:ext cx="447426" cy="585984"/>
            </a:xfrm>
            <a:prstGeom prst="rect">
              <a:avLst/>
            </a:prstGeom>
          </p:spPr>
        </p:pic>
      </p:grpSp>
      <p:sp>
        <p:nvSpPr>
          <p:cNvPr id="36" name="テキスト ボックス 35"/>
          <p:cNvSpPr txBox="1"/>
          <p:nvPr/>
        </p:nvSpPr>
        <p:spPr>
          <a:xfrm>
            <a:off x="5056205" y="1146340"/>
            <a:ext cx="3255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E to B ratio</a:t>
            </a:r>
            <a:endParaRPr kumimoji="1"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4701" y="292604"/>
            <a:ext cx="798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Spectrum of the EM fields produced by the </a:t>
            </a:r>
            <a:r>
              <a:rPr lang="en-US" altLang="ja-JP" sz="2800" dirty="0" err="1" smtClean="0"/>
              <a:t>fFF</a:t>
            </a:r>
            <a:r>
              <a:rPr lang="en-US" altLang="ja-JP" sz="2800" dirty="0" smtClean="0"/>
              <a:t> model</a:t>
            </a:r>
            <a:endParaRPr kumimoji="1"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2594641" y="6195605"/>
            <a:ext cx="54656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J. Martin, J. Yokoyama, JCAP 01 025 (2008)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981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Problem of the </a:t>
            </a:r>
            <a:r>
              <a:rPr lang="en-US" altLang="ja-JP" dirty="0" err="1" smtClean="0"/>
              <a:t>fFF</a:t>
            </a:r>
            <a:r>
              <a:rPr lang="en-US" altLang="ja-JP" dirty="0" smtClean="0"/>
              <a:t> model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60" y="2003064"/>
            <a:ext cx="7666522" cy="410267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sz="2800" dirty="0" smtClean="0"/>
              <a:t>Strong coupling region</a:t>
            </a:r>
            <a:r>
              <a:rPr lang="en-US" altLang="ja-JP" sz="2800" dirty="0"/>
              <a:t> </a:t>
            </a:r>
            <a:endParaRPr lang="en-US" altLang="ja-JP" sz="2800" dirty="0" smtClean="0"/>
          </a:p>
          <a:p>
            <a:pPr marL="292608" lvl="1" indent="0">
              <a:buNone/>
            </a:pPr>
            <a:r>
              <a:rPr kumimoji="1" lang="ja-JP" altLang="en-US" sz="2600" dirty="0" smtClean="0"/>
              <a:t>→</a:t>
            </a:r>
            <a:r>
              <a:rPr lang="en-US" altLang="ja-JP" sz="2600" dirty="0" smtClean="0"/>
              <a:t> calculation is not reliable. </a:t>
            </a:r>
            <a:endParaRPr kumimoji="1" lang="en-US" altLang="ja-JP" sz="24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800" dirty="0" smtClean="0"/>
              <a:t>Weak coupling region</a:t>
            </a:r>
          </a:p>
          <a:p>
            <a:pPr marL="292608" lvl="1" indent="0">
              <a:buNone/>
            </a:pPr>
            <a:r>
              <a:rPr lang="ja-JP" altLang="en-US" sz="2400" dirty="0" smtClean="0"/>
              <a:t>→ </a:t>
            </a:r>
            <a:r>
              <a:rPr lang="en-US" altLang="ja-JP" sz="2400" dirty="0" smtClean="0"/>
              <a:t>produce electric field too much, not magnetic field</a:t>
            </a:r>
          </a:p>
          <a:p>
            <a:pPr marL="292608" lvl="1" indent="0">
              <a:buNone/>
            </a:pPr>
            <a:r>
              <a:rPr kumimoji="1" lang="en-US" altLang="ja-JP" sz="2600" dirty="0" smtClean="0"/>
              <a:t>Called “</a:t>
            </a:r>
            <a:r>
              <a:rPr kumimoji="1" lang="en-US" altLang="ja-JP" sz="2600" dirty="0" err="1" smtClean="0"/>
              <a:t>backreaction</a:t>
            </a:r>
            <a:r>
              <a:rPr kumimoji="1" lang="en-US" altLang="ja-JP" sz="2600" dirty="0" smtClean="0"/>
              <a:t> problem” because it breaks the inflation.</a:t>
            </a:r>
            <a:endParaRPr lang="en-US" altLang="ja-JP" sz="2600" dirty="0"/>
          </a:p>
          <a:p>
            <a:pPr marL="292608" lvl="1" indent="0">
              <a:buNone/>
            </a:pPr>
            <a:endParaRPr kumimoji="1" lang="en-US" altLang="ja-JP" sz="26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800" dirty="0" smtClean="0"/>
              <a:t>However, </a:t>
            </a:r>
            <a:r>
              <a:rPr kumimoji="1" lang="en-US" altLang="ja-JP" sz="2800" u="sng" dirty="0" smtClean="0"/>
              <a:t>Schwinger effect</a:t>
            </a:r>
            <a:r>
              <a:rPr kumimoji="1" lang="en-US" altLang="ja-JP" sz="2800" dirty="0" smtClean="0"/>
              <a:t> (charged particle production) may be effective when the strong electric field exists.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981201" y="4329343"/>
            <a:ext cx="7162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V. </a:t>
            </a:r>
            <a:r>
              <a:rPr lang="en-US" altLang="ja-JP" kern="100" dirty="0" err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Demozzi</a:t>
            </a:r>
            <a:r>
              <a:rPr lang="en-US" altLang="ja-JP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, V. </a:t>
            </a:r>
            <a:r>
              <a:rPr lang="en-US" altLang="ja-JP" kern="100" dirty="0" err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Mukhanov</a:t>
            </a:r>
            <a:r>
              <a:rPr lang="en-US" altLang="ja-JP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, H. Rubinstein, JCAP 08, 025 (2009)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511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TM02892315[[fn=ウィスプ]]</Template>
  <TotalTime>4491</TotalTime>
  <Words>829</Words>
  <Application>Microsoft Office PowerPoint</Application>
  <PresentationFormat>画面に合わせる (4:3)</PresentationFormat>
  <Paragraphs>152</Paragraphs>
  <Slides>19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19</vt:i4>
      </vt:variant>
    </vt:vector>
  </HeadingPairs>
  <TitlesOfParts>
    <vt:vector size="31" baseType="lpstr">
      <vt:lpstr>ＭＳ Ｐゴシック</vt:lpstr>
      <vt:lpstr>ＭＳ Ｐ明朝</vt:lpstr>
      <vt:lpstr>Calibri</vt:lpstr>
      <vt:lpstr>Calibri Light</vt:lpstr>
      <vt:lpstr>Cambria Math</vt:lpstr>
      <vt:lpstr>Century</vt:lpstr>
      <vt:lpstr>Times New Roman</vt:lpstr>
      <vt:lpstr>Wingdings</vt:lpstr>
      <vt:lpstr>Wingdings 2</vt:lpstr>
      <vt:lpstr>HDOfficeLightV0</vt:lpstr>
      <vt:lpstr>1_HDOfficeLightV0</vt:lpstr>
      <vt:lpstr>レトロスペクト</vt:lpstr>
      <vt:lpstr>Fermionic Schwinger current in  4-d de Sitter spacetime</vt:lpstr>
      <vt:lpstr>Outline </vt:lpstr>
      <vt:lpstr>Magnetic field in our universe </vt:lpstr>
      <vt:lpstr>Magnetogenesis</vt:lpstr>
      <vt:lpstr>Why modified EM? </vt:lpstr>
      <vt:lpstr>Model for magnetogenesis</vt:lpstr>
      <vt:lpstr>Effective coupling</vt:lpstr>
      <vt:lpstr>PowerPoint プレゼンテーション</vt:lpstr>
      <vt:lpstr>Problem of the fFF model </vt:lpstr>
      <vt:lpstr>Schwinger Effect</vt:lpstr>
      <vt:lpstr>PowerPoint プレゼンテーション</vt:lpstr>
      <vt:lpstr>Induced Current</vt:lpstr>
      <vt:lpstr>Adiabatic subtraction</vt:lpstr>
      <vt:lpstr>WKB solution for Fermion</vt:lpstr>
      <vt:lpstr>Induced Current 1</vt:lpstr>
      <vt:lpstr>Induced Current 2</vt:lpstr>
      <vt:lpstr>Induced Current 3</vt:lpstr>
      <vt:lpstr>Induced Current 4 - preliminary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Sitter時空におけるSchwinger効果</dc:title>
  <dc:creator>林中貴宏</dc:creator>
  <cp:lastModifiedBy>林中貴宏</cp:lastModifiedBy>
  <cp:revision>340</cp:revision>
  <cp:lastPrinted>2015-01-19T08:45:39Z</cp:lastPrinted>
  <dcterms:created xsi:type="dcterms:W3CDTF">2015-01-13T04:52:41Z</dcterms:created>
  <dcterms:modified xsi:type="dcterms:W3CDTF">2015-10-15T06:30:11Z</dcterms:modified>
</cp:coreProperties>
</file>