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8" r:id="rId3"/>
    <p:sldId id="339" r:id="rId4"/>
    <p:sldId id="336" r:id="rId5"/>
    <p:sldId id="333" r:id="rId6"/>
    <p:sldId id="343" r:id="rId7"/>
    <p:sldId id="337" r:id="rId8"/>
    <p:sldId id="273" r:id="rId9"/>
    <p:sldId id="276" r:id="rId10"/>
    <p:sldId id="278" r:id="rId11"/>
    <p:sldId id="280" r:id="rId12"/>
    <p:sldId id="282" r:id="rId13"/>
    <p:sldId id="328" r:id="rId14"/>
    <p:sldId id="325" r:id="rId15"/>
    <p:sldId id="326" r:id="rId16"/>
    <p:sldId id="284" r:id="rId17"/>
    <p:sldId id="286" r:id="rId18"/>
    <p:sldId id="261" r:id="rId19"/>
    <p:sldId id="288" r:id="rId20"/>
    <p:sldId id="342" r:id="rId21"/>
    <p:sldId id="290" r:id="rId22"/>
    <p:sldId id="296" r:id="rId23"/>
    <p:sldId id="320" r:id="rId24"/>
    <p:sldId id="330"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90594" autoAdjust="0"/>
  </p:normalViewPr>
  <p:slideViewPr>
    <p:cSldViewPr snapToGrid="0">
      <p:cViewPr varScale="1">
        <p:scale>
          <a:sx n="45" d="100"/>
          <a:sy n="45" d="100"/>
        </p:scale>
        <p:origin x="73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71B8D-14DC-4637-A6E2-D54D3CE2B347}" type="datetimeFigureOut">
              <a:rPr lang="en-US" smtClean="0"/>
              <a:t>6/29/2018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06026-E632-4E63-B2AF-07F52528D9AD}" type="slidenum">
              <a:rPr lang="en-US" smtClean="0"/>
              <a:t>‹#›</a:t>
            </a:fld>
            <a:endParaRPr lang="en-US"/>
          </a:p>
        </p:txBody>
      </p:sp>
    </p:spTree>
    <p:extLst>
      <p:ext uri="{BB962C8B-B14F-4D97-AF65-F5344CB8AC3E}">
        <p14:creationId xmlns:p14="http://schemas.microsoft.com/office/powerpoint/2010/main" val="190355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OCA-Nice, June 28, 2016</a:t>
            </a:r>
          </a:p>
        </p:txBody>
      </p:sp>
      <p:sp>
        <p:nvSpPr>
          <p:cNvPr id="4" name="Slide Number Placeholder 3"/>
          <p:cNvSpPr>
            <a:spLocks noGrp="1"/>
          </p:cNvSpPr>
          <p:nvPr>
            <p:ph type="sldNum" sz="quarter" idx="10"/>
          </p:nvPr>
        </p:nvSpPr>
        <p:spPr/>
        <p:txBody>
          <a:bodyPr/>
          <a:lstStyle/>
          <a:p>
            <a:fld id="{09C06026-E632-4E63-B2AF-07F52528D9AD}" type="slidenum">
              <a:rPr lang="en-US" smtClean="0"/>
              <a:t>1</a:t>
            </a:fld>
            <a:endParaRPr lang="en-US"/>
          </a:p>
        </p:txBody>
      </p:sp>
    </p:spTree>
    <p:extLst>
      <p:ext uri="{BB962C8B-B14F-4D97-AF65-F5344CB8AC3E}">
        <p14:creationId xmlns:p14="http://schemas.microsoft.com/office/powerpoint/2010/main" val="166752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6026-E632-4E63-B2AF-07F52528D9AD}" type="slidenum">
              <a:rPr lang="en-US" smtClean="0"/>
              <a:t>8</a:t>
            </a:fld>
            <a:endParaRPr lang="en-US"/>
          </a:p>
        </p:txBody>
      </p:sp>
    </p:spTree>
    <p:extLst>
      <p:ext uri="{BB962C8B-B14F-4D97-AF65-F5344CB8AC3E}">
        <p14:creationId xmlns:p14="http://schemas.microsoft.com/office/powerpoint/2010/main" val="19640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E7E572-7579-4282-95BC-6DB6CCE3224D}"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o-RO" altLang="en-US"/>
          </a:p>
        </p:txBody>
      </p:sp>
    </p:spTree>
    <p:extLst>
      <p:ext uri="{BB962C8B-B14F-4D97-AF65-F5344CB8AC3E}">
        <p14:creationId xmlns:p14="http://schemas.microsoft.com/office/powerpoint/2010/main" val="405556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825F527-F5D0-4F34-BFB4-071E8AE5A69C}" type="datetimeFigureOut">
              <a:rPr lang="en-US" smtClean="0"/>
              <a:t>6/29/2018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B64F5AA-6769-4E55-9858-F059CA5D0FA8}" type="slidenum">
              <a:rPr lang="en-US" smtClean="0"/>
              <a:t>‹#›</a:t>
            </a:fld>
            <a:endParaRPr lang="en-US"/>
          </a:p>
        </p:txBody>
      </p:sp>
    </p:spTree>
    <p:extLst>
      <p:ext uri="{BB962C8B-B14F-4D97-AF65-F5344CB8AC3E}">
        <p14:creationId xmlns:p14="http://schemas.microsoft.com/office/powerpoint/2010/main" val="47611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5F527-F5D0-4F34-BFB4-071E8AE5A69C}"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77275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5F527-F5D0-4F34-BFB4-071E8AE5A69C}"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421631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r>
              <a:rPr lang="pt-BR"/>
              <a:t>SStoica-MEDEX15, Prague, June 9, 2015</a:t>
            </a:r>
            <a:endParaRPr lang="en-US"/>
          </a:p>
        </p:txBody>
      </p:sp>
      <p:sp>
        <p:nvSpPr>
          <p:cNvPr id="5" name="Rectangle 5"/>
          <p:cNvSpPr>
            <a:spLocks noGrp="1" noChangeArrowheads="1"/>
          </p:cNvSpPr>
          <p:nvPr>
            <p:ph type="sldNum" idx="12"/>
          </p:nvPr>
        </p:nvSpPr>
        <p:spPr>
          <a:ln/>
        </p:spPr>
        <p:txBody>
          <a:bodyPr/>
          <a:lstStyle>
            <a:lvl1pPr>
              <a:defRPr/>
            </a:lvl1pPr>
          </a:lstStyle>
          <a:p>
            <a:pPr>
              <a:defRPr/>
            </a:pPr>
            <a:fld id="{9B65019A-53CB-4752-8252-F88F7FCBB0AD}" type="slidenum">
              <a:rPr lang="en-US" altLang="en-US"/>
              <a:pPr>
                <a:defRPr/>
              </a:pPr>
              <a:t>‹#›</a:t>
            </a:fld>
            <a:endParaRPr lang="en-US" altLang="en-US"/>
          </a:p>
        </p:txBody>
      </p:sp>
    </p:spTree>
    <p:extLst>
      <p:ext uri="{BB962C8B-B14F-4D97-AF65-F5344CB8AC3E}">
        <p14:creationId xmlns:p14="http://schemas.microsoft.com/office/powerpoint/2010/main" val="341333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5F527-F5D0-4F34-BFB4-071E8AE5A69C}"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339675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5F527-F5D0-4F34-BFB4-071E8AE5A69C}" type="datetimeFigureOut">
              <a:rPr lang="en-US" smtClean="0"/>
              <a:t>6/29/2018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127957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25F527-F5D0-4F34-BFB4-071E8AE5A69C}"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220921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25F527-F5D0-4F34-BFB4-071E8AE5A69C}" type="datetimeFigureOut">
              <a:rPr lang="en-US" smtClean="0"/>
              <a:t>6/29/2018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338996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25F527-F5D0-4F34-BFB4-071E8AE5A69C}" type="datetimeFigureOut">
              <a:rPr lang="en-US" smtClean="0"/>
              <a:t>6/29/2018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405488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5F527-F5D0-4F34-BFB4-071E8AE5A69C}" type="datetimeFigureOut">
              <a:rPr lang="en-US" smtClean="0"/>
              <a:t>6/29/2018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4F5AA-6769-4E55-9858-F059CA5D0FA8}" type="slidenum">
              <a:rPr lang="en-US" smtClean="0"/>
              <a:t>‹#›</a:t>
            </a:fld>
            <a:endParaRPr lang="en-US"/>
          </a:p>
        </p:txBody>
      </p:sp>
    </p:spTree>
    <p:extLst>
      <p:ext uri="{BB962C8B-B14F-4D97-AF65-F5344CB8AC3E}">
        <p14:creationId xmlns:p14="http://schemas.microsoft.com/office/powerpoint/2010/main" val="237962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825F527-F5D0-4F34-BFB4-071E8AE5A69C}" type="datetimeFigureOut">
              <a:rPr lang="en-US" smtClean="0"/>
              <a:t>6/29/2018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B64F5AA-6769-4E55-9858-F059CA5D0FA8}" type="slidenum">
              <a:rPr lang="en-US" smtClean="0"/>
              <a:t>‹#›</a:t>
            </a:fld>
            <a:endParaRPr lang="en-US"/>
          </a:p>
        </p:txBody>
      </p:sp>
    </p:spTree>
    <p:extLst>
      <p:ext uri="{BB962C8B-B14F-4D97-AF65-F5344CB8AC3E}">
        <p14:creationId xmlns:p14="http://schemas.microsoft.com/office/powerpoint/2010/main" val="346532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825F527-F5D0-4F34-BFB4-071E8AE5A69C}" type="datetimeFigureOut">
              <a:rPr lang="en-US" smtClean="0"/>
              <a:t>6/29/2018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B64F5AA-6769-4E55-9858-F059CA5D0FA8}" type="slidenum">
              <a:rPr lang="en-US" smtClean="0"/>
              <a:t>‹#›</a:t>
            </a:fld>
            <a:endParaRPr lang="en-US"/>
          </a:p>
        </p:txBody>
      </p:sp>
    </p:spTree>
    <p:extLst>
      <p:ext uri="{BB962C8B-B14F-4D97-AF65-F5344CB8AC3E}">
        <p14:creationId xmlns:p14="http://schemas.microsoft.com/office/powerpoint/2010/main" val="25845268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825F527-F5D0-4F34-BFB4-071E8AE5A69C}" type="datetimeFigureOut">
              <a:rPr lang="en-US" smtClean="0"/>
              <a:t>6/29/2018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B64F5AA-6769-4E55-9858-F059CA5D0FA8}" type="slidenum">
              <a:rPr lang="en-US" smtClean="0"/>
              <a:t>‹#›</a:t>
            </a:fld>
            <a:endParaRPr lang="en-US"/>
          </a:p>
        </p:txBody>
      </p:sp>
    </p:spTree>
    <p:extLst>
      <p:ext uri="{BB962C8B-B14F-4D97-AF65-F5344CB8AC3E}">
        <p14:creationId xmlns:p14="http://schemas.microsoft.com/office/powerpoint/2010/main" val="33367496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xml"/><Relationship Id="rId5" Type="http://schemas.openxmlformats.org/officeDocument/2006/relationships/image" Target="../media/image19.wmf"/><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12" y="1282700"/>
            <a:ext cx="11588496" cy="1479062"/>
          </a:xfrm>
        </p:spPr>
        <p:txBody>
          <a:bodyPr/>
          <a:lstStyle/>
          <a:p>
            <a:r>
              <a:rPr lang="en-US" sz="6600" b="1" i="1" dirty="0"/>
              <a:t>    </a:t>
            </a:r>
            <a:r>
              <a:rPr lang="en-US" sz="4800" b="1" dirty="0">
                <a:solidFill>
                  <a:srgbClr val="7030A0"/>
                </a:solidFill>
              </a:rPr>
              <a:t>Neutrino properties deduced from the</a:t>
            </a:r>
            <a:br>
              <a:rPr lang="en-US" sz="4800" b="1" i="1" dirty="0">
                <a:solidFill>
                  <a:srgbClr val="7030A0"/>
                </a:solidFill>
              </a:rPr>
            </a:br>
            <a:r>
              <a:rPr lang="en-US" sz="4800" b="1" i="1" dirty="0">
                <a:solidFill>
                  <a:srgbClr val="7030A0"/>
                </a:solidFill>
              </a:rPr>
              <a:t>        </a:t>
            </a:r>
            <a:r>
              <a:rPr lang="en-US" sz="4800" b="1" i="1" dirty="0" err="1">
                <a:solidFill>
                  <a:srgbClr val="7030A0"/>
                </a:solidFill>
              </a:rPr>
              <a:t>neutrinoless</a:t>
            </a:r>
            <a:r>
              <a:rPr lang="en-US" sz="4800" b="1" i="1" dirty="0">
                <a:solidFill>
                  <a:srgbClr val="7030A0"/>
                </a:solidFill>
              </a:rPr>
              <a:t> double beta decay study</a:t>
            </a:r>
          </a:p>
        </p:txBody>
      </p:sp>
      <p:sp>
        <p:nvSpPr>
          <p:cNvPr id="3" name="Subtitle 2"/>
          <p:cNvSpPr>
            <a:spLocks noGrp="1"/>
          </p:cNvSpPr>
          <p:nvPr>
            <p:ph type="subTitle" idx="1"/>
          </p:nvPr>
        </p:nvSpPr>
        <p:spPr>
          <a:xfrm>
            <a:off x="667512" y="3673476"/>
            <a:ext cx="11194288" cy="2130424"/>
          </a:xfrm>
        </p:spPr>
        <p:txBody>
          <a:bodyPr>
            <a:normAutofit/>
          </a:bodyPr>
          <a:lstStyle/>
          <a:p>
            <a:r>
              <a:rPr lang="en-US" sz="2800" i="1" dirty="0"/>
              <a:t>Sabin Stoica </a:t>
            </a:r>
          </a:p>
          <a:p>
            <a:r>
              <a:rPr lang="en-US" sz="2800" i="1" dirty="0"/>
              <a:t>International Centre for Advanced Training and Research in Physics, </a:t>
            </a:r>
          </a:p>
          <a:p>
            <a:r>
              <a:rPr lang="en-US" sz="2800" i="1" dirty="0" err="1"/>
              <a:t>Horia</a:t>
            </a:r>
            <a:r>
              <a:rPr lang="en-US" sz="2800" i="1" dirty="0"/>
              <a:t> </a:t>
            </a:r>
            <a:r>
              <a:rPr lang="en-US" sz="2800" i="1" dirty="0" err="1"/>
              <a:t>Hulubei</a:t>
            </a:r>
            <a:r>
              <a:rPr lang="en-US" sz="2800" i="1" dirty="0"/>
              <a:t> National Institute of Physics and Nuclear Engineering,</a:t>
            </a:r>
          </a:p>
          <a:p>
            <a:r>
              <a:rPr lang="en-US" sz="2800" i="1" dirty="0"/>
              <a:t>Bucharest-</a:t>
            </a:r>
            <a:r>
              <a:rPr lang="en-US" sz="2800" i="1" dirty="0" err="1"/>
              <a:t>Magurele</a:t>
            </a:r>
            <a:r>
              <a:rPr lang="en-US" sz="2800" i="1" dirty="0"/>
              <a:t>, Romania</a:t>
            </a:r>
          </a:p>
          <a:p>
            <a:endParaRPr lang="en-US" sz="2800" dirty="0"/>
          </a:p>
          <a:p>
            <a:endParaRPr lang="en-US" sz="2800" dirty="0"/>
          </a:p>
        </p:txBody>
      </p:sp>
      <p:sp>
        <p:nvSpPr>
          <p:cNvPr id="4" name="TextBox 3"/>
          <p:cNvSpPr txBox="1"/>
          <p:nvPr/>
        </p:nvSpPr>
        <p:spPr>
          <a:xfrm>
            <a:off x="7150100" y="6298915"/>
            <a:ext cx="4203700" cy="276999"/>
          </a:xfrm>
          <a:prstGeom prst="rect">
            <a:avLst/>
          </a:prstGeom>
          <a:noFill/>
        </p:spPr>
        <p:txBody>
          <a:bodyPr wrap="square" rtlCol="0">
            <a:spAutoFit/>
          </a:bodyPr>
          <a:lstStyle/>
          <a:p>
            <a:r>
              <a:rPr lang="en-US" sz="1200" dirty="0">
                <a:solidFill>
                  <a:schemeClr val="bg1"/>
                </a:solidFill>
              </a:rPr>
              <a:t>S. Stoica, NDM2018, June 29-July 4, 2018, Daejeon, Korea </a:t>
            </a:r>
          </a:p>
        </p:txBody>
      </p:sp>
    </p:spTree>
    <p:extLst>
      <p:ext uri="{BB962C8B-B14F-4D97-AF65-F5344CB8AC3E}">
        <p14:creationId xmlns:p14="http://schemas.microsoft.com/office/powerpoint/2010/main" val="220725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94728"/>
            <a:ext cx="7937500" cy="57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01913"/>
            <a:ext cx="3457662" cy="44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764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177" y="3910315"/>
            <a:ext cx="4947523" cy="61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2558642"/>
            <a:ext cx="9757794" cy="923330"/>
          </a:xfrm>
          <a:prstGeom prst="rect">
            <a:avLst/>
          </a:prstGeom>
          <a:noFill/>
        </p:spPr>
        <p:txBody>
          <a:bodyPr wrap="square" rtlCol="0">
            <a:spAutoFit/>
          </a:bodyPr>
          <a:lstStyle/>
          <a:p>
            <a:r>
              <a:rPr lang="ro-RO" dirty="0">
                <a:solidFill>
                  <a:schemeClr val="bg1"/>
                </a:solidFill>
              </a:rPr>
              <a:t>a, b, c parameters that take different balues for different methods of para</a:t>
            </a:r>
            <a:r>
              <a:rPr lang="en-US" dirty="0">
                <a:solidFill>
                  <a:schemeClr val="bg1"/>
                </a:solidFill>
              </a:rPr>
              <a:t>m</a:t>
            </a:r>
            <a:r>
              <a:rPr lang="ro-RO" dirty="0">
                <a:solidFill>
                  <a:schemeClr val="bg1"/>
                </a:solidFill>
              </a:rPr>
              <a:t>e</a:t>
            </a:r>
            <a:r>
              <a:rPr lang="en-US" dirty="0" err="1">
                <a:solidFill>
                  <a:schemeClr val="bg1"/>
                </a:solidFill>
              </a:rPr>
              <a:t>te</a:t>
            </a:r>
            <a:r>
              <a:rPr lang="ro-RO" dirty="0">
                <a:solidFill>
                  <a:schemeClr val="bg1"/>
                </a:solidFill>
              </a:rPr>
              <a:t>rization</a:t>
            </a:r>
            <a:r>
              <a:rPr lang="en-US" dirty="0">
                <a:solidFill>
                  <a:schemeClr val="bg1"/>
                </a:solidFill>
              </a:rPr>
              <a:t>:</a:t>
            </a:r>
          </a:p>
          <a:p>
            <a:endParaRPr lang="en-US" dirty="0">
              <a:solidFill>
                <a:schemeClr val="bg1"/>
              </a:solidFill>
            </a:endParaRPr>
          </a:p>
          <a:p>
            <a:r>
              <a:rPr lang="ro-RO" dirty="0">
                <a:solidFill>
                  <a:schemeClr val="bg1"/>
                </a:solidFill>
              </a:rPr>
              <a:t> MS</a:t>
            </a:r>
            <a:r>
              <a:rPr lang="en-US" dirty="0">
                <a:solidFill>
                  <a:schemeClr val="bg1"/>
                </a:solidFill>
              </a:rPr>
              <a:t>, CCM – AV18, CCM - </a:t>
            </a:r>
            <a:r>
              <a:rPr lang="en-US" dirty="0" err="1">
                <a:solidFill>
                  <a:schemeClr val="bg1"/>
                </a:solidFill>
              </a:rPr>
              <a:t>CDBonn</a:t>
            </a:r>
            <a:r>
              <a:rPr lang="ro-RO" dirty="0">
                <a:solidFill>
                  <a:schemeClr val="bg1"/>
                </a:solidFill>
              </a:rPr>
              <a:t> </a:t>
            </a:r>
            <a:endParaRPr lang="en-US" dirty="0">
              <a:solidFill>
                <a:schemeClr val="bg1"/>
              </a:solidFill>
            </a:endParaRPr>
          </a:p>
        </p:txBody>
      </p:sp>
      <p:sp>
        <p:nvSpPr>
          <p:cNvPr id="9" name="Rectangle 8">
            <a:extLst>
              <a:ext uri="{FF2B5EF4-FFF2-40B4-BE49-F238E27FC236}">
                <a16:creationId xmlns:a16="http://schemas.microsoft.com/office/drawing/2014/main" id="{A51A1430-0AA8-4F43-BEE6-EDD63365CC7E}"/>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398793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4" y="246063"/>
            <a:ext cx="8555037"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9276E16-9003-4920-B80A-DC864F4B4334}"/>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129207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6"/>
          <p:cNvSpPr txBox="1">
            <a:spLocks noChangeArrowheads="1"/>
          </p:cNvSpPr>
          <p:nvPr/>
        </p:nvSpPr>
        <p:spPr bwMode="auto">
          <a:xfrm>
            <a:off x="0" y="0"/>
            <a:ext cx="10668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i="1" dirty="0">
                <a:solidFill>
                  <a:srgbClr val="7030A0"/>
                </a:solidFill>
              </a:rPr>
              <a:t>Study of the effect of different nuclear ingredients on NMEs</a:t>
            </a:r>
            <a:r>
              <a:rPr lang="en-US" altLang="en-US" sz="2000" b="1" i="1" dirty="0">
                <a:solidFill>
                  <a:srgbClr val="7030A0"/>
                </a:solidFill>
              </a:rPr>
              <a:t> </a:t>
            </a:r>
          </a:p>
          <a:p>
            <a:pPr>
              <a:spcBef>
                <a:spcPct val="50000"/>
              </a:spcBef>
              <a:buFontTx/>
              <a:buChar char="-"/>
            </a:pPr>
            <a:r>
              <a:rPr lang="en-US" altLang="en-US" sz="2000" dirty="0">
                <a:solidFill>
                  <a:schemeClr val="bg1"/>
                </a:solidFill>
              </a:rPr>
              <a:t> their overall effect is to decrease the NME values </a:t>
            </a:r>
          </a:p>
          <a:p>
            <a:pPr>
              <a:spcBef>
                <a:spcPct val="50000"/>
              </a:spcBef>
              <a:buFontTx/>
              <a:buChar char="-"/>
            </a:pPr>
            <a:r>
              <a:rPr lang="en-US" altLang="en-US" sz="2000" dirty="0">
                <a:solidFill>
                  <a:schemeClr val="bg1"/>
                </a:solidFill>
              </a:rPr>
              <a:t> SRC inclusion: J-MS prescription decreases significantly the NME value as compared with softer CCM prescriptions. </a:t>
            </a:r>
          </a:p>
          <a:p>
            <a:pPr>
              <a:spcBef>
                <a:spcPct val="50000"/>
              </a:spcBef>
              <a:buFontTx/>
              <a:buChar char="-"/>
            </a:pPr>
            <a:r>
              <a:rPr lang="en-US" altLang="en-US" sz="2000" dirty="0">
                <a:solidFill>
                  <a:schemeClr val="bg1"/>
                </a:solidFill>
              </a:rPr>
              <a:t> however, NME values calculated with inclusion of only SRC by J-MS prescription, are close (within 10%) to the values calculated with SRC by CCM prescriptions and with the inclusion of other nuclear ingredients (FNS+HOC)</a:t>
            </a:r>
            <a:r>
              <a:rPr lang="en-US" altLang="en-US" sz="2000" dirty="0">
                <a:solidFill>
                  <a:schemeClr val="bg1"/>
                </a:solidFill>
                <a:sym typeface="Wingdings" panose="05000000000000000000" pitchFamily="2" charset="2"/>
              </a:rPr>
              <a:t> a kind a compensation effect</a:t>
            </a:r>
            <a:r>
              <a:rPr lang="en-US" altLang="en-US" sz="2000" dirty="0">
                <a:solidFill>
                  <a:schemeClr val="bg1"/>
                </a:solidFill>
              </a:rPr>
              <a:t>  </a:t>
            </a:r>
          </a:p>
          <a:p>
            <a:pPr>
              <a:spcBef>
                <a:spcPct val="50000"/>
              </a:spcBef>
              <a:buFontTx/>
              <a:buChar char="-"/>
            </a:pPr>
            <a:r>
              <a:rPr lang="en-US" altLang="en-US" sz="2000" dirty="0">
                <a:solidFill>
                  <a:schemeClr val="bg1"/>
                </a:solidFill>
              </a:rPr>
              <a:t> inclusion of HOC is important  </a:t>
            </a:r>
            <a:r>
              <a:rPr lang="en-US" altLang="en-US" sz="2000" dirty="0">
                <a:solidFill>
                  <a:schemeClr val="bg1"/>
                </a:solidFill>
                <a:sym typeface="Wingdings" panose="05000000000000000000" pitchFamily="2" charset="2"/>
              </a:rPr>
              <a:t> correction up to ~ 20%</a:t>
            </a:r>
          </a:p>
          <a:p>
            <a:pPr>
              <a:spcBef>
                <a:spcPct val="50000"/>
              </a:spcBef>
              <a:buFontTx/>
              <a:buChar char="-"/>
            </a:pPr>
            <a:r>
              <a:rPr lang="en-US" altLang="en-US" sz="2000" dirty="0">
                <a:solidFill>
                  <a:schemeClr val="bg1"/>
                </a:solidFill>
                <a:sym typeface="Wingdings" panose="05000000000000000000" pitchFamily="2" charset="2"/>
              </a:rPr>
              <a:t> tensor component: contribution of (4-9)% (has to be taken with correct sign)</a:t>
            </a:r>
          </a:p>
          <a:p>
            <a:pPr>
              <a:spcBef>
                <a:spcPct val="50000"/>
              </a:spcBef>
              <a:buFontTx/>
              <a:buChar char="-"/>
            </a:pPr>
            <a:r>
              <a:rPr lang="en-US" altLang="en-US" sz="2000" dirty="0">
                <a:solidFill>
                  <a:schemeClr val="bg1"/>
                </a:solidFill>
                <a:sym typeface="Wingdings" panose="05000000000000000000" pitchFamily="2" charset="2"/>
              </a:rPr>
              <a:t>  dependence of NN interactions: up to 17% </a:t>
            </a:r>
          </a:p>
          <a:p>
            <a:pPr>
              <a:spcBef>
                <a:spcPct val="50000"/>
              </a:spcBef>
              <a:buFontTx/>
              <a:buChar char="-"/>
            </a:pPr>
            <a:r>
              <a:rPr lang="en-US" altLang="en-US" sz="2000" dirty="0">
                <a:solidFill>
                  <a:schemeClr val="bg1"/>
                </a:solidFill>
                <a:sym typeface="Wingdings" panose="05000000000000000000" pitchFamily="2" charset="2"/>
              </a:rPr>
              <a:t>  dependence on input nuclear parameters: </a:t>
            </a:r>
          </a:p>
          <a:p>
            <a:pPr>
              <a:spcBef>
                <a:spcPct val="50000"/>
              </a:spcBef>
            </a:pPr>
            <a:r>
              <a:rPr lang="en-US" altLang="en-US" sz="2000" dirty="0">
                <a:sym typeface="Wingdings" panose="05000000000000000000" pitchFamily="2" charset="2"/>
              </a:rPr>
              <a:t> </a:t>
            </a:r>
            <a:r>
              <a:rPr lang="en-US" altLang="en-US" sz="2000" dirty="0">
                <a:solidFill>
                  <a:schemeClr val="bg1"/>
                </a:solidFill>
                <a:sym typeface="Wingdings" panose="05000000000000000000" pitchFamily="2" charset="2"/>
              </a:rPr>
              <a:t>- axial vector coupling constant g</a:t>
            </a:r>
            <a:r>
              <a:rPr lang="en-US" altLang="en-US" sz="2000" baseline="-25000" dirty="0">
                <a:solidFill>
                  <a:schemeClr val="bg1"/>
                </a:solidFill>
                <a:sym typeface="Wingdings" panose="05000000000000000000" pitchFamily="2" charset="2"/>
              </a:rPr>
              <a:t>A</a:t>
            </a:r>
            <a:r>
              <a:rPr lang="en-US" altLang="en-US" sz="2000" dirty="0">
                <a:solidFill>
                  <a:schemeClr val="bg1"/>
                </a:solidFill>
                <a:sym typeface="Wingdings" panose="05000000000000000000" pitchFamily="2" charset="2"/>
              </a:rPr>
              <a:t> quenched/un-quenched – (10-14)%</a:t>
            </a:r>
          </a:p>
          <a:p>
            <a:pPr>
              <a:spcBef>
                <a:spcPct val="50000"/>
              </a:spcBef>
            </a:pPr>
            <a:r>
              <a:rPr lang="en-US" altLang="en-US" sz="2000" dirty="0">
                <a:solidFill>
                  <a:schemeClr val="bg1"/>
                </a:solidFill>
                <a:sym typeface="Wingdings" panose="05000000000000000000" pitchFamily="2" charset="2"/>
              </a:rPr>
              <a:t> - nuclear radius; R = r</a:t>
            </a:r>
            <a:r>
              <a:rPr lang="en-US" altLang="en-US" sz="2000" baseline="-25000" dirty="0">
                <a:solidFill>
                  <a:schemeClr val="bg1"/>
                </a:solidFill>
                <a:sym typeface="Wingdings" panose="05000000000000000000" pitchFamily="2" charset="2"/>
              </a:rPr>
              <a:t>0</a:t>
            </a:r>
            <a:r>
              <a:rPr lang="en-US" altLang="en-US" sz="2000" dirty="0">
                <a:solidFill>
                  <a:schemeClr val="bg1"/>
                </a:solidFill>
                <a:sym typeface="Wingdings" panose="05000000000000000000" pitchFamily="2" charset="2"/>
              </a:rPr>
              <a:t>A</a:t>
            </a:r>
            <a:r>
              <a:rPr lang="en-US" altLang="en-US" sz="2000" baseline="30000" dirty="0">
                <a:solidFill>
                  <a:schemeClr val="bg1"/>
                </a:solidFill>
                <a:sym typeface="Wingdings" panose="05000000000000000000" pitchFamily="2" charset="2"/>
              </a:rPr>
              <a:t>1/3</a:t>
            </a:r>
            <a:r>
              <a:rPr lang="en-US" altLang="en-US" sz="2000" dirty="0">
                <a:solidFill>
                  <a:schemeClr val="bg1"/>
                </a:solidFill>
                <a:sym typeface="Wingdings" panose="05000000000000000000" pitchFamily="2" charset="2"/>
              </a:rPr>
              <a:t> (r</a:t>
            </a:r>
            <a:r>
              <a:rPr lang="en-US" altLang="en-US" sz="2000" baseline="-25000" dirty="0">
                <a:solidFill>
                  <a:schemeClr val="bg1"/>
                </a:solidFill>
                <a:sym typeface="Wingdings" panose="05000000000000000000" pitchFamily="2" charset="2"/>
              </a:rPr>
              <a:t>0</a:t>
            </a:r>
            <a:r>
              <a:rPr lang="en-US" altLang="en-US" sz="2000" dirty="0">
                <a:solidFill>
                  <a:schemeClr val="bg1"/>
                </a:solidFill>
                <a:sym typeface="Wingdings" panose="05000000000000000000" pitchFamily="2" charset="2"/>
              </a:rPr>
              <a:t>=1.1fm or 1.2fm) ~ 7%  </a:t>
            </a:r>
          </a:p>
          <a:p>
            <a:pPr>
              <a:spcBef>
                <a:spcPct val="50000"/>
              </a:spcBef>
            </a:pPr>
            <a:r>
              <a:rPr lang="en-US" altLang="en-US" sz="2000" dirty="0">
                <a:solidFill>
                  <a:schemeClr val="bg1"/>
                </a:solidFill>
                <a:sym typeface="Wingdings" panose="05000000000000000000" pitchFamily="2" charset="2"/>
              </a:rPr>
              <a:t> - nuclear form factors (</a:t>
            </a:r>
            <a:r>
              <a:rPr lang="en-US" altLang="en-US" sz="2000" dirty="0">
                <a:solidFill>
                  <a:schemeClr val="bg1"/>
                </a:solidFill>
                <a:sym typeface="Symbol" panose="05050102010706020507" pitchFamily="18" charset="2"/>
              </a:rPr>
              <a:t></a:t>
            </a:r>
            <a:r>
              <a:rPr lang="en-US" altLang="en-US" sz="2000" baseline="-25000" dirty="0">
                <a:solidFill>
                  <a:schemeClr val="bg1"/>
                </a:solidFill>
                <a:sym typeface="Symbol" panose="05050102010706020507" pitchFamily="18" charset="2"/>
              </a:rPr>
              <a:t>A</a:t>
            </a:r>
            <a:r>
              <a:rPr lang="en-US" altLang="en-US" sz="2000" dirty="0">
                <a:solidFill>
                  <a:schemeClr val="bg1"/>
                </a:solidFill>
                <a:sym typeface="Symbol" panose="05050102010706020507" pitchFamily="18" charset="2"/>
              </a:rPr>
              <a:t>,  </a:t>
            </a:r>
            <a:r>
              <a:rPr lang="en-US" altLang="en-US" sz="2000" baseline="-25000" dirty="0">
                <a:solidFill>
                  <a:schemeClr val="bg1"/>
                </a:solidFill>
                <a:sym typeface="Symbol" panose="05050102010706020507" pitchFamily="18" charset="2"/>
              </a:rPr>
              <a:t>V</a:t>
            </a:r>
            <a:r>
              <a:rPr lang="en-US" altLang="en-US" sz="2000" dirty="0">
                <a:solidFill>
                  <a:schemeClr val="bg1"/>
                </a:solidFill>
                <a:sym typeface="Symbol" panose="05050102010706020507" pitchFamily="18" charset="2"/>
              </a:rPr>
              <a:t>) ~ 8%; </a:t>
            </a:r>
            <a:r>
              <a:rPr lang="en-US" altLang="en-US" sz="2000" dirty="0">
                <a:solidFill>
                  <a:schemeClr val="bg1"/>
                </a:solidFill>
                <a:sym typeface="Wingdings" panose="05000000000000000000" pitchFamily="2" charset="2"/>
              </a:rPr>
              <a:t> </a:t>
            </a:r>
          </a:p>
          <a:p>
            <a:pPr>
              <a:spcBef>
                <a:spcPct val="50000"/>
              </a:spcBef>
            </a:pPr>
            <a:r>
              <a:rPr lang="en-US" altLang="en-US" sz="2000" dirty="0">
                <a:solidFill>
                  <a:schemeClr val="bg1"/>
                </a:solidFill>
                <a:sym typeface="Wingdings" panose="05000000000000000000" pitchFamily="2" charset="2"/>
              </a:rPr>
              <a:t> - average energy used in closer approx. &lt;E&gt; - negligible</a:t>
            </a:r>
            <a:endParaRPr lang="en-US" altLang="en-US" sz="2000" dirty="0">
              <a:solidFill>
                <a:schemeClr val="bg1"/>
              </a:solidFill>
            </a:endParaRPr>
          </a:p>
        </p:txBody>
      </p:sp>
      <p:sp>
        <p:nvSpPr>
          <p:cNvPr id="5" name="Rectangle 4">
            <a:extLst>
              <a:ext uri="{FF2B5EF4-FFF2-40B4-BE49-F238E27FC236}">
                <a16:creationId xmlns:a16="http://schemas.microsoft.com/office/drawing/2014/main" id="{289920C3-5A8A-433B-83E8-D27F7F97F127}"/>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341337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0" y="1095698"/>
            <a:ext cx="12192000" cy="3416320"/>
          </a:xfrm>
          <a:prstGeom prst="rect">
            <a:avLst/>
          </a:prstGeom>
        </p:spPr>
        <p:txBody>
          <a:bodyPr wrap="square">
            <a:spAutoFit/>
          </a:bodyPr>
          <a:lstStyle/>
          <a:p>
            <a:pPr>
              <a:lnSpc>
                <a:spcPct val="150000"/>
              </a:lnSpc>
              <a:buClr>
                <a:srgbClr val="000000"/>
              </a:buClr>
              <a:buSzPct val="100000"/>
              <a:defRPr/>
            </a:pPr>
            <a:r>
              <a:rPr lang="en-US" altLang="en-US" i="1" dirty="0">
                <a:solidFill>
                  <a:srgbClr val="7030A0"/>
                </a:solidFill>
                <a:latin typeface="Arial" panose="020B0604020202020204" pitchFamily="34" charset="0"/>
              </a:rPr>
              <a:t>PSF</a:t>
            </a:r>
            <a:r>
              <a:rPr lang="en-US" altLang="en-US" dirty="0">
                <a:solidFill>
                  <a:schemeClr val="bg1"/>
                </a:solidFill>
                <a:latin typeface="Arial" panose="020B0604020202020204" pitchFamily="34" charset="0"/>
              </a:rPr>
              <a:t>: less attention has been paid,  since were considered to be calculated  with enough accuracy. </a:t>
            </a:r>
          </a:p>
          <a:p>
            <a:pPr>
              <a:lnSpc>
                <a:spcPct val="150000"/>
              </a:lnSpc>
              <a:buClr>
                <a:srgbClr val="000000"/>
              </a:buClr>
              <a:buSzPct val="100000"/>
              <a:defRPr/>
            </a:pPr>
            <a:r>
              <a:rPr lang="en-US" altLang="en-US" dirty="0">
                <a:solidFill>
                  <a:schemeClr val="bg1"/>
                </a:solidFill>
                <a:latin typeface="Arial" panose="020B0604020202020204" pitchFamily="34" charset="0"/>
              </a:rPr>
              <a:t>         </a:t>
            </a:r>
            <a:r>
              <a:rPr lang="en-US" altLang="en-US" dirty="0" err="1">
                <a:solidFill>
                  <a:schemeClr val="bg1"/>
                </a:solidFill>
                <a:latin typeface="Arial" panose="020B0604020202020204" pitchFamily="34" charset="0"/>
              </a:rPr>
              <a:t>Kotila</a:t>
            </a:r>
            <a:r>
              <a:rPr lang="en-US" altLang="en-US" dirty="0">
                <a:solidFill>
                  <a:schemeClr val="bg1"/>
                </a:solidFill>
                <a:latin typeface="Arial" panose="020B0604020202020204" pitchFamily="34" charset="0"/>
              </a:rPr>
              <a:t> &amp; </a:t>
            </a:r>
            <a:r>
              <a:rPr lang="en-US" altLang="en-US" dirty="0" err="1">
                <a:solidFill>
                  <a:schemeClr val="bg1"/>
                </a:solidFill>
                <a:latin typeface="Arial" panose="020B0604020202020204" pitchFamily="34" charset="0"/>
              </a:rPr>
              <a:t>Iachello</a:t>
            </a:r>
            <a:r>
              <a:rPr lang="en-US" altLang="en-US" dirty="0">
                <a:solidFill>
                  <a:schemeClr val="bg1"/>
                </a:solidFill>
                <a:latin typeface="Arial" panose="020B0604020202020204" pitchFamily="34" charset="0"/>
              </a:rPr>
              <a:t> (K&amp;I) PRC2012; PRC872013 re-computed PSF for the DBD within an improved method  </a:t>
            </a:r>
          </a:p>
          <a:p>
            <a:pPr>
              <a:lnSpc>
                <a:spcPct val="150000"/>
              </a:lnSpc>
              <a:buClr>
                <a:srgbClr val="000000"/>
              </a:buClr>
              <a:buSzPct val="100000"/>
              <a:defRPr/>
            </a:pPr>
            <a:r>
              <a:rPr lang="en-US" altLang="en-US" dirty="0">
                <a:solidFill>
                  <a:schemeClr val="bg1"/>
                </a:solidFill>
                <a:latin typeface="Arial" panose="020B0604020202020204" pitchFamily="34" charset="0"/>
              </a:rPr>
              <a:t>         (exact electron w.f.: Dirac eq. in a Coulomb with inclusion of finite nuclear size and screening effects. Found </a:t>
            </a:r>
          </a:p>
          <a:p>
            <a:pPr>
              <a:lnSpc>
                <a:spcPct val="150000"/>
              </a:lnSpc>
              <a:buClr>
                <a:srgbClr val="000000"/>
              </a:buClr>
              <a:buSzPct val="100000"/>
              <a:defRPr/>
            </a:pPr>
            <a:r>
              <a:rPr lang="en-US" altLang="en-US" dirty="0">
                <a:solidFill>
                  <a:schemeClr val="bg1"/>
                </a:solidFill>
                <a:latin typeface="Arial" panose="020B0604020202020204" pitchFamily="34" charset="0"/>
              </a:rPr>
              <a:t>         relevant differences as compared with the previous PSF values for some cases.</a:t>
            </a:r>
          </a:p>
          <a:p>
            <a:pPr>
              <a:lnSpc>
                <a:spcPct val="150000"/>
              </a:lnSpc>
              <a:buClr>
                <a:srgbClr val="000000"/>
              </a:buClr>
              <a:buSzPct val="100000"/>
              <a:defRPr/>
            </a:pPr>
            <a:endParaRPr lang="en-US" altLang="en-US" dirty="0">
              <a:solidFill>
                <a:srgbClr val="FFC000"/>
              </a:solidFill>
              <a:latin typeface="Arial" panose="020B0604020202020204" pitchFamily="34" charset="0"/>
            </a:endParaRPr>
          </a:p>
          <a:p>
            <a:pPr>
              <a:lnSpc>
                <a:spcPct val="150000"/>
              </a:lnSpc>
              <a:buClr>
                <a:srgbClr val="000000"/>
              </a:buClr>
              <a:buSzPct val="100000"/>
              <a:defRPr/>
            </a:pPr>
            <a:r>
              <a:rPr lang="en-US" altLang="en-US" i="1" dirty="0">
                <a:solidFill>
                  <a:srgbClr val="7030A0"/>
                </a:solidFill>
                <a:latin typeface="Arial" panose="020B0604020202020204" pitchFamily="34" charset="0"/>
              </a:rPr>
              <a:t>Our work</a:t>
            </a:r>
            <a:r>
              <a:rPr lang="en-US" altLang="en-US" dirty="0">
                <a:solidFill>
                  <a:schemeClr val="bg1"/>
                </a:solidFill>
                <a:latin typeface="Arial" panose="020B0604020202020204" pitchFamily="34" charset="0"/>
              </a:rPr>
              <a:t>: an independent computation of the PSF, improving further K&amp;I’s approach. New ingredients: Coulomb </a:t>
            </a:r>
          </a:p>
          <a:p>
            <a:pPr>
              <a:lnSpc>
                <a:spcPct val="150000"/>
              </a:lnSpc>
              <a:buClr>
                <a:srgbClr val="000000"/>
              </a:buClr>
              <a:buSzPct val="100000"/>
              <a:defRPr/>
            </a:pPr>
            <a:r>
              <a:rPr lang="en-US" altLang="en-US" dirty="0">
                <a:solidFill>
                  <a:schemeClr val="bg1"/>
                </a:solidFill>
                <a:latin typeface="Arial" panose="020B0604020202020204" pitchFamily="34" charset="0"/>
              </a:rPr>
              <a:t>                 potential derived from a more realistic proton distribution inside the nucleus, up-dated Q</a:t>
            </a:r>
            <a:r>
              <a:rPr lang="el-GR" altLang="en-US" baseline="30000" dirty="0">
                <a:solidFill>
                  <a:schemeClr val="bg1"/>
                </a:solidFill>
                <a:latin typeface="Arial" panose="020B0604020202020204" pitchFamily="34" charset="0"/>
              </a:rPr>
              <a:t>ββ</a:t>
            </a:r>
            <a:r>
              <a:rPr lang="en-US" altLang="en-US" dirty="0">
                <a:solidFill>
                  <a:schemeClr val="bg1"/>
                </a:solidFill>
                <a:latin typeface="Arial" panose="020B0604020202020204" pitchFamily="34" charset="0"/>
              </a:rPr>
              <a:t> (2012),</a:t>
            </a:r>
          </a:p>
          <a:p>
            <a:pPr>
              <a:lnSpc>
                <a:spcPct val="150000"/>
              </a:lnSpc>
              <a:buClr>
                <a:srgbClr val="000000"/>
              </a:buClr>
              <a:buSzPct val="100000"/>
              <a:defRPr/>
            </a:pPr>
            <a:r>
              <a:rPr lang="en-US" altLang="en-US" b="1" dirty="0">
                <a:solidFill>
                  <a:schemeClr val="bg1"/>
                </a:solidFill>
                <a:latin typeface="Arial" panose="020B0604020202020204" pitchFamily="34" charset="0"/>
              </a:rPr>
              <a:t> </a:t>
            </a:r>
            <a:r>
              <a:rPr lang="en-US" altLang="en-US" dirty="0">
                <a:solidFill>
                  <a:schemeClr val="bg1"/>
                </a:solidFill>
                <a:latin typeface="Arial" panose="020B0604020202020204" pitchFamily="34" charset="0"/>
              </a:rPr>
              <a:t>                routines with controlled, improved precision: Stoica, </a:t>
            </a:r>
            <a:r>
              <a:rPr lang="en-US" altLang="en-US" dirty="0" err="1">
                <a:solidFill>
                  <a:schemeClr val="bg1"/>
                </a:solidFill>
                <a:latin typeface="Arial" panose="020B0604020202020204" pitchFamily="34" charset="0"/>
              </a:rPr>
              <a:t>Mirea</a:t>
            </a:r>
            <a:r>
              <a:rPr lang="en-US" altLang="en-US" dirty="0">
                <a:solidFill>
                  <a:schemeClr val="bg1"/>
                </a:solidFill>
                <a:latin typeface="Arial" panose="020B0604020202020204" pitchFamily="34" charset="0"/>
              </a:rPr>
              <a:t>, PRC88 (2013), RRP66,68 (2014, 2015)  </a:t>
            </a:r>
            <a:endParaRPr lang="en-US" altLang="en-US" baseline="300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31146F55-7A69-490E-9C55-E8189F317C41}"/>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188413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532" y="1108854"/>
            <a:ext cx="11151360" cy="664797"/>
          </a:xfrm>
          <a:prstGeom prst="rect">
            <a:avLst/>
          </a:prstGeom>
          <a:noFill/>
        </p:spPr>
        <p:txBody>
          <a:bodyPr>
            <a:spAutoFit/>
          </a:bodyPr>
          <a:lstStyle/>
          <a:p>
            <a:pPr eaLnBrk="1">
              <a:lnSpc>
                <a:spcPct val="93000"/>
              </a:lnSpc>
              <a:buClr>
                <a:srgbClr val="000000"/>
              </a:buClr>
              <a:buSzPct val="100000"/>
              <a:buFont typeface="Times New Roman" pitchFamily="16" charset="0"/>
              <a:buNone/>
              <a:defRPr/>
            </a:pPr>
            <a:r>
              <a:rPr lang="en-US" sz="2000" b="1" dirty="0">
                <a:solidFill>
                  <a:schemeClr val="bg1"/>
                </a:solidFill>
                <a:ea typeface="+mn-ea"/>
                <a:cs typeface="+mn-cs"/>
              </a:rPr>
              <a:t>Relativistic treatment</a:t>
            </a:r>
            <a:r>
              <a:rPr lang="en-US" sz="2000" dirty="0">
                <a:solidFill>
                  <a:schemeClr val="bg1"/>
                </a:solidFill>
                <a:ea typeface="+mn-ea"/>
                <a:cs typeface="+mn-cs"/>
              </a:rPr>
              <a:t>: the electron w.f. are expressed as a superposition of s and p Coulomb distorted spherical waves, solutions of the Dirac equation  with a central (Coulomb) potential</a:t>
            </a:r>
            <a:endParaRPr lang="en-US" sz="2000" dirty="0">
              <a:solidFill>
                <a:schemeClr val="accent2">
                  <a:lumMod val="50000"/>
                </a:schemeClr>
              </a:solidFill>
              <a:ea typeface="+mn-ea"/>
              <a:cs typeface="+mn-cs"/>
            </a:endParaRPr>
          </a:p>
        </p:txBody>
      </p:sp>
      <p:sp>
        <p:nvSpPr>
          <p:cNvPr id="6148" name="TextBox 7"/>
          <p:cNvSpPr txBox="1">
            <a:spLocks noChangeArrowheads="1"/>
          </p:cNvSpPr>
          <p:nvPr/>
        </p:nvSpPr>
        <p:spPr bwMode="auto">
          <a:xfrm>
            <a:off x="442724" y="5981263"/>
            <a:ext cx="4976640"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itchFamily="18" charset="0"/>
              <a:buNone/>
            </a:pPr>
            <a:r>
              <a:rPr lang="el-GR" altLang="en-US" dirty="0">
                <a:solidFill>
                  <a:schemeClr val="bg1"/>
                </a:solidFill>
              </a:rPr>
              <a:t>η</a:t>
            </a:r>
            <a:r>
              <a:rPr lang="en-US" altLang="en-US" dirty="0">
                <a:solidFill>
                  <a:schemeClr val="bg1"/>
                </a:solidFill>
              </a:rPr>
              <a:t> = Ze</a:t>
            </a:r>
            <a:r>
              <a:rPr lang="en-US" altLang="en-US" baseline="30000" dirty="0">
                <a:solidFill>
                  <a:schemeClr val="bg1"/>
                </a:solidFill>
              </a:rPr>
              <a:t>2</a:t>
            </a:r>
            <a:r>
              <a:rPr lang="en-US" altLang="en-US" dirty="0">
                <a:solidFill>
                  <a:schemeClr val="bg1"/>
                </a:solidFill>
              </a:rPr>
              <a:t>/</a:t>
            </a:r>
            <a:r>
              <a:rPr lang="en-US" altLang="en-US" dirty="0" err="1">
                <a:solidFill>
                  <a:schemeClr val="bg1"/>
                </a:solidFill>
              </a:rPr>
              <a:t>hv</a:t>
            </a:r>
            <a:r>
              <a:rPr lang="en-US" altLang="en-US" dirty="0">
                <a:solidFill>
                  <a:schemeClr val="bg1"/>
                </a:solidFill>
              </a:rPr>
              <a:t>, and  </a:t>
            </a:r>
            <a:r>
              <a:rPr lang="el-GR" altLang="en-US" dirty="0">
                <a:solidFill>
                  <a:schemeClr val="bg1"/>
                </a:solidFill>
              </a:rPr>
              <a:t>δ</a:t>
            </a:r>
            <a:r>
              <a:rPr lang="en-US" altLang="en-US" baseline="-25000" dirty="0">
                <a:solidFill>
                  <a:schemeClr val="bg1"/>
                </a:solidFill>
              </a:rPr>
              <a:t>k</a:t>
            </a:r>
            <a:r>
              <a:rPr lang="en-US" altLang="en-US" dirty="0">
                <a:solidFill>
                  <a:schemeClr val="bg1"/>
                </a:solidFill>
              </a:rPr>
              <a:t> = phase shift</a:t>
            </a:r>
          </a:p>
        </p:txBody>
      </p:sp>
      <p:pic>
        <p:nvPicPr>
          <p:cNvPr id="615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99" y="3543909"/>
            <a:ext cx="4481833" cy="109019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99" y="2201830"/>
            <a:ext cx="2994201" cy="558779"/>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702" y="2259609"/>
            <a:ext cx="2740341" cy="6855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3" name="TextBox 2"/>
          <p:cNvSpPr txBox="1">
            <a:spLocks noChangeArrowheads="1"/>
          </p:cNvSpPr>
          <p:nvPr/>
        </p:nvSpPr>
        <p:spPr bwMode="auto">
          <a:xfrm>
            <a:off x="3531942" y="2338381"/>
            <a:ext cx="1758720"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itchFamily="18" charset="0"/>
              <a:buNone/>
            </a:pPr>
            <a:r>
              <a:rPr lang="en-US" altLang="en-US" dirty="0">
                <a:solidFill>
                  <a:schemeClr val="bg1"/>
                </a:solidFill>
              </a:rPr>
              <a:t>for </a:t>
            </a:r>
            <a:r>
              <a:rPr lang="el-GR" altLang="en-US" dirty="0">
                <a:solidFill>
                  <a:schemeClr val="bg1"/>
                </a:solidFill>
              </a:rPr>
              <a:t>β</a:t>
            </a:r>
            <a:r>
              <a:rPr lang="en-US" altLang="en-US" baseline="30000" dirty="0">
                <a:solidFill>
                  <a:schemeClr val="bg1"/>
                </a:solidFill>
              </a:rPr>
              <a:t>-</a:t>
            </a:r>
            <a:r>
              <a:rPr lang="en-US" altLang="en-US" dirty="0">
                <a:solidFill>
                  <a:schemeClr val="bg1"/>
                </a:solidFill>
              </a:rPr>
              <a:t> decay</a:t>
            </a:r>
          </a:p>
        </p:txBody>
      </p:sp>
      <p:sp>
        <p:nvSpPr>
          <p:cNvPr id="6154" name="TextBox 4"/>
          <p:cNvSpPr txBox="1">
            <a:spLocks noChangeArrowheads="1"/>
          </p:cNvSpPr>
          <p:nvPr/>
        </p:nvSpPr>
        <p:spPr bwMode="auto">
          <a:xfrm>
            <a:off x="9057600" y="2410641"/>
            <a:ext cx="1929599"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itchFamily="18" charset="0"/>
              <a:buNone/>
            </a:pPr>
            <a:r>
              <a:rPr lang="en-US" altLang="en-US" dirty="0">
                <a:solidFill>
                  <a:schemeClr val="bg1"/>
                </a:solidFill>
              </a:rPr>
              <a:t>for </a:t>
            </a:r>
            <a:r>
              <a:rPr lang="el-GR" altLang="en-US" dirty="0">
                <a:solidFill>
                  <a:schemeClr val="bg1"/>
                </a:solidFill>
              </a:rPr>
              <a:t>β</a:t>
            </a:r>
            <a:r>
              <a:rPr lang="en-US" altLang="en-US" baseline="30000" dirty="0">
                <a:solidFill>
                  <a:schemeClr val="bg1"/>
                </a:solidFill>
              </a:rPr>
              <a:t>+</a:t>
            </a:r>
            <a:r>
              <a:rPr lang="en-US" altLang="en-US" dirty="0">
                <a:solidFill>
                  <a:schemeClr val="bg1"/>
                </a:solidFill>
              </a:rPr>
              <a:t> decay</a:t>
            </a:r>
          </a:p>
        </p:txBody>
      </p:sp>
      <p:pic>
        <p:nvPicPr>
          <p:cNvPr id="615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99" y="4933690"/>
            <a:ext cx="5780276" cy="74311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24" y="2979770"/>
            <a:ext cx="2067742" cy="30099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7" name="TextBox 1"/>
          <p:cNvSpPr txBox="1">
            <a:spLocks noChangeArrowheads="1"/>
          </p:cNvSpPr>
          <p:nvPr/>
        </p:nvSpPr>
        <p:spPr bwMode="auto">
          <a:xfrm>
            <a:off x="5998702" y="3411186"/>
            <a:ext cx="6268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solidFill>
                  <a:schemeClr val="bg1"/>
                </a:solidFill>
              </a:rPr>
              <a:t>The positive/negative solutions of the radial Dirac eq. for a given V potential. They can be expanded in spherical w.f. s and p. They are normalized such that they have the asymptotic behavior: </a:t>
            </a:r>
          </a:p>
        </p:txBody>
      </p:sp>
      <p:sp>
        <p:nvSpPr>
          <p:cNvPr id="6158" name="TextBox 2"/>
          <p:cNvSpPr txBox="1">
            <a:spLocks noChangeArrowheads="1"/>
          </p:cNvSpPr>
          <p:nvPr/>
        </p:nvSpPr>
        <p:spPr bwMode="auto">
          <a:xfrm>
            <a:off x="7306560" y="5120583"/>
            <a:ext cx="3502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solidFill>
                  <a:schemeClr val="bg1"/>
                </a:solidFill>
              </a:rPr>
              <a:t>k=is the electron wave number</a:t>
            </a:r>
          </a:p>
        </p:txBody>
      </p:sp>
      <p:sp>
        <p:nvSpPr>
          <p:cNvPr id="5" name="TextBox 4"/>
          <p:cNvSpPr txBox="1"/>
          <p:nvPr/>
        </p:nvSpPr>
        <p:spPr>
          <a:xfrm>
            <a:off x="384000" y="142829"/>
            <a:ext cx="4481833" cy="461665"/>
          </a:xfrm>
          <a:prstGeom prst="rect">
            <a:avLst/>
          </a:prstGeom>
          <a:noFill/>
        </p:spPr>
        <p:txBody>
          <a:bodyPr wrap="square" rtlCol="0">
            <a:spAutoFit/>
          </a:bodyPr>
          <a:lstStyle/>
          <a:p>
            <a:r>
              <a:rPr lang="en-US" sz="2400" b="1" i="1" dirty="0">
                <a:solidFill>
                  <a:srgbClr val="7030A0"/>
                </a:solidFill>
              </a:rPr>
              <a:t>Calculation of the PSF</a:t>
            </a:r>
          </a:p>
        </p:txBody>
      </p:sp>
      <p:sp>
        <p:nvSpPr>
          <p:cNvPr id="16" name="Rectangle 15">
            <a:extLst>
              <a:ext uri="{FF2B5EF4-FFF2-40B4-BE49-F238E27FC236}">
                <a16:creationId xmlns:a16="http://schemas.microsoft.com/office/drawing/2014/main" id="{2CD15120-BEEB-4E18-BF3C-1DC34511F197}"/>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146283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9147"/>
            <a:ext cx="12086401" cy="1631216"/>
          </a:xfrm>
          <a:prstGeom prst="rect">
            <a:avLst/>
          </a:prstGeom>
          <a:noFill/>
        </p:spPr>
        <p:txBody>
          <a:bodyPr>
            <a:spAutoFit/>
          </a:bodyPr>
          <a:lstStyle/>
          <a:p>
            <a:pPr eaLnBrk="1">
              <a:buClr>
                <a:srgbClr val="000000"/>
              </a:buClr>
              <a:buSzPct val="100000"/>
              <a:buFont typeface="Times New Roman" pitchFamily="16" charset="0"/>
              <a:buNone/>
              <a:defRPr/>
            </a:pPr>
            <a:r>
              <a:rPr lang="en-US" sz="2000" b="1" dirty="0">
                <a:solidFill>
                  <a:schemeClr val="bg1"/>
                </a:solidFill>
                <a:ea typeface="+mn-ea"/>
                <a:cs typeface="+mn-cs"/>
              </a:rPr>
              <a:t>v) Present work</a:t>
            </a:r>
            <a:r>
              <a:rPr lang="en-US" sz="2000" dirty="0">
                <a:solidFill>
                  <a:schemeClr val="bg1"/>
                </a:solidFill>
                <a:ea typeface="+mn-ea"/>
                <a:cs typeface="+mn-cs"/>
              </a:rPr>
              <a:t>: taking into account the influence of the nuclear structure by determining a potential V(r) from a realistic proton density distribution in the daughter nucleus.</a:t>
            </a:r>
          </a:p>
          <a:p>
            <a:pPr eaLnBrk="1">
              <a:buClr>
                <a:srgbClr val="000000"/>
              </a:buClr>
              <a:buSzPct val="100000"/>
              <a:buFont typeface="Times New Roman" pitchFamily="16" charset="0"/>
              <a:buNone/>
              <a:defRPr/>
            </a:pPr>
            <a:r>
              <a:rPr lang="en-US" sz="2000" dirty="0">
                <a:solidFill>
                  <a:schemeClr val="bg1"/>
                </a:solidFill>
                <a:ea typeface="+mn-ea"/>
                <a:cs typeface="+mn-cs"/>
              </a:rPr>
              <a:t>This was done by solving a  Schrodinger equation for a Wood-Saxon potential well. </a:t>
            </a:r>
          </a:p>
          <a:p>
            <a:pPr eaLnBrk="1">
              <a:buClr>
                <a:srgbClr val="000000"/>
              </a:buClr>
              <a:buSzPct val="100000"/>
              <a:buFont typeface="Times New Roman" pitchFamily="16" charset="0"/>
              <a:buNone/>
              <a:defRPr/>
            </a:pPr>
            <a:endParaRPr lang="en-US" sz="2000" dirty="0">
              <a:solidFill>
                <a:schemeClr val="bg1"/>
              </a:solidFill>
              <a:ea typeface="+mn-ea"/>
              <a:cs typeface="+mn-cs"/>
            </a:endParaRPr>
          </a:p>
          <a:p>
            <a:pPr eaLnBrk="1">
              <a:buClr>
                <a:srgbClr val="000000"/>
              </a:buClr>
              <a:buSzPct val="100000"/>
              <a:buFont typeface="Times New Roman" pitchFamily="16" charset="0"/>
              <a:buNone/>
              <a:defRPr/>
            </a:pPr>
            <a:r>
              <a:rPr lang="en-US" sz="2000" dirty="0">
                <a:solidFill>
                  <a:schemeClr val="bg1"/>
                </a:solidFill>
                <a:ea typeface="+mn-ea"/>
                <a:cs typeface="+mn-cs"/>
              </a:rPr>
              <a:t>                                                                                                          We obtained V (r) as: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117" y="1360473"/>
            <a:ext cx="3381556" cy="74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546" y="2215615"/>
            <a:ext cx="2740637" cy="5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2"/>
          <p:cNvSpPr txBox="1">
            <a:spLocks noChangeArrowheads="1"/>
          </p:cNvSpPr>
          <p:nvPr/>
        </p:nvSpPr>
        <p:spPr bwMode="auto">
          <a:xfrm>
            <a:off x="5642097" y="2818347"/>
            <a:ext cx="6303826" cy="3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itchFamily="18" charset="0"/>
              <a:buNone/>
            </a:pPr>
            <a:r>
              <a:rPr lang="bg-BG" altLang="en-US" sz="1600" dirty="0">
                <a:solidFill>
                  <a:schemeClr val="bg1"/>
                </a:solidFill>
              </a:rPr>
              <a:t>Ѱ</a:t>
            </a:r>
            <a:r>
              <a:rPr lang="en-US" altLang="en-US" sz="1600" baseline="-25000" dirty="0" err="1">
                <a:solidFill>
                  <a:schemeClr val="bg1"/>
                </a:solidFill>
              </a:rPr>
              <a:t>i</a:t>
            </a:r>
            <a:r>
              <a:rPr lang="en-US" altLang="en-US" sz="1600" dirty="0">
                <a:solidFill>
                  <a:schemeClr val="bg1"/>
                </a:solidFill>
              </a:rPr>
              <a:t> = proton (WS) w.f. of the </a:t>
            </a:r>
            <a:r>
              <a:rPr lang="en-US" altLang="en-US" sz="1600" dirty="0" err="1">
                <a:solidFill>
                  <a:schemeClr val="bg1"/>
                </a:solidFill>
              </a:rPr>
              <a:t>s.p</a:t>
            </a:r>
            <a:r>
              <a:rPr lang="en-US" altLang="en-US" sz="1600" dirty="0">
                <a:solidFill>
                  <a:schemeClr val="bg1"/>
                </a:solidFill>
              </a:rPr>
              <a:t>. state </a:t>
            </a:r>
            <a:r>
              <a:rPr lang="en-US" altLang="en-US" sz="1600" dirty="0" err="1">
                <a:solidFill>
                  <a:schemeClr val="bg1"/>
                </a:solidFill>
              </a:rPr>
              <a:t>i</a:t>
            </a:r>
            <a:r>
              <a:rPr lang="en-US" altLang="en-US" sz="1600" dirty="0">
                <a:solidFill>
                  <a:schemeClr val="bg1"/>
                </a:solidFill>
              </a:rPr>
              <a:t>; v</a:t>
            </a:r>
            <a:r>
              <a:rPr lang="en-US" altLang="en-US" sz="1600" baseline="-25000" dirty="0">
                <a:solidFill>
                  <a:schemeClr val="bg1"/>
                </a:solidFill>
              </a:rPr>
              <a:t>i</a:t>
            </a:r>
            <a:r>
              <a:rPr lang="en-US" altLang="en-US" sz="1600" dirty="0">
                <a:solidFill>
                  <a:schemeClr val="bg1"/>
                </a:solidFill>
              </a:rPr>
              <a:t> = its occupation  amplitude</a:t>
            </a:r>
          </a:p>
        </p:txBody>
      </p:sp>
      <p:pic>
        <p:nvPicPr>
          <p:cNvPr id="81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087" y="3329278"/>
            <a:ext cx="4990079" cy="2570669"/>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531" y="5899947"/>
            <a:ext cx="5450879" cy="58470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77" y="3407787"/>
            <a:ext cx="4764088" cy="56038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89" y="4708511"/>
            <a:ext cx="4589463" cy="5445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337" y="1646238"/>
            <a:ext cx="4267200" cy="7778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087614A1-AE13-4812-9470-0DA1169F49BB}"/>
              </a:ext>
            </a:extLst>
          </p:cNvPr>
          <p:cNvSpPr/>
          <p:nvPr/>
        </p:nvSpPr>
        <p:spPr>
          <a:xfrm>
            <a:off x="616368" y="6299982"/>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18557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131" y="543507"/>
            <a:ext cx="8445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5064" y="4140008"/>
            <a:ext cx="6337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1585" y="4763601"/>
            <a:ext cx="4678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190500" y="5154904"/>
            <a:ext cx="8839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schemeClr val="bg1"/>
              </a:solidFill>
            </a:endParaRPr>
          </a:p>
          <a:p>
            <a:r>
              <a:rPr lang="en-US" altLang="en-US" dirty="0">
                <a:solidFill>
                  <a:schemeClr val="bg1"/>
                </a:solidFill>
              </a:rPr>
              <a:t>         – very good agreement with [27] both for G2ᵛ and G0ᵛ for the majority of nuclei </a:t>
            </a:r>
          </a:p>
          <a:p>
            <a:r>
              <a:rPr lang="en-US" altLang="en-US" dirty="0">
                <a:solidFill>
                  <a:schemeClr val="bg1"/>
                </a:solidFill>
              </a:rPr>
              <a:t>            exceptions: 128Te(~20%) and 238U(factor of 7) </a:t>
            </a:r>
          </a:p>
          <a:p>
            <a:r>
              <a:rPr lang="en-US" altLang="en-US" dirty="0">
                <a:solidFill>
                  <a:schemeClr val="bg1"/>
                </a:solidFill>
              </a:rPr>
              <a:t>         - in comparison with older calculations there are some notable differences</a:t>
            </a:r>
          </a:p>
        </p:txBody>
      </p:sp>
      <p:sp>
        <p:nvSpPr>
          <p:cNvPr id="7" name="Rectangle 6">
            <a:extLst>
              <a:ext uri="{FF2B5EF4-FFF2-40B4-BE49-F238E27FC236}">
                <a16:creationId xmlns:a16="http://schemas.microsoft.com/office/drawing/2014/main" id="{8FE8E500-7909-4129-AD11-1AACF813C5E4}"/>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4024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1751" y="657270"/>
            <a:ext cx="7024688"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2940" y="4249498"/>
            <a:ext cx="46672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685800" y="4722767"/>
            <a:ext cx="7924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a:p>
            <a:r>
              <a:rPr lang="en-US" altLang="en-US" dirty="0"/>
              <a:t>        </a:t>
            </a:r>
            <a:r>
              <a:rPr lang="en-US" altLang="en-US" dirty="0">
                <a:solidFill>
                  <a:schemeClr val="bg1"/>
                </a:solidFill>
              </a:rPr>
              <a:t>-</a:t>
            </a:r>
            <a:r>
              <a:rPr lang="en-US" altLang="en-US" dirty="0"/>
              <a:t> </a:t>
            </a:r>
            <a:r>
              <a:rPr lang="en-US" altLang="en-US" dirty="0">
                <a:solidFill>
                  <a:schemeClr val="bg1"/>
                </a:solidFill>
              </a:rPr>
              <a:t>several cases, especially for heavier nuclei, where the differences are </a:t>
            </a:r>
          </a:p>
          <a:p>
            <a:r>
              <a:rPr lang="en-US" altLang="en-US" dirty="0">
                <a:solidFill>
                  <a:schemeClr val="bg1"/>
                </a:solidFill>
              </a:rPr>
              <a:t>           of (10-40)%; again, for  238U our G2ᵛ value  is 3 times smaller than   </a:t>
            </a:r>
          </a:p>
          <a:p>
            <a:r>
              <a:rPr lang="en-US" altLang="en-US" dirty="0">
                <a:solidFill>
                  <a:schemeClr val="bg1"/>
                </a:solidFill>
              </a:rPr>
              <a:t>           KI result</a:t>
            </a:r>
          </a:p>
          <a:p>
            <a:r>
              <a:rPr lang="en-US" altLang="en-US" dirty="0">
                <a:solidFill>
                  <a:schemeClr val="bg1"/>
                </a:solidFill>
              </a:rPr>
              <a:t>        - notable differences with older results</a:t>
            </a:r>
          </a:p>
        </p:txBody>
      </p:sp>
      <p:sp>
        <p:nvSpPr>
          <p:cNvPr id="6" name="Rectangle 5">
            <a:extLst>
              <a:ext uri="{FF2B5EF4-FFF2-40B4-BE49-F238E27FC236}">
                <a16:creationId xmlns:a16="http://schemas.microsoft.com/office/drawing/2014/main" id="{BCD0BF2E-A310-4092-9F1C-E72F36C266C2}"/>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350968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47700"/>
            <a:ext cx="8240679"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F5722822-7344-4005-8BF8-FC7D6DA71DCA}"/>
              </a:ext>
            </a:extLst>
          </p:cNvPr>
          <p:cNvSpPr/>
          <p:nvPr/>
        </p:nvSpPr>
        <p:spPr>
          <a:xfrm>
            <a:off x="8241414" y="6282155"/>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48788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707" y="445665"/>
            <a:ext cx="10393260" cy="2185214"/>
          </a:xfrm>
          <a:prstGeom prst="rect">
            <a:avLst/>
          </a:prstGeom>
          <a:noFill/>
        </p:spPr>
        <p:txBody>
          <a:bodyPr wrap="square" rtlCol="0">
            <a:spAutoFit/>
          </a:bodyPr>
          <a:lstStyle/>
          <a:p>
            <a:r>
              <a:rPr lang="en-US" sz="2400" b="1" i="1" dirty="0">
                <a:solidFill>
                  <a:srgbClr val="7030A0"/>
                </a:solidFill>
              </a:rPr>
              <a:t>Computation of products</a:t>
            </a:r>
          </a:p>
          <a:p>
            <a:endParaRPr lang="en-US" sz="2400" b="1" dirty="0">
              <a:solidFill>
                <a:srgbClr val="FFC000"/>
              </a:solidFill>
            </a:endParaRPr>
          </a:p>
          <a:p>
            <a:r>
              <a:rPr lang="en-US" sz="2400" b="1" dirty="0">
                <a:solidFill>
                  <a:srgbClr val="FFC000"/>
                </a:solidFill>
              </a:rPr>
              <a:t> </a:t>
            </a:r>
            <a:r>
              <a:rPr lang="en-US" sz="2400" b="1" i="1" dirty="0">
                <a:solidFill>
                  <a:schemeClr val="bg1"/>
                </a:solidFill>
              </a:rPr>
              <a:t>[T</a:t>
            </a:r>
            <a:r>
              <a:rPr lang="en-US" sz="2400" b="1" i="1" baseline="30000" dirty="0">
                <a:solidFill>
                  <a:schemeClr val="bg1"/>
                </a:solidFill>
              </a:rPr>
              <a:t>0</a:t>
            </a:r>
            <a:r>
              <a:rPr lang="el-GR" sz="2400" b="1" i="1" baseline="30000" dirty="0">
                <a:solidFill>
                  <a:schemeClr val="bg1"/>
                </a:solidFill>
              </a:rPr>
              <a:t>ν</a:t>
            </a:r>
            <a:r>
              <a:rPr lang="en-US" sz="2400" b="1" i="1" dirty="0">
                <a:solidFill>
                  <a:schemeClr val="bg1"/>
                </a:solidFill>
              </a:rPr>
              <a:t>]</a:t>
            </a:r>
            <a:r>
              <a:rPr lang="ro-RO" sz="2400" b="1" i="1" baseline="-25000" dirty="0">
                <a:solidFill>
                  <a:schemeClr val="bg1"/>
                </a:solidFill>
              </a:rPr>
              <a:t>A</a:t>
            </a:r>
            <a:r>
              <a:rPr lang="en-US" sz="2400" b="1" i="1" baseline="30000" dirty="0">
                <a:solidFill>
                  <a:schemeClr val="bg1"/>
                </a:solidFill>
              </a:rPr>
              <a:t>-1  </a:t>
            </a:r>
            <a:r>
              <a:rPr lang="en-US" sz="2400" b="1" i="1" dirty="0">
                <a:solidFill>
                  <a:schemeClr val="bg1"/>
                </a:solidFill>
              </a:rPr>
              <a:t>= G</a:t>
            </a:r>
            <a:r>
              <a:rPr lang="en-US" sz="2400" b="1" i="1" baseline="30000" dirty="0">
                <a:solidFill>
                  <a:schemeClr val="bg1"/>
                </a:solidFill>
              </a:rPr>
              <a:t>0</a:t>
            </a:r>
            <a:r>
              <a:rPr lang="el-GR" sz="2400" b="1" i="1" baseline="30000" dirty="0">
                <a:solidFill>
                  <a:schemeClr val="bg1"/>
                </a:solidFill>
              </a:rPr>
              <a:t>ν</a:t>
            </a:r>
            <a:r>
              <a:rPr lang="en-US" sz="2400" b="1" i="1" dirty="0">
                <a:solidFill>
                  <a:schemeClr val="bg1"/>
                </a:solidFill>
              </a:rPr>
              <a:t> </a:t>
            </a:r>
            <a:r>
              <a:rPr lang="ro-RO" sz="2400" b="1" i="1" baseline="-25000" dirty="0">
                <a:solidFill>
                  <a:schemeClr val="bg1"/>
                </a:solidFill>
              </a:rPr>
              <a:t>A  </a:t>
            </a:r>
            <a:r>
              <a:rPr lang="en-US" sz="2400" b="1" i="1" dirty="0">
                <a:solidFill>
                  <a:schemeClr val="bg1"/>
                </a:solidFill>
              </a:rPr>
              <a:t>∙  g</a:t>
            </a:r>
            <a:r>
              <a:rPr lang="en-US" sz="2400" b="1" i="1" baseline="30000" dirty="0">
                <a:solidFill>
                  <a:schemeClr val="bg1"/>
                </a:solidFill>
              </a:rPr>
              <a:t>2</a:t>
            </a:r>
            <a:r>
              <a:rPr lang="en-US" sz="2400" b="1" i="1" baseline="-25000" dirty="0">
                <a:solidFill>
                  <a:schemeClr val="bg1"/>
                </a:solidFill>
              </a:rPr>
              <a:t>A</a:t>
            </a:r>
            <a:r>
              <a:rPr lang="ro-RO" sz="2400" b="1" i="1" dirty="0">
                <a:solidFill>
                  <a:schemeClr val="bg1"/>
                </a:solidFill>
              </a:rPr>
              <a:t> ∙</a:t>
            </a:r>
            <a:r>
              <a:rPr lang="en-US" sz="2400" b="1" i="1" dirty="0">
                <a:solidFill>
                  <a:schemeClr val="bg1"/>
                </a:solidFill>
              </a:rPr>
              <a:t>| M</a:t>
            </a:r>
            <a:r>
              <a:rPr lang="en-US" sz="2400" b="1" i="1" baseline="30000" dirty="0">
                <a:solidFill>
                  <a:schemeClr val="bg1"/>
                </a:solidFill>
              </a:rPr>
              <a:t>0</a:t>
            </a:r>
            <a:r>
              <a:rPr lang="el-GR" sz="2400" b="1" i="1" baseline="30000" dirty="0">
                <a:solidFill>
                  <a:schemeClr val="bg1"/>
                </a:solidFill>
              </a:rPr>
              <a:t>ν</a:t>
            </a:r>
            <a:r>
              <a:rPr lang="en-US" sz="2400" b="1" i="1" dirty="0">
                <a:solidFill>
                  <a:schemeClr val="bg1"/>
                </a:solidFill>
              </a:rPr>
              <a:t>|</a:t>
            </a:r>
            <a:r>
              <a:rPr lang="en-US" sz="2400" b="1" i="1" baseline="30000" dirty="0">
                <a:solidFill>
                  <a:schemeClr val="bg1"/>
                </a:solidFill>
              </a:rPr>
              <a:t>2 </a:t>
            </a:r>
            <a:r>
              <a:rPr lang="ro-RO" sz="2400" b="1" i="1" baseline="-25000" dirty="0">
                <a:solidFill>
                  <a:schemeClr val="bg1"/>
                </a:solidFill>
              </a:rPr>
              <a:t>A </a:t>
            </a:r>
            <a:r>
              <a:rPr lang="en-US" sz="2400" b="1" i="1" baseline="30000" dirty="0">
                <a:solidFill>
                  <a:schemeClr val="bg1"/>
                </a:solidFill>
              </a:rPr>
              <a:t> </a:t>
            </a:r>
            <a:r>
              <a:rPr lang="en-US" sz="2400" b="1" i="1" dirty="0">
                <a:solidFill>
                  <a:schemeClr val="bg1"/>
                </a:solidFill>
              </a:rPr>
              <a:t>∙ </a:t>
            </a:r>
            <a:r>
              <a:rPr lang="ro-RO" sz="2400" b="1" i="1" dirty="0">
                <a:solidFill>
                  <a:schemeClr val="bg1"/>
                </a:solidFill>
              </a:rPr>
              <a:t> </a:t>
            </a:r>
            <a:r>
              <a:rPr lang="en-US" sz="2400" b="1" i="1" dirty="0">
                <a:solidFill>
                  <a:schemeClr val="bg1"/>
                </a:solidFill>
              </a:rPr>
              <a:t>&lt;</a:t>
            </a:r>
            <a:r>
              <a:rPr lang="el-GR" sz="2400" b="1" i="1" dirty="0">
                <a:solidFill>
                  <a:schemeClr val="bg1"/>
                </a:solidFill>
              </a:rPr>
              <a:t>η</a:t>
            </a:r>
            <a:r>
              <a:rPr lang="en-US" sz="2400" b="1" i="1" dirty="0">
                <a:solidFill>
                  <a:schemeClr val="bg1"/>
                </a:solidFill>
              </a:rPr>
              <a:t>&gt;         [T</a:t>
            </a:r>
            <a:r>
              <a:rPr lang="en-US" sz="2400" b="1" i="1" baseline="30000" dirty="0">
                <a:solidFill>
                  <a:schemeClr val="bg1"/>
                </a:solidFill>
              </a:rPr>
              <a:t>2</a:t>
            </a:r>
            <a:r>
              <a:rPr lang="el-GR" sz="2400" b="1" i="1" baseline="30000" dirty="0">
                <a:solidFill>
                  <a:schemeClr val="bg1"/>
                </a:solidFill>
              </a:rPr>
              <a:t>ν</a:t>
            </a:r>
            <a:r>
              <a:rPr lang="en-US" sz="2400" b="1" i="1" dirty="0">
                <a:solidFill>
                  <a:schemeClr val="bg1"/>
                </a:solidFill>
              </a:rPr>
              <a:t>]</a:t>
            </a:r>
            <a:r>
              <a:rPr lang="ro-RO" sz="2400" b="1" i="1" baseline="-25000" dirty="0">
                <a:solidFill>
                  <a:schemeClr val="bg1"/>
                </a:solidFill>
              </a:rPr>
              <a:t>A</a:t>
            </a:r>
            <a:r>
              <a:rPr lang="en-US" sz="2400" b="1" i="1" baseline="30000" dirty="0">
                <a:solidFill>
                  <a:schemeClr val="bg1"/>
                </a:solidFill>
              </a:rPr>
              <a:t>-1  </a:t>
            </a:r>
            <a:r>
              <a:rPr lang="en-US" sz="2400" b="1" i="1" dirty="0">
                <a:solidFill>
                  <a:schemeClr val="bg1"/>
                </a:solidFill>
              </a:rPr>
              <a:t>= G</a:t>
            </a:r>
            <a:r>
              <a:rPr lang="en-US" sz="2400" b="1" i="1" baseline="30000" dirty="0">
                <a:solidFill>
                  <a:schemeClr val="bg1"/>
                </a:solidFill>
              </a:rPr>
              <a:t>2</a:t>
            </a:r>
            <a:r>
              <a:rPr lang="el-GR" sz="2400" b="1" i="1" baseline="30000" dirty="0">
                <a:solidFill>
                  <a:schemeClr val="bg1"/>
                </a:solidFill>
              </a:rPr>
              <a:t>ν</a:t>
            </a:r>
            <a:r>
              <a:rPr lang="ro-RO" sz="2400" b="1" i="1" baseline="-25000" dirty="0">
                <a:solidFill>
                  <a:schemeClr val="bg1"/>
                </a:solidFill>
              </a:rPr>
              <a:t>A  </a:t>
            </a:r>
            <a:r>
              <a:rPr lang="en-US" sz="2400" b="1" i="1" dirty="0">
                <a:solidFill>
                  <a:schemeClr val="bg1"/>
                </a:solidFill>
              </a:rPr>
              <a:t>∙ g</a:t>
            </a:r>
            <a:r>
              <a:rPr lang="en-US" sz="2400" b="1" i="1" baseline="30000" dirty="0">
                <a:solidFill>
                  <a:schemeClr val="bg1"/>
                </a:solidFill>
              </a:rPr>
              <a:t>2</a:t>
            </a:r>
            <a:r>
              <a:rPr lang="en-US" sz="2400" b="1" i="1" baseline="-25000" dirty="0">
                <a:solidFill>
                  <a:schemeClr val="bg1"/>
                </a:solidFill>
              </a:rPr>
              <a:t>A</a:t>
            </a:r>
            <a:r>
              <a:rPr lang="ro-RO" sz="2400" b="1" i="1" dirty="0">
                <a:solidFill>
                  <a:schemeClr val="bg1"/>
                </a:solidFill>
              </a:rPr>
              <a:t> </a:t>
            </a:r>
            <a:r>
              <a:rPr lang="en-US" sz="2400" b="1" i="1" dirty="0">
                <a:solidFill>
                  <a:schemeClr val="bg1"/>
                </a:solidFill>
              </a:rPr>
              <a:t> ∙ | M</a:t>
            </a:r>
            <a:r>
              <a:rPr lang="en-US" sz="2400" b="1" i="1" baseline="30000" dirty="0">
                <a:solidFill>
                  <a:schemeClr val="bg1"/>
                </a:solidFill>
              </a:rPr>
              <a:t>2</a:t>
            </a:r>
            <a:r>
              <a:rPr lang="el-GR" sz="2400" b="1" i="1" baseline="30000" dirty="0">
                <a:solidFill>
                  <a:schemeClr val="bg1"/>
                </a:solidFill>
              </a:rPr>
              <a:t>ν</a:t>
            </a:r>
            <a:r>
              <a:rPr lang="en-US" sz="2400" b="1" i="1" dirty="0">
                <a:solidFill>
                  <a:schemeClr val="bg1"/>
                </a:solidFill>
              </a:rPr>
              <a:t>|</a:t>
            </a:r>
            <a:r>
              <a:rPr lang="en-US" sz="2400" b="1" i="1" baseline="30000" dirty="0">
                <a:solidFill>
                  <a:schemeClr val="bg1"/>
                </a:solidFill>
              </a:rPr>
              <a:t>2 </a:t>
            </a:r>
            <a:r>
              <a:rPr lang="ro-RO" sz="2400" b="1" i="1" baseline="-25000" dirty="0">
                <a:solidFill>
                  <a:schemeClr val="bg1"/>
                </a:solidFill>
              </a:rPr>
              <a:t>A </a:t>
            </a:r>
            <a:r>
              <a:rPr lang="en-US" sz="2400" b="1" i="1" baseline="30000" dirty="0">
                <a:solidFill>
                  <a:schemeClr val="bg1"/>
                </a:solidFill>
              </a:rPr>
              <a:t> </a:t>
            </a:r>
            <a:endParaRPr lang="ro-RO" sz="2400" b="1" i="1" dirty="0">
              <a:solidFill>
                <a:schemeClr val="bg1"/>
              </a:solidFill>
            </a:endParaRPr>
          </a:p>
          <a:p>
            <a:endParaRPr lang="ro-RO" sz="2400" b="1" i="1" baseline="30000" dirty="0">
              <a:solidFill>
                <a:schemeClr val="bg1"/>
              </a:solidFill>
            </a:endParaRPr>
          </a:p>
          <a:p>
            <a:r>
              <a:rPr lang="en-US" sz="2400" b="1" i="1" dirty="0">
                <a:solidFill>
                  <a:schemeClr val="bg1"/>
                </a:solidFill>
              </a:rPr>
              <a:t> [T</a:t>
            </a:r>
            <a:r>
              <a:rPr lang="en-US" sz="2400" b="1" i="1" baseline="30000" dirty="0">
                <a:solidFill>
                  <a:schemeClr val="bg1"/>
                </a:solidFill>
              </a:rPr>
              <a:t>0</a:t>
            </a:r>
            <a:r>
              <a:rPr lang="el-GR" sz="2400" b="1" i="1" baseline="30000" dirty="0">
                <a:solidFill>
                  <a:schemeClr val="bg1"/>
                </a:solidFill>
              </a:rPr>
              <a:t>ν</a:t>
            </a:r>
            <a:r>
              <a:rPr lang="en-US" sz="2400" b="1" i="1" dirty="0">
                <a:solidFill>
                  <a:schemeClr val="bg1"/>
                </a:solidFill>
              </a:rPr>
              <a:t>]</a:t>
            </a:r>
            <a:r>
              <a:rPr lang="ro-RO" sz="2400" b="1" i="1" baseline="-25000" dirty="0">
                <a:solidFill>
                  <a:schemeClr val="bg1"/>
                </a:solidFill>
              </a:rPr>
              <a:t>B</a:t>
            </a:r>
            <a:r>
              <a:rPr lang="en-US" sz="2400" b="1" i="1" baseline="30000" dirty="0">
                <a:solidFill>
                  <a:schemeClr val="bg1"/>
                </a:solidFill>
              </a:rPr>
              <a:t>-1  </a:t>
            </a:r>
            <a:r>
              <a:rPr lang="en-US" sz="2400" b="1" i="1" dirty="0">
                <a:solidFill>
                  <a:schemeClr val="bg1"/>
                </a:solidFill>
              </a:rPr>
              <a:t>= G</a:t>
            </a:r>
            <a:r>
              <a:rPr lang="en-US" sz="2400" b="1" i="1" baseline="30000" dirty="0">
                <a:solidFill>
                  <a:schemeClr val="bg1"/>
                </a:solidFill>
              </a:rPr>
              <a:t>0</a:t>
            </a:r>
            <a:r>
              <a:rPr lang="el-GR" sz="2400" b="1" i="1" baseline="30000" dirty="0">
                <a:solidFill>
                  <a:schemeClr val="bg1"/>
                </a:solidFill>
              </a:rPr>
              <a:t>ν</a:t>
            </a:r>
            <a:r>
              <a:rPr lang="en-US" sz="2400" b="1" i="1" dirty="0">
                <a:solidFill>
                  <a:schemeClr val="bg1"/>
                </a:solidFill>
              </a:rPr>
              <a:t> </a:t>
            </a:r>
            <a:r>
              <a:rPr lang="en-US" sz="2400" b="1" i="1" baseline="-25000" dirty="0">
                <a:solidFill>
                  <a:schemeClr val="bg1"/>
                </a:solidFill>
              </a:rPr>
              <a:t>B</a:t>
            </a:r>
            <a:r>
              <a:rPr lang="ro-RO" sz="2400" b="1" i="1" baseline="-25000" dirty="0">
                <a:solidFill>
                  <a:schemeClr val="bg1"/>
                </a:solidFill>
              </a:rPr>
              <a:t>  </a:t>
            </a:r>
            <a:r>
              <a:rPr lang="en-US" sz="2400" b="1" i="1" dirty="0">
                <a:solidFill>
                  <a:schemeClr val="bg1"/>
                </a:solidFill>
              </a:rPr>
              <a:t>∙  g</a:t>
            </a:r>
            <a:r>
              <a:rPr lang="en-US" sz="2400" b="1" i="1" baseline="30000" dirty="0">
                <a:solidFill>
                  <a:schemeClr val="bg1"/>
                </a:solidFill>
              </a:rPr>
              <a:t>2</a:t>
            </a:r>
            <a:r>
              <a:rPr lang="en-US" sz="2400" b="1" i="1" baseline="-25000" dirty="0">
                <a:solidFill>
                  <a:schemeClr val="bg1"/>
                </a:solidFill>
              </a:rPr>
              <a:t>A</a:t>
            </a:r>
            <a:r>
              <a:rPr lang="ro-RO" sz="2400" b="1" i="1" dirty="0">
                <a:solidFill>
                  <a:schemeClr val="bg1"/>
                </a:solidFill>
              </a:rPr>
              <a:t> ∙</a:t>
            </a:r>
            <a:r>
              <a:rPr lang="en-US" sz="2400" b="1" i="1" dirty="0">
                <a:solidFill>
                  <a:schemeClr val="bg1"/>
                </a:solidFill>
              </a:rPr>
              <a:t>| M</a:t>
            </a:r>
            <a:r>
              <a:rPr lang="en-US" sz="2400" b="1" i="1" baseline="30000" dirty="0">
                <a:solidFill>
                  <a:schemeClr val="bg1"/>
                </a:solidFill>
              </a:rPr>
              <a:t>0</a:t>
            </a:r>
            <a:r>
              <a:rPr lang="el-GR" sz="2400" b="1" i="1" baseline="30000" dirty="0">
                <a:solidFill>
                  <a:schemeClr val="bg1"/>
                </a:solidFill>
              </a:rPr>
              <a:t>ν</a:t>
            </a:r>
            <a:r>
              <a:rPr lang="en-US" sz="2400" b="1" i="1" dirty="0">
                <a:solidFill>
                  <a:schemeClr val="bg1"/>
                </a:solidFill>
              </a:rPr>
              <a:t>|</a:t>
            </a:r>
            <a:r>
              <a:rPr lang="en-US" sz="2400" b="1" i="1" baseline="30000" dirty="0">
                <a:solidFill>
                  <a:schemeClr val="bg1"/>
                </a:solidFill>
              </a:rPr>
              <a:t>2 </a:t>
            </a:r>
            <a:r>
              <a:rPr lang="en-US" sz="2400" b="1" i="1" baseline="-25000" dirty="0">
                <a:solidFill>
                  <a:schemeClr val="bg1"/>
                </a:solidFill>
              </a:rPr>
              <a:t>B</a:t>
            </a:r>
            <a:r>
              <a:rPr lang="ro-RO" sz="2400" b="1" i="1" baseline="-25000" dirty="0">
                <a:solidFill>
                  <a:schemeClr val="bg1"/>
                </a:solidFill>
              </a:rPr>
              <a:t> </a:t>
            </a:r>
            <a:r>
              <a:rPr lang="en-US" sz="2400" b="1" i="1" baseline="30000" dirty="0">
                <a:solidFill>
                  <a:schemeClr val="bg1"/>
                </a:solidFill>
              </a:rPr>
              <a:t> </a:t>
            </a:r>
            <a:r>
              <a:rPr lang="en-US" sz="2400" b="1" i="1" dirty="0">
                <a:solidFill>
                  <a:schemeClr val="bg1"/>
                </a:solidFill>
              </a:rPr>
              <a:t>∙ </a:t>
            </a:r>
            <a:r>
              <a:rPr lang="ro-RO" sz="2400" b="1" i="1" dirty="0">
                <a:solidFill>
                  <a:schemeClr val="bg1"/>
                </a:solidFill>
              </a:rPr>
              <a:t> </a:t>
            </a:r>
            <a:r>
              <a:rPr lang="en-US" sz="2400" b="1" i="1" dirty="0">
                <a:solidFill>
                  <a:schemeClr val="bg1"/>
                </a:solidFill>
              </a:rPr>
              <a:t>&lt;</a:t>
            </a:r>
            <a:r>
              <a:rPr lang="el-GR" sz="2400" b="1" i="1" dirty="0">
                <a:solidFill>
                  <a:schemeClr val="bg1"/>
                </a:solidFill>
              </a:rPr>
              <a:t>η</a:t>
            </a:r>
            <a:r>
              <a:rPr lang="en-US" sz="2400" b="1" i="1" dirty="0">
                <a:solidFill>
                  <a:schemeClr val="bg1"/>
                </a:solidFill>
              </a:rPr>
              <a:t>&gt;         [T</a:t>
            </a:r>
            <a:r>
              <a:rPr lang="en-US" sz="2400" b="1" i="1" baseline="30000" dirty="0">
                <a:solidFill>
                  <a:schemeClr val="bg1"/>
                </a:solidFill>
              </a:rPr>
              <a:t>2</a:t>
            </a:r>
            <a:r>
              <a:rPr lang="el-GR" sz="2400" b="1" i="1" baseline="30000" dirty="0">
                <a:solidFill>
                  <a:schemeClr val="bg1"/>
                </a:solidFill>
              </a:rPr>
              <a:t>ν</a:t>
            </a:r>
            <a:r>
              <a:rPr lang="en-US" sz="2400" b="1" i="1" dirty="0">
                <a:solidFill>
                  <a:schemeClr val="bg1"/>
                </a:solidFill>
              </a:rPr>
              <a:t>]</a:t>
            </a:r>
            <a:r>
              <a:rPr lang="en-US" sz="2400" b="1" i="1" baseline="-25000" dirty="0">
                <a:solidFill>
                  <a:schemeClr val="bg1"/>
                </a:solidFill>
              </a:rPr>
              <a:t>B</a:t>
            </a:r>
            <a:r>
              <a:rPr lang="en-US" sz="2400" b="1" i="1" baseline="30000" dirty="0">
                <a:solidFill>
                  <a:schemeClr val="bg1"/>
                </a:solidFill>
              </a:rPr>
              <a:t>-1  </a:t>
            </a:r>
            <a:r>
              <a:rPr lang="en-US" sz="2400" b="1" i="1" dirty="0">
                <a:solidFill>
                  <a:schemeClr val="bg1"/>
                </a:solidFill>
              </a:rPr>
              <a:t>= G</a:t>
            </a:r>
            <a:r>
              <a:rPr lang="en-US" sz="2400" b="1" i="1" baseline="30000" dirty="0">
                <a:solidFill>
                  <a:schemeClr val="bg1"/>
                </a:solidFill>
              </a:rPr>
              <a:t>2</a:t>
            </a:r>
            <a:r>
              <a:rPr lang="el-GR" sz="2400" b="1" i="1" baseline="30000" dirty="0">
                <a:solidFill>
                  <a:schemeClr val="bg1"/>
                </a:solidFill>
              </a:rPr>
              <a:t>ν</a:t>
            </a:r>
            <a:r>
              <a:rPr lang="en-US" sz="2400" b="1" i="1" baseline="-25000" dirty="0">
                <a:solidFill>
                  <a:schemeClr val="bg1"/>
                </a:solidFill>
              </a:rPr>
              <a:t>B</a:t>
            </a:r>
            <a:r>
              <a:rPr lang="ro-RO" sz="2400" b="1" i="1" baseline="-25000" dirty="0">
                <a:solidFill>
                  <a:schemeClr val="bg1"/>
                </a:solidFill>
              </a:rPr>
              <a:t>  </a:t>
            </a:r>
            <a:r>
              <a:rPr lang="en-US" sz="2400" b="1" i="1" dirty="0">
                <a:solidFill>
                  <a:schemeClr val="bg1"/>
                </a:solidFill>
              </a:rPr>
              <a:t>∙ g</a:t>
            </a:r>
            <a:r>
              <a:rPr lang="en-US" sz="2400" b="1" i="1" baseline="30000" dirty="0">
                <a:solidFill>
                  <a:schemeClr val="bg1"/>
                </a:solidFill>
              </a:rPr>
              <a:t>2</a:t>
            </a:r>
            <a:r>
              <a:rPr lang="en-US" sz="2400" b="1" i="1" baseline="-25000" dirty="0">
                <a:solidFill>
                  <a:schemeClr val="bg1"/>
                </a:solidFill>
              </a:rPr>
              <a:t>A</a:t>
            </a:r>
            <a:r>
              <a:rPr lang="ro-RO" sz="2400" b="1" i="1" dirty="0">
                <a:solidFill>
                  <a:schemeClr val="bg1"/>
                </a:solidFill>
              </a:rPr>
              <a:t> </a:t>
            </a:r>
            <a:r>
              <a:rPr lang="en-US" sz="2400" b="1" i="1" dirty="0">
                <a:solidFill>
                  <a:schemeClr val="bg1"/>
                </a:solidFill>
              </a:rPr>
              <a:t> ∙ | M</a:t>
            </a:r>
            <a:r>
              <a:rPr lang="en-US" sz="2400" b="1" i="1" baseline="30000" dirty="0">
                <a:solidFill>
                  <a:schemeClr val="bg1"/>
                </a:solidFill>
              </a:rPr>
              <a:t>2</a:t>
            </a:r>
            <a:r>
              <a:rPr lang="el-GR" sz="2400" b="1" i="1" baseline="30000" dirty="0">
                <a:solidFill>
                  <a:schemeClr val="bg1"/>
                </a:solidFill>
              </a:rPr>
              <a:t>ν</a:t>
            </a:r>
            <a:r>
              <a:rPr lang="en-US" sz="2400" b="1" i="1" dirty="0">
                <a:solidFill>
                  <a:schemeClr val="bg1"/>
                </a:solidFill>
              </a:rPr>
              <a:t>|</a:t>
            </a:r>
            <a:r>
              <a:rPr lang="en-US" sz="2400" b="1" i="1" baseline="30000" dirty="0">
                <a:solidFill>
                  <a:schemeClr val="bg1"/>
                </a:solidFill>
              </a:rPr>
              <a:t>2 </a:t>
            </a:r>
            <a:r>
              <a:rPr lang="en-US" sz="2400" b="1" i="1" baseline="-25000" dirty="0">
                <a:solidFill>
                  <a:schemeClr val="bg1"/>
                </a:solidFill>
              </a:rPr>
              <a:t>B</a:t>
            </a:r>
            <a:r>
              <a:rPr lang="ro-RO" sz="2400" b="1" i="1" baseline="-25000" dirty="0">
                <a:solidFill>
                  <a:schemeClr val="bg1"/>
                </a:solidFill>
              </a:rPr>
              <a:t> </a:t>
            </a:r>
            <a:r>
              <a:rPr lang="en-US" sz="2400" b="1" i="1" baseline="30000" dirty="0">
                <a:solidFill>
                  <a:schemeClr val="bg1"/>
                </a:solidFill>
              </a:rPr>
              <a:t> </a:t>
            </a:r>
            <a:endParaRPr lang="ro-RO" sz="2400" b="1" i="1" dirty="0">
              <a:solidFill>
                <a:schemeClr val="bg1"/>
              </a:solidFill>
            </a:endParaRPr>
          </a:p>
          <a:p>
            <a:endParaRPr lang="ro-RO" sz="2400" b="1" dirty="0">
              <a:solidFill>
                <a:srgbClr val="FFC000"/>
              </a:solidFill>
            </a:endParaRPr>
          </a:p>
        </p:txBody>
      </p:sp>
      <p:sp>
        <p:nvSpPr>
          <p:cNvPr id="6" name="TextBox 3"/>
          <p:cNvSpPr txBox="1">
            <a:spLocks noChangeArrowheads="1"/>
          </p:cNvSpPr>
          <p:nvPr/>
        </p:nvSpPr>
        <p:spPr bwMode="auto">
          <a:xfrm>
            <a:off x="977899" y="2976794"/>
            <a:ext cx="1002006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srgbClr val="0070C0"/>
                </a:solidFill>
                <a:latin typeface="Arial" panose="020B0604020202020204" pitchFamily="34" charset="0"/>
                <a:cs typeface="Arial" panose="020B0604020202020204" pitchFamily="34" charset="0"/>
              </a:rPr>
              <a:t>Define products of </a:t>
            </a:r>
            <a:r>
              <a:rPr lang="en-GB" altLang="en-US" dirty="0">
                <a:solidFill>
                  <a:srgbClr val="0070C0"/>
                </a:solidFill>
                <a:latin typeface="Arial" panose="020B0604020202020204" pitchFamily="34" charset="0"/>
                <a:cs typeface="Arial" panose="020B0604020202020204" pitchFamily="34" charset="0"/>
              </a:rPr>
              <a:t>G</a:t>
            </a:r>
            <a:r>
              <a:rPr lang="en-GB" altLang="en-US" baseline="30000" dirty="0">
                <a:solidFill>
                  <a:srgbClr val="0070C0"/>
                </a:solidFill>
                <a:latin typeface="Arial" panose="020B0604020202020204" pitchFamily="34" charset="0"/>
                <a:cs typeface="Arial" panose="020B0604020202020204" pitchFamily="34" charset="0"/>
              </a:rPr>
              <a:t>(2,0)ν</a:t>
            </a:r>
            <a:r>
              <a:rPr lang="en-GB" altLang="en-US" dirty="0">
                <a:solidFill>
                  <a:srgbClr val="0070C0"/>
                </a:solidFill>
                <a:latin typeface="Arial" panose="020B0604020202020204" pitchFamily="34" charset="0"/>
                <a:cs typeface="Arial" panose="020B0604020202020204" pitchFamily="34" charset="0"/>
              </a:rPr>
              <a:t> x |M(</a:t>
            </a:r>
            <a:r>
              <a:rPr lang="en-GB" altLang="en-US" baseline="30000" dirty="0">
                <a:solidFill>
                  <a:srgbClr val="0070C0"/>
                </a:solidFill>
                <a:latin typeface="Arial" panose="020B0604020202020204" pitchFamily="34" charset="0"/>
                <a:cs typeface="Arial" panose="020B0604020202020204" pitchFamily="34" charset="0"/>
              </a:rPr>
              <a:t>2,0)ν</a:t>
            </a:r>
            <a:r>
              <a:rPr lang="en-GB" altLang="en-US" dirty="0">
                <a:solidFill>
                  <a:srgbClr val="0070C0"/>
                </a:solidFill>
                <a:latin typeface="Arial" panose="020B0604020202020204" pitchFamily="34" charset="0"/>
                <a:cs typeface="Arial" panose="020B0604020202020204" pitchFamily="34" charset="0"/>
              </a:rPr>
              <a:t>|</a:t>
            </a:r>
            <a:r>
              <a:rPr lang="en-GB" altLang="en-US" baseline="30000" dirty="0">
                <a:solidFill>
                  <a:srgbClr val="0070C0"/>
                </a:solidFill>
                <a:latin typeface="Arial" panose="020B0604020202020204" pitchFamily="34" charset="0"/>
                <a:cs typeface="Arial" panose="020B0604020202020204" pitchFamily="34" charset="0"/>
              </a:rPr>
              <a:t>2  </a:t>
            </a:r>
            <a:r>
              <a:rPr lang="en-GB" altLang="en-US" dirty="0">
                <a:solidFill>
                  <a:srgbClr val="0070C0"/>
                </a:solidFill>
                <a:latin typeface="Arial" panose="020B0604020202020204" pitchFamily="34" charset="0"/>
                <a:cs typeface="Arial" panose="020B0604020202020204" pitchFamily="34" charset="0"/>
              </a:rPr>
              <a:t>and calculate them at once, and with the same nuclear   </a:t>
            </a:r>
          </a:p>
          <a:p>
            <a:r>
              <a:rPr lang="en-GB" altLang="en-US" dirty="0">
                <a:solidFill>
                  <a:srgbClr val="0070C0"/>
                </a:solidFill>
                <a:latin typeface="Arial" panose="020B0604020202020204" pitchFamily="34" charset="0"/>
                <a:cs typeface="Arial" panose="020B0604020202020204" pitchFamily="34" charset="0"/>
              </a:rPr>
              <a:t>parameters and using an (eventual) consensus on the nuclear approximations  involved in calculation as: FNS, SRC, higher order terms in nuclear current expression, etc.    </a:t>
            </a:r>
            <a:endParaRPr lang="en-US" altLang="en-US" dirty="0">
              <a:solidFill>
                <a:srgbClr val="0070C0"/>
              </a:solidFill>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GB" altLang="en-US" i="1" dirty="0">
                <a:solidFill>
                  <a:srgbClr val="A52A2A"/>
                </a:solidFill>
                <a:latin typeface="Arial" panose="020B0604020202020204" pitchFamily="34" charset="0"/>
                <a:cs typeface="Arial" panose="020B0604020202020204" pitchFamily="34" charset="0"/>
              </a:rPr>
              <a:t>2νββ                                  P</a:t>
            </a:r>
            <a:r>
              <a:rPr lang="en-GB" altLang="en-US" i="1" baseline="30000" dirty="0">
                <a:solidFill>
                  <a:srgbClr val="A52A2A"/>
                </a:solidFill>
                <a:latin typeface="Arial" panose="020B0604020202020204" pitchFamily="34" charset="0"/>
                <a:cs typeface="Arial" panose="020B0604020202020204" pitchFamily="34" charset="0"/>
              </a:rPr>
              <a:t>2</a:t>
            </a:r>
            <a:r>
              <a:rPr lang="el-GR" altLang="en-US" i="1" baseline="30000" dirty="0">
                <a:solidFill>
                  <a:srgbClr val="A52A2A"/>
                </a:solidFill>
                <a:latin typeface="Arial" panose="020B0604020202020204" pitchFamily="34" charset="0"/>
                <a:cs typeface="Arial" panose="020B0604020202020204" pitchFamily="34" charset="0"/>
              </a:rPr>
              <a:t>ν</a:t>
            </a:r>
            <a:r>
              <a:rPr lang="en-GB" altLang="en-US" i="1" dirty="0">
                <a:solidFill>
                  <a:srgbClr val="A52A2A"/>
                </a:solidFill>
                <a:latin typeface="Arial" panose="020B0604020202020204" pitchFamily="34" charset="0"/>
                <a:cs typeface="Arial" panose="020B0604020202020204" pitchFamily="34" charset="0"/>
              </a:rPr>
              <a:t>  </a:t>
            </a:r>
            <a:r>
              <a:rPr lang="en-GB" altLang="en-US" baseline="30000" dirty="0">
                <a:solidFill>
                  <a:srgbClr val="A52A2A"/>
                </a:solidFill>
                <a:latin typeface="Arial" panose="020B0604020202020204" pitchFamily="34" charset="0"/>
                <a:cs typeface="Arial" panose="020B0604020202020204" pitchFamily="34" charset="0"/>
              </a:rPr>
              <a:t>=</a:t>
            </a:r>
            <a:r>
              <a:rPr lang="en-GB" altLang="en-US" dirty="0">
                <a:solidFill>
                  <a:srgbClr val="A52A2A"/>
                </a:solidFill>
                <a:latin typeface="Arial" panose="020B0604020202020204" pitchFamily="34" charset="0"/>
                <a:cs typeface="Arial" panose="020B0604020202020204" pitchFamily="34" charset="0"/>
              </a:rPr>
              <a:t> G</a:t>
            </a:r>
            <a:r>
              <a:rPr lang="en-GB" altLang="en-US" baseline="30000" dirty="0">
                <a:solidFill>
                  <a:srgbClr val="A52A2A"/>
                </a:solidFill>
                <a:latin typeface="Arial" panose="020B0604020202020204" pitchFamily="34" charset="0"/>
                <a:cs typeface="Arial" panose="020B0604020202020204" pitchFamily="34" charset="0"/>
              </a:rPr>
              <a:t>2ν</a:t>
            </a:r>
            <a:r>
              <a:rPr lang="en-GB" altLang="en-US" dirty="0">
                <a:solidFill>
                  <a:srgbClr val="A52A2A"/>
                </a:solidFill>
                <a:latin typeface="Arial" panose="020B0604020202020204" pitchFamily="34" charset="0"/>
                <a:cs typeface="Arial" panose="020B0604020202020204" pitchFamily="34" charset="0"/>
              </a:rPr>
              <a:t> x  |m</a:t>
            </a:r>
            <a:r>
              <a:rPr lang="en-GB" altLang="en-US" baseline="-25000" dirty="0">
                <a:solidFill>
                  <a:srgbClr val="A52A2A"/>
                </a:solidFill>
                <a:latin typeface="Arial" panose="020B0604020202020204" pitchFamily="34" charset="0"/>
                <a:cs typeface="Arial" panose="020B0604020202020204" pitchFamily="34" charset="0"/>
              </a:rPr>
              <a:t>e</a:t>
            </a:r>
            <a:r>
              <a:rPr lang="en-GB" altLang="en-US" dirty="0">
                <a:solidFill>
                  <a:srgbClr val="A52A2A"/>
                </a:solidFill>
                <a:latin typeface="Arial" panose="020B0604020202020204" pitchFamily="34" charset="0"/>
                <a:cs typeface="Arial" panose="020B0604020202020204" pitchFamily="34" charset="0"/>
              </a:rPr>
              <a:t>c</a:t>
            </a:r>
            <a:r>
              <a:rPr lang="en-GB" altLang="en-US" baseline="30000" dirty="0">
                <a:solidFill>
                  <a:srgbClr val="A52A2A"/>
                </a:solidFill>
                <a:latin typeface="Arial" panose="020B0604020202020204" pitchFamily="34" charset="0"/>
                <a:cs typeface="Arial" panose="020B0604020202020204" pitchFamily="34" charset="0"/>
              </a:rPr>
              <a:t>2 </a:t>
            </a:r>
            <a:r>
              <a:rPr lang="en-GB" altLang="en-US" dirty="0">
                <a:solidFill>
                  <a:srgbClr val="A52A2A"/>
                </a:solidFill>
                <a:latin typeface="Arial" panose="020B0604020202020204" pitchFamily="34" charset="0"/>
                <a:cs typeface="Arial" panose="020B0604020202020204" pitchFamily="34" charset="0"/>
              </a:rPr>
              <a:t> M</a:t>
            </a:r>
            <a:r>
              <a:rPr lang="en-GB" altLang="en-US" baseline="30000" dirty="0">
                <a:solidFill>
                  <a:srgbClr val="A52A2A"/>
                </a:solidFill>
                <a:latin typeface="Arial" panose="020B0604020202020204" pitchFamily="34" charset="0"/>
                <a:cs typeface="Arial" panose="020B0604020202020204" pitchFamily="34" charset="0"/>
              </a:rPr>
              <a:t>2ν</a:t>
            </a:r>
            <a:r>
              <a:rPr lang="en-GB" altLang="en-US" dirty="0">
                <a:solidFill>
                  <a:srgbClr val="A52A2A"/>
                </a:solidFill>
                <a:latin typeface="Arial" panose="020B0604020202020204" pitchFamily="34" charset="0"/>
                <a:cs typeface="Arial" panose="020B0604020202020204" pitchFamily="34" charset="0"/>
              </a:rPr>
              <a:t>|</a:t>
            </a:r>
            <a:r>
              <a:rPr lang="en-GB" altLang="en-US" baseline="30000" dirty="0">
                <a:solidFill>
                  <a:srgbClr val="A52A2A"/>
                </a:solidFill>
                <a:latin typeface="Arial" panose="020B0604020202020204" pitchFamily="34" charset="0"/>
                <a:cs typeface="Arial" panose="020B0604020202020204" pitchFamily="34" charset="0"/>
              </a:rPr>
              <a:t>2                                                      </a:t>
            </a:r>
            <a:r>
              <a:rPr lang="en-GB" altLang="en-US" i="1" dirty="0">
                <a:solidFill>
                  <a:srgbClr val="A52A2A"/>
                </a:solidFill>
                <a:latin typeface="Arial" panose="020B0604020202020204" pitchFamily="34" charset="0"/>
                <a:cs typeface="Arial" panose="020B0604020202020204" pitchFamily="34" charset="0"/>
              </a:rPr>
              <a:t>dimension= </a:t>
            </a:r>
            <a:r>
              <a:rPr lang="en-GB" altLang="en-US" dirty="0">
                <a:solidFill>
                  <a:srgbClr val="A52A2A"/>
                </a:solidFill>
                <a:latin typeface="Arial" panose="020B0604020202020204" pitchFamily="34" charset="0"/>
                <a:cs typeface="Arial" panose="020B0604020202020204" pitchFamily="34" charset="0"/>
              </a:rPr>
              <a:t>[yr</a:t>
            </a:r>
            <a:r>
              <a:rPr lang="en-GB" altLang="en-US" baseline="30000" dirty="0">
                <a:solidFill>
                  <a:srgbClr val="A52A2A"/>
                </a:solidFill>
                <a:latin typeface="Arial" panose="020B0604020202020204" pitchFamily="34" charset="0"/>
                <a:cs typeface="Arial" panose="020B0604020202020204" pitchFamily="34" charset="0"/>
              </a:rPr>
              <a:t>-1</a:t>
            </a:r>
            <a:r>
              <a:rPr lang="en-GB" altLang="en-US" dirty="0">
                <a:solidFill>
                  <a:srgbClr val="A52A2A"/>
                </a:solidFill>
                <a:latin typeface="Arial" panose="020B0604020202020204" pitchFamily="34" charset="0"/>
                <a:cs typeface="Arial" panose="020B0604020202020204" pitchFamily="34" charset="0"/>
              </a:rPr>
              <a:t>] </a:t>
            </a:r>
          </a:p>
          <a:p>
            <a:r>
              <a:rPr lang="en-GB" altLang="en-US" dirty="0">
                <a:solidFill>
                  <a:srgbClr val="A52A2A"/>
                </a:solidFill>
                <a:latin typeface="Arial" panose="020B0604020202020204" pitchFamily="34" charset="0"/>
                <a:cs typeface="Arial" panose="020B0604020202020204" pitchFamily="34" charset="0"/>
              </a:rPr>
              <a:t>                                           </a:t>
            </a:r>
          </a:p>
          <a:p>
            <a:r>
              <a:rPr lang="en-GB" altLang="en-US" dirty="0">
                <a:solidFill>
                  <a:srgbClr val="A52A2A"/>
                </a:solidFill>
                <a:latin typeface="Arial" panose="020B0604020202020204" pitchFamily="34" charset="0"/>
                <a:cs typeface="Arial" panose="020B0604020202020204" pitchFamily="34" charset="0"/>
              </a:rPr>
              <a:t>                                           [T</a:t>
            </a:r>
            <a:r>
              <a:rPr lang="en-GB" altLang="en-US" baseline="30000" dirty="0">
                <a:solidFill>
                  <a:srgbClr val="A52A2A"/>
                </a:solidFill>
                <a:latin typeface="Arial" panose="020B0604020202020204" pitchFamily="34" charset="0"/>
                <a:cs typeface="Arial" panose="020B0604020202020204" pitchFamily="34" charset="0"/>
              </a:rPr>
              <a:t>2ν</a:t>
            </a:r>
            <a:r>
              <a:rPr lang="en-GB" altLang="en-US" dirty="0">
                <a:solidFill>
                  <a:srgbClr val="A52A2A"/>
                </a:solidFill>
                <a:latin typeface="Arial" panose="020B0604020202020204" pitchFamily="34" charset="0"/>
                <a:cs typeface="Arial" panose="020B0604020202020204" pitchFamily="34" charset="0"/>
              </a:rPr>
              <a:t>]</a:t>
            </a:r>
            <a:r>
              <a:rPr lang="en-GB" altLang="en-US" baseline="30000" dirty="0">
                <a:solidFill>
                  <a:srgbClr val="A52A2A"/>
                </a:solidFill>
                <a:latin typeface="Arial" panose="020B0604020202020204" pitchFamily="34" charset="0"/>
                <a:cs typeface="Arial" panose="020B0604020202020204" pitchFamily="34" charset="0"/>
              </a:rPr>
              <a:t>-1</a:t>
            </a:r>
            <a:r>
              <a:rPr lang="en-GB" altLang="en-US" dirty="0">
                <a:solidFill>
                  <a:srgbClr val="A52A2A"/>
                </a:solidFill>
                <a:latin typeface="Arial" panose="020B0604020202020204" pitchFamily="34" charset="0"/>
                <a:cs typeface="Arial" panose="020B0604020202020204" pitchFamily="34" charset="0"/>
              </a:rPr>
              <a:t> = (g</a:t>
            </a:r>
            <a:r>
              <a:rPr lang="en-GB" altLang="en-US" baseline="30000" dirty="0">
                <a:solidFill>
                  <a:srgbClr val="A52A2A"/>
                </a:solidFill>
                <a:latin typeface="Arial" panose="020B0604020202020204" pitchFamily="34" charset="0"/>
                <a:cs typeface="Arial" panose="020B0604020202020204" pitchFamily="34" charset="0"/>
              </a:rPr>
              <a:t>2</a:t>
            </a:r>
            <a:r>
              <a:rPr lang="el-GR" altLang="en-US" baseline="30000" dirty="0">
                <a:solidFill>
                  <a:srgbClr val="A52A2A"/>
                </a:solidFill>
                <a:latin typeface="Arial" panose="020B0604020202020204" pitchFamily="34" charset="0"/>
                <a:cs typeface="Arial" panose="020B0604020202020204" pitchFamily="34" charset="0"/>
              </a:rPr>
              <a:t>ν</a:t>
            </a:r>
            <a:r>
              <a:rPr lang="en-GB" altLang="en-US" baseline="-25000" dirty="0" err="1">
                <a:solidFill>
                  <a:srgbClr val="A52A2A"/>
                </a:solidFill>
                <a:latin typeface="Arial" panose="020B0604020202020204" pitchFamily="34" charset="0"/>
                <a:cs typeface="Arial" panose="020B0604020202020204" pitchFamily="34" charset="0"/>
              </a:rPr>
              <a:t>A,eff</a:t>
            </a:r>
            <a:r>
              <a:rPr lang="en-GB" altLang="en-US" dirty="0">
                <a:solidFill>
                  <a:srgbClr val="A52A2A"/>
                </a:solidFill>
                <a:latin typeface="Arial" panose="020B0604020202020204" pitchFamily="34" charset="0"/>
                <a:cs typeface="Arial" panose="020B0604020202020204" pitchFamily="34" charset="0"/>
              </a:rPr>
              <a:t> )</a:t>
            </a:r>
            <a:r>
              <a:rPr lang="en-GB" altLang="en-US" baseline="30000" dirty="0">
                <a:solidFill>
                  <a:srgbClr val="A52A2A"/>
                </a:solidFill>
                <a:latin typeface="Arial" panose="020B0604020202020204" pitchFamily="34" charset="0"/>
                <a:cs typeface="Arial" panose="020B0604020202020204" pitchFamily="34" charset="0"/>
              </a:rPr>
              <a:t>4 </a:t>
            </a:r>
            <a:r>
              <a:rPr lang="en-GB" altLang="en-US" dirty="0">
                <a:solidFill>
                  <a:srgbClr val="A52A2A"/>
                </a:solidFill>
                <a:latin typeface="Arial" panose="020B0604020202020204" pitchFamily="34" charset="0"/>
                <a:cs typeface="Arial" panose="020B0604020202020204" pitchFamily="34" charset="0"/>
              </a:rPr>
              <a:t> x  </a:t>
            </a:r>
            <a:r>
              <a:rPr lang="en-GB" altLang="en-US" b="1" i="1" dirty="0">
                <a:solidFill>
                  <a:srgbClr val="A52A2A"/>
                </a:solidFill>
                <a:latin typeface="Arial" panose="020B0604020202020204" pitchFamily="34" charset="0"/>
                <a:cs typeface="Arial" panose="020B0604020202020204" pitchFamily="34" charset="0"/>
              </a:rPr>
              <a:t>P </a:t>
            </a:r>
            <a:r>
              <a:rPr lang="en-GB" altLang="en-US" b="1" i="1" baseline="30000" dirty="0">
                <a:solidFill>
                  <a:srgbClr val="A52A2A"/>
                </a:solidFill>
                <a:latin typeface="Arial" panose="020B0604020202020204" pitchFamily="34" charset="0"/>
                <a:cs typeface="Arial" panose="020B0604020202020204" pitchFamily="34" charset="0"/>
              </a:rPr>
              <a:t>2</a:t>
            </a:r>
            <a:r>
              <a:rPr lang="el-GR" altLang="en-US" b="1" i="1" baseline="30000" dirty="0">
                <a:solidFill>
                  <a:srgbClr val="A52A2A"/>
                </a:solidFill>
                <a:latin typeface="Arial" panose="020B0604020202020204" pitchFamily="34" charset="0"/>
                <a:cs typeface="Arial" panose="020B0604020202020204" pitchFamily="34" charset="0"/>
              </a:rPr>
              <a:t>ν</a:t>
            </a:r>
            <a:endParaRPr lang="en-GB" altLang="en-US" dirty="0">
              <a:solidFill>
                <a:srgbClr val="A52A2A"/>
              </a:solidFill>
              <a:latin typeface="Arial" panose="020B0604020202020204" pitchFamily="34" charset="0"/>
              <a:cs typeface="Arial" panose="020B0604020202020204" pitchFamily="34" charset="0"/>
            </a:endParaRPr>
          </a:p>
          <a:p>
            <a:r>
              <a:rPr lang="en-GB" altLang="en-US" baseline="30000" dirty="0">
                <a:solidFill>
                  <a:srgbClr val="A52A2A"/>
                </a:solidFill>
                <a:latin typeface="Arial" panose="020B0604020202020204" pitchFamily="34" charset="0"/>
                <a:cs typeface="Arial" panose="020B0604020202020204" pitchFamily="34" charset="0"/>
              </a:rPr>
              <a:t>    </a:t>
            </a:r>
          </a:p>
          <a:p>
            <a:r>
              <a:rPr lang="en-GB" altLang="en-US" baseline="30000" dirty="0">
                <a:solidFill>
                  <a:srgbClr val="A52A2A"/>
                </a:solidFill>
                <a:latin typeface="Arial" panose="020B0604020202020204" pitchFamily="34" charset="0"/>
                <a:cs typeface="Arial" panose="020B0604020202020204" pitchFamily="34" charset="0"/>
              </a:rPr>
              <a:t>                                                                  </a:t>
            </a:r>
          </a:p>
          <a:p>
            <a:endParaRPr lang="en-GB" altLang="en-US" baseline="30000" dirty="0">
              <a:solidFill>
                <a:srgbClr val="A52A2A"/>
              </a:solidFill>
              <a:latin typeface="Arial" panose="020B0604020202020204" pitchFamily="34" charset="0"/>
              <a:cs typeface="Arial" panose="020B0604020202020204" pitchFamily="34" charset="0"/>
            </a:endParaRPr>
          </a:p>
          <a:p>
            <a:pPr>
              <a:lnSpc>
                <a:spcPct val="150000"/>
              </a:lnSpc>
            </a:pPr>
            <a:r>
              <a:rPr lang="en-GB" altLang="en-US" i="1" dirty="0">
                <a:solidFill>
                  <a:srgbClr val="A52A2A"/>
                </a:solidFill>
                <a:latin typeface="Arial" panose="020B0604020202020204" pitchFamily="34" charset="0"/>
                <a:cs typeface="Arial" panose="020B0604020202020204" pitchFamily="34" charset="0"/>
              </a:rPr>
              <a:t>0νββ                                  P</a:t>
            </a:r>
            <a:r>
              <a:rPr lang="en-GB" altLang="en-US" i="1" baseline="30000" dirty="0">
                <a:solidFill>
                  <a:srgbClr val="A52A2A"/>
                </a:solidFill>
                <a:latin typeface="Arial" panose="020B0604020202020204" pitchFamily="34" charset="0"/>
                <a:cs typeface="Arial" panose="020B0604020202020204" pitchFamily="34" charset="0"/>
              </a:rPr>
              <a:t>2</a:t>
            </a:r>
            <a:r>
              <a:rPr lang="el-GR" altLang="en-US" i="1" baseline="30000" dirty="0">
                <a:solidFill>
                  <a:srgbClr val="A52A2A"/>
                </a:solidFill>
                <a:latin typeface="Arial" panose="020B0604020202020204" pitchFamily="34" charset="0"/>
                <a:cs typeface="Arial" panose="020B0604020202020204" pitchFamily="34" charset="0"/>
              </a:rPr>
              <a:t>ν</a:t>
            </a:r>
            <a:r>
              <a:rPr lang="en-US" altLang="en-US" i="1" baseline="-25000" dirty="0">
                <a:solidFill>
                  <a:srgbClr val="A52A2A"/>
                </a:solidFill>
                <a:latin typeface="Arial" panose="020B0604020202020204" pitchFamily="34" charset="0"/>
                <a:cs typeface="Arial" panose="020B0604020202020204" pitchFamily="34" charset="0"/>
              </a:rPr>
              <a:t>l</a:t>
            </a:r>
            <a:r>
              <a:rPr lang="en-GB" altLang="en-US" i="1" dirty="0">
                <a:solidFill>
                  <a:srgbClr val="A52A2A"/>
                </a:solidFill>
                <a:latin typeface="Arial" panose="020B0604020202020204" pitchFamily="34" charset="0"/>
                <a:cs typeface="Arial" panose="020B0604020202020204" pitchFamily="34" charset="0"/>
              </a:rPr>
              <a:t>  </a:t>
            </a:r>
            <a:r>
              <a:rPr lang="en-GB" altLang="en-US" baseline="30000" dirty="0">
                <a:solidFill>
                  <a:srgbClr val="A52A2A"/>
                </a:solidFill>
                <a:latin typeface="Arial" panose="020B0604020202020204" pitchFamily="34" charset="0"/>
                <a:cs typeface="Arial" panose="020B0604020202020204" pitchFamily="34" charset="0"/>
              </a:rPr>
              <a:t>=</a:t>
            </a:r>
            <a:r>
              <a:rPr lang="en-GB" altLang="en-US" dirty="0">
                <a:solidFill>
                  <a:srgbClr val="A52A2A"/>
                </a:solidFill>
                <a:latin typeface="Arial" panose="020B0604020202020204" pitchFamily="34" charset="0"/>
                <a:cs typeface="Arial" panose="020B0604020202020204" pitchFamily="34" charset="0"/>
              </a:rPr>
              <a:t> G</a:t>
            </a:r>
            <a:r>
              <a:rPr lang="en-GB" altLang="en-US" baseline="30000" dirty="0">
                <a:solidFill>
                  <a:srgbClr val="A52A2A"/>
                </a:solidFill>
                <a:latin typeface="Arial" panose="020B0604020202020204" pitchFamily="34" charset="0"/>
                <a:cs typeface="Arial" panose="020B0604020202020204" pitchFamily="34" charset="0"/>
              </a:rPr>
              <a:t>0ν</a:t>
            </a:r>
            <a:r>
              <a:rPr lang="en-GB" altLang="en-US" dirty="0">
                <a:solidFill>
                  <a:srgbClr val="A52A2A"/>
                </a:solidFill>
                <a:latin typeface="Arial" panose="020B0604020202020204" pitchFamily="34" charset="0"/>
                <a:cs typeface="Arial" panose="020B0604020202020204" pitchFamily="34" charset="0"/>
              </a:rPr>
              <a:t> x  |M</a:t>
            </a:r>
            <a:r>
              <a:rPr lang="en-GB" altLang="en-US" baseline="30000" dirty="0">
                <a:solidFill>
                  <a:srgbClr val="A52A2A"/>
                </a:solidFill>
                <a:latin typeface="Arial" panose="020B0604020202020204" pitchFamily="34" charset="0"/>
                <a:cs typeface="Arial" panose="020B0604020202020204" pitchFamily="34" charset="0"/>
              </a:rPr>
              <a:t>0ν</a:t>
            </a:r>
            <a:r>
              <a:rPr lang="en-GB" altLang="en-US" baseline="-25000" dirty="0">
                <a:solidFill>
                  <a:srgbClr val="A52A2A"/>
                </a:solidFill>
                <a:latin typeface="Arial" panose="020B0604020202020204" pitchFamily="34" charset="0"/>
                <a:cs typeface="Arial" panose="020B0604020202020204" pitchFamily="34" charset="0"/>
              </a:rPr>
              <a:t>l</a:t>
            </a:r>
            <a:r>
              <a:rPr lang="en-GB" altLang="en-US" dirty="0">
                <a:solidFill>
                  <a:srgbClr val="A52A2A"/>
                </a:solidFill>
                <a:latin typeface="Arial" panose="020B0604020202020204" pitchFamily="34" charset="0"/>
                <a:cs typeface="Arial" panose="020B0604020202020204" pitchFamily="34" charset="0"/>
              </a:rPr>
              <a:t>|</a:t>
            </a:r>
            <a:r>
              <a:rPr lang="en-GB" altLang="en-US" baseline="30000" dirty="0">
                <a:solidFill>
                  <a:srgbClr val="A52A2A"/>
                </a:solidFill>
                <a:latin typeface="Arial" panose="020B0604020202020204" pitchFamily="34" charset="0"/>
                <a:cs typeface="Arial" panose="020B0604020202020204" pitchFamily="34" charset="0"/>
              </a:rPr>
              <a:t>2  </a:t>
            </a:r>
            <a:r>
              <a:rPr lang="en-GB" altLang="en-US" dirty="0">
                <a:solidFill>
                  <a:srgbClr val="A52A2A"/>
                </a:solidFill>
                <a:latin typeface="Arial" panose="020B0604020202020204" pitchFamily="34" charset="0"/>
                <a:cs typeface="Arial" panose="020B0604020202020204" pitchFamily="34" charset="0"/>
              </a:rPr>
              <a:t>,      l = mechanism;</a:t>
            </a:r>
            <a:r>
              <a:rPr lang="en-GB" altLang="en-US" baseline="30000" dirty="0">
                <a:solidFill>
                  <a:srgbClr val="A52A2A"/>
                </a:solidFill>
                <a:latin typeface="Arial" panose="020B0604020202020204" pitchFamily="34" charset="0"/>
                <a:cs typeface="Arial" panose="020B0604020202020204" pitchFamily="34" charset="0"/>
              </a:rPr>
              <a:t>                    </a:t>
            </a:r>
            <a:r>
              <a:rPr lang="en-GB" altLang="en-US" i="1" dirty="0">
                <a:solidFill>
                  <a:srgbClr val="A52A2A"/>
                </a:solidFill>
                <a:latin typeface="Arial" panose="020B0604020202020204" pitchFamily="34" charset="0"/>
                <a:cs typeface="Arial" panose="020B0604020202020204" pitchFamily="34" charset="0"/>
              </a:rPr>
              <a:t>dimension= </a:t>
            </a:r>
            <a:r>
              <a:rPr lang="en-GB" altLang="en-US" dirty="0">
                <a:solidFill>
                  <a:srgbClr val="A52A2A"/>
                </a:solidFill>
                <a:latin typeface="Arial" panose="020B0604020202020204" pitchFamily="34" charset="0"/>
                <a:cs typeface="Arial" panose="020B0604020202020204" pitchFamily="34" charset="0"/>
              </a:rPr>
              <a:t>[yr</a:t>
            </a:r>
            <a:r>
              <a:rPr lang="en-GB" altLang="en-US" baseline="30000" dirty="0">
                <a:solidFill>
                  <a:srgbClr val="A52A2A"/>
                </a:solidFill>
                <a:latin typeface="Arial" panose="020B0604020202020204" pitchFamily="34" charset="0"/>
                <a:cs typeface="Arial" panose="020B0604020202020204" pitchFamily="34" charset="0"/>
              </a:rPr>
              <a:t>-1</a:t>
            </a:r>
            <a:r>
              <a:rPr lang="en-GB" altLang="en-US" dirty="0">
                <a:solidFill>
                  <a:srgbClr val="A52A2A"/>
                </a:solidFill>
                <a:latin typeface="Arial" panose="020B0604020202020204" pitchFamily="34" charset="0"/>
                <a:cs typeface="Arial" panose="020B0604020202020204" pitchFamily="34" charset="0"/>
              </a:rPr>
              <a:t>] </a:t>
            </a:r>
          </a:p>
          <a:p>
            <a:pPr>
              <a:lnSpc>
                <a:spcPct val="150000"/>
              </a:lnSpc>
            </a:pPr>
            <a:endParaRPr lang="en-GB" altLang="en-US" baseline="30000" dirty="0">
              <a:solidFill>
                <a:srgbClr val="A52A2A"/>
              </a:solidFill>
              <a:latin typeface="Arial" panose="020B0604020202020204" pitchFamily="34" charset="0"/>
              <a:cs typeface="Arial" panose="020B0604020202020204" pitchFamily="34" charset="0"/>
            </a:endParaRPr>
          </a:p>
          <a:p>
            <a:pPr>
              <a:lnSpc>
                <a:spcPct val="150000"/>
              </a:lnSpc>
            </a:pPr>
            <a:r>
              <a:rPr lang="en-GB" altLang="en-US" dirty="0">
                <a:solidFill>
                  <a:srgbClr val="A52A2A"/>
                </a:solidFill>
                <a:latin typeface="Arial" panose="020B0604020202020204" pitchFamily="34" charset="0"/>
                <a:cs typeface="Arial" panose="020B0604020202020204" pitchFamily="34" charset="0"/>
              </a:rPr>
              <a:t>                                           [T</a:t>
            </a:r>
            <a:r>
              <a:rPr lang="en-GB" altLang="en-US" baseline="30000" dirty="0">
                <a:solidFill>
                  <a:srgbClr val="A52A2A"/>
                </a:solidFill>
                <a:latin typeface="Arial" panose="020B0604020202020204" pitchFamily="34" charset="0"/>
                <a:cs typeface="Arial" panose="020B0604020202020204" pitchFamily="34" charset="0"/>
              </a:rPr>
              <a:t>0ν</a:t>
            </a:r>
            <a:r>
              <a:rPr lang="en-GB" altLang="en-US" dirty="0">
                <a:solidFill>
                  <a:srgbClr val="A52A2A"/>
                </a:solidFill>
                <a:latin typeface="Arial" panose="020B0604020202020204" pitchFamily="34" charset="0"/>
                <a:cs typeface="Arial" panose="020B0604020202020204" pitchFamily="34" charset="0"/>
              </a:rPr>
              <a:t>]</a:t>
            </a:r>
            <a:r>
              <a:rPr lang="en-GB" altLang="en-US" baseline="30000" dirty="0">
                <a:solidFill>
                  <a:srgbClr val="A52A2A"/>
                </a:solidFill>
                <a:latin typeface="Arial" panose="020B0604020202020204" pitchFamily="34" charset="0"/>
                <a:cs typeface="Arial" panose="020B0604020202020204" pitchFamily="34" charset="0"/>
              </a:rPr>
              <a:t>-1</a:t>
            </a:r>
            <a:r>
              <a:rPr lang="en-GB" altLang="en-US" dirty="0">
                <a:solidFill>
                  <a:srgbClr val="A52A2A"/>
                </a:solidFill>
                <a:latin typeface="Arial" panose="020B0604020202020204" pitchFamily="34" charset="0"/>
                <a:cs typeface="Arial" panose="020B0604020202020204" pitchFamily="34" charset="0"/>
              </a:rPr>
              <a:t> = (g</a:t>
            </a:r>
            <a:r>
              <a:rPr lang="en-GB" altLang="en-US" baseline="30000" dirty="0">
                <a:solidFill>
                  <a:srgbClr val="A52A2A"/>
                </a:solidFill>
                <a:latin typeface="Arial" panose="020B0604020202020204" pitchFamily="34" charset="0"/>
                <a:cs typeface="Arial" panose="020B0604020202020204" pitchFamily="34" charset="0"/>
              </a:rPr>
              <a:t>0</a:t>
            </a:r>
            <a:r>
              <a:rPr lang="el-GR" altLang="en-US" baseline="30000" dirty="0">
                <a:solidFill>
                  <a:srgbClr val="A52A2A"/>
                </a:solidFill>
                <a:latin typeface="Arial" panose="020B0604020202020204" pitchFamily="34" charset="0"/>
                <a:cs typeface="Arial" panose="020B0604020202020204" pitchFamily="34" charset="0"/>
              </a:rPr>
              <a:t>ν</a:t>
            </a:r>
            <a:r>
              <a:rPr lang="en-GB" altLang="en-US" baseline="-25000" dirty="0" err="1">
                <a:solidFill>
                  <a:srgbClr val="A52A2A"/>
                </a:solidFill>
                <a:latin typeface="Arial" panose="020B0604020202020204" pitchFamily="34" charset="0"/>
                <a:cs typeface="Arial" panose="020B0604020202020204" pitchFamily="34" charset="0"/>
              </a:rPr>
              <a:t>A,eff</a:t>
            </a:r>
            <a:r>
              <a:rPr lang="en-GB" altLang="en-US" dirty="0">
                <a:solidFill>
                  <a:srgbClr val="A52A2A"/>
                </a:solidFill>
                <a:latin typeface="Arial" panose="020B0604020202020204" pitchFamily="34" charset="0"/>
                <a:cs typeface="Arial" panose="020B0604020202020204" pitchFamily="34" charset="0"/>
              </a:rPr>
              <a:t> )</a:t>
            </a:r>
            <a:r>
              <a:rPr lang="en-GB" altLang="en-US" baseline="30000" dirty="0">
                <a:solidFill>
                  <a:srgbClr val="A52A2A"/>
                </a:solidFill>
                <a:latin typeface="Arial" panose="020B0604020202020204" pitchFamily="34" charset="0"/>
                <a:cs typeface="Arial" panose="020B0604020202020204" pitchFamily="34" charset="0"/>
              </a:rPr>
              <a:t>4 </a:t>
            </a:r>
            <a:r>
              <a:rPr lang="en-GB" altLang="en-US" dirty="0">
                <a:solidFill>
                  <a:srgbClr val="A52A2A"/>
                </a:solidFill>
                <a:latin typeface="Arial" panose="020B0604020202020204" pitchFamily="34" charset="0"/>
                <a:cs typeface="Arial" panose="020B0604020202020204" pitchFamily="34" charset="0"/>
              </a:rPr>
              <a:t>  x  </a:t>
            </a:r>
            <a:r>
              <a:rPr lang="en-GB" altLang="en-US" b="1" i="1" dirty="0">
                <a:solidFill>
                  <a:srgbClr val="A52A2A"/>
                </a:solidFill>
                <a:latin typeface="Arial" panose="020B0604020202020204" pitchFamily="34" charset="0"/>
                <a:cs typeface="Arial" panose="020B0604020202020204" pitchFamily="34" charset="0"/>
              </a:rPr>
              <a:t>P </a:t>
            </a:r>
            <a:r>
              <a:rPr lang="en-GB" altLang="en-US" b="1" i="1" baseline="30000" dirty="0">
                <a:solidFill>
                  <a:srgbClr val="A52A2A"/>
                </a:solidFill>
                <a:latin typeface="Arial" panose="020B0604020202020204" pitchFamily="34" charset="0"/>
                <a:cs typeface="Arial" panose="020B0604020202020204" pitchFamily="34" charset="0"/>
              </a:rPr>
              <a:t>2</a:t>
            </a:r>
            <a:r>
              <a:rPr lang="el-GR" altLang="en-US" b="1" i="1" baseline="30000" dirty="0">
                <a:solidFill>
                  <a:srgbClr val="A52A2A"/>
                </a:solidFill>
                <a:latin typeface="Arial" panose="020B0604020202020204" pitchFamily="34" charset="0"/>
                <a:cs typeface="Arial" panose="020B0604020202020204" pitchFamily="34" charset="0"/>
              </a:rPr>
              <a:t>ν</a:t>
            </a:r>
            <a:r>
              <a:rPr lang="en-US" altLang="en-US" b="1" i="1" baseline="-25000" dirty="0">
                <a:solidFill>
                  <a:srgbClr val="A52A2A"/>
                </a:solidFill>
                <a:latin typeface="Arial" panose="020B0604020202020204" pitchFamily="34" charset="0"/>
                <a:cs typeface="Arial" panose="020B0604020202020204" pitchFamily="34" charset="0"/>
              </a:rPr>
              <a:t>l</a:t>
            </a:r>
            <a:r>
              <a:rPr lang="en-US" altLang="en-US" b="1" i="1" baseline="30000" dirty="0">
                <a:solidFill>
                  <a:srgbClr val="A52A2A"/>
                </a:solidFill>
                <a:latin typeface="Arial" panose="020B0604020202020204" pitchFamily="34" charset="0"/>
                <a:cs typeface="Arial" panose="020B0604020202020204" pitchFamily="34" charset="0"/>
              </a:rPr>
              <a:t>   </a:t>
            </a:r>
            <a:r>
              <a:rPr lang="en-US" altLang="en-US" i="1" dirty="0">
                <a:solidFill>
                  <a:srgbClr val="A52A2A"/>
                </a:solidFill>
                <a:latin typeface="Arial" panose="020B0604020202020204" pitchFamily="34" charset="0"/>
                <a:cs typeface="Arial" panose="020B0604020202020204" pitchFamily="34" charset="0"/>
              </a:rPr>
              <a:t>x</a:t>
            </a:r>
            <a:r>
              <a:rPr lang="en-US" altLang="en-US" b="1" i="1" baseline="30000" dirty="0">
                <a:solidFill>
                  <a:srgbClr val="A52A2A"/>
                </a:solidFill>
                <a:latin typeface="Arial" panose="020B0604020202020204" pitchFamily="34" charset="0"/>
                <a:cs typeface="Arial" panose="020B0604020202020204" pitchFamily="34" charset="0"/>
              </a:rPr>
              <a:t>  </a:t>
            </a:r>
            <a:r>
              <a:rPr lang="en-US" altLang="en-US" b="1" i="1" dirty="0">
                <a:solidFill>
                  <a:srgbClr val="A52A2A"/>
                </a:solidFill>
                <a:latin typeface="Arial" panose="020B0604020202020204" pitchFamily="34" charset="0"/>
                <a:cs typeface="Arial" panose="020B0604020202020204" pitchFamily="34" charset="0"/>
              </a:rPr>
              <a:t> </a:t>
            </a:r>
            <a:r>
              <a:rPr lang="en-US" altLang="en-US" i="1" dirty="0">
                <a:solidFill>
                  <a:srgbClr val="A52A2A"/>
                </a:solidFill>
                <a:latin typeface="Arial" panose="020B0604020202020204" pitchFamily="34" charset="0"/>
                <a:cs typeface="Arial" panose="020B0604020202020204" pitchFamily="34" charset="0"/>
              </a:rPr>
              <a:t>&lt;</a:t>
            </a:r>
            <a:r>
              <a:rPr lang="el-GR" altLang="en-US" dirty="0">
                <a:solidFill>
                  <a:srgbClr val="A52A2A"/>
                </a:solidFill>
                <a:latin typeface="Arial" panose="020B0604020202020204" pitchFamily="34" charset="0"/>
                <a:cs typeface="Arial" panose="020B0604020202020204" pitchFamily="34" charset="0"/>
              </a:rPr>
              <a:t>η</a:t>
            </a:r>
            <a:r>
              <a:rPr lang="en-US" altLang="en-US" baseline="-25000" dirty="0">
                <a:solidFill>
                  <a:srgbClr val="A52A2A"/>
                </a:solidFill>
                <a:latin typeface="Arial" panose="020B0604020202020204" pitchFamily="34" charset="0"/>
                <a:cs typeface="Arial" panose="020B0604020202020204" pitchFamily="34" charset="0"/>
              </a:rPr>
              <a:t>l</a:t>
            </a:r>
            <a:r>
              <a:rPr lang="en-US" altLang="en-US" dirty="0">
                <a:solidFill>
                  <a:srgbClr val="A52A2A"/>
                </a:solidFill>
                <a:latin typeface="Arial" panose="020B0604020202020204" pitchFamily="34" charset="0"/>
                <a:cs typeface="Arial" panose="020B0604020202020204" pitchFamily="34" charset="0"/>
              </a:rPr>
              <a:t>&gt;</a:t>
            </a:r>
            <a:r>
              <a:rPr lang="en-US" altLang="en-US" baseline="30000" dirty="0">
                <a:solidFill>
                  <a:srgbClr val="A52A2A"/>
                </a:solidFill>
                <a:latin typeface="Arial" panose="020B0604020202020204" pitchFamily="34" charset="0"/>
                <a:cs typeface="Arial" panose="020B0604020202020204" pitchFamily="34" charset="0"/>
              </a:rPr>
              <a:t>2</a:t>
            </a:r>
          </a:p>
        </p:txBody>
      </p:sp>
      <p:sp>
        <p:nvSpPr>
          <p:cNvPr id="7" name="Rectangle 6"/>
          <p:cNvSpPr/>
          <p:nvPr/>
        </p:nvSpPr>
        <p:spPr>
          <a:xfrm>
            <a:off x="8070850" y="6300781"/>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367916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546100"/>
            <a:ext cx="9232900" cy="584775"/>
          </a:xfrm>
          <a:prstGeom prst="rect">
            <a:avLst/>
          </a:prstGeom>
          <a:noFill/>
        </p:spPr>
        <p:txBody>
          <a:bodyPr wrap="square" rtlCol="0">
            <a:spAutoFit/>
          </a:bodyPr>
          <a:lstStyle/>
          <a:p>
            <a:r>
              <a:rPr lang="en-US" sz="3200" b="1" i="1" dirty="0">
                <a:solidFill>
                  <a:srgbClr val="7030A0"/>
                </a:solidFill>
                <a:latin typeface="Arial" panose="020B0604020202020204" pitchFamily="34" charset="0"/>
                <a:cs typeface="Arial" panose="020B0604020202020204" pitchFamily="34" charset="0"/>
              </a:rPr>
              <a:t>Outline</a:t>
            </a:r>
          </a:p>
        </p:txBody>
      </p:sp>
      <p:sp>
        <p:nvSpPr>
          <p:cNvPr id="6" name="TextBox 5"/>
          <p:cNvSpPr txBox="1"/>
          <p:nvPr/>
        </p:nvSpPr>
        <p:spPr>
          <a:xfrm>
            <a:off x="409045" y="1774160"/>
            <a:ext cx="11839662" cy="4062651"/>
          </a:xfrm>
          <a:prstGeom prst="rect">
            <a:avLst/>
          </a:prstGeom>
          <a:noFill/>
        </p:spPr>
        <p:txBody>
          <a:bodyPr wrap="square" rtlCol="0">
            <a:spAutoFit/>
          </a:bodyPr>
          <a:lstStyle/>
          <a:p>
            <a:pPr marL="285750" indent="-285750">
              <a:buFont typeface="Wingdings" panose="05000000000000000000" pitchFamily="2" charset="2"/>
              <a:buChar char="Ø"/>
            </a:pPr>
            <a:r>
              <a:rPr lang="en-US" sz="2400" b="1" i="1" dirty="0">
                <a:solidFill>
                  <a:schemeClr val="bg1"/>
                </a:solidFill>
                <a:latin typeface="Arial" panose="020B0604020202020204" pitchFamily="34" charset="0"/>
                <a:cs typeface="Arial" panose="020B0604020202020204" pitchFamily="34" charset="0"/>
              </a:rPr>
              <a:t>Introduction: double beta decay – 2</a:t>
            </a:r>
            <a:r>
              <a:rPr lang="el-GR" sz="2400" b="1" i="1" dirty="0">
                <a:solidFill>
                  <a:schemeClr val="bg1"/>
                </a:solidFill>
                <a:latin typeface="Arial" panose="020B0604020202020204" pitchFamily="34" charset="0"/>
                <a:cs typeface="Arial" panose="020B0604020202020204" pitchFamily="34" charset="0"/>
              </a:rPr>
              <a:t>νββ</a:t>
            </a:r>
            <a:r>
              <a:rPr lang="en-US" sz="2400" b="1" i="1" dirty="0">
                <a:solidFill>
                  <a:schemeClr val="bg1"/>
                </a:solidFill>
                <a:latin typeface="Arial" panose="020B0604020202020204" pitchFamily="34" charset="0"/>
                <a:cs typeface="Arial" panose="020B0604020202020204" pitchFamily="34" charset="0"/>
              </a:rPr>
              <a:t>, 0</a:t>
            </a:r>
            <a:r>
              <a:rPr lang="el-GR" sz="2400" b="1" i="1" dirty="0">
                <a:solidFill>
                  <a:schemeClr val="bg1"/>
                </a:solidFill>
                <a:latin typeface="Arial" panose="020B0604020202020204" pitchFamily="34" charset="0"/>
                <a:cs typeface="Arial" panose="020B0604020202020204" pitchFamily="34" charset="0"/>
              </a:rPr>
              <a:t>νββ</a:t>
            </a:r>
            <a:endParaRPr lang="en-US" sz="2400" b="1" i="1" dirty="0">
              <a:solidFill>
                <a:schemeClr val="bg1"/>
              </a:solidFill>
              <a:latin typeface="Arial" panose="020B0604020202020204" pitchFamily="34" charset="0"/>
              <a:cs typeface="Arial" panose="020B0604020202020204" pitchFamily="34" charset="0"/>
            </a:endParaRPr>
          </a:p>
          <a:p>
            <a:endParaRPr lang="en-US" sz="2400" b="1" i="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b="1" i="1" dirty="0">
                <a:solidFill>
                  <a:schemeClr val="bg1"/>
                </a:solidFill>
                <a:latin typeface="Arial" panose="020B0604020202020204" pitchFamily="34" charset="0"/>
                <a:cs typeface="Arial" panose="020B0604020202020204" pitchFamily="34" charset="0"/>
              </a:rPr>
              <a:t>Theoretical challenges: nuclear matrix elements and phase space factors, </a:t>
            </a:r>
          </a:p>
          <a:p>
            <a:r>
              <a:rPr lang="en-US" altLang="en-US" sz="2400" b="1" i="1" dirty="0">
                <a:solidFill>
                  <a:schemeClr val="bg1"/>
                </a:solidFill>
                <a:latin typeface="Arial" panose="020B0604020202020204" pitchFamily="34" charset="0"/>
                <a:cs typeface="Arial" panose="020B0604020202020204" pitchFamily="34" charset="0"/>
              </a:rPr>
              <a:t>                                            results</a:t>
            </a:r>
          </a:p>
          <a:p>
            <a:r>
              <a:rPr lang="en-US" altLang="en-US" sz="2400" b="1" i="1" dirty="0">
                <a:solidFill>
                  <a:schemeClr val="bg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altLang="en-US" sz="2400" b="1" i="1" dirty="0">
                <a:solidFill>
                  <a:schemeClr val="bg1"/>
                </a:solidFill>
                <a:latin typeface="Arial" panose="020B0604020202020204" pitchFamily="34" charset="0"/>
                <a:cs typeface="Arial" panose="020B0604020202020204" pitchFamily="34" charset="0"/>
              </a:rPr>
              <a:t>Connections with BSM physics, light neutrino mass parameters </a:t>
            </a:r>
          </a:p>
          <a:p>
            <a:endParaRPr lang="en-US" altLang="en-US" sz="2400" b="1" i="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b="1" i="1" dirty="0" err="1">
                <a:solidFill>
                  <a:schemeClr val="bg1"/>
                </a:solidFill>
                <a:latin typeface="Arial" panose="020B0604020202020204" pitchFamily="34" charset="0"/>
                <a:cs typeface="Arial" panose="020B0604020202020204" pitchFamily="34" charset="0"/>
              </a:rPr>
              <a:t>Neutrinoless</a:t>
            </a:r>
            <a:r>
              <a:rPr lang="en-US" altLang="en-US" sz="2400" b="1" i="1" dirty="0">
                <a:solidFill>
                  <a:schemeClr val="bg1"/>
                </a:solidFill>
                <a:latin typeface="Arial" panose="020B0604020202020204" pitchFamily="34" charset="0"/>
                <a:cs typeface="Arial" panose="020B0604020202020204" pitchFamily="34" charset="0"/>
              </a:rPr>
              <a:t> decays at high energy (analysis at LHC/</a:t>
            </a:r>
            <a:r>
              <a:rPr lang="en-US" altLang="en-US" sz="2400" b="1" i="1" dirty="0" err="1">
                <a:solidFill>
                  <a:schemeClr val="bg1"/>
                </a:solidFill>
                <a:latin typeface="Arial" panose="020B0604020202020204" pitchFamily="34" charset="0"/>
                <a:cs typeface="Arial" panose="020B0604020202020204" pitchFamily="34" charset="0"/>
              </a:rPr>
              <a:t>LHCb</a:t>
            </a:r>
            <a:r>
              <a:rPr lang="en-US" altLang="en-US" sz="2400" b="1" i="1" dirty="0">
                <a:solidFill>
                  <a:schemeClr val="bg1"/>
                </a:solidFill>
                <a:latin typeface="Arial" panose="020B0604020202020204" pitchFamily="34" charset="0"/>
                <a:cs typeface="Arial" panose="020B0604020202020204" pitchFamily="34" charset="0"/>
              </a:rPr>
              <a:t>-CERN)</a:t>
            </a:r>
          </a:p>
          <a:p>
            <a:endParaRPr lang="en-US" altLang="en-US" sz="2400" b="1" i="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b="1" i="1" dirty="0">
                <a:solidFill>
                  <a:schemeClr val="bg1"/>
                </a:solidFill>
                <a:latin typeface="Arial" panose="020B0604020202020204" pitchFamily="34" charset="0"/>
                <a:cs typeface="Arial" panose="020B0604020202020204" pitchFamily="34" charset="0"/>
              </a:rPr>
              <a:t>Conclusions</a:t>
            </a:r>
          </a:p>
          <a:p>
            <a:endParaRPr lang="en-US" dirty="0"/>
          </a:p>
        </p:txBody>
      </p:sp>
      <p:sp>
        <p:nvSpPr>
          <p:cNvPr id="4" name="TextBox 3"/>
          <p:cNvSpPr txBox="1"/>
          <p:nvPr/>
        </p:nvSpPr>
        <p:spPr>
          <a:xfrm>
            <a:off x="7848600" y="6581001"/>
            <a:ext cx="4102100" cy="276999"/>
          </a:xfrm>
          <a:prstGeom prst="rect">
            <a:avLst/>
          </a:prstGeom>
          <a:noFill/>
        </p:spPr>
        <p:txBody>
          <a:bodyPr wrap="square" rtlCol="0">
            <a:spAutoFit/>
          </a:bodyPr>
          <a:lstStyle/>
          <a:p>
            <a:r>
              <a:rPr lang="en-US" sz="1200" dirty="0">
                <a:solidFill>
                  <a:schemeClr val="bg1"/>
                </a:solidFill>
              </a:rPr>
              <a:t>S. Stoica, NDM2018, June 29-July 4, 2018, Daejeon, Korea </a:t>
            </a:r>
          </a:p>
        </p:txBody>
      </p:sp>
    </p:spTree>
    <p:extLst>
      <p:ext uri="{BB962C8B-B14F-4D97-AF65-F5344CB8AC3E}">
        <p14:creationId xmlns:p14="http://schemas.microsoft.com/office/powerpoint/2010/main" val="284708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3912620"/>
              </p:ext>
            </p:extLst>
          </p:nvPr>
        </p:nvGraphicFramePr>
        <p:xfrm>
          <a:off x="1722474" y="733038"/>
          <a:ext cx="7954927" cy="4461541"/>
        </p:xfrm>
        <a:graphic>
          <a:graphicData uri="http://schemas.openxmlformats.org/drawingml/2006/table">
            <a:tbl>
              <a:tblPr/>
              <a:tblGrid>
                <a:gridCol w="1082622">
                  <a:extLst>
                    <a:ext uri="{9D8B030D-6E8A-4147-A177-3AD203B41FA5}">
                      <a16:colId xmlns:a16="http://schemas.microsoft.com/office/drawing/2014/main" val="20000"/>
                    </a:ext>
                  </a:extLst>
                </a:gridCol>
                <a:gridCol w="1402379">
                  <a:extLst>
                    <a:ext uri="{9D8B030D-6E8A-4147-A177-3AD203B41FA5}">
                      <a16:colId xmlns:a16="http://schemas.microsoft.com/office/drawing/2014/main" val="20001"/>
                    </a:ext>
                  </a:extLst>
                </a:gridCol>
                <a:gridCol w="1791928">
                  <a:extLst>
                    <a:ext uri="{9D8B030D-6E8A-4147-A177-3AD203B41FA5}">
                      <a16:colId xmlns:a16="http://schemas.microsoft.com/office/drawing/2014/main" val="20002"/>
                    </a:ext>
                  </a:extLst>
                </a:gridCol>
                <a:gridCol w="1791928">
                  <a:extLst>
                    <a:ext uri="{9D8B030D-6E8A-4147-A177-3AD203B41FA5}">
                      <a16:colId xmlns:a16="http://schemas.microsoft.com/office/drawing/2014/main" val="20003"/>
                    </a:ext>
                  </a:extLst>
                </a:gridCol>
                <a:gridCol w="1886070">
                  <a:extLst>
                    <a:ext uri="{9D8B030D-6E8A-4147-A177-3AD203B41FA5}">
                      <a16:colId xmlns:a16="http://schemas.microsoft.com/office/drawing/2014/main" val="20004"/>
                    </a:ext>
                  </a:extLst>
                </a:gridCol>
              </a:tblGrid>
              <a:tr h="735462">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FFFF"/>
                          </a:solidFill>
                          <a:effectLst/>
                          <a:latin typeface="Cambria" panose="02040503050406030204" pitchFamily="18" charset="0"/>
                          <a:ea typeface="Droid Sans" charset="0"/>
                          <a:cs typeface="Droid Sans" charset="0"/>
                        </a:rPr>
                        <a:t>Nucleus</a:t>
                      </a: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1" i="1" u="none" strike="noStrike" cap="none" normalizeH="0" baseline="0">
                          <a:ln>
                            <a:noFill/>
                          </a:ln>
                          <a:solidFill>
                            <a:srgbClr val="FFFFFF"/>
                          </a:solidFill>
                          <a:effectLst/>
                          <a:latin typeface="Calibri" panose="020F0502020204030204" pitchFamily="34" charset="0"/>
                          <a:ea typeface="Droid Sans" charset="0"/>
                          <a:cs typeface="Droid Sans" charset="0"/>
                        </a:rPr>
                        <a:t>   </a:t>
                      </a:r>
                      <a:r>
                        <a:rPr kumimoji="0" lang="en-US" altLang="en-US" sz="1600" b="1" i="1" u="none" strike="noStrike" cap="none" normalizeH="0" baseline="0">
                          <a:ln>
                            <a:noFill/>
                          </a:ln>
                          <a:solidFill>
                            <a:srgbClr val="FFFFFF"/>
                          </a:solidFill>
                          <a:effectLst/>
                          <a:latin typeface="Cambria" panose="02040503050406030204" pitchFamily="18" charset="0"/>
                          <a:ea typeface="Droid Sans" charset="0"/>
                          <a:cs typeface="Droid Sans" charset="0"/>
                        </a:rPr>
                        <a:t>T</a:t>
                      </a:r>
                      <a:r>
                        <a:rPr kumimoji="0" lang="en-US" altLang="en-US" sz="1600" b="1" i="1" u="none" strike="noStrike" cap="none" normalizeH="0" baseline="30000">
                          <a:ln>
                            <a:noFill/>
                          </a:ln>
                          <a:solidFill>
                            <a:srgbClr val="FFFFFF"/>
                          </a:solidFill>
                          <a:effectLst/>
                          <a:latin typeface="Cambria" panose="02040503050406030204" pitchFamily="18" charset="0"/>
                          <a:ea typeface="Droid Sans" charset="0"/>
                          <a:cs typeface="Droid Sans" charset="0"/>
                        </a:rPr>
                        <a:t>2</a:t>
                      </a:r>
                      <a:r>
                        <a:rPr kumimoji="0" lang="el-GR" altLang="en-US" sz="1600" b="1" i="1" u="none" strike="noStrike" cap="none" normalizeH="0" baseline="30000">
                          <a:ln>
                            <a:noFill/>
                          </a:ln>
                          <a:solidFill>
                            <a:srgbClr val="FFFFFF"/>
                          </a:solidFill>
                          <a:effectLst/>
                          <a:latin typeface="Cambria" panose="02040503050406030204" pitchFamily="18" charset="0"/>
                          <a:ea typeface="Droid Sans" charset="0"/>
                          <a:cs typeface="Droid Sans" charset="0"/>
                        </a:rPr>
                        <a:t>ν</a:t>
                      </a:r>
                      <a:r>
                        <a:rPr kumimoji="0" lang="en-US" altLang="en-US" sz="1600" b="1" i="1" u="none" strike="noStrike" cap="none" normalizeH="0" baseline="0">
                          <a:ln>
                            <a:noFill/>
                          </a:ln>
                          <a:solidFill>
                            <a:srgbClr val="FFFFFF"/>
                          </a:solidFill>
                          <a:effectLst/>
                          <a:latin typeface="Cambria" panose="02040503050406030204" pitchFamily="18" charset="0"/>
                          <a:ea typeface="Droid Sans" charset="0"/>
                          <a:cs typeface="Droid Sans" charset="0"/>
                        </a:rPr>
                        <a:t> </a:t>
                      </a:r>
                      <a:r>
                        <a:rPr kumimoji="0" lang="en-US" altLang="en-US" sz="1600" b="0" i="1" u="none" strike="noStrike" cap="none" normalizeH="0" baseline="0">
                          <a:ln>
                            <a:noFill/>
                          </a:ln>
                          <a:solidFill>
                            <a:srgbClr val="FFFFFF"/>
                          </a:solidFill>
                          <a:effectLst/>
                          <a:latin typeface="Cambria" panose="02040503050406030204" pitchFamily="18" charset="0"/>
                          <a:ea typeface="Droid Sans" charset="0"/>
                          <a:cs typeface="Droid Sans" charset="0"/>
                        </a:rPr>
                        <a:t>[yr] </a:t>
                      </a: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FFFFFF"/>
                          </a:solidFill>
                          <a:effectLst/>
                          <a:latin typeface="French Script MT" panose="03020402040607040605" pitchFamily="66" charset="0"/>
                          <a:ea typeface="Droid Sans" charset="0"/>
                          <a:cs typeface="Droid Sans" charset="0"/>
                        </a:rPr>
                        <a:t>P </a:t>
                      </a:r>
                      <a:r>
                        <a:rPr kumimoji="0" lang="en-US" altLang="en-US" sz="1600" b="1" i="0" u="none" strike="noStrike" cap="none" normalizeH="0" baseline="30000">
                          <a:ln>
                            <a:noFill/>
                          </a:ln>
                          <a:solidFill>
                            <a:srgbClr val="FFFFFF"/>
                          </a:solidFill>
                          <a:effectLst/>
                          <a:latin typeface="Cambria" panose="02040503050406030204" pitchFamily="18" charset="0"/>
                          <a:ea typeface="Droid Sans" charset="0"/>
                          <a:cs typeface="Droid Sans" charset="0"/>
                        </a:rPr>
                        <a:t>2</a:t>
                      </a:r>
                      <a:r>
                        <a:rPr kumimoji="0" lang="el-GR" altLang="en-US" sz="1600" b="1" i="0" u="none" strike="noStrike" cap="none" normalizeH="0" baseline="30000">
                          <a:ln>
                            <a:noFill/>
                          </a:ln>
                          <a:solidFill>
                            <a:srgbClr val="FFFFFF"/>
                          </a:solidFill>
                          <a:effectLst/>
                          <a:latin typeface="Cambria" panose="02040503050406030204" pitchFamily="18" charset="0"/>
                          <a:ea typeface="Droid Sans" charset="0"/>
                          <a:cs typeface="Droid Sans" charset="0"/>
                        </a:rPr>
                        <a:t>ν</a:t>
                      </a:r>
                      <a:r>
                        <a:rPr kumimoji="0" lang="en-US" altLang="en-US" sz="1600" b="1" i="0" u="none" strike="noStrike" cap="none" normalizeH="0" baseline="0">
                          <a:ln>
                            <a:noFill/>
                          </a:ln>
                          <a:solidFill>
                            <a:srgbClr val="FFFFFF"/>
                          </a:solidFill>
                          <a:effectLst/>
                          <a:latin typeface="Cambria" panose="02040503050406030204" pitchFamily="18" charset="0"/>
                          <a:ea typeface="Droid Sans" charset="0"/>
                          <a:cs typeface="Droid Sans" charset="0"/>
                        </a:rPr>
                        <a:t> </a:t>
                      </a:r>
                      <a:r>
                        <a:rPr kumimoji="0" lang="en-US" altLang="en-US" sz="1600" b="0" i="0" u="none" strike="noStrike" cap="none" normalizeH="0" baseline="0">
                          <a:ln>
                            <a:noFill/>
                          </a:ln>
                          <a:solidFill>
                            <a:srgbClr val="FFFFFF"/>
                          </a:solidFill>
                          <a:effectLst/>
                          <a:latin typeface="Cambria" panose="02040503050406030204" pitchFamily="18" charset="0"/>
                          <a:ea typeface="Droid Sans" charset="0"/>
                          <a:cs typeface="Droid Sans" charset="0"/>
                        </a:rPr>
                        <a:t>[yr-1]</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FFFFFF"/>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Calibri" panose="020F0502020204030204" pitchFamily="34" charset="0"/>
                          <a:ea typeface="Droid Sans" charset="0"/>
                          <a:cs typeface="Droid Sans" charset="0"/>
                        </a:rPr>
                        <a:t> </a:t>
                      </a:r>
                      <a:r>
                        <a:rPr kumimoji="0" lang="en-US" altLang="en-US" sz="1600" b="1" i="1" u="none" strike="noStrike" cap="none" normalizeH="0" baseline="0">
                          <a:ln>
                            <a:noFill/>
                          </a:ln>
                          <a:solidFill>
                            <a:srgbClr val="FFFFFF"/>
                          </a:solidFill>
                          <a:effectLst/>
                          <a:latin typeface="Cambria" panose="02040503050406030204" pitchFamily="18" charset="0"/>
                          <a:ea typeface="Droid Sans" charset="0"/>
                          <a:cs typeface="Droid Sans" charset="0"/>
                        </a:rPr>
                        <a:t>T</a:t>
                      </a:r>
                      <a:r>
                        <a:rPr kumimoji="0" lang="en-US" altLang="en-US" sz="1600" b="1" i="1" u="none" strike="noStrike" cap="none" normalizeH="0" baseline="30000">
                          <a:ln>
                            <a:noFill/>
                          </a:ln>
                          <a:solidFill>
                            <a:srgbClr val="FFFFFF"/>
                          </a:solidFill>
                          <a:effectLst/>
                          <a:latin typeface="Cambria" panose="02040503050406030204" pitchFamily="18" charset="0"/>
                          <a:ea typeface="Droid Sans" charset="0"/>
                          <a:cs typeface="Droid Sans" charset="0"/>
                        </a:rPr>
                        <a:t>0</a:t>
                      </a:r>
                      <a:r>
                        <a:rPr kumimoji="0" lang="el-GR" altLang="en-US" sz="1600" b="1" i="1" u="none" strike="noStrike" cap="none" normalizeH="0" baseline="30000">
                          <a:ln>
                            <a:noFill/>
                          </a:ln>
                          <a:solidFill>
                            <a:srgbClr val="FFFFFF"/>
                          </a:solidFill>
                          <a:effectLst/>
                          <a:latin typeface="Cambria" panose="02040503050406030204" pitchFamily="18" charset="0"/>
                          <a:ea typeface="Droid Sans" charset="0"/>
                          <a:cs typeface="Droid Sans" charset="0"/>
                        </a:rPr>
                        <a:t>ν</a:t>
                      </a:r>
                      <a:r>
                        <a:rPr kumimoji="0" lang="en-US" altLang="en-US" sz="1600" b="1" i="1" u="none" strike="noStrike" cap="none" normalizeH="0" baseline="0">
                          <a:ln>
                            <a:noFill/>
                          </a:ln>
                          <a:solidFill>
                            <a:srgbClr val="FFFFFF"/>
                          </a:solidFill>
                          <a:effectLst/>
                          <a:latin typeface="Cambria" panose="02040503050406030204" pitchFamily="18" charset="0"/>
                          <a:ea typeface="Droid Sans" charset="0"/>
                          <a:cs typeface="Droid Sans" charset="0"/>
                        </a:rPr>
                        <a:t> </a:t>
                      </a:r>
                      <a:r>
                        <a:rPr kumimoji="0" lang="en-US" altLang="en-US" sz="1600" b="0" i="1" u="none" strike="noStrike" cap="none" normalizeH="0" baseline="0">
                          <a:ln>
                            <a:noFill/>
                          </a:ln>
                          <a:solidFill>
                            <a:srgbClr val="FFFFFF"/>
                          </a:solidFill>
                          <a:effectLst/>
                          <a:latin typeface="Cambria" panose="02040503050406030204" pitchFamily="18" charset="0"/>
                          <a:ea typeface="Droid Sans" charset="0"/>
                          <a:cs typeface="Droid Sans" charset="0"/>
                        </a:rPr>
                        <a:t>[yr]</a:t>
                      </a:r>
                      <a:endParaRPr kumimoji="0" lang="en-US" altLang="en-US" sz="1600" b="1" i="1" u="none" strike="noStrike" cap="none" normalizeH="0" baseline="0">
                        <a:ln>
                          <a:noFill/>
                        </a:ln>
                        <a:solidFill>
                          <a:srgbClr val="FFFFFF"/>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FFFFFF"/>
                          </a:solidFill>
                          <a:effectLst/>
                          <a:latin typeface="French Script MT" panose="03020402040607040605" pitchFamily="66" charset="0"/>
                          <a:ea typeface="Droid Sans" charset="0"/>
                          <a:cs typeface="Droid Sans" charset="0"/>
                        </a:rPr>
                        <a:t>P </a:t>
                      </a:r>
                      <a:r>
                        <a:rPr kumimoji="0" lang="el-GR" altLang="en-US" sz="1600" b="1" i="1" u="none" strike="noStrike" cap="none" normalizeH="0" baseline="-25000">
                          <a:ln>
                            <a:noFill/>
                          </a:ln>
                          <a:solidFill>
                            <a:srgbClr val="FFFFFF"/>
                          </a:solidFill>
                          <a:effectLst/>
                          <a:latin typeface="Calibri" panose="020F0502020204030204" pitchFamily="34" charset="0"/>
                          <a:cs typeface="Arial" panose="020B0604020202020204" pitchFamily="34" charset="0"/>
                        </a:rPr>
                        <a:t>ν</a:t>
                      </a:r>
                      <a:r>
                        <a:rPr kumimoji="0" lang="en-US" altLang="en-US" sz="1600" b="1" i="0" u="none" strike="noStrike" cap="none" normalizeH="0" baseline="30000">
                          <a:ln>
                            <a:noFill/>
                          </a:ln>
                          <a:solidFill>
                            <a:srgbClr val="FFFFFF"/>
                          </a:solidFill>
                          <a:effectLst/>
                          <a:latin typeface="Cambria" panose="02040503050406030204" pitchFamily="18" charset="0"/>
                          <a:ea typeface="Droid Sans" charset="0"/>
                          <a:cs typeface="Droid Sans" charset="0"/>
                        </a:rPr>
                        <a:t>0</a:t>
                      </a:r>
                      <a:r>
                        <a:rPr kumimoji="0" lang="el-GR" altLang="en-US" sz="1600" b="1" i="0" u="none" strike="noStrike" cap="none" normalizeH="0" baseline="30000">
                          <a:ln>
                            <a:noFill/>
                          </a:ln>
                          <a:solidFill>
                            <a:srgbClr val="FFFFFF"/>
                          </a:solidFill>
                          <a:effectLst/>
                          <a:latin typeface="Cambria" panose="02040503050406030204" pitchFamily="18" charset="0"/>
                          <a:ea typeface="Droid Sans" charset="0"/>
                          <a:cs typeface="Droid Sans" charset="0"/>
                        </a:rPr>
                        <a:t>ν</a:t>
                      </a:r>
                      <a:r>
                        <a:rPr kumimoji="0" lang="en-US" altLang="en-US" sz="1600" b="1" i="0" u="none" strike="noStrike" cap="none" normalizeH="0" baseline="0">
                          <a:ln>
                            <a:noFill/>
                          </a:ln>
                          <a:solidFill>
                            <a:srgbClr val="FFFFFF"/>
                          </a:solidFill>
                          <a:effectLst/>
                          <a:latin typeface="Cambria" panose="02040503050406030204" pitchFamily="18" charset="0"/>
                          <a:ea typeface="Droid Sans" charset="0"/>
                          <a:cs typeface="Droid Sans" charset="0"/>
                        </a:rPr>
                        <a:t> </a:t>
                      </a:r>
                      <a:r>
                        <a:rPr kumimoji="0" lang="en-US" altLang="en-US" sz="1600" b="0" i="0" u="none" strike="noStrike" cap="none" normalizeH="0" baseline="0">
                          <a:ln>
                            <a:noFill/>
                          </a:ln>
                          <a:solidFill>
                            <a:srgbClr val="FFFFFF"/>
                          </a:solidFill>
                          <a:effectLst/>
                          <a:latin typeface="Cambria" panose="02040503050406030204" pitchFamily="18" charset="0"/>
                          <a:ea typeface="Droid Sans" charset="0"/>
                          <a:cs typeface="Droid Sans" charset="0"/>
                        </a:rPr>
                        <a:t>[yr-1]</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FFFFFF"/>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29006">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30000">
                          <a:ln>
                            <a:noFill/>
                          </a:ln>
                          <a:solidFill>
                            <a:srgbClr val="C00000"/>
                          </a:solidFill>
                          <a:effectLst/>
                          <a:latin typeface="Cambria" panose="02040503050406030204" pitchFamily="18" charset="0"/>
                          <a:ea typeface="Droid Sans" charset="0"/>
                          <a:cs typeface="Droid Sans" charset="0"/>
                        </a:rPr>
                        <a:t>48</a:t>
                      </a:r>
                      <a:r>
                        <a:rPr kumimoji="0" lang="en-US" altLang="en-US" sz="2200" b="0" i="0" u="none" strike="noStrike" cap="none" normalizeH="0" baseline="-25000">
                          <a:ln>
                            <a:noFill/>
                          </a:ln>
                          <a:solidFill>
                            <a:srgbClr val="C00000"/>
                          </a:solidFill>
                          <a:effectLst/>
                          <a:latin typeface="Cambria" panose="02040503050406030204" pitchFamily="18" charset="0"/>
                          <a:ea typeface="Droid Sans" charset="0"/>
                          <a:cs typeface="Droid Sans" charset="0"/>
                        </a:rPr>
                        <a:t>Ca</a:t>
                      </a:r>
                      <a:endParaRPr kumimoji="0" lang="en-US" altLang="en-US" sz="2200" b="0" i="0" u="none" strike="noStrike" cap="none" normalizeH="0" baseline="30000">
                        <a:ln>
                          <a:noFill/>
                        </a:ln>
                        <a:solidFill>
                          <a:srgbClr val="C00000"/>
                        </a:solidFill>
                        <a:effectLst/>
                        <a:latin typeface="Cambria" panose="02040503050406030204" pitchFamily="18"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6.40 x 10</a:t>
                      </a:r>
                      <a:r>
                        <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19 </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[1]</a:t>
                      </a: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12</a:t>
                      </a: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3</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a:t>
                      </a: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81</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-21</a:t>
                      </a:r>
                      <a:endParaRPr kumimoji="0" lang="ro-RO"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endParaRPr>
                    </a:p>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g</a:t>
                      </a:r>
                      <a:r>
                        <a:rPr kumimoji="0" lang="ro-RO" altLang="en-US" sz="1300" b="0" i="0" u="none" strike="noStrike" cap="none" normalizeH="0" baseline="-25000" dirty="0">
                          <a:ln>
                            <a:noFill/>
                          </a:ln>
                          <a:solidFill>
                            <a:srgbClr val="C00000"/>
                          </a:solidFill>
                          <a:effectLst/>
                          <a:latin typeface="Calibri" panose="020F0502020204030204" pitchFamily="34" charset="0"/>
                          <a:ea typeface="Droid Sans" charset="0"/>
                          <a:cs typeface="Droid Sans" charset="0"/>
                        </a:rPr>
                        <a:t>A,eff</a:t>
                      </a: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 0.65/0.71</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[8]</a:t>
                      </a:r>
                      <a:endPar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&gt; 2.0 x 10</a:t>
                      </a:r>
                      <a:r>
                        <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22 </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[1]</a:t>
                      </a: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7.30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-15</a:t>
                      </a: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713491">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30000">
                          <a:ln>
                            <a:noFill/>
                          </a:ln>
                          <a:solidFill>
                            <a:srgbClr val="C00000"/>
                          </a:solidFill>
                          <a:effectLst/>
                          <a:latin typeface="Cambria" panose="02040503050406030204" pitchFamily="18" charset="0"/>
                          <a:ea typeface="Droid Sans" charset="0"/>
                          <a:cs typeface="Droid Sans" charset="0"/>
                        </a:rPr>
                        <a:t>76</a:t>
                      </a:r>
                      <a:r>
                        <a:rPr kumimoji="0" lang="en-US" altLang="en-US" sz="1500" b="0" i="0" u="none" strike="noStrike" cap="none" normalizeH="0" baseline="0">
                          <a:ln>
                            <a:noFill/>
                          </a:ln>
                          <a:solidFill>
                            <a:srgbClr val="C00000"/>
                          </a:solidFill>
                          <a:effectLst/>
                          <a:latin typeface="Cambria" panose="02040503050406030204" pitchFamily="18" charset="0"/>
                          <a:ea typeface="Droid Sans" charset="0"/>
                          <a:cs typeface="Droid Sans" charset="0"/>
                        </a:rPr>
                        <a:t>Ge</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1.92 x 10</a:t>
                      </a:r>
                      <a:r>
                        <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21 </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[2]</a:t>
                      </a: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5.16 x 10</a:t>
                      </a:r>
                      <a:r>
                        <a:rPr kumimoji="0" lang="ro-RO"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-21</a:t>
                      </a:r>
                      <a:r>
                        <a:rPr kumimoji="0" lang="ro-RO" altLang="en-US" sz="1300" b="0" i="0" u="none" strike="noStrike" cap="none" normalizeH="0" baseline="-25000">
                          <a:ln>
                            <a:noFill/>
                          </a:ln>
                          <a:solidFill>
                            <a:srgbClr val="C00000"/>
                          </a:solidFill>
                          <a:effectLst/>
                          <a:latin typeface="Calibri" panose="020F0502020204030204" pitchFamily="34" charset="0"/>
                          <a:ea typeface="Droid Sans" charset="0"/>
                          <a:cs typeface="Droid Sans" charset="0"/>
                        </a:rPr>
                        <a:t> </a:t>
                      </a:r>
                      <a:endParaRPr kumimoji="0" lang="ro-RO"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endParaRPr>
                    </a:p>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g</a:t>
                      </a:r>
                      <a:r>
                        <a:rPr kumimoji="0" lang="ro-RO" altLang="en-US" sz="1300" b="0" i="0" u="none" strike="noStrike" cap="none" normalizeH="0" baseline="-25000">
                          <a:ln>
                            <a:noFill/>
                          </a:ln>
                          <a:solidFill>
                            <a:srgbClr val="C00000"/>
                          </a:solidFill>
                          <a:effectLst/>
                          <a:latin typeface="Calibri" panose="020F0502020204030204" pitchFamily="34" charset="0"/>
                          <a:ea typeface="Droid Sans" charset="0"/>
                          <a:cs typeface="Droid Sans" charset="0"/>
                        </a:rPr>
                        <a:t>A,eff</a:t>
                      </a: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 = 0.56/0.60</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[7]</a:t>
                      </a:r>
                      <a:endPar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&gt; 5.3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25 </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[9]</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9.95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-15</a:t>
                      </a: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706380">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30000">
                          <a:ln>
                            <a:noFill/>
                          </a:ln>
                          <a:solidFill>
                            <a:srgbClr val="C00000"/>
                          </a:solidFill>
                          <a:effectLst/>
                          <a:latin typeface="Cambria" panose="02040503050406030204" pitchFamily="18" charset="0"/>
                          <a:ea typeface="Droid Sans" charset="0"/>
                          <a:cs typeface="Droid Sans" charset="0"/>
                        </a:rPr>
                        <a:t>82</a:t>
                      </a:r>
                      <a:r>
                        <a:rPr kumimoji="0" lang="en-US" altLang="en-US" sz="2200" b="0" i="0" u="none" strike="noStrike" cap="none" normalizeH="0" baseline="-25000">
                          <a:ln>
                            <a:noFill/>
                          </a:ln>
                          <a:solidFill>
                            <a:srgbClr val="C00000"/>
                          </a:solidFill>
                          <a:effectLst/>
                          <a:latin typeface="Cambria" panose="02040503050406030204" pitchFamily="18" charset="0"/>
                          <a:ea typeface="Droid Sans" charset="0"/>
                          <a:cs typeface="Droid Sans" charset="0"/>
                        </a:rPr>
                        <a:t>Se</a:t>
                      </a:r>
                      <a:endParaRPr kumimoji="0" lang="en-US" altLang="en-US" sz="2200" b="0" i="0" u="none" strike="noStrike" cap="none" normalizeH="0" baseline="30000">
                        <a:ln>
                          <a:noFill/>
                        </a:ln>
                        <a:solidFill>
                          <a:srgbClr val="C00000"/>
                        </a:solidFill>
                        <a:effectLst/>
                        <a:latin typeface="Cambria" panose="02040503050406030204" pitchFamily="18" charset="0"/>
                        <a:ea typeface="Droid Sans" charset="0"/>
                        <a:cs typeface="Droid Sans" charset="0"/>
                      </a:endParaRP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0.92 x 10</a:t>
                      </a:r>
                      <a:r>
                        <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20</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 [2]</a:t>
                      </a: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186.62 x 10</a:t>
                      </a:r>
                      <a:r>
                        <a:rPr kumimoji="0" lang="ro-RO"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-21</a:t>
                      </a:r>
                      <a:r>
                        <a:rPr kumimoji="0" lang="ro-RO" altLang="en-US" sz="1300" b="0" i="0" u="none" strike="noStrike" cap="none" normalizeH="0" baseline="-25000">
                          <a:ln>
                            <a:noFill/>
                          </a:ln>
                          <a:solidFill>
                            <a:srgbClr val="C00000"/>
                          </a:solidFill>
                          <a:effectLst/>
                          <a:latin typeface="Calibri" panose="020F0502020204030204" pitchFamily="34" charset="0"/>
                          <a:ea typeface="Droid Sans" charset="0"/>
                          <a:cs typeface="Droid Sans" charset="0"/>
                        </a:rPr>
                        <a:t> </a:t>
                      </a:r>
                      <a:endParaRPr kumimoji="0" lang="ro-RO"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endParaRPr>
                    </a:p>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g</a:t>
                      </a:r>
                      <a:r>
                        <a:rPr kumimoji="0" lang="ro-RO" altLang="en-US" sz="1300" b="0" i="0" u="none" strike="noStrike" cap="none" normalizeH="0" baseline="-25000">
                          <a:ln>
                            <a:noFill/>
                          </a:ln>
                          <a:solidFill>
                            <a:srgbClr val="C00000"/>
                          </a:solidFill>
                          <a:effectLst/>
                          <a:latin typeface="Calibri" panose="020F0502020204030204" pitchFamily="34" charset="0"/>
                          <a:ea typeface="Droid Sans" charset="0"/>
                          <a:cs typeface="Droid Sans" charset="0"/>
                        </a:rPr>
                        <a:t>A,eff</a:t>
                      </a: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 = 0.49/0.60</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[7]</a:t>
                      </a:r>
                      <a:endPar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&gt; 3.6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23 </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[3]</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34.45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-15</a:t>
                      </a: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706380">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30000">
                          <a:ln>
                            <a:noFill/>
                          </a:ln>
                          <a:solidFill>
                            <a:srgbClr val="C00000"/>
                          </a:solidFill>
                          <a:effectLst/>
                          <a:latin typeface="Cambria" panose="02040503050406030204" pitchFamily="18" charset="0"/>
                          <a:ea typeface="Droid Sans" charset="0"/>
                          <a:cs typeface="Droid Sans" charset="0"/>
                        </a:rPr>
                        <a:t>130</a:t>
                      </a:r>
                      <a:r>
                        <a:rPr kumimoji="0" lang="en-US" altLang="en-US" sz="2200" b="0" i="0" u="none" strike="noStrike" cap="none" normalizeH="0" baseline="-25000">
                          <a:ln>
                            <a:noFill/>
                          </a:ln>
                          <a:solidFill>
                            <a:srgbClr val="C00000"/>
                          </a:solidFill>
                          <a:effectLst/>
                          <a:latin typeface="Cambria" panose="02040503050406030204" pitchFamily="18" charset="0"/>
                          <a:ea typeface="Droid Sans" charset="0"/>
                          <a:cs typeface="Droid Sans" charset="0"/>
                        </a:rPr>
                        <a:t>Te</a:t>
                      </a:r>
                      <a:endParaRPr kumimoji="0" lang="en-US" altLang="en-US" sz="2200" b="0" i="0" u="none" strike="noStrike" cap="none" normalizeH="0" baseline="30000">
                        <a:ln>
                          <a:noFill/>
                        </a:ln>
                        <a:solidFill>
                          <a:srgbClr val="C00000"/>
                        </a:solidFill>
                        <a:effectLst/>
                        <a:latin typeface="Cambria" panose="02040503050406030204" pitchFamily="18" charset="0"/>
                        <a:ea typeface="Droid Sans" charset="0"/>
                        <a:cs typeface="Droid Sans" charset="0"/>
                      </a:endParaRP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8.20 x 10</a:t>
                      </a:r>
                      <a:r>
                        <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20</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 [4]</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25.2</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6</a:t>
                      </a: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 x 10</a:t>
                      </a:r>
                      <a:r>
                        <a:rPr kumimoji="0" lang="ro-RO"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-21</a:t>
                      </a:r>
                      <a:r>
                        <a:rPr kumimoji="0" lang="ro-RO" altLang="en-US" sz="1300" b="0" i="0" u="none" strike="noStrike" cap="none" normalizeH="0" baseline="-25000">
                          <a:ln>
                            <a:noFill/>
                          </a:ln>
                          <a:solidFill>
                            <a:srgbClr val="C00000"/>
                          </a:solidFill>
                          <a:effectLst/>
                          <a:latin typeface="Calibri" panose="020F0502020204030204" pitchFamily="34" charset="0"/>
                          <a:ea typeface="Droid Sans" charset="0"/>
                          <a:cs typeface="Droid Sans" charset="0"/>
                        </a:rPr>
                        <a:t> </a:t>
                      </a:r>
                      <a:endParaRPr kumimoji="0" lang="ro-RO"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endParaRPr>
                    </a:p>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g</a:t>
                      </a:r>
                      <a:r>
                        <a:rPr kumimoji="0" lang="ro-RO" altLang="en-US" sz="1300" b="0" i="0" u="none" strike="noStrike" cap="none" normalizeH="0" baseline="-25000">
                          <a:ln>
                            <a:noFill/>
                          </a:ln>
                          <a:solidFill>
                            <a:srgbClr val="C00000"/>
                          </a:solidFill>
                          <a:effectLst/>
                          <a:latin typeface="Calibri" panose="020F0502020204030204" pitchFamily="34" charset="0"/>
                          <a:ea typeface="Droid Sans" charset="0"/>
                          <a:cs typeface="Droid Sans" charset="0"/>
                        </a:rPr>
                        <a:t>A,eff</a:t>
                      </a:r>
                      <a:r>
                        <a:rPr kumimoji="0" lang="ro-RO"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 = 0.47/0.57</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[7]</a:t>
                      </a: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&gt; 4.0 x 10</a:t>
                      </a:r>
                      <a:r>
                        <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24 </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[5]</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71.45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-15</a:t>
                      </a: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4"/>
                  </a:ext>
                </a:extLst>
              </a:tr>
              <a:tr h="670822">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30000">
                          <a:ln>
                            <a:noFill/>
                          </a:ln>
                          <a:solidFill>
                            <a:srgbClr val="C00000"/>
                          </a:solidFill>
                          <a:effectLst/>
                          <a:latin typeface="Cambria" panose="02040503050406030204" pitchFamily="18" charset="0"/>
                          <a:ea typeface="Droid Sans" charset="0"/>
                          <a:cs typeface="Droid Sans" charset="0"/>
                        </a:rPr>
                        <a:t>136 </a:t>
                      </a:r>
                      <a:r>
                        <a:rPr kumimoji="0" lang="en-US" altLang="en-US" sz="2200" b="0" i="0" u="none" strike="noStrike" cap="none" normalizeH="0" baseline="-25000">
                          <a:ln>
                            <a:noFill/>
                          </a:ln>
                          <a:solidFill>
                            <a:srgbClr val="C00000"/>
                          </a:solidFill>
                          <a:effectLst/>
                          <a:latin typeface="Cambria" panose="02040503050406030204" pitchFamily="18" charset="0"/>
                          <a:ea typeface="Droid Sans" charset="0"/>
                          <a:cs typeface="Droid Sans" charset="0"/>
                        </a:rPr>
                        <a:t>Xe</a:t>
                      </a:r>
                      <a:endParaRPr kumimoji="0" lang="en-US" altLang="en-US" sz="2200" b="0" i="0" u="none" strike="noStrike" cap="none" normalizeH="0" baseline="30000">
                        <a:ln>
                          <a:noFill/>
                        </a:ln>
                        <a:solidFill>
                          <a:srgbClr val="C00000"/>
                        </a:solidFill>
                        <a:effectLst/>
                        <a:latin typeface="Cambria" panose="02040503050406030204" pitchFamily="18"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2.16 x 10</a:t>
                      </a:r>
                      <a:r>
                        <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rPr>
                        <a:t>21</a:t>
                      </a:r>
                      <a:r>
                        <a:rPr kumimoji="0" lang="en-US" altLang="en-US" sz="1300" b="0" i="0" u="none" strike="noStrike" cap="none" normalizeH="0" baseline="0">
                          <a:ln>
                            <a:noFill/>
                          </a:ln>
                          <a:solidFill>
                            <a:srgbClr val="C00000"/>
                          </a:solidFill>
                          <a:effectLst/>
                          <a:latin typeface="Calibri" panose="020F0502020204030204" pitchFamily="34" charset="0"/>
                          <a:ea typeface="Droid Sans" charset="0"/>
                          <a:cs typeface="Droid Sans" charset="0"/>
                        </a:rPr>
                        <a:t>[1]</a:t>
                      </a:r>
                      <a:endParaRPr kumimoji="0" lang="en-US" altLang="en-US" sz="1300" b="0" i="0" u="none" strike="noStrike" cap="none" normalizeH="0" baseline="3000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2</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0</a:t>
                      </a: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30</a:t>
                      </a: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x 10</a:t>
                      </a:r>
                      <a:r>
                        <a:rPr kumimoji="0" lang="ro-RO"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-21</a:t>
                      </a:r>
                      <a:r>
                        <a:rPr kumimoji="0" lang="ro-RO" altLang="en-US" sz="1300" b="0" i="0" u="none" strike="noStrike" cap="none" normalizeH="0" baseline="-25000" dirty="0">
                          <a:ln>
                            <a:noFill/>
                          </a:ln>
                          <a:solidFill>
                            <a:srgbClr val="C00000"/>
                          </a:solidFill>
                          <a:effectLst/>
                          <a:latin typeface="Calibri" panose="020F0502020204030204" pitchFamily="34" charset="0"/>
                          <a:ea typeface="Droid Sans" charset="0"/>
                          <a:cs typeface="Droid Sans" charset="0"/>
                        </a:rPr>
                        <a:t> </a:t>
                      </a:r>
                      <a:endParaRPr kumimoji="0" lang="ro-RO"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endParaRPr>
                    </a:p>
                    <a:p>
                      <a:pPr marL="0" marR="0" lvl="0" indent="0" algn="l" defTabSz="755650" rtl="0" eaLnBrk="1" fontAlgn="base" latinLnBrk="0" hangingPunct="1">
                        <a:lnSpc>
                          <a:spcPct val="100000"/>
                        </a:lnSpc>
                        <a:spcBef>
                          <a:spcPct val="0"/>
                        </a:spcBef>
                        <a:spcAft>
                          <a:spcPct val="0"/>
                        </a:spcAft>
                        <a:buClrTx/>
                        <a:buSzTx/>
                        <a:buFontTx/>
                        <a:buNone/>
                        <a:tabLst/>
                      </a:pP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g</a:t>
                      </a:r>
                      <a:r>
                        <a:rPr kumimoji="0" lang="ro-RO" altLang="en-US" sz="1300" b="0" i="0" u="none" strike="noStrike" cap="none" normalizeH="0" baseline="-25000" dirty="0">
                          <a:ln>
                            <a:noFill/>
                          </a:ln>
                          <a:solidFill>
                            <a:srgbClr val="C00000"/>
                          </a:solidFill>
                          <a:effectLst/>
                          <a:latin typeface="Calibri" panose="020F0502020204030204" pitchFamily="34" charset="0"/>
                          <a:ea typeface="Droid Sans" charset="0"/>
                          <a:cs typeface="Droid Sans" charset="0"/>
                        </a:rPr>
                        <a:t>A,eff</a:t>
                      </a: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 = 0.4</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5</a:t>
                      </a:r>
                      <a:r>
                        <a:rPr kumimoji="0" lang="ro-RO"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/0.</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39[7]</a:t>
                      </a:r>
                      <a:endParaRPr kumimoji="0" lang="en-US" altLang="en-US" sz="1300" b="0" i="0" u="none" strike="noStrike" cap="none" normalizeH="0" baseline="0" dirty="0">
                        <a:ln>
                          <a:noFill/>
                        </a:ln>
                        <a:solidFill>
                          <a:srgbClr val="0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&gt; 1.8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25 </a:t>
                      </a: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[6]</a:t>
                      </a:r>
                    </a:p>
                    <a:p>
                      <a:pPr marL="0" marR="0" lvl="0" indent="0" algn="l" defTabSz="75565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defTabSz="755650">
                        <a:lnSpc>
                          <a:spcPct val="90000"/>
                        </a:lnSpc>
                        <a:spcBef>
                          <a:spcPts val="413"/>
                        </a:spcBef>
                        <a:buFont typeface="Arial" panose="020B0604020202020204" pitchFamily="34" charset="0"/>
                        <a:defRPr sz="1700">
                          <a:solidFill>
                            <a:schemeClr val="tx1"/>
                          </a:solidFill>
                          <a:latin typeface="Calibri" panose="020F0502020204030204" pitchFamily="34" charset="0"/>
                        </a:defRPr>
                      </a:lvl2pPr>
                      <a:lvl3pPr marL="755650" defTabSz="755650">
                        <a:lnSpc>
                          <a:spcPct val="90000"/>
                        </a:lnSpc>
                        <a:spcBef>
                          <a:spcPts val="413"/>
                        </a:spcBef>
                        <a:buFont typeface="Arial" panose="020B0604020202020204" pitchFamily="34" charset="0"/>
                        <a:defRPr sz="1400">
                          <a:solidFill>
                            <a:schemeClr val="tx1"/>
                          </a:solidFill>
                          <a:latin typeface="Calibri" panose="020F0502020204030204" pitchFamily="34" charset="0"/>
                        </a:defRPr>
                      </a:lvl3pPr>
                      <a:lvl4pPr marL="1133475"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4pPr>
                      <a:lvl5pPr marL="1511300" defTabSz="755650">
                        <a:lnSpc>
                          <a:spcPct val="90000"/>
                        </a:lnSpc>
                        <a:spcBef>
                          <a:spcPts val="413"/>
                        </a:spcBef>
                        <a:buFont typeface="Arial" panose="020B0604020202020204" pitchFamily="34" charset="0"/>
                        <a:defRPr sz="1200">
                          <a:solidFill>
                            <a:schemeClr val="tx1"/>
                          </a:solidFill>
                          <a:latin typeface="Calibri" panose="020F0502020204030204" pitchFamily="34" charset="0"/>
                        </a:defRPr>
                      </a:lvl5pPr>
                      <a:lvl6pPr marL="19685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228600" defTabSz="755650" eaLnBrk="0" fontAlgn="base" hangingPunct="0">
                        <a:lnSpc>
                          <a:spcPct val="90000"/>
                        </a:lnSpc>
                        <a:spcBef>
                          <a:spcPts val="413"/>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75565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rPr>
                        <a:t>71.01 x 10</a:t>
                      </a:r>
                      <a:r>
                        <a:rPr kumimoji="0" lang="en-US" altLang="en-US" sz="1300" b="0" i="0" u="none" strike="noStrike" cap="none" normalizeH="0" baseline="30000" dirty="0">
                          <a:ln>
                            <a:noFill/>
                          </a:ln>
                          <a:solidFill>
                            <a:srgbClr val="C00000"/>
                          </a:solidFill>
                          <a:effectLst/>
                          <a:latin typeface="Calibri" panose="020F0502020204030204" pitchFamily="34" charset="0"/>
                          <a:ea typeface="Droid Sans" charset="0"/>
                          <a:cs typeface="Droid Sans" charset="0"/>
                        </a:rPr>
                        <a:t>-15</a:t>
                      </a:r>
                      <a:endParaRPr kumimoji="0" lang="en-US" altLang="en-US" sz="1300" b="0" i="0" u="none" strike="noStrike" cap="none" normalizeH="0" baseline="0" dirty="0">
                        <a:ln>
                          <a:noFill/>
                        </a:ln>
                        <a:solidFill>
                          <a:srgbClr val="C00000"/>
                        </a:solidFill>
                        <a:effectLst/>
                        <a:latin typeface="Calibri" panose="020F0502020204030204" pitchFamily="34" charset="0"/>
                        <a:ea typeface="Droid Sans" charset="0"/>
                        <a:cs typeface="Droid Sans" charset="0"/>
                      </a:endParaRPr>
                    </a:p>
                  </a:txBody>
                  <a:tcPr marL="82953" marR="82953" marT="41476" marB="414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5"/>
                  </a:ext>
                </a:extLst>
              </a:tr>
            </a:tbl>
          </a:graphicData>
        </a:graphic>
      </p:graphicFrame>
      <p:sp>
        <p:nvSpPr>
          <p:cNvPr id="6" name="Rectangle 3"/>
          <p:cNvSpPr>
            <a:spLocks noChangeArrowheads="1"/>
          </p:cNvSpPr>
          <p:nvPr/>
        </p:nvSpPr>
        <p:spPr bwMode="auto">
          <a:xfrm>
            <a:off x="2108201" y="5194578"/>
            <a:ext cx="71713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en-US" sz="1270" dirty="0">
                <a:solidFill>
                  <a:srgbClr val="0070C0"/>
                </a:solidFill>
                <a:latin typeface="Cambria" panose="02040503050406030204" pitchFamily="18" charset="0"/>
              </a:rPr>
              <a:t>[</a:t>
            </a:r>
            <a:r>
              <a:rPr lang="en-US" altLang="en-US" sz="1400" dirty="0">
                <a:solidFill>
                  <a:srgbClr val="0070C0"/>
                </a:solidFill>
                <a:latin typeface="Cambria" panose="02040503050406030204" pitchFamily="18" charset="0"/>
              </a:rPr>
              <a:t>1] NEMO-3 PRD </a:t>
            </a:r>
            <a:r>
              <a:rPr lang="en-US" altLang="en-US" sz="1400" b="1" dirty="0">
                <a:solidFill>
                  <a:srgbClr val="0070C0"/>
                </a:solidFill>
                <a:latin typeface="Cambria" panose="02040503050406030204" pitchFamily="18" charset="0"/>
              </a:rPr>
              <a:t>93</a:t>
            </a:r>
            <a:r>
              <a:rPr lang="en-US" altLang="en-US" sz="1400" dirty="0">
                <a:solidFill>
                  <a:srgbClr val="0070C0"/>
                </a:solidFill>
                <a:latin typeface="Cambria" panose="02040503050406030204" pitchFamily="18" charset="0"/>
              </a:rPr>
              <a:t>(2016); [2] </a:t>
            </a:r>
            <a:r>
              <a:rPr lang="fr-FR" altLang="en-US" sz="1400" dirty="0" err="1">
                <a:solidFill>
                  <a:srgbClr val="0070C0"/>
                </a:solidFill>
                <a:latin typeface="Cambria" panose="02040503050406030204" pitchFamily="18" charset="0"/>
              </a:rPr>
              <a:t>Patrignani</a:t>
            </a:r>
            <a:r>
              <a:rPr lang="fr-FR" altLang="en-US" sz="1400" dirty="0">
                <a:solidFill>
                  <a:srgbClr val="0070C0"/>
                </a:solidFill>
                <a:latin typeface="Cambria" panose="02040503050406030204" pitchFamily="18" charset="0"/>
              </a:rPr>
              <a:t>, C.; et al. (PDG), China Phys. C </a:t>
            </a:r>
            <a:r>
              <a:rPr lang="fr-FR" altLang="en-US" sz="1400" b="1" dirty="0">
                <a:solidFill>
                  <a:srgbClr val="0070C0"/>
                </a:solidFill>
                <a:latin typeface="Cambria" panose="02040503050406030204" pitchFamily="18" charset="0"/>
              </a:rPr>
              <a:t>40</a:t>
            </a:r>
            <a:r>
              <a:rPr lang="fr-FR" altLang="en-US" sz="1400" dirty="0">
                <a:solidFill>
                  <a:srgbClr val="0070C0"/>
                </a:solidFill>
                <a:latin typeface="Cambria" panose="02040503050406030204" pitchFamily="18" charset="0"/>
              </a:rPr>
              <a:t>(2016);</a:t>
            </a:r>
            <a:r>
              <a:rPr lang="fr-FR" altLang="en-US" sz="1400" b="1" dirty="0">
                <a:solidFill>
                  <a:srgbClr val="0070C0"/>
                </a:solidFill>
                <a:latin typeface="Cambria" panose="02040503050406030204" pitchFamily="18" charset="0"/>
              </a:rPr>
              <a:t> </a:t>
            </a:r>
          </a:p>
          <a:p>
            <a:pPr>
              <a:lnSpc>
                <a:spcPct val="150000"/>
              </a:lnSpc>
            </a:pPr>
            <a:r>
              <a:rPr lang="en-US" altLang="en-US" sz="1400" dirty="0">
                <a:solidFill>
                  <a:srgbClr val="0070C0"/>
                </a:solidFill>
                <a:latin typeface="Cambria" panose="02040503050406030204" pitchFamily="18" charset="0"/>
              </a:rPr>
              <a:t>[3]</a:t>
            </a:r>
            <a:r>
              <a:rPr lang="en-US" altLang="en-US" sz="1400" i="1" dirty="0">
                <a:solidFill>
                  <a:srgbClr val="0070C0"/>
                </a:solidFill>
                <a:latin typeface="Cambria" panose="02040503050406030204" pitchFamily="18" charset="0"/>
              </a:rPr>
              <a:t> GERDA II, </a:t>
            </a:r>
            <a:r>
              <a:rPr lang="en-US" altLang="en-US" sz="1400" dirty="0">
                <a:solidFill>
                  <a:srgbClr val="0070C0"/>
                </a:solidFill>
                <a:latin typeface="Cambria" panose="02040503050406030204" pitchFamily="18" charset="0"/>
              </a:rPr>
              <a:t>Nature, </a:t>
            </a:r>
            <a:r>
              <a:rPr lang="en-US" altLang="en-US" sz="1400" b="1" dirty="0">
                <a:solidFill>
                  <a:srgbClr val="0070C0"/>
                </a:solidFill>
                <a:latin typeface="Cambria" panose="02040503050406030204" pitchFamily="18" charset="0"/>
              </a:rPr>
              <a:t>544</a:t>
            </a:r>
            <a:r>
              <a:rPr lang="en-US" altLang="en-US" sz="1400" dirty="0">
                <a:solidFill>
                  <a:srgbClr val="0070C0"/>
                </a:solidFill>
                <a:latin typeface="Cambria" panose="02040503050406030204" pitchFamily="18" charset="0"/>
              </a:rPr>
              <a:t>(2017)</a:t>
            </a:r>
            <a:r>
              <a:rPr lang="en-US" altLang="en-US" sz="1400" i="1" dirty="0">
                <a:solidFill>
                  <a:srgbClr val="0070C0"/>
                </a:solidFill>
                <a:latin typeface="Cambria" panose="02040503050406030204" pitchFamily="18" charset="0"/>
              </a:rPr>
              <a:t>; </a:t>
            </a:r>
            <a:r>
              <a:rPr lang="en-US" altLang="en-US" sz="1400" dirty="0">
                <a:solidFill>
                  <a:srgbClr val="0070C0"/>
                </a:solidFill>
                <a:latin typeface="Cambria" panose="02040503050406030204" pitchFamily="18" charset="0"/>
              </a:rPr>
              <a:t>[4] CUORE, </a:t>
            </a:r>
            <a:r>
              <a:rPr lang="fr-FR" altLang="en-US" sz="1400" dirty="0">
                <a:solidFill>
                  <a:srgbClr val="0070C0"/>
                </a:solidFill>
                <a:latin typeface="Cambria" panose="02040503050406030204" pitchFamily="18" charset="0"/>
              </a:rPr>
              <a:t>EPJ C </a:t>
            </a:r>
            <a:r>
              <a:rPr lang="fr-FR" altLang="en-US" sz="1400" b="1" dirty="0">
                <a:solidFill>
                  <a:srgbClr val="0070C0"/>
                </a:solidFill>
                <a:latin typeface="Cambria" panose="02040503050406030204" pitchFamily="18" charset="0"/>
              </a:rPr>
              <a:t>77</a:t>
            </a:r>
            <a:r>
              <a:rPr lang="fr-FR" altLang="en-US" sz="1400" dirty="0">
                <a:solidFill>
                  <a:srgbClr val="0070C0"/>
                </a:solidFill>
                <a:latin typeface="Cambria" panose="02040503050406030204" pitchFamily="18" charset="0"/>
              </a:rPr>
              <a:t>(2017) ; [5] CUORE, </a:t>
            </a:r>
            <a:r>
              <a:rPr lang="en-US" altLang="en-US" sz="1400" dirty="0">
                <a:solidFill>
                  <a:srgbClr val="0070C0"/>
                </a:solidFill>
                <a:latin typeface="Cambria" panose="02040503050406030204" pitchFamily="18" charset="0"/>
              </a:rPr>
              <a:t>PRL</a:t>
            </a:r>
            <a:r>
              <a:rPr lang="en-US" altLang="en-US" sz="1400" b="1" dirty="0">
                <a:solidFill>
                  <a:srgbClr val="0070C0"/>
                </a:solidFill>
                <a:latin typeface="Cambria" panose="02040503050406030204" pitchFamily="18" charset="0"/>
              </a:rPr>
              <a:t>115</a:t>
            </a:r>
            <a:r>
              <a:rPr lang="en-US" altLang="en-US" sz="1400" dirty="0">
                <a:solidFill>
                  <a:srgbClr val="0070C0"/>
                </a:solidFill>
                <a:latin typeface="Cambria" panose="02040503050406030204" pitchFamily="18" charset="0"/>
              </a:rPr>
              <a:t> (2015); </a:t>
            </a:r>
          </a:p>
          <a:p>
            <a:pPr>
              <a:lnSpc>
                <a:spcPct val="150000"/>
              </a:lnSpc>
            </a:pPr>
            <a:r>
              <a:rPr lang="en-US" altLang="en-US" sz="1400" dirty="0">
                <a:solidFill>
                  <a:srgbClr val="0070C0"/>
                </a:solidFill>
                <a:latin typeface="Cambria" panose="02040503050406030204" pitchFamily="18" charset="0"/>
              </a:rPr>
              <a:t>[6] EXO, </a:t>
            </a:r>
            <a:r>
              <a:rPr lang="en-US" altLang="en-US" sz="1400" i="1" dirty="0">
                <a:solidFill>
                  <a:srgbClr val="0070C0"/>
                </a:solidFill>
              </a:rPr>
              <a:t>PRL</a:t>
            </a:r>
            <a:r>
              <a:rPr lang="en-US" altLang="en-US" sz="1400" b="1" i="1" dirty="0">
                <a:solidFill>
                  <a:srgbClr val="0070C0"/>
                </a:solidFill>
              </a:rPr>
              <a:t>510</a:t>
            </a:r>
            <a:r>
              <a:rPr lang="en-US" altLang="en-US" sz="1400" i="1" dirty="0">
                <a:solidFill>
                  <a:srgbClr val="0070C0"/>
                </a:solidFill>
              </a:rPr>
              <a:t> (2018)</a:t>
            </a:r>
            <a:r>
              <a:rPr lang="en-US" altLang="en-US" sz="1400" dirty="0">
                <a:solidFill>
                  <a:srgbClr val="0070C0"/>
                </a:solidFill>
                <a:latin typeface="Cambria" panose="02040503050406030204" pitchFamily="18" charset="0"/>
              </a:rPr>
              <a:t>; [</a:t>
            </a:r>
            <a:r>
              <a:rPr lang="ro-RO" altLang="en-US" sz="1400" dirty="0">
                <a:solidFill>
                  <a:srgbClr val="0070C0"/>
                </a:solidFill>
                <a:latin typeface="Cambria" panose="02040503050406030204" pitchFamily="18" charset="0"/>
              </a:rPr>
              <a:t>7</a:t>
            </a:r>
            <a:r>
              <a:rPr lang="en-US" altLang="en-US" sz="1400" dirty="0">
                <a:solidFill>
                  <a:srgbClr val="0070C0"/>
                </a:solidFill>
                <a:latin typeface="Cambria" panose="02040503050406030204" pitchFamily="18" charset="0"/>
              </a:rPr>
              <a:t>]</a:t>
            </a:r>
            <a:r>
              <a:rPr lang="ro-RO" altLang="en-US" sz="1400" dirty="0">
                <a:solidFill>
                  <a:srgbClr val="0070C0"/>
                </a:solidFill>
                <a:latin typeface="Cambria" panose="02040503050406030204" pitchFamily="18" charset="0"/>
              </a:rPr>
              <a:t>Caurier, PLB</a:t>
            </a:r>
            <a:r>
              <a:rPr lang="ro-RO" altLang="en-US" sz="1400" b="1" dirty="0">
                <a:solidFill>
                  <a:srgbClr val="0070C0"/>
                </a:solidFill>
                <a:latin typeface="Cambria" panose="02040503050406030204" pitchFamily="18" charset="0"/>
              </a:rPr>
              <a:t>71</a:t>
            </a:r>
            <a:r>
              <a:rPr lang="ro-RO" altLang="en-US" sz="1400" dirty="0">
                <a:solidFill>
                  <a:srgbClr val="0070C0"/>
                </a:solidFill>
                <a:latin typeface="Cambria" panose="02040503050406030204" pitchFamily="18" charset="0"/>
              </a:rPr>
              <a:t>(2012)</a:t>
            </a:r>
            <a:r>
              <a:rPr lang="en-US" altLang="en-US" sz="1400" dirty="0">
                <a:solidFill>
                  <a:srgbClr val="0070C0"/>
                </a:solidFill>
                <a:latin typeface="Cambria" panose="02040503050406030204" pitchFamily="18" charset="0"/>
              </a:rPr>
              <a:t>; [8]Iwata et al., PRL</a:t>
            </a:r>
            <a:r>
              <a:rPr lang="en-US" altLang="en-US" sz="1400" b="1" dirty="0">
                <a:solidFill>
                  <a:srgbClr val="0070C0"/>
                </a:solidFill>
                <a:latin typeface="Cambria" panose="02040503050406030204" pitchFamily="18" charset="0"/>
              </a:rPr>
              <a:t>116</a:t>
            </a:r>
            <a:r>
              <a:rPr lang="en-US" altLang="en-US" sz="1400" dirty="0">
                <a:solidFill>
                  <a:srgbClr val="0070C0"/>
                </a:solidFill>
                <a:latin typeface="Cambria" panose="02040503050406030204" pitchFamily="18" charset="0"/>
              </a:rPr>
              <a:t>(2016);</a:t>
            </a:r>
          </a:p>
          <a:p>
            <a:pPr>
              <a:lnSpc>
                <a:spcPct val="150000"/>
              </a:lnSpc>
            </a:pPr>
            <a:r>
              <a:rPr lang="en-US" altLang="en-US" sz="1400" dirty="0">
                <a:solidFill>
                  <a:srgbClr val="0070C0"/>
                </a:solidFill>
                <a:latin typeface="Cambria" panose="02040503050406030204" pitchFamily="18" charset="0"/>
              </a:rPr>
              <a:t>[9] V.I. </a:t>
            </a:r>
            <a:r>
              <a:rPr lang="en-US" altLang="en-US" sz="1400" dirty="0" err="1">
                <a:solidFill>
                  <a:srgbClr val="0070C0"/>
                </a:solidFill>
                <a:latin typeface="Cambria" panose="02040503050406030204" pitchFamily="18" charset="0"/>
              </a:rPr>
              <a:t>Tretyak</a:t>
            </a:r>
            <a:r>
              <a:rPr lang="en-US" altLang="en-US" sz="1400" dirty="0">
                <a:solidFill>
                  <a:srgbClr val="0070C0"/>
                </a:solidFill>
                <a:latin typeface="Cambria" panose="02040503050406030204" pitchFamily="18" charset="0"/>
              </a:rPr>
              <a:t>, NEMO3, AIP </a:t>
            </a:r>
            <a:r>
              <a:rPr lang="en-US" altLang="en-US" sz="1400" b="1" dirty="0">
                <a:solidFill>
                  <a:srgbClr val="0070C0"/>
                </a:solidFill>
                <a:latin typeface="Cambria" panose="02040503050406030204" pitchFamily="18" charset="0"/>
              </a:rPr>
              <a:t>1417</a:t>
            </a:r>
            <a:r>
              <a:rPr lang="en-US" altLang="en-US" sz="1400" dirty="0">
                <a:solidFill>
                  <a:srgbClr val="0070C0"/>
                </a:solidFill>
                <a:latin typeface="Cambria" panose="02040503050406030204" pitchFamily="18" charset="0"/>
              </a:rPr>
              <a:t> (2011).</a:t>
            </a:r>
          </a:p>
        </p:txBody>
      </p:sp>
      <p:sp>
        <p:nvSpPr>
          <p:cNvPr id="5" name="Rectangle 4">
            <a:extLst>
              <a:ext uri="{FF2B5EF4-FFF2-40B4-BE49-F238E27FC236}">
                <a16:creationId xmlns:a16="http://schemas.microsoft.com/office/drawing/2014/main" id="{685969A6-60AF-4617-80A1-891EBFBB5DF6}"/>
              </a:ext>
            </a:extLst>
          </p:cNvPr>
          <p:cNvSpPr/>
          <p:nvPr/>
        </p:nvSpPr>
        <p:spPr>
          <a:xfrm>
            <a:off x="8070850" y="6300781"/>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3697291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333500" y="355600"/>
            <a:ext cx="91440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chemeClr val="bg1"/>
                </a:solidFill>
              </a:rPr>
              <a:t>A measurement of the 0</a:t>
            </a:r>
            <a:r>
              <a:rPr lang="el-GR" altLang="en-US" sz="2000" dirty="0">
                <a:solidFill>
                  <a:schemeClr val="bg1"/>
                </a:solidFill>
                <a:cs typeface="Arial" panose="020B0604020202020204" pitchFamily="34" charset="0"/>
              </a:rPr>
              <a:t>νββ</a:t>
            </a:r>
            <a:r>
              <a:rPr lang="en-US" altLang="en-US" sz="2000" dirty="0">
                <a:solidFill>
                  <a:schemeClr val="bg1"/>
                </a:solidFill>
                <a:cs typeface="Arial" panose="020B0604020202020204" pitchFamily="34" charset="0"/>
              </a:rPr>
              <a:t> decay rate combined with neutrino oscillation data and a reliable calculation of the NMEs, would yield insight into all three neutrino mass eigenstates.</a:t>
            </a:r>
          </a:p>
          <a:p>
            <a:endParaRPr lang="en-US" altLang="en-US" sz="2000" dirty="0">
              <a:solidFill>
                <a:schemeClr val="bg1"/>
              </a:solidFill>
              <a:cs typeface="Arial" panose="020B0604020202020204" pitchFamily="34" charset="0"/>
            </a:endParaRPr>
          </a:p>
          <a:p>
            <a:r>
              <a:rPr lang="en-US" altLang="en-US" sz="2000" dirty="0">
                <a:solidFill>
                  <a:schemeClr val="bg1"/>
                </a:solidFill>
                <a:cs typeface="Arial" panose="020B0604020202020204" pitchFamily="34" charset="0"/>
              </a:rPr>
              <a:t>Based on the present data one can extract limits for the neutrino mass scale.</a:t>
            </a:r>
          </a:p>
          <a:p>
            <a:endParaRPr lang="en-US" altLang="en-US" dirty="0">
              <a:cs typeface="Arial" panose="020B0604020202020204" pitchFamily="34" charset="0"/>
            </a:endParaRPr>
          </a:p>
          <a:p>
            <a:endParaRPr lang="en-US" altLang="en-US" sz="2000" b="1" dirty="0">
              <a:solidFill>
                <a:srgbClr val="FF9900"/>
              </a:solidFill>
              <a:cs typeface="Arial" panose="020B0604020202020204" pitchFamily="34" charset="0"/>
            </a:endParaRPr>
          </a:p>
          <a:p>
            <a:r>
              <a:rPr lang="en-US" altLang="en-US" sz="2000" i="1" dirty="0">
                <a:solidFill>
                  <a:srgbClr val="7030A0"/>
                </a:solidFill>
                <a:cs typeface="Arial" panose="020B0604020202020204" pitchFamily="34" charset="0"/>
              </a:rPr>
              <a:t>NH:</a:t>
            </a:r>
            <a:r>
              <a:rPr lang="en-US" altLang="en-US" dirty="0">
                <a:cs typeface="Arial" panose="020B0604020202020204" pitchFamily="34" charset="0"/>
              </a:rPr>
              <a:t>   </a:t>
            </a: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sz="2000" b="1" dirty="0">
              <a:solidFill>
                <a:srgbClr val="FF9900"/>
              </a:solidFill>
              <a:cs typeface="Arial" panose="020B0604020202020204" pitchFamily="34" charset="0"/>
            </a:endParaRPr>
          </a:p>
          <a:p>
            <a:endParaRPr lang="en-US" altLang="en-US" sz="2000" b="1" dirty="0">
              <a:solidFill>
                <a:srgbClr val="FF9900"/>
              </a:solidFill>
              <a:cs typeface="Arial" panose="020B0604020202020204" pitchFamily="34" charset="0"/>
            </a:endParaRPr>
          </a:p>
          <a:p>
            <a:r>
              <a:rPr lang="en-US" altLang="en-US" sz="2000" i="1" dirty="0">
                <a:solidFill>
                  <a:srgbClr val="7030A0"/>
                </a:solidFill>
                <a:cs typeface="Arial" panose="020B0604020202020204" pitchFamily="34" charset="0"/>
              </a:rPr>
              <a:t>IH:</a:t>
            </a:r>
            <a:r>
              <a:rPr lang="en-US" altLang="en-US" i="1" dirty="0">
                <a:solidFill>
                  <a:srgbClr val="7030A0"/>
                </a:solidFill>
                <a:cs typeface="Arial" panose="020B0604020202020204" pitchFamily="34" charset="0"/>
              </a:rPr>
              <a:t> </a:t>
            </a:r>
            <a:endParaRPr lang="en-US" altLang="en-US" sz="2000" i="1" dirty="0">
              <a:solidFill>
                <a:srgbClr val="7030A0"/>
              </a:solidFill>
              <a:cs typeface="Arial" panose="020B0604020202020204" pitchFamily="34" charset="0"/>
            </a:endParaRP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62400"/>
            <a:ext cx="14652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95550"/>
            <a:ext cx="1447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86000"/>
            <a:ext cx="4713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9751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768056"/>
            <a:ext cx="420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D8D8C67-793B-493E-A7AB-16F7A826A6F0}"/>
              </a:ext>
            </a:extLst>
          </p:cNvPr>
          <p:cNvSpPr/>
          <p:nvPr/>
        </p:nvSpPr>
        <p:spPr>
          <a:xfrm>
            <a:off x="8184265" y="6317734"/>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89225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20904" y="239183"/>
            <a:ext cx="10782300" cy="539751"/>
          </a:xfrm>
        </p:spPr>
        <p:txBody>
          <a:bodyPr/>
          <a:lstStyle/>
          <a:p>
            <a:pPr marL="54864">
              <a:defRPr/>
            </a:pPr>
            <a:r>
              <a:rPr lang="en-US" sz="2800" i="1" dirty="0">
                <a:solidFill>
                  <a:srgbClr val="7030A0"/>
                </a:solidFill>
                <a:latin typeface="Times New Roman" panose="02020603050405020304" pitchFamily="18" charset="0"/>
                <a:cs typeface="Times New Roman" panose="02020603050405020304" pitchFamily="18" charset="0"/>
              </a:rPr>
              <a:t>Search of LNV processes at high energy: like sign </a:t>
            </a:r>
            <a:r>
              <a:rPr lang="en-US" sz="2800" i="1" dirty="0" err="1">
                <a:solidFill>
                  <a:srgbClr val="7030A0"/>
                </a:solidFill>
                <a:latin typeface="Times New Roman" panose="02020603050405020304" pitchFamily="18" charset="0"/>
                <a:cs typeface="Times New Roman" panose="02020603050405020304" pitchFamily="18" charset="0"/>
              </a:rPr>
              <a:t>dilepton</a:t>
            </a:r>
            <a:r>
              <a:rPr lang="en-US" sz="2800" i="1" dirty="0">
                <a:solidFill>
                  <a:srgbClr val="7030A0"/>
                </a:solidFill>
                <a:latin typeface="Times New Roman" panose="02020603050405020304" pitchFamily="18" charset="0"/>
                <a:cs typeface="Times New Roman" panose="02020603050405020304" pitchFamily="18" charset="0"/>
              </a:rPr>
              <a:t> processes</a:t>
            </a:r>
            <a:endParaRPr lang="en-US" sz="2800" dirty="0">
              <a:solidFill>
                <a:srgbClr val="7030A0"/>
              </a:solidFill>
              <a:effectLst>
                <a:outerShdw blurRad="38100" dist="38100" dir="2700000" algn="tl">
                  <a:srgbClr val="000000"/>
                </a:outerShdw>
              </a:effectLst>
              <a:latin typeface="Times New Roman" pitchFamily="18" charset="0"/>
              <a:cs typeface="Times New Roman" pitchFamily="18" charset="0"/>
            </a:endParaRPr>
          </a:p>
        </p:txBody>
      </p:sp>
      <p:sp>
        <p:nvSpPr>
          <p:cNvPr id="1028" name="TextBox 9"/>
          <p:cNvSpPr txBox="1">
            <a:spLocks noChangeArrowheads="1"/>
          </p:cNvSpPr>
          <p:nvPr/>
        </p:nvSpPr>
        <p:spPr bwMode="auto">
          <a:xfrm>
            <a:off x="254000" y="2027766"/>
            <a:ext cx="8178800" cy="58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lphaLcParenR"/>
            </a:pPr>
            <a:endParaRPr lang="en-US" altLang="en-US" dirty="0">
              <a:solidFill>
                <a:schemeClr val="bg1"/>
              </a:solidFill>
              <a:latin typeface="Tahoma" panose="020B0604030504040204" pitchFamily="34" charset="0"/>
            </a:endParaRPr>
          </a:p>
          <a:p>
            <a:pPr>
              <a:buFontTx/>
              <a:buAutoNum type="alphaLcParenR"/>
            </a:pPr>
            <a:r>
              <a:rPr lang="en-US" altLang="en-US" sz="2000" dirty="0">
                <a:solidFill>
                  <a:schemeClr val="bg1"/>
                </a:solidFill>
              </a:rPr>
              <a:t>dd </a:t>
            </a:r>
            <a:r>
              <a:rPr lang="en-US" altLang="en-US" sz="2000" dirty="0">
                <a:solidFill>
                  <a:schemeClr val="bg1"/>
                </a:solidFill>
                <a:cs typeface="Tahoma" panose="020B0604030504040204" pitchFamily="34" charset="0"/>
              </a:rPr>
              <a:t>−&gt; </a:t>
            </a:r>
            <a:r>
              <a:rPr lang="en-US" altLang="en-US" sz="2000" dirty="0">
                <a:solidFill>
                  <a:schemeClr val="bg1"/>
                </a:solidFill>
              </a:rPr>
              <a:t>uu W</a:t>
            </a:r>
            <a:r>
              <a:rPr lang="en-US" altLang="en-US" sz="2000" baseline="30000" dirty="0">
                <a:solidFill>
                  <a:schemeClr val="bg1"/>
                </a:solidFill>
              </a:rPr>
              <a:t>*-</a:t>
            </a:r>
            <a:r>
              <a:rPr lang="en-US" altLang="en-US" sz="2000" dirty="0">
                <a:solidFill>
                  <a:schemeClr val="bg1"/>
                </a:solidFill>
              </a:rPr>
              <a:t>W</a:t>
            </a:r>
            <a:r>
              <a:rPr lang="en-US" altLang="en-US" sz="2000" baseline="30000" dirty="0">
                <a:solidFill>
                  <a:schemeClr val="bg1"/>
                </a:solidFill>
              </a:rPr>
              <a:t>*- </a:t>
            </a:r>
            <a:r>
              <a:rPr lang="en-US" altLang="en-US" sz="2000" dirty="0">
                <a:solidFill>
                  <a:schemeClr val="bg1"/>
                </a:solidFill>
              </a:rPr>
              <a:t>−&gt; uu e</a:t>
            </a:r>
            <a:r>
              <a:rPr lang="en-US" altLang="en-US" sz="2000" baseline="30000" dirty="0">
                <a:solidFill>
                  <a:schemeClr val="bg1"/>
                </a:solidFill>
              </a:rPr>
              <a:t>-</a:t>
            </a:r>
            <a:r>
              <a:rPr lang="en-US" altLang="en-US" sz="2000" dirty="0">
                <a:solidFill>
                  <a:schemeClr val="bg1"/>
                </a:solidFill>
              </a:rPr>
              <a:t>e</a:t>
            </a:r>
            <a:r>
              <a:rPr lang="en-US" altLang="en-US" sz="2000" baseline="30000" dirty="0">
                <a:solidFill>
                  <a:schemeClr val="bg1"/>
                </a:solidFill>
              </a:rPr>
              <a:t>-</a:t>
            </a:r>
            <a:r>
              <a:rPr lang="en-US" altLang="en-US" sz="2000" dirty="0">
                <a:solidFill>
                  <a:schemeClr val="bg1"/>
                </a:solidFill>
              </a:rPr>
              <a:t>      :        0</a:t>
            </a:r>
            <a:r>
              <a:rPr lang="el-GR" altLang="en-US" sz="2000" dirty="0">
                <a:solidFill>
                  <a:schemeClr val="bg1"/>
                </a:solidFill>
                <a:sym typeface="Symbol" panose="05050102010706020507" pitchFamily="18" charset="2"/>
              </a:rPr>
              <a:t></a:t>
            </a:r>
            <a:r>
              <a:rPr lang="el-GR" altLang="en-US" sz="2000" dirty="0">
                <a:solidFill>
                  <a:schemeClr val="bg1"/>
                </a:solidFill>
              </a:rPr>
              <a:t>ββ</a:t>
            </a:r>
            <a:r>
              <a:rPr lang="en-US" altLang="en-US" sz="2000" dirty="0">
                <a:solidFill>
                  <a:schemeClr val="bg1"/>
                </a:solidFill>
              </a:rPr>
              <a:t>     </a:t>
            </a:r>
          </a:p>
          <a:p>
            <a:pPr>
              <a:buFontTx/>
              <a:buAutoNum type="alphaLcParenR"/>
            </a:pPr>
            <a:endParaRPr lang="en-US" altLang="en-US" sz="2000" dirty="0">
              <a:solidFill>
                <a:schemeClr val="bg1"/>
              </a:solidFill>
            </a:endParaRPr>
          </a:p>
          <a:p>
            <a:pPr>
              <a:buFontTx/>
              <a:buAutoNum type="alphaLcParenR"/>
            </a:pPr>
            <a:r>
              <a:rPr lang="el-GR" altLang="en-US" sz="2000" dirty="0">
                <a:solidFill>
                  <a:schemeClr val="bg1"/>
                </a:solidFill>
              </a:rPr>
              <a:t>Σ</a:t>
            </a:r>
            <a:r>
              <a:rPr lang="en-US" altLang="en-US" sz="2000" baseline="30000" dirty="0">
                <a:solidFill>
                  <a:schemeClr val="bg1"/>
                </a:solidFill>
              </a:rPr>
              <a:t>-</a:t>
            </a:r>
            <a:r>
              <a:rPr lang="en-US" altLang="en-US" sz="2000" dirty="0">
                <a:solidFill>
                  <a:schemeClr val="bg1"/>
                </a:solidFill>
              </a:rPr>
              <a:t> −&gt; </a:t>
            </a:r>
            <a:r>
              <a:rPr lang="el-GR" altLang="en-US" sz="2000" dirty="0">
                <a:solidFill>
                  <a:schemeClr val="bg1"/>
                </a:solidFill>
              </a:rPr>
              <a:t>Σ</a:t>
            </a:r>
            <a:r>
              <a:rPr lang="en-US" altLang="en-US" sz="2000" baseline="30000" dirty="0">
                <a:solidFill>
                  <a:schemeClr val="bg1"/>
                </a:solidFill>
              </a:rPr>
              <a:t>+</a:t>
            </a:r>
            <a:r>
              <a:rPr lang="en-US" altLang="en-US" sz="2000" dirty="0">
                <a:solidFill>
                  <a:schemeClr val="bg1"/>
                </a:solidFill>
              </a:rPr>
              <a:t> e</a:t>
            </a:r>
            <a:r>
              <a:rPr lang="en-US" altLang="en-US" sz="2000" baseline="30000" dirty="0">
                <a:solidFill>
                  <a:schemeClr val="bg1"/>
                </a:solidFill>
              </a:rPr>
              <a:t>-</a:t>
            </a:r>
            <a:r>
              <a:rPr lang="en-US" altLang="en-US" sz="2000" dirty="0">
                <a:solidFill>
                  <a:schemeClr val="bg1"/>
                </a:solidFill>
              </a:rPr>
              <a:t>e</a:t>
            </a:r>
            <a:r>
              <a:rPr lang="en-US" altLang="en-US" sz="2000" baseline="30000" dirty="0">
                <a:solidFill>
                  <a:schemeClr val="bg1"/>
                </a:solidFill>
              </a:rPr>
              <a:t>-</a:t>
            </a:r>
            <a:r>
              <a:rPr lang="en-US" altLang="en-US" sz="2000" dirty="0">
                <a:solidFill>
                  <a:schemeClr val="bg1"/>
                </a:solidFill>
              </a:rPr>
              <a:t> ; </a:t>
            </a:r>
            <a:r>
              <a:rPr lang="el-GR" altLang="en-US" sz="2000" dirty="0">
                <a:solidFill>
                  <a:schemeClr val="bg1"/>
                </a:solidFill>
                <a:cs typeface="Tahoma" panose="020B0604030504040204" pitchFamily="34" charset="0"/>
              </a:rPr>
              <a:t>Ξ</a:t>
            </a:r>
            <a:r>
              <a:rPr lang="en-US" altLang="en-US" sz="2000" baseline="30000" dirty="0">
                <a:solidFill>
                  <a:schemeClr val="bg1"/>
                </a:solidFill>
                <a:cs typeface="Tahoma" panose="020B0604030504040204" pitchFamily="34" charset="0"/>
              </a:rPr>
              <a:t>-</a:t>
            </a:r>
            <a:r>
              <a:rPr lang="en-US" altLang="en-US" sz="2000" dirty="0">
                <a:solidFill>
                  <a:schemeClr val="bg1"/>
                </a:solidFill>
                <a:cs typeface="Tahoma" panose="020B0604030504040204" pitchFamily="34" charset="0"/>
              </a:rPr>
              <a:t> </a:t>
            </a:r>
            <a:r>
              <a:rPr lang="en-US" altLang="en-US" sz="2000" dirty="0">
                <a:solidFill>
                  <a:schemeClr val="bg1"/>
                </a:solidFill>
              </a:rPr>
              <a:t>−&gt; p </a:t>
            </a:r>
            <a:r>
              <a:rPr lang="en-US" altLang="en-US" sz="2000" dirty="0">
                <a:solidFill>
                  <a:schemeClr val="bg1"/>
                </a:solidFill>
                <a:sym typeface="Symbol" panose="05050102010706020507" pitchFamily="18" charset="2"/>
              </a:rPr>
              <a:t></a:t>
            </a:r>
            <a:r>
              <a:rPr lang="en-US" altLang="en-US" sz="2000" baseline="30000" dirty="0">
                <a:solidFill>
                  <a:schemeClr val="bg1"/>
                </a:solidFill>
                <a:sym typeface="Symbol" panose="05050102010706020507" pitchFamily="18" charset="2"/>
              </a:rPr>
              <a:t>-</a:t>
            </a:r>
            <a:r>
              <a:rPr lang="en-US" altLang="en-US" sz="2000" dirty="0">
                <a:solidFill>
                  <a:schemeClr val="bg1"/>
                </a:solidFill>
                <a:sym typeface="Symbol" panose="05050102010706020507" pitchFamily="18" charset="2"/>
              </a:rPr>
              <a:t> </a:t>
            </a:r>
            <a:r>
              <a:rPr lang="en-US" altLang="en-US" sz="2000" baseline="30000" dirty="0">
                <a:solidFill>
                  <a:schemeClr val="bg1"/>
                </a:solidFill>
                <a:sym typeface="Symbol" panose="05050102010706020507" pitchFamily="18" charset="2"/>
              </a:rPr>
              <a:t>-          :             </a:t>
            </a:r>
            <a:r>
              <a:rPr lang="en-US" altLang="en-US" sz="2400" b="1" baseline="30000" dirty="0">
                <a:solidFill>
                  <a:schemeClr val="bg1"/>
                </a:solidFill>
                <a:sym typeface="Symbol" panose="05050102010706020507" pitchFamily="18" charset="2"/>
              </a:rPr>
              <a:t>hyperon decays</a:t>
            </a:r>
          </a:p>
          <a:p>
            <a:pPr>
              <a:buFontTx/>
              <a:buAutoNum type="alphaLcParenR"/>
            </a:pPr>
            <a:endParaRPr lang="en-US" altLang="en-US" sz="2400" b="1" baseline="30000" dirty="0">
              <a:solidFill>
                <a:schemeClr val="bg1"/>
              </a:solidFill>
              <a:sym typeface="Symbol" panose="05050102010706020507" pitchFamily="18" charset="2"/>
            </a:endParaRPr>
          </a:p>
          <a:p>
            <a:r>
              <a:rPr lang="el-GR" altLang="en-US" dirty="0">
                <a:solidFill>
                  <a:schemeClr val="bg1"/>
                </a:solidFill>
                <a:latin typeface="Tahoma" panose="020B0604030504040204" pitchFamily="34" charset="0"/>
              </a:rPr>
              <a:t>Ξ</a:t>
            </a:r>
            <a:r>
              <a:rPr lang="en-US" altLang="en-US" baseline="30000" dirty="0">
                <a:solidFill>
                  <a:schemeClr val="bg1"/>
                </a:solidFill>
                <a:latin typeface="Tahoma" panose="020B0604030504040204" pitchFamily="34" charset="0"/>
              </a:rPr>
              <a:t>+</a:t>
            </a:r>
            <a:r>
              <a:rPr lang="en-US" altLang="en-US" b="1" baseline="-25000" dirty="0">
                <a:solidFill>
                  <a:schemeClr val="bg1"/>
                </a:solidFill>
                <a:latin typeface="Tahoma" panose="020B0604030504040204" pitchFamily="34" charset="0"/>
              </a:rPr>
              <a:t>c</a:t>
            </a:r>
            <a:r>
              <a:rPr lang="en-US" altLang="en-US" dirty="0">
                <a:solidFill>
                  <a:schemeClr val="bg1"/>
                </a:solidFill>
                <a:latin typeface="Tahoma" panose="020B0604030504040204" pitchFamily="34" charset="0"/>
              </a:rPr>
              <a:t> −&gt; </a:t>
            </a:r>
            <a:r>
              <a:rPr lang="el-GR" altLang="en-US" dirty="0">
                <a:solidFill>
                  <a:schemeClr val="bg1"/>
                </a:solidFill>
                <a:latin typeface="Tahoma" panose="020B0604030504040204" pitchFamily="34" charset="0"/>
              </a:rPr>
              <a:t>Ξ</a:t>
            </a:r>
            <a:r>
              <a:rPr lang="en-US" altLang="en-US" dirty="0">
                <a:solidFill>
                  <a:schemeClr val="bg1"/>
                </a:solidFill>
                <a:latin typeface="Tahoma" panose="020B0604030504040204" pitchFamily="34" charset="0"/>
              </a:rPr>
              <a:t>- p </a:t>
            </a:r>
            <a:r>
              <a:rPr lang="en-US" altLang="en-US" b="1" dirty="0">
                <a:solidFill>
                  <a:schemeClr val="bg1"/>
                </a:solidFill>
                <a:latin typeface="Tahoma" panose="020B0604030504040204" pitchFamily="34" charset="0"/>
                <a:sym typeface="Symbol" panose="05050102010706020507" pitchFamily="18" charset="2"/>
              </a:rPr>
              <a:t></a:t>
            </a:r>
            <a:r>
              <a:rPr lang="en-US" altLang="en-US" b="1" baseline="30000" dirty="0">
                <a:solidFill>
                  <a:schemeClr val="bg1"/>
                </a:solidFill>
                <a:latin typeface="Tahoma" panose="020B0604030504040204" pitchFamily="34" charset="0"/>
                <a:sym typeface="Symbol" panose="05050102010706020507" pitchFamily="18" charset="2"/>
              </a:rPr>
              <a:t>+</a:t>
            </a:r>
            <a:r>
              <a:rPr lang="en-US" altLang="en-US" b="1" dirty="0">
                <a:solidFill>
                  <a:schemeClr val="bg1"/>
                </a:solidFill>
                <a:latin typeface="Tahoma" panose="020B0604030504040204" pitchFamily="34" charset="0"/>
                <a:sym typeface="Symbol" panose="05050102010706020507" pitchFamily="18" charset="2"/>
              </a:rPr>
              <a:t> </a:t>
            </a:r>
            <a:r>
              <a:rPr lang="en-US" altLang="en-US" b="1" baseline="30000" dirty="0">
                <a:solidFill>
                  <a:schemeClr val="bg1"/>
                </a:solidFill>
                <a:latin typeface="Tahoma" panose="020B0604030504040204" pitchFamily="34" charset="0"/>
                <a:sym typeface="Symbol" panose="05050102010706020507" pitchFamily="18" charset="2"/>
              </a:rPr>
              <a:t>+</a:t>
            </a:r>
            <a:r>
              <a:rPr lang="en-US" altLang="en-US" baseline="30000" dirty="0">
                <a:solidFill>
                  <a:schemeClr val="bg1"/>
                </a:solidFill>
                <a:latin typeface="Tahoma" panose="020B0604030504040204" pitchFamily="34" charset="0"/>
                <a:sym typeface="Symbol" panose="05050102010706020507" pitchFamily="18" charset="2"/>
              </a:rPr>
              <a:t> </a:t>
            </a:r>
            <a:r>
              <a:rPr lang="en-US" altLang="en-US" dirty="0">
                <a:solidFill>
                  <a:schemeClr val="bg1"/>
                </a:solidFill>
                <a:latin typeface="Tahoma" panose="020B0604030504040204" pitchFamily="34" charset="0"/>
                <a:sym typeface="Symbol" panose="05050102010706020507" pitchFamily="18" charset="2"/>
              </a:rPr>
              <a:t>; </a:t>
            </a:r>
            <a:r>
              <a:rPr lang="el-GR" altLang="en-US" dirty="0">
                <a:solidFill>
                  <a:schemeClr val="bg1"/>
                </a:solidFill>
                <a:latin typeface="Tahoma" panose="020B0604030504040204" pitchFamily="34" charset="0"/>
                <a:cs typeface="Tahoma" panose="020B0604030504040204" pitchFamily="34" charset="0"/>
                <a:sym typeface="Symbol" panose="05050102010706020507" pitchFamily="18" charset="2"/>
              </a:rPr>
              <a:t>Λ</a:t>
            </a:r>
            <a:r>
              <a:rPr lang="en-US" altLang="en-US" baseline="-25000" dirty="0">
                <a:solidFill>
                  <a:schemeClr val="bg1"/>
                </a:solidFill>
                <a:latin typeface="Tahoma" panose="020B0604030504040204" pitchFamily="34" charset="0"/>
                <a:cs typeface="Tahoma" panose="020B0604030504040204" pitchFamily="34" charset="0"/>
                <a:sym typeface="Symbol" panose="05050102010706020507" pitchFamily="18" charset="2"/>
              </a:rPr>
              <a:t>c</a:t>
            </a:r>
            <a:r>
              <a:rPr lang="en-US" altLang="en-US" baseline="30000" dirty="0">
                <a:solidFill>
                  <a:schemeClr val="bg1"/>
                </a:solidFill>
                <a:latin typeface="Tahoma" panose="020B0604030504040204" pitchFamily="34" charset="0"/>
                <a:cs typeface="Tahoma" panose="020B0604030504040204" pitchFamily="34" charset="0"/>
                <a:sym typeface="Symbol" panose="05050102010706020507" pitchFamily="18" charset="2"/>
              </a:rPr>
              <a:t>+</a:t>
            </a:r>
            <a:r>
              <a:rPr lang="en-US" altLang="en-US" baseline="-25000" dirty="0">
                <a:solidFill>
                  <a:schemeClr val="bg1"/>
                </a:solidFill>
                <a:latin typeface="Tahoma" panose="020B0604030504040204" pitchFamily="34" charset="0"/>
                <a:cs typeface="Tahoma" panose="020B0604030504040204" pitchFamily="34" charset="0"/>
                <a:sym typeface="Symbol" panose="05050102010706020507" pitchFamily="18" charset="2"/>
              </a:rPr>
              <a:t> </a:t>
            </a:r>
            <a:r>
              <a:rPr lang="en-US" altLang="en-US" dirty="0">
                <a:solidFill>
                  <a:schemeClr val="bg1"/>
                </a:solidFill>
                <a:latin typeface="Tahoma" panose="020B0604030504040204" pitchFamily="34" charset="0"/>
              </a:rPr>
              <a:t>−&gt; </a:t>
            </a:r>
            <a:r>
              <a:rPr lang="el-GR" altLang="en-US" dirty="0">
                <a:solidFill>
                  <a:schemeClr val="bg1"/>
                </a:solidFill>
                <a:latin typeface="Tahoma" panose="020B0604030504040204" pitchFamily="34" charset="0"/>
              </a:rPr>
              <a:t>Σ</a:t>
            </a:r>
            <a:r>
              <a:rPr lang="en-US" altLang="en-US" baseline="30000" dirty="0">
                <a:solidFill>
                  <a:schemeClr val="bg1"/>
                </a:solidFill>
                <a:latin typeface="Tahoma" panose="020B0604030504040204" pitchFamily="34" charset="0"/>
              </a:rPr>
              <a:t>-</a:t>
            </a:r>
            <a:r>
              <a:rPr lang="en-US" altLang="en-US" dirty="0">
                <a:solidFill>
                  <a:schemeClr val="bg1"/>
                </a:solidFill>
                <a:latin typeface="Tahoma" panose="020B0604030504040204" pitchFamily="34" charset="0"/>
              </a:rPr>
              <a:t> </a:t>
            </a:r>
            <a:r>
              <a:rPr lang="en-US" altLang="en-US" b="1" dirty="0">
                <a:solidFill>
                  <a:schemeClr val="bg1"/>
                </a:solidFill>
                <a:latin typeface="Tahoma" panose="020B0604030504040204" pitchFamily="34" charset="0"/>
                <a:sym typeface="Symbol" panose="05050102010706020507" pitchFamily="18" charset="2"/>
              </a:rPr>
              <a:t></a:t>
            </a:r>
            <a:r>
              <a:rPr lang="en-US" altLang="en-US" b="1" baseline="30000" dirty="0">
                <a:solidFill>
                  <a:schemeClr val="bg1"/>
                </a:solidFill>
                <a:latin typeface="Tahoma" panose="020B0604030504040204" pitchFamily="34" charset="0"/>
                <a:sym typeface="Symbol" panose="05050102010706020507" pitchFamily="18" charset="2"/>
              </a:rPr>
              <a:t>+</a:t>
            </a:r>
            <a:r>
              <a:rPr lang="en-US" altLang="en-US" b="1" dirty="0">
                <a:solidFill>
                  <a:schemeClr val="bg1"/>
                </a:solidFill>
                <a:latin typeface="Tahoma" panose="020B0604030504040204" pitchFamily="34" charset="0"/>
                <a:sym typeface="Symbol" panose="05050102010706020507" pitchFamily="18" charset="2"/>
              </a:rPr>
              <a:t> </a:t>
            </a:r>
            <a:r>
              <a:rPr lang="en-US" altLang="en-US" b="1" baseline="30000" dirty="0">
                <a:solidFill>
                  <a:schemeClr val="bg1"/>
                </a:solidFill>
                <a:latin typeface="Tahoma" panose="020B0604030504040204" pitchFamily="34" charset="0"/>
                <a:sym typeface="Symbol" panose="05050102010706020507" pitchFamily="18" charset="2"/>
              </a:rPr>
              <a:t>+</a:t>
            </a:r>
            <a:r>
              <a:rPr lang="en-US" altLang="en-US" b="1" dirty="0">
                <a:solidFill>
                  <a:schemeClr val="bg1"/>
                </a:solidFill>
                <a:latin typeface="Tahoma" panose="020B0604030504040204" pitchFamily="34" charset="0"/>
                <a:sym typeface="Symbol" panose="05050102010706020507" pitchFamily="18" charset="2"/>
              </a:rPr>
              <a:t> </a:t>
            </a:r>
          </a:p>
          <a:p>
            <a:endParaRPr lang="el-GR" altLang="en-US" sz="2400" dirty="0">
              <a:solidFill>
                <a:schemeClr val="bg1"/>
              </a:solidFill>
              <a:latin typeface="Tahoma" panose="020B0604030504040204" pitchFamily="34" charset="0"/>
              <a:cs typeface="Tahoma" panose="020B0604030504040204" pitchFamily="34" charset="0"/>
              <a:sym typeface="Symbol" panose="05050102010706020507" pitchFamily="18" charset="2"/>
            </a:endParaRPr>
          </a:p>
          <a:p>
            <a:r>
              <a:rPr lang="en-US" altLang="en-US" sz="2000" dirty="0">
                <a:solidFill>
                  <a:schemeClr val="bg1"/>
                </a:solidFill>
                <a:sym typeface="Symbol" panose="05050102010706020507" pitchFamily="18" charset="2"/>
              </a:rPr>
              <a:t>c) </a:t>
            </a:r>
            <a:r>
              <a:rPr lang="en-US" altLang="en-US" sz="2000" baseline="30000" dirty="0">
                <a:solidFill>
                  <a:schemeClr val="bg1"/>
                </a:solidFill>
                <a:sym typeface="Symbol" panose="05050102010706020507" pitchFamily="18" charset="2"/>
              </a:rPr>
              <a:t>-</a:t>
            </a:r>
            <a:r>
              <a:rPr lang="en-US" altLang="en-US" sz="2000" dirty="0">
                <a:solidFill>
                  <a:schemeClr val="bg1"/>
                </a:solidFill>
                <a:sym typeface="Symbol" panose="05050102010706020507" pitchFamily="18" charset="2"/>
              </a:rPr>
              <a:t> </a:t>
            </a:r>
            <a:r>
              <a:rPr lang="en-US" altLang="en-US" sz="2000" dirty="0">
                <a:solidFill>
                  <a:schemeClr val="bg1"/>
                </a:solidFill>
              </a:rPr>
              <a:t>−&gt; l</a:t>
            </a:r>
            <a:r>
              <a:rPr lang="en-US" altLang="en-US" sz="2000" baseline="30000" dirty="0">
                <a:solidFill>
                  <a:schemeClr val="bg1"/>
                </a:solidFill>
              </a:rPr>
              <a:t>+ </a:t>
            </a:r>
            <a:r>
              <a:rPr lang="en-US" altLang="en-US" sz="2000" dirty="0">
                <a:solidFill>
                  <a:schemeClr val="bg1"/>
                </a:solidFill>
              </a:rPr>
              <a:t>M</a:t>
            </a:r>
            <a:r>
              <a:rPr lang="en-US" altLang="en-US" sz="2000" baseline="30000" dirty="0">
                <a:solidFill>
                  <a:schemeClr val="bg1"/>
                </a:solidFill>
              </a:rPr>
              <a:t>-</a:t>
            </a:r>
            <a:r>
              <a:rPr lang="en-US" altLang="en-US" sz="2000" baseline="-25000" dirty="0">
                <a:solidFill>
                  <a:schemeClr val="bg1"/>
                </a:solidFill>
              </a:rPr>
              <a:t>1 </a:t>
            </a:r>
            <a:r>
              <a:rPr lang="en-US" altLang="en-US" sz="2000" dirty="0">
                <a:solidFill>
                  <a:schemeClr val="bg1"/>
                </a:solidFill>
              </a:rPr>
              <a:t>M</a:t>
            </a:r>
            <a:r>
              <a:rPr lang="en-US" altLang="en-US" sz="2000" baseline="30000" dirty="0">
                <a:solidFill>
                  <a:schemeClr val="bg1"/>
                </a:solidFill>
              </a:rPr>
              <a:t>-</a:t>
            </a:r>
            <a:r>
              <a:rPr lang="en-US" altLang="en-US" sz="2000" baseline="-25000" dirty="0">
                <a:solidFill>
                  <a:schemeClr val="bg1"/>
                </a:solidFill>
              </a:rPr>
              <a:t>2  </a:t>
            </a:r>
            <a:r>
              <a:rPr lang="en-US" altLang="en-US" dirty="0">
                <a:solidFill>
                  <a:schemeClr val="bg1"/>
                </a:solidFill>
                <a:sym typeface="Symbol" panose="05050102010706020507" pitchFamily="18" charset="2"/>
              </a:rPr>
              <a:t></a:t>
            </a:r>
            <a:r>
              <a:rPr lang="en-US" altLang="en-US" baseline="30000" dirty="0">
                <a:solidFill>
                  <a:schemeClr val="bg1"/>
                </a:solidFill>
                <a:sym typeface="Symbol" panose="05050102010706020507" pitchFamily="18" charset="2"/>
              </a:rPr>
              <a:t>-</a:t>
            </a:r>
            <a:r>
              <a:rPr lang="en-US" altLang="en-US" dirty="0">
                <a:solidFill>
                  <a:schemeClr val="bg1"/>
                </a:solidFill>
                <a:sym typeface="Symbol" panose="05050102010706020507" pitchFamily="18" charset="2"/>
              </a:rPr>
              <a:t> </a:t>
            </a:r>
            <a:r>
              <a:rPr lang="en-US" altLang="en-US" sz="2000" dirty="0">
                <a:solidFill>
                  <a:schemeClr val="bg1"/>
                </a:solidFill>
                <a:cs typeface="Arial" panose="020B0604020202020204" pitchFamily="34" charset="0"/>
                <a:sym typeface="Wingdings" panose="05000000000000000000" pitchFamily="2" charset="2"/>
              </a:rPr>
              <a:t></a:t>
            </a:r>
            <a:r>
              <a:rPr lang="el-GR" altLang="en-US" sz="2000" dirty="0">
                <a:solidFill>
                  <a:schemeClr val="bg1"/>
                </a:solidFill>
                <a:cs typeface="Arial" panose="020B0604020202020204" pitchFamily="34" charset="0"/>
              </a:rPr>
              <a:t>μ</a:t>
            </a:r>
            <a:r>
              <a:rPr lang="en-US" altLang="en-US" sz="2000" baseline="30000" dirty="0">
                <a:solidFill>
                  <a:schemeClr val="bg1"/>
                </a:solidFill>
                <a:cs typeface="Arial" panose="020B0604020202020204" pitchFamily="34" charset="0"/>
              </a:rPr>
              <a:t>+</a:t>
            </a:r>
            <a:r>
              <a:rPr lang="el-GR" altLang="en-US" sz="2000" dirty="0">
                <a:solidFill>
                  <a:schemeClr val="bg1"/>
                </a:solidFill>
                <a:cs typeface="Arial" panose="020B0604020202020204" pitchFamily="34" charset="0"/>
              </a:rPr>
              <a:t>μ</a:t>
            </a:r>
            <a:r>
              <a:rPr lang="en-US" altLang="en-US" sz="2000" baseline="30000" dirty="0">
                <a:solidFill>
                  <a:schemeClr val="bg1"/>
                </a:solidFill>
                <a:cs typeface="Arial" panose="020B0604020202020204" pitchFamily="34" charset="0"/>
              </a:rPr>
              <a:t>-</a:t>
            </a:r>
            <a:r>
              <a:rPr lang="el-GR" altLang="en-US" sz="2000" dirty="0">
                <a:solidFill>
                  <a:schemeClr val="bg1"/>
                </a:solidFill>
                <a:cs typeface="Arial" panose="020B0604020202020204" pitchFamily="34" charset="0"/>
              </a:rPr>
              <a:t>μ</a:t>
            </a:r>
            <a:r>
              <a:rPr lang="en-US" altLang="en-US" sz="2000" baseline="30000" dirty="0">
                <a:solidFill>
                  <a:schemeClr val="bg1"/>
                </a:solidFill>
                <a:cs typeface="Arial" panose="020B0604020202020204" pitchFamily="34" charset="0"/>
              </a:rPr>
              <a:t>-</a:t>
            </a:r>
            <a:r>
              <a:rPr lang="en-US" altLang="en-US" sz="2000" baseline="30000" dirty="0">
                <a:solidFill>
                  <a:schemeClr val="bg1"/>
                </a:solidFill>
              </a:rPr>
              <a:t>    </a:t>
            </a:r>
            <a:r>
              <a:rPr lang="en-US" altLang="en-US" sz="2000" baseline="-25000" dirty="0">
                <a:solidFill>
                  <a:schemeClr val="bg1"/>
                </a:solidFill>
              </a:rPr>
              <a:t>          :             </a:t>
            </a:r>
            <a:r>
              <a:rPr lang="en-US" altLang="en-US" sz="2400" b="1" baseline="-25000" dirty="0">
                <a:solidFill>
                  <a:schemeClr val="bg1"/>
                </a:solidFill>
              </a:rPr>
              <a:t>tau decays</a:t>
            </a:r>
          </a:p>
          <a:p>
            <a:pPr>
              <a:buFontTx/>
              <a:buChar char="•"/>
            </a:pPr>
            <a:endParaRPr lang="en-US" altLang="en-US" sz="2000" dirty="0">
              <a:solidFill>
                <a:schemeClr val="bg1"/>
              </a:solidFill>
            </a:endParaRPr>
          </a:p>
          <a:p>
            <a:r>
              <a:rPr lang="en-US" altLang="en-US" sz="2000" dirty="0">
                <a:solidFill>
                  <a:schemeClr val="bg1"/>
                </a:solidFill>
              </a:rPr>
              <a:t>d) M</a:t>
            </a:r>
            <a:r>
              <a:rPr lang="en-US" altLang="en-US" sz="2000" baseline="30000" dirty="0">
                <a:solidFill>
                  <a:schemeClr val="bg1"/>
                </a:solidFill>
                <a:cs typeface="Arial" panose="020B0604020202020204" pitchFamily="34" charset="0"/>
              </a:rPr>
              <a:t>±</a:t>
            </a:r>
            <a:r>
              <a:rPr lang="en-US" altLang="en-US" sz="2000" baseline="-25000" dirty="0">
                <a:solidFill>
                  <a:schemeClr val="bg1"/>
                </a:solidFill>
                <a:cs typeface="Arial" panose="020B0604020202020204" pitchFamily="34" charset="0"/>
              </a:rPr>
              <a:t>1</a:t>
            </a:r>
            <a:r>
              <a:rPr lang="en-US" altLang="en-US" sz="2000" dirty="0">
                <a:solidFill>
                  <a:schemeClr val="bg1"/>
                </a:solidFill>
                <a:cs typeface="Arial" panose="020B0604020202020204" pitchFamily="34" charset="0"/>
              </a:rPr>
              <a:t> </a:t>
            </a:r>
            <a:r>
              <a:rPr lang="en-US" altLang="en-US" sz="2000" dirty="0">
                <a:solidFill>
                  <a:schemeClr val="bg1"/>
                </a:solidFill>
              </a:rPr>
              <a:t>−&gt; l</a:t>
            </a:r>
            <a:r>
              <a:rPr lang="en-US" altLang="en-US" sz="2000" baseline="30000" dirty="0">
                <a:solidFill>
                  <a:schemeClr val="bg1"/>
                </a:solidFill>
                <a:cs typeface="Arial" panose="020B0604020202020204" pitchFamily="34" charset="0"/>
              </a:rPr>
              <a:t>±</a:t>
            </a:r>
            <a:r>
              <a:rPr lang="en-US" altLang="en-US" sz="2000" baseline="-25000" dirty="0">
                <a:solidFill>
                  <a:schemeClr val="bg1"/>
                </a:solidFill>
                <a:cs typeface="Arial" panose="020B0604020202020204" pitchFamily="34" charset="0"/>
              </a:rPr>
              <a:t>1</a:t>
            </a:r>
            <a:r>
              <a:rPr lang="en-US" altLang="en-US" sz="2000" baseline="30000" dirty="0">
                <a:solidFill>
                  <a:schemeClr val="bg1"/>
                </a:solidFill>
                <a:cs typeface="Arial" panose="020B0604020202020204" pitchFamily="34" charset="0"/>
              </a:rPr>
              <a:t> </a:t>
            </a:r>
            <a:r>
              <a:rPr lang="en-US" altLang="en-US" sz="2000" dirty="0">
                <a:solidFill>
                  <a:schemeClr val="bg1"/>
                </a:solidFill>
              </a:rPr>
              <a:t>l</a:t>
            </a:r>
            <a:r>
              <a:rPr lang="en-US" altLang="en-US" sz="2000" baseline="30000" dirty="0">
                <a:solidFill>
                  <a:schemeClr val="bg1"/>
                </a:solidFill>
              </a:rPr>
              <a:t>±</a:t>
            </a:r>
            <a:r>
              <a:rPr lang="en-US" altLang="en-US" sz="2000" baseline="-25000" dirty="0">
                <a:solidFill>
                  <a:schemeClr val="bg1"/>
                </a:solidFill>
              </a:rPr>
              <a:t>2</a:t>
            </a:r>
            <a:r>
              <a:rPr lang="en-US" altLang="en-US" sz="2000" dirty="0">
                <a:solidFill>
                  <a:schemeClr val="bg1"/>
                </a:solidFill>
              </a:rPr>
              <a:t> M</a:t>
            </a:r>
            <a:r>
              <a:rPr lang="en-US" altLang="en-US" sz="2000" baseline="30000" dirty="0">
                <a:solidFill>
                  <a:schemeClr val="bg1"/>
                </a:solidFill>
              </a:rPr>
              <a:t>-/+</a:t>
            </a:r>
            <a:r>
              <a:rPr lang="en-US" altLang="en-US" sz="2000" baseline="-25000" dirty="0">
                <a:solidFill>
                  <a:schemeClr val="bg1"/>
                </a:solidFill>
              </a:rPr>
              <a:t>2</a:t>
            </a:r>
            <a:r>
              <a:rPr lang="en-US" altLang="en-US" sz="2000" baseline="30000" dirty="0">
                <a:solidFill>
                  <a:schemeClr val="bg1"/>
                </a:solidFill>
              </a:rPr>
              <a:t>                                :             </a:t>
            </a:r>
            <a:r>
              <a:rPr lang="en-US" altLang="en-US" sz="2400" b="1" baseline="30000" dirty="0">
                <a:solidFill>
                  <a:schemeClr val="bg1"/>
                </a:solidFill>
              </a:rPr>
              <a:t>rare meson decays (B, D, K,..)</a:t>
            </a:r>
          </a:p>
          <a:p>
            <a:pPr>
              <a:buFontTx/>
              <a:buChar char="•"/>
            </a:pPr>
            <a:endParaRPr lang="en-US" altLang="en-US" sz="2400" b="1" baseline="30000" dirty="0">
              <a:solidFill>
                <a:schemeClr val="bg1"/>
              </a:solidFill>
            </a:endParaRPr>
          </a:p>
          <a:p>
            <a:r>
              <a:rPr lang="en-US" altLang="en-US" sz="2000" dirty="0">
                <a:solidFill>
                  <a:schemeClr val="bg1"/>
                </a:solidFill>
              </a:rPr>
              <a:t>e) t −&gt; b l</a:t>
            </a:r>
            <a:r>
              <a:rPr lang="en-US" altLang="en-US" sz="2000" baseline="30000" dirty="0">
                <a:solidFill>
                  <a:schemeClr val="bg1"/>
                </a:solidFill>
              </a:rPr>
              <a:t>+</a:t>
            </a:r>
            <a:r>
              <a:rPr lang="en-US" altLang="en-US" sz="2000" baseline="-25000" dirty="0">
                <a:solidFill>
                  <a:schemeClr val="bg1"/>
                </a:solidFill>
              </a:rPr>
              <a:t>1 </a:t>
            </a:r>
            <a:r>
              <a:rPr lang="en-US" altLang="en-US" sz="2000" dirty="0">
                <a:solidFill>
                  <a:schemeClr val="bg1"/>
                </a:solidFill>
              </a:rPr>
              <a:t>l</a:t>
            </a:r>
            <a:r>
              <a:rPr lang="en-US" altLang="en-US" sz="2000" baseline="30000" dirty="0">
                <a:solidFill>
                  <a:schemeClr val="bg1"/>
                </a:solidFill>
              </a:rPr>
              <a:t>+</a:t>
            </a:r>
            <a:r>
              <a:rPr lang="en-US" altLang="en-US" sz="2000" baseline="-25000" dirty="0">
                <a:solidFill>
                  <a:schemeClr val="bg1"/>
                </a:solidFill>
              </a:rPr>
              <a:t>2 </a:t>
            </a:r>
            <a:r>
              <a:rPr lang="en-US" altLang="en-US" sz="2000" dirty="0">
                <a:solidFill>
                  <a:schemeClr val="bg1"/>
                </a:solidFill>
              </a:rPr>
              <a:t>W</a:t>
            </a:r>
            <a:r>
              <a:rPr lang="en-US" altLang="en-US" sz="2000" baseline="30000" dirty="0">
                <a:solidFill>
                  <a:schemeClr val="bg1"/>
                </a:solidFill>
              </a:rPr>
              <a:t>- </a:t>
            </a:r>
            <a:r>
              <a:rPr lang="en-US" altLang="en-US" sz="2000" dirty="0">
                <a:solidFill>
                  <a:schemeClr val="bg1"/>
                </a:solidFill>
              </a:rPr>
              <a:t>W</a:t>
            </a:r>
            <a:r>
              <a:rPr lang="en-US" altLang="en-US" sz="2000" baseline="30000" dirty="0">
                <a:solidFill>
                  <a:schemeClr val="bg1"/>
                </a:solidFill>
              </a:rPr>
              <a:t>-</a:t>
            </a:r>
            <a:r>
              <a:rPr lang="en-US" altLang="en-US" sz="2000" dirty="0">
                <a:solidFill>
                  <a:schemeClr val="bg1"/>
                </a:solidFill>
              </a:rPr>
              <a:t>                      :        </a:t>
            </a:r>
            <a:r>
              <a:rPr lang="en-US" altLang="en-US" b="1" dirty="0">
                <a:solidFill>
                  <a:schemeClr val="bg1"/>
                </a:solidFill>
              </a:rPr>
              <a:t>top-quark decay</a:t>
            </a:r>
          </a:p>
          <a:p>
            <a:pPr>
              <a:buFontTx/>
              <a:buChar char="•"/>
            </a:pPr>
            <a:endParaRPr lang="en-US" altLang="en-US" b="1" dirty="0">
              <a:solidFill>
                <a:schemeClr val="bg1"/>
              </a:solidFill>
            </a:endParaRPr>
          </a:p>
          <a:p>
            <a:r>
              <a:rPr lang="en-US" altLang="en-US" sz="2000" dirty="0">
                <a:solidFill>
                  <a:schemeClr val="bg1"/>
                </a:solidFill>
              </a:rPr>
              <a:t>f) pp −&gt; l</a:t>
            </a:r>
            <a:r>
              <a:rPr lang="en-US" altLang="en-US" sz="2000" baseline="30000" dirty="0">
                <a:solidFill>
                  <a:schemeClr val="bg1"/>
                </a:solidFill>
              </a:rPr>
              <a:t>+</a:t>
            </a:r>
            <a:r>
              <a:rPr lang="en-US" altLang="en-US" sz="2000" baseline="-25000" dirty="0">
                <a:solidFill>
                  <a:schemeClr val="bg1"/>
                </a:solidFill>
              </a:rPr>
              <a:t>1</a:t>
            </a:r>
            <a:r>
              <a:rPr lang="en-US" altLang="en-US" sz="2000" dirty="0">
                <a:solidFill>
                  <a:schemeClr val="bg1"/>
                </a:solidFill>
              </a:rPr>
              <a:t> l</a:t>
            </a:r>
            <a:r>
              <a:rPr lang="en-US" altLang="en-US" sz="2000" baseline="30000" dirty="0">
                <a:solidFill>
                  <a:schemeClr val="bg1"/>
                </a:solidFill>
              </a:rPr>
              <a:t>+</a:t>
            </a:r>
            <a:r>
              <a:rPr lang="en-US" altLang="en-US" sz="2000" baseline="-25000" dirty="0">
                <a:solidFill>
                  <a:schemeClr val="bg1"/>
                </a:solidFill>
              </a:rPr>
              <a:t>2 </a:t>
            </a:r>
            <a:r>
              <a:rPr lang="en-US" altLang="en-US" sz="2000" dirty="0">
                <a:solidFill>
                  <a:schemeClr val="bg1"/>
                </a:solidFill>
              </a:rPr>
              <a:t>X                             </a:t>
            </a:r>
            <a:r>
              <a:rPr lang="en-US" altLang="en-US" sz="2000" b="1" dirty="0">
                <a:solidFill>
                  <a:schemeClr val="bg1"/>
                </a:solidFill>
              </a:rPr>
              <a:t>:        </a:t>
            </a:r>
            <a:r>
              <a:rPr lang="en-US" altLang="en-US" b="1" dirty="0">
                <a:solidFill>
                  <a:schemeClr val="bg1"/>
                </a:solidFill>
              </a:rPr>
              <a:t>same sign dileptonic production</a:t>
            </a:r>
          </a:p>
          <a:p>
            <a:pPr>
              <a:buFontTx/>
              <a:buChar char="•"/>
            </a:pPr>
            <a:endParaRPr lang="en-US" altLang="en-US" sz="2000" dirty="0">
              <a:solidFill>
                <a:schemeClr val="bg1"/>
              </a:solidFill>
            </a:endParaRPr>
          </a:p>
          <a:p>
            <a:r>
              <a:rPr lang="en-US" altLang="en-US" sz="2000" dirty="0">
                <a:solidFill>
                  <a:schemeClr val="bg1"/>
                </a:solidFill>
              </a:rPr>
              <a:t>g) H</a:t>
            </a:r>
            <a:r>
              <a:rPr lang="en-US" altLang="en-US" sz="2000" baseline="30000" dirty="0">
                <a:solidFill>
                  <a:schemeClr val="bg1"/>
                </a:solidFill>
              </a:rPr>
              <a:t>±± </a:t>
            </a:r>
            <a:r>
              <a:rPr lang="en-US" altLang="en-US" sz="2000" dirty="0">
                <a:solidFill>
                  <a:schemeClr val="bg1"/>
                </a:solidFill>
              </a:rPr>
              <a:t>−&gt; l</a:t>
            </a:r>
            <a:r>
              <a:rPr lang="en-US" altLang="en-US" sz="2000" baseline="30000" dirty="0">
                <a:solidFill>
                  <a:schemeClr val="bg1"/>
                </a:solidFill>
              </a:rPr>
              <a:t>±</a:t>
            </a:r>
            <a:r>
              <a:rPr lang="en-US" altLang="en-US" sz="2000" baseline="-25000" dirty="0">
                <a:solidFill>
                  <a:schemeClr val="bg1"/>
                </a:solidFill>
              </a:rPr>
              <a:t>1</a:t>
            </a:r>
            <a:r>
              <a:rPr lang="en-US" altLang="en-US" sz="2000" dirty="0">
                <a:solidFill>
                  <a:schemeClr val="bg1"/>
                </a:solidFill>
              </a:rPr>
              <a:t> l</a:t>
            </a:r>
            <a:r>
              <a:rPr lang="en-US" altLang="en-US" sz="2000" baseline="30000" dirty="0">
                <a:solidFill>
                  <a:schemeClr val="bg1"/>
                </a:solidFill>
              </a:rPr>
              <a:t>±</a:t>
            </a:r>
            <a:r>
              <a:rPr lang="en-US" altLang="en-US" sz="2000" baseline="-25000" dirty="0">
                <a:solidFill>
                  <a:schemeClr val="bg1"/>
                </a:solidFill>
              </a:rPr>
              <a:t>2</a:t>
            </a:r>
            <a:r>
              <a:rPr lang="en-US" altLang="en-US" sz="2000" dirty="0">
                <a:solidFill>
                  <a:schemeClr val="bg1"/>
                </a:solidFill>
              </a:rPr>
              <a:t> X                           :        double-charged Higgs decays</a:t>
            </a:r>
            <a:endParaRPr lang="en-US" altLang="en-US" sz="2000" baseline="30000" dirty="0">
              <a:solidFill>
                <a:schemeClr val="bg1"/>
              </a:solidFill>
              <a:cs typeface="Arial" panose="020B0604020202020204" pitchFamily="34" charset="0"/>
            </a:endParaRPr>
          </a:p>
          <a:p>
            <a:pPr>
              <a:buFontTx/>
              <a:buAutoNum type="alphaLcParenR"/>
            </a:pPr>
            <a:endParaRPr lang="en-US" altLang="en-US" sz="2000" baseline="30000" dirty="0"/>
          </a:p>
          <a:p>
            <a:endParaRPr lang="en-US" altLang="en-US" sz="2400" baseline="30000" dirty="0">
              <a:cs typeface="Arial" panose="020B0604020202020204" pitchFamily="34" charset="0"/>
            </a:endParaRPr>
          </a:p>
          <a:p>
            <a:endParaRPr lang="en-US" altLang="en-US" sz="2400" baseline="30000" dirty="0">
              <a:sym typeface="Symbol" panose="05050102010706020507" pitchFamily="18" charset="2"/>
            </a:endParaRPr>
          </a:p>
          <a:p>
            <a:endParaRPr lang="en-US" altLang="en-US" sz="2400" baseline="30000" dirty="0">
              <a:sym typeface="Symbol" panose="05050102010706020507" pitchFamily="18" charset="2"/>
            </a:endParaRPr>
          </a:p>
        </p:txBody>
      </p:sp>
      <p:graphicFrame>
        <p:nvGraphicFramePr>
          <p:cNvPr id="1026" name="Object 4"/>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187"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254000" y="886251"/>
            <a:ext cx="5568484" cy="1323439"/>
          </a:xfrm>
          <a:prstGeom prst="rect">
            <a:avLst/>
          </a:prstGeom>
          <a:noFill/>
        </p:spPr>
        <p:txBody>
          <a:bodyPr wrap="square" rtlCol="0">
            <a:spAutoFit/>
          </a:bodyPr>
          <a:lstStyle/>
          <a:p>
            <a:pPr>
              <a:lnSpc>
                <a:spcPct val="80000"/>
              </a:lnSpc>
              <a:buFont typeface="Wingdings 2" panose="05020102010507070707" pitchFamily="18" charset="2"/>
              <a:buNone/>
            </a:pPr>
            <a:r>
              <a:rPr lang="en-US" sz="2000" b="1" dirty="0">
                <a:solidFill>
                  <a:schemeClr val="bg1"/>
                </a:solidFill>
              </a:rPr>
              <a:t>Check: - </a:t>
            </a:r>
            <a:r>
              <a:rPr lang="en-US" altLang="en-US" sz="2000" dirty="0">
                <a:solidFill>
                  <a:schemeClr val="bg1"/>
                </a:solidFill>
                <a:latin typeface="Arial" panose="020B0604020202020204" pitchFamily="34" charset="0"/>
              </a:rPr>
              <a:t>lepton number violation</a:t>
            </a:r>
          </a:p>
          <a:p>
            <a:pPr>
              <a:lnSpc>
                <a:spcPct val="80000"/>
              </a:lnSpc>
              <a:buFont typeface="Wingdings 2" panose="05020102010507070707" pitchFamily="18" charset="2"/>
              <a:buNone/>
            </a:pPr>
            <a:endParaRPr lang="en-US" altLang="en-US" sz="2000" dirty="0">
              <a:solidFill>
                <a:schemeClr val="bg1"/>
              </a:solidFill>
              <a:latin typeface="Arial" panose="020B0604020202020204" pitchFamily="34" charset="0"/>
            </a:endParaRPr>
          </a:p>
          <a:p>
            <a:pPr>
              <a:lnSpc>
                <a:spcPct val="80000"/>
              </a:lnSpc>
              <a:buFont typeface="Wingdings 2" panose="05020102010507070707" pitchFamily="18" charset="2"/>
              <a:buNone/>
            </a:pPr>
            <a:r>
              <a:rPr lang="en-US" altLang="en-US" sz="2000" dirty="0">
                <a:solidFill>
                  <a:schemeClr val="bg1"/>
                </a:solidFill>
                <a:latin typeface="Arial" panose="020B0604020202020204" pitchFamily="34" charset="0"/>
              </a:rPr>
              <a:t>          - neutrino character: Dirac or </a:t>
            </a:r>
            <a:r>
              <a:rPr lang="en-US" altLang="en-US" sz="2000" dirty="0" err="1">
                <a:solidFill>
                  <a:schemeClr val="bg1"/>
                </a:solidFill>
                <a:latin typeface="Arial" panose="020B0604020202020204" pitchFamily="34" charset="0"/>
              </a:rPr>
              <a:t>Majorana</a:t>
            </a:r>
            <a:endParaRPr lang="en-US" altLang="en-US" sz="2000" dirty="0">
              <a:solidFill>
                <a:schemeClr val="bg1"/>
              </a:solidFill>
              <a:latin typeface="Arial" panose="020B0604020202020204" pitchFamily="34" charset="0"/>
            </a:endParaRPr>
          </a:p>
          <a:p>
            <a:pPr>
              <a:lnSpc>
                <a:spcPct val="80000"/>
              </a:lnSpc>
              <a:buFont typeface="Wingdings 2" panose="05020102010507070707" pitchFamily="18" charset="2"/>
              <a:buNone/>
            </a:pPr>
            <a:endParaRPr lang="en-US" altLang="en-US" sz="2000" dirty="0">
              <a:solidFill>
                <a:schemeClr val="bg1"/>
              </a:solidFill>
              <a:latin typeface="Arial" panose="020B0604020202020204" pitchFamily="34" charset="0"/>
            </a:endParaRPr>
          </a:p>
          <a:p>
            <a:pPr>
              <a:lnSpc>
                <a:spcPct val="80000"/>
              </a:lnSpc>
              <a:buFont typeface="Wingdings 2" panose="05020102010507070707" pitchFamily="18" charset="2"/>
              <a:buNone/>
            </a:pPr>
            <a:r>
              <a:rPr lang="en-US" altLang="en-US" sz="2000" dirty="0">
                <a:solidFill>
                  <a:schemeClr val="bg1"/>
                </a:solidFill>
                <a:latin typeface="Arial" panose="020B0604020202020204" pitchFamily="34" charset="0"/>
                <a:cs typeface="Arial" panose="020B0604020202020204" pitchFamily="34" charset="0"/>
              </a:rPr>
              <a:t>          - existence of heavy sterile neutrino(s):</a:t>
            </a:r>
            <a:endParaRPr lang="en-US" sz="2000" dirty="0">
              <a:solidFill>
                <a:schemeClr val="bg1"/>
              </a:solidFill>
            </a:endParaRPr>
          </a:p>
        </p:txBody>
      </p:sp>
      <p:sp>
        <p:nvSpPr>
          <p:cNvPr id="7" name="Rectangle 6">
            <a:extLst>
              <a:ext uri="{FF2B5EF4-FFF2-40B4-BE49-F238E27FC236}">
                <a16:creationId xmlns:a16="http://schemas.microsoft.com/office/drawing/2014/main" id="{E2DE680C-E246-49D7-8658-D8C2FA70604B}"/>
              </a:ext>
            </a:extLst>
          </p:cNvPr>
          <p:cNvSpPr/>
          <p:nvPr/>
        </p:nvSpPr>
        <p:spPr>
          <a:xfrm>
            <a:off x="8432800" y="6249485"/>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269231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795822"/>
            <a:ext cx="10782300" cy="533401"/>
          </a:xfrm>
        </p:spPr>
        <p:txBody>
          <a:bodyPr/>
          <a:lstStyle/>
          <a:p>
            <a:pPr marL="54864">
              <a:defRPr/>
            </a:pPr>
            <a:r>
              <a:rPr lang="en-US" sz="2400" i="1" dirty="0">
                <a:solidFill>
                  <a:srgbClr val="7030A0"/>
                </a:solidFill>
                <a:latin typeface="Arial" charset="0"/>
              </a:rPr>
              <a:t>Results on the search of LNV processes @ LHC already published:</a:t>
            </a:r>
          </a:p>
        </p:txBody>
      </p:sp>
      <p:sp>
        <p:nvSpPr>
          <p:cNvPr id="19459" name="Rectangle 3"/>
          <p:cNvSpPr>
            <a:spLocks noGrp="1" noChangeArrowheads="1"/>
          </p:cNvSpPr>
          <p:nvPr>
            <p:ph type="subTitle" idx="1"/>
          </p:nvPr>
        </p:nvSpPr>
        <p:spPr>
          <a:xfrm>
            <a:off x="152400" y="2345223"/>
            <a:ext cx="9228201" cy="904466"/>
          </a:xfrm>
          <a:noFill/>
        </p:spPr>
        <p:txBody>
          <a:bodyPr>
            <a:noAutofit/>
          </a:bodyPr>
          <a:lstStyle/>
          <a:p>
            <a:pPr marL="547688" indent="-411163">
              <a:buClr>
                <a:srgbClr val="F9F9F9"/>
              </a:buClr>
              <a:buSzPct val="65000"/>
              <a:defRPr/>
            </a:pPr>
            <a:r>
              <a:rPr lang="en-US" sz="2000" b="1" i="1" dirty="0">
                <a:solidFill>
                  <a:srgbClr val="7030A0"/>
                </a:solidFill>
                <a:effectLst>
                  <a:outerShdw blurRad="38100" dist="38100" dir="2700000" algn="tl">
                    <a:srgbClr val="000000"/>
                  </a:outerShdw>
                </a:effectLst>
                <a:cs typeface="Arial" pitchFamily="34" charset="0"/>
                <a:sym typeface="Symbol" pitchFamily="18" charset="2"/>
              </a:rPr>
              <a:t>CMS:</a:t>
            </a:r>
            <a:r>
              <a:rPr lang="en-US" sz="2000" b="1" dirty="0">
                <a:effectLst>
                  <a:outerShdw blurRad="38100" dist="38100" dir="2700000" algn="tl">
                    <a:srgbClr val="000000"/>
                  </a:outerShdw>
                </a:effectLst>
                <a:cs typeface="Arial" pitchFamily="34" charset="0"/>
                <a:sym typeface="Symbol" pitchFamily="18" charset="2"/>
              </a:rPr>
              <a:t>   JHEP 06 (2011) 077 [pp </a:t>
            </a:r>
            <a:r>
              <a:rPr lang="en-US" sz="2000" b="1" dirty="0">
                <a:effectLst>
                  <a:outerShdw blurRad="38100" dist="38100" dir="2700000" algn="tl">
                    <a:srgbClr val="000000"/>
                  </a:outerShdw>
                </a:effectLst>
                <a:sym typeface="Wingdings" pitchFamily="2" charset="2"/>
              </a:rPr>
              <a:t> </a:t>
            </a:r>
            <a:r>
              <a:rPr lang="en-US" sz="2000" b="1" dirty="0"/>
              <a:t>l</a:t>
            </a:r>
            <a:r>
              <a:rPr lang="en-US" sz="2000" b="1" baseline="30000" dirty="0"/>
              <a:t>+</a:t>
            </a:r>
            <a:r>
              <a:rPr lang="en-US" sz="2000" b="1" baseline="-25000" dirty="0"/>
              <a:t>1</a:t>
            </a:r>
            <a:r>
              <a:rPr lang="en-US" sz="2000" b="1" dirty="0"/>
              <a:t> l</a:t>
            </a:r>
            <a:r>
              <a:rPr lang="en-US" sz="2000" b="1" baseline="30000" dirty="0"/>
              <a:t>+</a:t>
            </a:r>
            <a:r>
              <a:rPr lang="en-US" sz="2000" b="1" baseline="-25000" dirty="0"/>
              <a:t>2</a:t>
            </a:r>
            <a:r>
              <a:rPr lang="en-US" sz="2000" b="1" dirty="0"/>
              <a:t> X; l</a:t>
            </a:r>
            <a:r>
              <a:rPr lang="en-US" sz="2000" b="1" baseline="-25000" dirty="0"/>
              <a:t>1,2</a:t>
            </a:r>
            <a:r>
              <a:rPr lang="en-US" sz="2000" b="1" dirty="0"/>
              <a:t> = e, </a:t>
            </a:r>
            <a:r>
              <a:rPr lang="en-US" sz="2000" b="1" dirty="0">
                <a:effectLst>
                  <a:outerShdw blurRad="38100" dist="38100" dir="2700000" algn="tl">
                    <a:srgbClr val="000000"/>
                  </a:outerShdw>
                </a:effectLst>
                <a:cs typeface="Arial" pitchFamily="34" charset="0"/>
                <a:sym typeface="Symbol" pitchFamily="18" charset="2"/>
              </a:rPr>
              <a:t>, ]</a:t>
            </a:r>
            <a:r>
              <a:rPr lang="en-US" sz="2000" b="1" dirty="0"/>
              <a:t> </a:t>
            </a:r>
            <a:endParaRPr lang="en-US" altLang="en-US" sz="2000" dirty="0"/>
          </a:p>
          <a:p>
            <a:pPr>
              <a:lnSpc>
                <a:spcPct val="150000"/>
              </a:lnSpc>
            </a:pPr>
            <a:r>
              <a:rPr lang="en-US" altLang="en-US" sz="2000" b="1" dirty="0">
                <a:solidFill>
                  <a:srgbClr val="FFC000"/>
                </a:solidFill>
              </a:rPr>
              <a:t>  </a:t>
            </a:r>
            <a:r>
              <a:rPr lang="en-US" altLang="en-US" sz="2000" b="1" i="1" dirty="0">
                <a:solidFill>
                  <a:srgbClr val="7030A0"/>
                </a:solidFill>
              </a:rPr>
              <a:t>ATLAS</a:t>
            </a:r>
            <a:r>
              <a:rPr lang="en-US" altLang="en-US" sz="2000" dirty="0"/>
              <a:t>: </a:t>
            </a:r>
            <a:r>
              <a:rPr lang="en-US" sz="2000" b="1" dirty="0">
                <a:effectLst>
                  <a:outerShdw blurRad="38100" dist="38100" dir="2700000" algn="tl">
                    <a:srgbClr val="000000"/>
                  </a:outerShdw>
                </a:effectLst>
                <a:cs typeface="Arial" pitchFamily="34" charset="0"/>
                <a:sym typeface="Symbol" pitchFamily="18" charset="2"/>
              </a:rPr>
              <a:t>JHEP 10 (2011) 107  [pp </a:t>
            </a:r>
            <a:r>
              <a:rPr lang="en-US" sz="2000" b="1" dirty="0">
                <a:effectLst>
                  <a:outerShdw blurRad="38100" dist="38100" dir="2700000" algn="tl">
                    <a:srgbClr val="000000"/>
                  </a:outerShdw>
                </a:effectLst>
                <a:sym typeface="Wingdings" pitchFamily="2" charset="2"/>
              </a:rPr>
              <a:t></a:t>
            </a:r>
            <a:r>
              <a:rPr lang="en-US" sz="2000" b="1" dirty="0"/>
              <a:t> l</a:t>
            </a:r>
            <a:r>
              <a:rPr lang="en-US" sz="2000" b="1" baseline="30000" dirty="0"/>
              <a:t>+</a:t>
            </a:r>
            <a:r>
              <a:rPr lang="en-US" sz="2000" b="1" baseline="-25000" dirty="0"/>
              <a:t>1</a:t>
            </a:r>
            <a:r>
              <a:rPr lang="en-US" sz="2000" b="1" dirty="0"/>
              <a:t> l</a:t>
            </a:r>
            <a:r>
              <a:rPr lang="en-US" sz="2000" b="1" baseline="30000" dirty="0"/>
              <a:t>+</a:t>
            </a:r>
            <a:r>
              <a:rPr lang="en-US" sz="2000" b="1" baseline="-25000" dirty="0"/>
              <a:t>2</a:t>
            </a:r>
            <a:r>
              <a:rPr lang="en-US" sz="2000" b="1" dirty="0"/>
              <a:t> X; l</a:t>
            </a:r>
            <a:r>
              <a:rPr lang="en-US" sz="2000" b="1" baseline="-25000" dirty="0"/>
              <a:t>1,2</a:t>
            </a:r>
            <a:r>
              <a:rPr lang="en-US" sz="2000" b="1" dirty="0"/>
              <a:t> = e, </a:t>
            </a:r>
            <a:r>
              <a:rPr lang="en-US" sz="2000" b="1" dirty="0">
                <a:effectLst>
                  <a:outerShdw blurRad="38100" dist="38100" dir="2700000" algn="tl">
                    <a:srgbClr val="000000"/>
                  </a:outerShdw>
                </a:effectLst>
                <a:cs typeface="Arial" pitchFamily="34" charset="0"/>
                <a:sym typeface="Symbol" pitchFamily="18" charset="2"/>
              </a:rPr>
              <a:t>]</a:t>
            </a:r>
            <a:r>
              <a:rPr lang="en-US" sz="2000" b="1" dirty="0"/>
              <a:t> </a:t>
            </a:r>
            <a:endParaRPr lang="en-US" sz="2000" dirty="0"/>
          </a:p>
          <a:p>
            <a:pPr>
              <a:lnSpc>
                <a:spcPct val="150000"/>
              </a:lnSpc>
            </a:pPr>
            <a:r>
              <a:rPr lang="en-US" sz="2000" b="1" dirty="0">
                <a:solidFill>
                  <a:srgbClr val="FFC000"/>
                </a:solidFill>
                <a:effectLst>
                  <a:outerShdw blurRad="38100" dist="38100" dir="2700000" algn="tl">
                    <a:srgbClr val="000000"/>
                  </a:outerShdw>
                </a:effectLst>
              </a:rPr>
              <a:t>  </a:t>
            </a:r>
            <a:r>
              <a:rPr lang="en-US" sz="2000" b="1" i="1" dirty="0" err="1">
                <a:solidFill>
                  <a:srgbClr val="7030A0"/>
                </a:solidFill>
                <a:effectLst>
                  <a:outerShdw blurRad="38100" dist="38100" dir="2700000" algn="tl">
                    <a:srgbClr val="000000"/>
                  </a:outerShdw>
                </a:effectLst>
              </a:rPr>
              <a:t>LHCb</a:t>
            </a:r>
            <a:r>
              <a:rPr lang="en-US" sz="2000" b="1" i="1" dirty="0">
                <a:solidFill>
                  <a:srgbClr val="7030A0"/>
                </a:solidFill>
                <a:effectLst>
                  <a:outerShdw blurRad="38100" dist="38100" dir="2700000" algn="tl">
                    <a:srgbClr val="000000"/>
                  </a:outerShdw>
                </a:effectLst>
              </a:rPr>
              <a:t>:</a:t>
            </a:r>
            <a:r>
              <a:rPr lang="en-US" sz="2000" b="1" dirty="0">
                <a:effectLst>
                  <a:outerShdw blurRad="38100" dist="38100" dir="2700000" algn="tl">
                    <a:srgbClr val="000000"/>
                  </a:outerShdw>
                </a:effectLst>
              </a:rPr>
              <a:t>  [B</a:t>
            </a:r>
            <a:r>
              <a:rPr lang="en-US" sz="2000" b="1" baseline="30000" dirty="0">
                <a:effectLst>
                  <a:outerShdw blurRad="38100" dist="38100" dir="2700000" algn="tl">
                    <a:srgbClr val="000000"/>
                  </a:outerShdw>
                </a:effectLst>
              </a:rPr>
              <a:t>+</a:t>
            </a:r>
            <a:r>
              <a:rPr lang="en-US" sz="2000" b="1" dirty="0">
                <a:effectLst>
                  <a:outerShdw blurRad="38100" dist="38100" dir="2700000" algn="tl">
                    <a:srgbClr val="000000"/>
                  </a:outerShdw>
                </a:effectLst>
              </a:rPr>
              <a:t> </a:t>
            </a:r>
            <a:r>
              <a:rPr lang="en-US" sz="2000" b="1" dirty="0">
                <a:effectLst>
                  <a:outerShdw blurRad="38100" dist="38100" dir="2700000" algn="tl">
                    <a:srgbClr val="000000"/>
                  </a:outerShdw>
                </a:effectLst>
                <a:sym typeface="Wingdings" pitchFamily="2" charset="2"/>
              </a:rPr>
              <a:t> (</a:t>
            </a:r>
            <a:r>
              <a:rPr lang="el-GR" sz="2000" b="1" dirty="0">
                <a:effectLst>
                  <a:outerShdw blurRad="38100" dist="38100" dir="2700000" algn="tl">
                    <a:srgbClr val="000000"/>
                  </a:outerShdw>
                </a:effectLst>
                <a:cs typeface="Arial" pitchFamily="34" charset="0"/>
                <a:sym typeface="Wingdings" pitchFamily="2" charset="2"/>
              </a:rPr>
              <a:t>π</a:t>
            </a:r>
            <a:r>
              <a:rPr lang="en-US" sz="2000" b="1" baseline="30000" dirty="0">
                <a:effectLst>
                  <a:outerShdw blurRad="38100" dist="38100" dir="2700000" algn="tl">
                    <a:srgbClr val="000000"/>
                  </a:outerShdw>
                </a:effectLst>
                <a:cs typeface="Arial" pitchFamily="34" charset="0"/>
                <a:sym typeface="Wingdings" pitchFamily="2" charset="2"/>
              </a:rPr>
              <a:t>-</a:t>
            </a:r>
            <a:r>
              <a:rPr lang="en-US" sz="2000" b="1" dirty="0">
                <a:effectLst>
                  <a:outerShdw blurRad="38100" dist="38100" dir="2700000" algn="tl">
                    <a:srgbClr val="000000"/>
                  </a:outerShdw>
                </a:effectLst>
                <a:cs typeface="Arial" pitchFamily="34" charset="0"/>
                <a:sym typeface="Wingdings" pitchFamily="2" charset="2"/>
              </a:rPr>
              <a:t>, K</a:t>
            </a:r>
            <a:r>
              <a:rPr lang="en-US" sz="2000" b="1" baseline="30000" dirty="0">
                <a:effectLst>
                  <a:outerShdw blurRad="38100" dist="38100" dir="2700000" algn="tl">
                    <a:srgbClr val="000000"/>
                  </a:outerShdw>
                </a:effectLst>
                <a:cs typeface="Arial" pitchFamily="34" charset="0"/>
                <a:sym typeface="Wingdings" pitchFamily="2" charset="2"/>
              </a:rPr>
              <a:t>-</a:t>
            </a:r>
            <a:r>
              <a:rPr lang="en-US" sz="2000" b="1" dirty="0">
                <a:effectLst>
                  <a:outerShdw blurRad="38100" dist="38100" dir="2700000" algn="tl">
                    <a:srgbClr val="000000"/>
                  </a:outerShdw>
                </a:effectLst>
                <a:cs typeface="Arial" pitchFamily="34" charset="0"/>
                <a:sym typeface="Wingdings" pitchFamily="2" charset="2"/>
              </a:rPr>
              <a:t>) </a:t>
            </a:r>
            <a:r>
              <a:rPr lang="en-US" sz="2000" b="1" dirty="0">
                <a:effectLst>
                  <a:outerShdw blurRad="38100" dist="38100" dir="2700000" algn="tl">
                    <a:srgbClr val="000000"/>
                  </a:outerShdw>
                </a:effectLst>
                <a:cs typeface="Arial" pitchFamily="34" charset="0"/>
                <a:sym typeface="Symbol" pitchFamily="18" charset="2"/>
              </a:rPr>
              <a:t></a:t>
            </a:r>
            <a:r>
              <a:rPr lang="en-US" sz="2000" b="1" baseline="30000" dirty="0">
                <a:effectLst>
                  <a:outerShdw blurRad="38100" dist="38100" dir="2700000" algn="tl">
                    <a:srgbClr val="000000"/>
                  </a:outerShdw>
                </a:effectLst>
                <a:cs typeface="Arial" pitchFamily="34" charset="0"/>
                <a:sym typeface="Symbol" pitchFamily="18" charset="2"/>
              </a:rPr>
              <a:t>+</a:t>
            </a:r>
            <a:r>
              <a:rPr lang="en-US" sz="2000" b="1" dirty="0">
                <a:effectLst>
                  <a:outerShdw blurRad="38100" dist="38100" dir="2700000" algn="tl">
                    <a:srgbClr val="000000"/>
                  </a:outerShdw>
                </a:effectLst>
                <a:cs typeface="Arial" pitchFamily="34" charset="0"/>
                <a:sym typeface="Symbol" pitchFamily="18" charset="2"/>
              </a:rPr>
              <a:t> </a:t>
            </a:r>
            <a:r>
              <a:rPr lang="en-US" sz="2000" b="1" baseline="30000" dirty="0">
                <a:effectLst>
                  <a:outerShdw blurRad="38100" dist="38100" dir="2700000" algn="tl">
                    <a:srgbClr val="000000"/>
                  </a:outerShdw>
                </a:effectLst>
                <a:cs typeface="Arial" pitchFamily="34" charset="0"/>
                <a:sym typeface="Symbol" pitchFamily="18" charset="2"/>
              </a:rPr>
              <a:t>+ </a:t>
            </a:r>
            <a:r>
              <a:rPr lang="en-US" sz="2000" b="1" dirty="0">
                <a:effectLst>
                  <a:outerShdw blurRad="38100" dist="38100" dir="2700000" algn="tl">
                    <a:srgbClr val="000000"/>
                  </a:outerShdw>
                </a:effectLst>
                <a:cs typeface="Arial" pitchFamily="34" charset="0"/>
                <a:sym typeface="Symbol" pitchFamily="18" charset="2"/>
              </a:rPr>
              <a:t>]  (PRL108, 2012)</a:t>
            </a:r>
          </a:p>
          <a:p>
            <a:pPr marL="547688" indent="-411163">
              <a:lnSpc>
                <a:spcPct val="150000"/>
              </a:lnSpc>
              <a:buClr>
                <a:srgbClr val="F9F9F9"/>
              </a:buClr>
              <a:buSzPct val="65000"/>
              <a:defRPr/>
            </a:pPr>
            <a:r>
              <a:rPr lang="en-US" sz="2000" b="1" dirty="0">
                <a:effectLst>
                  <a:outerShdw blurRad="38100" dist="38100" dir="2700000" algn="tl">
                    <a:srgbClr val="000000"/>
                  </a:outerShdw>
                </a:effectLst>
                <a:cs typeface="Arial" pitchFamily="34" charset="0"/>
                <a:sym typeface="Symbol" pitchFamily="18" charset="2"/>
              </a:rPr>
              <a:t>          </a:t>
            </a:r>
            <a:r>
              <a:rPr lang="en-US" sz="2000" b="1" dirty="0">
                <a:effectLst>
                  <a:outerShdw blurRad="38100" dist="38100" dir="2700000" algn="tl">
                    <a:srgbClr val="000000"/>
                  </a:outerShdw>
                </a:effectLst>
              </a:rPr>
              <a:t>[B</a:t>
            </a:r>
            <a:r>
              <a:rPr lang="en-US" sz="2000" b="1" baseline="30000" dirty="0">
                <a:effectLst>
                  <a:outerShdw blurRad="38100" dist="38100" dir="2700000" algn="tl">
                    <a:srgbClr val="000000"/>
                  </a:outerShdw>
                </a:effectLst>
              </a:rPr>
              <a:t>-</a:t>
            </a:r>
            <a:r>
              <a:rPr lang="en-US" sz="2000" b="1" dirty="0">
                <a:effectLst>
                  <a:outerShdw blurRad="38100" dist="38100" dir="2700000" algn="tl">
                    <a:srgbClr val="000000"/>
                  </a:outerShdw>
                </a:effectLst>
              </a:rPr>
              <a:t> </a:t>
            </a:r>
            <a:r>
              <a:rPr lang="en-US" sz="2000" b="1" dirty="0">
                <a:effectLst>
                  <a:outerShdw blurRad="38100" dist="38100" dir="2700000" algn="tl">
                    <a:srgbClr val="000000"/>
                  </a:outerShdw>
                </a:effectLst>
                <a:sym typeface="Wingdings" pitchFamily="2" charset="2"/>
              </a:rPr>
              <a:t> (</a:t>
            </a:r>
            <a:r>
              <a:rPr lang="en-US" sz="2000" b="1" dirty="0">
                <a:effectLst>
                  <a:outerShdw blurRad="38100" dist="38100" dir="2700000" algn="tl">
                    <a:srgbClr val="000000"/>
                  </a:outerShdw>
                </a:effectLst>
                <a:cs typeface="Arial" pitchFamily="34" charset="0"/>
                <a:sym typeface="Wingdings" pitchFamily="2" charset="2"/>
              </a:rPr>
              <a:t>D</a:t>
            </a:r>
            <a:r>
              <a:rPr lang="en-US" sz="2000" b="1" baseline="30000" dirty="0">
                <a:effectLst>
                  <a:outerShdw blurRad="38100" dist="38100" dir="2700000" algn="tl">
                    <a:srgbClr val="000000"/>
                  </a:outerShdw>
                </a:effectLst>
                <a:cs typeface="Arial" pitchFamily="34" charset="0"/>
                <a:sym typeface="Wingdings" pitchFamily="2" charset="2"/>
              </a:rPr>
              <a:t>(*,0)+ </a:t>
            </a:r>
            <a:r>
              <a:rPr lang="en-US" sz="2000" b="1" baseline="-25000" dirty="0">
                <a:effectLst>
                  <a:outerShdw blurRad="38100" dist="38100" dir="2700000" algn="tl">
                    <a:srgbClr val="000000"/>
                  </a:outerShdw>
                </a:effectLst>
                <a:cs typeface="Arial" pitchFamily="34" charset="0"/>
                <a:sym typeface="Wingdings" pitchFamily="2" charset="2"/>
              </a:rPr>
              <a:t>(s)</a:t>
            </a:r>
            <a:r>
              <a:rPr lang="en-US" sz="2000" b="1" dirty="0">
                <a:effectLst>
                  <a:outerShdw blurRad="38100" dist="38100" dir="2700000" algn="tl">
                    <a:srgbClr val="000000"/>
                  </a:outerShdw>
                </a:effectLst>
                <a:cs typeface="Arial" pitchFamily="34" charset="0"/>
                <a:sym typeface="Wingdings" pitchFamily="2" charset="2"/>
              </a:rPr>
              <a:t>, </a:t>
            </a:r>
            <a:r>
              <a:rPr lang="el-GR" sz="2000" b="1" dirty="0">
                <a:effectLst>
                  <a:outerShdw blurRad="38100" dist="38100" dir="2700000" algn="tl">
                    <a:srgbClr val="000000"/>
                  </a:outerShdw>
                </a:effectLst>
                <a:cs typeface="Arial" pitchFamily="34" charset="0"/>
                <a:sym typeface="Wingdings" pitchFamily="2" charset="2"/>
              </a:rPr>
              <a:t>π</a:t>
            </a:r>
            <a:r>
              <a:rPr lang="en-US" sz="2000" b="1" baseline="30000" dirty="0">
                <a:effectLst>
                  <a:outerShdw blurRad="38100" dist="38100" dir="2700000" algn="tl">
                    <a:srgbClr val="000000"/>
                  </a:outerShdw>
                </a:effectLst>
                <a:cs typeface="Arial" pitchFamily="34" charset="0"/>
                <a:sym typeface="Wingdings" pitchFamily="2" charset="2"/>
              </a:rPr>
              <a:t>+</a:t>
            </a:r>
            <a:r>
              <a:rPr lang="en-US" sz="2000" b="1" dirty="0">
                <a:effectLst>
                  <a:outerShdw blurRad="38100" dist="38100" dir="2700000" algn="tl">
                    <a:srgbClr val="000000"/>
                  </a:outerShdw>
                </a:effectLst>
                <a:cs typeface="Arial" pitchFamily="34" charset="0"/>
                <a:sym typeface="Wingdings" pitchFamily="2" charset="2"/>
              </a:rPr>
              <a:t>) </a:t>
            </a:r>
            <a:r>
              <a:rPr lang="en-US" sz="2000" b="1" dirty="0">
                <a:effectLst>
                  <a:outerShdw blurRad="38100" dist="38100" dir="2700000" algn="tl">
                    <a:srgbClr val="000000"/>
                  </a:outerShdw>
                </a:effectLst>
                <a:cs typeface="Arial" pitchFamily="34" charset="0"/>
                <a:sym typeface="Symbol" pitchFamily="18" charset="2"/>
              </a:rPr>
              <a:t></a:t>
            </a:r>
            <a:r>
              <a:rPr lang="en-US" sz="2000" b="1" baseline="30000" dirty="0">
                <a:effectLst>
                  <a:outerShdw blurRad="38100" dist="38100" dir="2700000" algn="tl">
                    <a:srgbClr val="000000"/>
                  </a:outerShdw>
                </a:effectLst>
                <a:cs typeface="Arial" pitchFamily="34" charset="0"/>
                <a:sym typeface="Symbol" pitchFamily="18" charset="2"/>
              </a:rPr>
              <a:t>-</a:t>
            </a:r>
            <a:r>
              <a:rPr lang="en-US" sz="2000" b="1" dirty="0">
                <a:effectLst>
                  <a:outerShdw blurRad="38100" dist="38100" dir="2700000" algn="tl">
                    <a:srgbClr val="000000"/>
                  </a:outerShdw>
                </a:effectLst>
                <a:cs typeface="Arial" pitchFamily="34" charset="0"/>
                <a:sym typeface="Symbol" pitchFamily="18" charset="2"/>
              </a:rPr>
              <a:t> </a:t>
            </a:r>
            <a:r>
              <a:rPr lang="en-US" sz="2000" b="1" baseline="30000" dirty="0">
                <a:effectLst>
                  <a:outerShdw blurRad="38100" dist="38100" dir="2700000" algn="tl">
                    <a:srgbClr val="000000"/>
                  </a:outerShdw>
                </a:effectLst>
                <a:cs typeface="Arial" pitchFamily="34" charset="0"/>
                <a:sym typeface="Symbol" pitchFamily="18" charset="2"/>
              </a:rPr>
              <a:t>- </a:t>
            </a:r>
            <a:r>
              <a:rPr lang="en-US" sz="2000" b="1" dirty="0">
                <a:effectLst>
                  <a:outerShdw blurRad="38100" dist="38100" dir="2700000" algn="tl">
                    <a:srgbClr val="000000"/>
                  </a:outerShdw>
                </a:effectLst>
                <a:cs typeface="Arial" pitchFamily="34" charset="0"/>
                <a:sym typeface="Symbol" pitchFamily="18" charset="2"/>
              </a:rPr>
              <a:t>]  (PRD85, 2012);</a:t>
            </a:r>
            <a:r>
              <a:rPr lang="ro-RO" sz="2000" b="1" dirty="0">
                <a:effectLst>
                  <a:outerShdw blurRad="38100" dist="38100" dir="2700000" algn="tl">
                    <a:srgbClr val="000000"/>
                  </a:outerShdw>
                </a:effectLst>
                <a:cs typeface="Arial" pitchFamily="34" charset="0"/>
                <a:sym typeface="Symbol" pitchFamily="18" charset="2"/>
              </a:rPr>
              <a:t> </a:t>
            </a:r>
            <a:r>
              <a:rPr lang="en-US" sz="2000" dirty="0"/>
              <a:t>PLB </a:t>
            </a:r>
            <a:r>
              <a:rPr lang="en-US" sz="2000" b="1" dirty="0"/>
              <a:t>724</a:t>
            </a:r>
            <a:r>
              <a:rPr lang="en-US" sz="2000" dirty="0"/>
              <a:t>, 36 (2013)</a:t>
            </a:r>
            <a:r>
              <a:rPr lang="ro-RO" sz="2000" dirty="0"/>
              <a:t> </a:t>
            </a:r>
            <a:endParaRPr lang="en-US" sz="2000" b="1" dirty="0">
              <a:effectLst>
                <a:outerShdw blurRad="38100" dist="38100" dir="2700000" algn="tl">
                  <a:srgbClr val="000000"/>
                </a:outerShdw>
              </a:effectLst>
              <a:cs typeface="Arial" pitchFamily="34" charset="0"/>
              <a:sym typeface="Symbol" pitchFamily="18" charset="2"/>
            </a:endParaRPr>
          </a:p>
          <a:p>
            <a:r>
              <a:rPr lang="en-US" sz="2000" b="1" dirty="0">
                <a:effectLst>
                  <a:outerShdw blurRad="38100" dist="38100" dir="2700000" algn="tl">
                    <a:srgbClr val="000000"/>
                  </a:outerShdw>
                </a:effectLst>
                <a:cs typeface="Arial" pitchFamily="34" charset="0"/>
                <a:sym typeface="Symbol" pitchFamily="18" charset="2"/>
              </a:rPr>
              <a:t>            [</a:t>
            </a:r>
            <a:r>
              <a:rPr lang="en-US" sz="2000" b="1" dirty="0">
                <a:sym typeface="Symbol" pitchFamily="18" charset="2"/>
              </a:rPr>
              <a:t></a:t>
            </a:r>
            <a:r>
              <a:rPr lang="en-US" sz="2000" b="1" baseline="30000" dirty="0"/>
              <a:t>−</a:t>
            </a:r>
            <a:r>
              <a:rPr lang="en-US" sz="2000" b="1" dirty="0"/>
              <a:t> </a:t>
            </a:r>
            <a:r>
              <a:rPr lang="en-US" sz="2000" b="1" dirty="0">
                <a:sym typeface="Wingdings" pitchFamily="2" charset="2"/>
              </a:rPr>
              <a:t></a:t>
            </a:r>
            <a:r>
              <a:rPr lang="en-US" sz="2000" b="1" dirty="0"/>
              <a:t> </a:t>
            </a:r>
            <a:r>
              <a:rPr lang="en-US" sz="2000" b="1" dirty="0" err="1"/>
              <a:t>μ</a:t>
            </a:r>
            <a:r>
              <a:rPr lang="en-US" sz="2000" b="1" baseline="30000" dirty="0" err="1"/>
              <a:t>+</a:t>
            </a:r>
            <a:r>
              <a:rPr lang="en-US" sz="2000" b="1" dirty="0" err="1"/>
              <a:t>μ</a:t>
            </a:r>
            <a:r>
              <a:rPr lang="en-US" sz="2000" b="1" baseline="30000" dirty="0" err="1"/>
              <a:t>−</a:t>
            </a:r>
            <a:r>
              <a:rPr lang="en-US" sz="2000" b="1" dirty="0" err="1"/>
              <a:t>μ</a:t>
            </a:r>
            <a:r>
              <a:rPr lang="en-US" sz="2000" b="1" baseline="30000" dirty="0"/>
              <a:t>−</a:t>
            </a:r>
            <a:r>
              <a:rPr lang="en-US" sz="2000" b="1" dirty="0"/>
              <a:t> ]</a:t>
            </a:r>
            <a:r>
              <a:rPr lang="en-US" sz="2000" b="1" dirty="0">
                <a:effectLst>
                  <a:outerShdw blurRad="38100" dist="38100" dir="2700000" algn="tl">
                    <a:srgbClr val="000000"/>
                  </a:outerShdw>
                </a:effectLst>
                <a:cs typeface="Arial" pitchFamily="34" charset="0"/>
                <a:sym typeface="Symbol" pitchFamily="18" charset="2"/>
              </a:rPr>
              <a:t>   </a:t>
            </a:r>
            <a:r>
              <a:rPr lang="en-US" sz="2000" dirty="0"/>
              <a:t>PRL</a:t>
            </a:r>
            <a:r>
              <a:rPr lang="en-US" sz="2000" b="1" dirty="0"/>
              <a:t>112</a:t>
            </a:r>
            <a:r>
              <a:rPr lang="en-US" sz="2000" dirty="0"/>
              <a:t>, 131802 (2014)</a:t>
            </a:r>
          </a:p>
          <a:p>
            <a:endParaRPr lang="en-US" altLang="en-US" sz="2000" b="1" dirty="0">
              <a:latin typeface="Arial" panose="020B0604020202020204" pitchFamily="34" charset="0"/>
            </a:endParaRPr>
          </a:p>
          <a:p>
            <a:r>
              <a:rPr lang="en-US" altLang="en-US" sz="2000" b="1" dirty="0">
                <a:solidFill>
                  <a:srgbClr val="7030A0"/>
                </a:solidFill>
                <a:latin typeface="Arial" panose="020B0604020202020204" pitchFamily="34" charset="0"/>
              </a:rPr>
              <a:t>Hyperon decays </a:t>
            </a:r>
            <a:r>
              <a:rPr lang="en-US" altLang="en-US" sz="2000" b="1" dirty="0">
                <a:latin typeface="Arial" panose="020B0604020202020204" pitchFamily="34" charset="0"/>
              </a:rPr>
              <a:t>future promising LNV  channels for analysis</a:t>
            </a:r>
          </a:p>
        </p:txBody>
      </p:sp>
      <p:sp>
        <p:nvSpPr>
          <p:cNvPr id="19460" name="Rectangle 4"/>
          <p:cNvSpPr>
            <a:spLocks noChangeArrowheads="1"/>
          </p:cNvSpPr>
          <p:nvPr/>
        </p:nvSpPr>
        <p:spPr bwMode="auto">
          <a:xfrm>
            <a:off x="2286000" y="3481389"/>
            <a:ext cx="7391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ahoma" panose="020B0604030504040204" pitchFamily="34" charset="0"/>
            </a:endParaRPr>
          </a:p>
          <a:p>
            <a:endParaRPr lang="en-US" altLang="en-US">
              <a:latin typeface="Tahoma" panose="020B0604030504040204" pitchFamily="34" charset="0"/>
            </a:endParaRPr>
          </a:p>
          <a:p>
            <a:r>
              <a:rPr lang="en-US" altLang="en-US">
                <a:latin typeface="Tahoma" panose="020B0604030504040204" pitchFamily="34" charset="0"/>
              </a:rPr>
              <a:t> </a:t>
            </a:r>
            <a:endParaRPr lang="el-GR" altLang="en-US">
              <a:latin typeface="Tahoma" panose="020B0604030504040204" pitchFamily="34" charset="0"/>
            </a:endParaRPr>
          </a:p>
        </p:txBody>
      </p:sp>
      <p:sp>
        <p:nvSpPr>
          <p:cNvPr id="7" name="Rectangle 6">
            <a:extLst>
              <a:ext uri="{FF2B5EF4-FFF2-40B4-BE49-F238E27FC236}">
                <a16:creationId xmlns:a16="http://schemas.microsoft.com/office/drawing/2014/main" id="{D3A5FCD6-CF19-4925-B6AC-C5382AC8FEEF}"/>
              </a:ext>
            </a:extLst>
          </p:cNvPr>
          <p:cNvSpPr/>
          <p:nvPr/>
        </p:nvSpPr>
        <p:spPr>
          <a:xfrm>
            <a:off x="8291033" y="6218310"/>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342122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ChangeArrowheads="1"/>
          </p:cNvSpPr>
          <p:nvPr/>
        </p:nvSpPr>
        <p:spPr bwMode="auto">
          <a:xfrm>
            <a:off x="203200" y="215900"/>
            <a:ext cx="12192000" cy="5801588"/>
          </a:xfrm>
          <a:prstGeom prst="rect">
            <a:avLst/>
          </a:prstGeom>
          <a:noFill/>
          <a:ln w="9525">
            <a:noFill/>
            <a:miter lim="800000"/>
            <a:headEnd/>
            <a:tailEnd/>
          </a:ln>
          <a:effectLst/>
        </p:spPr>
        <p:txBody>
          <a:bodyPr>
            <a:spAutoFit/>
          </a:bodyPr>
          <a:lstStyle/>
          <a:p>
            <a:pPr>
              <a:defRPr/>
            </a:pPr>
            <a:r>
              <a:rPr lang="en-US" sz="3200" i="1" dirty="0">
                <a:solidFill>
                  <a:srgbClr val="7030A0"/>
                </a:solidFill>
                <a:effectLst>
                  <a:outerShdw blurRad="38100" dist="38100" dir="2700000" algn="tl">
                    <a:srgbClr val="000000"/>
                  </a:outerShdw>
                </a:effectLst>
                <a:latin typeface="Arial" pitchFamily="34" charset="0"/>
              </a:rPr>
              <a:t>Conclusions </a:t>
            </a:r>
          </a:p>
          <a:p>
            <a:pPr>
              <a:defRPr/>
            </a:pPr>
            <a:endParaRPr lang="en-US" sz="1600" b="1" dirty="0">
              <a:solidFill>
                <a:srgbClr val="FF9900"/>
              </a:solidFill>
              <a:effectLst>
                <a:outerShdw blurRad="38100" dist="38100" dir="2700000" algn="tl">
                  <a:srgbClr val="000000"/>
                </a:outerShdw>
              </a:effectLst>
              <a:latin typeface="Arial" pitchFamily="34" charset="0"/>
            </a:endParaRPr>
          </a:p>
          <a:p>
            <a:pPr marL="342900" indent="-342900">
              <a:buFont typeface="Arial" panose="020B0604020202020204" pitchFamily="34" charset="0"/>
              <a:buChar char="•"/>
              <a:defRPr/>
            </a:pPr>
            <a:r>
              <a:rPr lang="ro-RO" sz="2000" dirty="0">
                <a:solidFill>
                  <a:schemeClr val="bg1"/>
                </a:solidFill>
              </a:rPr>
              <a:t>Neutrinos play a key role in many processes from nuclear and particle physics, astrophysics and cosmology </a:t>
            </a:r>
            <a:endParaRPr lang="en-US" sz="2000" dirty="0">
              <a:solidFill>
                <a:schemeClr val="bg1"/>
              </a:solidFill>
            </a:endParaRPr>
          </a:p>
          <a:p>
            <a:pP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Neutrinos f</a:t>
            </a:r>
            <a:r>
              <a:rPr lang="ro-RO" sz="2000" dirty="0">
                <a:solidFill>
                  <a:schemeClr val="bg1"/>
                </a:solidFill>
              </a:rPr>
              <a:t>undamental properties </a:t>
            </a:r>
            <a:r>
              <a:rPr lang="en-US" sz="2000" dirty="0">
                <a:solidFill>
                  <a:schemeClr val="bg1"/>
                </a:solidFill>
              </a:rPr>
              <a:t>as: </a:t>
            </a:r>
            <a:r>
              <a:rPr lang="ro-RO" sz="2000" dirty="0">
                <a:solidFill>
                  <a:schemeClr val="bg1"/>
                </a:solidFill>
              </a:rPr>
              <a:t>absolute masses and mechanism of generating them, mass hierarchy, character (Dirac or Majorana?), number of flavors (sterile neutrinos?), etc</a:t>
            </a:r>
            <a:r>
              <a:rPr lang="en-US" sz="2000" dirty="0">
                <a:solidFill>
                  <a:schemeClr val="bg1"/>
                </a:solidFill>
              </a:rPr>
              <a:t>., </a:t>
            </a:r>
            <a:r>
              <a:rPr lang="ro-RO" sz="2000" dirty="0">
                <a:solidFill>
                  <a:schemeClr val="bg1"/>
                </a:solidFill>
              </a:rPr>
              <a:t>are still unknown</a:t>
            </a:r>
            <a:endParaRPr lang="en-US" sz="2000" dirty="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DBD- 0</a:t>
            </a:r>
            <a:r>
              <a:rPr lang="el-GR" sz="2000" dirty="0">
                <a:solidFill>
                  <a:schemeClr val="bg1"/>
                </a:solidFill>
              </a:rPr>
              <a:t>νββ</a:t>
            </a:r>
            <a:r>
              <a:rPr lang="en-US" sz="2000" dirty="0">
                <a:solidFill>
                  <a:schemeClr val="bg1"/>
                </a:solidFill>
              </a:rPr>
              <a:t>, a BSM process occurring with LNV:</a:t>
            </a:r>
            <a:r>
              <a:rPr lang="el-GR" sz="2000" dirty="0">
                <a:solidFill>
                  <a:schemeClr val="bg1"/>
                </a:solidFill>
              </a:rPr>
              <a:t> </a:t>
            </a:r>
            <a:r>
              <a:rPr lang="en-US" sz="2000" dirty="0">
                <a:solidFill>
                  <a:schemeClr val="bg1"/>
                </a:solidFill>
              </a:rPr>
              <a:t>v</a:t>
            </a:r>
            <a:r>
              <a:rPr lang="ro-RO" sz="2000" dirty="0">
                <a:solidFill>
                  <a:schemeClr val="bg1"/>
                </a:solidFill>
              </a:rPr>
              <a:t>ery appealing </a:t>
            </a:r>
            <a:r>
              <a:rPr lang="en-US" sz="2000" dirty="0">
                <a:solidFill>
                  <a:schemeClr val="bg1"/>
                </a:solidFill>
              </a:rPr>
              <a:t>to provide information on</a:t>
            </a:r>
            <a:r>
              <a:rPr lang="ro-RO" sz="2000" dirty="0">
                <a:solidFill>
                  <a:schemeClr val="bg1"/>
                </a:solidFill>
              </a:rPr>
              <a:t> these </a:t>
            </a:r>
            <a:r>
              <a:rPr lang="en-US" sz="2000" dirty="0">
                <a:solidFill>
                  <a:schemeClr val="bg1"/>
                </a:solidFill>
              </a:rPr>
              <a:t>issues</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Theoretically: NME and PSF are two important quantities entering the 0</a:t>
            </a:r>
            <a:r>
              <a:rPr lang="el-GR" sz="2000" dirty="0">
                <a:solidFill>
                  <a:schemeClr val="bg1"/>
                </a:solidFill>
              </a:rPr>
              <a:t>νββ</a:t>
            </a:r>
            <a:r>
              <a:rPr lang="ro-RO" sz="2000" dirty="0">
                <a:solidFill>
                  <a:schemeClr val="bg1"/>
                </a:solidFill>
              </a:rPr>
              <a:t>  </a:t>
            </a:r>
            <a:r>
              <a:rPr lang="en-US" sz="2000" dirty="0">
                <a:solidFill>
                  <a:schemeClr val="bg1"/>
                </a:solidFill>
              </a:rPr>
              <a:t>lifetimes→ need for precise calculations. Idea is to compute at once their product. Understanding the mechanisms of this decay.</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Improvements, in computation of both NME and PSF. Computation directly the product PSF x NME. </a:t>
            </a:r>
          </a:p>
          <a:p>
            <a:pPr>
              <a:defRPr/>
            </a:pPr>
            <a:r>
              <a:rPr lang="en-US" sz="2000" dirty="0">
                <a:solidFill>
                  <a:schemeClr val="bg1"/>
                </a:solidFill>
              </a:rPr>
              <a:t>      Fixing the </a:t>
            </a:r>
            <a:r>
              <a:rPr lang="en-US" sz="2000" dirty="0" err="1">
                <a:solidFill>
                  <a:schemeClr val="bg1"/>
                </a:solidFill>
              </a:rPr>
              <a:t>g</a:t>
            </a:r>
            <a:r>
              <a:rPr lang="en-US" sz="2000" baseline="-25000" dirty="0" err="1">
                <a:solidFill>
                  <a:schemeClr val="bg1"/>
                </a:solidFill>
              </a:rPr>
              <a:t>A</a:t>
            </a:r>
            <a:r>
              <a:rPr lang="en-US" sz="2000" dirty="0">
                <a:solidFill>
                  <a:schemeClr val="bg1"/>
                </a:solidFill>
              </a:rPr>
              <a:t> value.</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New opportunity: LNV processes are now searched at HE, as well, specially at LHC experiments. This is possible due to the present and future integrated luminosity, which make the analysis competitive to that from 0</a:t>
            </a:r>
            <a:r>
              <a:rPr lang="el-GR" sz="2000" dirty="0">
                <a:solidFill>
                  <a:schemeClr val="bg1"/>
                </a:solidFill>
              </a:rPr>
              <a:t>νββ</a:t>
            </a:r>
            <a:r>
              <a:rPr lang="en-US" sz="2000" dirty="0">
                <a:solidFill>
                  <a:schemeClr val="bg1"/>
                </a:solidFill>
              </a:rPr>
              <a:t> </a:t>
            </a:r>
          </a:p>
          <a:p>
            <a:pPr>
              <a:defRPr/>
            </a:pPr>
            <a:endParaRPr lang="en-US" sz="1000" dirty="0">
              <a:effectLst>
                <a:outerShdw blurRad="38100" dist="38100" dir="2700000" algn="tl">
                  <a:srgbClr val="000000"/>
                </a:outerShdw>
              </a:effectLst>
              <a:latin typeface="Arial" pitchFamily="34" charset="0"/>
              <a:sym typeface="Symbol" pitchFamily="18" charset="2"/>
            </a:endParaRPr>
          </a:p>
          <a:p>
            <a:pPr eaLnBrk="1" hangingPunct="1">
              <a:lnSpc>
                <a:spcPct val="80000"/>
              </a:lnSpc>
              <a:spcBef>
                <a:spcPct val="50000"/>
              </a:spcBef>
              <a:buClr>
                <a:srgbClr val="F9F9F9"/>
              </a:buClr>
              <a:buSzPct val="65000"/>
              <a:buFont typeface="Wingdings" pitchFamily="2" charset="2"/>
              <a:buNone/>
              <a:defRPr/>
            </a:pPr>
            <a:endParaRPr lang="en-US" sz="1000" dirty="0">
              <a:effectLst>
                <a:outerShdw blurRad="38100" dist="38100" dir="2700000" algn="tl">
                  <a:srgbClr val="000000"/>
                </a:outerShdw>
              </a:effectLst>
              <a:latin typeface="Arial" pitchFamily="34" charset="0"/>
              <a:cs typeface="Arial" pitchFamily="34" charset="0"/>
              <a:sym typeface="Symbol" pitchFamily="18" charset="2"/>
            </a:endParaRPr>
          </a:p>
        </p:txBody>
      </p:sp>
      <p:sp>
        <p:nvSpPr>
          <p:cNvPr id="6" name="Rectangle 5">
            <a:extLst>
              <a:ext uri="{FF2B5EF4-FFF2-40B4-BE49-F238E27FC236}">
                <a16:creationId xmlns:a16="http://schemas.microsoft.com/office/drawing/2014/main" id="{E37CDD5B-EB9C-4ADC-B3B0-1CDC80C65F70}"/>
              </a:ext>
            </a:extLst>
          </p:cNvPr>
          <p:cNvSpPr/>
          <p:nvPr/>
        </p:nvSpPr>
        <p:spPr>
          <a:xfrm>
            <a:off x="8291033" y="6218310"/>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288020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1600" y="2567849"/>
            <a:ext cx="9550400" cy="1015663"/>
          </a:xfrm>
          <a:prstGeom prst="rect">
            <a:avLst/>
          </a:prstGeom>
          <a:noFill/>
        </p:spPr>
        <p:txBody>
          <a:bodyPr>
            <a:spAutoFit/>
          </a:bodyPr>
          <a:lstStyle/>
          <a:p>
            <a:pPr>
              <a:defRPr/>
            </a:pPr>
            <a:r>
              <a:rPr lang="en-US" sz="6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Thank you  for your attention</a:t>
            </a:r>
          </a:p>
        </p:txBody>
      </p:sp>
    </p:spTree>
    <p:extLst>
      <p:ext uri="{BB962C8B-B14F-4D97-AF65-F5344CB8AC3E}">
        <p14:creationId xmlns:p14="http://schemas.microsoft.com/office/powerpoint/2010/main" val="256264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7800" y="111971"/>
            <a:ext cx="5575300" cy="537232"/>
          </a:xfrm>
        </p:spPr>
        <p:txBody>
          <a:bodyPr/>
          <a:lstStyle/>
          <a:p>
            <a:r>
              <a:rPr lang="en-US" sz="2800" b="1" dirty="0">
                <a:solidFill>
                  <a:srgbClr val="7030A0"/>
                </a:solidFill>
              </a:rPr>
              <a:t>Double Beta Decay</a:t>
            </a:r>
          </a:p>
        </p:txBody>
      </p:sp>
      <p:sp>
        <p:nvSpPr>
          <p:cNvPr id="5" name="Rectangle 4"/>
          <p:cNvSpPr/>
          <p:nvPr/>
        </p:nvSpPr>
        <p:spPr>
          <a:xfrm>
            <a:off x="43872" y="720478"/>
            <a:ext cx="8515928" cy="1200329"/>
          </a:xfrm>
          <a:prstGeom prst="rect">
            <a:avLst/>
          </a:prstGeom>
        </p:spPr>
        <p:txBody>
          <a:bodyPr wrap="square">
            <a:spAutoFit/>
          </a:bodyPr>
          <a:lstStyle/>
          <a:p>
            <a:pPr>
              <a:spcBef>
                <a:spcPct val="50000"/>
              </a:spcBef>
              <a:defRPr/>
            </a:pPr>
            <a:r>
              <a:rPr lang="en-US" dirty="0">
                <a:solidFill>
                  <a:schemeClr val="bg1"/>
                </a:solidFill>
                <a:latin typeface="Cambria" panose="02040503050406030204" pitchFamily="18" charset="0"/>
                <a:ea typeface="Cambria" panose="02040503050406030204" pitchFamily="18" charset="0"/>
              </a:rPr>
              <a:t>Is the rarest spontaneous nuclear decay measured until now, by which an even-even nucleus transforms into  another  even-even nucleus with its nuclear charge changed by two units. It occurs whatever  single </a:t>
            </a:r>
            <a:r>
              <a:rPr lang="en-US" dirty="0">
                <a:solidFill>
                  <a:schemeClr val="bg1"/>
                </a:solidFill>
                <a:latin typeface="Cambria" panose="02040503050406030204" pitchFamily="18" charset="0"/>
                <a:ea typeface="Cambria" panose="02040503050406030204" pitchFamily="18" charset="0"/>
                <a:sym typeface="Symbol" pitchFamily="18" charset="2"/>
              </a:rPr>
              <a:t></a:t>
            </a:r>
            <a:r>
              <a:rPr lang="en-US" dirty="0">
                <a:solidFill>
                  <a:schemeClr val="bg1"/>
                </a:solidFill>
                <a:latin typeface="Cambria" panose="02040503050406030204" pitchFamily="18" charset="0"/>
                <a:ea typeface="Cambria" panose="02040503050406030204" pitchFamily="18" charset="0"/>
              </a:rPr>
              <a:t> decay can not occur due to energetic reasons or it is highly forbidden by angular momentum selection rules</a:t>
            </a:r>
          </a:p>
        </p:txBody>
      </p:sp>
      <p:sp>
        <p:nvSpPr>
          <p:cNvPr id="6" name="Rectangle 5"/>
          <p:cNvSpPr/>
          <p:nvPr/>
        </p:nvSpPr>
        <p:spPr>
          <a:xfrm>
            <a:off x="6908800" y="3882673"/>
            <a:ext cx="1955800" cy="2585323"/>
          </a:xfrm>
          <a:prstGeom prst="rect">
            <a:avLst/>
          </a:prstGeom>
        </p:spPr>
        <p:txBody>
          <a:bodyPr wrap="square">
            <a:spAutoFit/>
          </a:bodyPr>
          <a:lstStyle/>
          <a:p>
            <a:r>
              <a:rPr lang="en-US" altLang="en-US" dirty="0">
                <a:solidFill>
                  <a:srgbClr val="7030A0"/>
                </a:solidFill>
                <a:latin typeface="Cambria" panose="02040503050406030204" pitchFamily="18" charset="0"/>
                <a:ea typeface="Cambria" panose="02040503050406030204" pitchFamily="18" charset="0"/>
                <a:cs typeface="Arial" panose="020B0604020202020204" pitchFamily="34" charset="0"/>
              </a:rPr>
              <a:t> DBD modes</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 </a:t>
            </a:r>
          </a:p>
          <a:p>
            <a:endPar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endParaRPr>
          </a:p>
          <a:p>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2</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0</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a:t>
            </a:r>
          </a:p>
          <a:p>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a:t>
            </a:r>
          </a:p>
          <a:p>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2</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0</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endParaRPr>
          </a:p>
          <a:p>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a:t>
            </a:r>
          </a:p>
          <a:p>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2</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EC</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0</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EC</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en-US" altLang="en-US" i="1"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a:t>
            </a:r>
          </a:p>
          <a:p>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   </a:t>
            </a:r>
          </a:p>
          <a:p>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2</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ECEC   0</a:t>
            </a:r>
            <a:r>
              <a:rPr lang="el-GR"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ν</a:t>
            </a:r>
            <a:r>
              <a:rPr lang="en-US"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ECEC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9075" y="2276628"/>
            <a:ext cx="2819400" cy="20598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075" y="4336450"/>
            <a:ext cx="2819400" cy="2222500"/>
          </a:xfrm>
          <a:prstGeom prst="rect">
            <a:avLst/>
          </a:prstGeom>
        </p:spPr>
      </p:pic>
      <p:sp>
        <p:nvSpPr>
          <p:cNvPr id="9" name="TextBox 8"/>
          <p:cNvSpPr txBox="1"/>
          <p:nvPr/>
        </p:nvSpPr>
        <p:spPr>
          <a:xfrm>
            <a:off x="7886700" y="6558949"/>
            <a:ext cx="4026441" cy="276999"/>
          </a:xfrm>
          <a:prstGeom prst="rect">
            <a:avLst/>
          </a:prstGeom>
          <a:noFill/>
        </p:spPr>
        <p:txBody>
          <a:bodyPr wrap="square" rtlCol="0">
            <a:spAutoFit/>
          </a:bodyPr>
          <a:lstStyle/>
          <a:p>
            <a:r>
              <a:rPr lang="en-US" sz="1200" dirty="0">
                <a:solidFill>
                  <a:schemeClr val="bg1"/>
                </a:solidFill>
              </a:rPr>
              <a:t>S. Stoica, NDM2018, June 29-July 4, 2018, Daejeon, Korea </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4336449"/>
            <a:ext cx="3434773"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152400" y="2967252"/>
            <a:ext cx="3771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dirty="0">
                <a:solidFill>
                  <a:srgbClr val="7030A0"/>
                </a:solidFill>
              </a:rPr>
              <a:t>Experimentally, one can distinguish </a:t>
            </a:r>
          </a:p>
          <a:p>
            <a:r>
              <a:rPr lang="en-US" i="1" dirty="0">
                <a:solidFill>
                  <a:srgbClr val="7030A0"/>
                </a:solidFill>
                <a:cs typeface="Arial" panose="020B0604020202020204" pitchFamily="34" charset="0"/>
              </a:rPr>
              <a:t>2</a:t>
            </a:r>
            <a:r>
              <a:rPr lang="el-GR" i="1" dirty="0">
                <a:solidFill>
                  <a:srgbClr val="7030A0"/>
                </a:solidFill>
                <a:cs typeface="Arial" panose="020B0604020202020204" pitchFamily="34" charset="0"/>
              </a:rPr>
              <a:t>νββ</a:t>
            </a:r>
            <a:r>
              <a:rPr lang="en-US" i="1" dirty="0">
                <a:solidFill>
                  <a:srgbClr val="7030A0"/>
                </a:solidFill>
                <a:cs typeface="Arial" panose="020B0604020202020204" pitchFamily="34" charset="0"/>
              </a:rPr>
              <a:t>, 0</a:t>
            </a:r>
            <a:r>
              <a:rPr lang="el-GR" i="1" dirty="0">
                <a:solidFill>
                  <a:srgbClr val="7030A0"/>
                </a:solidFill>
                <a:cs typeface="Arial" panose="020B0604020202020204" pitchFamily="34" charset="0"/>
              </a:rPr>
              <a:t>νββ</a:t>
            </a:r>
            <a:r>
              <a:rPr lang="en-US" i="1" dirty="0">
                <a:solidFill>
                  <a:srgbClr val="7030A0"/>
                </a:solidFill>
              </a:rPr>
              <a:t> </a:t>
            </a:r>
            <a:r>
              <a:rPr lang="en-US" altLang="en-US" i="1" dirty="0">
                <a:solidFill>
                  <a:srgbClr val="7030A0"/>
                </a:solidFill>
              </a:rPr>
              <a:t>by measuring the sum </a:t>
            </a:r>
          </a:p>
          <a:p>
            <a:r>
              <a:rPr lang="en-US" altLang="en-US" i="1" dirty="0">
                <a:solidFill>
                  <a:srgbClr val="7030A0"/>
                </a:solidFill>
              </a:rPr>
              <a:t>electron energy</a:t>
            </a:r>
          </a:p>
        </p:txBody>
      </p:sp>
      <p:sp>
        <p:nvSpPr>
          <p:cNvPr id="12" name="TextBox 11"/>
          <p:cNvSpPr txBox="1"/>
          <p:nvPr/>
        </p:nvSpPr>
        <p:spPr>
          <a:xfrm>
            <a:off x="8940800" y="111970"/>
            <a:ext cx="3200400" cy="646331"/>
          </a:xfrm>
          <a:prstGeom prst="rect">
            <a:avLst/>
          </a:prstGeom>
          <a:noFill/>
        </p:spPr>
        <p:txBody>
          <a:bodyPr wrap="square" rtlCol="0">
            <a:spAutoFit/>
          </a:bodyPr>
          <a:lstStyle/>
          <a:p>
            <a:r>
              <a:rPr lang="en-US" i="1" dirty="0">
                <a:solidFill>
                  <a:srgbClr val="7030A0"/>
                </a:solidFill>
                <a:latin typeface="Arial" panose="020B0604020202020204" pitchFamily="34" charset="0"/>
                <a:cs typeface="Arial" panose="020B0604020202020204" pitchFamily="34" charset="0"/>
              </a:rPr>
              <a:t>Experimental results for DBD</a:t>
            </a:r>
          </a:p>
          <a:p>
            <a:r>
              <a:rPr lang="en-US" i="1" dirty="0">
                <a:solidFill>
                  <a:srgbClr val="7030A0"/>
                </a:solidFill>
                <a:latin typeface="Arial" panose="020B0604020202020204" pitchFamily="34" charset="0"/>
                <a:cs typeface="Arial" panose="020B0604020202020204" pitchFamily="34" charset="0"/>
              </a:rPr>
              <a:t>(</a:t>
            </a:r>
            <a:r>
              <a:rPr lang="el-GR" i="1" dirty="0">
                <a:solidFill>
                  <a:srgbClr val="7030A0"/>
                </a:solidFill>
                <a:latin typeface="Arial" panose="020B0604020202020204" pitchFamily="34" charset="0"/>
                <a:cs typeface="Arial" panose="020B0604020202020204" pitchFamily="34" charset="0"/>
              </a:rPr>
              <a:t>β</a:t>
            </a:r>
            <a:r>
              <a:rPr lang="en-US" i="1" baseline="30000" dirty="0">
                <a:solidFill>
                  <a:srgbClr val="7030A0"/>
                </a:solidFill>
                <a:latin typeface="Arial" panose="020B0604020202020204" pitchFamily="34" charset="0"/>
                <a:cs typeface="Arial" panose="020B0604020202020204" pitchFamily="34" charset="0"/>
              </a:rPr>
              <a:t>-</a:t>
            </a:r>
            <a:r>
              <a:rPr lang="el-GR" i="1" dirty="0">
                <a:solidFill>
                  <a:srgbClr val="7030A0"/>
                </a:solidFill>
                <a:latin typeface="Arial" panose="020B0604020202020204" pitchFamily="34" charset="0"/>
                <a:cs typeface="Arial" panose="020B0604020202020204" pitchFamily="34" charset="0"/>
              </a:rPr>
              <a:t>β</a:t>
            </a:r>
            <a:r>
              <a:rPr lang="en-US" baseline="30000" dirty="0">
                <a:solidFill>
                  <a:srgbClr val="7030A0"/>
                </a:solidFill>
                <a:latin typeface="Arial" panose="020B0604020202020204" pitchFamily="34" charset="0"/>
                <a:cs typeface="Arial" panose="020B0604020202020204" pitchFamily="34" charset="0"/>
              </a:rPr>
              <a:t>-</a:t>
            </a:r>
            <a:r>
              <a:rPr lang="en-US" dirty="0">
                <a:solidFill>
                  <a:srgbClr val="7030A0"/>
                </a:solidFill>
                <a:latin typeface="Arial" panose="020B0604020202020204" pitchFamily="34" charset="0"/>
                <a:cs typeface="Arial" panose="020B0604020202020204" pitchFamily="34" charset="0"/>
              </a:rPr>
              <a:t> </a:t>
            </a:r>
            <a:r>
              <a:rPr lang="en-US" i="1" dirty="0">
                <a:solidFill>
                  <a:srgbClr val="7030A0"/>
                </a:solidFill>
                <a:latin typeface="Arial" panose="020B0604020202020204" pitchFamily="34" charset="0"/>
                <a:cs typeface="Arial" panose="020B0604020202020204" pitchFamily="34" charset="0"/>
              </a:rPr>
              <a:t>&amp; ECEC)</a:t>
            </a:r>
          </a:p>
        </p:txBody>
      </p:sp>
      <p:graphicFrame>
        <p:nvGraphicFramePr>
          <p:cNvPr id="14" name="Table 13"/>
          <p:cNvGraphicFramePr>
            <a:graphicFrameLocks noGrp="1"/>
          </p:cNvGraphicFramePr>
          <p:nvPr>
            <p:extLst>
              <p:ext uri="{D42A27DB-BD31-4B8C-83A1-F6EECF244321}">
                <p14:modId xmlns:p14="http://schemas.microsoft.com/office/powerpoint/2010/main" val="661488962"/>
              </p:ext>
            </p:extLst>
          </p:nvPr>
        </p:nvGraphicFramePr>
        <p:xfrm>
          <a:off x="8940800" y="735368"/>
          <a:ext cx="3200400" cy="5702846"/>
        </p:xfrm>
        <a:graphic>
          <a:graphicData uri="http://schemas.openxmlformats.org/drawingml/2006/table">
            <a:tbl>
              <a:tblPr firstRow="1" firstCol="1" bandRow="1">
                <a:tableStyleId>{5C22544A-7EE6-4342-B048-85BDC9FD1C3A}</a:tableStyleId>
              </a:tblPr>
              <a:tblGrid>
                <a:gridCol w="1163440">
                  <a:extLst>
                    <a:ext uri="{9D8B030D-6E8A-4147-A177-3AD203B41FA5}">
                      <a16:colId xmlns:a16="http://schemas.microsoft.com/office/drawing/2014/main" val="20000"/>
                    </a:ext>
                  </a:extLst>
                </a:gridCol>
                <a:gridCol w="70346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tblGrid>
              <a:tr h="489774">
                <a:tc>
                  <a:txBody>
                    <a:bodyPr/>
                    <a:lstStyle/>
                    <a:p>
                      <a:pPr>
                        <a:lnSpc>
                          <a:spcPct val="115000"/>
                        </a:lnSpc>
                        <a:spcAft>
                          <a:spcPts val="0"/>
                        </a:spcAft>
                      </a:pPr>
                      <a:r>
                        <a:rPr lang="en-US" sz="1400" dirty="0">
                          <a:effectLst/>
                        </a:rPr>
                        <a:t>Isotope</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Q</a:t>
                      </a:r>
                      <a:r>
                        <a:rPr lang="en-US" sz="1400" baseline="-25000" dirty="0">
                          <a:effectLst/>
                        </a:rPr>
                        <a:t>ββ</a:t>
                      </a:r>
                      <a:r>
                        <a:rPr lang="en-US" sz="1400" dirty="0">
                          <a:effectLst/>
                        </a:rPr>
                        <a:t>[MeV]</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T</a:t>
                      </a:r>
                      <a:r>
                        <a:rPr lang="en-US" sz="1400" baseline="30000" dirty="0">
                          <a:effectLst/>
                        </a:rPr>
                        <a:t>2ν</a:t>
                      </a:r>
                      <a:r>
                        <a:rPr lang="en-US" sz="1400" dirty="0">
                          <a:effectLst/>
                        </a:rPr>
                        <a:t> [</a:t>
                      </a:r>
                      <a:r>
                        <a:rPr lang="en-US" sz="1400" dirty="0" err="1">
                          <a:effectLst/>
                        </a:rPr>
                        <a:t>yr</a:t>
                      </a:r>
                      <a:r>
                        <a:rPr lang="en-US" sz="1400" dirty="0">
                          <a:effectLst/>
                        </a:rPr>
                        <a:t>]</a:t>
                      </a:r>
                      <a:r>
                        <a:rPr lang="en-US" sz="1400" baseline="0" dirty="0">
                          <a:effectLst/>
                        </a:rPr>
                        <a:t>    </a:t>
                      </a:r>
                      <a:r>
                        <a:rPr lang="en-US" sz="1400" dirty="0">
                          <a:effectLst/>
                        </a:rPr>
                        <a:t>[1]</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55037">
                <a:tc>
                  <a:txBody>
                    <a:bodyPr/>
                    <a:lstStyle/>
                    <a:p>
                      <a:pPr>
                        <a:lnSpc>
                          <a:spcPct val="115000"/>
                        </a:lnSpc>
                        <a:spcAft>
                          <a:spcPts val="0"/>
                        </a:spcAft>
                      </a:pPr>
                      <a:r>
                        <a:rPr lang="en-US" sz="1400" baseline="30000">
                          <a:effectLst/>
                        </a:rPr>
                        <a:t>  48</a:t>
                      </a:r>
                      <a:r>
                        <a:rPr lang="en-US" sz="1400">
                          <a:effectLst/>
                        </a:rPr>
                        <a:t>Ca</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4.272</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4.40 x 10</a:t>
                      </a:r>
                      <a:r>
                        <a:rPr lang="en-US" sz="1400" baseline="30000" dirty="0">
                          <a:effectLst/>
                        </a:rPr>
                        <a:t>19</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55037">
                <a:tc>
                  <a:txBody>
                    <a:bodyPr/>
                    <a:lstStyle/>
                    <a:p>
                      <a:pPr>
                        <a:lnSpc>
                          <a:spcPct val="115000"/>
                        </a:lnSpc>
                        <a:spcAft>
                          <a:spcPts val="0"/>
                        </a:spcAft>
                      </a:pPr>
                      <a:r>
                        <a:rPr lang="en-US" sz="1400" baseline="30000">
                          <a:effectLst/>
                        </a:rPr>
                        <a:t>  76</a:t>
                      </a:r>
                      <a:r>
                        <a:rPr lang="en-US" sz="1400">
                          <a:effectLst/>
                        </a:rPr>
                        <a:t>Ge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2.039</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1.65 x 10</a:t>
                      </a:r>
                      <a:r>
                        <a:rPr lang="en-US" sz="1400" baseline="30000" dirty="0">
                          <a:effectLst/>
                        </a:rPr>
                        <a:t>21</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55037">
                <a:tc>
                  <a:txBody>
                    <a:bodyPr/>
                    <a:lstStyle/>
                    <a:p>
                      <a:pPr>
                        <a:lnSpc>
                          <a:spcPct val="115000"/>
                        </a:lnSpc>
                        <a:spcAft>
                          <a:spcPts val="0"/>
                        </a:spcAft>
                      </a:pPr>
                      <a:r>
                        <a:rPr lang="en-US" sz="1400" baseline="30000">
                          <a:effectLst/>
                        </a:rPr>
                        <a:t>  82</a:t>
                      </a:r>
                      <a:r>
                        <a:rPr lang="en-US" sz="1400">
                          <a:effectLst/>
                        </a:rPr>
                        <a:t>Se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2.995</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9.20 x 10</a:t>
                      </a:r>
                      <a:r>
                        <a:rPr lang="en-US" sz="1400" baseline="30000" dirty="0">
                          <a:effectLst/>
                        </a:rPr>
                        <a:t>19</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55037">
                <a:tc>
                  <a:txBody>
                    <a:bodyPr/>
                    <a:lstStyle/>
                    <a:p>
                      <a:pPr>
                        <a:lnSpc>
                          <a:spcPct val="115000"/>
                        </a:lnSpc>
                        <a:spcAft>
                          <a:spcPts val="0"/>
                        </a:spcAft>
                      </a:pPr>
                      <a:r>
                        <a:rPr lang="en-US" sz="1400" baseline="30000">
                          <a:effectLst/>
                        </a:rPr>
                        <a:t>  96</a:t>
                      </a:r>
                      <a:r>
                        <a:rPr lang="en-US" sz="1400">
                          <a:effectLst/>
                        </a:rPr>
                        <a:t>Zr</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3.350</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2.30 x 10</a:t>
                      </a:r>
                      <a:r>
                        <a:rPr lang="en-US" sz="1400" baseline="30000" dirty="0">
                          <a:effectLst/>
                        </a:rPr>
                        <a:t>19</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55037">
                <a:tc>
                  <a:txBody>
                    <a:bodyPr/>
                    <a:lstStyle/>
                    <a:p>
                      <a:pPr>
                        <a:lnSpc>
                          <a:spcPct val="115000"/>
                        </a:lnSpc>
                        <a:spcAft>
                          <a:spcPts val="0"/>
                        </a:spcAft>
                      </a:pPr>
                      <a:r>
                        <a:rPr lang="en-US" sz="1400" baseline="30000">
                          <a:effectLst/>
                        </a:rPr>
                        <a:t>100</a:t>
                      </a:r>
                      <a:r>
                        <a:rPr lang="en-US" sz="1400">
                          <a:effectLst/>
                        </a:rPr>
                        <a:t>Mo</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3.034</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7.10 x 10</a:t>
                      </a:r>
                      <a:r>
                        <a:rPr lang="en-US" sz="1400" baseline="30000" dirty="0">
                          <a:effectLst/>
                        </a:rPr>
                        <a:t>18</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55037">
                <a:tc>
                  <a:txBody>
                    <a:bodyPr/>
                    <a:lstStyle/>
                    <a:p>
                      <a:pPr>
                        <a:lnSpc>
                          <a:spcPct val="115000"/>
                        </a:lnSpc>
                        <a:spcAft>
                          <a:spcPts val="0"/>
                        </a:spcAft>
                      </a:pPr>
                      <a:r>
                        <a:rPr lang="en-US" sz="1400" baseline="30000">
                          <a:effectLst/>
                        </a:rPr>
                        <a:t>116</a:t>
                      </a:r>
                      <a:r>
                        <a:rPr lang="en-US" sz="1400">
                          <a:effectLst/>
                        </a:rPr>
                        <a:t>Cd</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2.814</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2.87 x 10</a:t>
                      </a:r>
                      <a:r>
                        <a:rPr lang="en-US" sz="1400" baseline="30000" dirty="0">
                          <a:effectLst/>
                        </a:rPr>
                        <a:t>19</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55037">
                <a:tc>
                  <a:txBody>
                    <a:bodyPr/>
                    <a:lstStyle/>
                    <a:p>
                      <a:pPr>
                        <a:lnSpc>
                          <a:spcPct val="115000"/>
                        </a:lnSpc>
                        <a:spcAft>
                          <a:spcPts val="0"/>
                        </a:spcAft>
                      </a:pPr>
                      <a:r>
                        <a:rPr lang="en-US" sz="1400" baseline="30000">
                          <a:effectLst/>
                        </a:rPr>
                        <a:t>128</a:t>
                      </a:r>
                      <a:r>
                        <a:rPr lang="en-US" sz="1400">
                          <a:effectLst/>
                        </a:rPr>
                        <a:t>Te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0.866</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2.00 x 10</a:t>
                      </a:r>
                      <a:r>
                        <a:rPr lang="en-US" sz="1400" baseline="30000" dirty="0">
                          <a:effectLst/>
                        </a:rPr>
                        <a:t>21</a:t>
                      </a:r>
                      <a:r>
                        <a:rPr lang="en-US" sz="1400" dirty="0">
                          <a:effectLst/>
                        </a:rPr>
                        <a:t>(g)</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55037">
                <a:tc>
                  <a:txBody>
                    <a:bodyPr/>
                    <a:lstStyle/>
                    <a:p>
                      <a:pPr>
                        <a:lnSpc>
                          <a:spcPct val="115000"/>
                        </a:lnSpc>
                        <a:spcAft>
                          <a:spcPts val="0"/>
                        </a:spcAft>
                      </a:pPr>
                      <a:r>
                        <a:rPr lang="en-US" sz="1400" baseline="30000">
                          <a:effectLst/>
                        </a:rPr>
                        <a:t>130</a:t>
                      </a:r>
                      <a:r>
                        <a:rPr lang="en-US" sz="1400">
                          <a:effectLst/>
                        </a:rPr>
                        <a:t>Te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2.527</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6.90 x 10</a:t>
                      </a:r>
                      <a:r>
                        <a:rPr lang="en-US" sz="1400" baseline="30000" dirty="0">
                          <a:effectLst/>
                        </a:rPr>
                        <a:t>20</a:t>
                      </a:r>
                      <a:r>
                        <a:rPr lang="en-US" sz="1400" dirty="0">
                          <a:effectLst/>
                        </a:rPr>
                        <a:t>(</a:t>
                      </a:r>
                      <a:r>
                        <a:rPr lang="en-US" sz="1400" dirty="0" err="1">
                          <a:effectLst/>
                        </a:rPr>
                        <a:t>d&amp;g</a:t>
                      </a:r>
                      <a:r>
                        <a:rPr lang="en-US" sz="1400" dirty="0">
                          <a:effectLst/>
                        </a:rPr>
                        <a:t>)</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55037">
                <a:tc>
                  <a:txBody>
                    <a:bodyPr/>
                    <a:lstStyle/>
                    <a:p>
                      <a:pPr>
                        <a:lnSpc>
                          <a:spcPct val="115000"/>
                        </a:lnSpc>
                        <a:spcAft>
                          <a:spcPts val="0"/>
                        </a:spcAft>
                      </a:pPr>
                      <a:r>
                        <a:rPr lang="en-US" sz="1400" baseline="30000">
                          <a:effectLst/>
                        </a:rPr>
                        <a:t>136</a:t>
                      </a:r>
                      <a:r>
                        <a:rPr lang="en-US" sz="1400">
                          <a:effectLst/>
                        </a:rPr>
                        <a:t>Xe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2.458</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2.19 x 10</a:t>
                      </a:r>
                      <a:r>
                        <a:rPr lang="en-US" sz="1400" baseline="30000" dirty="0">
                          <a:effectLst/>
                        </a:rPr>
                        <a:t>21</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55037">
                <a:tc>
                  <a:txBody>
                    <a:bodyPr/>
                    <a:lstStyle/>
                    <a:p>
                      <a:pPr>
                        <a:lnSpc>
                          <a:spcPct val="115000"/>
                        </a:lnSpc>
                        <a:spcAft>
                          <a:spcPts val="0"/>
                        </a:spcAft>
                      </a:pPr>
                      <a:r>
                        <a:rPr lang="en-US" sz="1400" baseline="30000">
                          <a:effectLst/>
                        </a:rPr>
                        <a:t>150</a:t>
                      </a:r>
                      <a:r>
                        <a:rPr lang="en-US" sz="1400">
                          <a:effectLst/>
                        </a:rPr>
                        <a:t>Nd</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3.371</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8.20 x 10</a:t>
                      </a:r>
                      <a:r>
                        <a:rPr lang="en-US" sz="1400" baseline="30000" dirty="0">
                          <a:effectLst/>
                        </a:rPr>
                        <a:t>18</a:t>
                      </a:r>
                      <a:r>
                        <a:rPr lang="en-US" sz="140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355037">
                <a:tc>
                  <a:txBody>
                    <a:bodyPr/>
                    <a:lstStyle/>
                    <a:p>
                      <a:pPr>
                        <a:lnSpc>
                          <a:spcPct val="115000"/>
                        </a:lnSpc>
                        <a:spcAft>
                          <a:spcPts val="0"/>
                        </a:spcAft>
                      </a:pPr>
                      <a:r>
                        <a:rPr lang="en-US" sz="1400" baseline="30000">
                          <a:effectLst/>
                        </a:rPr>
                        <a:t>238</a:t>
                      </a:r>
                      <a:r>
                        <a:rPr lang="en-US" sz="1400">
                          <a:effectLst/>
                        </a:rPr>
                        <a:t>U</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1.450</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2.00 x 10</a:t>
                      </a:r>
                      <a:r>
                        <a:rPr lang="en-US" sz="1400" baseline="30000" dirty="0">
                          <a:effectLst/>
                        </a:rPr>
                        <a:t>21</a:t>
                      </a:r>
                      <a:r>
                        <a:rPr lang="en-US" sz="1400" dirty="0">
                          <a:effectLst/>
                        </a:rPr>
                        <a:t>(r)</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355037">
                <a:tc>
                  <a:txBody>
                    <a:bodyPr/>
                    <a:lstStyle/>
                    <a:p>
                      <a:pPr>
                        <a:lnSpc>
                          <a:spcPct val="115000"/>
                        </a:lnSpc>
                        <a:spcAft>
                          <a:spcPts val="0"/>
                        </a:spcAft>
                      </a:pPr>
                      <a:r>
                        <a:rPr lang="en-US" sz="1400" baseline="30000">
                          <a:effectLst/>
                        </a:rPr>
                        <a:t>235</a:t>
                      </a:r>
                      <a:r>
                        <a:rPr lang="en-US" sz="1400">
                          <a:effectLst/>
                        </a:rPr>
                        <a:t>Ba(2νECEC)</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 </a:t>
                      </a:r>
                      <a:r>
                        <a:rPr lang="en-US" sz="1400" b="0" i="0" u="none" strike="noStrike" kern="1200" baseline="0" dirty="0">
                          <a:solidFill>
                            <a:schemeClr val="dk1"/>
                          </a:solidFill>
                          <a:latin typeface="+mn-lt"/>
                          <a:ea typeface="+mn-ea"/>
                          <a:cs typeface="+mn-cs"/>
                        </a:rPr>
                        <a:t>2.619</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 1.0 x 10</a:t>
                      </a:r>
                      <a:r>
                        <a:rPr lang="en-US" sz="1400" baseline="30000" dirty="0">
                          <a:effectLst/>
                        </a:rPr>
                        <a:t>21</a:t>
                      </a:r>
                      <a:r>
                        <a:rPr lang="en-US" sz="1400" dirty="0">
                          <a:effectLst/>
                        </a:rPr>
                        <a:t> (g)</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355037">
                <a:tc>
                  <a:txBody>
                    <a:bodyPr/>
                    <a:lstStyle/>
                    <a:p>
                      <a:pPr>
                        <a:lnSpc>
                          <a:spcPct val="115000"/>
                        </a:lnSpc>
                        <a:spcAft>
                          <a:spcPts val="0"/>
                        </a:spcAft>
                      </a:pPr>
                      <a:r>
                        <a:rPr lang="en-US" sz="1400" baseline="30000">
                          <a:effectLst/>
                        </a:rPr>
                        <a:t>100</a:t>
                      </a:r>
                      <a:r>
                        <a:rPr lang="en-US" sz="1400">
                          <a:effectLst/>
                        </a:rPr>
                        <a:t>Mo-</a:t>
                      </a:r>
                      <a:r>
                        <a:rPr lang="en-US" sz="1400" baseline="30000">
                          <a:effectLst/>
                        </a:rPr>
                        <a:t>100</a:t>
                      </a:r>
                      <a:r>
                        <a:rPr lang="en-US" sz="1400">
                          <a:effectLst/>
                        </a:rPr>
                        <a:t>Ru(0</a:t>
                      </a:r>
                      <a:r>
                        <a:rPr lang="en-US" sz="1400" baseline="-25000">
                          <a:effectLst/>
                        </a:rPr>
                        <a:t>1</a:t>
                      </a:r>
                      <a:r>
                        <a:rPr lang="en-US" sz="1400">
                          <a:effectLst/>
                        </a:rPr>
                        <a: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 1.903</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 6.70 x 10</a:t>
                      </a:r>
                      <a:r>
                        <a:rPr lang="en-US" sz="1400" baseline="30000" dirty="0">
                          <a:effectLst/>
                        </a:rPr>
                        <a:t>20</a:t>
                      </a:r>
                      <a:r>
                        <a:rPr lang="en-US" sz="1400" baseline="0" dirty="0">
                          <a:effectLst/>
                        </a:rPr>
                        <a:t>(d)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355037">
                <a:tc>
                  <a:txBody>
                    <a:bodyPr/>
                    <a:lstStyle/>
                    <a:p>
                      <a:pPr>
                        <a:lnSpc>
                          <a:spcPct val="115000"/>
                        </a:lnSpc>
                        <a:spcAft>
                          <a:spcPts val="0"/>
                        </a:spcAft>
                      </a:pPr>
                      <a:r>
                        <a:rPr lang="en-US" sz="1400" baseline="30000" dirty="0">
                          <a:effectLst/>
                        </a:rPr>
                        <a:t>150</a:t>
                      </a:r>
                      <a:r>
                        <a:rPr lang="en-US" sz="1400" dirty="0">
                          <a:effectLst/>
                        </a:rPr>
                        <a:t>Nd-</a:t>
                      </a:r>
                      <a:r>
                        <a:rPr lang="en-US" sz="1400" baseline="30000" dirty="0">
                          <a:effectLst/>
                        </a:rPr>
                        <a:t>150</a:t>
                      </a:r>
                      <a:r>
                        <a:rPr lang="en-US" sz="1400" dirty="0">
                          <a:effectLst/>
                        </a:rPr>
                        <a:t>Sm(0</a:t>
                      </a:r>
                      <a:r>
                        <a:rPr lang="en-US" sz="1400" baseline="-25000" dirty="0">
                          <a:effectLst/>
                        </a:rPr>
                        <a:t>1</a:t>
                      </a:r>
                      <a:r>
                        <a:rPr lang="en-US" sz="1400" dirty="0">
                          <a:effectLst/>
                        </a:rPr>
                        <a:t>)</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 2.630</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 1.20 x 10</a:t>
                      </a:r>
                      <a:r>
                        <a:rPr lang="en-US" sz="1400" baseline="30000" dirty="0">
                          <a:effectLst/>
                        </a:rPr>
                        <a:t>20</a:t>
                      </a:r>
                      <a:r>
                        <a:rPr lang="en-US" sz="1400" baseline="0" dirty="0">
                          <a:effectLst/>
                        </a:rPr>
                        <a:t> (d)</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9094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09584"/>
          </a:xfrm>
          <a:prstGeom prst="rect">
            <a:avLst/>
          </a:prstGeom>
        </p:spPr>
        <p:txBody>
          <a:bodyPr wrap="square">
            <a:spAutoFit/>
          </a:bodyPr>
          <a:lstStyle/>
          <a:p>
            <a:r>
              <a:rPr lang="en-US" altLang="en-US" sz="2000" dirty="0" err="1">
                <a:solidFill>
                  <a:srgbClr val="7030A0"/>
                </a:solidFill>
                <a:latin typeface="Cambria" panose="02040503050406030204" pitchFamily="18" charset="0"/>
                <a:ea typeface="Cambria" panose="02040503050406030204" pitchFamily="18" charset="0"/>
                <a:cs typeface="Arial" panose="020B0604020202020204" pitchFamily="34" charset="0"/>
              </a:rPr>
              <a:t>Neutrinoless</a:t>
            </a:r>
            <a:r>
              <a:rPr lang="en-US" altLang="en-US" sz="2000" dirty="0">
                <a:solidFill>
                  <a:srgbClr val="7030A0"/>
                </a:solidFill>
                <a:latin typeface="Cambria" panose="02040503050406030204" pitchFamily="18" charset="0"/>
                <a:ea typeface="Cambria" panose="02040503050406030204" pitchFamily="18" charset="0"/>
                <a:cs typeface="Arial" panose="020B0604020202020204" pitchFamily="34" charset="0"/>
              </a:rPr>
              <a:t> DBD potential to investigate BSM physics</a:t>
            </a:r>
          </a:p>
          <a:p>
            <a:endPar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Lepton number conservation  0</a:t>
            </a:r>
            <a:r>
              <a:rPr lang="el-GR" altLang="en-US" dirty="0">
                <a:solidFill>
                  <a:schemeClr val="bg1"/>
                </a:solidFill>
                <a:latin typeface="Cambria" panose="02040503050406030204" pitchFamily="18" charset="0"/>
                <a:ea typeface="Cambria" panose="02040503050406030204" pitchFamily="18" charset="0"/>
                <a:cs typeface="Arial" panose="020B0604020202020204" pitchFamily="34" charset="0"/>
              </a:rPr>
              <a:t>νββ</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pl-PL" altLang="en-US" dirty="0">
                <a:solidFill>
                  <a:schemeClr val="bg1"/>
                </a:solidFill>
                <a:latin typeface="Cambria" panose="02040503050406030204" pitchFamily="18" charset="0"/>
                <a:ea typeface="Cambria" panose="02040503050406030204" pitchFamily="18" charset="0"/>
                <a:cs typeface="Arial" panose="020B0604020202020204" pitchFamily="34" charset="0"/>
              </a:rPr>
              <a:t>(</a:t>
            </a:r>
            <a:r>
              <a:rPr lang="pl-PL"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A</a:t>
            </a:r>
            <a:r>
              <a:rPr lang="pl-PL" altLang="en-US"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pl-PL"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Z</a:t>
            </a:r>
            <a:r>
              <a:rPr lang="pl-PL" altLang="en-US" dirty="0">
                <a:solidFill>
                  <a:schemeClr val="bg1"/>
                </a:solidFill>
                <a:latin typeface="Cambria" panose="02040503050406030204" pitchFamily="18" charset="0"/>
                <a:ea typeface="Cambria" panose="02040503050406030204" pitchFamily="18" charset="0"/>
                <a:cs typeface="Arial" panose="020B0604020202020204" pitchFamily="34" charset="0"/>
              </a:rPr>
              <a:t>) → (</a:t>
            </a:r>
            <a:r>
              <a:rPr lang="pl-PL"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A</a:t>
            </a:r>
            <a:r>
              <a:rPr lang="pl-PL" altLang="en-US"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pl-PL"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Z </a:t>
            </a:r>
            <a:r>
              <a:rPr lang="pl-PL" altLang="en-US" dirty="0">
                <a:solidFill>
                  <a:schemeClr val="bg1"/>
                </a:solidFill>
                <a:latin typeface="Cambria" panose="02040503050406030204" pitchFamily="18" charset="0"/>
                <a:ea typeface="Cambria" panose="02040503050406030204" pitchFamily="18" charset="0"/>
                <a:cs typeface="Arial" panose="020B0604020202020204" pitchFamily="34" charset="0"/>
              </a:rPr>
              <a:t>+ 2) + 2 </a:t>
            </a:r>
            <a:r>
              <a:rPr lang="pl-PL" altLang="en-US" i="1" dirty="0">
                <a:solidFill>
                  <a:schemeClr val="bg1"/>
                </a:solidFill>
                <a:latin typeface="Cambria" panose="02040503050406030204" pitchFamily="18" charset="0"/>
                <a:ea typeface="Cambria" panose="02040503050406030204" pitchFamily="18" charset="0"/>
                <a:cs typeface="Arial" panose="020B0604020202020204" pitchFamily="34" charset="0"/>
              </a:rPr>
              <a:t>e</a:t>
            </a:r>
            <a:r>
              <a:rPr lang="pl-PL" altLang="en-US"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altLang="en-US" baseline="30000" dirty="0">
              <a:solidFill>
                <a:schemeClr val="bg1"/>
              </a:solidFill>
              <a:latin typeface="Cambria" panose="02040503050406030204" pitchFamily="18" charset="0"/>
              <a:ea typeface="Cambria" panose="02040503050406030204" pitchFamily="18" charset="0"/>
              <a:cs typeface="Arial" panose="020B0604020202020204" pitchFamily="34" charset="0"/>
            </a:endParaRPr>
          </a:p>
          <a:p>
            <a:endPar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Limits on different BSM parameters associated with different possible mechanisms that may contribute to 0</a:t>
            </a:r>
            <a:r>
              <a:rPr lang="el-GR" altLang="en-US" dirty="0">
                <a:solidFill>
                  <a:schemeClr val="bg1"/>
                </a:solidFill>
                <a:latin typeface="Cambria" panose="02040503050406030204" pitchFamily="18" charset="0"/>
                <a:ea typeface="Cambria" panose="02040503050406030204" pitchFamily="18" charset="0"/>
                <a:cs typeface="Arial" panose="020B0604020202020204" pitchFamily="34" charset="0"/>
              </a:rPr>
              <a:t>νββ</a:t>
            </a:r>
            <a:endPar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endParaRPr>
          </a:p>
          <a:p>
            <a:pPr>
              <a:lnSpc>
                <a:spcPct val="150000"/>
              </a:lnSpc>
            </a:pP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   - on the effective light </a:t>
            </a:r>
            <a:r>
              <a:rPr lang="en-US" altLang="en-US" dirty="0" err="1">
                <a:solidFill>
                  <a:schemeClr val="bg1"/>
                </a:solidFill>
                <a:latin typeface="Cambria" panose="02040503050406030204" pitchFamily="18" charset="0"/>
                <a:ea typeface="Cambria" panose="02040503050406030204" pitchFamily="18" charset="0"/>
                <a:cs typeface="Arial" panose="020B0604020202020204" pitchFamily="34" charset="0"/>
              </a:rPr>
              <a:t>Majorana</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 neutrino mass: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de-DE" altLang="en-US" dirty="0">
                <a:solidFill>
                  <a:schemeClr val="bg1"/>
                </a:solidFill>
                <a:latin typeface="Cambria" panose="02040503050406030204" pitchFamily="18" charset="0"/>
                <a:ea typeface="Cambria" panose="02040503050406030204" pitchFamily="18" charset="0"/>
                <a:cs typeface="Arial" panose="020B0604020202020204" pitchFamily="34" charset="0"/>
              </a:rPr>
              <a:t> m</a:t>
            </a:r>
            <a:r>
              <a:rPr lang="en-US" altLang="en-US" baseline="-25000"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de-DE" altLang="en-US"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2</a:t>
            </a:r>
            <a:r>
              <a:rPr lang="de-DE" altLang="en-US" dirty="0">
                <a:solidFill>
                  <a:schemeClr val="bg1"/>
                </a:solidFill>
                <a:latin typeface="Cambria" panose="02040503050406030204" pitchFamily="18" charset="0"/>
                <a:ea typeface="Cambria" panose="02040503050406030204" pitchFamily="18" charset="0"/>
                <a:cs typeface="Arial" panose="020B0604020202020204" pitchFamily="34" charset="0"/>
              </a:rPr>
              <a:t>  =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de-DE" altLang="en-US"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de-DE" altLang="en-US" baseline="-25000" dirty="0">
                <a:solidFill>
                  <a:schemeClr val="bg1"/>
                </a:solidFill>
                <a:latin typeface="Cambria" panose="02040503050406030204" pitchFamily="18" charset="0"/>
                <a:ea typeface="Cambria" panose="02040503050406030204" pitchFamily="18" charset="0"/>
                <a:cs typeface="Arial" panose="020B0604020202020204" pitchFamily="34" charset="0"/>
              </a:rPr>
              <a:t>i</a:t>
            </a:r>
            <a:r>
              <a:rPr lang="de-DE" altLang="en-US"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de-DE" altLang="en-US" dirty="0">
                <a:solidFill>
                  <a:schemeClr val="bg1"/>
                </a:solidFill>
                <a:latin typeface="Cambria" panose="02040503050406030204" pitchFamily="18" charset="0"/>
                <a:ea typeface="Cambria" panose="02040503050406030204" pitchFamily="18" charset="0"/>
                <a:cs typeface="Arial" panose="020B0604020202020204" pitchFamily="34" charset="0"/>
              </a:rPr>
              <a:t> U</a:t>
            </a:r>
            <a:r>
              <a:rPr lang="de-DE" altLang="en-US" baseline="-25000" dirty="0">
                <a:solidFill>
                  <a:schemeClr val="bg1"/>
                </a:solidFill>
                <a:latin typeface="Cambria" panose="02040503050406030204" pitchFamily="18" charset="0"/>
                <a:ea typeface="Cambria" panose="02040503050406030204" pitchFamily="18" charset="0"/>
                <a:cs typeface="Arial" panose="020B0604020202020204" pitchFamily="34" charset="0"/>
              </a:rPr>
              <a:t>ei</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de-DE" altLang="en-US"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2</a:t>
            </a:r>
            <a:r>
              <a:rPr lang="de-DE" altLang="en-US" dirty="0">
                <a:solidFill>
                  <a:schemeClr val="bg1"/>
                </a:solidFill>
                <a:latin typeface="Cambria" panose="02040503050406030204" pitchFamily="18" charset="0"/>
                <a:ea typeface="Cambria" panose="02040503050406030204" pitchFamily="18" charset="0"/>
                <a:cs typeface="Arial" panose="020B0604020202020204" pitchFamily="34" charset="0"/>
              </a:rPr>
              <a:t> m</a:t>
            </a:r>
            <a:r>
              <a:rPr lang="de-DE" altLang="en-US" baseline="-25000" dirty="0">
                <a:solidFill>
                  <a:schemeClr val="bg1"/>
                </a:solidFill>
                <a:latin typeface="Cambria" panose="02040503050406030204" pitchFamily="18" charset="0"/>
                <a:ea typeface="Cambria" panose="02040503050406030204" pitchFamily="18" charset="0"/>
                <a:cs typeface="Arial" panose="020B0604020202020204" pitchFamily="34" charset="0"/>
              </a:rPr>
              <a:t>i</a:t>
            </a:r>
            <a:r>
              <a:rPr lang="de-DE" altLang="en-US"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Symbol" panose="05050102010706020507" pitchFamily="18" charset="2"/>
              </a:rPr>
              <a:t></a:t>
            </a:r>
            <a:r>
              <a:rPr lang="de-DE" altLang="en-US" baseline="30000" dirty="0">
                <a:solidFill>
                  <a:schemeClr val="bg1"/>
                </a:solidFill>
                <a:latin typeface="Cambria" panose="02040503050406030204" pitchFamily="18" charset="0"/>
                <a:ea typeface="Cambria" panose="02040503050406030204" pitchFamily="18" charset="0"/>
                <a:cs typeface="Arial" panose="020B0604020202020204" pitchFamily="34" charset="0"/>
              </a:rPr>
              <a:t>2</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in corroboration with </a:t>
            </a:r>
            <a:r>
              <a:rPr lang="el-GR"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ν</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oscillation data →   </a:t>
            </a:r>
          </a:p>
          <a:p>
            <a:pPr>
              <a:lnSpc>
                <a:spcPct val="150000"/>
              </a:lnSpc>
            </a:pP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hints on the </a:t>
            </a:r>
            <a:r>
              <a:rPr lang="el-GR"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ν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mass hierarchy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 of a lower limit ∼0.014 eV for the </a:t>
            </a:r>
            <a:r>
              <a:rPr lang="en-US" altLang="en-US" dirty="0" err="1">
                <a:solidFill>
                  <a:schemeClr val="bg1"/>
                </a:solidFill>
                <a:latin typeface="Cambria" panose="02040503050406030204" pitchFamily="18" charset="0"/>
                <a:ea typeface="Cambria" panose="02040503050406030204" pitchFamily="18" charset="0"/>
                <a:cs typeface="Arial" panose="020B0604020202020204" pitchFamily="34" charset="0"/>
              </a:rPr>
              <a:t>Majorana</a:t>
            </a:r>
            <a:r>
              <a:rPr lang="el-GR"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m</a:t>
            </a:r>
            <a:r>
              <a:rPr lang="el-GR" altLang="en-US" baseline="-25000" dirty="0">
                <a:solidFill>
                  <a:schemeClr val="bg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ν</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 for IH, while</a:t>
            </a:r>
            <a:r>
              <a:rPr lang="pt-BR" altLang="en-US" dirty="0">
                <a:solidFill>
                  <a:schemeClr val="bg1"/>
                </a:solidFill>
                <a:latin typeface="Cambria" panose="02040503050406030204" pitchFamily="18" charset="0"/>
                <a:ea typeface="Cambria" panose="02040503050406030204" pitchFamily="18" charset="0"/>
                <a:cs typeface="Arial" panose="020B0604020202020204" pitchFamily="34" charset="0"/>
              </a:rPr>
              <a:t>  for NH  &lt;m</a:t>
            </a:r>
            <a:r>
              <a:rPr lang="el-GR" altLang="en-US" baseline="-25000"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pt-BR" altLang="en-US" baseline="-25000" dirty="0">
                <a:solidFill>
                  <a:schemeClr val="bg1"/>
                </a:solidFill>
                <a:latin typeface="Cambria" panose="02040503050406030204" pitchFamily="18" charset="0"/>
                <a:ea typeface="Cambria" panose="02040503050406030204" pitchFamily="18" charset="0"/>
                <a:cs typeface="Arial" panose="020B0604020202020204" pitchFamily="34" charset="0"/>
              </a:rPr>
              <a:t>β</a:t>
            </a:r>
            <a:r>
              <a:rPr lang="pt-BR" altLang="en-US" dirty="0">
                <a:solidFill>
                  <a:schemeClr val="bg1"/>
                </a:solidFill>
                <a:latin typeface="Cambria" panose="02040503050406030204" pitchFamily="18" charset="0"/>
                <a:ea typeface="Cambria" panose="02040503050406030204" pitchFamily="18" charset="0"/>
                <a:cs typeface="Arial" panose="020B0604020202020204" pitchFamily="34" charset="0"/>
              </a:rPr>
              <a:t>&gt;</a:t>
            </a:r>
            <a:r>
              <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rPr>
              <a:t> could vanish</a:t>
            </a:r>
          </a:p>
          <a:p>
            <a:pPr marL="285750" indent="-285750">
              <a:lnSpc>
                <a:spcPct val="150000"/>
              </a:lnSpc>
              <a:buFontTx/>
              <a:buChar char="-"/>
            </a:pPr>
            <a:r>
              <a:rPr lang="en-US" altLang="en-US" dirty="0">
                <a:solidFill>
                  <a:schemeClr val="bg1"/>
                </a:solidFill>
                <a:latin typeface="Cambria" panose="02040503050406030204" pitchFamily="18" charset="0"/>
              </a:rPr>
              <a:t>on parameters related to other possible mechanisms mediating 0νββ: exchange of heavy </a:t>
            </a:r>
            <a:r>
              <a:rPr lang="en-US" altLang="en-US" dirty="0" err="1">
                <a:solidFill>
                  <a:schemeClr val="bg1"/>
                </a:solidFill>
                <a:latin typeface="Cambria" panose="02040503050406030204" pitchFamily="18" charset="0"/>
              </a:rPr>
              <a:t>Majorana</a:t>
            </a:r>
            <a:r>
              <a:rPr lang="en-US" altLang="en-US" dirty="0">
                <a:solidFill>
                  <a:schemeClr val="bg1"/>
                </a:solidFill>
                <a:latin typeface="Cambria" panose="02040503050406030204" pitchFamily="18" charset="0"/>
              </a:rPr>
              <a:t> </a:t>
            </a:r>
            <a:r>
              <a:rPr lang="el-GR" altLang="en-US" dirty="0">
                <a:solidFill>
                  <a:schemeClr val="bg1"/>
                </a:solidFill>
                <a:latin typeface="Cambria" panose="02040503050406030204" pitchFamily="18" charset="0"/>
              </a:rPr>
              <a:t>ν</a:t>
            </a:r>
            <a:r>
              <a:rPr lang="en-US" altLang="en-US" dirty="0">
                <a:solidFill>
                  <a:schemeClr val="bg1"/>
                </a:solidFill>
                <a:latin typeface="Cambria" panose="02040503050406030204" pitchFamily="18" charset="0"/>
              </a:rPr>
              <a:t>, </a:t>
            </a:r>
            <a:r>
              <a:rPr lang="en-US" altLang="en-US" dirty="0" err="1">
                <a:solidFill>
                  <a:schemeClr val="bg1"/>
                </a:solidFill>
                <a:latin typeface="Cambria" panose="02040503050406030204" pitchFamily="18" charset="0"/>
              </a:rPr>
              <a:t>Majoron</a:t>
            </a:r>
            <a:r>
              <a:rPr lang="en-US" altLang="en-US" dirty="0">
                <a:solidFill>
                  <a:schemeClr val="bg1"/>
                </a:solidFill>
                <a:latin typeface="Cambria" panose="02040503050406030204" pitchFamily="18" charset="0"/>
              </a:rPr>
              <a:t>,                                                                                                                                                                                                                                                                                                     SUSY, etc.</a:t>
            </a:r>
          </a:p>
          <a:p>
            <a:pPr marL="285750" indent="-285750">
              <a:lnSpc>
                <a:spcPct val="150000"/>
              </a:lnSpc>
              <a:buFont typeface="Arial" panose="020B0604020202020204" pitchFamily="34" charset="0"/>
              <a:buChar char="•"/>
            </a:pPr>
            <a:r>
              <a:rPr lang="en-US" altLang="en-US" dirty="0">
                <a:solidFill>
                  <a:schemeClr val="bg1"/>
                </a:solidFill>
                <a:latin typeface="Cambria" panose="02040503050406030204" pitchFamily="18" charset="0"/>
              </a:rPr>
              <a:t>Existence of RH currents: in the hypothesis of existence of RH components of the weak interaction currents their strength can be characterized by the phenomenological coupling constants η and λ (</a:t>
            </a:r>
            <a:r>
              <a:rPr lang="el-GR" altLang="en-US" dirty="0">
                <a:solidFill>
                  <a:schemeClr val="bg1"/>
                </a:solidFill>
                <a:latin typeface="Cambria" panose="02040503050406030204" pitchFamily="18" charset="0"/>
              </a:rPr>
              <a:t>η</a:t>
            </a:r>
            <a:r>
              <a:rPr lang="en-US" altLang="en-US" dirty="0">
                <a:solidFill>
                  <a:schemeClr val="bg1"/>
                </a:solidFill>
                <a:latin typeface="Cambria" panose="02040503050406030204" pitchFamily="18" charset="0"/>
              </a:rPr>
              <a:t> describes the coupling between the RH lepton current and LH quark current, while λ describes the coupling when both currents are RH. The observation of the single electron spectra could, in principle, allow to distinguish this mechanism from the light </a:t>
            </a:r>
            <a:r>
              <a:rPr lang="en-US" altLang="en-US" dirty="0" err="1">
                <a:solidFill>
                  <a:schemeClr val="bg1"/>
                </a:solidFill>
                <a:latin typeface="Cambria" panose="02040503050406030204" pitchFamily="18" charset="0"/>
              </a:rPr>
              <a:t>Majorana</a:t>
            </a:r>
            <a:r>
              <a:rPr lang="en-US" altLang="en-US" dirty="0">
                <a:solidFill>
                  <a:schemeClr val="bg1"/>
                </a:solidFill>
                <a:latin typeface="Cambria" panose="02040503050406030204" pitchFamily="18" charset="0"/>
              </a:rPr>
              <a:t> </a:t>
            </a:r>
            <a:r>
              <a:rPr lang="el-GR" altLang="en-US" dirty="0">
                <a:solidFill>
                  <a:schemeClr val="bg1"/>
                </a:solidFill>
                <a:latin typeface="Cambria" panose="02040503050406030204" pitchFamily="18" charset="0"/>
                <a:sym typeface="Wingdings" panose="05000000000000000000" pitchFamily="2" charset="2"/>
              </a:rPr>
              <a:t>ν </a:t>
            </a:r>
            <a:r>
              <a:rPr lang="en-US" altLang="en-US" dirty="0">
                <a:solidFill>
                  <a:schemeClr val="bg1"/>
                </a:solidFill>
                <a:latin typeface="Cambria" panose="02040503050406030204" pitchFamily="18" charset="0"/>
                <a:sym typeface="Wingdings" panose="05000000000000000000" pitchFamily="2" charset="2"/>
              </a:rPr>
              <a:t>e</a:t>
            </a:r>
            <a:r>
              <a:rPr lang="en-US" altLang="en-US" dirty="0">
                <a:solidFill>
                  <a:schemeClr val="bg1"/>
                </a:solidFill>
                <a:latin typeface="Cambria" panose="02040503050406030204" pitchFamily="18" charset="0"/>
              </a:rPr>
              <a:t>xchange mode.</a:t>
            </a:r>
          </a:p>
          <a:p>
            <a:pPr marL="285750" indent="-285750">
              <a:lnSpc>
                <a:spcPct val="150000"/>
              </a:lnSpc>
              <a:buFont typeface="Arial" panose="020B0604020202020204" pitchFamily="34" charset="0"/>
              <a:buChar char="•"/>
            </a:pPr>
            <a:r>
              <a:rPr lang="en-US" altLang="en-US" dirty="0">
                <a:solidFill>
                  <a:schemeClr val="bg1"/>
                </a:solidFill>
                <a:latin typeface="Cambria" panose="02040503050406030204" pitchFamily="18" charset="0"/>
              </a:rPr>
              <a:t>Tests of Lorentz violation (LV) in the neutrino sector</a:t>
            </a:r>
          </a:p>
          <a:p>
            <a:pPr>
              <a:lnSpc>
                <a:spcPct val="150000"/>
              </a:lnSpc>
            </a:pPr>
            <a:r>
              <a:rPr lang="en-GB" altLang="en-US" i="1" dirty="0">
                <a:solidFill>
                  <a:schemeClr val="bg1"/>
                </a:solidFill>
                <a:latin typeface="Cambria" panose="02040503050406030204" pitchFamily="18" charset="0"/>
                <a:cs typeface="Arial" panose="020B0604020202020204" pitchFamily="34" charset="0"/>
              </a:rPr>
              <a:t>   -  2νββ: </a:t>
            </a:r>
            <a:r>
              <a:rPr lang="en-GB" altLang="en-US" dirty="0">
                <a:solidFill>
                  <a:schemeClr val="bg1"/>
                </a:solidFill>
                <a:latin typeface="Cambria" panose="02040503050406030204" pitchFamily="18" charset="0"/>
                <a:cs typeface="Arial" panose="020B0604020202020204" pitchFamily="34" charset="0"/>
              </a:rPr>
              <a:t>to investigate deformations of the electron sum spectrum produced by isotropic LV (possible expt. signatures)</a:t>
            </a:r>
            <a:endParaRPr lang="en-GB" altLang="en-US" i="1" dirty="0">
              <a:solidFill>
                <a:schemeClr val="bg1"/>
              </a:solidFill>
              <a:latin typeface="Cambria" panose="02040503050406030204" pitchFamily="18" charset="0"/>
              <a:cs typeface="Arial" panose="020B0604020202020204" pitchFamily="34" charset="0"/>
            </a:endParaRPr>
          </a:p>
          <a:p>
            <a:pPr>
              <a:lnSpc>
                <a:spcPct val="150000"/>
              </a:lnSpc>
            </a:pPr>
            <a:r>
              <a:rPr lang="en-GB" altLang="en-US" i="1" dirty="0">
                <a:solidFill>
                  <a:schemeClr val="bg1"/>
                </a:solidFill>
                <a:latin typeface="Cambria" panose="02040503050406030204" pitchFamily="18" charset="0"/>
                <a:cs typeface="Arial" panose="020B0604020202020204" pitchFamily="34" charset="0"/>
              </a:rPr>
              <a:t>   -  0νββ: </a:t>
            </a:r>
            <a:r>
              <a:rPr lang="en-US" altLang="en-US" dirty="0">
                <a:solidFill>
                  <a:schemeClr val="bg1"/>
                </a:solidFill>
                <a:latin typeface="Cambria" panose="02040503050406030204" pitchFamily="18" charset="0"/>
              </a:rPr>
              <a:t>LV </a:t>
            </a:r>
            <a:r>
              <a:rPr lang="en-US" altLang="en-US" dirty="0" err="1">
                <a:solidFill>
                  <a:schemeClr val="bg1"/>
                </a:solidFill>
                <a:latin typeface="Cambria" panose="02040503050406030204" pitchFamily="18" charset="0"/>
              </a:rPr>
              <a:t>Majorana</a:t>
            </a:r>
            <a:r>
              <a:rPr lang="en-US" altLang="en-US" dirty="0">
                <a:solidFill>
                  <a:schemeClr val="bg1"/>
                </a:solidFill>
                <a:latin typeface="Cambria" panose="02040503050406030204" pitchFamily="18" charset="0"/>
              </a:rPr>
              <a:t> couplings modify the </a:t>
            </a:r>
            <a:r>
              <a:rPr lang="el-GR" altLang="en-US" dirty="0">
                <a:solidFill>
                  <a:schemeClr val="bg1"/>
                </a:solidFill>
                <a:latin typeface="Cambria" panose="02040503050406030204" pitchFamily="18" charset="0"/>
                <a:sym typeface="Wingdings" panose="05000000000000000000" pitchFamily="2" charset="2"/>
              </a:rPr>
              <a:t>ν </a:t>
            </a:r>
            <a:r>
              <a:rPr lang="en-US" altLang="en-US" dirty="0">
                <a:solidFill>
                  <a:schemeClr val="bg1"/>
                </a:solidFill>
                <a:latin typeface="Cambria" panose="02040503050406030204" pitchFamily="18" charset="0"/>
              </a:rPr>
              <a:t>propagator, introducing novel effects in 0</a:t>
            </a:r>
            <a:r>
              <a:rPr lang="en-US" altLang="en-US" i="1" dirty="0">
                <a:solidFill>
                  <a:schemeClr val="bg1"/>
                </a:solidFill>
                <a:latin typeface="Cambria" panose="02040503050406030204" pitchFamily="18" charset="0"/>
              </a:rPr>
              <a:t>νββ (</a:t>
            </a:r>
            <a:r>
              <a:rPr lang="en-GB" altLang="en-US" dirty="0">
                <a:solidFill>
                  <a:schemeClr val="bg1"/>
                </a:solidFill>
                <a:latin typeface="Cambria" panose="02040503050406030204" pitchFamily="18" charset="0"/>
                <a:cs typeface="Arial" panose="020B0604020202020204" pitchFamily="34" charset="0"/>
              </a:rPr>
              <a:t>one can constrain parameters </a:t>
            </a:r>
          </a:p>
          <a:p>
            <a:pPr>
              <a:lnSpc>
                <a:spcPct val="150000"/>
              </a:lnSpc>
            </a:pPr>
            <a:r>
              <a:rPr lang="en-GB" altLang="en-US" dirty="0">
                <a:solidFill>
                  <a:schemeClr val="bg1"/>
                </a:solidFill>
                <a:latin typeface="Cambria" panose="02040503050406030204" pitchFamily="18" charset="0"/>
                <a:cs typeface="Arial" panose="020B0604020202020204" pitchFamily="34" charset="0"/>
              </a:rPr>
              <a:t>                 related to the possible occurrence of this decay mode in the event when </a:t>
            </a:r>
            <a:r>
              <a:rPr lang="pt-BR" altLang="en-US" dirty="0">
                <a:solidFill>
                  <a:schemeClr val="bg1"/>
                </a:solidFill>
                <a:latin typeface="Cambria" panose="02040503050406030204" pitchFamily="18" charset="0"/>
              </a:rPr>
              <a:t>&lt;m</a:t>
            </a:r>
            <a:r>
              <a:rPr lang="el-GR" altLang="en-US" baseline="-25000" dirty="0">
                <a:solidFill>
                  <a:schemeClr val="bg1"/>
                </a:solidFill>
                <a:latin typeface="Cambria" panose="02040503050406030204" pitchFamily="18" charset="0"/>
              </a:rPr>
              <a:t>β</a:t>
            </a:r>
            <a:r>
              <a:rPr lang="pt-BR" altLang="en-US" baseline="-25000" dirty="0">
                <a:solidFill>
                  <a:schemeClr val="bg1"/>
                </a:solidFill>
                <a:latin typeface="Cambria" panose="02040503050406030204" pitchFamily="18" charset="0"/>
              </a:rPr>
              <a:t>β</a:t>
            </a:r>
            <a:r>
              <a:rPr lang="pt-BR" altLang="en-US" dirty="0">
                <a:solidFill>
                  <a:schemeClr val="bg1"/>
                </a:solidFill>
                <a:latin typeface="Cambria" panose="02040503050406030204" pitchFamily="18" charset="0"/>
              </a:rPr>
              <a:t>&gt; vanishes</a:t>
            </a:r>
            <a:endParaRPr lang="en-US" altLang="en-US"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3082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42190" y="1883809"/>
            <a:ext cx="2495112" cy="1938992"/>
          </a:xfrm>
          <a:prstGeom prst="rect">
            <a:avLst/>
          </a:prstGeom>
          <a:noFill/>
        </p:spPr>
        <p:txBody>
          <a:bodyPr wrap="square" rtlCol="0">
            <a:spAutoFit/>
          </a:bodyPr>
          <a:lstStyle/>
          <a:p>
            <a:r>
              <a:rPr lang="en-US" sz="2400" i="1" dirty="0">
                <a:solidFill>
                  <a:srgbClr val="7030A0"/>
                </a:solidFill>
                <a:latin typeface="Arial" panose="020B0604020202020204" pitchFamily="34" charset="0"/>
                <a:cs typeface="Arial" panose="020B0604020202020204" pitchFamily="34" charset="0"/>
              </a:rPr>
              <a:t>2</a:t>
            </a:r>
            <a:r>
              <a:rPr lang="el-GR" sz="2400" i="1" dirty="0">
                <a:solidFill>
                  <a:srgbClr val="7030A0"/>
                </a:solidFill>
                <a:latin typeface="Arial" panose="020B0604020202020204" pitchFamily="34" charset="0"/>
                <a:cs typeface="Arial" panose="020B0604020202020204" pitchFamily="34" charset="0"/>
              </a:rPr>
              <a:t>νββ</a:t>
            </a:r>
            <a:r>
              <a:rPr lang="en-US" sz="2400" i="1" dirty="0">
                <a:solidFill>
                  <a:srgbClr val="7030A0"/>
                </a:solidFill>
                <a:latin typeface="Arial" panose="020B0604020202020204" pitchFamily="34" charset="0"/>
                <a:cs typeface="Arial" panose="020B0604020202020204" pitchFamily="34" charset="0"/>
              </a:rPr>
              <a:t> </a:t>
            </a:r>
            <a:r>
              <a:rPr lang="en-US" sz="2400" dirty="0">
                <a:solidFill>
                  <a:srgbClr val="7030A0"/>
                </a:solidFill>
                <a:latin typeface="Arial" panose="020B0604020202020204" pitchFamily="34" charset="0"/>
                <a:cs typeface="Arial" panose="020B0604020202020204" pitchFamily="34" charset="0"/>
              </a:rPr>
              <a:t> </a:t>
            </a:r>
            <a:r>
              <a:rPr lang="en-US" sz="2400" i="1" dirty="0">
                <a:solidFill>
                  <a:srgbClr val="7030A0"/>
                </a:solidFill>
                <a:latin typeface="Arial" panose="020B0604020202020204" pitchFamily="34" charset="0"/>
                <a:cs typeface="Arial" panose="020B0604020202020204" pitchFamily="34" charset="0"/>
              </a:rPr>
              <a:t>lifetime</a:t>
            </a:r>
          </a:p>
          <a:p>
            <a:endParaRPr lang="en-US" sz="2400" dirty="0">
              <a:solidFill>
                <a:srgbClr val="FFC000"/>
              </a:solidFill>
              <a:latin typeface="Arial" panose="020B0604020202020204" pitchFamily="34" charset="0"/>
              <a:cs typeface="Arial" panose="020B0604020202020204" pitchFamily="34" charset="0"/>
            </a:endParaRPr>
          </a:p>
          <a:p>
            <a:endParaRPr lang="en-US" sz="2400" dirty="0">
              <a:solidFill>
                <a:srgbClr val="FFC000"/>
              </a:solidFill>
              <a:latin typeface="Arial" panose="020B0604020202020204" pitchFamily="34" charset="0"/>
              <a:cs typeface="Arial" panose="020B0604020202020204" pitchFamily="34" charset="0"/>
            </a:endParaRPr>
          </a:p>
          <a:p>
            <a:endParaRPr lang="en-US" sz="2400" dirty="0">
              <a:solidFill>
                <a:srgbClr val="FFC000"/>
              </a:solidFill>
              <a:latin typeface="Arial" panose="020B0604020202020204" pitchFamily="34" charset="0"/>
              <a:cs typeface="Arial" panose="020B0604020202020204" pitchFamily="34" charset="0"/>
            </a:endParaRPr>
          </a:p>
          <a:p>
            <a:r>
              <a:rPr lang="en-US" sz="2400" i="1" dirty="0">
                <a:solidFill>
                  <a:srgbClr val="7030A0"/>
                </a:solidFill>
                <a:latin typeface="Arial" panose="020B0604020202020204" pitchFamily="34" charset="0"/>
                <a:cs typeface="Arial" panose="020B0604020202020204" pitchFamily="34" charset="0"/>
              </a:rPr>
              <a:t>0</a:t>
            </a:r>
            <a:r>
              <a:rPr lang="el-GR" sz="2400" i="1" dirty="0">
                <a:solidFill>
                  <a:srgbClr val="7030A0"/>
                </a:solidFill>
                <a:latin typeface="Arial" panose="020B0604020202020204" pitchFamily="34" charset="0"/>
                <a:cs typeface="Arial" panose="020B0604020202020204" pitchFamily="34" charset="0"/>
              </a:rPr>
              <a:t>νββ</a:t>
            </a:r>
            <a:r>
              <a:rPr lang="en-US" sz="2400" i="1" dirty="0">
                <a:solidFill>
                  <a:srgbClr val="7030A0"/>
                </a:solidFill>
                <a:latin typeface="Arial" panose="020B0604020202020204" pitchFamily="34" charset="0"/>
                <a:cs typeface="Arial" panose="020B0604020202020204" pitchFamily="34" charset="0"/>
              </a:rPr>
              <a:t> </a:t>
            </a:r>
            <a:r>
              <a:rPr lang="en-US" sz="2400" dirty="0">
                <a:solidFill>
                  <a:srgbClr val="7030A0"/>
                </a:solidFill>
                <a:latin typeface="Arial" panose="020B0604020202020204" pitchFamily="34" charset="0"/>
                <a:cs typeface="Arial" panose="020B0604020202020204" pitchFamily="34" charset="0"/>
              </a:rPr>
              <a:t> </a:t>
            </a:r>
            <a:r>
              <a:rPr lang="en-US" sz="2400" i="1" dirty="0">
                <a:solidFill>
                  <a:srgbClr val="7030A0"/>
                </a:solidFill>
                <a:latin typeface="Arial" panose="020B0604020202020204" pitchFamily="34" charset="0"/>
                <a:cs typeface="Arial" panose="020B0604020202020204" pitchFamily="34" charset="0"/>
              </a:rPr>
              <a:t>lifetime</a:t>
            </a:r>
          </a:p>
        </p:txBody>
      </p:sp>
      <p:sp>
        <p:nvSpPr>
          <p:cNvPr id="3" name="TextBox 2"/>
          <p:cNvSpPr txBox="1"/>
          <p:nvPr/>
        </p:nvSpPr>
        <p:spPr>
          <a:xfrm>
            <a:off x="388883" y="115614"/>
            <a:ext cx="7893269" cy="1384995"/>
          </a:xfrm>
          <a:prstGeom prst="rect">
            <a:avLst/>
          </a:prstGeom>
          <a:noFill/>
        </p:spPr>
        <p:txBody>
          <a:bodyPr wrap="square" rtlCol="0">
            <a:spAutoFit/>
          </a:bodyPr>
          <a:lstStyle/>
          <a:p>
            <a:r>
              <a:rPr lang="en-US" sz="2800" i="1" dirty="0">
                <a:solidFill>
                  <a:srgbClr val="7030A0"/>
                </a:solidFill>
                <a:latin typeface="Arial" panose="020B0604020202020204" pitchFamily="34" charset="0"/>
                <a:cs typeface="Arial" panose="020B0604020202020204" pitchFamily="34" charset="0"/>
              </a:rPr>
              <a:t>Theoretical challenges in the DBD study</a:t>
            </a:r>
          </a:p>
          <a:p>
            <a:endParaRPr lang="en-US" sz="2800" i="1" dirty="0">
              <a:solidFill>
                <a:srgbClr val="7030A0"/>
              </a:solidFill>
              <a:latin typeface="Arial" panose="020B0604020202020204" pitchFamily="34" charset="0"/>
              <a:cs typeface="Arial" panose="020B0604020202020204" pitchFamily="34" charset="0"/>
            </a:endParaRPr>
          </a:p>
          <a:p>
            <a:r>
              <a:rPr lang="en-US" sz="2800" i="1" dirty="0">
                <a:solidFill>
                  <a:srgbClr val="7030A0"/>
                </a:solidFill>
                <a:latin typeface="Arial" panose="020B0604020202020204" pitchFamily="34" charset="0"/>
                <a:cs typeface="Arial" panose="020B0604020202020204" pitchFamily="34" charset="0"/>
              </a:rPr>
              <a:t>Theoretical lifetimes</a:t>
            </a:r>
          </a:p>
        </p:txBody>
      </p:sp>
      <mc:AlternateContent xmlns:mc="http://schemas.openxmlformats.org/markup-compatibility/2006" xmlns:a14="http://schemas.microsoft.com/office/drawing/2010/main">
        <mc:Choice Requires="a14">
          <p:sp>
            <p:nvSpPr>
              <p:cNvPr id="4" name="TextBox 3"/>
              <p:cNvSpPr txBox="1"/>
              <p:nvPr/>
            </p:nvSpPr>
            <p:spPr>
              <a:xfrm>
                <a:off x="460280" y="1777039"/>
                <a:ext cx="6597574" cy="530466"/>
              </a:xfrm>
              <a:prstGeom prst="rect">
                <a:avLst/>
              </a:prstGeom>
              <a:noFill/>
            </p:spPr>
            <p:txBody>
              <a:bodyPr wrap="square" rtlCol="0">
                <a:spAutoFit/>
              </a:bodyPr>
              <a:lstStyle/>
              <a:p>
                <a14:m>
                  <m:oMath xmlns:m="http://schemas.openxmlformats.org/officeDocument/2006/math">
                    <m:sSubSup>
                      <m:sSubSupPr>
                        <m:ctrlPr>
                          <a:rPr lang="en-US" sz="2400" i="1" smtClean="0">
                            <a:solidFill>
                              <a:schemeClr val="bg1"/>
                            </a:solidFill>
                            <a:latin typeface="Cambria Math" panose="02040503050406030204" pitchFamily="18" charset="0"/>
                          </a:rPr>
                        </m:ctrlPr>
                      </m:sSubSupPr>
                      <m:e>
                        <m:r>
                          <a:rPr lang="en-US" sz="2400" b="0" i="1" smtClean="0">
                            <a:solidFill>
                              <a:schemeClr val="bg1"/>
                            </a:solidFill>
                            <a:latin typeface="Cambria Math"/>
                          </a:rPr>
                          <m:t> [</m:t>
                        </m:r>
                        <m:r>
                          <a:rPr lang="en-US" sz="2400" b="0" i="1" smtClean="0">
                            <a:solidFill>
                              <a:schemeClr val="bg1"/>
                            </a:solidFill>
                            <a:latin typeface="Cambria Math"/>
                          </a:rPr>
                          <m:t>𝑇</m:t>
                        </m:r>
                      </m:e>
                      <m:sub>
                        <m:r>
                          <a:rPr lang="en-US" sz="2400" b="0" i="1" smtClean="0">
                            <a:solidFill>
                              <a:schemeClr val="bg1"/>
                            </a:solidFill>
                            <a:latin typeface="Cambria Math"/>
                          </a:rPr>
                          <m:t>1/2</m:t>
                        </m:r>
                      </m:sub>
                      <m:sup>
                        <m:r>
                          <a:rPr lang="en-US" sz="2400" b="0" i="1" smtClean="0">
                            <a:solidFill>
                              <a:schemeClr val="bg1"/>
                            </a:solidFill>
                            <a:latin typeface="Cambria Math"/>
                          </a:rPr>
                          <m:t>2</m:t>
                        </m:r>
                        <m:r>
                          <a:rPr lang="el-GR" sz="2400" b="0" i="1" smtClean="0">
                            <a:solidFill>
                              <a:schemeClr val="bg1"/>
                            </a:solidFill>
                            <a:latin typeface="Cambria Math"/>
                          </a:rPr>
                          <m:t>𝜈</m:t>
                        </m:r>
                      </m:sup>
                    </m:sSubSup>
                    <m:r>
                      <a:rPr lang="en-US" sz="2400" b="0" i="1" smtClean="0">
                        <a:solidFill>
                          <a:schemeClr val="bg1"/>
                        </a:solidFill>
                        <a:latin typeface="Cambria Math"/>
                      </a:rPr>
                      <m:t>]</m:t>
                    </m:r>
                  </m:oMath>
                </a14:m>
                <a:r>
                  <a:rPr lang="en-US" sz="2400" baseline="30000" dirty="0">
                    <a:solidFill>
                      <a:schemeClr val="bg1"/>
                    </a:solidFill>
                    <a:latin typeface="+mj-lt"/>
                    <a:cs typeface="Arial" panose="020B0604020202020204" pitchFamily="34" charset="0"/>
                  </a:rPr>
                  <a:t>-1  </a:t>
                </a:r>
                <a:r>
                  <a:rPr lang="en-US" sz="2400" dirty="0">
                    <a:solidFill>
                      <a:schemeClr val="bg1"/>
                    </a:solidFill>
                    <a:latin typeface="+mj-lt"/>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G</a:t>
                </a:r>
                <a:r>
                  <a:rPr lang="en-US" sz="2400" baseline="30000" dirty="0">
                    <a:solidFill>
                      <a:schemeClr val="bg1"/>
                    </a:solidFill>
                    <a:latin typeface="+mj-lt"/>
                    <a:cs typeface="Arial" panose="020B0604020202020204" pitchFamily="34" charset="0"/>
                  </a:rPr>
                  <a:t>2</a:t>
                </a:r>
                <a:r>
                  <a:rPr lang="el-GR" sz="2400" baseline="30000" dirty="0">
                    <a:solidFill>
                      <a:schemeClr val="bg1"/>
                    </a:solidFill>
                    <a:latin typeface="Arial" panose="020B0604020202020204" pitchFamily="34" charset="0"/>
                    <a:cs typeface="Arial" panose="020B0604020202020204" pitchFamily="34" charset="0"/>
                  </a:rPr>
                  <a:t>ν</a:t>
                </a:r>
                <a:r>
                  <a:rPr lang="en-US" sz="2400" dirty="0">
                    <a:solidFill>
                      <a:schemeClr val="bg1"/>
                    </a:solidFill>
                    <a:latin typeface="Arial" panose="020B0604020202020204" pitchFamily="34" charset="0"/>
                    <a:cs typeface="Arial" panose="020B0604020202020204" pitchFamily="34" charset="0"/>
                  </a:rPr>
                  <a:t> (Q</a:t>
                </a:r>
                <a:r>
                  <a:rPr lang="el-GR" sz="2400" baseline="-25000" dirty="0">
                    <a:solidFill>
                      <a:schemeClr val="bg1"/>
                    </a:solidFill>
                    <a:latin typeface="Arial" panose="020B0604020202020204" pitchFamily="34" charset="0"/>
                    <a:cs typeface="Arial" panose="020B0604020202020204" pitchFamily="34" charset="0"/>
                  </a:rPr>
                  <a:t>ββ</a:t>
                </a:r>
                <a:r>
                  <a:rPr lang="en-US" sz="2400" dirty="0">
                    <a:solidFill>
                      <a:schemeClr val="bg1"/>
                    </a:solidFill>
                    <a:latin typeface="Arial" panose="020B0604020202020204" pitchFamily="34" charset="0"/>
                    <a:cs typeface="Arial" panose="020B0604020202020204" pitchFamily="34" charset="0"/>
                  </a:rPr>
                  <a:t>, Z)</a:t>
                </a:r>
                <a:r>
                  <a:rPr lang="en-US" sz="2400" dirty="0">
                    <a:solidFill>
                      <a:schemeClr val="bg1"/>
                    </a:solidFill>
                    <a:latin typeface="+mj-lt"/>
                    <a:cs typeface="Arial" panose="020B0604020202020204" pitchFamily="34" charset="0"/>
                  </a:rPr>
                  <a:t>  </a:t>
                </a:r>
                <a:r>
                  <a:rPr lang="en-US" sz="2000" dirty="0">
                    <a:solidFill>
                      <a:schemeClr val="bg1"/>
                    </a:solidFill>
                    <a:latin typeface="+mj-lt"/>
                    <a:cs typeface="Arial" panose="020B0604020202020204" pitchFamily="34" charset="0"/>
                  </a:rPr>
                  <a:t>x</a:t>
                </a:r>
                <a:r>
                  <a:rPr lang="en-US" sz="2400" dirty="0">
                    <a:solidFill>
                      <a:schemeClr val="bg1"/>
                    </a:solidFill>
                    <a:latin typeface="+mj-lt"/>
                    <a:cs typeface="Arial" panose="020B0604020202020204" pitchFamily="34" charset="0"/>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a:rPr>
                          <m:t>𝑔</m:t>
                        </m:r>
                      </m:e>
                      <m:sub>
                        <m:r>
                          <a:rPr lang="en-US" sz="2400" b="0" i="1" smtClean="0">
                            <a:solidFill>
                              <a:schemeClr val="bg1"/>
                            </a:solidFill>
                            <a:latin typeface="Cambria Math"/>
                          </a:rPr>
                          <m:t>𝐴</m:t>
                        </m:r>
                      </m:sub>
                      <m:sup>
                        <m:r>
                          <a:rPr lang="en-US" sz="2400" b="0" i="1" smtClean="0">
                            <a:solidFill>
                              <a:schemeClr val="bg1"/>
                            </a:solidFill>
                            <a:latin typeface="Cambria Math"/>
                          </a:rPr>
                          <m:t>4</m:t>
                        </m:r>
                      </m:sup>
                    </m:sSubSup>
                  </m:oMath>
                </a14:m>
                <a:r>
                  <a:rPr lang="en-US" sz="2400" dirty="0">
                    <a:solidFill>
                      <a:schemeClr val="bg1"/>
                    </a:solidFill>
                    <a:latin typeface="+mj-lt"/>
                    <a:cs typeface="Arial" panose="020B0604020202020204" pitchFamily="34" charset="0"/>
                  </a:rPr>
                  <a:t>   </a:t>
                </a:r>
                <a:r>
                  <a:rPr lang="en-US" sz="2000" dirty="0">
                    <a:solidFill>
                      <a:schemeClr val="bg1"/>
                    </a:solidFill>
                    <a:latin typeface="+mj-lt"/>
                    <a:cs typeface="Arial" panose="020B0604020202020204" pitchFamily="34" charset="0"/>
                  </a:rPr>
                  <a:t>x   </a:t>
                </a:r>
                <a:r>
                  <a:rPr lang="en-US" sz="2400" dirty="0">
                    <a:solidFill>
                      <a:schemeClr val="bg1"/>
                    </a:solidFill>
                    <a:latin typeface="+mj-lt"/>
                    <a:cs typeface="Arial" panose="020B0604020202020204" pitchFamily="34" charset="0"/>
                  </a:rPr>
                  <a:t>|</a:t>
                </a:r>
                <a:r>
                  <a:rPr lang="en-US" sz="2400" dirty="0">
                    <a:solidFill>
                      <a:schemeClr val="bg1"/>
                    </a:solidFill>
                  </a:rPr>
                  <a:t> </a:t>
                </a:r>
                <a14:m>
                  <m:oMath xmlns:m="http://schemas.openxmlformats.org/officeDocument/2006/math">
                    <m:r>
                      <a:rPr lang="en-US" sz="2400" i="1">
                        <a:solidFill>
                          <a:schemeClr val="bg1"/>
                        </a:solidFill>
                        <a:latin typeface="Cambria Math"/>
                      </a:rPr>
                      <m:t>𝑚</m:t>
                    </m:r>
                    <m:r>
                      <a:rPr lang="en-US" sz="2400" i="1" baseline="-25000">
                        <a:solidFill>
                          <a:schemeClr val="bg1"/>
                        </a:solidFill>
                        <a:latin typeface="Cambria Math"/>
                      </a:rPr>
                      <m:t>𝑒</m:t>
                    </m:r>
                    <m:r>
                      <a:rPr lang="en-US" sz="2400" i="1">
                        <a:solidFill>
                          <a:schemeClr val="bg1"/>
                        </a:solidFill>
                        <a:latin typeface="Cambria Math"/>
                      </a:rPr>
                      <m:t>𝑐</m:t>
                    </m:r>
                    <m:r>
                      <a:rPr lang="en-US" sz="2400" i="1" baseline="30000">
                        <a:solidFill>
                          <a:schemeClr val="bg1"/>
                        </a:solidFill>
                        <a:latin typeface="Cambria Math"/>
                      </a:rPr>
                      <m:t>2 </m:t>
                    </m:r>
                  </m:oMath>
                </a14:m>
                <a:r>
                  <a:rPr lang="en-US" sz="2400" i="1" dirty="0">
                    <a:solidFill>
                      <a:schemeClr val="bg1"/>
                    </a:solidFill>
                    <a:latin typeface="Arial" panose="020B0604020202020204" pitchFamily="34" charset="0"/>
                    <a:cs typeface="Arial" panose="020B0604020202020204" pitchFamily="34" charset="0"/>
                  </a:rPr>
                  <a:t>M</a:t>
                </a:r>
                <a:r>
                  <a:rPr lang="en-US" sz="2400" baseline="30000" dirty="0">
                    <a:solidFill>
                      <a:schemeClr val="bg1"/>
                    </a:solidFill>
                    <a:cs typeface="Arial" panose="020B0604020202020204" pitchFamily="34" charset="0"/>
                  </a:rPr>
                  <a:t>2</a:t>
                </a:r>
                <a:r>
                  <a:rPr lang="el-GR" sz="2400" baseline="30000" dirty="0">
                    <a:solidFill>
                      <a:schemeClr val="bg1"/>
                    </a:solidFill>
                    <a:latin typeface="Arial" panose="020B0604020202020204" pitchFamily="34" charset="0"/>
                    <a:cs typeface="Arial" panose="020B0604020202020204" pitchFamily="34" charset="0"/>
                  </a:rPr>
                  <a:t>ν </a:t>
                </a:r>
                <a:r>
                  <a:rPr lang="en-US" sz="2400" dirty="0">
                    <a:solidFill>
                      <a:schemeClr val="bg1"/>
                    </a:solidFill>
                    <a:latin typeface="+mj-lt"/>
                    <a:cs typeface="Arial" panose="020B0604020202020204" pitchFamily="34" charset="0"/>
                  </a:rPr>
                  <a:t>|</a:t>
                </a:r>
                <a:r>
                  <a:rPr lang="en-US" sz="2400" baseline="30000" dirty="0">
                    <a:solidFill>
                      <a:schemeClr val="bg1"/>
                    </a:solidFill>
                    <a:latin typeface="+mj-lt"/>
                    <a:cs typeface="Arial" panose="020B0604020202020204" pitchFamily="34" charset="0"/>
                  </a:rPr>
                  <a:t>2</a:t>
                </a:r>
                <a:endParaRPr lang="en-US" sz="2400" dirty="0">
                  <a:solidFill>
                    <a:schemeClr val="bg1"/>
                  </a:solidFill>
                  <a:latin typeface="+mj-lt"/>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0280" y="1777039"/>
                <a:ext cx="6597574" cy="530466"/>
              </a:xfrm>
              <a:prstGeom prst="rect">
                <a:avLst/>
              </a:prstGeom>
              <a:blipFill>
                <a:blip r:embed="rId2"/>
                <a:stretch>
                  <a:fillRect t="-5747"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0280" y="3161210"/>
                <a:ext cx="7687188" cy="1515928"/>
              </a:xfrm>
              <a:prstGeom prst="rect">
                <a:avLst/>
              </a:prstGeom>
              <a:noFill/>
            </p:spPr>
            <p:txBody>
              <a:bodyPr wrap="square" rtlCol="0">
                <a:spAutoFit/>
              </a:bodyPr>
              <a:lstStyle/>
              <a:p>
                <a14:m>
                  <m:oMath xmlns:m="http://schemas.openxmlformats.org/officeDocument/2006/math">
                    <m:sSubSup>
                      <m:sSubSupPr>
                        <m:ctrlPr>
                          <a:rPr lang="en-US" sz="2400" i="1" smtClean="0">
                            <a:solidFill>
                              <a:schemeClr val="bg1"/>
                            </a:solidFill>
                            <a:latin typeface="Cambria Math" panose="02040503050406030204" pitchFamily="18" charset="0"/>
                          </a:rPr>
                        </m:ctrlPr>
                      </m:sSubSupPr>
                      <m:e>
                        <m:r>
                          <a:rPr lang="en-US" sz="2400" b="0" i="1" smtClean="0">
                            <a:solidFill>
                              <a:schemeClr val="bg1"/>
                            </a:solidFill>
                            <a:latin typeface="Cambria Math"/>
                          </a:rPr>
                          <m:t>[</m:t>
                        </m:r>
                        <m:r>
                          <a:rPr lang="en-US" sz="2400" b="0" i="1" smtClean="0">
                            <a:solidFill>
                              <a:schemeClr val="bg1"/>
                            </a:solidFill>
                            <a:latin typeface="Cambria Math"/>
                          </a:rPr>
                          <m:t>𝑇</m:t>
                        </m:r>
                      </m:e>
                      <m:sub>
                        <m:r>
                          <a:rPr lang="en-US" sz="2400" b="0" i="1" smtClean="0">
                            <a:solidFill>
                              <a:schemeClr val="bg1"/>
                            </a:solidFill>
                            <a:latin typeface="Cambria Math"/>
                          </a:rPr>
                          <m:t>1/2</m:t>
                        </m:r>
                      </m:sub>
                      <m:sup>
                        <m:r>
                          <a:rPr lang="en-US" sz="2400" b="0" i="1" smtClean="0">
                            <a:solidFill>
                              <a:schemeClr val="bg1"/>
                            </a:solidFill>
                            <a:latin typeface="Cambria Math"/>
                          </a:rPr>
                          <m:t>0</m:t>
                        </m:r>
                        <m:r>
                          <a:rPr lang="el-GR" sz="2400" b="0" i="1" smtClean="0">
                            <a:solidFill>
                              <a:schemeClr val="bg1"/>
                            </a:solidFill>
                            <a:latin typeface="Cambria Math"/>
                          </a:rPr>
                          <m:t>𝜈</m:t>
                        </m:r>
                      </m:sup>
                    </m:sSubSup>
                    <m:r>
                      <a:rPr lang="en-US" sz="2400" b="0" i="1" smtClean="0">
                        <a:solidFill>
                          <a:schemeClr val="bg1"/>
                        </a:solidFill>
                        <a:latin typeface="Cambria Math"/>
                      </a:rPr>
                      <m:t>]</m:t>
                    </m:r>
                  </m:oMath>
                </a14:m>
                <a:r>
                  <a:rPr lang="en-US" sz="2400" baseline="30000" dirty="0">
                    <a:solidFill>
                      <a:schemeClr val="bg1"/>
                    </a:solidFill>
                    <a:latin typeface="+mj-lt"/>
                    <a:cs typeface="Arial" panose="020B0604020202020204" pitchFamily="34" charset="0"/>
                  </a:rPr>
                  <a:t>-1  </a:t>
                </a:r>
                <a:r>
                  <a:rPr lang="en-US" sz="2400" dirty="0">
                    <a:solidFill>
                      <a:schemeClr val="bg1"/>
                    </a:solidFill>
                    <a:latin typeface="+mj-lt"/>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t>
                </a:r>
                <a:r>
                  <a:rPr lang="en-US" sz="2400" baseline="-25000" dirty="0">
                    <a:solidFill>
                      <a:schemeClr val="bg1"/>
                    </a:solidFill>
                    <a:latin typeface="Arial" panose="020B0604020202020204" pitchFamily="34" charset="0"/>
                    <a:cs typeface="Arial" panose="020B0604020202020204" pitchFamily="34" charset="0"/>
                  </a:rPr>
                  <a:t>k </a:t>
                </a:r>
                <a:r>
                  <a:rPr lang="en-US" sz="2400" dirty="0">
                    <a:solidFill>
                      <a:schemeClr val="bg1"/>
                    </a:solidFill>
                    <a:latin typeface="Arial" panose="020B0604020202020204" pitchFamily="34" charset="0"/>
                    <a:cs typeface="Arial" panose="020B0604020202020204" pitchFamily="34" charset="0"/>
                  </a:rPr>
                  <a:t>G</a:t>
                </a:r>
                <a:r>
                  <a:rPr lang="en-US" sz="2400" baseline="30000" dirty="0">
                    <a:solidFill>
                      <a:schemeClr val="bg1"/>
                    </a:solidFill>
                    <a:latin typeface="Arial" panose="020B0604020202020204" pitchFamily="34" charset="0"/>
                    <a:cs typeface="Arial" panose="020B0604020202020204" pitchFamily="34" charset="0"/>
                  </a:rPr>
                  <a:t>0</a:t>
                </a:r>
                <a:r>
                  <a:rPr lang="el-GR" sz="2400" baseline="30000" dirty="0">
                    <a:solidFill>
                      <a:schemeClr val="bg1"/>
                    </a:solidFill>
                    <a:latin typeface="Arial" panose="020B0604020202020204" pitchFamily="34" charset="0"/>
                    <a:cs typeface="Arial" panose="020B0604020202020204" pitchFamily="34" charset="0"/>
                  </a:rPr>
                  <a:t>ν</a:t>
                </a:r>
                <a:r>
                  <a:rPr lang="en-US" sz="2400" dirty="0">
                    <a:solidFill>
                      <a:schemeClr val="bg1"/>
                    </a:solidFill>
                    <a:latin typeface="Arial" panose="020B0604020202020204" pitchFamily="34" charset="0"/>
                    <a:cs typeface="Arial" panose="020B0604020202020204" pitchFamily="34" charset="0"/>
                  </a:rPr>
                  <a:t> (Q</a:t>
                </a:r>
                <a:r>
                  <a:rPr lang="el-GR" sz="2400" baseline="-25000" dirty="0">
                    <a:solidFill>
                      <a:schemeClr val="bg1"/>
                    </a:solidFill>
                    <a:latin typeface="Arial" panose="020B0604020202020204" pitchFamily="34" charset="0"/>
                    <a:cs typeface="Arial" panose="020B0604020202020204" pitchFamily="34" charset="0"/>
                  </a:rPr>
                  <a:t>ββ</a:t>
                </a:r>
                <a:r>
                  <a:rPr lang="en-US" sz="2400" dirty="0">
                    <a:solidFill>
                      <a:schemeClr val="bg1"/>
                    </a:solidFill>
                    <a:latin typeface="Arial" panose="020B0604020202020204" pitchFamily="34" charset="0"/>
                    <a:cs typeface="Arial" panose="020B0604020202020204" pitchFamily="34" charset="0"/>
                  </a:rPr>
                  <a:t>, Z) </a:t>
                </a:r>
                <a:r>
                  <a:rPr lang="en-US" sz="2000" dirty="0">
                    <a:solidFill>
                      <a:schemeClr val="bg1"/>
                    </a:solidFill>
                    <a:cs typeface="Arial" panose="020B0604020202020204" pitchFamily="34" charset="0"/>
                  </a:rPr>
                  <a:t>x</a:t>
                </a:r>
                <a:r>
                  <a:rPr lang="en-US" sz="2400" dirty="0">
                    <a:solidFill>
                      <a:schemeClr val="bg1"/>
                    </a:solidFill>
                    <a:cs typeface="Arial" panose="020B0604020202020204" pitchFamily="34" charset="0"/>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a:rPr>
                          <m:t>𝑔</m:t>
                        </m:r>
                      </m:e>
                      <m:sub>
                        <m:r>
                          <a:rPr lang="en-US" sz="2400" b="0" i="1" smtClean="0">
                            <a:solidFill>
                              <a:schemeClr val="bg1"/>
                            </a:solidFill>
                            <a:latin typeface="Cambria Math"/>
                          </a:rPr>
                          <m:t>𝐴</m:t>
                        </m:r>
                      </m:sub>
                      <m:sup>
                        <m:r>
                          <a:rPr lang="en-US" sz="2400" b="0" i="1" smtClean="0">
                            <a:solidFill>
                              <a:schemeClr val="bg1"/>
                            </a:solidFill>
                            <a:latin typeface="Cambria Math"/>
                          </a:rPr>
                          <m:t>4</m:t>
                        </m:r>
                      </m:sup>
                    </m:sSubSup>
                  </m:oMath>
                </a14:m>
                <a:r>
                  <a:rPr lang="en-US" sz="2400" dirty="0">
                    <a:solidFill>
                      <a:schemeClr val="bg1"/>
                    </a:solidFill>
                    <a:latin typeface="Arial" panose="020B0604020202020204" pitchFamily="34" charset="0"/>
                    <a:cs typeface="Arial" panose="020B0604020202020204" pitchFamily="34" charset="0"/>
                  </a:rPr>
                  <a:t>   </a:t>
                </a:r>
                <a:r>
                  <a:rPr lang="en-US" sz="2000" dirty="0">
                    <a:solidFill>
                      <a:schemeClr val="bg1"/>
                    </a:solidFill>
                    <a:cs typeface="Arial" panose="020B0604020202020204" pitchFamily="34" charset="0"/>
                  </a:rPr>
                  <a:t>x</a:t>
                </a:r>
                <a:r>
                  <a:rPr lang="en-US" sz="2400" dirty="0">
                    <a:solidFill>
                      <a:schemeClr val="bg1"/>
                    </a:solidFill>
                    <a:latin typeface="Arial" panose="020B0604020202020204" pitchFamily="34" charset="0"/>
                    <a:cs typeface="Arial" panose="020B0604020202020204" pitchFamily="34" charset="0"/>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b="0" i="1" smtClean="0">
                            <a:solidFill>
                              <a:schemeClr val="bg1"/>
                            </a:solidFill>
                            <a:latin typeface="Cambria Math"/>
                          </a:rPr>
                          <m:t>𝑀</m:t>
                        </m:r>
                      </m:e>
                      <m:sub>
                        <m:r>
                          <a:rPr lang="en-US" sz="2400" b="0" i="1" smtClean="0">
                            <a:solidFill>
                              <a:schemeClr val="bg1"/>
                            </a:solidFill>
                            <a:latin typeface="Cambria Math"/>
                          </a:rPr>
                          <m:t>𝑘</m:t>
                        </m:r>
                      </m:sub>
                      <m:sup>
                        <m:r>
                          <a:rPr lang="en-US" sz="2400" b="0" i="1">
                            <a:solidFill>
                              <a:schemeClr val="bg1"/>
                            </a:solidFill>
                            <a:latin typeface="Cambria Math"/>
                          </a:rPr>
                          <m:t>0</m:t>
                        </m:r>
                        <m:r>
                          <a:rPr lang="el-GR" sz="2400" b="0" i="1">
                            <a:solidFill>
                              <a:schemeClr val="bg1"/>
                            </a:solidFill>
                            <a:latin typeface="Cambria Math"/>
                          </a:rPr>
                          <m:t>𝜈</m:t>
                        </m:r>
                      </m:sup>
                    </m:sSubSup>
                  </m:oMath>
                </a14:m>
                <a:r>
                  <a:rPr lang="en-US" sz="2400" dirty="0">
                    <a:solidFill>
                      <a:schemeClr val="bg1"/>
                    </a:solidFill>
                    <a:latin typeface="Arial" panose="020B0604020202020204" pitchFamily="34" charset="0"/>
                    <a:cs typeface="Arial" panose="020B0604020202020204" pitchFamily="34" charset="0"/>
                  </a:rPr>
                  <a:t>|</a:t>
                </a:r>
                <a:r>
                  <a:rPr lang="en-US" sz="2400" baseline="30000" dirty="0">
                    <a:solidFill>
                      <a:schemeClr val="bg1"/>
                    </a:solidFill>
                    <a:latin typeface="Arial" panose="020B0604020202020204" pitchFamily="34" charset="0"/>
                    <a:cs typeface="Arial" panose="020B0604020202020204" pitchFamily="34" charset="0"/>
                  </a:rPr>
                  <a:t>2     </a:t>
                </a:r>
                <a:r>
                  <a:rPr lang="en-US" sz="2000" dirty="0">
                    <a:solidFill>
                      <a:schemeClr val="bg1"/>
                    </a:solidFill>
                    <a:cs typeface="Arial" panose="020B0604020202020204" pitchFamily="34" charset="0"/>
                  </a:rPr>
                  <a:t>x</a:t>
                </a:r>
                <a:r>
                  <a:rPr lang="en-US" sz="2400" dirty="0">
                    <a:solidFill>
                      <a:schemeClr val="bg1"/>
                    </a:solidFill>
                    <a:latin typeface="Arial" panose="020B0604020202020204" pitchFamily="34" charset="0"/>
                    <a:cs typeface="Arial" panose="020B0604020202020204" pitchFamily="34" charset="0"/>
                  </a:rPr>
                  <a:t>  &lt;</a:t>
                </a:r>
                <a:r>
                  <a:rPr lang="el-GR" sz="2400" dirty="0">
                    <a:solidFill>
                      <a:schemeClr val="bg1"/>
                    </a:solidFill>
                    <a:latin typeface="Arial" panose="020B0604020202020204" pitchFamily="34" charset="0"/>
                    <a:cs typeface="Arial" panose="020B0604020202020204" pitchFamily="34" charset="0"/>
                  </a:rPr>
                  <a:t>η</a:t>
                </a:r>
                <a:r>
                  <a:rPr lang="en-US" sz="2400" baseline="-25000" dirty="0">
                    <a:solidFill>
                      <a:schemeClr val="bg1"/>
                    </a:solidFill>
                    <a:latin typeface="Arial" panose="020B0604020202020204" pitchFamily="34" charset="0"/>
                    <a:cs typeface="Arial" panose="020B0604020202020204" pitchFamily="34" charset="0"/>
                  </a:rPr>
                  <a:t>k</a:t>
                </a:r>
                <a:r>
                  <a:rPr lang="en-US" sz="2400" dirty="0">
                    <a:solidFill>
                      <a:schemeClr val="bg1"/>
                    </a:solidFill>
                    <a:latin typeface="Arial" panose="020B0604020202020204" pitchFamily="34" charset="0"/>
                    <a:cs typeface="Arial" panose="020B0604020202020204" pitchFamily="34" charset="0"/>
                  </a:rPr>
                  <a:t>&gt;</a:t>
                </a:r>
              </a:p>
              <a:p>
                <a:r>
                  <a:rPr lang="en-US" sz="2400" dirty="0">
                    <a:solidFill>
                      <a:schemeClr val="bg1"/>
                    </a:solidFill>
                    <a:latin typeface="Arial" panose="020B0604020202020204" pitchFamily="34" charset="0"/>
                    <a:cs typeface="Arial" panose="020B0604020202020204" pitchFamily="34" charset="0"/>
                  </a:rPr>
                  <a:t>                      ↓                               ↓              ↓</a:t>
                </a:r>
              </a:p>
              <a:p>
                <a:r>
                  <a:rPr lang="en-US" sz="24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atomic physics                       nuclear physics    particle physics</a:t>
                </a:r>
              </a:p>
              <a:p>
                <a:r>
                  <a:rPr lang="en-US" sz="1600" dirty="0">
                    <a:solidFill>
                      <a:schemeClr val="bg1"/>
                    </a:solidFill>
                    <a:latin typeface="Arial" panose="020B0604020202020204" pitchFamily="34" charset="0"/>
                    <a:cs typeface="Arial" panose="020B0604020202020204" pitchFamily="34" charset="0"/>
                  </a:rPr>
                  <a:t>                             </a:t>
                </a:r>
                <a:r>
                  <a:rPr lang="en-US" sz="1600" dirty="0">
                    <a:solidFill>
                      <a:srgbClr val="7030A0"/>
                    </a:solidFill>
                    <a:latin typeface="Arial" panose="020B0604020202020204" pitchFamily="34" charset="0"/>
                    <a:cs typeface="Arial" panose="020B0604020202020204" pitchFamily="34" charset="0"/>
                  </a:rPr>
                  <a:t>PSF</a:t>
                </a:r>
                <a:r>
                  <a:rPr lang="en-US" sz="1600" dirty="0">
                    <a:solidFill>
                      <a:schemeClr val="bg1"/>
                    </a:solidFill>
                    <a:latin typeface="Arial" panose="020B0604020202020204" pitchFamily="34" charset="0"/>
                    <a:cs typeface="Arial" panose="020B0604020202020204" pitchFamily="34" charset="0"/>
                  </a:rPr>
                  <a:t>                                       </a:t>
                </a:r>
                <a:r>
                  <a:rPr lang="en-US" sz="1600" dirty="0">
                    <a:solidFill>
                      <a:srgbClr val="7030A0"/>
                    </a:solidFill>
                    <a:latin typeface="Arial" panose="020B0604020202020204" pitchFamily="34" charset="0"/>
                    <a:cs typeface="Arial" panose="020B0604020202020204" pitchFamily="34" charset="0"/>
                  </a:rPr>
                  <a:t>NME                    BSM</a:t>
                </a:r>
              </a:p>
            </p:txBody>
          </p:sp>
        </mc:Choice>
        <mc:Fallback xmlns="">
          <p:sp>
            <p:nvSpPr>
              <p:cNvPr id="11" name="TextBox 10"/>
              <p:cNvSpPr txBox="1">
                <a:spLocks noRot="1" noChangeAspect="1" noMove="1" noResize="1" noEditPoints="1" noAdjustHandles="1" noChangeArrowheads="1" noChangeShapeType="1" noTextEdit="1"/>
              </p:cNvSpPr>
              <p:nvPr/>
            </p:nvSpPr>
            <p:spPr>
              <a:xfrm>
                <a:off x="460280" y="3161210"/>
                <a:ext cx="7687188" cy="1515928"/>
              </a:xfrm>
              <a:prstGeom prst="rect">
                <a:avLst/>
              </a:prstGeom>
              <a:blipFill>
                <a:blip r:embed="rId3"/>
                <a:stretch>
                  <a:fillRect t="-2016" b="-4839"/>
                </a:stretch>
              </a:blipFill>
            </p:spPr>
            <p:txBody>
              <a:bodyPr/>
              <a:lstStyle/>
              <a:p>
                <a:r>
                  <a:rPr lang="en-US">
                    <a:noFill/>
                  </a:rPr>
                  <a:t> </a:t>
                </a:r>
              </a:p>
            </p:txBody>
          </p:sp>
        </mc:Fallback>
      </mc:AlternateContent>
      <p:sp>
        <p:nvSpPr>
          <p:cNvPr id="5" name="Rectangle 4"/>
          <p:cNvSpPr/>
          <p:nvPr/>
        </p:nvSpPr>
        <p:spPr>
          <a:xfrm>
            <a:off x="203200" y="5327532"/>
            <a:ext cx="11671300" cy="607602"/>
          </a:xfrm>
          <a:prstGeom prst="rect">
            <a:avLst/>
          </a:prstGeom>
        </p:spPr>
        <p:txBody>
          <a:bodyPr wrap="square">
            <a:spAutoFit/>
          </a:bodyPr>
          <a:lstStyle/>
          <a:p>
            <a:pPr>
              <a:lnSpc>
                <a:spcPct val="93000"/>
              </a:lnSpc>
              <a:buClr>
                <a:srgbClr val="000000"/>
              </a:buClr>
              <a:buSzPct val="100000"/>
              <a:defRPr/>
            </a:pPr>
            <a:r>
              <a:rPr lang="en-US" altLang="en-US" dirty="0">
                <a:solidFill>
                  <a:schemeClr val="bg1"/>
                </a:solidFill>
                <a:latin typeface="Arial" panose="020B0604020202020204" pitchFamily="34" charset="0"/>
              </a:rPr>
              <a:t>Precise calculations of </a:t>
            </a:r>
            <a:r>
              <a:rPr lang="en-US" altLang="en-US" dirty="0">
                <a:solidFill>
                  <a:srgbClr val="7030A0"/>
                </a:solidFill>
                <a:latin typeface="Arial" panose="020B0604020202020204" pitchFamily="34" charset="0"/>
              </a:rPr>
              <a:t>PSF</a:t>
            </a:r>
            <a:r>
              <a:rPr lang="en-US" altLang="en-US" dirty="0">
                <a:solidFill>
                  <a:schemeClr val="bg1"/>
                </a:solidFill>
                <a:latin typeface="Arial" panose="020B0604020202020204" pitchFamily="34" charset="0"/>
              </a:rPr>
              <a:t> and </a:t>
            </a:r>
            <a:r>
              <a:rPr lang="en-US" altLang="en-US" dirty="0">
                <a:solidFill>
                  <a:srgbClr val="7030A0"/>
                </a:solidFill>
                <a:latin typeface="Arial" panose="020B0604020202020204" pitchFamily="34" charset="0"/>
              </a:rPr>
              <a:t>NME</a:t>
            </a:r>
            <a:r>
              <a:rPr lang="en-US" altLang="en-US" dirty="0">
                <a:solidFill>
                  <a:schemeClr val="bg1"/>
                </a:solidFill>
                <a:latin typeface="Arial" panose="020B0604020202020204" pitchFamily="34" charset="0"/>
              </a:rPr>
              <a:t> are needed to predict lifetimes, derive neutrino parameters, </a:t>
            </a:r>
          </a:p>
          <a:p>
            <a:pPr>
              <a:lnSpc>
                <a:spcPct val="93000"/>
              </a:lnSpc>
              <a:buClr>
                <a:srgbClr val="000000"/>
              </a:buClr>
              <a:buSzPct val="100000"/>
              <a:defRPr/>
            </a:pPr>
            <a:r>
              <a:rPr lang="en-US" altLang="en-US" dirty="0">
                <a:solidFill>
                  <a:schemeClr val="bg1"/>
                </a:solidFill>
                <a:latin typeface="Arial" panose="020B0604020202020204" pitchFamily="34" charset="0"/>
              </a:rPr>
              <a:t>                                                                                    extract information on neutrino properties </a:t>
            </a:r>
          </a:p>
        </p:txBody>
      </p:sp>
      <p:sp>
        <p:nvSpPr>
          <p:cNvPr id="2" name="Rectangle 1"/>
          <p:cNvSpPr/>
          <p:nvPr/>
        </p:nvSpPr>
        <p:spPr>
          <a:xfrm>
            <a:off x="7969250" y="6327894"/>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64664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C05497-4666-497B-BCF5-26049CCBA4C1}"/>
              </a:ext>
            </a:extLst>
          </p:cNvPr>
          <p:cNvSpPr/>
          <p:nvPr/>
        </p:nvSpPr>
        <p:spPr>
          <a:xfrm>
            <a:off x="66671" y="111740"/>
            <a:ext cx="11945923" cy="6006196"/>
          </a:xfrm>
          <a:prstGeom prst="rect">
            <a:avLst/>
          </a:prstGeom>
        </p:spPr>
        <p:txBody>
          <a:bodyPr wrap="square">
            <a:spAutoFit/>
          </a:bodyPr>
          <a:lstStyle/>
          <a:p>
            <a:endParaRPr lang="en-US" altLang="en-US" b="1" dirty="0">
              <a:solidFill>
                <a:srgbClr val="FFC000"/>
              </a:solidFill>
              <a:latin typeface="Arial" panose="020B0604020202020204" pitchFamily="34" charset="0"/>
              <a:cs typeface="Arial" panose="020B0604020202020204" pitchFamily="34" charset="0"/>
            </a:endParaRPr>
          </a:p>
          <a:p>
            <a:endParaRPr lang="en-US" altLang="en-US" sz="2000" b="1" i="1" dirty="0">
              <a:solidFill>
                <a:srgbClr val="7030A0"/>
              </a:solidFill>
              <a:latin typeface="Arial" panose="020B0604020202020204" pitchFamily="34" charset="0"/>
              <a:cs typeface="Arial" panose="020B0604020202020204" pitchFamily="34" charset="0"/>
            </a:endParaRPr>
          </a:p>
          <a:p>
            <a:endParaRPr lang="en-US" altLang="en-US" sz="2000" b="1" i="1" dirty="0">
              <a:solidFill>
                <a:srgbClr val="7030A0"/>
              </a:solidFill>
              <a:latin typeface="Arial" panose="020B0604020202020204" pitchFamily="34" charset="0"/>
              <a:cs typeface="Arial" panose="020B0604020202020204" pitchFamily="34" charset="0"/>
            </a:endParaRPr>
          </a:p>
          <a:p>
            <a:r>
              <a:rPr lang="en-US" altLang="en-US" sz="2000" b="1" i="1" dirty="0">
                <a:solidFill>
                  <a:srgbClr val="7030A0"/>
                </a:solidFill>
                <a:latin typeface="Arial" panose="020B0604020202020204" pitchFamily="34" charset="0"/>
                <a:cs typeface="Arial" panose="020B0604020202020204" pitchFamily="34" charset="0"/>
              </a:rPr>
              <a:t>Calculation of NME </a:t>
            </a:r>
            <a:r>
              <a:rPr lang="en-US" altLang="en-US" sz="2000" dirty="0">
                <a:solidFill>
                  <a:schemeClr val="bg1"/>
                </a:solidFill>
                <a:latin typeface="Arial" panose="020B0604020202020204" pitchFamily="34" charset="0"/>
                <a:cs typeface="Arial" panose="020B0604020202020204" pitchFamily="34" charset="0"/>
              </a:rPr>
              <a:t>carry the largest uncertainties, </a:t>
            </a:r>
          </a:p>
          <a:p>
            <a:r>
              <a:rPr lang="en-US" altLang="en-US" sz="2000" dirty="0">
                <a:solidFill>
                  <a:schemeClr val="bg1"/>
                </a:solidFill>
                <a:latin typeface="Arial" panose="020B0604020202020204" pitchFamily="34" charset="0"/>
                <a:cs typeface="Arial" panose="020B0604020202020204" pitchFamily="34" charset="0"/>
              </a:rPr>
              <a:t>                                  many works devoted to their calculations: </a:t>
            </a:r>
          </a:p>
          <a:p>
            <a:r>
              <a:rPr lang="en-US" altLang="en-US" sz="2000" dirty="0">
                <a:solidFill>
                  <a:schemeClr val="bg1"/>
                </a:solidFill>
                <a:latin typeface="Arial" panose="020B0604020202020204" pitchFamily="34" charset="0"/>
                <a:cs typeface="Arial" panose="020B0604020202020204" pitchFamily="34" charset="0"/>
              </a:rPr>
              <a:t>                                  different methods, different groups</a:t>
            </a:r>
          </a:p>
          <a:p>
            <a:pPr>
              <a:lnSpc>
                <a:spcPct val="150000"/>
              </a:lnSpc>
            </a:pPr>
            <a:endParaRPr lang="en-US" altLang="en-US" sz="2000" dirty="0">
              <a:solidFill>
                <a:schemeClr val="bg1"/>
              </a:solidFill>
              <a:latin typeface="Arial" panose="020B0604020202020204" pitchFamily="34" charset="0"/>
              <a:cs typeface="Arial" panose="020B0604020202020204" pitchFamily="34" charset="0"/>
            </a:endParaRPr>
          </a:p>
          <a:p>
            <a:pPr>
              <a:lnSpc>
                <a:spcPct val="150000"/>
              </a:lnSpc>
            </a:pPr>
            <a:endParaRPr lang="en-US" altLang="en-US" sz="2000" b="1" i="1" dirty="0">
              <a:solidFill>
                <a:srgbClr val="7030A0"/>
              </a:solidFill>
              <a:latin typeface="Arial" panose="020B0604020202020204" pitchFamily="34" charset="0"/>
              <a:cs typeface="Arial" panose="020B0604020202020204" pitchFamily="34" charset="0"/>
            </a:endParaRPr>
          </a:p>
          <a:p>
            <a:pPr>
              <a:lnSpc>
                <a:spcPct val="150000"/>
              </a:lnSpc>
            </a:pPr>
            <a:endParaRPr lang="en-US" altLang="en-US" sz="2000" b="1" i="1" dirty="0">
              <a:solidFill>
                <a:srgbClr val="7030A0"/>
              </a:solidFill>
              <a:latin typeface="Arial" panose="020B0604020202020204" pitchFamily="34" charset="0"/>
              <a:cs typeface="Arial" panose="020B0604020202020204" pitchFamily="34" charset="0"/>
            </a:endParaRPr>
          </a:p>
          <a:p>
            <a:pPr>
              <a:lnSpc>
                <a:spcPct val="150000"/>
              </a:lnSpc>
            </a:pPr>
            <a:endParaRPr lang="en-US" altLang="en-US" sz="2000" b="1" i="1" dirty="0">
              <a:solidFill>
                <a:srgbClr val="7030A0"/>
              </a:solidFill>
              <a:latin typeface="Arial" panose="020B0604020202020204" pitchFamily="34" charset="0"/>
              <a:cs typeface="Arial" panose="020B0604020202020204" pitchFamily="34" charset="0"/>
            </a:endParaRPr>
          </a:p>
          <a:p>
            <a:pPr>
              <a:lnSpc>
                <a:spcPct val="150000"/>
              </a:lnSpc>
            </a:pPr>
            <a:r>
              <a:rPr lang="en-US" altLang="en-US" sz="2000" b="1" i="1" dirty="0">
                <a:solidFill>
                  <a:srgbClr val="7030A0"/>
                </a:solidFill>
                <a:latin typeface="Arial" panose="020B0604020202020204" pitchFamily="34" charset="0"/>
                <a:cs typeface="Arial" panose="020B0604020202020204" pitchFamily="34" charset="0"/>
              </a:rPr>
              <a:t>Current main methods</a:t>
            </a: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pnQRPA</a:t>
            </a:r>
            <a:r>
              <a:rPr lang="en-US" altLang="en-US" sz="2000" dirty="0">
                <a:solidFill>
                  <a:schemeClr val="bg1"/>
                </a:solidFill>
                <a:latin typeface="Arial" panose="020B0604020202020204" pitchFamily="34" charset="0"/>
                <a:cs typeface="Arial" panose="020B0604020202020204" pitchFamily="34" charset="0"/>
              </a:rPr>
              <a:t> (different versions)  </a:t>
            </a:r>
          </a:p>
          <a:p>
            <a:pPr>
              <a:lnSpc>
                <a:spcPct val="150000"/>
              </a:lnSpc>
            </a:pPr>
            <a:r>
              <a:rPr lang="en-US" altLang="en-US" sz="2000" dirty="0">
                <a:solidFill>
                  <a:schemeClr val="bg1"/>
                </a:solidFill>
                <a:latin typeface="Arial" panose="020B0604020202020204" pitchFamily="34" charset="0"/>
                <a:cs typeface="Arial" panose="020B0604020202020204" pitchFamily="34" charset="0"/>
              </a:rPr>
              <a:t>                                        Shell </a:t>
            </a:r>
            <a:r>
              <a:rPr lang="ro-RO" altLang="en-US" sz="2000" dirty="0">
                <a:solidFill>
                  <a:schemeClr val="bg1"/>
                </a:solidFill>
                <a:latin typeface="Arial" panose="020B0604020202020204" pitchFamily="34" charset="0"/>
                <a:cs typeface="Arial" panose="020B0604020202020204" pitchFamily="34" charset="0"/>
              </a:rPr>
              <a:t>M</a:t>
            </a:r>
            <a:r>
              <a:rPr lang="en-US" altLang="en-US" sz="2000" dirty="0" err="1">
                <a:solidFill>
                  <a:schemeClr val="bg1"/>
                </a:solidFill>
                <a:latin typeface="Arial" panose="020B0604020202020204" pitchFamily="34" charset="0"/>
                <a:cs typeface="Arial" panose="020B0604020202020204" pitchFamily="34" charset="0"/>
              </a:rPr>
              <a:t>odel</a:t>
            </a:r>
            <a:r>
              <a:rPr lang="en-US" altLang="en-US" sz="2000" dirty="0">
                <a:solidFill>
                  <a:schemeClr val="bg1"/>
                </a:solidFill>
                <a:latin typeface="Arial" panose="020B0604020202020204" pitchFamily="34" charset="0"/>
                <a:cs typeface="Arial" panose="020B0604020202020204" pitchFamily="34" charset="0"/>
              </a:rPr>
              <a:t>  </a:t>
            </a:r>
          </a:p>
          <a:p>
            <a:pPr>
              <a:lnSpc>
                <a:spcPct val="150000"/>
              </a:lnSpc>
            </a:pPr>
            <a:r>
              <a:rPr lang="en-US" altLang="en-US" sz="2000" dirty="0">
                <a:solidFill>
                  <a:schemeClr val="bg1"/>
                </a:solidFill>
                <a:latin typeface="Arial" panose="020B0604020202020204" pitchFamily="34" charset="0"/>
                <a:cs typeface="Arial" panose="020B0604020202020204" pitchFamily="34" charset="0"/>
              </a:rPr>
              <a:t>                                        IBM2</a:t>
            </a:r>
            <a:r>
              <a:rPr lang="en-US" sz="2000" dirty="0">
                <a:solidFill>
                  <a:schemeClr val="bg1"/>
                </a:solidFill>
                <a:cs typeface="Arial" panose="020B0604020202020204" pitchFamily="34" charset="0"/>
              </a:rPr>
              <a:t> </a:t>
            </a:r>
            <a:endParaRPr lang="en-US" altLang="en-US" sz="2000" dirty="0">
              <a:solidFill>
                <a:schemeClr val="bg1"/>
              </a:solidFill>
              <a:latin typeface="Arial" panose="020B0604020202020204" pitchFamily="34" charset="0"/>
              <a:cs typeface="Arial" panose="020B0604020202020204" pitchFamily="34" charset="0"/>
            </a:endParaRPr>
          </a:p>
          <a:p>
            <a:pPr>
              <a:lnSpc>
                <a:spcPct val="150000"/>
              </a:lnSpc>
            </a:pPr>
            <a:r>
              <a:rPr lang="en-US" altLang="en-US" sz="2000" dirty="0">
                <a:solidFill>
                  <a:schemeClr val="bg1"/>
                </a:solidFill>
                <a:latin typeface="Arial" panose="020B0604020202020204" pitchFamily="34" charset="0"/>
                <a:cs typeface="Arial" panose="020B0604020202020204" pitchFamily="34" charset="0"/>
              </a:rPr>
              <a:t>                                        Density functional method </a:t>
            </a:r>
          </a:p>
          <a:p>
            <a:pPr>
              <a:lnSpc>
                <a:spcPct val="150000"/>
              </a:lnSpc>
            </a:pPr>
            <a:r>
              <a:rPr lang="en-US" altLang="en-US" sz="2000" dirty="0">
                <a:solidFill>
                  <a:schemeClr val="bg1"/>
                </a:solidFill>
                <a:latin typeface="Arial" panose="020B0604020202020204" pitchFamily="34" charset="0"/>
                <a:cs typeface="Arial" panose="020B0604020202020204" pitchFamily="34" charset="0"/>
              </a:rPr>
              <a:t>                                        Projected HFB </a:t>
            </a:r>
          </a:p>
        </p:txBody>
      </p:sp>
      <p:pic>
        <p:nvPicPr>
          <p:cNvPr id="7" name="Picture 6">
            <a:extLst>
              <a:ext uri="{FF2B5EF4-FFF2-40B4-BE49-F238E27FC236}">
                <a16:creationId xmlns:a16="http://schemas.microsoft.com/office/drawing/2014/main" id="{42F88E4D-7FFA-403D-B2C3-983A7D304237}"/>
              </a:ext>
            </a:extLst>
          </p:cNvPr>
          <p:cNvPicPr>
            <a:picLocks noChangeAspect="1"/>
          </p:cNvPicPr>
          <p:nvPr/>
        </p:nvPicPr>
        <p:blipFill>
          <a:blip r:embed="rId2"/>
          <a:stretch>
            <a:fillRect/>
          </a:stretch>
        </p:blipFill>
        <p:spPr>
          <a:xfrm>
            <a:off x="6705891" y="2010788"/>
            <a:ext cx="5220106" cy="4310806"/>
          </a:xfrm>
          <a:prstGeom prst="rect">
            <a:avLst/>
          </a:prstGeom>
        </p:spPr>
      </p:pic>
      <p:sp>
        <p:nvSpPr>
          <p:cNvPr id="5" name="Rectangle 4">
            <a:extLst>
              <a:ext uri="{FF2B5EF4-FFF2-40B4-BE49-F238E27FC236}">
                <a16:creationId xmlns:a16="http://schemas.microsoft.com/office/drawing/2014/main" id="{EC37ECB8-784C-4A9F-8B2E-435B8F94686E}"/>
              </a:ext>
            </a:extLst>
          </p:cNvPr>
          <p:cNvSpPr/>
          <p:nvPr/>
        </p:nvSpPr>
        <p:spPr>
          <a:xfrm>
            <a:off x="7969250" y="6327894"/>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51245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86267"/>
            <a:ext cx="10782300" cy="588433"/>
          </a:xfrm>
        </p:spPr>
        <p:txBody>
          <a:bodyPr/>
          <a:lstStyle/>
          <a:p>
            <a:r>
              <a:rPr lang="en-US" altLang="en-US" sz="3200" b="1" i="1" dirty="0">
                <a:solidFill>
                  <a:srgbClr val="7030A0"/>
                </a:solidFill>
              </a:rPr>
              <a:t>Uncertainties in the theoretical calculations for DBD</a:t>
            </a:r>
            <a:endParaRPr lang="en-US" sz="3200" dirty="0">
              <a:solidFill>
                <a:srgbClr val="7030A0"/>
              </a:solidFill>
            </a:endParaRPr>
          </a:p>
        </p:txBody>
      </p:sp>
      <p:sp>
        <p:nvSpPr>
          <p:cNvPr id="4" name="Rectangle 3"/>
          <p:cNvSpPr/>
          <p:nvPr/>
        </p:nvSpPr>
        <p:spPr>
          <a:xfrm>
            <a:off x="0" y="834618"/>
            <a:ext cx="12192000" cy="5693866"/>
          </a:xfrm>
          <a:prstGeom prst="rect">
            <a:avLst/>
          </a:prstGeom>
        </p:spPr>
        <p:txBody>
          <a:bodyPr wrap="square">
            <a:spAutoFit/>
          </a:bodyPr>
          <a:lstStyle/>
          <a:p>
            <a:r>
              <a:rPr lang="en-US" altLang="en-US" sz="2000" b="1" i="1" dirty="0">
                <a:solidFill>
                  <a:srgbClr val="7030A0"/>
                </a:solidFill>
                <a:latin typeface="Cambria" panose="02040503050406030204" pitchFamily="18" charset="0"/>
              </a:rPr>
              <a:t>Nuclear matrix elements </a:t>
            </a:r>
          </a:p>
          <a:p>
            <a:endParaRPr lang="en-US" altLang="en-US" dirty="0">
              <a:solidFill>
                <a:schemeClr val="bg1"/>
              </a:solidFill>
            </a:endParaRPr>
          </a:p>
          <a:p>
            <a:pPr>
              <a:buFontTx/>
              <a:buAutoNum type="romanLcParenR"/>
            </a:pPr>
            <a:r>
              <a:rPr lang="en-US" altLang="en-US" dirty="0">
                <a:solidFill>
                  <a:schemeClr val="bg1"/>
                </a:solidFill>
                <a:latin typeface="Cambria" panose="02040503050406030204" pitchFamily="18" charset="0"/>
              </a:rPr>
              <a:t> method of calculation (</a:t>
            </a:r>
            <a:r>
              <a:rPr lang="en-US" altLang="en-US" dirty="0" err="1">
                <a:solidFill>
                  <a:schemeClr val="bg1"/>
                </a:solidFill>
                <a:latin typeface="Cambria" panose="02040503050406030204" pitchFamily="18" charset="0"/>
              </a:rPr>
              <a:t>pnQRPA</a:t>
            </a:r>
            <a:r>
              <a:rPr lang="en-US" altLang="en-US" dirty="0">
                <a:solidFill>
                  <a:schemeClr val="bg1"/>
                </a:solidFill>
                <a:latin typeface="Cambria" panose="02040503050406030204" pitchFamily="18" charset="0"/>
              </a:rPr>
              <a:t>, </a:t>
            </a:r>
            <a:r>
              <a:rPr lang="en-US" altLang="en-US" dirty="0" err="1">
                <a:solidFill>
                  <a:schemeClr val="bg1"/>
                </a:solidFill>
                <a:latin typeface="Cambria" panose="02040503050406030204" pitchFamily="18" charset="0"/>
              </a:rPr>
              <a:t>ShM</a:t>
            </a:r>
            <a:r>
              <a:rPr lang="en-US" altLang="en-US" dirty="0">
                <a:solidFill>
                  <a:schemeClr val="bg1"/>
                </a:solidFill>
                <a:latin typeface="Cambria" panose="02040503050406030204" pitchFamily="18" charset="0"/>
              </a:rPr>
              <a:t>, IBA2, </a:t>
            </a:r>
            <a:r>
              <a:rPr lang="ro-RO" altLang="en-US" dirty="0">
                <a:solidFill>
                  <a:schemeClr val="bg1"/>
                </a:solidFill>
                <a:latin typeface="Cambria" panose="02040503050406030204" pitchFamily="18" charset="0"/>
              </a:rPr>
              <a:t>PHFB, </a:t>
            </a:r>
            <a:r>
              <a:rPr lang="en-US" altLang="en-US" dirty="0">
                <a:solidFill>
                  <a:schemeClr val="bg1"/>
                </a:solidFill>
                <a:latin typeface="Cambria" panose="02040503050406030204" pitchFamily="18" charset="0"/>
              </a:rPr>
              <a:t>GCM with </a:t>
            </a:r>
            <a:r>
              <a:rPr lang="ro-RO" altLang="en-US" dirty="0">
                <a:solidFill>
                  <a:schemeClr val="bg1"/>
                </a:solidFill>
                <a:latin typeface="Cambria" panose="02040503050406030204" pitchFamily="18" charset="0"/>
              </a:rPr>
              <a:t>ED</a:t>
            </a:r>
            <a:r>
              <a:rPr lang="en-US" altLang="en-US" dirty="0">
                <a:solidFill>
                  <a:schemeClr val="bg1"/>
                </a:solidFill>
                <a:latin typeface="Cambria" panose="02040503050406030204" pitchFamily="18" charset="0"/>
              </a:rPr>
              <a:t>F</a:t>
            </a:r>
            <a:r>
              <a:rPr lang="ro-RO" altLang="en-US" dirty="0">
                <a:solidFill>
                  <a:schemeClr val="bg1"/>
                </a:solidFill>
                <a:latin typeface="Cambria" panose="02040503050406030204" pitchFamily="18" charset="0"/>
              </a:rPr>
              <a:t>, etc.) differing by the choice </a:t>
            </a:r>
            <a:r>
              <a:rPr lang="en-US" altLang="en-US" dirty="0">
                <a:solidFill>
                  <a:schemeClr val="bg1"/>
                </a:solidFill>
                <a:latin typeface="Cambria" panose="02040503050406030204" pitchFamily="18" charset="0"/>
              </a:rPr>
              <a:t>and way </a:t>
            </a:r>
            <a:r>
              <a:rPr lang="ro-RO" altLang="en-US" dirty="0">
                <a:solidFill>
                  <a:schemeClr val="bg1"/>
                </a:solidFill>
                <a:latin typeface="Cambria" panose="02040503050406030204" pitchFamily="18" charset="0"/>
              </a:rPr>
              <a:t>of </a:t>
            </a:r>
            <a:r>
              <a:rPr lang="en-US" altLang="en-US" dirty="0">
                <a:solidFill>
                  <a:schemeClr val="bg1"/>
                </a:solidFill>
                <a:latin typeface="Cambria" panose="02040503050406030204" pitchFamily="18" charset="0"/>
              </a:rPr>
              <a:t>building the </a:t>
            </a:r>
            <a:r>
              <a:rPr lang="ro-RO" altLang="en-US" dirty="0">
                <a:solidFill>
                  <a:schemeClr val="bg1"/>
                </a:solidFill>
                <a:latin typeface="Cambria" panose="02040503050406030204" pitchFamily="18" charset="0"/>
              </a:rPr>
              <a:t>model spaces and type of correlations</a:t>
            </a:r>
            <a:r>
              <a:rPr lang="en-US" altLang="en-US" dirty="0">
                <a:solidFill>
                  <a:schemeClr val="bg1"/>
                </a:solidFill>
                <a:latin typeface="Cambria" panose="02040503050406030204" pitchFamily="18" charset="0"/>
              </a:rPr>
              <a:t> taken into account</a:t>
            </a:r>
          </a:p>
          <a:p>
            <a:endParaRPr lang="en-US" altLang="en-US" dirty="0">
              <a:solidFill>
                <a:schemeClr val="bg1"/>
              </a:solidFill>
              <a:latin typeface="Cambria" panose="02040503050406030204" pitchFamily="18" charset="0"/>
            </a:endParaRPr>
          </a:p>
          <a:p>
            <a:r>
              <a:rPr lang="en-US" altLang="en-US" dirty="0">
                <a:solidFill>
                  <a:schemeClr val="bg1"/>
                </a:solidFill>
                <a:latin typeface="Cambria" panose="02040503050406030204" pitchFamily="18" charset="0"/>
              </a:rPr>
              <a:t>ii) Nuclear approximations involved in calculations: FNS, SRC(parametrization in different ways of the correlation function, nuclear currents (higher order terms-tensor contribution, RH components), closure/non-closure approximation, etc.</a:t>
            </a:r>
          </a:p>
          <a:p>
            <a:r>
              <a:rPr lang="en-US" altLang="en-US" dirty="0">
                <a:solidFill>
                  <a:schemeClr val="bg1"/>
                </a:solidFill>
                <a:latin typeface="Cambria" panose="02040503050406030204" pitchFamily="18" charset="0"/>
              </a:rPr>
              <a:t> </a:t>
            </a:r>
          </a:p>
          <a:p>
            <a:r>
              <a:rPr lang="en-US" altLang="en-US" dirty="0">
                <a:solidFill>
                  <a:schemeClr val="bg1"/>
                </a:solidFill>
                <a:latin typeface="Cambria" panose="02040503050406030204" pitchFamily="18" charset="0"/>
              </a:rPr>
              <a:t>ii) nuclear parameters: - R</a:t>
            </a:r>
            <a:r>
              <a:rPr lang="en-US" altLang="en-US" baseline="-25000" dirty="0">
                <a:solidFill>
                  <a:schemeClr val="bg1"/>
                </a:solidFill>
                <a:latin typeface="Cambria" panose="02040503050406030204" pitchFamily="18" charset="0"/>
              </a:rPr>
              <a:t>A</a:t>
            </a:r>
            <a:r>
              <a:rPr lang="en-US" altLang="en-US" dirty="0">
                <a:solidFill>
                  <a:schemeClr val="bg1"/>
                </a:solidFill>
                <a:latin typeface="Cambria" panose="02040503050406030204" pitchFamily="18" charset="0"/>
              </a:rPr>
              <a:t> = r</a:t>
            </a:r>
            <a:r>
              <a:rPr lang="en-US" altLang="en-US" baseline="-25000" dirty="0">
                <a:solidFill>
                  <a:schemeClr val="bg1"/>
                </a:solidFill>
                <a:latin typeface="Cambria" panose="02040503050406030204" pitchFamily="18" charset="0"/>
              </a:rPr>
              <a:t>0</a:t>
            </a:r>
            <a:r>
              <a:rPr lang="en-US" altLang="en-US" dirty="0">
                <a:solidFill>
                  <a:schemeClr val="bg1"/>
                </a:solidFill>
                <a:latin typeface="Cambria" panose="02040503050406030204" pitchFamily="18" charset="0"/>
              </a:rPr>
              <a:t> A</a:t>
            </a:r>
            <a:r>
              <a:rPr lang="en-US" altLang="en-US" baseline="30000" dirty="0">
                <a:solidFill>
                  <a:schemeClr val="bg1"/>
                </a:solidFill>
                <a:latin typeface="Cambria" panose="02040503050406030204" pitchFamily="18" charset="0"/>
              </a:rPr>
              <a:t>1/3</a:t>
            </a:r>
            <a:r>
              <a:rPr lang="en-US" altLang="en-US" dirty="0">
                <a:solidFill>
                  <a:schemeClr val="bg1"/>
                </a:solidFill>
                <a:latin typeface="Cambria" panose="02040503050406030204" pitchFamily="18" charset="0"/>
              </a:rPr>
              <a:t> (r</a:t>
            </a:r>
            <a:r>
              <a:rPr lang="en-US" altLang="en-US" baseline="-25000" dirty="0">
                <a:solidFill>
                  <a:schemeClr val="bg1"/>
                </a:solidFill>
                <a:latin typeface="Cambria" panose="02040503050406030204" pitchFamily="18" charset="0"/>
              </a:rPr>
              <a:t>0</a:t>
            </a:r>
            <a:r>
              <a:rPr lang="en-US" altLang="en-US" dirty="0">
                <a:solidFill>
                  <a:schemeClr val="bg1"/>
                </a:solidFill>
                <a:latin typeface="Cambria" panose="02040503050406030204" pitchFamily="18" charset="0"/>
              </a:rPr>
              <a:t> = (1.1 or 1.2) </a:t>
            </a:r>
            <a:r>
              <a:rPr lang="en-US" altLang="en-US" dirty="0" err="1">
                <a:solidFill>
                  <a:schemeClr val="bg1"/>
                </a:solidFill>
                <a:latin typeface="Cambria" panose="02040503050406030204" pitchFamily="18" charset="0"/>
              </a:rPr>
              <a:t>fm</a:t>
            </a:r>
            <a:r>
              <a:rPr lang="en-US" altLang="en-US" dirty="0">
                <a:solidFill>
                  <a:schemeClr val="bg1"/>
                </a:solidFill>
                <a:latin typeface="Cambria" panose="02040503050406030204" pitchFamily="18" charset="0"/>
              </a:rPr>
              <a:t> (1.2/1.1)</a:t>
            </a:r>
            <a:r>
              <a:rPr lang="en-US" altLang="en-US" baseline="30000" dirty="0">
                <a:solidFill>
                  <a:schemeClr val="bg1"/>
                </a:solidFill>
                <a:latin typeface="Cambria" panose="02040503050406030204" pitchFamily="18" charset="0"/>
              </a:rPr>
              <a:t>2</a:t>
            </a:r>
            <a:r>
              <a:rPr lang="en-US" altLang="en-US" baseline="-25000" dirty="0">
                <a:solidFill>
                  <a:schemeClr val="bg1"/>
                </a:solidFill>
                <a:latin typeface="Cambria" panose="02040503050406030204" pitchFamily="18" charset="0"/>
              </a:rPr>
              <a:t> </a:t>
            </a:r>
            <a:r>
              <a:rPr lang="en-US" altLang="en-US" dirty="0">
                <a:solidFill>
                  <a:schemeClr val="bg1"/>
                </a:solidFill>
                <a:latin typeface="Cambria" panose="02040503050406030204" pitchFamily="18" charset="0"/>
              </a:rPr>
              <a:t>~ 1.19 → ~ 20%</a:t>
            </a:r>
          </a:p>
          <a:p>
            <a:r>
              <a:rPr lang="en-US" altLang="en-US" baseline="-25000" dirty="0">
                <a:solidFill>
                  <a:schemeClr val="bg1"/>
                </a:solidFill>
                <a:latin typeface="Cambria" panose="02040503050406030204" pitchFamily="18" charset="0"/>
              </a:rPr>
              <a:t>                                                                     </a:t>
            </a:r>
            <a:r>
              <a:rPr lang="en-US" altLang="en-US" dirty="0">
                <a:solidFill>
                  <a:schemeClr val="bg1"/>
                </a:solidFill>
                <a:latin typeface="Cambria" panose="02040503050406030204" pitchFamily="18" charset="0"/>
              </a:rPr>
              <a:t>- &lt;E</a:t>
            </a:r>
            <a:r>
              <a:rPr lang="en-US" altLang="en-US" baseline="-25000" dirty="0">
                <a:solidFill>
                  <a:schemeClr val="bg1"/>
                </a:solidFill>
                <a:latin typeface="Cambria" panose="02040503050406030204" pitchFamily="18" charset="0"/>
              </a:rPr>
              <a:t>N</a:t>
            </a:r>
            <a:r>
              <a:rPr lang="en-US" altLang="en-US" dirty="0">
                <a:solidFill>
                  <a:schemeClr val="bg1"/>
                </a:solidFill>
                <a:latin typeface="Cambria" panose="02040503050406030204" pitchFamily="18" charset="0"/>
              </a:rPr>
              <a:t>&gt; (average energy for the int. states in the odd-odd nucleus)~(2-5)% </a:t>
            </a:r>
          </a:p>
          <a:p>
            <a:r>
              <a:rPr lang="en-US" altLang="en-US" baseline="-25000" dirty="0">
                <a:solidFill>
                  <a:schemeClr val="bg1"/>
                </a:solidFill>
                <a:latin typeface="Cambria" panose="02040503050406030204" pitchFamily="18" charset="0"/>
              </a:rPr>
              <a:t>                                                                      </a:t>
            </a:r>
            <a:r>
              <a:rPr lang="en-US" altLang="en-US" dirty="0">
                <a:solidFill>
                  <a:schemeClr val="bg1"/>
                </a:solidFill>
                <a:latin typeface="Cambria" panose="02040503050406030204" pitchFamily="18" charset="0"/>
              </a:rPr>
              <a:t>- </a:t>
            </a:r>
            <a:r>
              <a:rPr lang="en-US" altLang="en-US" baseline="-25000" dirty="0">
                <a:solidFill>
                  <a:schemeClr val="bg1"/>
                </a:solidFill>
                <a:latin typeface="Cambria" panose="02040503050406030204" pitchFamily="18" charset="0"/>
              </a:rPr>
              <a:t> </a:t>
            </a:r>
            <a:r>
              <a:rPr lang="el-GR" altLang="en-US" dirty="0">
                <a:solidFill>
                  <a:schemeClr val="bg1"/>
                </a:solidFill>
                <a:latin typeface="Cambria" panose="02040503050406030204" pitchFamily="18" charset="0"/>
              </a:rPr>
              <a:t>Λ</a:t>
            </a:r>
            <a:r>
              <a:rPr lang="en-US" altLang="en-US" baseline="-25000" dirty="0">
                <a:solidFill>
                  <a:schemeClr val="bg1"/>
                </a:solidFill>
                <a:latin typeface="Cambria" panose="02040503050406030204" pitchFamily="18" charset="0"/>
              </a:rPr>
              <a:t>A</a:t>
            </a:r>
            <a:r>
              <a:rPr lang="en-US" altLang="en-US" dirty="0">
                <a:solidFill>
                  <a:schemeClr val="bg1"/>
                </a:solidFill>
                <a:latin typeface="Cambria" panose="02040503050406030204" pitchFamily="18" charset="0"/>
              </a:rPr>
              <a:t> , </a:t>
            </a:r>
            <a:r>
              <a:rPr lang="el-GR" altLang="en-US" dirty="0">
                <a:solidFill>
                  <a:schemeClr val="bg1"/>
                </a:solidFill>
                <a:latin typeface="Cambria" panose="02040503050406030204" pitchFamily="18" charset="0"/>
              </a:rPr>
              <a:t>Λ</a:t>
            </a:r>
            <a:r>
              <a:rPr lang="en-US" altLang="en-US" baseline="-25000" dirty="0">
                <a:solidFill>
                  <a:schemeClr val="bg1"/>
                </a:solidFill>
                <a:latin typeface="Cambria" panose="02040503050406030204" pitchFamily="18" charset="0"/>
              </a:rPr>
              <a:t>B</a:t>
            </a:r>
            <a:r>
              <a:rPr lang="en-US" altLang="en-US" dirty="0">
                <a:solidFill>
                  <a:schemeClr val="bg1"/>
                </a:solidFill>
                <a:latin typeface="Cambria" panose="02040503050406030204" pitchFamily="18" charset="0"/>
              </a:rPr>
              <a:t> cut-off parameters used for inclusion of FNS ~ 7%</a:t>
            </a:r>
          </a:p>
          <a:p>
            <a:r>
              <a:rPr lang="en-US" altLang="en-US" baseline="-25000" dirty="0">
                <a:solidFill>
                  <a:schemeClr val="bg1"/>
                </a:solidFill>
                <a:latin typeface="Cambria" panose="02040503050406030204" pitchFamily="18" charset="0"/>
              </a:rPr>
              <a:t>                                                                      </a:t>
            </a:r>
            <a:r>
              <a:rPr lang="en-US" altLang="en-US" dirty="0">
                <a:solidFill>
                  <a:schemeClr val="bg1"/>
                </a:solidFill>
                <a:latin typeface="Cambria" panose="02040503050406030204" pitchFamily="18" charset="0"/>
              </a:rPr>
              <a:t>- </a:t>
            </a:r>
            <a:r>
              <a:rPr lang="en-US" altLang="en-US" dirty="0" err="1">
                <a:solidFill>
                  <a:schemeClr val="bg1"/>
                </a:solidFill>
                <a:latin typeface="Cambria" panose="02040503050406030204" pitchFamily="18" charset="0"/>
              </a:rPr>
              <a:t>g</a:t>
            </a:r>
            <a:r>
              <a:rPr lang="en-US" altLang="en-US" baseline="-25000" dirty="0" err="1">
                <a:solidFill>
                  <a:schemeClr val="bg1"/>
                </a:solidFill>
                <a:latin typeface="Cambria" panose="02040503050406030204" pitchFamily="18" charset="0"/>
              </a:rPr>
              <a:t>A</a:t>
            </a:r>
            <a:r>
              <a:rPr lang="en-US" altLang="en-US" dirty="0">
                <a:solidFill>
                  <a:schemeClr val="bg1"/>
                </a:solidFill>
                <a:latin typeface="Cambria" panose="02040503050406030204" pitchFamily="18" charset="0"/>
              </a:rPr>
              <a:t> (1.0 = quark value; 1.27=free nucleon value; quenched value ~(0.4-0.9)</a:t>
            </a:r>
            <a:endParaRPr lang="en-US" altLang="en-US" baseline="-25000" dirty="0">
              <a:solidFill>
                <a:schemeClr val="bg1"/>
              </a:solidFill>
              <a:latin typeface="Cambria" panose="02040503050406030204" pitchFamily="18" charset="0"/>
            </a:endParaRPr>
          </a:p>
          <a:p>
            <a:endParaRPr lang="en-US" altLang="en-US" dirty="0">
              <a:solidFill>
                <a:schemeClr val="bg1"/>
              </a:solidFill>
              <a:latin typeface="Cambria" panose="02040503050406030204" pitchFamily="18" charset="0"/>
            </a:endParaRPr>
          </a:p>
          <a:p>
            <a:r>
              <a:rPr lang="en-US" altLang="en-US" sz="2000" b="1" i="1" dirty="0">
                <a:solidFill>
                  <a:srgbClr val="7030A0"/>
                </a:solidFill>
                <a:latin typeface="Cambria" panose="02040503050406030204" pitchFamily="18" charset="0"/>
              </a:rPr>
              <a:t>Phase space factors</a:t>
            </a:r>
            <a:endParaRPr lang="en-US" altLang="en-US" sz="2000" b="1" i="1" dirty="0">
              <a:solidFill>
                <a:schemeClr val="bg1"/>
              </a:solidFill>
              <a:latin typeface="Cambria" panose="02040503050406030204" pitchFamily="18" charset="0"/>
            </a:endParaRPr>
          </a:p>
          <a:p>
            <a:r>
              <a:rPr lang="en-US" altLang="en-US" i="1" dirty="0">
                <a:solidFill>
                  <a:schemeClr val="bg1"/>
                </a:solidFill>
                <a:latin typeface="Cambria" panose="02040503050406030204" pitchFamily="18" charset="0"/>
              </a:rPr>
              <a:t> </a:t>
            </a:r>
          </a:p>
          <a:p>
            <a:pPr marL="400050" indent="-400050">
              <a:buAutoNum type="romanLcParenR"/>
            </a:pPr>
            <a:r>
              <a:rPr lang="en-US" altLang="en-US" dirty="0">
                <a:solidFill>
                  <a:schemeClr val="bg1"/>
                </a:solidFill>
                <a:latin typeface="Cambria" panose="02040503050406030204" pitchFamily="18" charset="0"/>
              </a:rPr>
              <a:t>method of calculation of the electron w.f. (</a:t>
            </a:r>
            <a:r>
              <a:rPr lang="en-US" altLang="en-US" dirty="0" err="1">
                <a:solidFill>
                  <a:schemeClr val="bg1"/>
                </a:solidFill>
                <a:latin typeface="Cambria" panose="02040503050406030204" pitchFamily="18" charset="0"/>
              </a:rPr>
              <a:t>Primakoff</a:t>
            </a:r>
            <a:r>
              <a:rPr lang="en-US" altLang="en-US" dirty="0">
                <a:solidFill>
                  <a:schemeClr val="bg1"/>
                </a:solidFill>
                <a:latin typeface="Cambria" panose="02040503050406030204" pitchFamily="18" charset="0"/>
              </a:rPr>
              <a:t>&amp; Rosen RPP1959- non-relativistic approx., </a:t>
            </a:r>
          </a:p>
          <a:p>
            <a:r>
              <a:rPr lang="en-US" altLang="en-US" dirty="0">
                <a:solidFill>
                  <a:schemeClr val="bg1"/>
                </a:solidFill>
                <a:latin typeface="Cambria" panose="02040503050406030204" pitchFamily="18" charset="0"/>
              </a:rPr>
              <a:t>Suhonen&amp;CivitaresePR1998-relativistic, but approx. w.f.; IachelloPRC2012, StoicaPRC2013- exact Dirac functions</a:t>
            </a:r>
          </a:p>
          <a:p>
            <a:r>
              <a:rPr lang="en-US" altLang="en-US" dirty="0">
                <a:solidFill>
                  <a:schemeClr val="bg1"/>
                </a:solidFill>
                <a:latin typeface="Cambria" panose="02040503050406030204" pitchFamily="18" charset="0"/>
              </a:rPr>
              <a:t>Besides different values provided by different groups, the NME and PSF values provided by different groups were subject of confusion due to the different units in which they were provided, different nuclear approximations and input parameters.</a:t>
            </a:r>
          </a:p>
          <a:p>
            <a:r>
              <a:rPr lang="en-US" altLang="en-US" dirty="0">
                <a:solidFill>
                  <a:schemeClr val="bg1"/>
                </a:solidFill>
                <a:latin typeface="Cambria" panose="02040503050406030204" pitchFamily="18" charset="0"/>
              </a:rPr>
              <a:t>ii) accuracy  of  integration of the PSF </a:t>
            </a:r>
          </a:p>
        </p:txBody>
      </p:sp>
      <p:sp>
        <p:nvSpPr>
          <p:cNvPr id="5" name="Rectangle 4">
            <a:extLst>
              <a:ext uri="{FF2B5EF4-FFF2-40B4-BE49-F238E27FC236}">
                <a16:creationId xmlns:a16="http://schemas.microsoft.com/office/drawing/2014/main" id="{C79DF6FD-6B80-4F5A-A38F-8177C176FDA3}"/>
              </a:ext>
            </a:extLst>
          </p:cNvPr>
          <p:cNvSpPr/>
          <p:nvPr/>
        </p:nvSpPr>
        <p:spPr>
          <a:xfrm>
            <a:off x="7969250" y="6327894"/>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408700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86047" y="634137"/>
            <a:ext cx="9743347" cy="892552"/>
          </a:xfrm>
          <a:prstGeom prst="rect">
            <a:avLst/>
          </a:prstGeom>
          <a:noFill/>
        </p:spPr>
        <p:txBody>
          <a:bodyPr wrap="square" rtlCol="0">
            <a:spAutoFit/>
          </a:bodyPr>
          <a:lstStyle/>
          <a:p>
            <a:r>
              <a:rPr lang="en-US" sz="2400" dirty="0">
                <a:solidFill>
                  <a:srgbClr val="FFC000"/>
                </a:solidFill>
                <a:latin typeface="Arial" panose="020B0604020202020204" pitchFamily="34" charset="0"/>
                <a:cs typeface="Arial" panose="020B0604020202020204" pitchFamily="34" charset="0"/>
              </a:rPr>
              <a:t> </a:t>
            </a:r>
            <a:r>
              <a:rPr lang="en-US" sz="2800" b="1" i="1" dirty="0">
                <a:solidFill>
                  <a:srgbClr val="7030A0"/>
                </a:solidFill>
                <a:latin typeface="Arial" panose="020B0604020202020204" pitchFamily="34" charset="0"/>
                <a:cs typeface="Arial" panose="020B0604020202020204" pitchFamily="34" charset="0"/>
              </a:rPr>
              <a:t>Theoretical calculations for 0</a:t>
            </a:r>
            <a:r>
              <a:rPr lang="el-GR" sz="2800" b="1" i="1" dirty="0">
                <a:solidFill>
                  <a:srgbClr val="7030A0"/>
                </a:solidFill>
                <a:latin typeface="Arial" panose="020B0604020202020204" pitchFamily="34" charset="0"/>
                <a:cs typeface="Arial" panose="020B0604020202020204" pitchFamily="34" charset="0"/>
              </a:rPr>
              <a:t>νββ</a:t>
            </a:r>
            <a:r>
              <a:rPr lang="en-US" sz="2800" b="1" i="1" dirty="0">
                <a:solidFill>
                  <a:srgbClr val="7030A0"/>
                </a:solidFill>
                <a:latin typeface="Arial" panose="020B0604020202020204" pitchFamily="34" charset="0"/>
                <a:cs typeface="Arial" panose="020B0604020202020204" pitchFamily="34" charset="0"/>
              </a:rPr>
              <a:t>  lifetime</a:t>
            </a:r>
          </a:p>
          <a:p>
            <a:endParaRPr lang="en-US" sz="2400" i="1"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466750A-1F54-40F1-9411-D1DBEC5130A6}"/>
                  </a:ext>
                </a:extLst>
              </p:cNvPr>
              <p:cNvSpPr/>
              <p:nvPr/>
            </p:nvSpPr>
            <p:spPr>
              <a:xfrm>
                <a:off x="1084520" y="1551077"/>
                <a:ext cx="11178363" cy="3587072"/>
              </a:xfrm>
              <a:prstGeom prst="rect">
                <a:avLst/>
              </a:prstGeom>
            </p:spPr>
            <p:txBody>
              <a:bodyPr wrap="square">
                <a:spAutoFit/>
              </a:bodyPr>
              <a:lstStyle/>
              <a:p>
                <a14:m>
                  <m:oMath xmlns:m="http://schemas.openxmlformats.org/officeDocument/2006/math">
                    <m:sSubSup>
                      <m:sSubSupPr>
                        <m:ctrlPr>
                          <a:rPr lang="en-US" sz="2400" i="1" smtClean="0">
                            <a:solidFill>
                              <a:schemeClr val="bg1"/>
                            </a:solidFill>
                            <a:latin typeface="Cambria Math" panose="02040503050406030204" pitchFamily="18" charset="0"/>
                          </a:rPr>
                        </m:ctrlPr>
                      </m:sSubSupPr>
                      <m:e>
                        <m:r>
                          <a:rPr lang="en-US" sz="2400" i="1">
                            <a:solidFill>
                              <a:schemeClr val="bg1"/>
                            </a:solidFill>
                            <a:latin typeface="Cambria Math"/>
                          </a:rPr>
                          <m:t>[</m:t>
                        </m:r>
                        <m:r>
                          <a:rPr lang="en-US" sz="2400" i="1">
                            <a:solidFill>
                              <a:schemeClr val="bg1"/>
                            </a:solidFill>
                            <a:latin typeface="Cambria Math"/>
                          </a:rPr>
                          <m:t>𝑇</m:t>
                        </m:r>
                      </m:e>
                      <m:sub>
                        <m:r>
                          <a:rPr lang="en-US" sz="2400" i="1">
                            <a:solidFill>
                              <a:schemeClr val="bg1"/>
                            </a:solidFill>
                            <a:latin typeface="Cambria Math"/>
                          </a:rPr>
                          <m:t>1/2</m:t>
                        </m:r>
                      </m:sub>
                      <m:sup>
                        <m:r>
                          <a:rPr lang="en-US" sz="2400" i="1">
                            <a:solidFill>
                              <a:schemeClr val="bg1"/>
                            </a:solidFill>
                            <a:latin typeface="Cambria Math"/>
                          </a:rPr>
                          <m:t>0</m:t>
                        </m:r>
                        <m:r>
                          <a:rPr lang="el-GR" sz="2400" i="1">
                            <a:solidFill>
                              <a:schemeClr val="bg1"/>
                            </a:solidFill>
                            <a:latin typeface="Cambria Math"/>
                          </a:rPr>
                          <m:t>𝜈</m:t>
                        </m:r>
                      </m:sup>
                    </m:sSubSup>
                    <m:r>
                      <a:rPr lang="en-US" sz="2400" i="1">
                        <a:solidFill>
                          <a:schemeClr val="bg1"/>
                        </a:solidFill>
                        <a:latin typeface="Cambria Math"/>
                      </a:rPr>
                      <m:t>]</m:t>
                    </m:r>
                  </m:oMath>
                </a14:m>
                <a:r>
                  <a:rPr lang="en-US" sz="2400" baseline="30000" dirty="0">
                    <a:solidFill>
                      <a:schemeClr val="bg1"/>
                    </a:solidFill>
                    <a:latin typeface="Arial" panose="020B0604020202020204" pitchFamily="34" charset="0"/>
                    <a:cs typeface="Arial" panose="020B0604020202020204" pitchFamily="34" charset="0"/>
                  </a:rPr>
                  <a:t>-1  </a:t>
                </a:r>
                <a:r>
                  <a:rPr lang="en-US" sz="2400" dirty="0">
                    <a:solidFill>
                      <a:schemeClr val="bg1"/>
                    </a:solidFill>
                    <a:latin typeface="Arial" panose="020B0604020202020204" pitchFamily="34" charset="0"/>
                    <a:cs typeface="Arial" panose="020B0604020202020204" pitchFamily="34" charset="0"/>
                  </a:rPr>
                  <a:t>= G</a:t>
                </a:r>
                <a:r>
                  <a:rPr lang="en-US" sz="2400" baseline="30000" dirty="0">
                    <a:solidFill>
                      <a:schemeClr val="bg1"/>
                    </a:solidFill>
                    <a:latin typeface="Arial" panose="020B0604020202020204" pitchFamily="34" charset="0"/>
                    <a:cs typeface="Arial" panose="020B0604020202020204" pitchFamily="34" charset="0"/>
                  </a:rPr>
                  <a:t>0</a:t>
                </a:r>
                <a:r>
                  <a:rPr lang="el-GR" sz="2400" baseline="30000" dirty="0">
                    <a:solidFill>
                      <a:schemeClr val="bg1"/>
                    </a:solidFill>
                    <a:latin typeface="Arial" panose="020B0604020202020204" pitchFamily="34" charset="0"/>
                    <a:cs typeface="Arial" panose="020B0604020202020204" pitchFamily="34" charset="0"/>
                  </a:rPr>
                  <a:t>ν</a:t>
                </a:r>
                <a:r>
                  <a:rPr lang="en-US" sz="2400" dirty="0">
                    <a:solidFill>
                      <a:schemeClr val="bg1"/>
                    </a:solidFill>
                    <a:latin typeface="Arial" panose="020B0604020202020204" pitchFamily="34" charset="0"/>
                    <a:cs typeface="Arial" panose="020B0604020202020204" pitchFamily="34" charset="0"/>
                  </a:rPr>
                  <a:t> (Q</a:t>
                </a:r>
                <a:r>
                  <a:rPr lang="el-GR" sz="2400" baseline="-25000" dirty="0">
                    <a:solidFill>
                      <a:schemeClr val="bg1"/>
                    </a:solidFill>
                    <a:latin typeface="Arial" panose="020B0604020202020204" pitchFamily="34" charset="0"/>
                    <a:cs typeface="Arial" panose="020B0604020202020204" pitchFamily="34" charset="0"/>
                  </a:rPr>
                  <a:t>ββ</a:t>
                </a:r>
                <a:r>
                  <a:rPr lang="en-US" sz="2400" dirty="0">
                    <a:solidFill>
                      <a:schemeClr val="bg1"/>
                    </a:solidFill>
                    <a:latin typeface="Arial" panose="020B0604020202020204" pitchFamily="34" charset="0"/>
                    <a:cs typeface="Arial" panose="020B0604020202020204" pitchFamily="34" charset="0"/>
                  </a:rPr>
                  <a:t>, Z)  </a:t>
                </a:r>
                <a:r>
                  <a:rPr lang="en-US" dirty="0">
                    <a:solidFill>
                      <a:schemeClr val="bg1"/>
                    </a:solidFill>
                    <a:latin typeface="Arial" panose="020B0604020202020204" pitchFamily="34" charset="0"/>
                    <a:cs typeface="Arial" panose="020B0604020202020204" pitchFamily="34" charset="0"/>
                  </a:rPr>
                  <a:t>x</a:t>
                </a:r>
                <a:r>
                  <a:rPr lang="en-US" sz="2400" dirty="0">
                    <a:solidFill>
                      <a:schemeClr val="bg1"/>
                    </a:solidFill>
                    <a:latin typeface="Arial" panose="020B0604020202020204" pitchFamily="34" charset="0"/>
                    <a:cs typeface="Arial" panose="020B0604020202020204" pitchFamily="34" charset="0"/>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panose="02040503050406030204" pitchFamily="18" charset="0"/>
                          </a:rPr>
                          <m:t>  </m:t>
                        </m:r>
                        <m:r>
                          <a:rPr lang="en-US" sz="2400" i="1">
                            <a:solidFill>
                              <a:schemeClr val="bg1"/>
                            </a:solidFill>
                            <a:latin typeface="Cambria Math"/>
                          </a:rPr>
                          <m:t>𝑔</m:t>
                        </m:r>
                      </m:e>
                      <m:sub>
                        <m:r>
                          <a:rPr lang="en-US" sz="2400" i="1">
                            <a:solidFill>
                              <a:schemeClr val="bg1"/>
                            </a:solidFill>
                            <a:latin typeface="Cambria Math"/>
                          </a:rPr>
                          <m:t>𝐴</m:t>
                        </m:r>
                      </m:sub>
                      <m:sup>
                        <m:r>
                          <a:rPr lang="en-US" sz="2400" i="1">
                            <a:solidFill>
                              <a:schemeClr val="bg1"/>
                            </a:solidFill>
                            <a:latin typeface="Cambria Math"/>
                          </a:rPr>
                          <m:t>4</m:t>
                        </m:r>
                      </m:sup>
                    </m:sSubSup>
                  </m:oMath>
                </a14:m>
                <a:r>
                  <a:rPr lang="en-US" sz="24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x</a:t>
                </a:r>
                <a:r>
                  <a:rPr lang="en-US" sz="2400" dirty="0">
                    <a:solidFill>
                      <a:schemeClr val="bg1"/>
                    </a:solidFill>
                    <a:latin typeface="Arial" panose="020B0604020202020204" pitchFamily="34" charset="0"/>
                    <a:cs typeface="Arial" panose="020B0604020202020204" pitchFamily="34" charset="0"/>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a:rPr>
                          <m:t>𝑀</m:t>
                        </m:r>
                      </m:e>
                      <m:sub>
                        <m:r>
                          <a:rPr lang="en-US" sz="2400" i="1">
                            <a:solidFill>
                              <a:schemeClr val="bg1"/>
                            </a:solidFill>
                            <a:latin typeface="Cambria Math"/>
                          </a:rPr>
                          <m:t>𝑘</m:t>
                        </m:r>
                      </m:sub>
                      <m:sup>
                        <m:r>
                          <a:rPr lang="en-US" sz="2400" i="1">
                            <a:solidFill>
                              <a:schemeClr val="bg1"/>
                            </a:solidFill>
                            <a:latin typeface="Cambria Math"/>
                          </a:rPr>
                          <m:t>0</m:t>
                        </m:r>
                        <m:r>
                          <a:rPr lang="el-GR" sz="2400" i="1">
                            <a:solidFill>
                              <a:schemeClr val="bg1"/>
                            </a:solidFill>
                            <a:latin typeface="Cambria Math"/>
                          </a:rPr>
                          <m:t>𝜈</m:t>
                        </m:r>
                      </m:sup>
                    </m:sSubSup>
                  </m:oMath>
                </a14:m>
                <a:r>
                  <a:rPr lang="en-US" sz="2400" dirty="0">
                    <a:solidFill>
                      <a:schemeClr val="bg1"/>
                    </a:solidFill>
                    <a:latin typeface="Arial" panose="020B0604020202020204" pitchFamily="34" charset="0"/>
                    <a:cs typeface="Arial" panose="020B0604020202020204" pitchFamily="34" charset="0"/>
                  </a:rPr>
                  <a:t>|</a:t>
                </a:r>
                <a:r>
                  <a:rPr lang="en-US" sz="2400" baseline="30000" dirty="0">
                    <a:solidFill>
                      <a:schemeClr val="bg1"/>
                    </a:solidFill>
                    <a:latin typeface="Arial" panose="020B0604020202020204" pitchFamily="34" charset="0"/>
                    <a:cs typeface="Arial" panose="020B0604020202020204" pitchFamily="34" charset="0"/>
                  </a:rPr>
                  <a:t>2</a:t>
                </a:r>
                <a:r>
                  <a:rPr lang="en-US" sz="24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x</a:t>
                </a:r>
                <a:r>
                  <a:rPr lang="en-US" sz="2400" dirty="0">
                    <a:solidFill>
                      <a:schemeClr val="bg1"/>
                    </a:solidFill>
                    <a:latin typeface="Arial" panose="020B0604020202020204" pitchFamily="34" charset="0"/>
                    <a:cs typeface="Arial" panose="020B0604020202020204" pitchFamily="34" charset="0"/>
                  </a:rPr>
                  <a:t>  (&lt;m</a:t>
                </a:r>
                <a:r>
                  <a:rPr lang="el-GR" sz="2400" baseline="-25000" dirty="0">
                    <a:solidFill>
                      <a:schemeClr val="bg1"/>
                    </a:solidFill>
                    <a:latin typeface="Arial" panose="020B0604020202020204" pitchFamily="34" charset="0"/>
                    <a:cs typeface="Arial" panose="020B0604020202020204" pitchFamily="34" charset="0"/>
                  </a:rPr>
                  <a:t>ν</a:t>
                </a:r>
                <a:r>
                  <a:rPr lang="en-US" sz="2400" dirty="0">
                    <a:solidFill>
                      <a:schemeClr val="bg1"/>
                    </a:solidFill>
                    <a:latin typeface="Arial" panose="020B0604020202020204" pitchFamily="34" charset="0"/>
                    <a:cs typeface="Arial" panose="020B0604020202020204" pitchFamily="34" charset="0"/>
                  </a:rPr>
                  <a:t>&gt;/m</a:t>
                </a:r>
                <a:r>
                  <a:rPr lang="en-US" sz="2400" baseline="-25000" dirty="0">
                    <a:solidFill>
                      <a:schemeClr val="bg1"/>
                    </a:solidFill>
                    <a:latin typeface="Arial" panose="020B0604020202020204" pitchFamily="34" charset="0"/>
                    <a:cs typeface="Arial" panose="020B0604020202020204" pitchFamily="34" charset="0"/>
                  </a:rPr>
                  <a:t>e</a:t>
                </a:r>
                <a:r>
                  <a:rPr lang="en-US" sz="2400" dirty="0">
                    <a:solidFill>
                      <a:schemeClr val="bg1"/>
                    </a:solidFill>
                    <a:latin typeface="Arial" panose="020B0604020202020204" pitchFamily="34" charset="0"/>
                    <a:cs typeface="Arial" panose="020B0604020202020204" pitchFamily="34" charset="0"/>
                  </a:rPr>
                  <a:t>)</a:t>
                </a:r>
                <a:r>
                  <a:rPr lang="en-US" sz="2400" baseline="30000" dirty="0">
                    <a:solidFill>
                      <a:schemeClr val="bg1"/>
                    </a:solidFill>
                    <a:latin typeface="Arial" panose="020B0604020202020204" pitchFamily="34" charset="0"/>
                    <a:cs typeface="Arial" panose="020B0604020202020204" pitchFamily="34" charset="0"/>
                  </a:rPr>
                  <a:t>2</a:t>
                </a:r>
                <a:r>
                  <a:rPr lang="en-US" sz="2400" dirty="0">
                    <a:solidFill>
                      <a:schemeClr val="bg1"/>
                    </a:solidFill>
                    <a:latin typeface="Arial" panose="020B0604020202020204" pitchFamily="34" charset="0"/>
                    <a:cs typeface="Arial" panose="020B0604020202020204" pitchFamily="34" charset="0"/>
                  </a:rPr>
                  <a:t>   light LH </a:t>
                </a:r>
                <a:r>
                  <a:rPr lang="el-GR" sz="2000" dirty="0">
                    <a:solidFill>
                      <a:schemeClr val="bg1"/>
                    </a:solidFill>
                    <a:latin typeface="Arial" panose="020B0604020202020204" pitchFamily="34" charset="0"/>
                    <a:cs typeface="Arial" panose="020B0604020202020204" pitchFamily="34" charset="0"/>
                  </a:rPr>
                  <a:t>ν</a:t>
                </a:r>
                <a:r>
                  <a:rPr lang="en-US" sz="2000" dirty="0">
                    <a:solidFill>
                      <a:schemeClr val="bg1"/>
                    </a:solidFill>
                    <a:latin typeface="Arial" panose="020B0604020202020204" pitchFamily="34" charset="0"/>
                    <a:cs typeface="Arial" panose="020B0604020202020204" pitchFamily="34" charset="0"/>
                  </a:rPr>
                  <a:t> exchange</a:t>
                </a:r>
              </a:p>
              <a:p>
                <a:r>
                  <a:rPr lang="en-US" sz="2400" i="1" dirty="0">
                    <a:solidFill>
                      <a:schemeClr val="bg1"/>
                    </a:solidFill>
                    <a:latin typeface="Arial" panose="020B0604020202020204" pitchFamily="34" charset="0"/>
                    <a:cs typeface="Arial" panose="020B0604020202020204" pitchFamily="34" charset="0"/>
                  </a:rPr>
                  <a:t> </a:t>
                </a:r>
              </a:p>
              <a:p>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a:rPr>
                          <m:t>𝑀</m:t>
                        </m:r>
                      </m:e>
                      <m:sub>
                        <m:r>
                          <m:rPr>
                            <m:sty m:val="p"/>
                          </m:rPr>
                          <a:rPr lang="el-GR" sz="2400" i="1" smtClean="0">
                            <a:solidFill>
                              <a:schemeClr val="bg1"/>
                            </a:solidFill>
                            <a:latin typeface="Cambria Math" panose="02040503050406030204" pitchFamily="18" charset="0"/>
                          </a:rPr>
                          <m:t>ν</m:t>
                        </m:r>
                      </m:sub>
                      <m:sup>
                        <m:r>
                          <a:rPr lang="en-US" sz="2400" i="1">
                            <a:solidFill>
                              <a:schemeClr val="bg1"/>
                            </a:solidFill>
                            <a:latin typeface="Cambria Math"/>
                          </a:rPr>
                          <m:t>0</m:t>
                        </m:r>
                        <m:r>
                          <a:rPr lang="el-GR" sz="2400" i="1">
                            <a:solidFill>
                              <a:schemeClr val="bg1"/>
                            </a:solidFill>
                            <a:latin typeface="Cambria Math"/>
                          </a:rPr>
                          <m:t>𝜈</m:t>
                        </m:r>
                      </m:sup>
                    </m:sSubSup>
                    <m:r>
                      <a:rPr lang="el-GR" sz="2400" i="1">
                        <a:solidFill>
                          <a:schemeClr val="bg1"/>
                        </a:solidFill>
                        <a:latin typeface="Cambria Math" panose="02040503050406030204" pitchFamily="18" charset="0"/>
                      </a:rPr>
                      <m:t> </m:t>
                    </m:r>
                    <m:r>
                      <a:rPr lang="en-US" sz="2400" b="0" i="0" smtClean="0">
                        <a:solidFill>
                          <a:schemeClr val="bg1"/>
                        </a:solidFill>
                        <a:latin typeface="Cambria Math" panose="02040503050406030204" pitchFamily="18" charset="0"/>
                      </a:rPr>
                      <m:t>= </m:t>
                    </m:r>
                  </m:oMath>
                </a14:m>
                <a:r>
                  <a:rPr lang="en-US" sz="2400" baseline="300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a:rPr>
                          <m:t>𝑀</m:t>
                        </m:r>
                      </m:e>
                      <m:sub>
                        <m:r>
                          <a:rPr lang="en-US" sz="2400" b="0" i="1" smtClean="0">
                            <a:solidFill>
                              <a:schemeClr val="bg1"/>
                            </a:solidFill>
                            <a:latin typeface="Cambria Math" panose="02040503050406030204" pitchFamily="18" charset="0"/>
                          </a:rPr>
                          <m:t>𝐺𝑇</m:t>
                        </m:r>
                      </m:sub>
                      <m:sup>
                        <m:r>
                          <a:rPr lang="en-US" sz="2400" i="1">
                            <a:solidFill>
                              <a:schemeClr val="bg1"/>
                            </a:solidFill>
                            <a:latin typeface="Cambria Math"/>
                          </a:rPr>
                          <m:t>0</m:t>
                        </m:r>
                        <m:r>
                          <a:rPr lang="el-GR" sz="2400" i="1">
                            <a:solidFill>
                              <a:schemeClr val="bg1"/>
                            </a:solidFill>
                            <a:latin typeface="Cambria Math"/>
                          </a:rPr>
                          <m:t>𝜈</m:t>
                        </m:r>
                      </m:sup>
                    </m:sSubSup>
                    <m:r>
                      <a:rPr lang="en-US" sz="2400" b="0" i="1" smtClean="0">
                        <a:solidFill>
                          <a:schemeClr val="bg1"/>
                        </a:solidFill>
                        <a:latin typeface="Cambria Math" panose="02040503050406030204" pitchFamily="18" charset="0"/>
                      </a:rPr>
                      <m:t> </m:t>
                    </m:r>
                  </m:oMath>
                </a14:m>
                <a:r>
                  <a:rPr lang="en-US" sz="2400" b="0" dirty="0">
                    <a:solidFill>
                      <a:schemeClr val="bg1"/>
                    </a:solidFill>
                    <a:latin typeface="Arial" panose="020B0604020202020204" pitchFamily="34" charset="0"/>
                    <a:cs typeface="Arial" panose="020B0604020202020204" pitchFamily="34" charset="0"/>
                  </a:rPr>
                  <a:t>  -  (</a:t>
                </a:r>
                <a:r>
                  <a:rPr lang="en-US" sz="2400" b="0" dirty="0" err="1">
                    <a:solidFill>
                      <a:schemeClr val="bg1"/>
                    </a:solidFill>
                    <a:latin typeface="Arial" panose="020B0604020202020204" pitchFamily="34" charset="0"/>
                    <a:cs typeface="Arial" panose="020B0604020202020204" pitchFamily="34" charset="0"/>
                  </a:rPr>
                  <a:t>g</a:t>
                </a:r>
                <a:r>
                  <a:rPr lang="en-US" sz="2400" b="0" baseline="-25000" dirty="0" err="1">
                    <a:solidFill>
                      <a:schemeClr val="bg1"/>
                    </a:solidFill>
                    <a:latin typeface="Arial" panose="020B0604020202020204" pitchFamily="34" charset="0"/>
                    <a:cs typeface="Arial" panose="020B0604020202020204" pitchFamily="34" charset="0"/>
                  </a:rPr>
                  <a:t>V</a:t>
                </a: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g</a:t>
                </a:r>
                <a:r>
                  <a:rPr lang="en-US" sz="2400" baseline="-25000" dirty="0" err="1">
                    <a:solidFill>
                      <a:schemeClr val="bg1"/>
                    </a:solidFill>
                    <a:latin typeface="Arial" panose="020B0604020202020204" pitchFamily="34" charset="0"/>
                    <a:cs typeface="Arial" panose="020B0604020202020204" pitchFamily="34" charset="0"/>
                  </a:rPr>
                  <a:t>A</a:t>
                </a:r>
                <a:r>
                  <a:rPr lang="en-US" sz="2400" dirty="0">
                    <a:solidFill>
                      <a:schemeClr val="bg1"/>
                    </a:solidFill>
                    <a:latin typeface="Arial" panose="020B0604020202020204" pitchFamily="34" charset="0"/>
                    <a:cs typeface="Arial" panose="020B0604020202020204" pitchFamily="34" charset="0"/>
                  </a:rPr>
                  <a:t> )</a:t>
                </a:r>
                <a:r>
                  <a:rPr lang="en-US" sz="2400" baseline="30000" dirty="0">
                    <a:solidFill>
                      <a:schemeClr val="bg1"/>
                    </a:solidFill>
                    <a:latin typeface="Arial" panose="020B0604020202020204" pitchFamily="34" charset="0"/>
                    <a:cs typeface="Arial" panose="020B0604020202020204" pitchFamily="34" charset="0"/>
                  </a:rPr>
                  <a:t>2</a:t>
                </a:r>
                <a:r>
                  <a:rPr lang="en-US" sz="2400" dirty="0">
                    <a:solidFill>
                      <a:schemeClr val="bg1"/>
                    </a:solidFill>
                    <a:latin typeface="Arial" panose="020B0604020202020204" pitchFamily="34" charset="0"/>
                    <a:cs typeface="Arial" panose="020B0604020202020204" pitchFamily="34" charset="0"/>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b="0" i="1" smtClean="0">
                            <a:solidFill>
                              <a:schemeClr val="bg1"/>
                            </a:solidFill>
                            <a:latin typeface="Cambria Math" panose="02040503050406030204" pitchFamily="18" charset="0"/>
                          </a:rPr>
                          <m:t> </m:t>
                        </m:r>
                        <m:r>
                          <a:rPr lang="en-US" sz="2400" i="1">
                            <a:solidFill>
                              <a:schemeClr val="bg1"/>
                            </a:solidFill>
                            <a:latin typeface="Cambria Math"/>
                          </a:rPr>
                          <m:t>𝑀</m:t>
                        </m:r>
                      </m:e>
                      <m:sub>
                        <m:r>
                          <a:rPr lang="en-US" sz="2400" b="0" i="1" smtClean="0">
                            <a:solidFill>
                              <a:schemeClr val="bg1"/>
                            </a:solidFill>
                            <a:latin typeface="Cambria Math" panose="02040503050406030204" pitchFamily="18" charset="0"/>
                          </a:rPr>
                          <m:t>𝐹</m:t>
                        </m:r>
                      </m:sub>
                      <m:sup>
                        <m:r>
                          <a:rPr lang="en-US" sz="2400" i="1">
                            <a:solidFill>
                              <a:schemeClr val="bg1"/>
                            </a:solidFill>
                            <a:latin typeface="Cambria Math"/>
                          </a:rPr>
                          <m:t>0</m:t>
                        </m:r>
                        <m:r>
                          <a:rPr lang="el-GR" sz="2400" i="1">
                            <a:solidFill>
                              <a:schemeClr val="bg1"/>
                            </a:solidFill>
                            <a:latin typeface="Cambria Math"/>
                          </a:rPr>
                          <m:t>𝜈</m:t>
                        </m:r>
                      </m:sup>
                    </m:sSubSup>
                  </m:oMath>
                </a14:m>
                <a:r>
                  <a:rPr lang="en-US" sz="2400" dirty="0">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14:m>
                  <m:oMath xmlns:m="http://schemas.openxmlformats.org/officeDocument/2006/math">
                    <m:r>
                      <a:rPr lang="en-US" sz="2400" b="0" i="0" smtClean="0">
                        <a:solidFill>
                          <a:schemeClr val="bg1"/>
                        </a:solidFill>
                        <a:latin typeface="Cambria Math" panose="02040503050406030204" pitchFamily="18" charset="0"/>
                      </a:rPr>
                      <m:t>  </m:t>
                    </m:r>
                    <m:sSubSup>
                      <m:sSubSupPr>
                        <m:ctrlPr>
                          <a:rPr lang="en-US" sz="2400" i="1" smtClean="0">
                            <a:solidFill>
                              <a:schemeClr val="bg1"/>
                            </a:solidFill>
                            <a:latin typeface="Cambria Math" panose="02040503050406030204" pitchFamily="18" charset="0"/>
                          </a:rPr>
                        </m:ctrlPr>
                      </m:sSubSupPr>
                      <m:e>
                        <m:r>
                          <a:rPr lang="en-US" sz="2400" i="1">
                            <a:solidFill>
                              <a:schemeClr val="bg1"/>
                            </a:solidFill>
                            <a:latin typeface="Cambria Math"/>
                          </a:rPr>
                          <m:t>𝑀</m:t>
                        </m:r>
                      </m:e>
                      <m:sub>
                        <m:r>
                          <a:rPr lang="en-US" sz="2400" b="0" i="1" smtClean="0">
                            <a:solidFill>
                              <a:schemeClr val="bg1"/>
                            </a:solidFill>
                            <a:latin typeface="Cambria Math" panose="02040503050406030204" pitchFamily="18" charset="0"/>
                          </a:rPr>
                          <m:t>𝑇</m:t>
                        </m:r>
                      </m:sub>
                      <m:sup>
                        <m:r>
                          <a:rPr lang="en-US" sz="2400" i="1">
                            <a:solidFill>
                              <a:schemeClr val="bg1"/>
                            </a:solidFill>
                            <a:latin typeface="Cambria Math"/>
                          </a:rPr>
                          <m:t>0</m:t>
                        </m:r>
                        <m:r>
                          <a:rPr lang="el-GR" sz="2400" i="1">
                            <a:solidFill>
                              <a:schemeClr val="bg1"/>
                            </a:solidFill>
                            <a:latin typeface="Cambria Math"/>
                          </a:rPr>
                          <m:t>𝜈</m:t>
                        </m:r>
                      </m:sup>
                    </m:sSubSup>
                  </m:oMath>
                </a14:m>
                <a:r>
                  <a:rPr lang="en-US" sz="2400" dirty="0">
                    <a:latin typeface="Arial" panose="020B0604020202020204" pitchFamily="34" charset="0"/>
                    <a:cs typeface="Arial" panose="020B0604020202020204" pitchFamily="34" charset="0"/>
                  </a:rPr>
                  <a:t> </a:t>
                </a:r>
              </a:p>
              <a:p>
                <a:endParaRPr lang="en-US" sz="2400" i="1" dirty="0">
                  <a:solidFill>
                    <a:schemeClr val="bg1"/>
                  </a:solidFill>
                  <a:latin typeface="Cambria Math" panose="02040503050406030204" pitchFamily="18" charset="0"/>
                </a:endParaRPr>
              </a:p>
              <a:p>
                <a:r>
                  <a:rPr lang="en-US" sz="2400" b="1" dirty="0">
                    <a:solidFill>
                      <a:schemeClr val="bg1"/>
                    </a:solidFill>
                  </a:rPr>
                  <a:t>&lt;</a:t>
                </a:r>
                <a:r>
                  <a:rPr lang="el-GR" sz="2400" b="1" dirty="0">
                    <a:solidFill>
                      <a:schemeClr val="bg1"/>
                    </a:solidFill>
                  </a:rPr>
                  <a:t>η</a:t>
                </a:r>
                <a:r>
                  <a:rPr lang="el-GR" sz="2400" b="1" baseline="-25000" dirty="0">
                    <a:solidFill>
                      <a:schemeClr val="bg1"/>
                    </a:solidFill>
                  </a:rPr>
                  <a:t>ν</a:t>
                </a:r>
                <a:r>
                  <a:rPr lang="en-US" sz="2400" b="1" dirty="0">
                    <a:solidFill>
                      <a:schemeClr val="bg1"/>
                    </a:solidFill>
                  </a:rPr>
                  <a:t>&gt;</a:t>
                </a:r>
                <a:r>
                  <a:rPr lang="en-US" sz="2400" b="1" baseline="30000" dirty="0">
                    <a:solidFill>
                      <a:schemeClr val="bg1"/>
                    </a:solidFill>
                  </a:rPr>
                  <a:t>2</a:t>
                </a:r>
                <a:r>
                  <a:rPr lang="en-US" sz="2400" b="1" dirty="0">
                    <a:solidFill>
                      <a:schemeClr val="bg1"/>
                    </a:solidFill>
                  </a:rPr>
                  <a:t> </a:t>
                </a:r>
                <a:r>
                  <a:rPr lang="en-US" sz="2400" dirty="0">
                    <a:solidFill>
                      <a:schemeClr val="bg1"/>
                    </a:solidFill>
                  </a:rPr>
                  <a:t>= </a:t>
                </a:r>
                <a:r>
                  <a:rPr lang="en-US" sz="2400" dirty="0">
                    <a:solidFill>
                      <a:schemeClr val="bg1"/>
                    </a:solidFill>
                    <a:latin typeface="Arial" panose="020B0604020202020204" pitchFamily="34" charset="0"/>
                    <a:cs typeface="Arial" panose="020B0604020202020204" pitchFamily="34" charset="0"/>
                  </a:rPr>
                  <a:t>&lt;m</a:t>
                </a:r>
                <a:r>
                  <a:rPr lang="el-GR" sz="2400" baseline="-25000" dirty="0">
                    <a:solidFill>
                      <a:schemeClr val="bg1"/>
                    </a:solidFill>
                    <a:latin typeface="Arial" panose="020B0604020202020204" pitchFamily="34" charset="0"/>
                    <a:cs typeface="Arial" panose="020B0604020202020204" pitchFamily="34" charset="0"/>
                  </a:rPr>
                  <a:t>ν</a:t>
                </a:r>
                <a:r>
                  <a:rPr lang="en-US" sz="2400" dirty="0">
                    <a:solidFill>
                      <a:schemeClr val="bg1"/>
                    </a:solidFill>
                    <a:latin typeface="Arial" panose="020B0604020202020204" pitchFamily="34" charset="0"/>
                    <a:cs typeface="Arial" panose="020B0604020202020204" pitchFamily="34" charset="0"/>
                  </a:rPr>
                  <a:t>&gt;</a:t>
                </a:r>
                <a:r>
                  <a:rPr lang="en-US" sz="2400" baseline="30000" dirty="0">
                    <a:solidFill>
                      <a:schemeClr val="bg1"/>
                    </a:solidFill>
                    <a:latin typeface="Arial" panose="020B0604020202020204" pitchFamily="34" charset="0"/>
                    <a:cs typeface="Arial" panose="020B0604020202020204" pitchFamily="34" charset="0"/>
                  </a:rPr>
                  <a:t>2</a:t>
                </a:r>
                <a:r>
                  <a:rPr lang="en-US" sz="2400" dirty="0">
                    <a:solidFill>
                      <a:schemeClr val="bg1"/>
                    </a:solidFill>
                  </a:rPr>
                  <a:t>  =</a:t>
                </a:r>
                <a:r>
                  <a:rPr lang="en-US" sz="2400" dirty="0">
                    <a:solidFill>
                      <a:schemeClr val="bg1"/>
                    </a:solidFill>
                    <a:latin typeface="Arial" panose="020B0604020202020204" pitchFamily="34" charset="0"/>
                    <a:cs typeface="Arial" panose="020B0604020202020204" pitchFamily="34" charset="0"/>
                  </a:rPr>
                  <a:t> | </a:t>
                </a:r>
                <a:r>
                  <a:rPr lang="el-GR" sz="2400" dirty="0">
                    <a:solidFill>
                      <a:schemeClr val="bg1"/>
                    </a:solidFill>
                    <a:latin typeface="Arial" panose="020B0604020202020204" pitchFamily="34" charset="0"/>
                    <a:cs typeface="Arial" panose="020B0604020202020204" pitchFamily="34" charset="0"/>
                  </a:rPr>
                  <a:t>Σ</a:t>
                </a:r>
                <a:r>
                  <a:rPr lang="en-US" sz="2400" baseline="-25000" dirty="0" err="1">
                    <a:solidFill>
                      <a:schemeClr val="bg1"/>
                    </a:solidFill>
                    <a:latin typeface="Arial" panose="020B0604020202020204" pitchFamily="34" charset="0"/>
                    <a:cs typeface="Arial" panose="020B0604020202020204" pitchFamily="34" charset="0"/>
                  </a:rPr>
                  <a:t>i</a:t>
                </a:r>
                <a:r>
                  <a:rPr lang="en-US" sz="2400" dirty="0">
                    <a:solidFill>
                      <a:schemeClr val="bg1"/>
                    </a:solidFill>
                  </a:rPr>
                  <a:t>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b="0" i="1" smtClean="0">
                            <a:solidFill>
                              <a:schemeClr val="bg1"/>
                            </a:solidFill>
                            <a:latin typeface="Cambria Math" panose="02040503050406030204" pitchFamily="18" charset="0"/>
                          </a:rPr>
                          <m:t>𝑈</m:t>
                        </m:r>
                      </m:e>
                      <m:sub>
                        <m:r>
                          <a:rPr lang="en-US" sz="2400" b="0" i="1" smtClean="0">
                            <a:solidFill>
                              <a:schemeClr val="bg1"/>
                            </a:solidFill>
                            <a:latin typeface="Cambria Math" panose="02040503050406030204" pitchFamily="18" charset="0"/>
                          </a:rPr>
                          <m:t>𝑒𝑖</m:t>
                        </m:r>
                      </m:sub>
                      <m:sup>
                        <m:r>
                          <a:rPr lang="en-US" sz="2400" b="0" i="1" smtClean="0">
                            <a:solidFill>
                              <a:schemeClr val="bg1"/>
                            </a:solidFill>
                            <a:latin typeface="Cambria Math" panose="02040503050406030204" pitchFamily="18" charset="0"/>
                          </a:rPr>
                          <m:t>2</m:t>
                        </m:r>
                      </m:sup>
                    </m:sSubSup>
                  </m:oMath>
                </a14:m>
                <a:r>
                  <a:rPr lang="en-US" sz="2400" dirty="0">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m</a:t>
                </a:r>
                <a:r>
                  <a:rPr lang="en-US" sz="2400" baseline="-25000" dirty="0">
                    <a:solidFill>
                      <a:schemeClr val="bg1"/>
                    </a:solidFill>
                    <a:latin typeface="Arial" panose="020B0604020202020204" pitchFamily="34" charset="0"/>
                    <a:cs typeface="Arial" panose="020B0604020202020204" pitchFamily="34" charset="0"/>
                  </a:rPr>
                  <a:t>i</a:t>
                </a:r>
                <a:r>
                  <a:rPr lang="en-US" sz="2400" dirty="0">
                    <a:solidFill>
                      <a:schemeClr val="bg1"/>
                    </a:solidFill>
                    <a:latin typeface="Arial" panose="020B0604020202020204" pitchFamily="34" charset="0"/>
                    <a:cs typeface="Arial" panose="020B0604020202020204" pitchFamily="34" charset="0"/>
                  </a:rPr>
                  <a:t>|</a:t>
                </a:r>
                <a:r>
                  <a:rPr lang="en-US" sz="2400" baseline="30000" dirty="0">
                    <a:solidFill>
                      <a:schemeClr val="bg1"/>
                    </a:solidFill>
                    <a:latin typeface="Arial" panose="020B0604020202020204" pitchFamily="34" charset="0"/>
                    <a:cs typeface="Arial" panose="020B0604020202020204" pitchFamily="34" charset="0"/>
                  </a:rPr>
                  <a:t>2  </a:t>
                </a:r>
                <a:r>
                  <a:rPr lang="en-US" sz="2400" dirty="0">
                    <a:solidFill>
                      <a:schemeClr val="bg1"/>
                    </a:solidFill>
                    <a:latin typeface="Arial" panose="020B0604020202020204" pitchFamily="34" charset="0"/>
                    <a:cs typeface="Arial" panose="020B0604020202020204" pitchFamily="34" charset="0"/>
                  </a:rPr>
                  <a:t> =  |</a:t>
                </a:r>
                <a:r>
                  <a:rPr lang="el-GR" sz="2400" dirty="0">
                    <a:solidFill>
                      <a:schemeClr val="bg1"/>
                    </a:solidFill>
                    <a:latin typeface="Arial" panose="020B0604020202020204" pitchFamily="34" charset="0"/>
                    <a:cs typeface="Arial" panose="020B0604020202020204" pitchFamily="34" charset="0"/>
                  </a:rPr>
                  <a:t>Σ</a:t>
                </a:r>
                <a:r>
                  <a:rPr lang="en-US" sz="2400" baseline="-25000" dirty="0" err="1">
                    <a:solidFill>
                      <a:schemeClr val="bg1"/>
                    </a:solidFill>
                    <a:latin typeface="Arial" panose="020B0604020202020204" pitchFamily="34" charset="0"/>
                    <a:cs typeface="Arial" panose="020B0604020202020204" pitchFamily="34" charset="0"/>
                  </a:rPr>
                  <a:t>i</a:t>
                </a:r>
                <a:r>
                  <a:rPr lang="en-US" sz="2400" dirty="0">
                    <a:solidFill>
                      <a:schemeClr val="bg1"/>
                    </a:solidFill>
                  </a:rPr>
                  <a:t>  </a:t>
                </a:r>
                <a14:m>
                  <m:oMath xmlns:m="http://schemas.openxmlformats.org/officeDocument/2006/math">
                    <m:sSubSup>
                      <m:sSubSupPr>
                        <m:ctrlPr>
                          <a:rPr lang="en-US" sz="2400" i="1" smtClean="0">
                            <a:solidFill>
                              <a:schemeClr val="bg1"/>
                            </a:solidFill>
                            <a:latin typeface="Cambria Math" panose="02040503050406030204" pitchFamily="18" charset="0"/>
                          </a:rPr>
                        </m:ctrlPr>
                      </m:sSubSupPr>
                      <m:e>
                        <m:r>
                          <a:rPr lang="en-US" sz="2400" b="0" i="1"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𝑈</m:t>
                        </m:r>
                      </m:e>
                      <m:sub>
                        <m:r>
                          <a:rPr lang="en-US" sz="2400" i="1">
                            <a:solidFill>
                              <a:schemeClr val="bg1"/>
                            </a:solidFill>
                            <a:latin typeface="Cambria Math" panose="02040503050406030204" pitchFamily="18" charset="0"/>
                          </a:rPr>
                          <m:t>𝑒𝑖</m:t>
                        </m:r>
                      </m:sub>
                      <m:sup>
                        <m:r>
                          <a:rPr lang="en-US" sz="2400" i="1">
                            <a:solidFill>
                              <a:schemeClr val="bg1"/>
                            </a:solidFill>
                            <a:latin typeface="Cambria Math" panose="02040503050406030204" pitchFamily="18" charset="0"/>
                          </a:rPr>
                          <m:t>2</m:t>
                        </m:r>
                      </m:sup>
                    </m:sSubSup>
                  </m:oMath>
                </a14:m>
                <a:r>
                  <a:rPr lang="en-US" sz="2400" dirty="0">
                    <a:solidFill>
                      <a:schemeClr val="bg1"/>
                    </a:solidFill>
                    <a:latin typeface="Arial" panose="020B0604020202020204" pitchFamily="34" charset="0"/>
                    <a:cs typeface="Arial" panose="020B0604020202020204" pitchFamily="34" charset="0"/>
                  </a:rPr>
                  <a:t>| e</a:t>
                </a:r>
                <a:r>
                  <a:rPr lang="el-GR" sz="2400" baseline="30000" dirty="0">
                    <a:solidFill>
                      <a:schemeClr val="bg1"/>
                    </a:solidFill>
                    <a:latin typeface="Arial" panose="020B0604020202020204" pitchFamily="34" charset="0"/>
                    <a:cs typeface="Arial" panose="020B0604020202020204" pitchFamily="34" charset="0"/>
                  </a:rPr>
                  <a:t>α</a:t>
                </a:r>
                <a:r>
                  <a:rPr lang="en-US" sz="2400" baseline="30000" dirty="0" err="1">
                    <a:solidFill>
                      <a:schemeClr val="bg1"/>
                    </a:solidFill>
                    <a:latin typeface="Arial" panose="020B0604020202020204" pitchFamily="34" charset="0"/>
                    <a:cs typeface="Arial" panose="020B0604020202020204" pitchFamily="34" charset="0"/>
                  </a:rPr>
                  <a:t>i</a:t>
                </a:r>
                <a:r>
                  <a:rPr lang="en-US" sz="2400" dirty="0">
                    <a:solidFill>
                      <a:schemeClr val="bg1"/>
                    </a:solidFill>
                    <a:latin typeface="Arial" panose="020B0604020202020204" pitchFamily="34" charset="0"/>
                    <a:cs typeface="Arial" panose="020B0604020202020204" pitchFamily="34" charset="0"/>
                  </a:rPr>
                  <a:t> m</a:t>
                </a:r>
                <a:r>
                  <a:rPr lang="en-US" sz="2400" baseline="-25000" dirty="0">
                    <a:solidFill>
                      <a:schemeClr val="bg1"/>
                    </a:solidFill>
                    <a:latin typeface="Arial" panose="020B0604020202020204" pitchFamily="34" charset="0"/>
                    <a:cs typeface="Arial" panose="020B0604020202020204" pitchFamily="34" charset="0"/>
                  </a:rPr>
                  <a:t>i</a:t>
                </a:r>
                <a:r>
                  <a:rPr lang="en-US" sz="2400" dirty="0">
                    <a:solidFill>
                      <a:schemeClr val="bg1"/>
                    </a:solidFill>
                    <a:latin typeface="Arial" panose="020B0604020202020204" pitchFamily="34" charset="0"/>
                    <a:cs typeface="Arial" panose="020B0604020202020204" pitchFamily="34" charset="0"/>
                  </a:rPr>
                  <a:t>|</a:t>
                </a:r>
                <a:r>
                  <a:rPr lang="en-US" sz="2400" baseline="30000" dirty="0">
                    <a:solidFill>
                      <a:schemeClr val="bg1"/>
                    </a:solidFill>
                    <a:latin typeface="Arial" panose="020B0604020202020204" pitchFamily="34" charset="0"/>
                    <a:cs typeface="Arial" panose="020B0604020202020204" pitchFamily="34" charset="0"/>
                  </a:rPr>
                  <a:t>2</a:t>
                </a:r>
              </a:p>
              <a:p>
                <a:endParaRPr lang="en-US" sz="2400" dirty="0">
                  <a:solidFill>
                    <a:schemeClr val="bg1"/>
                  </a:solidFill>
                  <a:latin typeface="Arial" panose="020B0604020202020204" pitchFamily="34" charset="0"/>
                  <a:cs typeface="Arial" panose="020B0604020202020204" pitchFamily="34" charset="0"/>
                </a:endParaRPr>
              </a:p>
              <a:p>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a:rPr>
                          <m:t>[</m:t>
                        </m:r>
                        <m:r>
                          <a:rPr lang="en-US" sz="2400" i="1">
                            <a:solidFill>
                              <a:schemeClr val="bg1"/>
                            </a:solidFill>
                            <a:latin typeface="Cambria Math"/>
                          </a:rPr>
                          <m:t>𝑇</m:t>
                        </m:r>
                      </m:e>
                      <m:sub>
                        <m:r>
                          <a:rPr lang="en-US" sz="2400" i="1">
                            <a:solidFill>
                              <a:schemeClr val="bg1"/>
                            </a:solidFill>
                            <a:latin typeface="Cambria Math"/>
                          </a:rPr>
                          <m:t>1/2</m:t>
                        </m:r>
                      </m:sub>
                      <m:sup>
                        <m:r>
                          <a:rPr lang="en-US" sz="2400" i="1">
                            <a:solidFill>
                              <a:schemeClr val="bg1"/>
                            </a:solidFill>
                            <a:latin typeface="Cambria Math"/>
                          </a:rPr>
                          <m:t>0</m:t>
                        </m:r>
                        <m:r>
                          <a:rPr lang="el-GR" sz="2400" i="1">
                            <a:solidFill>
                              <a:schemeClr val="bg1"/>
                            </a:solidFill>
                            <a:latin typeface="Cambria Math"/>
                          </a:rPr>
                          <m:t>𝜈</m:t>
                        </m:r>
                      </m:sup>
                    </m:sSubSup>
                    <m:r>
                      <a:rPr lang="en-US" sz="2400" i="1">
                        <a:solidFill>
                          <a:schemeClr val="bg1"/>
                        </a:solidFill>
                        <a:latin typeface="Cambria Math"/>
                      </a:rPr>
                      <m:t>]</m:t>
                    </m:r>
                  </m:oMath>
                </a14:m>
                <a:r>
                  <a:rPr lang="en-US" sz="2400" baseline="30000" dirty="0">
                    <a:solidFill>
                      <a:schemeClr val="bg1"/>
                    </a:solidFill>
                    <a:latin typeface="Arial" panose="020B0604020202020204" pitchFamily="34" charset="0"/>
                    <a:cs typeface="Arial" panose="020B0604020202020204" pitchFamily="34" charset="0"/>
                  </a:rPr>
                  <a:t>-1  </a:t>
                </a:r>
                <a:r>
                  <a:rPr lang="en-US" sz="2400" dirty="0">
                    <a:solidFill>
                      <a:schemeClr val="bg1"/>
                    </a:solidFill>
                    <a:latin typeface="Arial" panose="020B0604020202020204" pitchFamily="34" charset="0"/>
                    <a:cs typeface="Arial" panose="020B0604020202020204" pitchFamily="34" charset="0"/>
                  </a:rPr>
                  <a:t>= G</a:t>
                </a:r>
                <a:r>
                  <a:rPr lang="en-US" sz="2400" baseline="30000" dirty="0">
                    <a:solidFill>
                      <a:schemeClr val="bg1"/>
                    </a:solidFill>
                    <a:latin typeface="Arial" panose="020B0604020202020204" pitchFamily="34" charset="0"/>
                    <a:cs typeface="Arial" panose="020B0604020202020204" pitchFamily="34" charset="0"/>
                  </a:rPr>
                  <a:t>0</a:t>
                </a:r>
                <a:r>
                  <a:rPr lang="el-GR" sz="2400" baseline="30000" dirty="0">
                    <a:solidFill>
                      <a:schemeClr val="bg1"/>
                    </a:solidFill>
                    <a:latin typeface="Arial" panose="020B0604020202020204" pitchFamily="34" charset="0"/>
                    <a:cs typeface="Arial" panose="020B0604020202020204" pitchFamily="34" charset="0"/>
                  </a:rPr>
                  <a:t>ν</a:t>
                </a:r>
                <a:r>
                  <a:rPr lang="en-US" sz="2400" dirty="0">
                    <a:solidFill>
                      <a:schemeClr val="bg1"/>
                    </a:solidFill>
                    <a:latin typeface="Arial" panose="020B0604020202020204" pitchFamily="34" charset="0"/>
                    <a:cs typeface="Arial" panose="020B0604020202020204" pitchFamily="34" charset="0"/>
                  </a:rPr>
                  <a:t> (Q</a:t>
                </a:r>
                <a:r>
                  <a:rPr lang="el-GR" sz="2400" baseline="-25000" dirty="0">
                    <a:solidFill>
                      <a:schemeClr val="bg1"/>
                    </a:solidFill>
                    <a:latin typeface="Arial" panose="020B0604020202020204" pitchFamily="34" charset="0"/>
                    <a:cs typeface="Arial" panose="020B0604020202020204" pitchFamily="34" charset="0"/>
                  </a:rPr>
                  <a:t>ββ</a:t>
                </a:r>
                <a:r>
                  <a:rPr lang="en-US" sz="2400" dirty="0">
                    <a:solidFill>
                      <a:schemeClr val="bg1"/>
                    </a:solidFill>
                    <a:latin typeface="Arial" panose="020B0604020202020204" pitchFamily="34" charset="0"/>
                    <a:cs typeface="Arial" panose="020B0604020202020204" pitchFamily="34" charset="0"/>
                  </a:rPr>
                  <a:t>, Z)  (|</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a:rPr>
                          <m:t>𝑀</m:t>
                        </m:r>
                      </m:e>
                      <m:sub>
                        <m:r>
                          <m:rPr>
                            <m:sty m:val="p"/>
                          </m:rPr>
                          <a:rPr lang="el-GR" sz="2400" i="1" smtClean="0">
                            <a:solidFill>
                              <a:schemeClr val="bg1"/>
                            </a:solidFill>
                            <a:latin typeface="Cambria Math" panose="02040503050406030204" pitchFamily="18" charset="0"/>
                          </a:rPr>
                          <m:t>ν</m:t>
                        </m:r>
                      </m:sub>
                      <m:sup>
                        <m:r>
                          <a:rPr lang="en-US" sz="2400" i="1">
                            <a:solidFill>
                              <a:schemeClr val="bg1"/>
                            </a:solidFill>
                            <a:latin typeface="Cambria Math"/>
                          </a:rPr>
                          <m:t>0</m:t>
                        </m:r>
                        <m:r>
                          <a:rPr lang="el-GR" sz="2400" i="1">
                            <a:solidFill>
                              <a:schemeClr val="bg1"/>
                            </a:solidFill>
                            <a:latin typeface="Cambria Math"/>
                          </a:rPr>
                          <m:t>𝜈</m:t>
                        </m:r>
                      </m:sup>
                    </m:sSubSup>
                  </m:oMath>
                </a14:m>
                <a:r>
                  <a:rPr lang="en-US" sz="2400" dirty="0">
                    <a:solidFill>
                      <a:schemeClr val="bg1"/>
                    </a:solidFill>
                    <a:latin typeface="Arial" panose="020B0604020202020204" pitchFamily="34" charset="0"/>
                    <a:cs typeface="Arial" panose="020B0604020202020204" pitchFamily="34" charset="0"/>
                  </a:rPr>
                  <a:t>| </a:t>
                </a:r>
                <a:r>
                  <a:rPr lang="en-US" sz="2400" dirty="0">
                    <a:solidFill>
                      <a:schemeClr val="bg1"/>
                    </a:solidFill>
                  </a:rPr>
                  <a:t>&lt;</a:t>
                </a:r>
                <a:r>
                  <a:rPr lang="el-GR" sz="2400" dirty="0">
                    <a:solidFill>
                      <a:schemeClr val="bg1"/>
                    </a:solidFill>
                  </a:rPr>
                  <a:t>η</a:t>
                </a:r>
                <a:r>
                  <a:rPr lang="el-GR" sz="2400" baseline="-25000" dirty="0">
                    <a:solidFill>
                      <a:schemeClr val="bg1"/>
                    </a:solidFill>
                  </a:rPr>
                  <a:t>ν</a:t>
                </a:r>
                <a:r>
                  <a:rPr lang="en-US" sz="2400" dirty="0">
                    <a:solidFill>
                      <a:schemeClr val="bg1"/>
                    </a:solidFill>
                  </a:rPr>
                  <a:t>&gt; + </a:t>
                </a:r>
                <a:r>
                  <a:rPr lang="en-US" sz="2400" dirty="0">
                    <a:solidFill>
                      <a:schemeClr val="bg1"/>
                    </a:solidFill>
                    <a:latin typeface="Arial" panose="020B0604020202020204" pitchFamily="34" charset="0"/>
                    <a:cs typeface="Arial" panose="020B0604020202020204" pitchFamily="34" charset="0"/>
                  </a:rPr>
                  <a:t>|</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a:rPr>
                          <m:t>𝑀</m:t>
                        </m:r>
                      </m:e>
                      <m:sub>
                        <m:r>
                          <a:rPr lang="en-US" sz="2400" b="0" i="1" smtClean="0">
                            <a:solidFill>
                              <a:schemeClr val="bg1"/>
                            </a:solidFill>
                            <a:latin typeface="Cambria Math" panose="02040503050406030204" pitchFamily="18" charset="0"/>
                          </a:rPr>
                          <m:t>𝑁</m:t>
                        </m:r>
                      </m:sub>
                      <m:sup>
                        <m:r>
                          <a:rPr lang="en-US" sz="2400" i="1">
                            <a:solidFill>
                              <a:schemeClr val="bg1"/>
                            </a:solidFill>
                            <a:latin typeface="Cambria Math"/>
                          </a:rPr>
                          <m:t>0</m:t>
                        </m:r>
                        <m:r>
                          <a:rPr lang="el-GR" sz="2400" i="1">
                            <a:solidFill>
                              <a:schemeClr val="bg1"/>
                            </a:solidFill>
                            <a:latin typeface="Cambria Math"/>
                          </a:rPr>
                          <m:t>𝜈</m:t>
                        </m:r>
                      </m:sup>
                    </m:sSubSup>
                  </m:oMath>
                </a14:m>
                <a:r>
                  <a:rPr lang="en-US" sz="2400" dirty="0">
                    <a:solidFill>
                      <a:schemeClr val="bg1"/>
                    </a:solidFill>
                    <a:latin typeface="Arial" panose="020B0604020202020204" pitchFamily="34" charset="0"/>
                    <a:cs typeface="Arial" panose="020B0604020202020204" pitchFamily="34" charset="0"/>
                  </a:rPr>
                  <a:t>| </a:t>
                </a:r>
                <a:r>
                  <a:rPr lang="en-US" sz="2400" dirty="0">
                    <a:solidFill>
                      <a:schemeClr val="bg1"/>
                    </a:solidFill>
                  </a:rPr>
                  <a:t>&lt;</a:t>
                </a:r>
                <a:r>
                  <a:rPr lang="el-GR" sz="2400" dirty="0">
                    <a:solidFill>
                      <a:schemeClr val="bg1"/>
                    </a:solidFill>
                  </a:rPr>
                  <a:t>η</a:t>
                </a:r>
                <a:r>
                  <a:rPr lang="en-US" sz="2400" baseline="-25000" dirty="0">
                    <a:solidFill>
                      <a:schemeClr val="bg1"/>
                    </a:solidFill>
                  </a:rPr>
                  <a:t>N</a:t>
                </a:r>
                <a:r>
                  <a:rPr lang="en-US" sz="2400" dirty="0">
                    <a:solidFill>
                      <a:schemeClr val="bg1"/>
                    </a:solidFill>
                  </a:rPr>
                  <a:t>&gt; + </a:t>
                </a:r>
                <a:r>
                  <a:rPr lang="en-US" sz="2400" dirty="0">
                    <a:solidFill>
                      <a:schemeClr val="bg1"/>
                    </a:solidFill>
                    <a:latin typeface="Arial" panose="020B0604020202020204" pitchFamily="34" charset="0"/>
                    <a:cs typeface="Arial" panose="020B0604020202020204" pitchFamily="34" charset="0"/>
                  </a:rPr>
                  <a:t>|</a:t>
                </a:r>
                <a14:m>
                  <m:oMath xmlns:m="http://schemas.openxmlformats.org/officeDocument/2006/math">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a:rPr>
                          <m:t>𝑀</m:t>
                        </m:r>
                      </m:e>
                      <m:sub>
                        <m:r>
                          <m:rPr>
                            <m:sty m:val="p"/>
                          </m:rPr>
                          <a:rPr lang="el-GR" sz="2400" i="1" smtClean="0">
                            <a:solidFill>
                              <a:schemeClr val="bg1"/>
                            </a:solidFill>
                            <a:latin typeface="Cambria Math" panose="02040503050406030204" pitchFamily="18" charset="0"/>
                          </a:rPr>
                          <m:t>λ</m:t>
                        </m:r>
                      </m:sub>
                      <m:sup>
                        <m:r>
                          <a:rPr lang="en-US" sz="2400" i="1">
                            <a:solidFill>
                              <a:schemeClr val="bg1"/>
                            </a:solidFill>
                            <a:latin typeface="Cambria Math"/>
                          </a:rPr>
                          <m:t>0</m:t>
                        </m:r>
                        <m:r>
                          <a:rPr lang="el-GR" sz="2400" i="1">
                            <a:solidFill>
                              <a:schemeClr val="bg1"/>
                            </a:solidFill>
                            <a:latin typeface="Cambria Math"/>
                          </a:rPr>
                          <m:t>𝜈</m:t>
                        </m:r>
                      </m:sup>
                    </m:sSubSup>
                  </m:oMath>
                </a14:m>
                <a:r>
                  <a:rPr lang="en-US" sz="2400" dirty="0">
                    <a:solidFill>
                      <a:schemeClr val="bg1"/>
                    </a:solidFill>
                    <a:latin typeface="Arial" panose="020B0604020202020204" pitchFamily="34" charset="0"/>
                    <a:cs typeface="Arial" panose="020B0604020202020204" pitchFamily="34" charset="0"/>
                  </a:rPr>
                  <a:t>| </a:t>
                </a:r>
                <a:r>
                  <a:rPr lang="en-US" sz="2400" dirty="0">
                    <a:solidFill>
                      <a:schemeClr val="bg1"/>
                    </a:solidFill>
                  </a:rPr>
                  <a:t>&lt;</a:t>
                </a:r>
                <a:r>
                  <a:rPr lang="el-GR" sz="2400" dirty="0">
                    <a:solidFill>
                      <a:schemeClr val="bg1"/>
                    </a:solidFill>
                  </a:rPr>
                  <a:t>η</a:t>
                </a:r>
                <a:r>
                  <a:rPr lang="el-GR" sz="2400" baseline="-25000" dirty="0">
                    <a:solidFill>
                      <a:schemeClr val="bg1"/>
                    </a:solidFill>
                  </a:rPr>
                  <a:t>λ</a:t>
                </a:r>
                <a:r>
                  <a:rPr lang="en-US" sz="2400" dirty="0">
                    <a:solidFill>
                      <a:schemeClr val="bg1"/>
                    </a:solidFill>
                  </a:rPr>
                  <a:t>&gt;</a:t>
                </a:r>
                <a:r>
                  <a:rPr lang="en-US" sz="2400" dirty="0">
                    <a:solidFill>
                      <a:schemeClr val="bg1"/>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t>
                </a:r>
                <a14:m>
                  <m:oMath xmlns:m="http://schemas.openxmlformats.org/officeDocument/2006/math">
                    <m:sSubSup>
                      <m:sSubSupPr>
                        <m:ctrlPr>
                          <a:rPr lang="en-US" sz="2400" i="1" smtClean="0">
                            <a:solidFill>
                              <a:schemeClr val="bg1"/>
                            </a:solidFill>
                            <a:latin typeface="Cambria Math" panose="02040503050406030204" pitchFamily="18" charset="0"/>
                          </a:rPr>
                        </m:ctrlPr>
                      </m:sSubSupPr>
                      <m:e>
                        <m:r>
                          <a:rPr lang="en-US" sz="2400" i="1">
                            <a:solidFill>
                              <a:schemeClr val="bg1"/>
                            </a:solidFill>
                            <a:latin typeface="Cambria Math"/>
                          </a:rPr>
                          <m:t>𝑀</m:t>
                        </m:r>
                      </m:e>
                      <m:sub>
                        <m:r>
                          <a:rPr lang="en-US" sz="2400" b="0" i="1" smtClean="0">
                            <a:solidFill>
                              <a:schemeClr val="bg1"/>
                            </a:solidFill>
                            <a:latin typeface="Cambria Math" panose="02040503050406030204" pitchFamily="18" charset="0"/>
                          </a:rPr>
                          <m:t>𝑞</m:t>
                        </m:r>
                      </m:sub>
                      <m:sup>
                        <m:r>
                          <a:rPr lang="en-US" sz="2400" i="1">
                            <a:solidFill>
                              <a:schemeClr val="bg1"/>
                            </a:solidFill>
                            <a:latin typeface="Cambria Math"/>
                          </a:rPr>
                          <m:t>0</m:t>
                        </m:r>
                        <m:r>
                          <a:rPr lang="el-GR" sz="2400" i="1">
                            <a:solidFill>
                              <a:schemeClr val="bg1"/>
                            </a:solidFill>
                            <a:latin typeface="Cambria Math"/>
                          </a:rPr>
                          <m:t>𝜈</m:t>
                        </m:r>
                      </m:sup>
                    </m:sSubSup>
                  </m:oMath>
                </a14:m>
                <a:r>
                  <a:rPr lang="en-US" sz="2400" dirty="0">
                    <a:solidFill>
                      <a:schemeClr val="bg1"/>
                    </a:solidFill>
                    <a:latin typeface="Arial" panose="020B0604020202020204" pitchFamily="34" charset="0"/>
                    <a:cs typeface="Arial" panose="020B0604020202020204" pitchFamily="34" charset="0"/>
                  </a:rPr>
                  <a:t>| </a:t>
                </a:r>
                <a:r>
                  <a:rPr lang="en-US" sz="2400" dirty="0">
                    <a:solidFill>
                      <a:schemeClr val="bg1"/>
                    </a:solidFill>
                  </a:rPr>
                  <a:t>&lt;</a:t>
                </a:r>
                <a:r>
                  <a:rPr lang="el-GR" sz="2400" dirty="0">
                    <a:solidFill>
                      <a:schemeClr val="bg1"/>
                    </a:solidFill>
                  </a:rPr>
                  <a:t>η</a:t>
                </a:r>
                <a:r>
                  <a:rPr lang="en-US" sz="2400" baseline="-25000" dirty="0">
                    <a:solidFill>
                      <a:schemeClr val="bg1"/>
                    </a:solidFill>
                  </a:rPr>
                  <a:t>q</a:t>
                </a:r>
                <a:r>
                  <a:rPr lang="en-US" sz="2400" dirty="0">
                    <a:solidFill>
                      <a:schemeClr val="bg1"/>
                    </a:solidFill>
                  </a:rPr>
                  <a:t>&gt;)</a:t>
                </a:r>
                <a:r>
                  <a:rPr lang="en-US" sz="2400" baseline="30000" dirty="0">
                    <a:solidFill>
                      <a:schemeClr val="bg1"/>
                    </a:solidFill>
                  </a:rPr>
                  <a:t>2  </a:t>
                </a:r>
                <a:r>
                  <a:rPr lang="en-US" sz="2400" dirty="0">
                    <a:solidFill>
                      <a:schemeClr val="bg1"/>
                    </a:solidFill>
                  </a:rPr>
                  <a:t> </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Several mechanisms contributing to  0</a:t>
                </a:r>
                <a:r>
                  <a:rPr lang="el-GR" sz="2400" dirty="0">
                    <a:solidFill>
                      <a:schemeClr val="bg1"/>
                    </a:solidFill>
                    <a:latin typeface="Arial" panose="020B0604020202020204" pitchFamily="34" charset="0"/>
                    <a:cs typeface="Arial" panose="020B0604020202020204" pitchFamily="34" charset="0"/>
                  </a:rPr>
                  <a:t>νββ</a:t>
                </a:r>
                <a:r>
                  <a:rPr lang="en-US" sz="2400" dirty="0">
                    <a:solidFill>
                      <a:schemeClr val="bg1"/>
                    </a:solidFill>
                    <a:latin typeface="Arial" panose="020B0604020202020204" pitchFamily="34" charset="0"/>
                    <a:cs typeface="Arial" panose="020B0604020202020204" pitchFamily="34" charset="0"/>
                  </a:rPr>
                  <a:t> decay mode</a:t>
                </a:r>
              </a:p>
            </p:txBody>
          </p:sp>
        </mc:Choice>
        <mc:Fallback xmlns="">
          <p:sp>
            <p:nvSpPr>
              <p:cNvPr id="5" name="Rectangle 4">
                <a:extLst>
                  <a:ext uri="{FF2B5EF4-FFF2-40B4-BE49-F238E27FC236}">
                    <a16:creationId xmlns:a16="http://schemas.microsoft.com/office/drawing/2014/main" id="{5466750A-1F54-40F1-9411-D1DBEC5130A6}"/>
                  </a:ext>
                </a:extLst>
              </p:cNvPr>
              <p:cNvSpPr>
                <a:spLocks noRot="1" noChangeAspect="1" noMove="1" noResize="1" noEditPoints="1" noAdjustHandles="1" noChangeArrowheads="1" noChangeShapeType="1" noTextEdit="1"/>
              </p:cNvSpPr>
              <p:nvPr/>
            </p:nvSpPr>
            <p:spPr>
              <a:xfrm>
                <a:off x="1084520" y="1551077"/>
                <a:ext cx="11178363" cy="3587072"/>
              </a:xfrm>
              <a:prstGeom prst="rect">
                <a:avLst/>
              </a:prstGeom>
              <a:blipFill>
                <a:blip r:embed="rId3"/>
                <a:stretch>
                  <a:fillRect l="-872" t="-849" b="-2886"/>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43645615-50EA-4F69-9231-106A432EB489}"/>
              </a:ext>
            </a:extLst>
          </p:cNvPr>
          <p:cNvSpPr/>
          <p:nvPr/>
        </p:nvSpPr>
        <p:spPr>
          <a:xfrm>
            <a:off x="8188989" y="634362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199004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22098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3201"/>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333" y="2714044"/>
            <a:ext cx="4267200" cy="76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450" y="3506497"/>
            <a:ext cx="67183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0686" y="4495800"/>
            <a:ext cx="1742114" cy="42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8528" y="4332017"/>
            <a:ext cx="70866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165522"/>
            <a:ext cx="65532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3" name="Text Box 13"/>
          <p:cNvSpPr txBox="1">
            <a:spLocks noChangeArrowheads="1"/>
          </p:cNvSpPr>
          <p:nvPr/>
        </p:nvSpPr>
        <p:spPr bwMode="auto">
          <a:xfrm>
            <a:off x="1524000" y="609601"/>
            <a:ext cx="9144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Horoi, Stoica, PRC81, 024321 (2010) </a:t>
            </a:r>
          </a:p>
          <a:p>
            <a:pPr>
              <a:spcBef>
                <a:spcPct val="50000"/>
              </a:spcBef>
            </a:pPr>
            <a:r>
              <a:rPr lang="en-US" altLang="en-US" dirty="0">
                <a:solidFill>
                  <a:schemeClr val="bg1"/>
                </a:solidFill>
              </a:rPr>
              <a:t>Neacsu, Stoica, Horoi, PRC 86, 067304 (2012), Neacsu, Stoica, JPG 41, 015201 (2014)</a:t>
            </a:r>
          </a:p>
          <a:p>
            <a:pPr>
              <a:spcBef>
                <a:spcPct val="50000"/>
              </a:spcBef>
            </a:pPr>
            <a:r>
              <a:rPr lang="en-US" altLang="en-US" dirty="0">
                <a:solidFill>
                  <a:schemeClr val="bg1"/>
                </a:solidFill>
              </a:rPr>
              <a:t>Fast numerical code for computing the TBME</a:t>
            </a:r>
          </a:p>
        </p:txBody>
      </p:sp>
      <p:pic>
        <p:nvPicPr>
          <p:cNvPr id="4097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905001"/>
            <a:ext cx="80010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6019801"/>
            <a:ext cx="25908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7"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6019800"/>
            <a:ext cx="2751138"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8"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5221" y="6019801"/>
            <a:ext cx="312420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29CB0FC7-6B51-49EF-9898-585D160B045E}"/>
              </a:ext>
            </a:extLst>
          </p:cNvPr>
          <p:cNvSpPr/>
          <p:nvPr/>
        </p:nvSpPr>
        <p:spPr>
          <a:xfrm>
            <a:off x="8196933" y="6488668"/>
            <a:ext cx="3786421" cy="369332"/>
          </a:xfrm>
          <a:prstGeom prst="rect">
            <a:avLst/>
          </a:prstGeom>
        </p:spPr>
        <p:txBody>
          <a:bodyPr wrap="none">
            <a:spAutoFit/>
          </a:bodyPr>
          <a:lstStyle/>
          <a:p>
            <a:r>
              <a:rPr lang="en-US" sz="1200" dirty="0">
                <a:solidFill>
                  <a:schemeClr val="bg1"/>
                </a:solidFill>
              </a:rPr>
              <a:t>S. Stoica, NDM2018, June 29-July 4, 2018, Daejeon, Korea</a:t>
            </a:r>
            <a:r>
              <a:rPr lang="en-US" dirty="0">
                <a:solidFill>
                  <a:schemeClr val="bg1"/>
                </a:solidFill>
              </a:rPr>
              <a:t> </a:t>
            </a:r>
          </a:p>
        </p:txBody>
      </p:sp>
    </p:spTree>
    <p:extLst>
      <p:ext uri="{BB962C8B-B14F-4D97-AF65-F5344CB8AC3E}">
        <p14:creationId xmlns:p14="http://schemas.microsoft.com/office/powerpoint/2010/main" val="396414022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1551</TotalTime>
  <Words>3258</Words>
  <Application>Microsoft Office PowerPoint</Application>
  <PresentationFormat>Widescreen</PresentationFormat>
  <Paragraphs>343</Paragraphs>
  <Slides>25</Slides>
  <Notes>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0" baseType="lpstr">
      <vt:lpstr>Arabic Typesetting</vt:lpstr>
      <vt:lpstr>Arial</vt:lpstr>
      <vt:lpstr>Calibri</vt:lpstr>
      <vt:lpstr>Calibri Light</vt:lpstr>
      <vt:lpstr>Cambria</vt:lpstr>
      <vt:lpstr>Cambria Math</vt:lpstr>
      <vt:lpstr>Droid Sans</vt:lpstr>
      <vt:lpstr>French Script MT</vt:lpstr>
      <vt:lpstr>Symbol</vt:lpstr>
      <vt:lpstr>Tahoma</vt:lpstr>
      <vt:lpstr>Times New Roman</vt:lpstr>
      <vt:lpstr>Wingdings</vt:lpstr>
      <vt:lpstr>Wingdings 2</vt:lpstr>
      <vt:lpstr>Metropolitan</vt:lpstr>
      <vt:lpstr>Equation</vt:lpstr>
      <vt:lpstr>    Neutrino properties deduced from the         neutrinoless double beta decay study</vt:lpstr>
      <vt:lpstr>PowerPoint Presentation</vt:lpstr>
      <vt:lpstr>Double Beta Decay</vt:lpstr>
      <vt:lpstr>PowerPoint Presentation</vt:lpstr>
      <vt:lpstr>PowerPoint Presentation</vt:lpstr>
      <vt:lpstr>PowerPoint Presentation</vt:lpstr>
      <vt:lpstr>Uncertainties in the theoretical calculations for DBD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of LNV processes at high energy: like sign dilepton processes</vt:lpstr>
      <vt:lpstr>Results on the search of LNV processes @ LHC already published: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challenges in Double Beta Decay</dc:title>
  <dc:creator>Sabin Stoica</dc:creator>
  <cp:lastModifiedBy>Sabin Stoica</cp:lastModifiedBy>
  <cp:revision>206</cp:revision>
  <dcterms:created xsi:type="dcterms:W3CDTF">2016-06-23T10:19:23Z</dcterms:created>
  <dcterms:modified xsi:type="dcterms:W3CDTF">2018-06-29T06:04:34Z</dcterms:modified>
</cp:coreProperties>
</file>