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35" r:id="rId3"/>
    <p:sldId id="310" r:id="rId4"/>
    <p:sldId id="337" r:id="rId5"/>
    <p:sldId id="340" r:id="rId6"/>
    <p:sldId id="268" r:id="rId7"/>
    <p:sldId id="266" r:id="rId8"/>
    <p:sldId id="267" r:id="rId9"/>
    <p:sldId id="342" r:id="rId10"/>
    <p:sldId id="284" r:id="rId11"/>
    <p:sldId id="289" r:id="rId12"/>
    <p:sldId id="295" r:id="rId13"/>
    <p:sldId id="294" r:id="rId14"/>
    <p:sldId id="302" r:id="rId15"/>
    <p:sldId id="318" r:id="rId16"/>
    <p:sldId id="317" r:id="rId17"/>
    <p:sldId id="322" r:id="rId18"/>
    <p:sldId id="339" r:id="rId19"/>
    <p:sldId id="341" r:id="rId20"/>
  </p:sldIdLst>
  <p:sldSz cx="9144000" cy="6858000" type="screen4x3"/>
  <p:notesSz cx="6797675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hara Hiroaki" initials="TH" lastIdx="1" clrIdx="0">
    <p:extLst>
      <p:ext uri="{19B8F6BF-5375-455C-9EA6-DF929625EA0E}">
        <p15:presenceInfo xmlns:p15="http://schemas.microsoft.com/office/powerpoint/2012/main" userId="a9dec894da0547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B186D-0927-4621-B8A6-2AF3DD000D95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C0EA1-C757-4CCD-BEC7-02095C0E8E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75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327CE-1D8A-49F3-BC09-FA3E24E6A9F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42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DC84-6F2E-4806-8E82-B6D1D26C6F93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87C7-6CA9-454E-8D19-D3DF45E4F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99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DC84-6F2E-4806-8E82-B6D1D26C6F93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87C7-6CA9-454E-8D19-D3DF45E4F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02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DC84-6F2E-4806-8E82-B6D1D26C6F93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87C7-6CA9-454E-8D19-D3DF45E4F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56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DC84-6F2E-4806-8E82-B6D1D26C6F93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87C7-6CA9-454E-8D19-D3DF45E4F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93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DC84-6F2E-4806-8E82-B6D1D26C6F93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87C7-6CA9-454E-8D19-D3DF45E4F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18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DC84-6F2E-4806-8E82-B6D1D26C6F93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87C7-6CA9-454E-8D19-D3DF45E4F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45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DC84-6F2E-4806-8E82-B6D1D26C6F93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87C7-6CA9-454E-8D19-D3DF45E4F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15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DC84-6F2E-4806-8E82-B6D1D26C6F93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87C7-6CA9-454E-8D19-D3DF45E4F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37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DC84-6F2E-4806-8E82-B6D1D26C6F93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87C7-6CA9-454E-8D19-D3DF45E4F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52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DC84-6F2E-4806-8E82-B6D1D26C6F93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87C7-6CA9-454E-8D19-D3DF45E4F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90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DC84-6F2E-4806-8E82-B6D1D26C6F93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87C7-6CA9-454E-8D19-D3DF45E4F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25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8DC84-6F2E-4806-8E82-B6D1D26C6F93}" type="datetimeFigureOut">
              <a:rPr kumimoji="1" lang="ja-JP" altLang="en-US" smtClean="0"/>
              <a:t>2018/8/28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87C7-6CA9-454E-8D19-D3DF45E4F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1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16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2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530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53.png"/><Relationship Id="rId7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Self-</a:t>
            </a:r>
            <a:r>
              <a:rPr lang="en-US" altLang="ja-JP" dirty="0" err="1"/>
              <a:t>anisotropizing</a:t>
            </a:r>
            <a:r>
              <a:rPr lang="en-US" altLang="ja-JP" dirty="0"/>
              <a:t> </a:t>
            </a:r>
            <a:r>
              <a:rPr lang="en-US" altLang="ja-JP" dirty="0" smtClean="0"/>
              <a:t>universe</a:t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r>
              <a:rPr lang="en-US" altLang="ja-JP" dirty="0"/>
              <a:t>in </a:t>
            </a:r>
            <a:r>
              <a:rPr lang="en-US" altLang="ja-JP" dirty="0" err="1"/>
              <a:t>Horndeski</a:t>
            </a:r>
            <a:r>
              <a:rPr lang="en-US" altLang="ja-JP" dirty="0"/>
              <a:t> theory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93815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Hiroaki W. H. Tahara</a:t>
            </a:r>
          </a:p>
          <a:p>
            <a:r>
              <a:rPr lang="en-US" altLang="ja-JP" dirty="0" smtClean="0"/>
              <a:t>RESCEU, U Tokyo</a:t>
            </a:r>
          </a:p>
          <a:p>
            <a:r>
              <a:rPr kumimoji="1" lang="en-US" altLang="ja-JP" dirty="0" smtClean="0"/>
              <a:t>2018-08-30</a:t>
            </a:r>
            <a:endParaRPr kumimoji="1" lang="en-US" altLang="ja-JP" dirty="0" smtClean="0"/>
          </a:p>
          <a:p>
            <a:r>
              <a:rPr lang="en-US" altLang="ja-JP" dirty="0" smtClean="0"/>
              <a:t>COSMO-18@</a:t>
            </a:r>
            <a:r>
              <a:rPr lang="en-US" altLang="ja-JP" dirty="0" smtClean="0"/>
              <a:t>IBS,</a:t>
            </a:r>
            <a:r>
              <a:rPr lang="ja-JP" altLang="en-US" dirty="0"/>
              <a:t> </a:t>
            </a:r>
            <a:r>
              <a:rPr lang="en-US" altLang="ja-JP" dirty="0" smtClean="0"/>
              <a:t>Daejeon, Korea</a:t>
            </a:r>
            <a:endParaRPr kumimoji="1" lang="ja-JP" altLang="en-US" dirty="0"/>
          </a:p>
        </p:txBody>
      </p:sp>
      <p:pic>
        <p:nvPicPr>
          <p:cNvPr id="1026" name="Picture 2" descr="adr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13" y="5434677"/>
            <a:ext cx="1133836" cy="11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375133" y="5632263"/>
            <a:ext cx="6061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ja-JP" dirty="0"/>
              <a:t>HWHT, </a:t>
            </a:r>
            <a:r>
              <a:rPr lang="en-US" altLang="ja-JP" dirty="0" err="1" smtClean="0"/>
              <a:t>S.Nishi</a:t>
            </a:r>
            <a:r>
              <a:rPr lang="en-US" altLang="ja-JP" dirty="0"/>
              <a:t>, </a:t>
            </a:r>
            <a:r>
              <a:rPr lang="en-US" altLang="ja-JP" dirty="0" err="1"/>
              <a:t>T.Kobayashi</a:t>
            </a:r>
            <a:r>
              <a:rPr lang="en-US" altLang="ja-JP" dirty="0"/>
              <a:t>, </a:t>
            </a:r>
            <a:r>
              <a:rPr lang="en-US" altLang="ja-JP" dirty="0" err="1" smtClean="0"/>
              <a:t>J.Yokoyama</a:t>
            </a:r>
            <a:r>
              <a:rPr lang="en-US" altLang="ja-JP" dirty="0" smtClean="0"/>
              <a:t>, JCAP07(2018)058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26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06" y="2378359"/>
            <a:ext cx="8640035" cy="272412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0493" y="483790"/>
            <a:ext cx="8431462" cy="994172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>
                <a:latin typeface="+mj-ea"/>
              </a:rPr>
              <a:t>Horndeski</a:t>
            </a:r>
            <a:r>
              <a:rPr kumimoji="1" lang="en-US" altLang="ja-JP" dirty="0" smtClean="0">
                <a:latin typeface="+mj-ea"/>
              </a:rPr>
              <a:t> </a:t>
            </a:r>
            <a:r>
              <a:rPr kumimoji="1" lang="en-US" altLang="ja-JP" dirty="0" smtClean="0">
                <a:latin typeface="+mj-ea"/>
              </a:rPr>
              <a:t>action</a:t>
            </a:r>
            <a:endParaRPr kumimoji="1" lang="ja-JP" altLang="en-US" dirty="0">
              <a:latin typeface="+mj-ea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927100" y="5903442"/>
            <a:ext cx="7434436" cy="461665"/>
            <a:chOff x="2867763" y="2781844"/>
            <a:chExt cx="8597211" cy="356261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8033370" y="2781844"/>
              <a:ext cx="3431604" cy="356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+mn-ea"/>
                </a:rPr>
                <a:t>: arbitrary functions</a:t>
              </a:r>
              <a:endParaRPr lang="ja-JP" altLang="en-US" sz="2400" dirty="0">
                <a:latin typeface="+mn-ea"/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7763" y="2817609"/>
              <a:ext cx="4901253" cy="268687"/>
            </a:xfrm>
            <a:prstGeom prst="rect">
              <a:avLst/>
            </a:prstGeom>
          </p:spPr>
        </p:pic>
      </p:grpSp>
      <p:grpSp>
        <p:nvGrpSpPr>
          <p:cNvPr id="15" name="グループ化 14"/>
          <p:cNvGrpSpPr/>
          <p:nvPr/>
        </p:nvGrpSpPr>
        <p:grpSpPr>
          <a:xfrm>
            <a:off x="927100" y="5313486"/>
            <a:ext cx="5814666" cy="461665"/>
            <a:chOff x="5695321" y="3054064"/>
            <a:chExt cx="6724101" cy="356261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8088764" y="3054064"/>
              <a:ext cx="4330658" cy="356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+mn-ea"/>
                </a:rPr>
                <a:t>: a canonical kinetic term</a:t>
              </a:r>
              <a:endParaRPr lang="ja-JP" altLang="en-US" sz="2400" dirty="0">
                <a:latin typeface="+mn-ea"/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5321" y="3091910"/>
              <a:ext cx="2073698" cy="312876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484700" y="1336521"/>
            <a:ext cx="854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The most general single-field scalar-tensor </a:t>
            </a:r>
            <a:r>
              <a:rPr lang="en-US" altLang="ja-JP" dirty="0" smtClean="0">
                <a:latin typeface="+mn-ea"/>
              </a:rPr>
              <a:t>theory with </a:t>
            </a:r>
            <a:r>
              <a:rPr lang="en-US" altLang="ja-JP" dirty="0">
                <a:latin typeface="+mn-ea"/>
              </a:rPr>
              <a:t>the second-order </a:t>
            </a:r>
            <a:r>
              <a:rPr lang="en-US" altLang="ja-JP" dirty="0" err="1">
                <a:latin typeface="+mn-ea"/>
              </a:rPr>
              <a:t>EoM</a:t>
            </a:r>
            <a:r>
              <a:rPr lang="en-US" altLang="ja-JP" dirty="0">
                <a:latin typeface="+mn-ea"/>
              </a:rPr>
              <a:t>.</a:t>
            </a:r>
            <a:endParaRPr lang="ja-JP" altLang="en-US" dirty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62224" y="2127697"/>
            <a:ext cx="290175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ea"/>
              </a:rPr>
              <a:t>Feature: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+mn-ea"/>
              </a:rPr>
              <a:t>No </a:t>
            </a:r>
            <a:r>
              <a:rPr lang="en-US" altLang="ja-JP" dirty="0" err="1" smtClean="0">
                <a:latin typeface="+mn-ea"/>
              </a:rPr>
              <a:t>Ostrogradsky</a:t>
            </a:r>
            <a:r>
              <a:rPr lang="en-US" altLang="ja-JP" dirty="0" smtClean="0">
                <a:latin typeface="+mn-ea"/>
              </a:rPr>
              <a:t> ghost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+mn-ea"/>
              </a:rPr>
              <a:t>4 functional DOF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54797" y="978204"/>
            <a:ext cx="4400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>
                <a:latin typeface="+mn-ea"/>
              </a:rPr>
              <a:t>Horndeski</a:t>
            </a:r>
            <a:r>
              <a:rPr lang="en-US" altLang="ja-JP" sz="1400" dirty="0">
                <a:latin typeface="+mn-ea"/>
              </a:rPr>
              <a:t> 1974, </a:t>
            </a:r>
            <a:r>
              <a:rPr kumimoji="1" lang="en-US" altLang="ja-JP" sz="1400" dirty="0" err="1" smtClean="0">
                <a:latin typeface="+mn-ea"/>
              </a:rPr>
              <a:t>Deffayet</a:t>
            </a:r>
            <a:r>
              <a:rPr lang="en-US" altLang="ja-JP" sz="1400" dirty="0" smtClean="0">
                <a:latin typeface="+mn-ea"/>
              </a:rPr>
              <a:t>+ 2011, </a:t>
            </a:r>
            <a:r>
              <a:rPr kumimoji="1" lang="en-US" altLang="ja-JP" sz="1400" dirty="0" smtClean="0">
                <a:latin typeface="+mn-ea"/>
              </a:rPr>
              <a:t>Kobayashi+ 2011</a:t>
            </a:r>
            <a:endParaRPr kumimoji="1" lang="ja-JP" altLang="en-US" sz="1400" dirty="0">
              <a:latin typeface="+mn-ea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58" y="5949788"/>
            <a:ext cx="336780" cy="317691"/>
          </a:xfrm>
          <a:prstGeom prst="rect">
            <a:avLst/>
          </a:prstGeom>
        </p:spPr>
      </p:pic>
      <p:sp>
        <p:nvSpPr>
          <p:cNvPr id="7" name="線吹き出し 1 (枠付き) 6"/>
          <p:cNvSpPr/>
          <p:nvPr/>
        </p:nvSpPr>
        <p:spPr>
          <a:xfrm>
            <a:off x="6146275" y="3472871"/>
            <a:ext cx="1572509" cy="756260"/>
          </a:xfrm>
          <a:prstGeom prst="borderCallout1">
            <a:avLst>
              <a:gd name="adj1" fmla="val 114511"/>
              <a:gd name="adj2" fmla="val 1436"/>
              <a:gd name="adj3" fmla="val 155061"/>
              <a:gd name="adj4" fmla="val -1225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844" y="3591541"/>
            <a:ext cx="1191369" cy="5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ea"/>
              </a:rPr>
              <a:t>Horndeski</a:t>
            </a:r>
            <a:r>
              <a:rPr kumimoji="1" lang="en-US" altLang="ja-JP" dirty="0" smtClean="0">
                <a:latin typeface="+mj-ea"/>
              </a:rPr>
              <a:t> theory includes: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+mn-ea"/>
              </a:rPr>
              <a:t>General relativity</a:t>
            </a:r>
          </a:p>
          <a:p>
            <a:endParaRPr lang="en-US" altLang="ja-JP" dirty="0" smtClean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r>
              <a:rPr lang="en-US" altLang="ja-JP" dirty="0" smtClean="0">
                <a:latin typeface="+mn-ea"/>
              </a:rPr>
              <a:t>Brans-</a:t>
            </a:r>
            <a:r>
              <a:rPr lang="en-US" altLang="ja-JP" dirty="0" err="1" smtClean="0">
                <a:latin typeface="+mn-ea"/>
              </a:rPr>
              <a:t>Dicke</a:t>
            </a:r>
            <a:r>
              <a:rPr lang="en-US" altLang="ja-JP" dirty="0" smtClean="0">
                <a:latin typeface="+mn-ea"/>
              </a:rPr>
              <a:t> gravity</a:t>
            </a:r>
          </a:p>
          <a:p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kumimoji="1" lang="en-US" altLang="ja-JP" dirty="0" smtClean="0">
              <a:latin typeface="+mn-ea"/>
            </a:endParaRPr>
          </a:p>
          <a:p>
            <a:r>
              <a:rPr lang="en-US" altLang="ja-JP" dirty="0" err="1" smtClean="0">
                <a:latin typeface="+mn-ea"/>
              </a:rPr>
              <a:t>Kaluza</a:t>
            </a:r>
            <a:r>
              <a:rPr lang="en-US" altLang="ja-JP" dirty="0" smtClean="0">
                <a:latin typeface="+mn-ea"/>
              </a:rPr>
              <a:t>-Klein compactification 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of higher-dimensional Lovelock gravity</a:t>
            </a:r>
            <a:endParaRPr kumimoji="1"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en-US" altLang="ja-JP" dirty="0">
                <a:latin typeface="+mn-ea"/>
              </a:rPr>
              <a:t> </a:t>
            </a:r>
            <a:endParaRPr kumimoji="1" lang="en-US" altLang="ja-JP" dirty="0" smtClean="0">
              <a:latin typeface="+mn-ea"/>
            </a:endParaRPr>
          </a:p>
          <a:p>
            <a:pPr marL="0" indent="0">
              <a:buNone/>
            </a:pPr>
            <a:endParaRPr kumimoji="1" lang="en-US" altLang="ja-JP" dirty="0" smtClean="0">
              <a:latin typeface="+mn-ea"/>
            </a:endParaRPr>
          </a:p>
          <a:p>
            <a:endParaRPr kumimoji="1" lang="en-US" altLang="ja-JP" dirty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endParaRPr kumimoji="1" lang="en-US" altLang="ja-JP" dirty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endParaRPr kumimoji="1" lang="en-US" altLang="ja-JP" dirty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  <a:p>
            <a:endParaRPr kumimoji="1" lang="ja-JP" altLang="en-US" dirty="0">
              <a:latin typeface="+mn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92" y="3892232"/>
            <a:ext cx="6887100" cy="89915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92" y="2344075"/>
            <a:ext cx="3620446" cy="75983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92" y="5953923"/>
            <a:ext cx="1199975" cy="4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Behavior of anisotropies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68520"/>
            <a:ext cx="7886700" cy="46473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7050" y="1587500"/>
            <a:ext cx="3740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start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with </a:t>
            </a:r>
            <a:r>
              <a:rPr lang="en-US" altLang="ja-JP" sz="2400" dirty="0" err="1" smtClean="0"/>
              <a:t>Kasner</a:t>
            </a:r>
            <a:r>
              <a:rPr kumimoji="1" lang="en-US" altLang="ja-JP" sz="2400" dirty="0" smtClean="0"/>
              <a:t> metric</a:t>
            </a:r>
            <a:r>
              <a:rPr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746" y="2806666"/>
            <a:ext cx="6240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Substituting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this in the </a:t>
            </a:r>
            <a:r>
              <a:rPr kumimoji="1" lang="en-US" altLang="ja-JP" sz="2400" dirty="0" err="1" smtClean="0"/>
              <a:t>Horndeski</a:t>
            </a:r>
            <a:r>
              <a:rPr kumimoji="1" lang="en-US" altLang="ja-JP" sz="2400" dirty="0" smtClean="0"/>
              <a:t> action, we get: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7050" y="4512472"/>
            <a:ext cx="625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 seen, it has β±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only as</a:t>
            </a:r>
            <a:r>
              <a:rPr kumimoji="1" lang="ja-JP" altLang="en-US" sz="2400" dirty="0" smtClean="0"/>
              <a:t> </a:t>
            </a:r>
            <a:r>
              <a:rPr lang="en-US" altLang="ja-JP" sz="2400" dirty="0" smtClean="0"/>
              <a:t>their time derivatives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70" y="6295601"/>
            <a:ext cx="4518024" cy="38271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86" y="5020872"/>
            <a:ext cx="4471725" cy="1163231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046602" y="6308984"/>
            <a:ext cx="81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3" y="3376335"/>
            <a:ext cx="8382433" cy="11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83" y="1601448"/>
            <a:ext cx="5199729" cy="13526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Conservation of momenta of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2704750" y="2921781"/>
            <a:ext cx="2880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704750" y="2256235"/>
            <a:ext cx="33302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704750" y="2993060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As a(t) </a:t>
            </a:r>
            <a:r>
              <a:rPr lang="en-US" altLang="ja-JP" sz="2000" dirty="0" err="1" smtClean="0">
                <a:solidFill>
                  <a:srgbClr val="C00000"/>
                </a:solidFill>
              </a:rPr>
              <a:t>increses</a:t>
            </a:r>
            <a:r>
              <a:rPr lang="en-US" altLang="ja-JP" sz="2000" dirty="0" smtClean="0">
                <a:solidFill>
                  <a:srgbClr val="C00000"/>
                </a:solidFill>
              </a:rPr>
              <a:t>, these approach zero.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0559" y="3405476"/>
            <a:ext cx="5177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ja-JP" altLang="en-US" sz="2400" dirty="0" smtClean="0"/>
              <a:t>→ </a:t>
            </a:r>
            <a:r>
              <a:rPr lang="en-US" altLang="ja-JP" sz="2400" dirty="0" smtClean="0"/>
              <a:t>[ </a:t>
            </a:r>
            <a:r>
              <a:rPr lang="en-US" altLang="ja-JP" sz="2400" dirty="0"/>
              <a:t>… ]=0 gives the position of attractor</a:t>
            </a:r>
            <a:r>
              <a:rPr lang="en-US" altLang="ja-JP" sz="2400" dirty="0" smtClean="0"/>
              <a:t>.</a:t>
            </a:r>
            <a:endParaRPr lang="en-US" altLang="ja-JP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6066" y="4107697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i</a:t>
            </a:r>
            <a:r>
              <a:rPr kumimoji="1" lang="en-US" altLang="ja-JP" sz="2400" dirty="0" smtClean="0"/>
              <a:t>) G5X=0 (or GR)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96066" y="532852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(ii) G5X</a:t>
            </a:r>
            <a:r>
              <a:rPr kumimoji="1" lang="ja-JP" altLang="en-US" sz="2400" dirty="0" smtClean="0"/>
              <a:t>≠</a:t>
            </a:r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59" y="4667944"/>
            <a:ext cx="2234404" cy="52969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36" y="5826375"/>
            <a:ext cx="1701121" cy="71330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59" y="5912905"/>
            <a:ext cx="5816745" cy="537433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99" y="694792"/>
            <a:ext cx="754352" cy="66623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85" y="4569362"/>
            <a:ext cx="1550109" cy="62525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572000" y="4711147"/>
            <a:ext cx="50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c.f.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54406" y="471114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n GR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44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Evolution of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24365" y="1696607"/>
            <a:ext cx="2258952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G5X</a:t>
            </a:r>
            <a:r>
              <a:rPr kumimoji="1" lang="en-US" altLang="ja-JP" sz="2800" dirty="0" smtClean="0"/>
              <a:t>=0 (or GR)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28599" y="1690689"/>
            <a:ext cx="1141659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G5X</a:t>
            </a:r>
            <a:r>
              <a:rPr lang="ja-JP" altLang="en-US" sz="2800" dirty="0" smtClean="0"/>
              <a:t>≠</a:t>
            </a:r>
            <a:r>
              <a:rPr lang="en-US" altLang="ja-JP" sz="2800" dirty="0" smtClean="0"/>
              <a:t>0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36" y="483461"/>
            <a:ext cx="914175" cy="9150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14" y="2422340"/>
            <a:ext cx="3151755" cy="3240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58" y="2422340"/>
            <a:ext cx="3151751" cy="3240000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 flipH="1">
            <a:off x="7422776" y="3119718"/>
            <a:ext cx="0" cy="137697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543428" y="3549897"/>
                <a:ext cx="6149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sz="3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428" y="3549897"/>
                <a:ext cx="61497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81" y="1491229"/>
            <a:ext cx="2092322" cy="877335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779938" y="6071808"/>
            <a:ext cx="3918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can draw trajectories with</a:t>
            </a:r>
            <a:endParaRPr kumimoji="1" lang="ja-JP" altLang="en-US" sz="2400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58" y="5907749"/>
            <a:ext cx="3586550" cy="7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 fix the triangle in a phase space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normalize         :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26" y="1690689"/>
            <a:ext cx="602495" cy="6030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36" y="4142359"/>
            <a:ext cx="2115769" cy="7474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01" y="5174029"/>
            <a:ext cx="1948047" cy="7749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2" y="5211246"/>
            <a:ext cx="3362284" cy="83059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72" y="2698906"/>
            <a:ext cx="5199729" cy="1352607"/>
          </a:xfrm>
          <a:prstGeom prst="rect">
            <a:avLst/>
          </a:prstGeom>
        </p:spPr>
      </p:pic>
      <p:sp>
        <p:nvSpPr>
          <p:cNvPr id="11" name="下矢印 10"/>
          <p:cNvSpPr/>
          <p:nvPr/>
        </p:nvSpPr>
        <p:spPr>
          <a:xfrm>
            <a:off x="1678193" y="4051513"/>
            <a:ext cx="484632" cy="97840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97847" y="5376838"/>
            <a:ext cx="84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 smtClean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86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Evolution of 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35599" y="1893504"/>
            <a:ext cx="5082388" cy="4896000"/>
            <a:chOff x="35599" y="1893504"/>
            <a:chExt cx="5082388" cy="489600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99" y="1893504"/>
              <a:ext cx="5082388" cy="4896000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/>
          </p:nvGrpSpPr>
          <p:grpSpPr>
            <a:xfrm>
              <a:off x="680900" y="3396897"/>
              <a:ext cx="4188419" cy="2514383"/>
              <a:chOff x="960161" y="3123031"/>
              <a:chExt cx="3123185" cy="1878825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960161" y="4447858"/>
                <a:ext cx="1606401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altLang="ja-JP" sz="2400" dirty="0">
                    <a:solidFill>
                      <a:srgbClr val="C00000"/>
                    </a:solidFill>
                  </a:rPr>
                  <a:t>Anisotropic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altLang="ja-JP" sz="2400" dirty="0" smtClean="0">
                    <a:solidFill>
                      <a:srgbClr val="C00000"/>
                    </a:solidFill>
                  </a:rPr>
                  <a:t>attractors</a:t>
                </a:r>
                <a:endParaRPr lang="ja-JP" altLang="en-US" sz="24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9" name="直線コネクタ 8"/>
              <p:cNvCxnSpPr>
                <a:endCxn id="11" idx="1"/>
              </p:cNvCxnSpPr>
              <p:nvPr/>
            </p:nvCxnSpPr>
            <p:spPr>
              <a:xfrm flipV="1">
                <a:off x="2730588" y="3330014"/>
                <a:ext cx="374802" cy="20698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>
                <a:stCxn id="8" idx="0"/>
              </p:cNvCxnSpPr>
              <p:nvPr/>
            </p:nvCxnSpPr>
            <p:spPr>
              <a:xfrm flipV="1">
                <a:off x="1763362" y="3679566"/>
                <a:ext cx="108908" cy="76829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テキスト ボックス 10"/>
              <p:cNvSpPr txBox="1"/>
              <p:nvPr/>
            </p:nvSpPr>
            <p:spPr>
              <a:xfrm>
                <a:off x="3105390" y="3123031"/>
                <a:ext cx="977956" cy="41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altLang="ja-JP" sz="2400" dirty="0">
                    <a:solidFill>
                      <a:srgbClr val="C00000"/>
                    </a:solidFill>
                  </a:rPr>
                  <a:t>Isotropic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US" altLang="ja-JP" sz="2400" dirty="0">
                    <a:solidFill>
                      <a:srgbClr val="C00000"/>
                    </a:solidFill>
                  </a:rPr>
                  <a:t>attractor</a:t>
                </a:r>
                <a:endParaRPr lang="ja-JP" altLang="en-US" sz="24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4" name="テキスト ボックス 13"/>
          <p:cNvSpPr txBox="1"/>
          <p:nvPr/>
        </p:nvSpPr>
        <p:spPr>
          <a:xfrm>
            <a:off x="1187220" y="1718676"/>
            <a:ext cx="11416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G5X</a:t>
            </a:r>
            <a:r>
              <a:rPr lang="ja-JP" altLang="en-US" sz="2800" dirty="0" smtClean="0"/>
              <a:t>≠</a:t>
            </a:r>
            <a:r>
              <a:rPr lang="en-US" altLang="ja-JP" sz="2800" dirty="0" smtClean="0"/>
              <a:t>0</a:t>
            </a:r>
            <a:endParaRPr kumimoji="1" lang="ja-JP" altLang="en-US" sz="28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59" y="2066800"/>
            <a:ext cx="1948047" cy="7749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74159" y="3933606"/>
            <a:ext cx="25442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Inside of the circle</a:t>
            </a:r>
          </a:p>
          <a:p>
            <a:r>
              <a:rPr lang="ja-JP" altLang="en-US" dirty="0"/>
              <a:t>  →  </a:t>
            </a:r>
            <a:r>
              <a:rPr lang="en-US" altLang="ja-JP" dirty="0"/>
              <a:t>Isotropic attractor</a:t>
            </a:r>
            <a:endParaRPr lang="ja-JP" altLang="en-US" dirty="0"/>
          </a:p>
          <a:p>
            <a:endParaRPr lang="en-US" altLang="ja-JP" dirty="0"/>
          </a:p>
          <a:p>
            <a:r>
              <a:rPr lang="en-US" altLang="ja-JP" dirty="0" smtClean="0"/>
              <a:t>Outside of the circle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 →  </a:t>
            </a:r>
            <a:r>
              <a:rPr lang="en-US" altLang="ja-JP" dirty="0" smtClean="0"/>
              <a:t>Anisotropic attractor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5310976" y="3187623"/>
                <a:ext cx="1876347" cy="40011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/>
                  <a:t>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ja-JP" altLang="en-US" sz="2000" dirty="0"/>
                  <a:t> </a:t>
                </a:r>
                <a:r>
                  <a:rPr lang="en-US" altLang="ja-JP" sz="2000" dirty="0"/>
                  <a:t>increases:</a:t>
                </a: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976" y="3187623"/>
                <a:ext cx="1876347" cy="400110"/>
              </a:xfrm>
              <a:prstGeom prst="rect">
                <a:avLst/>
              </a:prstGeom>
              <a:blipFill>
                <a:blip r:embed="rId4"/>
                <a:stretch>
                  <a:fillRect l="-2903" t="-7353" r="-1935" b="-2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08" y="714312"/>
            <a:ext cx="777523" cy="6144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374159" y="5588114"/>
            <a:ext cx="30428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ea"/>
              </a:rPr>
              <a:t>We call such solutions</a:t>
            </a:r>
          </a:p>
          <a:p>
            <a:r>
              <a:rPr lang="en-US" altLang="ja-JP" dirty="0" smtClean="0">
                <a:latin typeface="+mj-ea"/>
              </a:rPr>
              <a:t>“self-</a:t>
            </a:r>
            <a:r>
              <a:rPr lang="en-US" altLang="ja-JP" dirty="0" err="1" smtClean="0">
                <a:latin typeface="+mj-ea"/>
              </a:rPr>
              <a:t>anisotropizing</a:t>
            </a:r>
            <a:r>
              <a:rPr lang="en-US" altLang="ja-JP" dirty="0" smtClean="0">
                <a:latin typeface="+mj-ea"/>
              </a:rPr>
              <a:t> universe”</a:t>
            </a:r>
            <a:endParaRPr lang="en-US" altLang="ja-JP" dirty="0">
              <a:latin typeface="+mj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35331" y="6408443"/>
            <a:ext cx="4821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This might challenge the robustness of inflation?</a:t>
            </a:r>
          </a:p>
        </p:txBody>
      </p:sp>
    </p:spTree>
    <p:extLst>
      <p:ext uri="{BB962C8B-B14F-4D97-AF65-F5344CB8AC3E}">
        <p14:creationId xmlns:p14="http://schemas.microsoft.com/office/powerpoint/2010/main" val="26295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915" y="1373925"/>
            <a:ext cx="5082388" cy="4896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Aniso</a:t>
            </a:r>
            <a:r>
              <a:rPr lang="en-US" altLang="ja-JP" dirty="0" smtClean="0"/>
              <a:t>tropic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a</a:t>
            </a:r>
            <a:r>
              <a:rPr kumimoji="1" lang="en-US" altLang="ja-JP" dirty="0" smtClean="0"/>
              <a:t>ttractors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39" y="1537135"/>
            <a:ext cx="1634311" cy="16379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32" y="4076201"/>
            <a:ext cx="1548923" cy="133328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8" y="2634259"/>
            <a:ext cx="1557331" cy="171894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6" y="4955928"/>
            <a:ext cx="1445546" cy="14143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426249" y="4955928"/>
            <a:ext cx="63671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Iso</a:t>
            </a:r>
            <a:r>
              <a:rPr lang="en-US" altLang="ja-JP" dirty="0" smtClean="0"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.</a:t>
            </a:r>
            <a:endParaRPr kumimoji="1" lang="ja-JP" altLang="en-US" dirty="0">
              <a:latin typeface="AR P浪漫明朝体U" panose="02020A00000000000000" pitchFamily="18" charset="-128"/>
              <a:ea typeface="AR P浪漫明朝体U" panose="02020A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95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 example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329" y="296326"/>
            <a:ext cx="4053078" cy="55241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071307"/>
            <a:ext cx="3026831" cy="40671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570155"/>
            <a:ext cx="4047712" cy="77654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654399"/>
            <a:ext cx="3886200" cy="22804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8424" y="5889269"/>
            <a:ext cx="2734056" cy="54186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32" y="4190141"/>
            <a:ext cx="2665655" cy="256789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40" y="5056342"/>
            <a:ext cx="1797950" cy="7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ea"/>
              </a:rPr>
              <a:t>Conclusion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+mn-ea"/>
              </a:rPr>
              <a:t>A positive cosmological constant </a:t>
            </a:r>
            <a:r>
              <a:rPr lang="en-US" altLang="ja-JP" dirty="0" err="1" smtClean="0">
                <a:latin typeface="+mn-ea"/>
              </a:rPr>
              <a:t>isotropizes</a:t>
            </a:r>
            <a:r>
              <a:rPr lang="en-US" altLang="ja-JP" dirty="0" smtClean="0">
                <a:latin typeface="+mn-ea"/>
              </a:rPr>
              <a:t> homogeneous universes in GR.</a:t>
            </a:r>
          </a:p>
          <a:p>
            <a:pPr lvl="1"/>
            <a:endParaRPr kumimoji="1" lang="en-US" altLang="ja-JP" dirty="0" smtClean="0">
              <a:latin typeface="+mn-ea"/>
            </a:endParaRPr>
          </a:p>
          <a:p>
            <a:r>
              <a:rPr kumimoji="1" lang="en-US" altLang="ja-JP" dirty="0" smtClean="0">
                <a:latin typeface="+mn-ea"/>
              </a:rPr>
              <a:t>G5X changes the dynamics of </a:t>
            </a:r>
            <a:r>
              <a:rPr kumimoji="1" lang="en-US" altLang="ja-JP" dirty="0" err="1" smtClean="0">
                <a:latin typeface="+mn-ea"/>
              </a:rPr>
              <a:t>spacetime</a:t>
            </a:r>
            <a:r>
              <a:rPr lang="en-US" altLang="ja-JP" dirty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and the anisotropic attractors emerge.</a:t>
            </a:r>
          </a:p>
          <a:p>
            <a:pPr lvl="1"/>
            <a:r>
              <a:rPr lang="en-US" altLang="ja-JP" dirty="0" smtClean="0">
                <a:latin typeface="+mn-ea"/>
              </a:rPr>
              <a:t>For example, slow-roll inflation can satisfy the condition to approach attractors.</a:t>
            </a:r>
          </a:p>
          <a:p>
            <a:pPr marL="914400" lvl="2" indent="0">
              <a:buNone/>
            </a:pPr>
            <a:r>
              <a:rPr lang="ja-JP" altLang="en-US" dirty="0" smtClean="0">
                <a:latin typeface="+mn-ea"/>
              </a:rPr>
              <a:t>→ </a:t>
            </a:r>
            <a:r>
              <a:rPr lang="en-US" altLang="ja-JP" dirty="0">
                <a:latin typeface="+mn-ea"/>
              </a:rPr>
              <a:t>A</a:t>
            </a:r>
            <a:r>
              <a:rPr lang="en-US" altLang="ja-JP" dirty="0" smtClean="0">
                <a:latin typeface="+mn-ea"/>
              </a:rPr>
              <a:t>nisotropic inflation</a:t>
            </a:r>
          </a:p>
          <a:p>
            <a:pPr lvl="1"/>
            <a:r>
              <a:rPr lang="en-US" altLang="ja-JP" dirty="0" smtClean="0">
                <a:latin typeface="+mn-ea"/>
              </a:rPr>
              <a:t>Terminal state is depend on the initial condition.</a:t>
            </a:r>
          </a:p>
          <a:p>
            <a:pPr marL="914400" lvl="2" indent="0">
              <a:buNone/>
            </a:pPr>
            <a:endParaRPr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270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ea"/>
              </a:rPr>
              <a:t>Content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+mn-ea"/>
              </a:rPr>
              <a:t>In GR, inflation dilutes anisotropies.</a:t>
            </a:r>
          </a:p>
          <a:p>
            <a:pPr lvl="1"/>
            <a:r>
              <a:rPr lang="en-US" altLang="ja-JP" i="1" dirty="0" smtClean="0">
                <a:latin typeface="+mn-ea"/>
              </a:rPr>
              <a:t>Wald’s cosmological no-hair theorem</a:t>
            </a:r>
          </a:p>
          <a:p>
            <a:pPr lvl="1"/>
            <a:r>
              <a:rPr kumimoji="1" lang="en-US" altLang="ja-JP" dirty="0" smtClean="0">
                <a:latin typeface="+mn-ea"/>
              </a:rPr>
              <a:t>We can say there is only an isotropic attractor.</a:t>
            </a:r>
          </a:p>
          <a:p>
            <a:pPr lvl="1"/>
            <a:endParaRPr kumimoji="1" lang="en-US" altLang="ja-JP" dirty="0" smtClean="0">
              <a:latin typeface="+mn-ea"/>
            </a:endParaRPr>
          </a:p>
          <a:p>
            <a:r>
              <a:rPr kumimoji="1" lang="en-US" altLang="ja-JP" dirty="0" smtClean="0">
                <a:latin typeface="+mn-ea"/>
              </a:rPr>
              <a:t>In some class of modified gravity,</a:t>
            </a: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the theorem does not hold anymore.</a:t>
            </a:r>
          </a:p>
          <a:p>
            <a:pPr lvl="1"/>
            <a:r>
              <a:rPr lang="en-US" altLang="ja-JP" dirty="0" smtClean="0">
                <a:latin typeface="+mn-ea"/>
              </a:rPr>
              <a:t>Anisotropic attractors emerge.</a:t>
            </a:r>
          </a:p>
          <a:p>
            <a:pPr lvl="1"/>
            <a:r>
              <a:rPr lang="en-US" altLang="ja-JP" dirty="0" smtClean="0">
                <a:latin typeface="+mn-ea"/>
              </a:rPr>
              <a:t>See this with </a:t>
            </a:r>
            <a:r>
              <a:rPr lang="en-US" altLang="ja-JP" dirty="0" err="1" smtClean="0">
                <a:latin typeface="+mn-ea"/>
              </a:rPr>
              <a:t>Horndeski</a:t>
            </a:r>
            <a:r>
              <a:rPr lang="en-US" altLang="ja-JP" dirty="0" smtClean="0">
                <a:latin typeface="+mn-ea"/>
              </a:rPr>
              <a:t> theory.</a:t>
            </a:r>
          </a:p>
          <a:p>
            <a:pPr lvl="2"/>
            <a:r>
              <a:rPr lang="en-US" altLang="ja-JP" dirty="0" smtClean="0">
                <a:latin typeface="+mn-ea"/>
              </a:rPr>
              <a:t>General case</a:t>
            </a:r>
          </a:p>
          <a:p>
            <a:pPr lvl="2"/>
            <a:r>
              <a:rPr lang="en-US" altLang="ja-JP" dirty="0" smtClean="0">
                <a:latin typeface="+mn-ea"/>
              </a:rPr>
              <a:t>Specific case</a:t>
            </a:r>
          </a:p>
          <a:p>
            <a:endParaRPr kumimoji="1" lang="en-US" altLang="ja-JP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02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>
                <a:latin typeface="+mj-ea"/>
              </a:rPr>
              <a:t>Weak cosmological </a:t>
            </a:r>
            <a:r>
              <a:rPr lang="en-US" altLang="ja-JP" sz="3600" dirty="0" smtClean="0">
                <a:latin typeface="+mj-ea"/>
              </a:rPr>
              <a:t>principle works well</a:t>
            </a:r>
            <a:endParaRPr kumimoji="1" lang="ja-JP" altLang="en-US" sz="3600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572963"/>
            <a:ext cx="7886700" cy="4351338"/>
          </a:xfrm>
        </p:spPr>
        <p:txBody>
          <a:bodyPr/>
          <a:lstStyle/>
          <a:p>
            <a:r>
              <a:rPr kumimoji="1" lang="en-US" altLang="ja-JP" dirty="0" smtClean="0">
                <a:latin typeface="+mj-ea"/>
                <a:ea typeface="+mj-ea"/>
              </a:rPr>
              <a:t>Spatially homogeneous and isotropic</a:t>
            </a:r>
          </a:p>
          <a:p>
            <a:endParaRPr lang="en-US" altLang="ja-JP" dirty="0">
              <a:latin typeface="+mj-ea"/>
              <a:ea typeface="+mj-ea"/>
            </a:endParaRPr>
          </a:p>
          <a:p>
            <a:endParaRPr kumimoji="1" lang="en-US" altLang="ja-JP" dirty="0" smtClean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endParaRPr kumimoji="1" lang="en-US" altLang="ja-JP" dirty="0" smtClean="0">
              <a:latin typeface="+mj-ea"/>
              <a:ea typeface="+mj-ea"/>
            </a:endParaRPr>
          </a:p>
          <a:p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84" y="2819757"/>
            <a:ext cx="4594333" cy="60945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411976" y="2336747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j-ea"/>
                <a:ea typeface="+mj-ea"/>
              </a:rPr>
              <a:t>FLRW metric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1042013" y="2556096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95" y="4205897"/>
            <a:ext cx="6860409" cy="20934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正方形/長方形 8"/>
              <p:cNvSpPr/>
              <p:nvPr/>
            </p:nvSpPr>
            <p:spPr>
              <a:xfrm>
                <a:off x="1740000" y="3634113"/>
                <a:ext cx="9736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  <a:ea typeface="+mj-ea"/>
                        </a:rPr>
                        <m:t>𝑘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+mj-ea"/>
                        </a:rPr>
                        <m:t>=−1</m:t>
                      </m:r>
                    </m:oMath>
                  </m:oMathPara>
                </a14:m>
                <a:endParaRPr lang="ja-JP" altLang="en-US" dirty="0"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00" y="3634113"/>
                <a:ext cx="97366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正方形/長方形 9"/>
              <p:cNvSpPr/>
              <p:nvPr/>
            </p:nvSpPr>
            <p:spPr>
              <a:xfrm>
                <a:off x="4291324" y="3634113"/>
                <a:ext cx="6723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+mj-ea"/>
                      </a:rPr>
                      <m:t>𝑘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</m:oMath>
                </a14:m>
                <a:r>
                  <a:rPr lang="en-US" altLang="ja-JP" dirty="0" smtClean="0">
                    <a:latin typeface="+mj-ea"/>
                    <a:ea typeface="+mj-ea"/>
                  </a:rPr>
                  <a:t>0</a:t>
                </a:r>
                <a:endParaRPr lang="ja-JP" altLang="en-US" dirty="0"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24" y="3634113"/>
                <a:ext cx="67230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r="-7273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正方形/長方形 10"/>
              <p:cNvSpPr/>
              <p:nvPr/>
            </p:nvSpPr>
            <p:spPr>
              <a:xfrm>
                <a:off x="6541285" y="3634113"/>
                <a:ext cx="9736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  <a:ea typeface="+mj-ea"/>
                        </a:rPr>
                        <m:t>𝑘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+mj-ea"/>
                        </a:rPr>
                        <m:t>=+1</m:t>
                      </m:r>
                    </m:oMath>
                  </m:oMathPara>
                </a14:m>
                <a:endParaRPr lang="ja-JP" altLang="en-US" dirty="0"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85" y="3634113"/>
                <a:ext cx="97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5149516" y="6267047"/>
            <a:ext cx="300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©</a:t>
            </a:r>
            <a:r>
              <a:rPr lang="ja-JP" altLang="en-US" dirty="0" smtClean="0"/>
              <a:t> </a:t>
            </a:r>
            <a:r>
              <a:rPr lang="en-US" altLang="ja-JP" dirty="0" smtClean="0"/>
              <a:t>NASA/WMAP Science Team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87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+mj-ea"/>
              </a:rPr>
              <a:t>To smooth out initial conditions</a:t>
            </a:r>
            <a:endParaRPr kumimoji="1" lang="ja-JP" altLang="en-US" sz="4000" dirty="0">
              <a:latin typeface="+mj-ea"/>
            </a:endParaRPr>
          </a:p>
        </p:txBody>
      </p:sp>
      <p:sp>
        <p:nvSpPr>
          <p:cNvPr id="4" name="雲 3"/>
          <p:cNvSpPr/>
          <p:nvPr/>
        </p:nvSpPr>
        <p:spPr>
          <a:xfrm>
            <a:off x="1618488" y="1547182"/>
            <a:ext cx="4029616" cy="1532823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Inhomogeneity,</a:t>
            </a:r>
          </a:p>
          <a:p>
            <a:pPr algn="ctr"/>
            <a:r>
              <a:rPr lang="en-US" altLang="ja-JP" sz="2400" u="sng" dirty="0" smtClean="0">
                <a:solidFill>
                  <a:schemeClr val="tx1"/>
                </a:solidFill>
              </a:rPr>
              <a:t>Anisotropy</a:t>
            </a:r>
            <a:r>
              <a:rPr lang="en-US" altLang="ja-JP" sz="2400" dirty="0" smtClean="0">
                <a:solidFill>
                  <a:schemeClr val="tx1"/>
                </a:solidFill>
              </a:rPr>
              <a:t>… etc.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52" y="4754880"/>
            <a:ext cx="5096338" cy="1555181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2167128" y="3538728"/>
            <a:ext cx="694944" cy="786384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5255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63824" y="3731865"/>
            <a:ext cx="4676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n-ea"/>
              </a:rPr>
              <a:t>Inflation: efficient way to dilute them 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6112" y="1469800"/>
            <a:ext cx="29790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Very early universe may have: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15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60491" y="391570"/>
            <a:ext cx="7944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latin typeface="+mj-ea"/>
              </a:rPr>
              <a:t>Anisotropies vanish with </a:t>
            </a:r>
            <a:r>
              <a:rPr lang="en-US" altLang="ja-JP" sz="4000" dirty="0" err="1" smtClean="0">
                <a:latin typeface="+mj-ea"/>
              </a:rPr>
              <a:t>positiveΛ</a:t>
            </a:r>
            <a:endParaRPr lang="en-US" altLang="ja-JP" sz="4000" dirty="0">
              <a:latin typeface="+mj-ea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33" y="1266556"/>
            <a:ext cx="8208492" cy="2624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2020131" y="5674998"/>
            <a:ext cx="523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All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Bianchi types (except IX) </a:t>
            </a:r>
            <a:r>
              <a:rPr lang="en-US" altLang="ja-JP" dirty="0" smtClean="0"/>
              <a:t>approach </a:t>
            </a:r>
            <a:r>
              <a:rPr lang="en-US" altLang="ja-JP" dirty="0" smtClean="0"/>
              <a:t>FLRW metric 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41" y="5055239"/>
            <a:ext cx="3203291" cy="429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993774" y="6234899"/>
            <a:ext cx="7105426" cy="46166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+mn-ea"/>
              </a:rPr>
              <a:t>Wald’s cosmic no-hair theorem </a:t>
            </a:r>
            <a:r>
              <a:rPr lang="en-US" altLang="ja-JP" sz="2400" dirty="0" smtClean="0">
                <a:latin typeface="+mn-ea"/>
              </a:rPr>
              <a:t>(in GR)</a:t>
            </a:r>
            <a:endParaRPr lang="ja-JP" altLang="en-US" sz="2400" dirty="0">
              <a:latin typeface="+mn-ea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126939" y="4127894"/>
            <a:ext cx="839096" cy="69470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13865" y="136388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+mj-ea"/>
                <a:ea typeface="+mj-ea"/>
              </a:rPr>
              <a:t>Bianchi models</a:t>
            </a:r>
            <a:endParaRPr kumimoji="1" lang="en-US" altLang="ja-JP" dirty="0" smtClean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31087" y="1733220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 smtClean="0">
                <a:latin typeface="+mn-ea"/>
              </a:rPr>
              <a:t>all types of background anisotropies</a:t>
            </a:r>
          </a:p>
          <a:p>
            <a:pPr algn="r"/>
            <a:r>
              <a:rPr lang="en-US" altLang="ja-JP" sz="1400" dirty="0" smtClean="0">
                <a:latin typeface="+mn-ea"/>
              </a:rPr>
              <a:t>in 3-dim. space</a:t>
            </a:r>
            <a:endParaRPr kumimoji="1" lang="ja-JP" altLang="en-US" sz="1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641" y="4257773"/>
            <a:ext cx="2578429" cy="400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294904" y="4179154"/>
                <a:ext cx="3624005" cy="587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 positive cosmological constant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: satisfies Strong and Dominant EC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904" y="4179154"/>
                <a:ext cx="3624005" cy="587597"/>
              </a:xfrm>
              <a:prstGeom prst="rect">
                <a:avLst/>
              </a:prstGeom>
              <a:blipFill>
                <a:blip r:embed="rId5"/>
                <a:stretch>
                  <a:fillRect l="-2357" t="-13542" r="-2862" b="-19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4703666" y="901440"/>
            <a:ext cx="4040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R.M</a:t>
            </a:r>
            <a:r>
              <a:rPr lang="en-US" altLang="ja-JP" dirty="0"/>
              <a:t>. Wald, </a:t>
            </a:r>
            <a:r>
              <a:rPr lang="en-US" altLang="ja-JP" dirty="0" smtClean="0"/>
              <a:t>Phys</a:t>
            </a:r>
            <a:r>
              <a:rPr lang="en-US" altLang="ja-JP" dirty="0"/>
              <a:t>. Rev. D 28 (1983) 2118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7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60491" y="733331"/>
            <a:ext cx="784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latin typeface="+mj-ea"/>
                <a:ea typeface="+mj-ea"/>
              </a:rPr>
              <a:t>Introduce the simplest</a:t>
            </a:r>
            <a:r>
              <a:rPr kumimoji="1" lang="en-US" altLang="ja-JP" sz="4000" dirty="0" smtClean="0">
                <a:latin typeface="+mj-ea"/>
                <a:ea typeface="+mj-ea"/>
              </a:rPr>
              <a:t> anisotropies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915" y="1613335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n-ea"/>
              </a:rPr>
              <a:t>FLRW metric (k=0)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915" y="3479760"/>
            <a:ext cx="5064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+mn-ea"/>
              </a:rPr>
              <a:t>Kasner</a:t>
            </a:r>
            <a:r>
              <a:rPr lang="en-US" altLang="ja-JP" sz="2000" dirty="0" smtClean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metric (=diagonal Bianchi type I)</a:t>
            </a:r>
            <a:endParaRPr kumimoji="1" lang="ja-JP" altLang="en-US" sz="2000" u="sng" dirty="0">
              <a:uFill>
                <a:solidFill>
                  <a:srgbClr val="C00000"/>
                </a:solidFill>
              </a:uFill>
              <a:latin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7" y="4049147"/>
            <a:ext cx="8395427" cy="68134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45" y="2044898"/>
            <a:ext cx="5000318" cy="54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817463" y="5198828"/>
                <a:ext cx="5516254" cy="957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+mn-ea"/>
                  </a:rPr>
                  <a:t>Homogeneous: 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ja-JP" dirty="0" smtClean="0">
                  <a:latin typeface="+mn-ea"/>
                </a:endParaRPr>
              </a:p>
              <a:p>
                <a:r>
                  <a:rPr lang="en-US" altLang="ja-JP" dirty="0" smtClean="0">
                    <a:latin typeface="+mn-ea"/>
                  </a:rPr>
                  <a:t>Anisotropic</a:t>
                </a:r>
                <a:r>
                  <a:rPr lang="en-US" altLang="ja-JP" dirty="0" smtClean="0">
                    <a:latin typeface="+mn-ea"/>
                  </a:rPr>
                  <a:t>: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≠0 ,  </m:t>
                    </m:r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ja-JP" dirty="0" smtClean="0">
                  <a:latin typeface="+mn-ea"/>
                </a:endParaRPr>
              </a:p>
              <a:p>
                <a:r>
                  <a:rPr lang="en-US" altLang="ja-JP" dirty="0" smtClean="0">
                    <a:latin typeface="+mn-ea"/>
                  </a:rPr>
                  <a:t>(different expansion rates in directions x, y</a:t>
                </a:r>
                <a:r>
                  <a:rPr lang="en-US" altLang="ja-JP" dirty="0">
                    <a:latin typeface="+mn-ea"/>
                  </a:rPr>
                  <a:t> </a:t>
                </a:r>
                <a:r>
                  <a:rPr lang="en-US" altLang="ja-JP" dirty="0" smtClean="0">
                    <a:latin typeface="+mn-ea"/>
                  </a:rPr>
                  <a:t>and z </a:t>
                </a:r>
                <a:r>
                  <a:rPr lang="en-US" altLang="ja-JP" dirty="0" smtClean="0">
                    <a:latin typeface="+mn-ea"/>
                  </a:rPr>
                  <a:t>)</a:t>
                </a:r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463" y="5198828"/>
                <a:ext cx="5516254" cy="957121"/>
              </a:xfrm>
              <a:prstGeom prst="rect">
                <a:avLst/>
              </a:prstGeom>
              <a:blipFill rotWithShape="0">
                <a:blip r:embed="rId4"/>
                <a:stretch>
                  <a:fillRect l="-884" t="-3185" r="-110" b="-7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下矢印 2"/>
          <p:cNvSpPr/>
          <p:nvPr/>
        </p:nvSpPr>
        <p:spPr>
          <a:xfrm>
            <a:off x="4156042" y="2726908"/>
            <a:ext cx="839096" cy="69470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5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60491" y="733331"/>
            <a:ext cx="7484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latin typeface="+mj-ea"/>
                <a:ea typeface="+mj-ea"/>
              </a:rPr>
              <a:t>“</a:t>
            </a:r>
            <a:r>
              <a:rPr lang="en-US" altLang="ja-JP" sz="4400" dirty="0">
                <a:latin typeface="+mj-ea"/>
                <a:ea typeface="+mj-ea"/>
              </a:rPr>
              <a:t>Anisotropic” </a:t>
            </a:r>
            <a:r>
              <a:rPr lang="en-US" altLang="ja-JP" sz="4400" dirty="0" err="1">
                <a:latin typeface="+mj-ea"/>
                <a:ea typeface="+mj-ea"/>
              </a:rPr>
              <a:t>Friedmann</a:t>
            </a:r>
            <a:r>
              <a:rPr lang="en-US" altLang="ja-JP" sz="4400" dirty="0">
                <a:latin typeface="+mj-ea"/>
                <a:ea typeface="+mj-ea"/>
              </a:rPr>
              <a:t> eqns.</a:t>
            </a:r>
            <a:endParaRPr kumimoji="1" lang="en-US" altLang="ja-JP" sz="4400" dirty="0" smtClean="0">
              <a:latin typeface="+mj-ea"/>
              <a:ea typeface="+mj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37377" y="2019581"/>
            <a:ext cx="63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+mn-ea"/>
              </a:rPr>
              <a:t>or</a:t>
            </a:r>
            <a:endParaRPr kumimoji="1" lang="ja-JP" altLang="en-US" sz="2800" dirty="0">
              <a:latin typeface="+mn-ea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1126707" y="2833625"/>
            <a:ext cx="9053" cy="97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図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5" y="2088046"/>
            <a:ext cx="2269974" cy="467785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29" y="4853832"/>
            <a:ext cx="1251525" cy="452365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3" y="2067971"/>
            <a:ext cx="4021075" cy="4878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28" y="4550006"/>
            <a:ext cx="4079611" cy="75619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54263" y="4171779"/>
            <a:ext cx="2818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n-ea"/>
              </a:rPr>
              <a:t>From (0,0) component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4263" y="5424893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n-ea"/>
              </a:rPr>
              <a:t>From (</a:t>
            </a:r>
            <a:r>
              <a:rPr kumimoji="1" lang="en-US" altLang="ja-JP" sz="2000" dirty="0" err="1" smtClean="0">
                <a:latin typeface="+mn-ea"/>
              </a:rPr>
              <a:t>i</a:t>
            </a:r>
            <a:r>
              <a:rPr kumimoji="1" lang="en-US" altLang="ja-JP" sz="2000" dirty="0" smtClean="0">
                <a:latin typeface="+mn-ea"/>
              </a:rPr>
              <a:t>, j) component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07" y="5876556"/>
            <a:ext cx="1982285" cy="799581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23" y="5926390"/>
            <a:ext cx="3613812" cy="636360"/>
          </a:xfrm>
          <a:prstGeom prst="rect">
            <a:avLst/>
          </a:prstGeom>
        </p:spPr>
      </p:pic>
      <p:cxnSp>
        <p:nvCxnSpPr>
          <p:cNvPr id="25" name="直線コネクタ 24"/>
          <p:cNvCxnSpPr/>
          <p:nvPr/>
        </p:nvCxnSpPr>
        <p:spPr>
          <a:xfrm>
            <a:off x="3621386" y="5306197"/>
            <a:ext cx="14646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35" y="5343169"/>
            <a:ext cx="969470" cy="32346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77" y="3206899"/>
            <a:ext cx="7317591" cy="59387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504048" y="1566249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n-ea"/>
              </a:rPr>
              <a:t>General relativity</a:t>
            </a:r>
            <a:endParaRPr kumimoji="1" lang="ja-JP" altLang="en-US" sz="2000" dirty="0">
              <a:latin typeface="+mn-ea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>
            <a:off x="4218323" y="6562750"/>
            <a:ext cx="3613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364685" y="2806788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+mn-ea"/>
              </a:rPr>
              <a:t>Kasner</a:t>
            </a:r>
            <a:r>
              <a:rPr lang="en-US" altLang="ja-JP" sz="2000" dirty="0" smtClean="0">
                <a:latin typeface="+mn-ea"/>
              </a:rPr>
              <a:t> metric</a:t>
            </a:r>
            <a:endParaRPr kumimoji="1" lang="ja-JP" altLang="en-US" sz="2000" u="sng" dirty="0">
              <a:uFill>
                <a:solidFill>
                  <a:srgbClr val="C00000"/>
                </a:solidFill>
              </a:u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56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60491" y="733331"/>
            <a:ext cx="6513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latin typeface="+mj-ea"/>
                <a:ea typeface="+mj-ea"/>
              </a:rPr>
              <a:t>Anisotropy vanishes faster</a:t>
            </a:r>
            <a:endParaRPr kumimoji="1" lang="en-US" altLang="ja-JP" sz="4400" dirty="0" smtClean="0">
              <a:latin typeface="+mj-ea"/>
              <a:ea typeface="+mj-ea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96" y="4605144"/>
            <a:ext cx="3466980" cy="610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85" y="1767080"/>
            <a:ext cx="1247123" cy="5121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85" y="3752753"/>
            <a:ext cx="2256605" cy="50900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85" y="3073946"/>
            <a:ext cx="2134269" cy="54254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96" y="2410385"/>
            <a:ext cx="2403549" cy="527298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629931" y="5840000"/>
            <a:ext cx="6282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n-ea"/>
              </a:rPr>
              <a:t>In GR, expansion decreases anisotropies efficiently.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368338" y="1767080"/>
            <a:ext cx="606581" cy="344856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42" y="1899070"/>
            <a:ext cx="3341288" cy="3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j-ea"/>
              </a:rPr>
              <a:t>Horndeski</a:t>
            </a:r>
            <a:r>
              <a:rPr kumimoji="1" lang="en-US" altLang="ja-JP" dirty="0" smtClean="0">
                <a:latin typeface="+mj-ea"/>
              </a:rPr>
              <a:t> theory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Discovered by </a:t>
            </a:r>
            <a:r>
              <a:rPr lang="en-US" altLang="ja-JP" dirty="0" err="1" smtClean="0"/>
              <a:t>Horndeski</a:t>
            </a:r>
            <a:r>
              <a:rPr lang="en-US" altLang="ja-JP" dirty="0" smtClean="0"/>
              <a:t> (1974):</a:t>
            </a:r>
          </a:p>
          <a:p>
            <a:pPr lvl="1"/>
            <a:r>
              <a:rPr lang="en-US" altLang="ja-JP" dirty="0"/>
              <a:t>As </a:t>
            </a:r>
            <a:r>
              <a:rPr lang="en-US" altLang="ja-JP" dirty="0" smtClean="0"/>
              <a:t>the most general tensor theory with a scalar field which has </a:t>
            </a:r>
            <a:r>
              <a:rPr lang="en-US" altLang="ja-JP" dirty="0"/>
              <a:t>the second-order </a:t>
            </a:r>
            <a:r>
              <a:rPr lang="en-US" altLang="ja-JP" dirty="0" err="1" smtClean="0"/>
              <a:t>EoMs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Rediscovered </a:t>
            </a:r>
            <a:r>
              <a:rPr lang="en-US" altLang="ja-JP" dirty="0"/>
              <a:t>by </a:t>
            </a:r>
            <a:r>
              <a:rPr lang="en-US" altLang="ja-JP" dirty="0" err="1" smtClean="0"/>
              <a:t>Deffayet</a:t>
            </a:r>
            <a:r>
              <a:rPr lang="en-US" altLang="ja-JP" dirty="0" smtClean="0"/>
              <a:t>+ (2011):</a:t>
            </a:r>
          </a:p>
          <a:p>
            <a:pPr lvl="1"/>
            <a:r>
              <a:rPr lang="en-US" altLang="ja-JP" dirty="0" smtClean="0"/>
              <a:t>In a different context (</a:t>
            </a:r>
            <a:r>
              <a:rPr lang="en-US" altLang="ja-JP" dirty="0" err="1"/>
              <a:t>G</a:t>
            </a:r>
            <a:r>
              <a:rPr lang="en-US" altLang="ja-JP" dirty="0" err="1" smtClean="0"/>
              <a:t>alileon</a:t>
            </a:r>
            <a:r>
              <a:rPr lang="en-US" altLang="ja-JP" dirty="0" smtClean="0"/>
              <a:t>).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r>
              <a:rPr kumimoji="1" lang="en-US" altLang="ja-JP" dirty="0" smtClean="0"/>
              <a:t>Equivalence is indicated by Kobayashi+ (2011).</a:t>
            </a:r>
          </a:p>
          <a:p>
            <a:pPr lvl="1"/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160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63165</TotalTime>
  <Words>502</Words>
  <Application>Microsoft Office PowerPoint</Application>
  <PresentationFormat>画面に合わせる (4:3)</PresentationFormat>
  <Paragraphs>130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AR P浪漫明朝体U</vt:lpstr>
      <vt:lpstr>游ゴシック</vt:lpstr>
      <vt:lpstr>游ゴシック Light</vt:lpstr>
      <vt:lpstr>Arial</vt:lpstr>
      <vt:lpstr>Calibri</vt:lpstr>
      <vt:lpstr>Calibri Light</vt:lpstr>
      <vt:lpstr>Cambria Math</vt:lpstr>
      <vt:lpstr>Office テーマ</vt:lpstr>
      <vt:lpstr>Self-anisotropizing universe  in Horndeski theory</vt:lpstr>
      <vt:lpstr>Content</vt:lpstr>
      <vt:lpstr>Weak cosmological principle works well</vt:lpstr>
      <vt:lpstr>To smooth out initial conditions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Horndeski theory</vt:lpstr>
      <vt:lpstr>Horndeski action</vt:lpstr>
      <vt:lpstr>Horndeski theory includes:</vt:lpstr>
      <vt:lpstr>Behavior of anisotropies</vt:lpstr>
      <vt:lpstr>Conservation of momenta of</vt:lpstr>
      <vt:lpstr>Evolution of</vt:lpstr>
      <vt:lpstr>To fix the triangle in a phase space</vt:lpstr>
      <vt:lpstr>Evolution of </vt:lpstr>
      <vt:lpstr>Anisotropic attractors</vt:lpstr>
      <vt:lpstr>An example</vt:lpstr>
      <vt:lpstr>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Self-anisotropizing universe  in Horndeski theory</dc:title>
  <dc:creator>Tahara Hiroaki</dc:creator>
  <cp:lastModifiedBy>Tahara Hiroaki</cp:lastModifiedBy>
  <cp:revision>213</cp:revision>
  <cp:lastPrinted>2018-07-16T11:24:33Z</cp:lastPrinted>
  <dcterms:created xsi:type="dcterms:W3CDTF">2018-06-11T03:30:03Z</dcterms:created>
  <dcterms:modified xsi:type="dcterms:W3CDTF">2018-08-30T04:02:59Z</dcterms:modified>
</cp:coreProperties>
</file>