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64" r:id="rId11"/>
    <p:sldId id="265" r:id="rId12"/>
    <p:sldId id="266" r:id="rId13"/>
    <p:sldId id="273" r:id="rId14"/>
    <p:sldId id="267" r:id="rId15"/>
    <p:sldId id="268" r:id="rId16"/>
    <p:sldId id="269" r:id="rId17"/>
    <p:sldId id="270" r:id="rId18"/>
    <p:sldId id="271" r:id="rId19"/>
    <p:sldId id="272" r:id="rId20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44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408EB0-C162-4513-9E9C-DC283E8170E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IN" sz="14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D23E1C-D25D-4946-B4E4-E7E5E3F375AE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IN" sz="14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4669ED-E9D4-4BF9-BEC6-9C322A7CD3BC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IN" sz="14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F02BF9-2472-437B-BBCF-EFB581741F8F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4E9ACE9-714F-4736-A95B-26DB69C6AF1B}" type="slidenum">
              <a:t>‹#›</a:t>
            </a:fld>
            <a:endParaRPr lang="en-IN" sz="14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28111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0B0775-04B1-4E9F-994B-A8201B0F18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40905F-DBCF-463B-9FEC-CDAA4EC781C0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21BF9D7-965A-4531-BC21-E3C12D0DED6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IN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51691-CC0D-46FA-B9F9-7128E7ADD930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IN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17D15-AB93-41F7-8125-5E2E64D8A1A5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en-IN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B6409-34DA-4995-B00C-0362DAF8FEB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IN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4A3754D-39E1-4F79-8371-BA5134D8F86B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232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IN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720D1-3A72-4D6A-99B0-F892497DDAD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F070782-34AE-493B-A6FA-807507CD373B}" type="slidenum">
              <a:t>1</a:t>
            </a:fld>
            <a:endParaRPr lang="en-IN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BE2DB8-A708-4503-9ADB-B3E76C45617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37BE38-70EE-41DF-A97B-88BD8E35106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104855-A4F7-46AC-91D7-A4F2B6BAC81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1BD52A3-D4C8-4EC5-B971-28852AC36465}" type="slidenum">
              <a:t>11</a:t>
            </a:fld>
            <a:endParaRPr lang="en-IN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FBC746-EFAF-4004-B5EC-1C1C14F7313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65C3F4-5746-43EB-8B48-C27D44CA46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A4461-04F5-45FD-A324-768D4610896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286A8E0-29CC-4B29-BC6B-97F5D59398F5}" type="slidenum">
              <a:t>12</a:t>
            </a:fld>
            <a:endParaRPr lang="en-IN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847E71-A7B4-4E58-9F62-54A1E7E51D4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9F4722-DFB1-430F-977E-34E2D181BF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E5729-3382-4BCD-921A-6B9F183FCDC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AC1A393-D470-4583-8CBE-96FDF5F32CA3}" type="slidenum">
              <a:t>14</a:t>
            </a:fld>
            <a:endParaRPr lang="en-IN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133933-EA06-40C9-9968-F95F332E164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EBEBC4-9E7C-4824-A34E-C2C8A60416A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9234F5-9782-4AC6-91E6-A84CAAD2BBC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751F82C-8E0C-43F9-89A2-D299393B1C57}" type="slidenum">
              <a:t>15</a:t>
            </a:fld>
            <a:endParaRPr lang="en-IN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587D34-1FD1-43FF-9257-ACF32DDA7CC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78B83F-F4A4-4CE3-A5CB-35B3E7DFEF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C1B95-F2FC-49B0-B985-9646EDE88C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6CB2087-4892-43F8-AC05-EA7EF640EEA6}" type="slidenum">
              <a:t>16</a:t>
            </a:fld>
            <a:endParaRPr lang="en-IN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248A3A-09F7-4FEE-83F4-99B1C00E503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7A85CD-2C2C-447B-8A4F-33B496D29A9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E4659-47DD-4CC0-BD5C-9B5DD7BF164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7E0F8A6-6B1E-46BC-8D06-97322C718C88}" type="slidenum">
              <a:t>17</a:t>
            </a:fld>
            <a:endParaRPr lang="en-IN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35BCA4-E05B-4FCB-B703-2CABFCEF95E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7BBFB4-58ED-42AB-B741-2B96EC0FAA4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818A9-262A-42AD-9017-74AB7655862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51F9AE9-5531-465C-BD39-64EC24C95B2F}" type="slidenum">
              <a:t>18</a:t>
            </a:fld>
            <a:endParaRPr lang="en-IN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D9C5BF-5B1C-48DB-9F32-5B5FD5DB5F9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7D0600-5623-463D-A793-C46CFAAFDB2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45982C-83EF-49AA-82D1-1D9FC7AEE93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2D3081A-BC8F-4B84-BFAF-BFD4A59523AC}" type="slidenum">
              <a:t>19</a:t>
            </a:fld>
            <a:endParaRPr lang="en-IN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900963-BFEE-4736-A179-135AAE83FDC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5ADE11-1C98-4CCB-832E-1741D1CDC75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3C6F1-5755-4529-87BC-E67A2E0D454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71858B2-1018-49CA-9741-B5693EAAF1F7}" type="slidenum">
              <a:t>2</a:t>
            </a:fld>
            <a:endParaRPr lang="en-IN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A1E1BD-CBB8-4BBE-B077-4B9281EC82D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51074D-7B13-4163-B49C-9D49DF1B93F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3DE03-F17C-46E3-B1EB-04266F33821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0C5A8AA-7D47-4CF9-AE58-6A044EB2955A}" type="slidenum">
              <a:t>3</a:t>
            </a:fld>
            <a:endParaRPr lang="en-IN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438D35-3A48-45A7-8768-3D56FD77AB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DDF966-C9CF-4EC0-8F9D-8E2151F129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4FC4F-46E0-4514-95AD-B68ADB1C924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5B77B8B-21A3-4982-81CB-DD76CC0FEC98}" type="slidenum">
              <a:t>4</a:t>
            </a:fld>
            <a:endParaRPr lang="en-IN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97914C-AEF9-4BAB-9610-D8C1DA84DCE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8579EA-A153-416C-87A7-CBADA839F68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5CDF5-16C7-43EB-82F8-7BE6D7AF8A2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04BFF6E-52D8-44DE-9DE7-ADFCE941D874}" type="slidenum">
              <a:t>5</a:t>
            </a:fld>
            <a:endParaRPr lang="en-IN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0BBD11-42F2-4CFA-88B5-D62CA38D9EE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DE3C52-E5E8-45E9-9314-705AB3468D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A9BC6-4C1C-4994-AD71-70D5F46EBD1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006CB7A-EEBC-4278-8EFC-75539033B6BF}" type="slidenum">
              <a:t>6</a:t>
            </a:fld>
            <a:endParaRPr lang="en-IN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D484C2-3F0F-4021-BCE8-C7D5A01047F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CE4550-F851-4551-A3B0-AD1F02D4555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40D85-7750-4527-8C23-999389F8DB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7647F2C-22C5-4A94-99D7-6FC71054FA49}" type="slidenum">
              <a:t>7</a:t>
            </a:fld>
            <a:endParaRPr lang="en-IN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D785E3-D2E5-4BDC-B46A-A2DF5B66152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C53686-8BAA-44FD-965F-C066078B36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73CBC-D04B-4126-A82C-E4EB7003985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A315413-581E-41EA-B5DA-C57BA63FE148}" type="slidenum">
              <a:t>9</a:t>
            </a:fld>
            <a:endParaRPr lang="en-IN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9C5C2D-8208-4FC0-B388-35DEB63335F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B0CABF-2DF2-4789-9745-2C2B690AD9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F6F29-D214-4327-9340-B704AD98873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CD3C14B-A6FC-42D8-A4C4-7B2EA70B0CDB}" type="slidenum">
              <a:t>10</a:t>
            </a:fld>
            <a:endParaRPr lang="en-IN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706B98-F699-4815-8AD5-7A3EA3B0139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E44CB6-F85F-4FB7-A7D7-98D53BD67F8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D4163-B1A3-4E6B-9901-E5E822EF7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ABB926-FB79-4864-A67A-4FFB5285F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910DF-8FF9-4A9E-BB75-F507857CE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C4F29-458D-4365-A515-81B24486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6E46B-5B45-499F-AF8E-C796CC2E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39E426-F075-4117-936F-29B088E8B076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249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45CA-AE1B-40D2-96FF-291BFC5D5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078F43-42F5-4E5C-9FE3-F8428B09E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C93CF-1936-41E6-BDA1-8BEA87FBC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BBB9A-1146-42A2-B623-71363F512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B9ABC-1F96-4AED-AE03-3316EA376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772C34-4A23-4732-B1FA-58FEC389B7CD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385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D85491-02BD-4C43-A036-1504058BF7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1420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4B4592-275E-484B-A043-67C35B00D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1420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DF151-23AA-4249-8150-5B748C99A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6A3AA-2E0B-4390-9487-EC87FE360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3B5D7-7175-4C8A-8AB2-478E1EDAE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C890C7-F596-4E1D-833B-9ED913F19760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077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CA3CE-F62E-4C32-BC8C-4A059B555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D9D67-605D-4652-B6C3-4CD2F3450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85E51-8B7A-4FB0-9B3A-29BFC3C14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11210-E9FD-49BD-96F6-684C6F8DA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DEE16-7DD9-47F8-84B4-6F291A87E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37234A-FE55-4ED4-8609-0603B9EAECE1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003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018ED-EADC-4591-ABBF-9B21B0E6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F8D44-268B-43D6-B17F-1ECA4DB95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7C7D4-89DD-4833-B3B6-ED2E830B9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E4A22-887A-4E0E-8510-DA4A32192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9BB62-6D94-4594-8E64-D5174DAC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615895-6F4C-48A3-BB5C-48143ED03A6B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1644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FF837-E1C7-4F71-8CF4-7C1156A39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0477B-1738-4B96-ADDA-7154D0EB1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2165350"/>
            <a:ext cx="4459287" cy="4278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8F7AD6-64AC-433F-B0AF-DD063C4F3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2165350"/>
            <a:ext cx="4460875" cy="4278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3F6E4-7134-4264-A189-11E5598A7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526C2-3B67-44CB-8BDF-26943384F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E506B-7D8F-41FF-A0D6-36EF7290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CFAC4-4642-4343-832A-CEA389E20788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394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EF3F-2524-4827-9D52-9B66A4EC1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317CB-DB1E-4DAB-88DC-8CFD2981B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3B9E8-3D9E-4AE1-B189-94207BA21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C9081C-467C-4C4F-8737-87303F593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6CE1EA-C5B9-4545-AD79-D4DE89A3B0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544C35-EDE8-4CB0-8A73-B9186C2D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E7C34A-BDB5-451E-AD59-EAAD9187C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664827-40EB-47AD-BC02-723C9EDD5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F3485B-1427-45C5-A3A1-24A761262B41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265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9675-0069-41A3-B420-05240D6CA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C7225A-157E-4D3F-BB6F-441034A72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870F6-F928-4183-9C19-7AC6D358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E20B0-210F-4DFB-98ED-12529EDB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1A817C-3092-44BF-A551-E9A30C7592D5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456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48EAE2-023F-4826-9F9A-3639F840F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0980DC-EF6D-4247-98A9-D92686221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22C91-4609-45B4-B4AB-09561E24C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82A218-ADE2-4787-9384-472711491F1F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23459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CFB3D-E68C-42BD-ADAF-5FAE4C96A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D518E-D175-4530-A550-E76E9BFD1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B36805-9C5D-4256-B652-0D7044557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53E02-C768-439A-A76F-CA611DD2D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B9561-DA9E-460F-A499-5882568E9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DCC64-EF20-4AD3-B8CC-333EDDDAA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B97411-5E77-469E-92B5-5EE44CC423BF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950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994F0-9D80-4938-B6B6-41CA47C99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F97AD8-129B-439E-B9BD-5138EAAD3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E95F8-F636-4EB0-94BC-7F9228EC9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26E53-574E-48A5-875A-7254EABF5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08B14-A838-4A32-B0D4-416C1724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2A166E-DAFF-4C0B-A2ED-51161D7C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6F011A-B76C-404D-84CB-2A45E468067D}" type="slidenum"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2728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D3973B-8721-4033-8ED8-51C2185AF4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A8FC7-8B52-4FF5-8FCE-8B7EFE25A3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2165039"/>
            <a:ext cx="9071640" cy="4278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3A063-4ECB-4DC0-8A45-1E5C85A07D5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99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rtl="0" hangingPunct="0">
              <a:buNone/>
              <a:tabLst/>
              <a:defRPr lang="en-IN" sz="1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E9150-01BC-4215-A491-41179BA6108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995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rtl="0" hangingPunct="0">
              <a:buNone/>
              <a:tabLst/>
              <a:defRPr lang="en-IN" sz="1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17A0A-9DB8-45CE-B15F-6A484E270B5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99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buNone/>
              <a:tabLst/>
              <a:defRPr lang="en-IN" sz="1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12D334E-71C9-40CE-9807-1E6A0F9A1665}" type="slidenum"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hangingPunct="0">
        <a:tabLst/>
        <a:defRPr lang="en-IN" sz="4400" b="1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IN" sz="3200" b="0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3EE9C67-556B-4F17-B4F1-D9ADD67EFB1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46000" y="355600"/>
            <a:ext cx="7911900" cy="6584039"/>
          </a:xfrm>
        </p:spPr>
        <p:txBody>
          <a:bodyPr anchor="ctr"/>
          <a:lstStyle/>
          <a:p>
            <a:pPr lvl="0" indent="-216000" algn="ctr">
              <a:spcAft>
                <a:spcPts val="600"/>
              </a:spcAft>
            </a:pPr>
            <a:endParaRPr lang="en-IN" sz="3600" dirty="0"/>
          </a:p>
          <a:p>
            <a:pPr lvl="0" indent="-216000" algn="ctr">
              <a:spcAft>
                <a:spcPts val="600"/>
              </a:spcAft>
            </a:pPr>
            <a:endParaRPr lang="en-IN" sz="3600" dirty="0"/>
          </a:p>
          <a:p>
            <a:pPr lvl="0" indent="-216000" algn="ctr">
              <a:spcAft>
                <a:spcPts val="600"/>
              </a:spcAft>
            </a:pPr>
            <a:endParaRPr lang="en-IN" sz="3600" dirty="0"/>
          </a:p>
          <a:p>
            <a:pPr lvl="0" indent="-216000" algn="ctr">
              <a:spcAft>
                <a:spcPts val="600"/>
              </a:spcAft>
            </a:pPr>
            <a:r>
              <a:rPr lang="en-IN" sz="3600" dirty="0"/>
              <a:t>The evolution and decay of hadronic</a:t>
            </a:r>
          </a:p>
          <a:p>
            <a:pPr lvl="0" indent="-216000" algn="ctr">
              <a:spcAft>
                <a:spcPts val="600"/>
              </a:spcAft>
            </a:pPr>
            <a:r>
              <a:rPr lang="en-IN" sz="3600" dirty="0"/>
              <a:t>inhomogeneities in the early universe</a:t>
            </a:r>
          </a:p>
          <a:p>
            <a:pPr lvl="0" indent="-216000" algn="ctr">
              <a:spcAft>
                <a:spcPts val="600"/>
              </a:spcAft>
            </a:pPr>
            <a:endParaRPr lang="en-IN" sz="2800" i="1" dirty="0"/>
          </a:p>
          <a:p>
            <a:pPr lvl="0" indent="-216000" algn="l"/>
            <a:r>
              <a:rPr lang="en-IN" sz="2800" i="1" dirty="0"/>
              <a:t>Soma Sanyal</a:t>
            </a:r>
          </a:p>
          <a:p>
            <a:pPr lvl="0" indent="-216000" algn="l"/>
            <a:r>
              <a:rPr lang="en-IN" sz="1800" dirty="0"/>
              <a:t>University of Hyderabad, India</a:t>
            </a:r>
          </a:p>
          <a:p>
            <a:pPr lvl="0" indent="-216000" algn="l">
              <a:spcAft>
                <a:spcPts val="600"/>
              </a:spcAft>
            </a:pPr>
            <a:r>
              <a:rPr lang="en-IN" sz="1800" dirty="0"/>
              <a:t>(</a:t>
            </a:r>
            <a:r>
              <a:rPr lang="en-IN" sz="1400" dirty="0"/>
              <a:t>Work done in collaboration with </a:t>
            </a:r>
          </a:p>
          <a:p>
            <a:pPr lvl="0" indent="-216000" algn="l">
              <a:spcAft>
                <a:spcPts val="600"/>
              </a:spcAft>
            </a:pPr>
            <a:r>
              <a:rPr lang="en-IN" sz="1400" dirty="0" err="1"/>
              <a:t>Sovan</a:t>
            </a:r>
            <a:r>
              <a:rPr lang="en-IN" sz="1400" dirty="0"/>
              <a:t> Sau and </a:t>
            </a:r>
            <a:r>
              <a:rPr lang="en-IN" sz="1400" dirty="0" err="1"/>
              <a:t>Sayantan</a:t>
            </a:r>
            <a:r>
              <a:rPr lang="en-IN" sz="1400" dirty="0"/>
              <a:t> Bhattacharya</a:t>
            </a:r>
            <a:r>
              <a:rPr lang="en-IN" sz="1800" dirty="0"/>
              <a:t>)</a:t>
            </a:r>
          </a:p>
          <a:p>
            <a:pPr lvl="0" indent="-216000" algn="l">
              <a:spcAft>
                <a:spcPts val="600"/>
              </a:spcAft>
            </a:pPr>
            <a:endParaRPr lang="en-IN" sz="1800" dirty="0"/>
          </a:p>
          <a:p>
            <a:pPr lvl="0" indent="-216000" algn="l">
              <a:spcAft>
                <a:spcPts val="600"/>
              </a:spcAft>
            </a:pPr>
            <a:r>
              <a:rPr lang="en-IN" sz="1800" dirty="0"/>
              <a:t>Based on </a:t>
            </a:r>
            <a:r>
              <a:rPr lang="en-IN" sz="1800" dirty="0" err="1"/>
              <a:t>arXiv</a:t>
            </a:r>
            <a:r>
              <a:rPr lang="en-IN" sz="1800" dirty="0"/>
              <a:t> : 180506241</a:t>
            </a:r>
          </a:p>
          <a:p>
            <a:pPr lvl="0" indent="-216000" algn="l">
              <a:spcAft>
                <a:spcPts val="600"/>
              </a:spcAft>
            </a:pPr>
            <a:endParaRPr lang="en-IN" sz="1800" dirty="0"/>
          </a:p>
          <a:p>
            <a:pPr lvl="0" indent="-216000" algn="l">
              <a:spcAft>
                <a:spcPts val="600"/>
              </a:spcAft>
            </a:pPr>
            <a:r>
              <a:rPr lang="en-IN" sz="1600" dirty="0"/>
              <a:t>COSMO 2018</a:t>
            </a:r>
          </a:p>
          <a:p>
            <a:pPr lvl="0" indent="-216000" algn="l">
              <a:spcAft>
                <a:spcPts val="600"/>
              </a:spcAft>
            </a:pPr>
            <a:r>
              <a:rPr lang="en-IN" sz="1600" dirty="0"/>
              <a:t>Daejeon, Korea</a:t>
            </a:r>
          </a:p>
          <a:p>
            <a:pPr lvl="0" indent="-216000" algn="l">
              <a:spcAft>
                <a:spcPts val="600"/>
              </a:spcAft>
            </a:pPr>
            <a:r>
              <a:rPr lang="en-IN" sz="1600" dirty="0"/>
              <a:t>August 27 - 31, 2018.</a:t>
            </a:r>
          </a:p>
          <a:p>
            <a:pPr lvl="0" indent="-216000" algn="l">
              <a:spcAft>
                <a:spcPts val="600"/>
              </a:spcAft>
            </a:pPr>
            <a:endParaRPr lang="en-IN" sz="1600" dirty="0"/>
          </a:p>
          <a:p>
            <a:pPr lvl="0" indent="-216000" algn="l">
              <a:spcAft>
                <a:spcPts val="600"/>
              </a:spcAft>
            </a:pPr>
            <a:endParaRPr lang="en-IN" sz="1600" dirty="0"/>
          </a:p>
          <a:p>
            <a:pPr lvl="0" indent="-216000" algn="l">
              <a:spcAft>
                <a:spcPts val="600"/>
              </a:spcAft>
            </a:pPr>
            <a:endParaRPr lang="en-IN" sz="1600" dirty="0"/>
          </a:p>
          <a:p>
            <a:pPr lvl="0" indent="-216000" algn="l">
              <a:spcAft>
                <a:spcPts val="600"/>
              </a:spcAft>
            </a:pPr>
            <a:endParaRPr lang="en-IN" sz="1600" dirty="0"/>
          </a:p>
          <a:p>
            <a:pPr lvl="0" indent="-216000" algn="l">
              <a:spcAft>
                <a:spcPts val="600"/>
              </a:spcAft>
            </a:pPr>
            <a:endParaRPr lang="en-IN" sz="1600" dirty="0"/>
          </a:p>
          <a:p>
            <a:pPr lvl="0" indent="-216000" algn="l">
              <a:spcAft>
                <a:spcPts val="600"/>
              </a:spcAft>
            </a:pPr>
            <a:endParaRPr lang="en-IN" sz="1600" dirty="0"/>
          </a:p>
          <a:p>
            <a:pPr lvl="0" indent="-216000" algn="l">
              <a:spcAft>
                <a:spcPts val="600"/>
              </a:spcAft>
            </a:pPr>
            <a:endParaRPr lang="en-IN" sz="1600" dirty="0"/>
          </a:p>
          <a:p>
            <a:pPr lvl="0" indent="-216000" algn="l">
              <a:spcAft>
                <a:spcPts val="600"/>
              </a:spcAft>
            </a:pPr>
            <a:endParaRPr lang="en-IN" sz="1600" dirty="0"/>
          </a:p>
          <a:p>
            <a:pPr lvl="0" indent="-216000" algn="l">
              <a:spcAft>
                <a:spcPts val="600"/>
              </a:spcAft>
            </a:pPr>
            <a:endParaRPr lang="en-IN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681220-5413-47FC-BF65-4EAF5B00D41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539825" y="160337"/>
            <a:ext cx="1540800" cy="1532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52A77F-A5F2-4865-B7E4-B565D5E18F1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72839" y="2441864"/>
            <a:ext cx="4473240" cy="3470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4F11F-4F78-4C4C-9350-1A3E37D4B52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IN" sz="4000" dirty="0"/>
              <a:t>The Diffusion Length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87D94-CAD7-484E-9CCF-2C99B3A59FF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IN" dirty="0"/>
              <a:t>						 </a:t>
            </a:r>
          </a:p>
        </p:txBody>
      </p:sp>
      <p:pic>
        <p:nvPicPr>
          <p:cNvPr id="7" name="Picture 6" descr="A screenshot of a map&#10;&#10;Description generated with very high confidence">
            <a:extLst>
              <a:ext uri="{FF2B5EF4-FFF2-40B4-BE49-F238E27FC236}">
                <a16:creationId xmlns:a16="http://schemas.microsoft.com/office/drawing/2014/main" id="{2F247E91-F92E-4740-919A-6A82ED43F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2317439"/>
            <a:ext cx="4965700" cy="38381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D10B62-898A-452D-874E-B57C123E61D0}"/>
              </a:ext>
            </a:extLst>
          </p:cNvPr>
          <p:cNvSpPr txBox="1"/>
          <p:nvPr/>
        </p:nvSpPr>
        <p:spPr>
          <a:xfrm>
            <a:off x="5918200" y="2933700"/>
            <a:ext cx="29785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>
                <a:solidFill>
                  <a:schemeClr val="bg1"/>
                </a:solidFill>
              </a:rPr>
              <a:t>We also calculate the</a:t>
            </a:r>
          </a:p>
          <a:p>
            <a:r>
              <a:rPr lang="en-IN" sz="2400" dirty="0">
                <a:solidFill>
                  <a:schemeClr val="bg1"/>
                </a:solidFill>
              </a:rPr>
              <a:t>Diffusion length of </a:t>
            </a:r>
          </a:p>
          <a:p>
            <a:r>
              <a:rPr lang="en-IN" sz="2400" dirty="0">
                <a:solidFill>
                  <a:schemeClr val="bg1"/>
                </a:solidFill>
              </a:rPr>
              <a:t>the neutrons in the </a:t>
            </a:r>
          </a:p>
          <a:p>
            <a:r>
              <a:rPr lang="en-IN" sz="2400" dirty="0">
                <a:solidFill>
                  <a:schemeClr val="bg1"/>
                </a:solidFill>
              </a:rPr>
              <a:t>nucleon, electron and </a:t>
            </a:r>
          </a:p>
          <a:p>
            <a:r>
              <a:rPr lang="en-IN" sz="2400" dirty="0">
                <a:solidFill>
                  <a:schemeClr val="bg1"/>
                </a:solidFill>
              </a:rPr>
              <a:t>muon plasma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DD463-471F-457E-AEA5-1BD0AF8346E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IN" sz="4000" dirty="0"/>
              <a:t>Decay of </a:t>
            </a:r>
            <a:r>
              <a:rPr lang="en-IN" sz="4000" dirty="0" err="1"/>
              <a:t>overdensities</a:t>
            </a:r>
            <a:endParaRPr lang="en-IN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DB62949-9D96-45F5-AA79-BCEEC80A8AC3}"/>
                  </a:ext>
                </a:extLst>
              </p:cNvPr>
              <p:cNvSpPr txBox="1">
                <a:spLocks noGrp="1"/>
              </p:cNvSpPr>
              <p:nvPr>
                <p:ph type="body" idx="4294967295"/>
              </p:nvPr>
            </p:nvSpPr>
            <p:spPr/>
            <p:txBody>
              <a:bodyPr/>
              <a:lstStyle/>
              <a:p>
                <a:r>
                  <a:rPr lang="en-IN" sz="2400" dirty="0"/>
                  <a:t>We assume the over densities to be Gaussian and evolve them using the diffusion equation</a:t>
                </a:r>
              </a:p>
              <a:p>
                <a:endParaRPr lang="en-IN" sz="2400" dirty="0"/>
              </a:p>
              <a:p>
                <a:r>
                  <a:rPr lang="en-IN" sz="2400" dirty="0"/>
                  <a:t>The decay of the over density is studied with respect to both space and time</a:t>
                </a:r>
              </a:p>
              <a:p>
                <a:r>
                  <a:rPr lang="en-IN" sz="2400" dirty="0"/>
                  <a:t>Diffusion coefficient is dependent on time so the equation is solved numerically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DB62949-9D96-45F5-AA79-BCEEC80A8AC3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blipFill>
                <a:blip r:embed="rId3"/>
                <a:stretch>
                  <a:fillRect l="-2083" t="-1994" r="-22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B7014-3806-4F36-B5F1-B81383BE42E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IN" sz="4000" dirty="0"/>
              <a:t>Decay of </a:t>
            </a:r>
            <a:r>
              <a:rPr lang="en-IN" sz="4000" dirty="0" err="1"/>
              <a:t>overdensities</a:t>
            </a:r>
            <a:r>
              <a:rPr lang="en-IN" sz="4000" dirty="0"/>
              <a:t> (At constant temperature)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C4A7B-DF75-480E-8FFC-3B4099380BB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IN" sz="2800" dirty="0">
                <a:solidFill>
                  <a:schemeClr val="bg1"/>
                </a:solidFill>
              </a:rPr>
              <a:t>Neutron density is kept              Electron density is kept</a:t>
            </a:r>
          </a:p>
          <a:p>
            <a:r>
              <a:rPr lang="en-IN" sz="2800" dirty="0">
                <a:solidFill>
                  <a:schemeClr val="bg1"/>
                </a:solidFill>
              </a:rPr>
              <a:t>constant                                     </a:t>
            </a:r>
            <a:r>
              <a:rPr lang="en-IN" sz="2800" dirty="0" err="1">
                <a:solidFill>
                  <a:schemeClr val="bg1"/>
                </a:solidFill>
              </a:rPr>
              <a:t>constant</a:t>
            </a:r>
            <a:r>
              <a:rPr lang="en-IN" sz="2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Picture 6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CC9FE364-996D-44A7-BFE0-E1D797F1B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3" y="3452184"/>
            <a:ext cx="4506358" cy="3483116"/>
          </a:xfrm>
          <a:prstGeom prst="rect">
            <a:avLst/>
          </a:prstGeom>
        </p:spPr>
      </p:pic>
      <p:pic>
        <p:nvPicPr>
          <p:cNvPr id="9" name="Picture 8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9D0AE088-5FF5-4B41-98CC-11E19C89F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719" y="3416343"/>
            <a:ext cx="4580416" cy="354035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9215C518-580D-431B-B33F-4CF85AB22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4" y="2793999"/>
            <a:ext cx="4633516" cy="3581401"/>
          </a:xfrm>
          <a:prstGeom prst="rect">
            <a:avLst/>
          </a:prstGeom>
        </p:spPr>
      </p:pic>
      <p:pic>
        <p:nvPicPr>
          <p:cNvPr id="5" name="Picture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4A2C62F8-A96F-4758-9477-635840A76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045" y="2806700"/>
            <a:ext cx="4633516" cy="358140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8A8F2F9-2310-46DD-A319-E3E574C12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/>
              <a:t>Decay of </a:t>
            </a:r>
            <a:r>
              <a:rPr lang="en-IN" sz="4000" dirty="0" err="1"/>
              <a:t>overdensities</a:t>
            </a:r>
            <a:r>
              <a:rPr lang="en-IN" sz="4000" dirty="0"/>
              <a:t> (As temperature decreases)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B74E15-8702-479C-BEAE-C0B5B9F57DE2}"/>
              </a:ext>
            </a:extLst>
          </p:cNvPr>
          <p:cNvSpPr txBox="1"/>
          <p:nvPr/>
        </p:nvSpPr>
        <p:spPr>
          <a:xfrm>
            <a:off x="330200" y="1905000"/>
            <a:ext cx="4151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>
                <a:solidFill>
                  <a:schemeClr val="bg1"/>
                </a:solidFill>
              </a:rPr>
              <a:t>In Electron Rich Plasma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897DD-CE5C-4C4E-A092-9E4A811094EC}"/>
              </a:ext>
            </a:extLst>
          </p:cNvPr>
          <p:cNvSpPr txBox="1"/>
          <p:nvPr/>
        </p:nvSpPr>
        <p:spPr>
          <a:xfrm>
            <a:off x="5448300" y="1892300"/>
            <a:ext cx="3773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>
                <a:solidFill>
                  <a:schemeClr val="bg1"/>
                </a:solidFill>
              </a:rPr>
              <a:t>In Muon Rich Plasma </a:t>
            </a:r>
          </a:p>
        </p:txBody>
      </p:sp>
    </p:spTree>
    <p:extLst>
      <p:ext uri="{BB962C8B-B14F-4D97-AF65-F5344CB8AC3E}">
        <p14:creationId xmlns:p14="http://schemas.microsoft.com/office/powerpoint/2010/main" val="231547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9AAD8-FDEB-4B70-BAEB-A8943529E5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IN" sz="4000" dirty="0"/>
              <a:t>Generation of neutrinos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C4778-5B0E-4B78-8B84-55EEBF3CA89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9234" y="2102694"/>
            <a:ext cx="9071640" cy="4278960"/>
          </a:xfrm>
        </p:spPr>
        <p:txBody>
          <a:bodyPr/>
          <a:lstStyle/>
          <a:p>
            <a:r>
              <a:rPr lang="en-IN" sz="2400" dirty="0"/>
              <a:t>Hyperon decay leads to generation of </a:t>
            </a:r>
            <a:r>
              <a:rPr lang="en-IN" sz="2400" dirty="0" err="1"/>
              <a:t>pions</a:t>
            </a:r>
            <a:r>
              <a:rPr lang="en-IN" sz="2400" dirty="0"/>
              <a:t> and muons as well as neutrinos </a:t>
            </a:r>
          </a:p>
          <a:p>
            <a:r>
              <a:rPr lang="en-IN" sz="2400" dirty="0" err="1"/>
              <a:t>Eg</a:t>
            </a:r>
            <a:r>
              <a:rPr lang="en-IN" sz="2400" dirty="0"/>
              <a:t> : </a:t>
            </a:r>
            <a:r>
              <a:rPr lang="el-GR" sz="2400" dirty="0"/>
              <a:t>Ω</a:t>
            </a:r>
            <a:r>
              <a:rPr lang="el-GR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‾</a:t>
            </a:r>
            <a:r>
              <a:rPr lang="en-I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 can decay into charged kaon and </a:t>
            </a:r>
            <a:r>
              <a:rPr lang="el-GR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r>
              <a:rPr lang="en-I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. The decay of K‾ will generate a </a:t>
            </a:r>
            <a:r>
              <a:rPr lang="el-GR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ν</a:t>
            </a:r>
            <a:r>
              <a:rPr lang="el-GR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μ</a:t>
            </a:r>
            <a:endParaRPr lang="en-IN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I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Similarly </a:t>
            </a:r>
            <a:r>
              <a:rPr lang="el-GR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ν</a:t>
            </a:r>
            <a:r>
              <a:rPr lang="en-IN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e  </a:t>
            </a:r>
            <a:r>
              <a:rPr lang="en-I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can also be generated </a:t>
            </a:r>
          </a:p>
          <a:p>
            <a:endParaRPr lang="en-IN" sz="1600" dirty="0"/>
          </a:p>
          <a:p>
            <a:r>
              <a:rPr lang="en-IN" sz="2400" dirty="0"/>
              <a:t>Chemical potential of the neutrinos are an important input to nucleosynthesis calculations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B1472-CA8D-4440-894E-3232E02CEE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IN"/>
              <a:t>Neutrino Degeneracy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A25624C-1B76-40F7-AD70-225D533230DE}"/>
                  </a:ext>
                </a:extLst>
              </p:cNvPr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402399" y="2012639"/>
                <a:ext cx="9071640" cy="4278960"/>
              </a:xfrm>
            </p:spPr>
            <p:txBody>
              <a:bodyPr/>
              <a:lstStyle/>
              <a:p>
                <a:r>
                  <a:rPr lang="en-IN" sz="2400" dirty="0">
                    <a:latin typeface="Cambria Math" panose="02040503050406030204" pitchFamily="18" charset="0"/>
                  </a:rPr>
                  <a:t>The lepton numbers are given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sSub>
                            <m:sSubPr>
                              <m:ctrlP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IN" sz="2400" i="0" dirty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IN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𝛱</m:t>
                              </m:r>
                            </m:e>
                            <m:sup>
                              <m:r>
                                <a:rPr lang="en-IN" sz="2400" i="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IN" sz="2400" i="0" dirty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𝜁</m:t>
                          </m:r>
                          <m:d>
                            <m:dPr>
                              <m:ctrlP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0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IN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IN" sz="2400" i="1" dirty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IN" sz="2400" i="1" dirty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sz="2400" i="0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IN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400" i="0" dirty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I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400" i="1" dirty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IN" sz="24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IN" sz="2400" i="0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IN" sz="2400" i="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I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i="1" dirty="0">
                                      <a:latin typeface="Cambria Math" panose="02040503050406030204" pitchFamily="18" charset="0"/>
                                    </a:rPr>
                                    <m:t>𝛱</m:t>
                                  </m:r>
                                </m:e>
                                <m:sup>
                                  <m:r>
                                    <a:rPr lang="en-IN" sz="2400" i="0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A25624C-1B76-40F7-AD70-225D533230DE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02399" y="2012639"/>
                <a:ext cx="9071640" cy="4278960"/>
              </a:xfrm>
              <a:blipFill>
                <a:blip r:embed="rId3"/>
                <a:stretch>
                  <a:fillRect l="-2016" t="-213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6270DB2-01A2-4518-AA0B-40F64A40B086}"/>
              </a:ext>
            </a:extLst>
          </p:cNvPr>
          <p:cNvCxnSpPr/>
          <p:nvPr/>
        </p:nvCxnSpPr>
        <p:spPr>
          <a:xfrm>
            <a:off x="5776191" y="3421855"/>
            <a:ext cx="0" cy="71596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E0A1A68-0FEA-4208-906E-17DD2EADE4F2}"/>
              </a:ext>
            </a:extLst>
          </p:cNvPr>
          <p:cNvSpPr txBox="1"/>
          <p:nvPr/>
        </p:nvSpPr>
        <p:spPr>
          <a:xfrm>
            <a:off x="5130800" y="4147124"/>
            <a:ext cx="198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Chemical Potential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16AAB5-3440-4EC9-8B83-6B05615B6376}"/>
                  </a:ext>
                </a:extLst>
              </p:cNvPr>
              <p:cNvSpPr txBox="1"/>
              <p:nvPr/>
            </p:nvSpPr>
            <p:spPr>
              <a:xfrm>
                <a:off x="424873" y="5077687"/>
                <a:ext cx="9295814" cy="9911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2800" dirty="0">
                    <a:solidFill>
                      <a:schemeClr val="bg1"/>
                    </a:solidFill>
                  </a:rPr>
                  <a:t>Thus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νμ</m:t>
                        </m:r>
                      </m:sub>
                    </m:sSub>
                    <m:r>
                      <a:rPr lang="en-IN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I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ν</m:t>
                        </m:r>
                        <m:r>
                          <a:rPr lang="en-I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I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800" dirty="0">
                    <a:solidFill>
                      <a:schemeClr val="bg1"/>
                    </a:solidFill>
                  </a:rPr>
                  <a:t> or vice versa, nucleosynthesis results would</a:t>
                </a:r>
              </a:p>
              <a:p>
                <a:r>
                  <a:rPr lang="en-IN" sz="2800" dirty="0">
                    <a:solidFill>
                      <a:schemeClr val="bg1"/>
                    </a:solidFill>
                  </a:rPr>
                  <a:t> be affected by such inhomogeneities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16AAB5-3440-4EC9-8B83-6B05615B6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73" y="5077687"/>
                <a:ext cx="9295814" cy="991169"/>
              </a:xfrm>
              <a:prstGeom prst="rect">
                <a:avLst/>
              </a:prstGeom>
              <a:blipFill>
                <a:blip r:embed="rId4"/>
                <a:stretch>
                  <a:fillRect l="-1377" t="-6135" r="-131" b="-165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F9916-51A4-4866-8448-3DACBF9AC6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pPr lvl="0"/>
            <a:r>
              <a:rPr lang="en-IN"/>
              <a:t>Comparison of abundances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7ACC77-B40A-4DEE-92EF-620E1BD7B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23" y="3479799"/>
            <a:ext cx="4740931" cy="32932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1A5AD4-E420-4E21-85C5-93CE122A1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819" y="3454399"/>
            <a:ext cx="4740931" cy="32987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D451A8-CC82-4FB0-90B6-16939C1094A9}"/>
              </a:ext>
            </a:extLst>
          </p:cNvPr>
          <p:cNvSpPr txBox="1"/>
          <p:nvPr/>
        </p:nvSpPr>
        <p:spPr>
          <a:xfrm>
            <a:off x="139700" y="1892300"/>
            <a:ext cx="45847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>
                <a:solidFill>
                  <a:schemeClr val="bg1"/>
                </a:solidFill>
              </a:rPr>
              <a:t>Muon neutrino &gt; Electron </a:t>
            </a:r>
          </a:p>
          <a:p>
            <a:r>
              <a:rPr lang="en-IN" sz="3200" dirty="0">
                <a:solidFill>
                  <a:schemeClr val="bg1"/>
                </a:solidFill>
              </a:rPr>
              <a:t>neutrino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CE4876-2D87-4175-97D0-C53C360A5A3E}"/>
              </a:ext>
            </a:extLst>
          </p:cNvPr>
          <p:cNvSpPr txBox="1"/>
          <p:nvPr/>
        </p:nvSpPr>
        <p:spPr>
          <a:xfrm>
            <a:off x="5128719" y="1892300"/>
            <a:ext cx="45847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>
                <a:solidFill>
                  <a:schemeClr val="bg1"/>
                </a:solidFill>
              </a:rPr>
              <a:t>Electron neutrino &gt; Muon </a:t>
            </a:r>
          </a:p>
          <a:p>
            <a:r>
              <a:rPr lang="en-IN" sz="3200" dirty="0">
                <a:solidFill>
                  <a:schemeClr val="bg1"/>
                </a:solidFill>
              </a:rPr>
              <a:t>neutrinos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0E4DE-0713-4E01-BD1D-3DEFC912D8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IN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293B6-47B5-4FF9-B83F-A6E1DB939C1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96739"/>
            <a:ext cx="9071640" cy="427896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/>
              <a:t>Baryonic inhomogeneities decay faster in a muon rich plasma compared to an electron rich plasma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/>
              <a:t>Inhomogeneities generated for scenarios where the strange quarks are selectively filtered will decay before nucleosynthesis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/>
              <a:t>A large muon neutrino degeneracy parameter will make insignificant changes to the production of the primordial elements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/>
              <a:t>However Inhomogeneities which enhances the electron degeneracy factor should be studied further as they affect the primordial abundances significantly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C2A62-1D39-44AF-A594-337A360DC09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IN" dirty="0"/>
              <a:t>Main 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7BCED-88C3-4EAB-BDC5-7FDB060E6C2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 err="1"/>
              <a:t>B.Banerjee</a:t>
            </a:r>
            <a:r>
              <a:rPr lang="en-IN" sz="2000" dirty="0"/>
              <a:t> and S. M. </a:t>
            </a:r>
            <a:r>
              <a:rPr lang="en-IN" sz="2000" dirty="0" err="1"/>
              <a:t>Chitre</a:t>
            </a:r>
            <a:r>
              <a:rPr lang="en-IN" sz="2000" dirty="0"/>
              <a:t> Phys. Letts. B 258 247 (1991)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In-</a:t>
            </a:r>
            <a:r>
              <a:rPr lang="en-IN" sz="2000" dirty="0" err="1"/>
              <a:t>Saeng</a:t>
            </a:r>
            <a:r>
              <a:rPr lang="en-IN" sz="2000" dirty="0"/>
              <a:t> Suh and G.J. Mathews </a:t>
            </a:r>
            <a:r>
              <a:rPr lang="en-IN" sz="2000" dirty="0" err="1"/>
              <a:t>Phys.Rev</a:t>
            </a:r>
            <a:r>
              <a:rPr lang="en-IN" sz="2000" dirty="0"/>
              <a:t> D 58 123002 (1998)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 err="1"/>
              <a:t>B.D.Fields</a:t>
            </a:r>
            <a:r>
              <a:rPr lang="en-IN" sz="2000" dirty="0"/>
              <a:t>, S. </a:t>
            </a:r>
            <a:r>
              <a:rPr lang="en-IN" sz="2000" dirty="0" err="1"/>
              <a:t>Dodelson</a:t>
            </a:r>
            <a:r>
              <a:rPr lang="en-IN" sz="2000" dirty="0"/>
              <a:t> and M.S. Turner Phys. Rev D 47 4309 (1993)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B. </a:t>
            </a:r>
            <a:r>
              <a:rPr lang="en-IN" sz="2000" dirty="0" err="1"/>
              <a:t>Layek</a:t>
            </a:r>
            <a:r>
              <a:rPr lang="en-IN" sz="2000" dirty="0"/>
              <a:t>, A. P. Mishra , A. M. Srivastava and V. K. Tiwari, Phys. Rev. D 73 103514 (2006)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A. </a:t>
            </a:r>
            <a:r>
              <a:rPr lang="en-IN" sz="2000" dirty="0" err="1"/>
              <a:t>Atreya</a:t>
            </a:r>
            <a:r>
              <a:rPr lang="en-IN" sz="2000" dirty="0"/>
              <a:t>, A. Sarkar and A. M. Srivastava, Phys. Rev. D  90 (4) 045010 (2014)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A. Ray and S. Sanyal Phys. Letts. B 726, 83  (2013)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E4599-C2B7-47CB-8E16-0C4C0AE6A5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IN"/>
              <a:t>Acknowledgements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151AB-2CD8-439C-B24B-2A1032DED76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Clr>
                <a:srgbClr val="FFFF00"/>
              </a:buClr>
              <a:buSzPct val="45000"/>
              <a:buFont typeface="Wingdings" panose="05000000000000000000" pitchFamily="2" charset="2"/>
              <a:buChar char="q"/>
            </a:pPr>
            <a:r>
              <a:rPr lang="en-IN" sz="2400" dirty="0"/>
              <a:t>We have used a publicly available standard code of nucleosynthesis based on the Wagoner – Kawano code and modified by S. </a:t>
            </a:r>
            <a:r>
              <a:rPr lang="en-IN" sz="2400" dirty="0" err="1"/>
              <a:t>Dodelson</a:t>
            </a:r>
            <a:r>
              <a:rPr lang="en-IN" sz="2400" dirty="0"/>
              <a:t> to study the primordial abundances.</a:t>
            </a:r>
          </a:p>
          <a:p>
            <a:pPr lvl="0">
              <a:buClr>
                <a:srgbClr val="FFFF00"/>
              </a:buClr>
              <a:buSzPct val="45000"/>
            </a:pPr>
            <a:endParaRPr lang="en-IN" sz="2400" dirty="0"/>
          </a:p>
          <a:p>
            <a:pPr marL="457200" lvl="0" indent="-457200">
              <a:buClr>
                <a:srgbClr val="FFFF00"/>
              </a:buClr>
              <a:buSzPct val="45000"/>
              <a:buFont typeface="Wingdings" panose="05000000000000000000" pitchFamily="2" charset="2"/>
              <a:buChar char="q"/>
            </a:pPr>
            <a:r>
              <a:rPr lang="en-IN" sz="2400" dirty="0"/>
              <a:t>Department of Science and Technology, India (PURSE Grant)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187D2-5093-488A-8169-06DF96150D8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IN" sz="4000" dirty="0"/>
              <a:t>Plan of the talk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7F028-813C-4D67-A536-CD1E80BFB1E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165039"/>
            <a:ext cx="9071640" cy="3662541"/>
          </a:xfrm>
        </p:spPr>
        <p:txBody>
          <a:bodyPr>
            <a:spAutoFit/>
          </a:bodyPr>
          <a:lstStyle/>
          <a:p>
            <a:pPr marL="457200" lvl="0" indent="-457200">
              <a:buClr>
                <a:srgbClr val="FFFF00"/>
              </a:buClr>
              <a:buSzPct val="45000"/>
              <a:buFont typeface="Wingdings" panose="05000000000000000000" pitchFamily="2" charset="2"/>
              <a:buChar char="q"/>
            </a:pPr>
            <a:r>
              <a:rPr lang="en-IN" sz="2400" dirty="0"/>
              <a:t>Brief description of baryon inhomogeneities</a:t>
            </a:r>
          </a:p>
          <a:p>
            <a:pPr marL="457200" lvl="0" indent="-457200">
              <a:buClr>
                <a:srgbClr val="FFFF00"/>
              </a:buClr>
              <a:buSzPct val="45000"/>
              <a:buFont typeface="Wingdings" panose="05000000000000000000" pitchFamily="2" charset="2"/>
              <a:buChar char="q"/>
            </a:pPr>
            <a:r>
              <a:rPr lang="en-IN" sz="2400" dirty="0"/>
              <a:t>Previous studies of their decay</a:t>
            </a:r>
          </a:p>
          <a:p>
            <a:pPr marL="457200" lvl="0" indent="-457200">
              <a:buClr>
                <a:srgbClr val="FFFF00"/>
              </a:buClr>
              <a:buSzPct val="45000"/>
              <a:buFont typeface="Wingdings" panose="05000000000000000000" pitchFamily="2" charset="2"/>
              <a:buChar char="q"/>
            </a:pPr>
            <a:r>
              <a:rPr lang="en-IN" sz="2400" dirty="0"/>
              <a:t>Diffusion coefficient of nucleons in presence of muons</a:t>
            </a:r>
          </a:p>
          <a:p>
            <a:pPr marL="457200" lvl="0" indent="-457200">
              <a:buClr>
                <a:srgbClr val="FFFF00"/>
              </a:buClr>
              <a:buSzPct val="45000"/>
              <a:buFont typeface="Wingdings" panose="05000000000000000000" pitchFamily="2" charset="2"/>
              <a:buChar char="q"/>
            </a:pPr>
            <a:r>
              <a:rPr lang="en-IN" sz="2400" dirty="0"/>
              <a:t>Decay of inhomogeneities in multiparticle plasmas</a:t>
            </a:r>
          </a:p>
          <a:p>
            <a:pPr marL="457200" lvl="0" indent="-457200">
              <a:buClr>
                <a:srgbClr val="FFFF00"/>
              </a:buClr>
              <a:buSzPct val="45000"/>
              <a:buFont typeface="Wingdings" panose="05000000000000000000" pitchFamily="2" charset="2"/>
              <a:buChar char="q"/>
            </a:pPr>
            <a:r>
              <a:rPr lang="en-IN" sz="2400" dirty="0"/>
              <a:t>Effect on neutrino chemical potential </a:t>
            </a:r>
          </a:p>
          <a:p>
            <a:pPr marL="457200" lvl="0" indent="-457200">
              <a:buClr>
                <a:srgbClr val="FFFF00"/>
              </a:buClr>
              <a:buSzPct val="45000"/>
              <a:buFont typeface="Wingdings" panose="05000000000000000000" pitchFamily="2" charset="2"/>
              <a:buChar char="q"/>
            </a:pPr>
            <a:r>
              <a:rPr lang="en-IN" sz="2400" dirty="0"/>
              <a:t>Summary</a:t>
            </a:r>
          </a:p>
          <a:p>
            <a:pPr marL="457200" lvl="0" indent="-457200">
              <a:buClr>
                <a:srgbClr val="FFFF00"/>
              </a:buClr>
              <a:buSzPct val="45000"/>
              <a:buFont typeface="Wingdings" panose="05000000000000000000" pitchFamily="2" charset="2"/>
              <a:buChar char="q"/>
            </a:pPr>
            <a:r>
              <a:rPr lang="en-IN" sz="2400" dirty="0"/>
              <a:t>Acknowledgements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688C9-A759-4C28-B74D-E8E05CDE11E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IN" sz="4000" dirty="0"/>
              <a:t>Baryon inhomogeneities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C3A8E-A3CB-44BB-B0E3-C48B10B833F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Clr>
                <a:srgbClr val="FFFF00"/>
              </a:buClr>
              <a:buSzPct val="45000"/>
              <a:buFont typeface="Wingdings" panose="05000000000000000000" pitchFamily="2" charset="2"/>
              <a:buChar char="q"/>
            </a:pPr>
            <a:r>
              <a:rPr lang="en-IN" sz="2400" dirty="0"/>
              <a:t>Generated by the trapping of a higher density of baryon number in small regions after the quark – hadron phase transition.</a:t>
            </a:r>
          </a:p>
          <a:p>
            <a:pPr marL="457200" lvl="0" indent="-457200">
              <a:buClr>
                <a:srgbClr val="FFFF00"/>
              </a:buClr>
              <a:buSzPct val="45000"/>
              <a:buFont typeface="Wingdings" panose="05000000000000000000" pitchFamily="2" charset="2"/>
              <a:buChar char="q"/>
            </a:pPr>
            <a:r>
              <a:rPr lang="en-IN" sz="2400" dirty="0"/>
              <a:t>They can be formed irrespective of the order of the phase transition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64FE2B1-2171-433C-9702-5EBDEAA2274E}"/>
              </a:ext>
            </a:extLst>
          </p:cNvPr>
          <p:cNvSpPr/>
          <p:nvPr/>
        </p:nvSpPr>
        <p:spPr>
          <a:xfrm>
            <a:off x="1224000" y="4407625"/>
            <a:ext cx="3528000" cy="2015999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IN" sz="18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DA8C908-E97B-41ED-AE46-2C261AB71B34}"/>
              </a:ext>
            </a:extLst>
          </p:cNvPr>
          <p:cNvSpPr/>
          <p:nvPr/>
        </p:nvSpPr>
        <p:spPr>
          <a:xfrm>
            <a:off x="2520000" y="4968000"/>
            <a:ext cx="216000" cy="144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808080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IN" sz="18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A2B0EB8-F6CD-46AB-AE03-FEF4C9B7CB20}"/>
              </a:ext>
            </a:extLst>
          </p:cNvPr>
          <p:cNvSpPr/>
          <p:nvPr/>
        </p:nvSpPr>
        <p:spPr>
          <a:xfrm>
            <a:off x="2250000" y="6168960"/>
            <a:ext cx="576000" cy="16704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808080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IN" sz="18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5A33321-CE13-4117-950E-C1B497EBE945}"/>
              </a:ext>
            </a:extLst>
          </p:cNvPr>
          <p:cNvSpPr/>
          <p:nvPr/>
        </p:nvSpPr>
        <p:spPr>
          <a:xfrm>
            <a:off x="3914675" y="5359412"/>
            <a:ext cx="503999" cy="36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666666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IN" sz="18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537A595-F7F9-4B1F-B223-25C144459016}"/>
              </a:ext>
            </a:extLst>
          </p:cNvPr>
          <p:cNvSpPr/>
          <p:nvPr/>
        </p:nvSpPr>
        <p:spPr>
          <a:xfrm>
            <a:off x="1512000" y="5184000"/>
            <a:ext cx="648000" cy="36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666666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IN" sz="18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CC3E435-7290-4821-98F1-87A63E82BEC7}"/>
              </a:ext>
            </a:extLst>
          </p:cNvPr>
          <p:cNvSpPr/>
          <p:nvPr/>
        </p:nvSpPr>
        <p:spPr>
          <a:xfrm>
            <a:off x="2951999" y="4705278"/>
            <a:ext cx="648000" cy="216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999999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IN" sz="18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5B820DC-5D2F-4215-B45A-9882884C309B}"/>
              </a:ext>
            </a:extLst>
          </p:cNvPr>
          <p:cNvSpPr/>
          <p:nvPr/>
        </p:nvSpPr>
        <p:spPr>
          <a:xfrm>
            <a:off x="2160000" y="5688000"/>
            <a:ext cx="1152000" cy="144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808080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IN" sz="18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6F87326-379D-409D-AB58-C3CADFC83703}"/>
              </a:ext>
            </a:extLst>
          </p:cNvPr>
          <p:cNvSpPr/>
          <p:nvPr/>
        </p:nvSpPr>
        <p:spPr>
          <a:xfrm>
            <a:off x="3543480" y="5168880"/>
            <a:ext cx="329760" cy="12567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7" h="3492">
                <a:moveTo>
                  <a:pt x="0" y="0"/>
                </a:moveTo>
                <a:cubicBezTo>
                  <a:pt x="268" y="301"/>
                  <a:pt x="951" y="858"/>
                  <a:pt x="529" y="1164"/>
                </a:cubicBezTo>
                <a:cubicBezTo>
                  <a:pt x="98" y="1476"/>
                  <a:pt x="-13" y="1975"/>
                  <a:pt x="529" y="2116"/>
                </a:cubicBezTo>
                <a:cubicBezTo>
                  <a:pt x="1012" y="2241"/>
                  <a:pt x="681" y="2818"/>
                  <a:pt x="811" y="3175"/>
                </a:cubicBezTo>
                <a:lnTo>
                  <a:pt x="917" y="349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IN" sz="18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F1BC90F-D77B-401A-8708-2F22D7240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311" y="4367581"/>
            <a:ext cx="2952628" cy="19684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59481-539F-43B0-8C91-FADED84732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IN" sz="4000" dirty="0"/>
              <a:t>Decay of Baryon Inhomogeneities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AF962-05FE-4807-9BC5-917479206D0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Clr>
                <a:srgbClr val="FFFF00"/>
              </a:buClr>
              <a:buSzPct val="45000"/>
              <a:buFont typeface="Wingdings" panose="05000000000000000000" pitchFamily="2" charset="2"/>
              <a:buChar char="q"/>
            </a:pPr>
            <a:r>
              <a:rPr lang="en-IN" sz="2400" dirty="0"/>
              <a:t>Decay due to the diffusion of neutrons and protons from higher density regions to lower density regions</a:t>
            </a:r>
          </a:p>
          <a:p>
            <a:pPr marL="457200" lvl="0" indent="-457200">
              <a:buClr>
                <a:srgbClr val="FFFF00"/>
              </a:buClr>
              <a:buSzPct val="45000"/>
              <a:buFont typeface="Wingdings" panose="05000000000000000000" pitchFamily="2" charset="2"/>
              <a:buChar char="q"/>
            </a:pPr>
            <a:r>
              <a:rPr lang="en-IN" sz="2400" dirty="0"/>
              <a:t>Decay is important as the neutron/proton ratio is a crucial input to the big bang nucleosynthesis calculations</a:t>
            </a:r>
          </a:p>
          <a:p>
            <a:pPr marL="457200" lvl="0" indent="-457200">
              <a:buClr>
                <a:srgbClr val="FFFF00"/>
              </a:buClr>
              <a:buSzPct val="45000"/>
              <a:buFont typeface="Wingdings" panose="05000000000000000000" pitchFamily="2" charset="2"/>
              <a:buChar char="q"/>
            </a:pPr>
            <a:r>
              <a:rPr lang="en-IN" sz="2400" dirty="0"/>
              <a:t>Plasma consists predominantly of leptons, neutrons and protons</a:t>
            </a:r>
          </a:p>
          <a:p>
            <a:pPr marL="457200" lvl="0" indent="-457200">
              <a:buClr>
                <a:srgbClr val="FFFF00"/>
              </a:buClr>
              <a:buSzPct val="45000"/>
              <a:buFont typeface="Wingdings" panose="05000000000000000000" pitchFamily="2" charset="2"/>
              <a:buChar char="q"/>
            </a:pPr>
            <a:r>
              <a:rPr lang="en-IN" sz="2400" dirty="0"/>
              <a:t>Previously diffusion of neutrons and protons were studied in such a plasma</a:t>
            </a:r>
          </a:p>
          <a:p>
            <a:pPr marL="457200" lvl="0" indent="-457200">
              <a:buClr>
                <a:srgbClr val="FFFF00"/>
              </a:buClr>
              <a:buSzPct val="45000"/>
              <a:buFont typeface="Wingdings" panose="05000000000000000000" pitchFamily="2" charset="2"/>
              <a:buChar char="q"/>
            </a:pPr>
            <a:r>
              <a:rPr lang="en-IN" sz="2400" dirty="0"/>
              <a:t>Collision with muons was neglected as their contribution is considered to be too small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556FA-6186-4DC5-9E2D-0428DAEFD0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IN" dirty="0"/>
              <a:t>Can we really neglect muons 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42694-0988-4B34-959A-21FF51F4A29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Clr>
                <a:srgbClr val="FFFF00"/>
              </a:buClr>
              <a:buSzPct val="45000"/>
              <a:buFont typeface="Wingdings" panose="05000000000000000000" pitchFamily="2" charset="2"/>
              <a:buChar char="q"/>
            </a:pPr>
            <a:r>
              <a:rPr lang="en-IN" sz="2400" dirty="0"/>
              <a:t>Inhomogeneities formed from collapsing Z(3) domain walls lead to accumulation of a large number of strange quarks</a:t>
            </a:r>
          </a:p>
          <a:p>
            <a:pPr lvl="0">
              <a:buClr>
                <a:srgbClr val="FFFF00"/>
              </a:buClr>
              <a:buSzPct val="45000"/>
            </a:pPr>
            <a:endParaRPr lang="en-IN" sz="2400" dirty="0"/>
          </a:p>
          <a:p>
            <a:pPr marL="457200" lvl="0" indent="-457200">
              <a:buClr>
                <a:srgbClr val="FFFF00"/>
              </a:buClr>
              <a:buSzPct val="45000"/>
              <a:buFont typeface="Wingdings" panose="05000000000000000000" pitchFamily="2" charset="2"/>
              <a:buChar char="q"/>
            </a:pPr>
            <a:r>
              <a:rPr lang="en-IN" sz="2400" dirty="0"/>
              <a:t>Hadronization of these inhomogeneities result in hyperons</a:t>
            </a:r>
          </a:p>
          <a:p>
            <a:pPr lvl="0">
              <a:buClr>
                <a:srgbClr val="FFFF00"/>
              </a:buClr>
              <a:buSzPct val="45000"/>
            </a:pPr>
            <a:endParaRPr lang="en-IN" sz="2400" dirty="0"/>
          </a:p>
          <a:p>
            <a:pPr marL="457200" lvl="0" indent="-457200">
              <a:buClr>
                <a:srgbClr val="FFFF00"/>
              </a:buClr>
              <a:buSzPct val="45000"/>
              <a:buFont typeface="Wingdings" panose="05000000000000000000" pitchFamily="2" charset="2"/>
              <a:buChar char="q"/>
            </a:pPr>
            <a:r>
              <a:rPr lang="en-IN" sz="2400" dirty="0"/>
              <a:t>Hyperons decay into </a:t>
            </a:r>
            <a:r>
              <a:rPr lang="en-IN" sz="2400" dirty="0" err="1"/>
              <a:t>pions</a:t>
            </a:r>
            <a:r>
              <a:rPr lang="en-IN" sz="2400" dirty="0"/>
              <a:t> and muons</a:t>
            </a:r>
          </a:p>
          <a:p>
            <a:pPr lvl="0">
              <a:buClr>
                <a:srgbClr val="FFFF00"/>
              </a:buClr>
              <a:buSzPct val="45000"/>
            </a:pPr>
            <a:endParaRPr lang="en-IN" sz="2400" dirty="0"/>
          </a:p>
          <a:p>
            <a:pPr marL="457200" lvl="0" indent="-457200">
              <a:buClr>
                <a:srgbClr val="FFFF00"/>
              </a:buClr>
              <a:buSzPct val="45000"/>
              <a:buFont typeface="Wingdings" panose="05000000000000000000" pitchFamily="2" charset="2"/>
              <a:buChar char="q"/>
            </a:pPr>
            <a:r>
              <a:rPr lang="en-IN" sz="2400" dirty="0"/>
              <a:t>Metastable quark nuggets emit kaons which decay to muons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278DF-E99B-4795-A456-9D7D362637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IN" sz="4000" dirty="0"/>
              <a:t>Diffusion Coefficients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BC6E3-9694-433B-97AF-92F1DB97D27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Clr>
                <a:srgbClr val="FFFF00"/>
              </a:buClr>
              <a:buSzPct val="45000"/>
              <a:buFont typeface="StarSymbol"/>
              <a:buChar char="●"/>
            </a:pPr>
            <a:r>
              <a:rPr lang="en-IN" sz="2400" dirty="0"/>
              <a:t>We calculate the diffusion coefficient of neutrons in the presence of muons</a:t>
            </a:r>
          </a:p>
          <a:p>
            <a:pPr lvl="0">
              <a:buClr>
                <a:srgbClr val="FFFF00"/>
              </a:buClr>
              <a:buSzPct val="45000"/>
              <a:buFont typeface="StarSymbol"/>
              <a:buChar char="●"/>
            </a:pPr>
            <a:r>
              <a:rPr lang="en-IN" sz="2400" dirty="0"/>
              <a:t>Since it is a multiparticle plasma, average diffusion coefficient is given by</a:t>
            </a:r>
          </a:p>
          <a:p>
            <a:pPr lvl="0">
              <a:buClr>
                <a:srgbClr val="FFFF00"/>
              </a:buClr>
              <a:buSzPct val="45000"/>
              <a:buFont typeface="StarSymbol"/>
              <a:buChar char="●"/>
            </a:pPr>
            <a:endParaRPr lang="en-IN" sz="2400" dirty="0"/>
          </a:p>
          <a:p>
            <a:pPr lvl="0">
              <a:buClr>
                <a:srgbClr val="FFFF00"/>
              </a:buClr>
              <a:buSzPct val="45000"/>
              <a:buFont typeface="StarSymbol"/>
              <a:buChar char="●"/>
            </a:pPr>
            <a:endParaRPr lang="en-IN" sz="2400" dirty="0"/>
          </a:p>
          <a:p>
            <a:pPr lvl="0">
              <a:buClr>
                <a:srgbClr val="FFFF00"/>
              </a:buClr>
              <a:buSzPct val="45000"/>
              <a:buFont typeface="StarSymbol"/>
              <a:buChar char="●"/>
            </a:pPr>
            <a:endParaRPr lang="en-IN" sz="2400" dirty="0"/>
          </a:p>
          <a:p>
            <a:pPr lvl="0">
              <a:buClr>
                <a:srgbClr val="FFFF00"/>
              </a:buClr>
              <a:buSzPct val="45000"/>
              <a:buFont typeface="StarSymbol"/>
              <a:buChar char="●"/>
            </a:pPr>
            <a:r>
              <a:rPr lang="en-IN" sz="2400" dirty="0"/>
              <a:t> If N be the total number of particles then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9F3632-3FF0-4A41-AFF6-D794F8688D77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2886479" y="4003720"/>
                <a:ext cx="2625120" cy="9205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IN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IN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IN" i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N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IN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IN" i="0" dirty="0">
                  <a:solidFill>
                    <a:srgbClr val="FFFFFF"/>
                  </a:solidFill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9F3632-3FF0-4A41-AFF6-D794F8688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479" y="4003720"/>
                <a:ext cx="2625120" cy="9205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5C5DE3-E833-47B2-82AB-852FFD6A9FE9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6328091" y="5383934"/>
                <a:ext cx="819720" cy="703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i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IN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IN" i="0" dirty="0">
                  <a:solidFill>
                    <a:srgbClr val="FFFFFF"/>
                  </a:solidFill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5C5DE3-E833-47B2-82AB-852FFD6A9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091" y="5383934"/>
                <a:ext cx="819720" cy="7030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D8EE1-A710-43D8-BA03-584A8E25576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IN" sz="4000" dirty="0"/>
              <a:t>Calculation of Diffusion Coefficients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21755-5BD9-450C-BA9B-6E0789B57BC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IN" sz="2800" dirty="0"/>
              <a:t>We obtain the diffusion constants from the scattering cross – section of the particles </a:t>
            </a:r>
          </a:p>
          <a:p>
            <a:endParaRPr lang="en-IN" dirty="0"/>
          </a:p>
          <a:p>
            <a:endParaRPr lang="en-IN" dirty="0"/>
          </a:p>
          <a:p>
            <a:r>
              <a:rPr lang="en-IN" sz="2400" dirty="0"/>
              <a:t>Since both electrons and muons are similar in their interaction with the neutron, the difference in their diffusion constants will be by a factor and the difference in their masses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2162F2-6BED-4EA9-903F-F70321FDE49E}"/>
                  </a:ext>
                </a:extLst>
              </p:cNvPr>
              <p:cNvSpPr txBox="1"/>
              <p:nvPr/>
            </p:nvSpPr>
            <p:spPr>
              <a:xfrm>
                <a:off x="1257139" y="3282950"/>
                <a:ext cx="8318500" cy="33468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𝑛𝑒</m:t>
                        </m:r>
                      </m:sub>
                    </m:sSub>
                    <m:r>
                      <a:rPr lang="en-IN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IN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IN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  <m:sSup>
                          <m:sSupPr>
                            <m:ctrlPr>
                              <a:rPr lang="en-I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IN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IN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I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  <m:sSup>
                          <m:sSupPr>
                            <m:ctrlPr>
                              <a:rPr lang="en-I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κ</m:t>
                            </m:r>
                          </m:e>
                          <m:sup>
                            <m:r>
                              <a:rPr lang="en-I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IN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I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f>
                              <m:fPr>
                                <m:ctrlPr>
                                  <a:rPr lang="en-IN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28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IN" sz="28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IN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IN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IN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I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</m:den>
                    </m:f>
                  </m:oMath>
                </a14:m>
                <a:r>
                  <a:rPr lang="en-IN" sz="2800" b="0" dirty="0">
                    <a:solidFill>
                      <a:schemeClr val="bg1"/>
                    </a:solidFill>
                  </a:rPr>
                  <a:t>  </a:t>
                </a:r>
              </a:p>
              <a:p>
                <a:endParaRPr lang="en-IN" sz="4000" b="0" dirty="0">
                  <a:solidFill>
                    <a:schemeClr val="bg1"/>
                  </a:solidFill>
                </a:endParaRPr>
              </a:p>
              <a:p>
                <a:endParaRPr lang="en-IN" sz="4000" b="0" dirty="0"/>
              </a:p>
              <a:p>
                <a:endParaRPr lang="en-IN" sz="4000" b="0" dirty="0"/>
              </a:p>
              <a:p>
                <a:r>
                  <a:rPr lang="en-IN" sz="40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2162F2-6BED-4EA9-903F-F70321FDE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139" y="3282950"/>
                <a:ext cx="8318500" cy="33468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FA479-FB87-4379-A13C-EAC8D59CE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80" y="274963"/>
            <a:ext cx="9071640" cy="1262160"/>
          </a:xfrm>
        </p:spPr>
        <p:txBody>
          <a:bodyPr/>
          <a:lstStyle/>
          <a:p>
            <a:r>
              <a:rPr lang="en-IN" sz="4000" dirty="0"/>
              <a:t>Calculation of Diffusion Coefficient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3D4E2-FB69-4F4C-A10B-40B8C1C87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99" y="2050739"/>
            <a:ext cx="9071640" cy="4278960"/>
          </a:xfrm>
        </p:spPr>
        <p:txBody>
          <a:bodyPr/>
          <a:lstStyle/>
          <a:p>
            <a:r>
              <a:rPr lang="en-IN" sz="2400" dirty="0"/>
              <a:t>Differential Cross section of the neutron and the muon is given by </a:t>
            </a:r>
          </a:p>
          <a:p>
            <a:endParaRPr lang="en-IN" sz="2400" dirty="0"/>
          </a:p>
          <a:p>
            <a:endParaRPr lang="en-IN" sz="2400" dirty="0"/>
          </a:p>
          <a:p>
            <a:r>
              <a:rPr lang="en-IN" sz="2400" dirty="0"/>
              <a:t>The diffusion coefficient is </a:t>
            </a:r>
            <a:r>
              <a:rPr lang="en-IN" sz="2400"/>
              <a:t>: </a:t>
            </a:r>
          </a:p>
          <a:p>
            <a:endParaRPr lang="en-IN" sz="2400" dirty="0"/>
          </a:p>
          <a:p>
            <a:endParaRPr lang="en-IN" sz="2400" dirty="0"/>
          </a:p>
          <a:p>
            <a:endParaRPr lang="en-IN" sz="2400" dirty="0"/>
          </a:p>
          <a:p>
            <a:r>
              <a:rPr lang="en-IN" sz="2400" dirty="0"/>
              <a:t>Since the net diffusion constant depends on the densities of the particles we keep the density of one particle constant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76AB2A-AE14-457C-89FB-F7DB2596E352}"/>
                  </a:ext>
                </a:extLst>
              </p:cNvPr>
              <p:cNvSpPr txBox="1"/>
              <p:nvPr/>
            </p:nvSpPr>
            <p:spPr>
              <a:xfrm>
                <a:off x="2235200" y="2698750"/>
                <a:ext cx="5486400" cy="10892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num>
                        <m:den>
                          <m:r>
                            <a:rPr lang="en-I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IN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I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en-I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</m:t>
                              </m:r>
                            </m:e>
                            <m:sup>
                              <m:r>
                                <a:rPr lang="en-I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I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κ</m:t>
                              </m:r>
                            </m:e>
                            <m:sup>
                              <m:r>
                                <a:rPr lang="en-I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eqArr>
                            <m:eqArrPr>
                              <m:ctrlPr>
                                <a:rPr lang="en-I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4 </m:t>
                              </m:r>
                              <m:sSup>
                                <m:sSupPr>
                                  <m:ctrlPr>
                                    <a:rPr lang="en-IN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IN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/>
                          </m:eqAr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I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 </m:t>
                          </m:r>
                          <m:sSup>
                            <m:sSupPr>
                              <m:ctrlPr>
                                <a:rPr lang="en-I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𝑐𝑜𝑠𝑒𝑐</m:t>
                              </m:r>
                            </m:e>
                            <m:sup>
                              <m:r>
                                <a:rPr lang="en-I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type m:val="skw"/>
                              <m:ctrlPr>
                                <a:rPr lang="en-I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num>
                            <m:den>
                              <m:r>
                                <a:rPr lang="en-I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76AB2A-AE14-457C-89FB-F7DB2596E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200" y="2698750"/>
                <a:ext cx="5486400" cy="10892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445382-5AE4-4E9B-966A-E2CB5CBF7689}"/>
                  </a:ext>
                </a:extLst>
              </p:cNvPr>
              <p:cNvSpPr txBox="1"/>
              <p:nvPr/>
            </p:nvSpPr>
            <p:spPr>
              <a:xfrm>
                <a:off x="1710170" y="4373994"/>
                <a:ext cx="8318500" cy="33925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sty m:val="p"/>
                          </m:rPr>
                          <a:rPr lang="el-G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μ</m:t>
                        </m:r>
                      </m:sub>
                    </m:sSub>
                    <m:r>
                      <a:rPr lang="en-IN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IN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IN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  <m:sSup>
                          <m:sSupPr>
                            <m:ctrlPr>
                              <a:rPr lang="en-I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IN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IN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I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  <m:sSup>
                          <m:sSupPr>
                            <m:ctrlPr>
                              <a:rPr lang="en-I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κ</m:t>
                            </m:r>
                          </m:e>
                          <m:sup>
                            <m:r>
                              <a:rPr lang="en-I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IN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I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f>
                              <m:fPr>
                                <m:ctrlPr>
                                  <a:rPr lang="en-IN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28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IN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IN" sz="2800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p>
                                    <m:r>
                                      <a:rPr lang="en-IN" sz="2800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den>
                            </m:f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IN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IN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IN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I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IN" sz="28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  <m:sup>
                                <m:r>
                                  <a:rPr lang="en-IN" sz="28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en-IN" sz="2800" b="0" dirty="0">
                    <a:solidFill>
                      <a:schemeClr val="bg1"/>
                    </a:solidFill>
                  </a:rPr>
                  <a:t>  </a:t>
                </a:r>
              </a:p>
              <a:p>
                <a:endParaRPr lang="en-IN" sz="4000" b="0" dirty="0">
                  <a:solidFill>
                    <a:schemeClr val="bg1"/>
                  </a:solidFill>
                </a:endParaRPr>
              </a:p>
              <a:p>
                <a:endParaRPr lang="en-IN" sz="4000" b="0" dirty="0"/>
              </a:p>
              <a:p>
                <a:endParaRPr lang="en-IN" sz="4000" b="0" dirty="0"/>
              </a:p>
              <a:p>
                <a:endParaRPr lang="en-IN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445382-5AE4-4E9B-966A-E2CB5CBF7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170" y="4373994"/>
                <a:ext cx="8318500" cy="33925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D09C694-B2DF-4BE7-8043-837A08581065}"/>
              </a:ext>
            </a:extLst>
          </p:cNvPr>
          <p:cNvCxnSpPr/>
          <p:nvPr/>
        </p:nvCxnSpPr>
        <p:spPr>
          <a:xfrm flipV="1">
            <a:off x="5237014" y="4281054"/>
            <a:ext cx="1101437" cy="8624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8A2A7B3-5B02-45C1-8D82-0246922FED91}"/>
              </a:ext>
            </a:extLst>
          </p:cNvPr>
          <p:cNvSpPr txBox="1"/>
          <p:nvPr/>
        </p:nvSpPr>
        <p:spPr>
          <a:xfrm>
            <a:off x="6338449" y="3938149"/>
            <a:ext cx="339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Here T’ depends on mass of muon</a:t>
            </a:r>
          </a:p>
        </p:txBody>
      </p:sp>
    </p:spTree>
    <p:extLst>
      <p:ext uri="{BB962C8B-B14F-4D97-AF65-F5344CB8AC3E}">
        <p14:creationId xmlns:p14="http://schemas.microsoft.com/office/powerpoint/2010/main" val="2407324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316B-036A-4592-B65F-7EB66FE937B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IN" sz="4000" dirty="0"/>
              <a:t>Density dependency of the diffusion coefficients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AFAEC8-BE2F-4F8F-8861-74C6AD266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4174" y="3094275"/>
            <a:ext cx="3047523" cy="4352927"/>
          </a:xfrm>
          <a:prstGeom prst="rect">
            <a:avLst/>
          </a:prstGeom>
        </p:spPr>
      </p:pic>
      <p:pic>
        <p:nvPicPr>
          <p:cNvPr id="8" name="Picture 7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18ED5468-B4D4-4879-A23E-E0CF4B2DB5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78763" y="2860917"/>
            <a:ext cx="3047523" cy="47180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121D3B-FBAF-43AF-87C8-C0C436589FD7}"/>
              </a:ext>
            </a:extLst>
          </p:cNvPr>
          <p:cNvSpPr txBox="1"/>
          <p:nvPr/>
        </p:nvSpPr>
        <p:spPr>
          <a:xfrm>
            <a:off x="503999" y="2362200"/>
            <a:ext cx="36506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</a:rPr>
              <a:t>Neutron density is kept </a:t>
            </a:r>
          </a:p>
          <a:p>
            <a:r>
              <a:rPr lang="en-IN" sz="2800" dirty="0">
                <a:solidFill>
                  <a:schemeClr val="bg1"/>
                </a:solidFill>
              </a:rPr>
              <a:t>constant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80F080-5A5D-4E43-8450-4399E0E13D65}"/>
              </a:ext>
            </a:extLst>
          </p:cNvPr>
          <p:cNvSpPr txBox="1"/>
          <p:nvPr/>
        </p:nvSpPr>
        <p:spPr>
          <a:xfrm>
            <a:off x="5524500" y="2298700"/>
            <a:ext cx="36378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</a:rPr>
              <a:t>Electron density is kept </a:t>
            </a:r>
          </a:p>
          <a:p>
            <a:r>
              <a:rPr lang="en-IN" sz="2800" dirty="0">
                <a:solidFill>
                  <a:schemeClr val="bg1"/>
                </a:solidFill>
              </a:rPr>
              <a:t>Constant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yt-bluelinesgr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3396</TotalTime>
  <Words>887</Words>
  <Application>Microsoft Office PowerPoint</Application>
  <PresentationFormat>Custom</PresentationFormat>
  <Paragraphs>155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Albany</vt:lpstr>
      <vt:lpstr>Arial</vt:lpstr>
      <vt:lpstr>Calibri</vt:lpstr>
      <vt:lpstr>Cambria Math</vt:lpstr>
      <vt:lpstr>FreeSans</vt:lpstr>
      <vt:lpstr>Liberation Sans</vt:lpstr>
      <vt:lpstr>Lucida Sans Unicode</vt:lpstr>
      <vt:lpstr>Noto Sans CJK SC Regular</vt:lpstr>
      <vt:lpstr>StarSymbol</vt:lpstr>
      <vt:lpstr>Tahoma</vt:lpstr>
      <vt:lpstr>Times New Roman</vt:lpstr>
      <vt:lpstr>Wingdings</vt:lpstr>
      <vt:lpstr>lyt-bluelinesgrad</vt:lpstr>
      <vt:lpstr>PowerPoint Presentation</vt:lpstr>
      <vt:lpstr>Plan of the talk</vt:lpstr>
      <vt:lpstr>Baryon inhomogeneities</vt:lpstr>
      <vt:lpstr>Decay of Baryon Inhomogeneities</vt:lpstr>
      <vt:lpstr>Can we really neglect muons ?</vt:lpstr>
      <vt:lpstr>Diffusion Coefficients</vt:lpstr>
      <vt:lpstr>Calculation of Diffusion Coefficients</vt:lpstr>
      <vt:lpstr>Calculation of Diffusion Coefficient</vt:lpstr>
      <vt:lpstr>Density dependency of the diffusion coefficients</vt:lpstr>
      <vt:lpstr>The Diffusion Length</vt:lpstr>
      <vt:lpstr>Decay of overdensities</vt:lpstr>
      <vt:lpstr>Decay of overdensities (At constant temperature)</vt:lpstr>
      <vt:lpstr>Decay of overdensities (As temperature decreases)</vt:lpstr>
      <vt:lpstr>Generation of neutrinos</vt:lpstr>
      <vt:lpstr>Neutrino Degeneracy parameters</vt:lpstr>
      <vt:lpstr>Comparison of abundances</vt:lpstr>
      <vt:lpstr>Conclusions</vt:lpstr>
      <vt:lpstr>Main References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Soma Sanyal</dc:creator>
  <cp:lastModifiedBy>Soma Sanyal</cp:lastModifiedBy>
  <cp:revision>108</cp:revision>
  <dcterms:created xsi:type="dcterms:W3CDTF">2018-08-23T15:56:46Z</dcterms:created>
  <dcterms:modified xsi:type="dcterms:W3CDTF">2018-08-29T14:03:45Z</dcterms:modified>
</cp:coreProperties>
</file>