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7" r:id="rId11"/>
    <p:sldId id="264" r:id="rId12"/>
    <p:sldId id="271" r:id="rId13"/>
    <p:sldId id="265" r:id="rId14"/>
    <p:sldId id="275" r:id="rId15"/>
    <p:sldId id="278" r:id="rId16"/>
    <p:sldId id="268" r:id="rId17"/>
    <p:sldId id="269" r:id="rId18"/>
    <p:sldId id="279" r:id="rId19"/>
    <p:sldId id="280" r:id="rId20"/>
    <p:sldId id="266" r:id="rId21"/>
    <p:sldId id="270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36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dirty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4DAC0BA-FDC8-4422-BCF0-A7284E10C069}" type="datetimeFigureOut">
              <a:rPr lang="ko-KR" altLang="en-US" smtClean="0"/>
              <a:t>2020-02-12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82DB8F-E071-454F-B061-39682EABC801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Gravitational Radiation driven capture of two Black Holes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Yeong-Bok Bae (NIMS)</a:t>
            </a:r>
          </a:p>
          <a:p>
            <a:r>
              <a:rPr lang="en-US" altLang="ko-KR" sz="1300" dirty="0"/>
              <a:t>Asia-Pacific School and Workshop on Gravitation and Cosmology 2020</a:t>
            </a:r>
          </a:p>
          <a:p>
            <a:r>
              <a:rPr lang="en-US" altLang="ko-KR" sz="1300" dirty="0"/>
              <a:t>2020. 02. 12. IBS</a:t>
            </a:r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1090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6048672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/>
                  <a:t>Circularization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altLang="ko-KR" dirty="0"/>
                  <a:t>=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304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  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304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For parabolic orbit </a:t>
                </a:r>
                <a:r>
                  <a:rPr lang="en-US" altLang="ko-KR" sz="1600" dirty="0"/>
                  <a:t>(Quinlan &amp; Shapiro 1989)</a:t>
                </a:r>
                <a:r>
                  <a:rPr lang="en-US" altLang="ko-KR" dirty="0"/>
                  <a:t>,</a:t>
                </a:r>
                <a:endParaRPr lang="en-US" altLang="ko-KR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85</m:t>
                        </m:r>
                        <m:r>
                          <a:rPr lang="ko-KR" alt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6048672" cy="4525963"/>
              </a:xfrm>
              <a:blipFill rotWithShape="1">
                <a:blip r:embed="rId2"/>
                <a:stretch>
                  <a:fillRect l="-907" t="-2695" r="-23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Approach to GR capture</a:t>
            </a:r>
            <a:br>
              <a:rPr lang="en-US" altLang="ko-KR" dirty="0"/>
            </a:br>
            <a:r>
              <a:rPr lang="en-US" altLang="ko-KR" sz="3100" dirty="0"/>
              <a:t>- Newtonian orbit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239172" y="1639505"/>
            <a:ext cx="2869332" cy="3240359"/>
            <a:chOff x="5078672" y="1340768"/>
            <a:chExt cx="3874828" cy="440551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672" y="1340768"/>
              <a:ext cx="3874828" cy="44055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90095" y="1567825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Peters 1964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5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00323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/>
                  <a:t>2. Post-Newtonian equation of motion </a:t>
                </a:r>
                <a:r>
                  <a:rPr lang="en-US" altLang="ko-KR" sz="1600" dirty="0"/>
                  <a:t>(Blanchet 2014)</a:t>
                </a:r>
              </a:p>
              <a:p>
                <a:pPr lvl="1"/>
                <a:r>
                  <a:rPr lang="en-US" altLang="ko-KR" dirty="0"/>
                  <a:t>Point mass, spin</a:t>
                </a:r>
              </a:p>
              <a:p>
                <a:pPr lvl="1"/>
                <a:r>
                  <a:rPr lang="en-US" altLang="ko-KR" dirty="0"/>
                  <a:t>e.g.) up to 2.5 PN,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ko-KR" b="1" i="0" smtClean="0">
                            <a:latin typeface="Cambria Math"/>
                          </a:rPr>
                          <m:t>𝐯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𝐺𝑚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altLang="ko-KR" b="1" i="0" smtClean="0">
                            <a:latin typeface="Cambria Math"/>
                          </a:rPr>
                          <m:t>𝐧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b="1" i="0" smtClean="0">
                            <a:latin typeface="Cambria Math"/>
                          </a:rPr>
                          <m:t>𝐯</m:t>
                        </m:r>
                      </m:e>
                    </m:d>
                  </m:oMath>
                </a14:m>
                <a:endParaRPr lang="en-US" altLang="ko-KR" dirty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003232" cy="4525963"/>
              </a:xfrm>
              <a:blipFill>
                <a:blip r:embed="rId2"/>
                <a:stretch>
                  <a:fillRect l="-1904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Approach to GR capture</a:t>
            </a:r>
            <a:br>
              <a:rPr lang="en-US" altLang="ko-KR" dirty="0"/>
            </a:br>
            <a:r>
              <a:rPr lang="en-US" altLang="ko-KR" sz="3100" dirty="0"/>
              <a:t>- Post-Newtonian corrected orbit</a:t>
            </a:r>
            <a:endParaRPr lang="ko-KR" altLang="en-US" sz="3100" dirty="0"/>
          </a:p>
        </p:txBody>
      </p:sp>
      <p:grpSp>
        <p:nvGrpSpPr>
          <p:cNvPr id="4" name="그룹 3"/>
          <p:cNvGrpSpPr/>
          <p:nvPr/>
        </p:nvGrpSpPr>
        <p:grpSpPr>
          <a:xfrm>
            <a:off x="467544" y="4293096"/>
            <a:ext cx="8204931" cy="1436803"/>
            <a:chOff x="467544" y="4542099"/>
            <a:chExt cx="8204931" cy="1436803"/>
          </a:xfrm>
        </p:grpSpPr>
        <p:pic>
          <p:nvPicPr>
            <p:cNvPr id="5" name="스크린샷 2020-02-07 오후 4.20.34.png" descr="스크린샷 2020-02-07 오후 4.20.3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67544" y="4542099"/>
              <a:ext cx="4255909" cy="1436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스크린샷 2020-02-07 오후 4.21.23.png" descr="스크린샷 2020-02-07 오후 4.21.2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4895452" y="4542099"/>
              <a:ext cx="3777023" cy="10251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249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xmlns="" id="{1D43D350-E35C-4D4C-96CC-5808B322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Approach to GR capture</a:t>
            </a:r>
            <a:br>
              <a:rPr lang="en-US" altLang="ko-KR" dirty="0"/>
            </a:br>
            <a:r>
              <a:rPr lang="en-US" altLang="ko-KR" sz="3100" dirty="0"/>
              <a:t>- Post-Newtonian corrected orbit</a:t>
            </a:r>
            <a:endParaRPr lang="ko-KR" altLang="en-US" sz="31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C:\Users\byb\Desktop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14748"/>
            <a:ext cx="4790436" cy="41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yb\Desktop\K-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3" y="1995810"/>
            <a:ext cx="3972769" cy="35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3. Numerical relativity</a:t>
            </a:r>
          </a:p>
          <a:p>
            <a:pPr lvl="1"/>
            <a:r>
              <a:rPr lang="en-US" altLang="ko-KR" dirty="0"/>
              <a:t>Numerical solutions of Einstein’s equations</a:t>
            </a:r>
          </a:p>
          <a:p>
            <a:pPr lvl="1"/>
            <a:r>
              <a:rPr lang="en-US" altLang="ko-KR" dirty="0"/>
              <a:t>Extended object, spin</a:t>
            </a:r>
          </a:p>
          <a:p>
            <a:pPr lvl="1"/>
            <a:r>
              <a:rPr lang="en-US" altLang="ko-KR" dirty="0"/>
              <a:t>Strong encounter, Merger &amp; </a:t>
            </a:r>
            <a:r>
              <a:rPr lang="en-US" altLang="ko-KR" dirty="0" err="1"/>
              <a:t>Ringdown</a:t>
            </a:r>
            <a:endParaRPr lang="en-US" altLang="ko-KR" dirty="0"/>
          </a:p>
          <a:p>
            <a:pPr lvl="1"/>
            <a:r>
              <a:rPr lang="en-US" altLang="ko-KR" dirty="0"/>
              <a:t>Expensive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Approach to GR capture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07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37FA02-58ED-4E0C-A3AF-5DEB8DEDD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cap="none" dirty="0"/>
              <a:t>Several</a:t>
            </a:r>
            <a:r>
              <a:rPr lang="ko-KR" altLang="en-US" cap="none" dirty="0"/>
              <a:t> </a:t>
            </a:r>
            <a:r>
              <a:rPr lang="en-US" altLang="ko-KR" cap="none" dirty="0"/>
              <a:t>features</a:t>
            </a:r>
            <a:r>
              <a:rPr lang="ko-KR" altLang="en-US" cap="none" dirty="0"/>
              <a:t> </a:t>
            </a:r>
            <a:r>
              <a:rPr lang="en-US" altLang="ko-KR" cap="none" dirty="0"/>
              <a:t>of</a:t>
            </a:r>
            <a:r>
              <a:rPr lang="ko-KR" altLang="en-US" cap="none" dirty="0"/>
              <a:t> </a:t>
            </a:r>
            <a:r>
              <a:rPr lang="en-US" altLang="ko-KR" cap="none" dirty="0"/>
              <a:t>GR</a:t>
            </a:r>
            <a:r>
              <a:rPr lang="ko-KR" altLang="en-US" cap="none" dirty="0"/>
              <a:t> </a:t>
            </a:r>
            <a:r>
              <a:rPr lang="en-US" altLang="ko-KR" cap="none" dirty="0"/>
              <a:t>capture</a:t>
            </a:r>
            <a:endParaRPr lang="ko-KR" altLang="en-US" cap="none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599ACCE-D549-4540-88BE-8CD85BF2B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5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Highly eccentric orbit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767A378-5AE2-400A-B38B-604AD83E60FC}"/>
              </a:ext>
            </a:extLst>
          </p:cNvPr>
          <p:cNvGrpSpPr/>
          <p:nvPr/>
        </p:nvGrpSpPr>
        <p:grpSpPr>
          <a:xfrm>
            <a:off x="165410" y="1700809"/>
            <a:ext cx="8943245" cy="3556991"/>
            <a:chOff x="165410" y="1700809"/>
            <a:chExt cx="8943245" cy="3556991"/>
          </a:xfrm>
        </p:grpSpPr>
        <p:pic>
          <p:nvPicPr>
            <p:cNvPr id="2050" name="Picture 2" descr="C:\Users\byb\Desktop\K-00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0" y="1700809"/>
              <a:ext cx="5198678" cy="3556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byb\Desktop\K-00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700809"/>
              <a:ext cx="3672559" cy="317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4653136"/>
              <a:ext cx="1467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Hong &amp; Lee (2015)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96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Sporadic burst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Waveforms</a:t>
            </a:r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2D1B6009-69DE-4255-AEDA-31040109CF22}"/>
              </a:ext>
            </a:extLst>
          </p:cNvPr>
          <p:cNvGrpSpPr/>
          <p:nvPr/>
        </p:nvGrpSpPr>
        <p:grpSpPr>
          <a:xfrm>
            <a:off x="286277" y="2564904"/>
            <a:ext cx="8729134" cy="3113162"/>
            <a:chOff x="286277" y="2564904"/>
            <a:chExt cx="8729134" cy="311316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F18EF894-E12C-4390-94AF-9F5EB0FC5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650" y="3368481"/>
              <a:ext cx="5268761" cy="229837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158A9DDA-4480-4F98-A7BD-3DD13443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77" y="2564904"/>
              <a:ext cx="3386513" cy="31131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20F1997-6B25-4226-A78C-7378347431A4}"/>
                </a:ext>
              </a:extLst>
            </p:cNvPr>
            <p:cNvSpPr txBox="1"/>
            <p:nvPr/>
          </p:nvSpPr>
          <p:spPr>
            <a:xfrm>
              <a:off x="2195736" y="2647945"/>
              <a:ext cx="1467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Hong &amp; Lee (2015)</a:t>
              </a:r>
              <a:endParaRPr lang="ko-KR" altLang="en-US" sz="1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0664F65-4E34-4BCD-8E5D-710ECB5D53D9}"/>
                </a:ext>
              </a:extLst>
            </p:cNvPr>
            <p:cNvSpPr txBox="1"/>
            <p:nvPr/>
          </p:nvSpPr>
          <p:spPr>
            <a:xfrm>
              <a:off x="3779912" y="2647945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a=0.153AU</a:t>
              </a:r>
            </a:p>
            <a:p>
              <a:r>
                <a:rPr lang="en-US" altLang="ko-KR" dirty="0" err="1"/>
                <a:t>ecc</a:t>
              </a:r>
              <a:r>
                <a:rPr lang="en-US" altLang="ko-KR" dirty="0"/>
                <a:t>=0.99989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7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altLang="ko-KR" dirty="0"/>
              <a:t>Merger-</a:t>
            </a:r>
            <a:r>
              <a:rPr lang="en-US" altLang="ko-KR" dirty="0" err="1"/>
              <a:t>Ringdown</a:t>
            </a:r>
            <a:r>
              <a:rPr lang="en-US" altLang="ko-KR" dirty="0"/>
              <a:t> without </a:t>
            </a:r>
            <a:r>
              <a:rPr lang="en-US" altLang="ko-KR" dirty="0" err="1"/>
              <a:t>inspiral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Waveforms</a:t>
            </a:r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BF1B87C5-4B14-4096-AF61-122A1483CE21}"/>
              </a:ext>
            </a:extLst>
          </p:cNvPr>
          <p:cNvGrpSpPr/>
          <p:nvPr/>
        </p:nvGrpSpPr>
        <p:grpSpPr>
          <a:xfrm>
            <a:off x="4067944" y="1415300"/>
            <a:ext cx="4684868" cy="4425708"/>
            <a:chOff x="4279100" y="1415300"/>
            <a:chExt cx="4684868" cy="4425708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E1BCBF6C-1961-406E-A39A-F313FEFD9E5E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100" y="3501008"/>
              <a:ext cx="4680000" cy="234000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C2FDD3C3-65C7-4944-9C59-7CAA7E418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1415300"/>
              <a:ext cx="4680000" cy="2010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8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altLang="ko-KR" dirty="0"/>
              <a:t>Zoom &amp; whirl orbit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Waveforms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3851920" y="1671149"/>
            <a:ext cx="4680000" cy="4422147"/>
            <a:chOff x="3923928" y="1340768"/>
            <a:chExt cx="4680000" cy="442214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84698B50-1804-4F64-9DC3-2C2D70268EA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422915"/>
              <a:ext cx="4680000" cy="23400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0810D29B-D5BE-4461-95AC-145C9BB64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340768"/>
              <a:ext cx="4680000" cy="2006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5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Radiated energy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11560" y="1124744"/>
            <a:ext cx="7859216" cy="5388199"/>
            <a:chOff x="611560" y="1124744"/>
            <a:chExt cx="7859216" cy="5388199"/>
          </a:xfrm>
        </p:grpSpPr>
        <p:pic>
          <p:nvPicPr>
            <p:cNvPr id="1026" name="Picture 2" descr="C:\Users\byb\Desktop\K-00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124744"/>
              <a:ext cx="3467122" cy="538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byb\Desktop\K-00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730339"/>
              <a:ext cx="41148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301140" y="5976049"/>
              <a:ext cx="1159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Bae et al. 2017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2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02508" y="1412776"/>
            <a:ext cx="5205596" cy="338437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Black Hole (BH) binaries</a:t>
            </a:r>
          </a:p>
          <a:p>
            <a:pPr lvl="1"/>
            <a:r>
              <a:rPr lang="en-US" altLang="ko-KR" dirty="0"/>
              <a:t>Main sources of Gravitational Waves (GWs)</a:t>
            </a:r>
          </a:p>
          <a:p>
            <a:pPr lvl="1"/>
            <a:r>
              <a:rPr lang="en-US" altLang="ko-KR" dirty="0"/>
              <a:t>Detectable frequency &amp; strength for current interferometric GW detectors</a:t>
            </a:r>
          </a:p>
          <a:p>
            <a:pPr lvl="1"/>
            <a:r>
              <a:rPr lang="en-US" altLang="ko-KR" dirty="0"/>
              <a:t>Predictable wave forms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85728"/>
            <a:ext cx="8444989" cy="939784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4" name="이미지 갤러리"/>
          <p:cNvGrpSpPr/>
          <p:nvPr/>
        </p:nvGrpSpPr>
        <p:grpSpPr>
          <a:xfrm>
            <a:off x="4613245" y="2852936"/>
            <a:ext cx="4503167" cy="2011771"/>
            <a:chOff x="0" y="0"/>
            <a:chExt cx="5404623" cy="2884517"/>
          </a:xfrm>
        </p:grpSpPr>
        <p:pic>
          <p:nvPicPr>
            <p:cNvPr id="5" name="inspiral_merger_ringdown.png" descr="inspiral_merger_ringdown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376" b="1376"/>
            <a:stretch>
              <a:fillRect/>
            </a:stretch>
          </p:blipFill>
          <p:spPr>
            <a:xfrm>
              <a:off x="0" y="0"/>
              <a:ext cx="5404624" cy="24527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Inspiral-Merger-Ringdown (M. Favata, SXS, K. Thorne)"/>
            <p:cNvSpPr/>
            <p:nvPr/>
          </p:nvSpPr>
          <p:spPr>
            <a:xfrm>
              <a:off x="0" y="2528917"/>
              <a:ext cx="5404624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algn="r">
                <a:defRPr sz="1200"/>
              </a:lvl1pPr>
            </a:lstStyle>
            <a:p>
              <a:r>
                <a:rPr dirty="0" err="1"/>
                <a:t>Inspiral</a:t>
              </a:r>
              <a:r>
                <a:rPr dirty="0"/>
                <a:t>-Merger-</a:t>
              </a:r>
              <a:r>
                <a:rPr dirty="0" err="1"/>
                <a:t>Ringdown</a:t>
              </a:r>
              <a:r>
                <a:rPr dirty="0"/>
                <a:t> (M. </a:t>
              </a:r>
              <a:r>
                <a:rPr dirty="0" err="1"/>
                <a:t>Favata</a:t>
              </a:r>
              <a:r>
                <a:rPr dirty="0"/>
                <a:t>, SXS, K. Thorne)</a:t>
              </a:r>
            </a:p>
          </p:txBody>
        </p:sp>
      </p:grpSp>
      <p:sp>
        <p:nvSpPr>
          <p:cNvPr id="8" name="내용 개체 틀 1"/>
          <p:cNvSpPr txBox="1">
            <a:spLocks/>
          </p:cNvSpPr>
          <p:nvPr/>
        </p:nvSpPr>
        <p:spPr>
          <a:xfrm>
            <a:off x="291998" y="4653136"/>
            <a:ext cx="7880402" cy="1566602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BBH formation</a:t>
            </a:r>
          </a:p>
          <a:p>
            <a:pPr lvl="1"/>
            <a:r>
              <a:rPr lang="en-US" altLang="ko-KR" dirty="0"/>
              <a:t>Field – Evolution of stellar binary</a:t>
            </a:r>
          </a:p>
          <a:p>
            <a:pPr lvl="1"/>
            <a:r>
              <a:rPr lang="en-US" altLang="ko-KR" dirty="0"/>
              <a:t>Cluster – Dynamical formation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600200"/>
            <a:ext cx="5050904" cy="4525963"/>
          </a:xfrm>
        </p:spPr>
        <p:txBody>
          <a:bodyPr/>
          <a:lstStyle/>
          <a:p>
            <a:r>
              <a:rPr lang="en-US" altLang="ko-KR" dirty="0"/>
              <a:t>More radiations for anti-aligned spin in fly-by orbit </a:t>
            </a:r>
          </a:p>
          <a:p>
            <a:pPr marL="0" indent="0">
              <a:buNone/>
            </a:pPr>
            <a:r>
              <a:rPr lang="en-US" altLang="ko-KR" dirty="0">
                <a:latin typeface="맑은 고딕"/>
                <a:ea typeface="맑은 고딕"/>
              </a:rPr>
              <a:t>→ </a:t>
            </a:r>
            <a:r>
              <a:rPr lang="en-US" altLang="ko-KR" dirty="0"/>
              <a:t>larger cross section</a:t>
            </a:r>
          </a:p>
          <a:p>
            <a:endParaRPr lang="en-US" altLang="ko-KR" dirty="0">
              <a:latin typeface="맑은 고딕"/>
              <a:ea typeface="맑은 고딕"/>
            </a:endParaRPr>
          </a:p>
          <a:p>
            <a:endParaRPr lang="en-US" altLang="ko-KR" dirty="0">
              <a:latin typeface="맑은 고딕"/>
              <a:ea typeface="맑은 고딕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BH spins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364088" y="1522387"/>
            <a:ext cx="3686434" cy="4713770"/>
            <a:chOff x="4211960" y="1196752"/>
            <a:chExt cx="4262498" cy="5213901"/>
          </a:xfrm>
        </p:grpSpPr>
        <p:pic>
          <p:nvPicPr>
            <p:cNvPr id="1026" name="Picture 2" descr="C:\Users\byb\Desktop\K-01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196752"/>
              <a:ext cx="4262498" cy="493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96168" y="6133654"/>
              <a:ext cx="1478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Bae et al. (in prep.)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3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/>
              <a:t>BBH can be formed by very close encounters with emitting GWs.</a:t>
            </a:r>
          </a:p>
          <a:p>
            <a:r>
              <a:rPr lang="en-US" altLang="ko-KR" dirty="0"/>
              <a:t>Highly eccentric orbit can be formed from GR capture.</a:t>
            </a:r>
          </a:p>
          <a:p>
            <a:r>
              <a:rPr lang="en-US" altLang="ko-KR" dirty="0"/>
              <a:t>Approach to GR capture – parabolic approximation</a:t>
            </a:r>
          </a:p>
          <a:p>
            <a:pPr lvl="1"/>
            <a:r>
              <a:rPr lang="en-US" altLang="ko-KR" dirty="0"/>
              <a:t>Newtonian orbit</a:t>
            </a:r>
          </a:p>
          <a:p>
            <a:pPr lvl="1"/>
            <a:r>
              <a:rPr lang="en-US" altLang="ko-KR" dirty="0"/>
              <a:t>Post-Newtonian corrected orbit</a:t>
            </a:r>
          </a:p>
          <a:p>
            <a:pPr lvl="1"/>
            <a:r>
              <a:rPr lang="en-US" altLang="ko-KR" dirty="0"/>
              <a:t>Numerical relativistic simulation</a:t>
            </a:r>
          </a:p>
          <a:p>
            <a:r>
              <a:rPr lang="en-US" altLang="ko-KR" dirty="0"/>
              <a:t>Highly eccentric Waveforms</a:t>
            </a:r>
          </a:p>
          <a:p>
            <a:pPr lvl="1"/>
            <a:r>
              <a:rPr lang="en-US" altLang="ko-KR" dirty="0"/>
              <a:t>Sporadic burst</a:t>
            </a:r>
          </a:p>
          <a:p>
            <a:pPr lvl="1"/>
            <a:r>
              <a:rPr lang="en-US" altLang="ko-KR" dirty="0"/>
              <a:t>Merger-ringdown without </a:t>
            </a:r>
            <a:r>
              <a:rPr lang="en-US" altLang="ko-KR" dirty="0" err="1"/>
              <a:t>inspiral</a:t>
            </a:r>
            <a:endParaRPr lang="en-US" altLang="ko-KR" dirty="0"/>
          </a:p>
          <a:p>
            <a:pPr lvl="1"/>
            <a:r>
              <a:rPr lang="en-US" altLang="ko-KR" dirty="0"/>
              <a:t>Zoom &amp; whirl orbit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4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434907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Dynamics in cluster</a:t>
            </a:r>
          </a:p>
          <a:p>
            <a:pPr lvl="1"/>
            <a:r>
              <a:rPr lang="en-US" altLang="ko-KR" dirty="0"/>
              <a:t>Core collapse</a:t>
            </a:r>
          </a:p>
          <a:p>
            <a:pPr lvl="1"/>
            <a:r>
              <a:rPr lang="en-US" altLang="ko-KR" dirty="0"/>
              <a:t>Mass segregation</a:t>
            </a:r>
          </a:p>
          <a:p>
            <a:pPr lvl="1"/>
            <a:r>
              <a:rPr lang="en-US" altLang="ko-KR" dirty="0"/>
              <a:t>Formation of high density central region</a:t>
            </a:r>
          </a:p>
          <a:p>
            <a:pPr lvl="1"/>
            <a:r>
              <a:rPr lang="en-US" altLang="ko-KR" dirty="0"/>
              <a:t>BH-BH binary formation</a:t>
            </a:r>
          </a:p>
          <a:p>
            <a:pPr lvl="1"/>
            <a:r>
              <a:rPr lang="en-US" altLang="ko-KR" dirty="0"/>
              <a:t>Hardening by interactions</a:t>
            </a:r>
          </a:p>
          <a:p>
            <a:pPr lvl="1"/>
            <a:r>
              <a:rPr lang="en-US" altLang="ko-KR" dirty="0"/>
              <a:t>Merging by emitting GWs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4" name="이미지 갤러리"/>
          <p:cNvGrpSpPr/>
          <p:nvPr/>
        </p:nvGrpSpPr>
        <p:grpSpPr>
          <a:xfrm>
            <a:off x="5076056" y="1916832"/>
            <a:ext cx="3960440" cy="3672408"/>
            <a:chOff x="0" y="0"/>
            <a:chExt cx="5570684" cy="5442412"/>
          </a:xfrm>
        </p:grpSpPr>
        <p:pic>
          <p:nvPicPr>
            <p:cNvPr id="5" name="스크린샷 2020-02-05 오후 3.14.27.png" descr="스크린샷 2020-02-05 오후 3.14.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86" b="186"/>
            <a:stretch>
              <a:fillRect/>
            </a:stretch>
          </p:blipFill>
          <p:spPr>
            <a:xfrm>
              <a:off x="0" y="0"/>
              <a:ext cx="5570685" cy="4972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Core collapse (Cohn 1980)"/>
            <p:cNvSpPr/>
            <p:nvPr/>
          </p:nvSpPr>
          <p:spPr>
            <a:xfrm>
              <a:off x="0" y="5048712"/>
              <a:ext cx="5570685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>
                <a:defRPr sz="1500"/>
              </a:pPr>
              <a:r>
                <a:t>Core collapse (</a:t>
              </a:r>
              <a:r>
                <a:rPr sz="1200"/>
                <a:t>Cohn</a:t>
              </a:r>
              <a:r>
                <a:t> 1980)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8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Three-body process</a:t>
            </a:r>
          </a:p>
          <a:p>
            <a:pPr lvl="1"/>
            <a:r>
              <a:rPr lang="en-US" altLang="ko-KR" dirty="0"/>
              <a:t>Interaction of three bodies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grpSp>
        <p:nvGrpSpPr>
          <p:cNvPr id="4" name="그룹"/>
          <p:cNvGrpSpPr/>
          <p:nvPr/>
        </p:nvGrpSpPr>
        <p:grpSpPr>
          <a:xfrm>
            <a:off x="4644008" y="2852937"/>
            <a:ext cx="3655292" cy="3422352"/>
            <a:chOff x="0" y="0"/>
            <a:chExt cx="5522196" cy="5069376"/>
          </a:xfrm>
        </p:grpSpPr>
        <p:pic>
          <p:nvPicPr>
            <p:cNvPr id="5" name="Hut &amp; Bahcall 1983" descr="Hut &amp; Bahcall 198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22196" cy="5069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Hut &amp; Bahcall 1983"/>
            <p:cNvSpPr txBox="1"/>
            <p:nvPr/>
          </p:nvSpPr>
          <p:spPr>
            <a:xfrm>
              <a:off x="3372346" y="4731271"/>
              <a:ext cx="1410892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"/>
              </a:lvl1pPr>
            </a:lstStyle>
            <a:p>
              <a:r>
                <a:rPr dirty="0"/>
                <a:t>Hut &amp; </a:t>
              </a:r>
              <a:r>
                <a:rPr dirty="0" err="1"/>
                <a:t>Bahcall</a:t>
              </a:r>
              <a:r>
                <a:rPr dirty="0"/>
                <a:t> 1983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1071216" y="2852937"/>
            <a:ext cx="3422352" cy="3422352"/>
            <a:chOff x="1071216" y="2852937"/>
            <a:chExt cx="3422352" cy="342235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216" y="2852937"/>
              <a:ext cx="3422352" cy="3422352"/>
            </a:xfrm>
            <a:prstGeom prst="rect">
              <a:avLst/>
            </a:prstGeom>
          </p:spPr>
        </p:pic>
        <p:sp>
          <p:nvSpPr>
            <p:cNvPr id="9" name="https://imgur.com/gallery/OkUBjPu"/>
            <p:cNvSpPr txBox="1"/>
            <p:nvPr/>
          </p:nvSpPr>
          <p:spPr>
            <a:xfrm>
              <a:off x="1763688" y="6030242"/>
              <a:ext cx="2609015" cy="205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200"/>
              </a:lvl1pPr>
            </a:lstStyle>
            <a:p>
              <a:r>
                <a:rPr dirty="0"/>
                <a:t>https://imgur.com/gallery/OkUBjPu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Gravitational Radiation driven capture (GR capture, or GW capture)</a:t>
            </a:r>
          </a:p>
          <a:p>
            <a:pPr lvl="1"/>
            <a:r>
              <a:rPr lang="en-US" altLang="ko-KR" dirty="0"/>
              <a:t>Unbound orbit to bound orbit by emitting GWs</a:t>
            </a:r>
          </a:p>
          <a:p>
            <a:pPr lvl="1"/>
            <a:r>
              <a:rPr lang="en-US" altLang="ko-KR" dirty="0"/>
              <a:t>Energy radiation &gt; orbital energy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A085D04-5BD7-4558-8F4F-C5EE7F276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04249"/>
            <a:ext cx="7811621" cy="22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cap="none" dirty="0"/>
              <a:t>GR capture</a:t>
            </a:r>
            <a:endParaRPr lang="ko-KR" altLang="en-US" cap="none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6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2458813"/>
            <a:ext cx="8229600" cy="392251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Due to the difficulties in finding the marginally capturing orbit</a:t>
            </a:r>
          </a:p>
          <a:p>
            <a:r>
              <a:rPr lang="en-US" altLang="ko-KR" dirty="0"/>
              <a:t>Hyperbolic orbit has similar paths with parabolic orbit around the </a:t>
            </a:r>
            <a:r>
              <a:rPr lang="en-US" altLang="ko-KR" dirty="0" err="1"/>
              <a:t>pericenter</a:t>
            </a:r>
            <a:r>
              <a:rPr lang="en-US" altLang="ko-KR" dirty="0"/>
              <a:t> where most GWs are radiated.</a:t>
            </a:r>
          </a:p>
          <a:p>
            <a:r>
              <a:rPr lang="en-US" altLang="ko-KR" dirty="0"/>
              <a:t>Assumption: GW radiation from hyperbolic orbit is the same with that from parabolic orbit.</a:t>
            </a:r>
          </a:p>
          <a:p>
            <a:r>
              <a:rPr lang="en-US" altLang="ko-KR" dirty="0"/>
              <a:t>The orbital energy of marginally capturing hyperbolic orbit can be obtained from parabolic orbit.</a:t>
            </a:r>
          </a:p>
          <a:p>
            <a:r>
              <a:rPr lang="en-US" altLang="ko-KR" dirty="0"/>
              <a:t>e.g.) </a:t>
            </a:r>
            <a:r>
              <a:rPr lang="el-GR" altLang="ko-KR" dirty="0"/>
              <a:t>Δ</a:t>
            </a:r>
            <a:r>
              <a:rPr lang="en-US" altLang="ko-KR" dirty="0"/>
              <a:t>E=0.01 in parabolic orbit </a:t>
            </a:r>
            <a:r>
              <a:rPr lang="en-US" altLang="ko-KR" dirty="0">
                <a:latin typeface="Batang" panose="02030600000101010101" pitchFamily="18" charset="-127"/>
                <a:ea typeface="Batang" panose="02030600000101010101" pitchFamily="18" charset="-127"/>
              </a:rPr>
              <a:t>→</a:t>
            </a:r>
            <a:r>
              <a:rPr lang="en-US" altLang="ko-KR" dirty="0"/>
              <a:t> hyperbolic orbit with orbital E=0.01 can be captured.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4863" y="682236"/>
            <a:ext cx="6788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Parabolic approximation</a:t>
            </a:r>
            <a:br>
              <a:rPr lang="en-US" altLang="ko-KR" dirty="0"/>
            </a:br>
            <a:r>
              <a:rPr lang="en-US" altLang="ko-KR" sz="3100" dirty="0"/>
              <a:t>(Quinlan &amp; Shapiro 1989)</a:t>
            </a:r>
            <a:endParaRPr lang="ko-KR" altLang="en-US" sz="3100" dirty="0"/>
          </a:p>
        </p:txBody>
      </p:sp>
      <p:pic>
        <p:nvPicPr>
          <p:cNvPr id="4" name="그림 6" descr="그림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861" y="0"/>
            <a:ext cx="1970139" cy="23042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0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ko-KR" dirty="0"/>
              </a:p>
              <a:p>
                <a:endParaRPr lang="en-US" altLang="ko-KR" dirty="0"/>
              </a:p>
              <a:p>
                <a:pPr lvl="1"/>
                <a:endParaRPr lang="en-US" altLang="ko-KR" dirty="0"/>
              </a:p>
              <a:p>
                <a:r>
                  <a:rPr lang="en-US" altLang="ko-KR" dirty="0"/>
                  <a:t>Orbital energy &amp; angular momentum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ko-KR" altLang="en-US" b="0" i="1" smtClean="0">
                        <a:latin typeface="Cambria Math"/>
                      </a:rPr>
                      <m:t>𝜇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,          </m:t>
                    </m:r>
                    <m:r>
                      <a:rPr lang="en-US" altLang="ko-KR" b="0" i="1" smtClean="0">
                        <a:latin typeface="Cambria Math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  <m:r>
                      <a:rPr lang="ko-KR" altLang="en-US" b="0" i="1" smtClean="0">
                        <a:latin typeface="Cambria Math"/>
                      </a:rPr>
                      <m:t>𝜇</m:t>
                    </m:r>
                    <m:sSub>
                      <m:sSub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Critical impact parameter (cross section)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ko-KR" altLang="en-US" b="0" i="1" smtClean="0">
                            <a:latin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,          </m:t>
                    </m:r>
                    <m:r>
                      <a:rPr lang="ko-KR" altLang="en-US" b="0" i="1" smtClean="0">
                        <a:latin typeface="Cambria Math"/>
                      </a:rPr>
                      <m:t>𝜎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Critical impact parameter</a:t>
            </a:r>
            <a:endParaRPr lang="ko-KR" altLang="en-US" dirty="0"/>
          </a:p>
        </p:txBody>
      </p:sp>
      <p:grpSp>
        <p:nvGrpSpPr>
          <p:cNvPr id="4" name="그룹"/>
          <p:cNvGrpSpPr/>
          <p:nvPr/>
        </p:nvGrpSpPr>
        <p:grpSpPr>
          <a:xfrm>
            <a:off x="788532" y="1340768"/>
            <a:ext cx="6860093" cy="1765614"/>
            <a:chOff x="0" y="-69624"/>
            <a:chExt cx="7963975" cy="2409824"/>
          </a:xfrm>
        </p:grpSpPr>
        <p:grpSp>
          <p:nvGrpSpPr>
            <p:cNvPr id="5" name="그룹 7"/>
            <p:cNvGrpSpPr/>
            <p:nvPr/>
          </p:nvGrpSpPr>
          <p:grpSpPr>
            <a:xfrm>
              <a:off x="0" y="-69624"/>
              <a:ext cx="7963975" cy="2409824"/>
              <a:chOff x="0" y="-69624"/>
              <a:chExt cx="7963974" cy="2409823"/>
            </a:xfrm>
          </p:grpSpPr>
          <p:grpSp>
            <p:nvGrpSpPr>
              <p:cNvPr id="7" name="그룹 48"/>
              <p:cNvGrpSpPr/>
              <p:nvPr/>
            </p:nvGrpSpPr>
            <p:grpSpPr>
              <a:xfrm>
                <a:off x="0" y="-69624"/>
                <a:ext cx="7963974" cy="1927836"/>
                <a:chOff x="0" y="-69624"/>
                <a:chExt cx="7963973" cy="1927835"/>
              </a:xfrm>
            </p:grpSpPr>
            <p:sp>
              <p:nvSpPr>
                <p:cNvPr id="9" name="타원 1"/>
                <p:cNvSpPr/>
                <p:nvPr/>
              </p:nvSpPr>
              <p:spPr>
                <a:xfrm>
                  <a:off x="953003" y="1465642"/>
                  <a:ext cx="234330" cy="24895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sz="1800">
                      <a:solidFill>
                        <a:srgbClr val="FFFFFF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pPr>
                  <a:endParaRPr/>
                </a:p>
              </p:txBody>
            </p:sp>
            <p:sp>
              <p:nvSpPr>
                <p:cNvPr id="10" name="타원 8"/>
                <p:cNvSpPr/>
                <p:nvPr/>
              </p:nvSpPr>
              <p:spPr>
                <a:xfrm>
                  <a:off x="7729643" y="647289"/>
                  <a:ext cx="234330" cy="248958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chemeClr val="tx1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defTabSz="914400">
                    <a:defRPr sz="1800">
                      <a:solidFill>
                        <a:srgbClr val="FFFFFF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pPr>
                  <a:endParaRPr/>
                </a:p>
              </p:txBody>
            </p:sp>
            <p:grpSp>
              <p:nvGrpSpPr>
                <p:cNvPr id="11" name="그룹 37"/>
                <p:cNvGrpSpPr/>
                <p:nvPr/>
              </p:nvGrpSpPr>
              <p:grpSpPr>
                <a:xfrm>
                  <a:off x="0" y="781048"/>
                  <a:ext cx="7665225" cy="1077163"/>
                  <a:chOff x="0" y="-1"/>
                  <a:chExt cx="7665224" cy="1077161"/>
                </a:xfrm>
              </p:grpSpPr>
              <p:sp>
                <p:nvSpPr>
                  <p:cNvPr id="17" name="자유형 2"/>
                  <p:cNvSpPr/>
                  <p:nvPr/>
                </p:nvSpPr>
                <p:spPr>
                  <a:xfrm flipH="1">
                    <a:off x="1806082" y="-1"/>
                    <a:ext cx="5859142" cy="14052"/>
                  </a:xfrm>
                  <a:prstGeom prst="line">
                    <a:avLst/>
                  </a:prstGeom>
                  <a:noFill/>
                  <a:ln w="25400" cap="flat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 algn="l" defTabSz="914400">
                      <a:defRPr sz="180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  <a:sym typeface="나눔고딕"/>
                      </a:defRPr>
                    </a:pPr>
                    <a:endParaRPr/>
                  </a:p>
                </p:txBody>
              </p:sp>
              <p:sp>
                <p:nvSpPr>
                  <p:cNvPr id="18" name="원호 36"/>
                  <p:cNvSpPr/>
                  <p:nvPr/>
                </p:nvSpPr>
                <p:spPr>
                  <a:xfrm>
                    <a:off x="0" y="18340"/>
                    <a:ext cx="1839622" cy="10588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0" y="21600"/>
                        </a:lnTo>
                        <a:cubicBezTo>
                          <a:pt x="618" y="9487"/>
                          <a:pt x="10105" y="0"/>
                          <a:pt x="21600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chemeClr val="tx1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defTabSz="914400">
                      <a:defRPr sz="180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  <a:sym typeface="나눔고딕"/>
                      </a:defRPr>
                    </a:pPr>
                    <a:endParaRPr/>
                  </a:p>
                </p:txBody>
              </p:sp>
            </p:grpSp>
            <p:sp>
              <p:nvSpPr>
                <p:cNvPr id="12" name="자유형 38"/>
                <p:cNvSpPr/>
                <p:nvPr/>
              </p:nvSpPr>
              <p:spPr>
                <a:xfrm flipH="1">
                  <a:off x="1258122" y="1579275"/>
                  <a:ext cx="6472172" cy="14053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sz="1800">
                      <a:solidFill>
                        <a:srgbClr val="000000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pPr>
                  <a:endParaRPr/>
                </a:p>
              </p:txBody>
            </p:sp>
            <p:sp>
              <p:nvSpPr>
                <p:cNvPr id="13" name="직선 화살표 연결선 40"/>
                <p:cNvSpPr/>
                <p:nvPr/>
              </p:nvSpPr>
              <p:spPr>
                <a:xfrm>
                  <a:off x="5541457" y="896357"/>
                  <a:ext cx="1" cy="597432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sz="1800">
                      <a:solidFill>
                        <a:srgbClr val="000000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pPr>
                  <a:endParaRPr/>
                </a:p>
              </p:txBody>
            </p:sp>
            <p:sp>
              <p:nvSpPr>
                <p:cNvPr id="14" name="직선 화살표 연결선 43"/>
                <p:cNvSpPr/>
                <p:nvPr/>
              </p:nvSpPr>
              <p:spPr>
                <a:xfrm flipH="1" flipV="1">
                  <a:off x="6686661" y="647289"/>
                  <a:ext cx="697082" cy="1"/>
                </a:xfrm>
                <a:prstGeom prst="line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 algn="l" defTabSz="914400">
                    <a:defRPr sz="1800">
                      <a:solidFill>
                        <a:srgbClr val="000000"/>
                      </a:solidFill>
                      <a:latin typeface="나눔고딕"/>
                      <a:ea typeface="나눔고딕"/>
                      <a:cs typeface="나눔고딕"/>
                      <a:sym typeface="나눔고딕"/>
                    </a:defRPr>
                  </a:pPr>
                  <a:endParaRPr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45"/>
                    <p:cNvSpPr txBox="1"/>
                    <p:nvPr/>
                  </p:nvSpPr>
                  <p:spPr>
                    <a:xfrm>
                      <a:off x="5816169" y="846454"/>
                      <a:ext cx="359073" cy="50783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l" defTabSz="914400" latinLnBrk="1">
                        <a:defRPr sz="1800">
                          <a:solidFill>
                            <a:srgbClr val="000000"/>
                          </a:solidFill>
                        </a:defRPr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ko-KR" altLang="en-US" sz="3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oMath>
                        </m:oMathPara>
                      </a14:m>
                      <a:endParaRPr lang="ko-KR" altLang="en-US" sz="33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16169" y="846454"/>
                      <a:ext cx="359073" cy="50783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b="-11475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47"/>
                    <p:cNvSpPr txBox="1"/>
                    <p:nvPr/>
                  </p:nvSpPr>
                  <p:spPr>
                    <a:xfrm>
                      <a:off x="6739724" y="-69624"/>
                      <a:ext cx="661976" cy="507830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pPr algn="l" defTabSz="914400" latinLnBrk="1">
                        <a:defRPr sz="1800">
                          <a:solidFill>
                            <a:srgbClr val="000000"/>
                          </a:solidFill>
                        </a:defRPr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ar-AE" sz="33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3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ar-AE" sz="3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b>
                            </m:sSub>
                          </m:oMath>
                        </m:oMathPara>
                      </a14:m>
                      <a:endParaRPr lang="ar-AE" sz="33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39724" y="-69624"/>
                      <a:ext cx="661976" cy="50783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24590"/>
                      </a:stretch>
                    </a:blip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" name="타원 6"/>
              <p:cNvSpPr/>
              <p:nvPr/>
            </p:nvSpPr>
            <p:spPr>
              <a:xfrm>
                <a:off x="7266891" y="821559"/>
                <a:ext cx="216749" cy="1518640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>
                  <a:defRPr sz="1800">
                    <a:solidFill>
                      <a:srgbClr val="FFFFFF"/>
                    </a:solidFill>
                    <a:latin typeface="나눔고딕"/>
                    <a:ea typeface="나눔고딕"/>
                    <a:cs typeface="나눔고딕"/>
                    <a:sym typeface="나눔고딕"/>
                  </a:defRPr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1"/>
                <p:cNvSpPr txBox="1"/>
                <p:nvPr/>
              </p:nvSpPr>
              <p:spPr>
                <a:xfrm>
                  <a:off x="5396031" y="1671534"/>
                  <a:ext cx="1671291" cy="5193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3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altLang="ko-KR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sz="3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ar-AE" sz="33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o-KR" altLang="en-US" sz="3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ko-KR" altLang="en-US" sz="3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ar-AE" sz="33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031" y="1671534"/>
                  <a:ext cx="1671291" cy="5193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085" b="-952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98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/>
                  <a:t>1. Newtonian orbit + GWs from quadrupole formula </a:t>
                </a:r>
              </a:p>
              <a:p>
                <a:pPr lvl="1"/>
                <a:r>
                  <a:rPr lang="en-US" altLang="ko-KR" dirty="0"/>
                  <a:t>Weak encounter</a:t>
                </a:r>
              </a:p>
              <a:p>
                <a:pPr lvl="1"/>
                <a:r>
                  <a:rPr lang="en-US" altLang="ko-KR" dirty="0"/>
                  <a:t>Point mass, No spin</a:t>
                </a:r>
              </a:p>
              <a:p>
                <a:pPr lvl="1"/>
                <a:r>
                  <a:rPr lang="en-US" altLang="ko-KR" dirty="0"/>
                  <a:t>Time average of energy emission rate of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eccentric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orbit</a:t>
                </a:r>
                <a:r>
                  <a:rPr lang="ko-KR" altLang="en-US" dirty="0"/>
                  <a:t> </a:t>
                </a:r>
                <a:r>
                  <a:rPr lang="en-US" altLang="ko-KR" sz="1600" dirty="0"/>
                  <a:t>(Peters 1964)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ko-KR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32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5</m:t>
                        </m:r>
                      </m:den>
                    </m:f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) 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7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</a:rPr>
                              <m:t>73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</a:rPr>
                              <m:t>24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/>
                              </a:rPr>
                              <m:t>37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/>
                              </a:rPr>
                              <m:t>96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291470"/>
            <a:ext cx="8554805" cy="939784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Approach to GR capture</a:t>
            </a:r>
            <a:br>
              <a:rPr lang="en-US" altLang="ko-KR" dirty="0"/>
            </a:br>
            <a:r>
              <a:rPr lang="en-US" altLang="ko-KR" sz="3100" dirty="0"/>
              <a:t>- Newtonian orbit</a:t>
            </a:r>
            <a:endParaRPr lang="ko-KR" altLang="en-US" sz="3100" dirty="0"/>
          </a:p>
        </p:txBody>
      </p:sp>
    </p:spTree>
    <p:extLst>
      <p:ext uri="{BB962C8B-B14F-4D97-AF65-F5344CB8AC3E}">
        <p14:creationId xmlns:p14="http://schemas.microsoft.com/office/powerpoint/2010/main" val="12289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1116</TotalTime>
  <Words>720</Words>
  <Application>Microsoft Office PowerPoint</Application>
  <PresentationFormat>화면 슬라이드 쇼(4:3)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고구려 벽화</vt:lpstr>
      <vt:lpstr>Gravitational Radiation driven capture of two Black Holes</vt:lpstr>
      <vt:lpstr>Introduction</vt:lpstr>
      <vt:lpstr>Introduction</vt:lpstr>
      <vt:lpstr>Introduction</vt:lpstr>
      <vt:lpstr>Introduction</vt:lpstr>
      <vt:lpstr>GR capture</vt:lpstr>
      <vt:lpstr>Parabolic approximation (Quinlan &amp; Shapiro 1989)</vt:lpstr>
      <vt:lpstr>Critical impact parameter</vt:lpstr>
      <vt:lpstr>Approach to GR capture - Newtonian orbit</vt:lpstr>
      <vt:lpstr>Approach to GR capture - Newtonian orbit</vt:lpstr>
      <vt:lpstr>Approach to GR capture - Post-Newtonian corrected orbit</vt:lpstr>
      <vt:lpstr>Approach to GR capture - Post-Newtonian corrected orbit</vt:lpstr>
      <vt:lpstr>Approach to GR capture</vt:lpstr>
      <vt:lpstr>Several features of GR capture</vt:lpstr>
      <vt:lpstr>Highly eccentric orbit</vt:lpstr>
      <vt:lpstr>Waveforms</vt:lpstr>
      <vt:lpstr>Waveforms</vt:lpstr>
      <vt:lpstr>Waveforms</vt:lpstr>
      <vt:lpstr>Radiated energy</vt:lpstr>
      <vt:lpstr>BH spins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Radiation driven capture of two Black Holes</dc:title>
  <dc:creator>byb</dc:creator>
  <cp:lastModifiedBy>byb</cp:lastModifiedBy>
  <cp:revision>51</cp:revision>
  <dcterms:created xsi:type="dcterms:W3CDTF">2020-02-08T13:29:59Z</dcterms:created>
  <dcterms:modified xsi:type="dcterms:W3CDTF">2020-02-11T23:20:54Z</dcterms:modified>
</cp:coreProperties>
</file>